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1" r:id="rId5"/>
    <p:sldId id="257" r:id="rId6"/>
    <p:sldId id="259" r:id="rId7"/>
    <p:sldId id="268" r:id="rId8"/>
    <p:sldId id="269" r:id="rId9"/>
    <p:sldId id="261" r:id="rId10"/>
    <p:sldId id="262" r:id="rId11"/>
    <p:sldId id="264" r:id="rId12"/>
    <p:sldId id="270" r:id="rId13"/>
    <p:sldId id="266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Il79V4YGqI" TargetMode="External"/><Relationship Id="rId2" Type="http://schemas.openxmlformats.org/officeDocument/2006/relationships/hyperlink" Target="https://www.youtube.com/watch?v=BHCkZbBwFy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6JIOAlIf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kAb6u6qYoU" TargetMode="External"/><Relationship Id="rId2" Type="http://schemas.openxmlformats.org/officeDocument/2006/relationships/hyperlink" Target="https://www.youtube.com/watch?v=qG3VCpLtJS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UNCLOS and Law of the Sea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Shamshad</a:t>
            </a:r>
            <a:r>
              <a:rPr lang="en-US" dirty="0"/>
              <a:t> Ahmad Khan,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 seas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High seas</a:t>
            </a:r>
            <a:r>
              <a:rPr lang="en-US" dirty="0"/>
              <a:t> - the area beyond national jurisdiction in which all States have freedom of navigation and </a:t>
            </a:r>
            <a:r>
              <a:rPr lang="en-US" dirty="0" err="1"/>
              <a:t>overflight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They have freedom to lay cables/pipelines, </a:t>
            </a:r>
            <a:r>
              <a:rPr lang="en-US" b="1" dirty="0"/>
              <a:t>construct artificial islands/installations</a:t>
            </a:r>
            <a:r>
              <a:rPr lang="en-US" dirty="0"/>
              <a:t>, fish and conduct scientific research.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295650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Area</a:t>
            </a:r>
            <a:r>
              <a:rPr lang="en-US" dirty="0"/>
              <a:t> - seabed and subsoil beyond national jurisdiction. The Area and its non-living 'mineral' resources are the common heritage of mankind and are managed on behalf of mankind by the International Seabed Authority - a body established under UNCLOS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0"/>
            <a:ext cx="3295650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/>
              <a:t>big Japan looks after 1982 UNCLOS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1" y="1600200"/>
            <a:ext cx="35615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93632"/>
            <a:ext cx="4038600" cy="2739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79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UNCLOS: A case study of Australia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7750" y="1886744"/>
            <a:ext cx="28575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Please have a look at the Australian map to understand its Territorial Sea and EEZ.</a:t>
            </a:r>
          </a:p>
          <a:p>
            <a:r>
              <a:rPr lang="en-US" dirty="0"/>
              <a:t>The Island can increase the EEZ area of the country.</a:t>
            </a:r>
          </a:p>
          <a:p>
            <a:r>
              <a:rPr lang="en-US" dirty="0"/>
              <a:t>The more islands it has the more EEZ area it can have.</a:t>
            </a:r>
          </a:p>
          <a:p>
            <a:r>
              <a:rPr lang="en-US" dirty="0"/>
              <a:t>That is way the countries around the world do not give up sovereignty over the island and contest sovereignty over it.</a:t>
            </a:r>
          </a:p>
        </p:txBody>
      </p:sp>
    </p:spTree>
    <p:extLst>
      <p:ext uri="{BB962C8B-B14F-4D97-AF65-F5344CB8AC3E}">
        <p14:creationId xmlns:p14="http://schemas.microsoft.com/office/powerpoint/2010/main" val="22697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CCEC92-76B1-960E-69A1-A5CEE760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UNCLOS in 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7B619-F416-0AC2-72DF-3FE4D64B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Let us watch the document</a:t>
            </a:r>
            <a:r>
              <a:rPr lang="en-GB" dirty="0" err="1"/>
              <a:t>ar</a:t>
            </a:r>
            <a:r>
              <a:rPr lang="en-AE" dirty="0"/>
              <a:t>y.</a:t>
            </a:r>
          </a:p>
          <a:p>
            <a:r>
              <a:rPr lang="en-AE" dirty="0"/>
              <a:t>(south China Sea)</a:t>
            </a:r>
          </a:p>
          <a:p>
            <a:r>
              <a:rPr lang="en-GB" dirty="0">
                <a:hlinkClick r:id="rId2"/>
              </a:rPr>
              <a:t>https://www.youtube.com/watch?v=BHCkZbBwFyM</a:t>
            </a:r>
            <a:endParaRPr lang="en-AE" dirty="0"/>
          </a:p>
          <a:p>
            <a:r>
              <a:rPr lang="en-AE" dirty="0"/>
              <a:t>(East China Sea)</a:t>
            </a:r>
          </a:p>
          <a:p>
            <a:r>
              <a:rPr lang="en-GB" dirty="0">
                <a:hlinkClick r:id="rId3"/>
              </a:rPr>
              <a:t>https://www.youtube.com/watch?v=yIl79V4YGqI</a:t>
            </a:r>
            <a:endParaRPr lang="en-AE"/>
          </a:p>
          <a:p>
            <a:endParaRPr lang="en-AE"/>
          </a:p>
          <a:p>
            <a:endParaRPr lang="en-AE" dirty="0"/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33639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discussed in the previous classes </a:t>
            </a:r>
          </a:p>
          <a:p>
            <a:r>
              <a:rPr lang="en-US" dirty="0"/>
              <a:t>Law of the Seas has evolved in phases</a:t>
            </a:r>
          </a:p>
          <a:p>
            <a:r>
              <a:rPr lang="en-US" dirty="0"/>
              <a:t>State practices of using the Sea </a:t>
            </a:r>
            <a:r>
              <a:rPr lang="en-US" dirty="0">
                <a:highlight>
                  <a:srgbClr val="FFFF00"/>
                </a:highlight>
              </a:rPr>
              <a:t>(Customary International Law)</a:t>
            </a:r>
            <a:r>
              <a:rPr lang="en-US" dirty="0"/>
              <a:t> transformed into the Law of Seas</a:t>
            </a:r>
          </a:p>
          <a:p>
            <a:r>
              <a:rPr lang="en-US">
                <a:hlinkClick r:id="rId2"/>
              </a:rPr>
              <a:t>https://www.youtube.com/watch?v=V6JIOAlIfNg</a:t>
            </a:r>
            <a:endParaRPr lang="en-US"/>
          </a:p>
          <a:p>
            <a:r>
              <a:rPr lang="en-US"/>
              <a:t>There </a:t>
            </a:r>
            <a:r>
              <a:rPr lang="en-US" dirty="0"/>
              <a:t>had been three UN conventions on the Law of Sea, the most recent one was signed in 1982 and came into effect in 1994.</a:t>
            </a:r>
          </a:p>
          <a:p>
            <a:r>
              <a:rPr lang="en-US" dirty="0"/>
              <a:t>The 1982 convention divides Sea and air spaces over it into different zones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1982 Convention signed by more than 150 states</a:t>
            </a:r>
          </a:p>
          <a:p>
            <a:r>
              <a:rPr lang="en-US" dirty="0">
                <a:highlight>
                  <a:srgbClr val="FFFF00"/>
                </a:highlight>
              </a:rPr>
              <a:t>establishes a comprehensive legal framework for the regulation of all ocean space.</a:t>
            </a:r>
          </a:p>
          <a:p>
            <a:r>
              <a:rPr lang="en-US" dirty="0"/>
              <a:t> covers a diverse range of issues such as the </a:t>
            </a:r>
            <a:r>
              <a:rPr lang="en-US" dirty="0">
                <a:highlight>
                  <a:srgbClr val="00FF00"/>
                </a:highlight>
              </a:rPr>
              <a:t>offshore limits of national jurisdiction,</a:t>
            </a:r>
          </a:p>
          <a:p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access to the seas, navigation, protection and preservation of the marine environment,</a:t>
            </a:r>
          </a:p>
          <a:p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exploitation and conservation of living resources, exploitation of non-living resources, seabed mining, and scientific research.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1E8F-1568-FFBA-0B07-9A8145EB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 (let us 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C73B2-F566-6CBE-A89C-647C63DB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https://www.youtube.com/watch?v=qG3VCpLtJSM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https://www.youtube.com/watch?v=jkAb6u6qYoU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5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A quick look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7060"/>
            <a:ext cx="8229600" cy="387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00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Territorial Sea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Territorial Sea</a:t>
            </a:r>
            <a:r>
              <a:rPr lang="en-US" dirty="0"/>
              <a:t> - </a:t>
            </a:r>
            <a:r>
              <a:rPr lang="en-US"/>
              <a:t>extends up to </a:t>
            </a:r>
            <a:r>
              <a:rPr lang="en-US" dirty="0"/>
              <a:t>12 nautical miles from the territorial sea baseline.</a:t>
            </a:r>
          </a:p>
          <a:p>
            <a:pPr lvl="0"/>
            <a:r>
              <a:rPr lang="en-US" dirty="0"/>
              <a:t> A coastal State has sovereignty over this zone (just as it has sovereignty over its land territory)</a:t>
            </a:r>
          </a:p>
          <a:p>
            <a:pPr lvl="0"/>
            <a:r>
              <a:rPr lang="en-US" dirty="0"/>
              <a:t> It also has sovereignty over  the airspace above Territorial Sea. </a:t>
            </a:r>
          </a:p>
          <a:p>
            <a:pPr lvl="0"/>
            <a:r>
              <a:rPr lang="en-US" dirty="0"/>
              <a:t>In the territorial sea, this sovereignty is subject to the </a:t>
            </a:r>
            <a:r>
              <a:rPr lang="en-US" b="1" dirty="0"/>
              <a:t>right of innocent passage </a:t>
            </a:r>
            <a:r>
              <a:rPr lang="en-US" dirty="0"/>
              <a:t>of foreign vessels.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505200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Contiguous Zone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  <a:latin typeface="Verdana"/>
              </a:rPr>
              <a:t>Contiguous Zone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 is the next 12 nautical miles beyond the territorial sea.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Verdana"/>
              </a:rPr>
              <a:t>In this zone a coastal State may exercise control over customs, immigration and quarantine matters.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505200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61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Exclusive Economic Zone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EEZ</a:t>
            </a:r>
            <a:r>
              <a:rPr lang="en-US" dirty="0"/>
              <a:t> extends beyond the territorial sea and </a:t>
            </a:r>
            <a:r>
              <a:rPr lang="en-US" dirty="0" err="1"/>
              <a:t>upto</a:t>
            </a:r>
            <a:r>
              <a:rPr lang="en-US" dirty="0"/>
              <a:t> 200 nautical miles </a:t>
            </a:r>
            <a:r>
              <a:rPr lang="en-US" u="sng" dirty="0"/>
              <a:t>from the Territorial Base line. </a:t>
            </a:r>
          </a:p>
          <a:p>
            <a:endParaRPr lang="en-US" dirty="0"/>
          </a:p>
          <a:p>
            <a:r>
              <a:rPr lang="en-US" dirty="0"/>
              <a:t>In this zone, a coastal State has sovereign rights for the purposes of exploring and exploiting, conserving and managing the natural resources (living or non-living) of the water column, seabed and subsoil. </a:t>
            </a:r>
          </a:p>
          <a:p>
            <a:endParaRPr lang="en-US" dirty="0"/>
          </a:p>
          <a:p>
            <a:r>
              <a:rPr lang="en-US" dirty="0"/>
              <a:t>However, it cannot exercise </a:t>
            </a:r>
            <a:r>
              <a:rPr lang="en-US" b="1" dirty="0"/>
              <a:t>full sovereignty.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505200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842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Continental Shelf</a:t>
            </a:r>
            <a:r>
              <a:rPr lang="en-US" dirty="0"/>
              <a:t> 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b="1" dirty="0"/>
          </a:p>
          <a:p>
            <a:r>
              <a:rPr lang="en-US" b="1" dirty="0"/>
              <a:t>Continental Shelf</a:t>
            </a:r>
            <a:r>
              <a:rPr lang="en-US" dirty="0"/>
              <a:t> - extends beyond the territorial sea to 200 nautical miles from the Base line, </a:t>
            </a:r>
            <a:r>
              <a:rPr lang="en-US" b="1" dirty="0"/>
              <a:t>or beyond that to the outer edge of the continental margin </a:t>
            </a:r>
            <a:r>
              <a:rPr lang="en-US" dirty="0"/>
              <a:t>as defined in Article 76 of UNCLOS. </a:t>
            </a:r>
          </a:p>
          <a:p>
            <a:r>
              <a:rPr lang="en-US" dirty="0"/>
              <a:t>In </a:t>
            </a:r>
            <a:r>
              <a:rPr lang="en-US" b="1" dirty="0"/>
              <a:t>Continental Shelf , </a:t>
            </a:r>
            <a:r>
              <a:rPr lang="en-US" dirty="0"/>
              <a:t>a coastal State has sovereign rights for the purposes of exploring and exploiting mineral and other non-living resources of the seabed and subsoil. 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981200"/>
            <a:ext cx="3505200" cy="3200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2648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647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Verdana</vt:lpstr>
      <vt:lpstr>Office Theme</vt:lpstr>
      <vt:lpstr>UNCLOS and Law of the Sea</vt:lpstr>
      <vt:lpstr>PowerPoint Presentation</vt:lpstr>
      <vt:lpstr>PowerPoint Presentation</vt:lpstr>
      <vt:lpstr>In short (let us watch)</vt:lpstr>
      <vt:lpstr>A quick look</vt:lpstr>
      <vt:lpstr>Territorial Sea</vt:lpstr>
      <vt:lpstr>Contiguous Zone</vt:lpstr>
      <vt:lpstr>Exclusive Economic Zone</vt:lpstr>
      <vt:lpstr>Continental Shelf </vt:lpstr>
      <vt:lpstr>High seas</vt:lpstr>
      <vt:lpstr>The Area</vt:lpstr>
      <vt:lpstr>How big Japan looks after 1982 UNCLOS</vt:lpstr>
      <vt:lpstr>UNCLOS: A case study of Australia</vt:lpstr>
      <vt:lpstr>UNCLOS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UNCLOS and Law of the Sea</dc:title>
  <dc:creator>sony</dc:creator>
  <cp:lastModifiedBy>Shamshad Ahmad Khan</cp:lastModifiedBy>
  <cp:revision>26</cp:revision>
  <dcterms:created xsi:type="dcterms:W3CDTF">2006-08-16T00:00:00Z</dcterms:created>
  <dcterms:modified xsi:type="dcterms:W3CDTF">2024-02-27T05:54:20Z</dcterms:modified>
</cp:coreProperties>
</file>