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media/image2.pdf" ContentType="application/pdf"/>
  <Override PartName="/ppt/media/image4.pdf" ContentType="application/pdf"/>
  <Override PartName="/ppt/media/image6.pdf" ContentType="application/pdf"/>
  <Override PartName="/ppt/media/image8.pdf" ContentType="application/pdf"/>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handoutMasterIdLst>
    <p:handoutMasterId r:id="rId24"/>
  </p:handoutMasterIdLst>
  <p:sldIdLst>
    <p:sldId id="256" r:id="rId3"/>
    <p:sldId id="275" r:id="rId4"/>
    <p:sldId id="323" r:id="rId5"/>
    <p:sldId id="276" r:id="rId6"/>
    <p:sldId id="277" r:id="rId7"/>
    <p:sldId id="320" r:id="rId8"/>
    <p:sldId id="278" r:id="rId9"/>
    <p:sldId id="279" r:id="rId10"/>
    <p:sldId id="280" r:id="rId11"/>
    <p:sldId id="321" r:id="rId12"/>
    <p:sldId id="257" r:id="rId13"/>
    <p:sldId id="281" r:id="rId14"/>
    <p:sldId id="284" r:id="rId15"/>
    <p:sldId id="258" r:id="rId16"/>
    <p:sldId id="259" r:id="rId17"/>
    <p:sldId id="288" r:id="rId18"/>
    <p:sldId id="260" r:id="rId19"/>
    <p:sldId id="322" r:id="rId20"/>
    <p:sldId id="290" r:id="rId21"/>
    <p:sldId id="261"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shwanthkaruparthi" initials="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205" autoAdjust="0"/>
  </p:normalViewPr>
  <p:slideViewPr>
    <p:cSldViewPr snapToGrid="0" snapToObjects="1">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02T14:30:36.312" idx="1">
    <p:pos x="10" y="10"/>
    <p:text>note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B62E04C-FC5E-EF40-A2DC-E8E4C3E558AB}"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94C9A7-43F9-0349-85E0-8518DC6BEF0D}"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BEF412-2059-F244-B2E6-A0AE585AA501}"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527BC4-BF41-5844-80DA-5290EE7342F8}"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16D0C88B-62C8-42D3-93E7-F5BC04567307}" type="datetime1">
              <a:rPr lang="en-US" smtClean="0"/>
            </a:fld>
            <a:endParaRPr lang="en-US"/>
          </a:p>
        </p:txBody>
      </p:sp>
      <p:sp>
        <p:nvSpPr>
          <p:cNvPr id="5" name="Footer Placeholder 4"/>
          <p:cNvSpPr>
            <a:spLocks noGrp="1"/>
          </p:cNvSpPr>
          <p:nvPr>
            <p:ph type="ftr" sz="quarter" idx="11"/>
          </p:nvPr>
        </p:nvSpPr>
        <p:spPr/>
        <p:txBody>
          <a:bodyPr/>
          <a:lstStyle>
            <a:lvl1pPr>
              <a:defRPr/>
            </a:lvl1pPr>
          </a:lstStyle>
          <a:p>
            <a:r>
              <a:rPr lang="en-US"/>
              <a:t>software components</a:t>
            </a:r>
            <a:endParaRPr lang="en-US"/>
          </a:p>
        </p:txBody>
      </p:sp>
      <p:sp>
        <p:nvSpPr>
          <p:cNvPr id="6" name="Slide Number Placeholder 5"/>
          <p:cNvSpPr>
            <a:spLocks noGrp="1"/>
          </p:cNvSpPr>
          <p:nvPr>
            <p:ph type="sldNum" sz="quarter" idx="12"/>
          </p:nvPr>
        </p:nvSpPr>
        <p:spPr/>
        <p:txBody>
          <a:bodyPr/>
          <a:lstStyle>
            <a:lvl1pPr>
              <a:defRPr/>
            </a:lvl1pPr>
          </a:lstStyle>
          <a:p>
            <a:fld id="{FA79538F-61EC-B743-9874-46B028F9C0C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438757C1-6266-4881-9C46-29E1B4E21EA6}" type="datetime1">
              <a:rPr lang="en-US" smtClean="0"/>
            </a:fld>
            <a:endParaRPr lang="en-US"/>
          </a:p>
        </p:txBody>
      </p:sp>
      <p:sp>
        <p:nvSpPr>
          <p:cNvPr id="5" name="Footer Placeholder 4"/>
          <p:cNvSpPr>
            <a:spLocks noGrp="1"/>
          </p:cNvSpPr>
          <p:nvPr>
            <p:ph type="ftr" sz="quarter" idx="11"/>
          </p:nvPr>
        </p:nvSpPr>
        <p:spPr/>
        <p:txBody>
          <a:bodyPr/>
          <a:lstStyle>
            <a:lvl1pPr>
              <a:defRPr/>
            </a:lvl1pPr>
          </a:lstStyle>
          <a:p>
            <a:r>
              <a:rPr lang="en-US"/>
              <a:t>software components</a:t>
            </a:r>
            <a:endParaRPr lang="en-US"/>
          </a:p>
        </p:txBody>
      </p:sp>
      <p:sp>
        <p:nvSpPr>
          <p:cNvPr id="6" name="Slide Number Placeholder 5"/>
          <p:cNvSpPr>
            <a:spLocks noGrp="1"/>
          </p:cNvSpPr>
          <p:nvPr>
            <p:ph type="sldNum" sz="quarter" idx="12"/>
          </p:nvPr>
        </p:nvSpPr>
        <p:spPr/>
        <p:txBody>
          <a:bodyPr/>
          <a:lstStyle>
            <a:lvl1pPr>
              <a:defRPr/>
            </a:lvl1pPr>
          </a:lstStyle>
          <a:p>
            <a:fld id="{FA79538F-61EC-B743-9874-46B028F9C0C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1C1C9F81-74C2-42B1-8A8C-60CC7E57DFDC}" type="datetime1">
              <a:rPr lang="en-US" smtClean="0"/>
            </a:fld>
            <a:endParaRPr lang="en-US"/>
          </a:p>
        </p:txBody>
      </p:sp>
      <p:sp>
        <p:nvSpPr>
          <p:cNvPr id="5" name="Footer Placeholder 4"/>
          <p:cNvSpPr>
            <a:spLocks noGrp="1"/>
          </p:cNvSpPr>
          <p:nvPr>
            <p:ph type="ftr" sz="quarter" idx="11"/>
          </p:nvPr>
        </p:nvSpPr>
        <p:spPr/>
        <p:txBody>
          <a:bodyPr/>
          <a:lstStyle>
            <a:lvl1pPr>
              <a:defRPr/>
            </a:lvl1pPr>
          </a:lstStyle>
          <a:p>
            <a:r>
              <a:rPr lang="en-US"/>
              <a:t>software components</a:t>
            </a:r>
            <a:endParaRPr lang="en-US"/>
          </a:p>
        </p:txBody>
      </p:sp>
      <p:sp>
        <p:nvSpPr>
          <p:cNvPr id="6" name="Slide Number Placeholder 5"/>
          <p:cNvSpPr>
            <a:spLocks noGrp="1"/>
          </p:cNvSpPr>
          <p:nvPr>
            <p:ph type="sldNum" sz="quarter" idx="12"/>
          </p:nvPr>
        </p:nvSpPr>
        <p:spPr/>
        <p:txBody>
          <a:bodyPr/>
          <a:lstStyle>
            <a:lvl1pPr>
              <a:defRPr/>
            </a:lvl1pPr>
          </a:lstStyle>
          <a:p>
            <a:fld id="{FA79538F-61EC-B743-9874-46B028F9C0C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panose="05000000000000000000" pitchFamily="2" charset="2"/>
              <a:buChar char="²"/>
              <a:defRPr sz="2400">
                <a:solidFill>
                  <a:srgbClr val="46424D"/>
                </a:solidFill>
                <a:latin typeface="Arial" panose="020B0604020202020204"/>
                <a:cs typeface="Arial" panose="020B0604020202020204"/>
              </a:defRPr>
            </a:lvl1pPr>
            <a:lvl2pPr>
              <a:spcBef>
                <a:spcPts val="300"/>
              </a:spcBef>
              <a:spcAft>
                <a:spcPts val="300"/>
              </a:spcAft>
              <a:buFont typeface="Wingdings" panose="05000000000000000000" pitchFamily="2" charset="2"/>
              <a:buChar char="§"/>
              <a:defRPr sz="2000">
                <a:solidFill>
                  <a:srgbClr val="46424D"/>
                </a:solidFill>
                <a:latin typeface="Arial" panose="020B0604020202020204"/>
                <a:cs typeface="Arial" panose="020B0604020202020204"/>
              </a:defRPr>
            </a:lvl2pPr>
            <a:lvl3pPr>
              <a:defRPr sz="1800">
                <a:solidFill>
                  <a:srgbClr val="46424D"/>
                </a:solidFill>
                <a:latin typeface="Arial" panose="020B0604020202020204"/>
                <a:cs typeface="Arial" panose="020B0604020202020204"/>
              </a:defRPr>
            </a:lvl3pPr>
            <a:lvl4pPr>
              <a:defRPr sz="1800">
                <a:solidFill>
                  <a:srgbClr val="46424D"/>
                </a:solidFill>
                <a:latin typeface="Arial" panose="020B0604020202020204"/>
                <a:cs typeface="Arial" panose="020B0604020202020204"/>
              </a:defRPr>
            </a:lvl4pPr>
            <a:lvl5pPr>
              <a:defRPr sz="1800">
                <a:solidFill>
                  <a:srgbClr val="46424D"/>
                </a:solidFill>
                <a:latin typeface="Arial" panose="020B0604020202020204"/>
                <a:cs typeface="Arial" panose="020B0604020202020204"/>
              </a:defRPr>
            </a:lvl5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4F5C0B8D-6A03-4E63-BD91-5968B3B3AB7C}" type="datetime1">
              <a:rPr lang="en-US" smtClean="0"/>
            </a:fld>
            <a:endParaRPr lang="en-US"/>
          </a:p>
        </p:txBody>
      </p:sp>
      <p:sp>
        <p:nvSpPr>
          <p:cNvPr id="5" name="Footer Placeholder 4"/>
          <p:cNvSpPr>
            <a:spLocks noGrp="1"/>
          </p:cNvSpPr>
          <p:nvPr>
            <p:ph type="ftr" sz="quarter" idx="11"/>
          </p:nvPr>
        </p:nvSpPr>
        <p:spPr/>
        <p:txBody>
          <a:bodyPr/>
          <a:lstStyle>
            <a:lvl1pPr>
              <a:defRPr/>
            </a:lvl1pPr>
          </a:lstStyle>
          <a:p>
            <a:r>
              <a:rPr lang="en-US"/>
              <a:t>software components</a:t>
            </a:r>
            <a:endParaRPr lang="en-US"/>
          </a:p>
        </p:txBody>
      </p:sp>
      <p:sp>
        <p:nvSpPr>
          <p:cNvPr id="6" name="Slide Number Placeholder 5"/>
          <p:cNvSpPr>
            <a:spLocks noGrp="1"/>
          </p:cNvSpPr>
          <p:nvPr>
            <p:ph type="sldNum" sz="quarter" idx="12"/>
          </p:nvPr>
        </p:nvSpPr>
        <p:spPr/>
        <p:txBody>
          <a:bodyPr/>
          <a:lstStyle>
            <a:lvl1pPr>
              <a:defRPr/>
            </a:lvl1pPr>
          </a:lstStyle>
          <a:p>
            <a:fld id="{FA79538F-61EC-B743-9874-46B028F9C0C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lvl1pPr>
              <a:defRPr/>
            </a:lvl1pPr>
          </a:lstStyle>
          <a:p>
            <a:fld id="{52FFB072-38D0-491D-BB03-BE4B2E0B6654}" type="datetime1">
              <a:rPr lang="en-US" smtClean="0"/>
            </a:fld>
            <a:endParaRPr lang="en-US"/>
          </a:p>
        </p:txBody>
      </p:sp>
      <p:sp>
        <p:nvSpPr>
          <p:cNvPr id="5" name="Footer Placeholder 4"/>
          <p:cNvSpPr>
            <a:spLocks noGrp="1"/>
          </p:cNvSpPr>
          <p:nvPr>
            <p:ph type="ftr" sz="quarter" idx="11"/>
          </p:nvPr>
        </p:nvSpPr>
        <p:spPr/>
        <p:txBody>
          <a:bodyPr/>
          <a:lstStyle>
            <a:lvl1pPr>
              <a:defRPr/>
            </a:lvl1pPr>
          </a:lstStyle>
          <a:p>
            <a:r>
              <a:rPr lang="en-US"/>
              <a:t>software components</a:t>
            </a:r>
            <a:endParaRPr lang="en-US"/>
          </a:p>
        </p:txBody>
      </p:sp>
      <p:sp>
        <p:nvSpPr>
          <p:cNvPr id="6" name="Slide Number Placeholder 5"/>
          <p:cNvSpPr>
            <a:spLocks noGrp="1"/>
          </p:cNvSpPr>
          <p:nvPr>
            <p:ph type="sldNum" sz="quarter" idx="12"/>
          </p:nvPr>
        </p:nvSpPr>
        <p:spPr/>
        <p:txBody>
          <a:bodyPr/>
          <a:lstStyle>
            <a:lvl1pPr>
              <a:defRPr/>
            </a:lvl1pPr>
          </a:lstStyle>
          <a:p>
            <a:fld id="{FA79538F-61EC-B743-9874-46B028F9C0C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DEF69C27-FB57-41E6-9674-FCE74DE74AF6}" type="datetime1">
              <a:rPr lang="en-US" smtClean="0"/>
            </a:fld>
            <a:endParaRPr lang="en-US"/>
          </a:p>
        </p:txBody>
      </p:sp>
      <p:sp>
        <p:nvSpPr>
          <p:cNvPr id="6" name="Footer Placeholder 4"/>
          <p:cNvSpPr>
            <a:spLocks noGrp="1"/>
          </p:cNvSpPr>
          <p:nvPr>
            <p:ph type="ftr" sz="quarter" idx="11"/>
          </p:nvPr>
        </p:nvSpPr>
        <p:spPr/>
        <p:txBody>
          <a:bodyPr/>
          <a:lstStyle>
            <a:lvl1pPr>
              <a:defRPr/>
            </a:lvl1pPr>
          </a:lstStyle>
          <a:p>
            <a:r>
              <a:rPr lang="en-US"/>
              <a:t>software components</a:t>
            </a:r>
            <a:endParaRPr lang="en-US"/>
          </a:p>
        </p:txBody>
      </p:sp>
      <p:sp>
        <p:nvSpPr>
          <p:cNvPr id="7" name="Slide Number Placeholder 5"/>
          <p:cNvSpPr>
            <a:spLocks noGrp="1"/>
          </p:cNvSpPr>
          <p:nvPr>
            <p:ph type="sldNum" sz="quarter" idx="12"/>
          </p:nvPr>
        </p:nvSpPr>
        <p:spPr/>
        <p:txBody>
          <a:bodyPr/>
          <a:lstStyle>
            <a:lvl1pPr>
              <a:defRPr/>
            </a:lvl1pPr>
          </a:lstStyle>
          <a:p>
            <a:fld id="{FA79538F-61EC-B743-9874-46B028F9C0C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19AA8DA9-214F-4749-9CDC-B44646D250D8}" type="datetime1">
              <a:rPr lang="en-US" smtClean="0"/>
            </a:fld>
            <a:endParaRPr lang="en-US"/>
          </a:p>
        </p:txBody>
      </p:sp>
      <p:sp>
        <p:nvSpPr>
          <p:cNvPr id="8" name="Footer Placeholder 4"/>
          <p:cNvSpPr>
            <a:spLocks noGrp="1"/>
          </p:cNvSpPr>
          <p:nvPr>
            <p:ph type="ftr" sz="quarter" idx="11"/>
          </p:nvPr>
        </p:nvSpPr>
        <p:spPr/>
        <p:txBody>
          <a:bodyPr/>
          <a:lstStyle>
            <a:lvl1pPr>
              <a:defRPr/>
            </a:lvl1pPr>
          </a:lstStyle>
          <a:p>
            <a:r>
              <a:rPr lang="en-US"/>
              <a:t>software components</a:t>
            </a:r>
            <a:endParaRPr lang="en-US"/>
          </a:p>
        </p:txBody>
      </p:sp>
      <p:sp>
        <p:nvSpPr>
          <p:cNvPr id="9" name="Slide Number Placeholder 5"/>
          <p:cNvSpPr>
            <a:spLocks noGrp="1"/>
          </p:cNvSpPr>
          <p:nvPr>
            <p:ph type="sldNum" sz="quarter" idx="12"/>
          </p:nvPr>
        </p:nvSpPr>
        <p:spPr/>
        <p:txBody>
          <a:bodyPr/>
          <a:lstStyle>
            <a:lvl1pPr>
              <a:defRPr/>
            </a:lvl1pPr>
          </a:lstStyle>
          <a:p>
            <a:fld id="{FA79538F-61EC-B743-9874-46B028F9C0C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43618CE2-4762-44C0-AEE4-80E641482D0B}" type="datetime1">
              <a:rPr lang="en-US" smtClean="0"/>
            </a:fld>
            <a:endParaRPr lang="en-US"/>
          </a:p>
        </p:txBody>
      </p:sp>
      <p:sp>
        <p:nvSpPr>
          <p:cNvPr id="4" name="Footer Placeholder 4"/>
          <p:cNvSpPr>
            <a:spLocks noGrp="1"/>
          </p:cNvSpPr>
          <p:nvPr>
            <p:ph type="ftr" sz="quarter" idx="11"/>
          </p:nvPr>
        </p:nvSpPr>
        <p:spPr/>
        <p:txBody>
          <a:bodyPr/>
          <a:lstStyle>
            <a:lvl1pPr>
              <a:defRPr/>
            </a:lvl1pPr>
          </a:lstStyle>
          <a:p>
            <a:r>
              <a:rPr lang="en-US"/>
              <a:t>software components</a:t>
            </a:r>
            <a:endParaRPr lang="en-US"/>
          </a:p>
        </p:txBody>
      </p:sp>
      <p:sp>
        <p:nvSpPr>
          <p:cNvPr id="5" name="Slide Number Placeholder 5"/>
          <p:cNvSpPr>
            <a:spLocks noGrp="1"/>
          </p:cNvSpPr>
          <p:nvPr>
            <p:ph type="sldNum" sz="quarter" idx="12"/>
          </p:nvPr>
        </p:nvSpPr>
        <p:spPr/>
        <p:txBody>
          <a:bodyPr/>
          <a:lstStyle>
            <a:lvl1pPr>
              <a:defRPr/>
            </a:lvl1pPr>
          </a:lstStyle>
          <a:p>
            <a:fld id="{FA79538F-61EC-B743-9874-46B028F9C0C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CBCA5BB-C57A-415A-A2F0-CF33456FC705}" type="datetime1">
              <a:rPr lang="en-US" smtClean="0"/>
            </a:fld>
            <a:endParaRPr lang="en-US"/>
          </a:p>
        </p:txBody>
      </p:sp>
      <p:sp>
        <p:nvSpPr>
          <p:cNvPr id="3" name="Footer Placeholder 4"/>
          <p:cNvSpPr>
            <a:spLocks noGrp="1"/>
          </p:cNvSpPr>
          <p:nvPr>
            <p:ph type="ftr" sz="quarter" idx="11"/>
          </p:nvPr>
        </p:nvSpPr>
        <p:spPr/>
        <p:txBody>
          <a:bodyPr/>
          <a:lstStyle>
            <a:lvl1pPr>
              <a:defRPr/>
            </a:lvl1pPr>
          </a:lstStyle>
          <a:p>
            <a:r>
              <a:rPr lang="en-US"/>
              <a:t>software components</a:t>
            </a:r>
            <a:endParaRPr lang="en-US"/>
          </a:p>
        </p:txBody>
      </p:sp>
      <p:sp>
        <p:nvSpPr>
          <p:cNvPr id="4" name="Slide Number Placeholder 5"/>
          <p:cNvSpPr>
            <a:spLocks noGrp="1"/>
          </p:cNvSpPr>
          <p:nvPr>
            <p:ph type="sldNum" sz="quarter" idx="12"/>
          </p:nvPr>
        </p:nvSpPr>
        <p:spPr/>
        <p:txBody>
          <a:bodyPr/>
          <a:lstStyle>
            <a:lvl1pPr>
              <a:defRPr/>
            </a:lvl1pPr>
          </a:lstStyle>
          <a:p>
            <a:fld id="{FA79538F-61EC-B743-9874-46B028F9C0C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3"/>
          <p:cNvSpPr>
            <a:spLocks noGrp="1"/>
          </p:cNvSpPr>
          <p:nvPr>
            <p:ph type="dt" sz="half" idx="10"/>
          </p:nvPr>
        </p:nvSpPr>
        <p:spPr/>
        <p:txBody>
          <a:bodyPr/>
          <a:lstStyle>
            <a:lvl1pPr>
              <a:defRPr/>
            </a:lvl1pPr>
          </a:lstStyle>
          <a:p>
            <a:fld id="{92B65E56-4A65-47D6-8180-278742A3BBB2}" type="datetime1">
              <a:rPr lang="en-US" smtClean="0"/>
            </a:fld>
            <a:endParaRPr lang="en-US"/>
          </a:p>
        </p:txBody>
      </p:sp>
      <p:sp>
        <p:nvSpPr>
          <p:cNvPr id="6" name="Footer Placeholder 4"/>
          <p:cNvSpPr>
            <a:spLocks noGrp="1"/>
          </p:cNvSpPr>
          <p:nvPr>
            <p:ph type="ftr" sz="quarter" idx="11"/>
          </p:nvPr>
        </p:nvSpPr>
        <p:spPr/>
        <p:txBody>
          <a:bodyPr/>
          <a:lstStyle>
            <a:lvl1pPr>
              <a:defRPr/>
            </a:lvl1pPr>
          </a:lstStyle>
          <a:p>
            <a:r>
              <a:rPr lang="en-US"/>
              <a:t>software components</a:t>
            </a:r>
            <a:endParaRPr lang="en-US"/>
          </a:p>
        </p:txBody>
      </p:sp>
      <p:sp>
        <p:nvSpPr>
          <p:cNvPr id="7" name="Slide Number Placeholder 5"/>
          <p:cNvSpPr>
            <a:spLocks noGrp="1"/>
          </p:cNvSpPr>
          <p:nvPr>
            <p:ph type="sldNum" sz="quarter" idx="12"/>
          </p:nvPr>
        </p:nvSpPr>
        <p:spPr/>
        <p:txBody>
          <a:bodyPr/>
          <a:lstStyle>
            <a:lvl1pPr>
              <a:defRPr/>
            </a:lvl1pPr>
          </a:lstStyle>
          <a:p>
            <a:fld id="{FA79538F-61EC-B743-9874-46B028F9C0C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3"/>
          <p:cNvSpPr>
            <a:spLocks noGrp="1"/>
          </p:cNvSpPr>
          <p:nvPr>
            <p:ph type="dt" sz="half" idx="10"/>
          </p:nvPr>
        </p:nvSpPr>
        <p:spPr/>
        <p:txBody>
          <a:bodyPr/>
          <a:lstStyle>
            <a:lvl1pPr>
              <a:defRPr/>
            </a:lvl1pPr>
          </a:lstStyle>
          <a:p>
            <a:fld id="{9DC98712-C20D-4F0C-BD82-D97C55BAD913}" type="datetime1">
              <a:rPr lang="en-US" smtClean="0"/>
            </a:fld>
            <a:endParaRPr lang="en-US"/>
          </a:p>
        </p:txBody>
      </p:sp>
      <p:sp>
        <p:nvSpPr>
          <p:cNvPr id="6" name="Footer Placeholder 4"/>
          <p:cNvSpPr>
            <a:spLocks noGrp="1"/>
          </p:cNvSpPr>
          <p:nvPr>
            <p:ph type="ftr" sz="quarter" idx="11"/>
          </p:nvPr>
        </p:nvSpPr>
        <p:spPr/>
        <p:txBody>
          <a:bodyPr/>
          <a:lstStyle>
            <a:lvl1pPr>
              <a:defRPr/>
            </a:lvl1pPr>
          </a:lstStyle>
          <a:p>
            <a:r>
              <a:rPr lang="en-US"/>
              <a:t>software components</a:t>
            </a:r>
            <a:endParaRPr lang="en-US"/>
          </a:p>
        </p:txBody>
      </p:sp>
      <p:sp>
        <p:nvSpPr>
          <p:cNvPr id="7" name="Slide Number Placeholder 5"/>
          <p:cNvSpPr>
            <a:spLocks noGrp="1"/>
          </p:cNvSpPr>
          <p:nvPr>
            <p:ph type="sldNum" sz="quarter" idx="12"/>
          </p:nvPr>
        </p:nvSpPr>
        <p:spPr/>
        <p:txBody>
          <a:bodyPr/>
          <a:lstStyle>
            <a:lvl1pPr>
              <a:defRPr/>
            </a:lvl1pPr>
          </a:lstStyle>
          <a:p>
            <a:fld id="{FA79538F-61EC-B743-9874-46B028F9C0C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ln>
        </p:spPr>
        <p:txBody>
          <a:bodyPr vert="horz" wrap="square" lIns="91440" tIns="45720" rIns="91440" bIns="45720" numCol="1" anchor="ctr" anchorCtr="0" compatLnSpc="1"/>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A50A3F8C-A620-4206-9EFF-95F76D2298D5}"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software components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FA79538F-61EC-B743-9874-46B028F9C0C6}" type="slidenum">
              <a:rPr lang="en-US" smtClean="0"/>
            </a:fld>
            <a:endParaRPr lang="en-US"/>
          </a:p>
        </p:txBody>
      </p:sp>
      <p:pic>
        <p:nvPicPr>
          <p:cNvPr id="7" name="Picture 6" descr="Cover.jpg"/>
          <p:cNvPicPr>
            <a:picLocks noChangeAspect="1"/>
          </p:cNvPicPr>
          <p:nvPr/>
        </p:nvPicPr>
        <p:blipFill>
          <a:blip r:embed="rId12"/>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457200" rtl="0" eaLnBrk="1" fontAlgn="base" hangingPunct="1">
        <a:spcBef>
          <a:spcPct val="0"/>
        </a:spcBef>
        <a:spcAft>
          <a:spcPct val="0"/>
        </a:spcAft>
        <a:defRPr sz="2400" b="1" u="none" kern="1200">
          <a:solidFill>
            <a:srgbClr val="46424D"/>
          </a:solidFill>
          <a:latin typeface="Arial" panose="020B0604020202020204"/>
          <a:ea typeface="MS PGothic" charset="-128"/>
          <a:cs typeface="Arial" panose="020B0604020202020204"/>
        </a:defRPr>
      </a:lvl1pPr>
      <a:lvl2pPr algn="ctr" defTabSz="457200" rtl="0" eaLnBrk="1" fontAlgn="base" hangingPunct="1">
        <a:spcBef>
          <a:spcPct val="0"/>
        </a:spcBef>
        <a:spcAft>
          <a:spcPct val="0"/>
        </a:spcAft>
        <a:defRPr sz="2400">
          <a:solidFill>
            <a:schemeClr val="tx1"/>
          </a:solidFill>
          <a:latin typeface="Calibri" charset="0"/>
          <a:ea typeface="MS PGothic" charset="-128"/>
          <a:cs typeface="MS PGothic" charset="-128"/>
        </a:defRPr>
      </a:lvl2pPr>
      <a:lvl3pPr algn="ctr" defTabSz="457200" rtl="0" eaLnBrk="1" fontAlgn="base" hangingPunct="1">
        <a:spcBef>
          <a:spcPct val="0"/>
        </a:spcBef>
        <a:spcAft>
          <a:spcPct val="0"/>
        </a:spcAft>
        <a:defRPr sz="2400">
          <a:solidFill>
            <a:schemeClr val="tx1"/>
          </a:solidFill>
          <a:latin typeface="Calibri" charset="0"/>
          <a:ea typeface="MS PGothic" charset="-128"/>
          <a:cs typeface="MS PGothic" charset="-128"/>
        </a:defRPr>
      </a:lvl3pPr>
      <a:lvl4pPr algn="ctr" defTabSz="457200" rtl="0" eaLnBrk="1" fontAlgn="base" hangingPunct="1">
        <a:spcBef>
          <a:spcPct val="0"/>
        </a:spcBef>
        <a:spcAft>
          <a:spcPct val="0"/>
        </a:spcAft>
        <a:defRPr sz="2400">
          <a:solidFill>
            <a:schemeClr val="tx1"/>
          </a:solidFill>
          <a:latin typeface="Calibri" charset="0"/>
          <a:ea typeface="MS PGothic" charset="-128"/>
          <a:cs typeface="MS PGothic" charset="-128"/>
        </a:defRPr>
      </a:lvl4pPr>
      <a:lvl5pPr algn="ctr" defTabSz="457200" rtl="0" eaLnBrk="1" fontAlgn="base" hangingPunct="1">
        <a:spcBef>
          <a:spcPct val="0"/>
        </a:spcBef>
        <a:spcAft>
          <a:spcPct val="0"/>
        </a:spcAft>
        <a:defRPr sz="2400">
          <a:solidFill>
            <a:schemeClr val="tx1"/>
          </a:solidFill>
          <a:latin typeface="Calibri" charset="0"/>
          <a:ea typeface="MS PGothic" charset="-128"/>
          <a:cs typeface="MS PGothic" charset="-128"/>
        </a:defRPr>
      </a:lvl5pPr>
      <a:lvl6pPr marL="457200" algn="ctr" defTabSz="457200" rtl="0" eaLnBrk="1" fontAlgn="base" hangingPunct="1">
        <a:spcBef>
          <a:spcPct val="0"/>
        </a:spcBef>
        <a:spcAft>
          <a:spcPct val="0"/>
        </a:spcAft>
        <a:defRPr sz="2400">
          <a:solidFill>
            <a:schemeClr val="tx1"/>
          </a:solidFill>
          <a:latin typeface="Calibri" charset="0"/>
          <a:ea typeface="MS PGothic" charset="-128"/>
          <a:cs typeface="MS PGothic" charset="-128"/>
        </a:defRPr>
      </a:lvl6pPr>
      <a:lvl7pPr marL="914400" algn="ctr" defTabSz="457200" rtl="0" eaLnBrk="1" fontAlgn="base" hangingPunct="1">
        <a:spcBef>
          <a:spcPct val="0"/>
        </a:spcBef>
        <a:spcAft>
          <a:spcPct val="0"/>
        </a:spcAft>
        <a:defRPr sz="2400">
          <a:solidFill>
            <a:schemeClr val="tx1"/>
          </a:solidFill>
          <a:latin typeface="Calibri" charset="0"/>
          <a:ea typeface="MS PGothic" charset="-128"/>
          <a:cs typeface="MS PGothic" charset="-128"/>
        </a:defRPr>
      </a:lvl7pPr>
      <a:lvl8pPr marL="1371600" algn="ctr" defTabSz="457200" rtl="0" eaLnBrk="1" fontAlgn="base" hangingPunct="1">
        <a:spcBef>
          <a:spcPct val="0"/>
        </a:spcBef>
        <a:spcAft>
          <a:spcPct val="0"/>
        </a:spcAft>
        <a:defRPr sz="2400">
          <a:solidFill>
            <a:schemeClr val="tx1"/>
          </a:solidFill>
          <a:latin typeface="Calibri" charset="0"/>
          <a:ea typeface="MS PGothic" charset="-128"/>
          <a:cs typeface="MS PGothic" charset="-128"/>
        </a:defRPr>
      </a:lvl8pPr>
      <a:lvl9pPr marL="1828800" algn="ctr" defTabSz="457200" rtl="0" eaLnBrk="1" fontAlgn="base" hangingPunct="1">
        <a:spcBef>
          <a:spcPct val="0"/>
        </a:spcBef>
        <a:spcAft>
          <a:spcPct val="0"/>
        </a:spcAft>
        <a:defRPr sz="2400">
          <a:solidFill>
            <a:schemeClr val="tx1"/>
          </a:solidFill>
          <a:latin typeface="Calibri" charset="0"/>
          <a:ea typeface="MS PGothic" charset="-128"/>
          <a:cs typeface="MS PGothic" charset="-128"/>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S PGothic" charset="-128"/>
          <a:cs typeface="MS PGothic" charset="-128"/>
        </a:defRPr>
      </a:lvl1pPr>
      <a:lvl2pPr marL="742950" indent="-285750" algn="l" defTabSz="457200" rtl="0" eaLnBrk="1" fontAlgn="base" hangingPunct="1">
        <a:spcBef>
          <a:spcPct val="20000"/>
        </a:spcBef>
        <a:spcAft>
          <a:spcPct val="0"/>
        </a:spcAft>
        <a:buFont typeface="Arial" panose="020B0604020202020204" pitchFamily="34" charset="0"/>
        <a:defRPr sz="2800" kern="1200">
          <a:solidFill>
            <a:schemeClr val="tx1"/>
          </a:solidFill>
          <a:latin typeface="+mn-lt"/>
          <a:ea typeface="MS PGothic"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charset="-128"/>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df"/></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d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d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d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14 Component-Level Design</a:t>
            </a:r>
            <a:endParaRPr lang="en-US" dirty="0"/>
          </a:p>
        </p:txBody>
      </p:sp>
      <p:sp>
        <p:nvSpPr>
          <p:cNvPr id="3" name="Subtitle 2"/>
          <p:cNvSpPr>
            <a:spLocks noGrp="1"/>
          </p:cNvSpPr>
          <p:nvPr>
            <p:ph type="subTitle" idx="1"/>
          </p:nvPr>
        </p:nvSpPr>
        <p:spPr/>
        <p:txBody>
          <a:bodyPr/>
          <a:lstStyle/>
          <a:p>
            <a:r>
              <a:rPr lang="en-GB" dirty="0">
                <a:solidFill>
                  <a:srgbClr val="002060"/>
                </a:solidFill>
              </a:rPr>
              <a:t>Components, Component models</a:t>
            </a:r>
            <a:endParaRPr lang="en-GB" dirty="0">
              <a:solidFill>
                <a:srgbClr val="002060"/>
              </a:solidFill>
            </a:endParaRPr>
          </a:p>
          <a:p>
            <a:r>
              <a:rPr lang="en-GB" dirty="0">
                <a:solidFill>
                  <a:srgbClr val="002060"/>
                </a:solidFill>
              </a:rPr>
              <a:t>Component Diagram </a:t>
            </a:r>
            <a:endParaRPr lang="en-GB" dirty="0">
              <a:solidFill>
                <a:srgbClr val="002060"/>
              </a:solidFill>
            </a:endParaRPr>
          </a:p>
          <a:p>
            <a:endParaRPr lang="en-US" dirty="0"/>
          </a:p>
        </p:txBody>
      </p:sp>
      <p:sp>
        <p:nvSpPr>
          <p:cNvPr id="4" name="Slide Number Placeholder 3"/>
          <p:cNvSpPr>
            <a:spLocks noGrp="1"/>
          </p:cNvSpPr>
          <p:nvPr>
            <p:ph type="sldNum" sz="quarter" idx="12"/>
          </p:nvPr>
        </p:nvSpPr>
        <p:spPr/>
        <p:txBody>
          <a:bodyPr/>
          <a:lstStyle/>
          <a:p>
            <a:fld id="{FA79538F-61EC-B743-9874-46B028F9C0C6}" type="slidenum">
              <a:rPr lang="en-US" smtClean="0"/>
            </a:fld>
            <a:endParaRPr lang="en-US"/>
          </a:p>
        </p:txBody>
      </p:sp>
      <p:sp>
        <p:nvSpPr>
          <p:cNvPr id="5" name="Footer Placeholder 4"/>
          <p:cNvSpPr>
            <a:spLocks noGrp="1"/>
          </p:cNvSpPr>
          <p:nvPr>
            <p:ph type="ftr" sz="quarter" idx="11"/>
          </p:nvPr>
        </p:nvSpPr>
        <p:spPr/>
        <p:txBody>
          <a:bodyPr/>
          <a:lstStyle/>
          <a:p>
            <a:r>
              <a:rPr lang="en-US"/>
              <a:t>software components</a:t>
            </a:r>
            <a:endParaRPr lang="en-US"/>
          </a:p>
        </p:txBody>
      </p:sp>
      <p:sp>
        <p:nvSpPr>
          <p:cNvPr id="6" name="Date Placeholder 5"/>
          <p:cNvSpPr>
            <a:spLocks noGrp="1"/>
          </p:cNvSpPr>
          <p:nvPr>
            <p:ph type="dt" sz="half" idx="10"/>
          </p:nvPr>
        </p:nvSpPr>
        <p:spPr/>
        <p:txBody>
          <a:bodyPr/>
          <a:lstStyle/>
          <a:p>
            <a:fld id="{30C00B65-ADA2-4BFC-8BA0-3F39CEA89A7B}" type="datetime1">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71"/>
            <a:ext cx="8229600" cy="1143000"/>
          </a:xfrm>
        </p:spPr>
        <p:txBody>
          <a:bodyPr/>
          <a:lstStyle/>
          <a:p>
            <a:r>
              <a:rPr lang="en-US" dirty="0"/>
              <a:t>Component characteristics</a:t>
            </a:r>
            <a:r>
              <a:rPr lang="en-GB" dirty="0"/>
              <a:t> </a:t>
            </a:r>
            <a:endParaRPr lang="en-US" dirty="0"/>
          </a:p>
        </p:txBody>
      </p:sp>
      <p:graphicFrame>
        <p:nvGraphicFramePr>
          <p:cNvPr id="4" name="Content Placeholder 3"/>
          <p:cNvGraphicFramePr>
            <a:graphicFrameLocks noGrp="1"/>
          </p:cNvGraphicFramePr>
          <p:nvPr>
            <p:ph idx="1"/>
          </p:nvPr>
        </p:nvGraphicFramePr>
        <p:xfrm>
          <a:off x="457200" y="2093871"/>
          <a:ext cx="8229600" cy="4022725"/>
        </p:xfrm>
        <a:graphic>
          <a:graphicData uri="http://schemas.openxmlformats.org/drawingml/2006/table">
            <a:tbl>
              <a:tblPr firstRow="1" bandRow="1">
                <a:tableStyleId>{5C22544A-7EE6-4342-B048-85BDC9FD1C3A}</a:tableStyleId>
              </a:tblPr>
              <a:tblGrid>
                <a:gridCol w="1785732"/>
                <a:gridCol w="6443868"/>
              </a:tblGrid>
              <a:tr h="370840">
                <a:tc>
                  <a:txBody>
                    <a:bodyPr/>
                    <a:lstStyle/>
                    <a:p>
                      <a:pPr algn="just">
                        <a:spcAft>
                          <a:spcPts val="0"/>
                        </a:spcAft>
                      </a:pPr>
                      <a:r>
                        <a:rPr lang="en-GB" sz="1600" b="1" dirty="0">
                          <a:solidFill>
                            <a:srgbClr val="000000"/>
                          </a:solidFill>
                          <a:latin typeface="Arial" panose="020B0604020202020204"/>
                          <a:ea typeface="Times New Roman" panose="02020603050405020304"/>
                          <a:cs typeface="Arial" panose="020B0604020202020204"/>
                        </a:rPr>
                        <a:t>Component characteristic</a:t>
                      </a:r>
                      <a:endParaRPr lang="en-GB" sz="1600" b="1" dirty="0">
                        <a:solidFill>
                          <a:srgbClr val="000000"/>
                        </a:solidFill>
                        <a:latin typeface="Arial" panose="020B0604020202020204"/>
                        <a:ea typeface="Times New Roman" panose="02020603050405020304"/>
                        <a:cs typeface="Arial" panose="020B0604020202020204"/>
                      </a:endParaRPr>
                    </a:p>
                  </a:txBody>
                  <a:tcPr marL="73025" marR="73025" marT="73025" marB="73025"/>
                </a:tc>
                <a:tc>
                  <a:txBody>
                    <a:bodyPr/>
                    <a:lstStyle/>
                    <a:p>
                      <a:pPr algn="just">
                        <a:spcAft>
                          <a:spcPts val="0"/>
                        </a:spcAft>
                      </a:pPr>
                      <a:r>
                        <a:rPr lang="en-GB" sz="1600" b="1" dirty="0">
                          <a:solidFill>
                            <a:srgbClr val="000000"/>
                          </a:solidFill>
                          <a:latin typeface="Arial" panose="020B0604020202020204"/>
                          <a:ea typeface="Times New Roman" panose="02020603050405020304"/>
                          <a:cs typeface="Arial" panose="020B0604020202020204"/>
                        </a:rPr>
                        <a:t>Description</a:t>
                      </a:r>
                      <a:endParaRPr lang="en-GB" sz="1600" b="1" dirty="0">
                        <a:solidFill>
                          <a:srgbClr val="000000"/>
                        </a:solidFill>
                        <a:latin typeface="Arial" panose="020B0604020202020204"/>
                        <a:ea typeface="Times New Roman" panose="02020603050405020304"/>
                        <a:cs typeface="Arial" panose="020B0604020202020204"/>
                      </a:endParaRPr>
                    </a:p>
                  </a:txBody>
                  <a:tcPr marL="73025" marR="73025" marT="73025" marB="73025"/>
                </a:tc>
              </a:tr>
              <a:tr h="370840">
                <a:tc>
                  <a:txBody>
                    <a:bodyPr/>
                    <a:lstStyle/>
                    <a:p>
                      <a:pPr algn="just">
                        <a:spcBef>
                          <a:spcPts val="600"/>
                        </a:spcBef>
                        <a:spcAft>
                          <a:spcPts val="0"/>
                        </a:spcAft>
                      </a:pPr>
                      <a:r>
                        <a:rPr lang="en-GB" sz="1600" dirty="0">
                          <a:solidFill>
                            <a:srgbClr val="000000"/>
                          </a:solidFill>
                          <a:latin typeface="Arial" panose="020B0604020202020204"/>
                          <a:ea typeface="Times New Roman" panose="02020603050405020304"/>
                          <a:cs typeface="Arial" panose="020B0604020202020204"/>
                        </a:rPr>
                        <a:t>Standardized</a:t>
                      </a:r>
                      <a:endParaRPr lang="en-GB" sz="1600" dirty="0">
                        <a:solidFill>
                          <a:srgbClr val="000000"/>
                        </a:solidFill>
                        <a:latin typeface="Arial" panose="020B0604020202020204"/>
                        <a:ea typeface="Times New Roman" panose="02020603050405020304"/>
                        <a:cs typeface="Arial" panose="020B0604020202020204"/>
                      </a:endParaRPr>
                    </a:p>
                  </a:txBody>
                  <a:tcPr marL="73025" marR="73025" marT="0" marB="73025"/>
                </a:tc>
                <a:tc>
                  <a:txBody>
                    <a:bodyPr/>
                    <a:lstStyle/>
                    <a:p>
                      <a:pPr algn="just">
                        <a:spcBef>
                          <a:spcPts val="600"/>
                        </a:spcBef>
                        <a:spcAft>
                          <a:spcPts val="0"/>
                        </a:spcAft>
                      </a:pPr>
                      <a:r>
                        <a:rPr lang="en-GB" sz="1600">
                          <a:solidFill>
                            <a:srgbClr val="000000"/>
                          </a:solidFill>
                          <a:latin typeface="Arial" panose="020B0604020202020204"/>
                          <a:ea typeface="Times New Roman" panose="02020603050405020304"/>
                          <a:cs typeface="Arial" panose="020B0604020202020204"/>
                        </a:rPr>
                        <a:t>Component standardization means that a component used in a CBSE process has to conform to a standard component model. This model may define component interfaces, component metadata, documentation, composition, and deployment.</a:t>
                      </a:r>
                      <a:endParaRPr lang="en-GB" sz="1600">
                        <a:solidFill>
                          <a:srgbClr val="000000"/>
                        </a:solidFill>
                        <a:latin typeface="Arial" panose="020B0604020202020204"/>
                        <a:ea typeface="Times New Roman" panose="02020603050405020304"/>
                        <a:cs typeface="Arial" panose="020B0604020202020204"/>
                      </a:endParaRPr>
                    </a:p>
                  </a:txBody>
                  <a:tcPr marL="73025" marR="73025" marT="0" marB="73025"/>
                </a:tc>
              </a:tr>
              <a:tr h="370840">
                <a:tc>
                  <a:txBody>
                    <a:bodyPr/>
                    <a:lstStyle/>
                    <a:p>
                      <a:pPr algn="just">
                        <a:spcAft>
                          <a:spcPts val="0"/>
                        </a:spcAft>
                      </a:pPr>
                      <a:r>
                        <a:rPr lang="en-GB" sz="1600" dirty="0">
                          <a:solidFill>
                            <a:srgbClr val="000000"/>
                          </a:solidFill>
                          <a:latin typeface="Arial" panose="020B0604020202020204"/>
                          <a:ea typeface="Times New Roman" panose="02020603050405020304"/>
                          <a:cs typeface="Arial" panose="020B0604020202020204"/>
                        </a:rPr>
                        <a:t>Independent</a:t>
                      </a:r>
                      <a:endParaRPr lang="en-GB" sz="1600" dirty="0">
                        <a:solidFill>
                          <a:srgbClr val="000000"/>
                        </a:solidFill>
                        <a:latin typeface="Arial" panose="020B0604020202020204"/>
                        <a:ea typeface="Times New Roman" panose="02020603050405020304"/>
                        <a:cs typeface="Arial" panose="020B0604020202020204"/>
                      </a:endParaRPr>
                    </a:p>
                  </a:txBody>
                  <a:tcPr marL="73025" marR="73025" marT="0" marB="73025"/>
                </a:tc>
                <a:tc>
                  <a:txBody>
                    <a:bodyPr/>
                    <a:lstStyle/>
                    <a:p>
                      <a:pPr algn="just">
                        <a:spcAft>
                          <a:spcPts val="0"/>
                        </a:spcAft>
                      </a:pPr>
                      <a:r>
                        <a:rPr lang="en-GB" sz="1600">
                          <a:solidFill>
                            <a:srgbClr val="000000"/>
                          </a:solidFill>
                          <a:latin typeface="Arial" panose="020B0604020202020204"/>
                          <a:ea typeface="Times New Roman" panose="02020603050405020304"/>
                          <a:cs typeface="Arial" panose="020B0604020202020204"/>
                        </a:rPr>
                        <a:t>A component should be independent—it should be possible to compose and deploy it without having to use other specific components. In situations where the component needs externally provided services, these should be explicitly set out in a ‘requires’ interface specification.</a:t>
                      </a:r>
                      <a:endParaRPr lang="en-GB" sz="1600">
                        <a:solidFill>
                          <a:srgbClr val="000000"/>
                        </a:solidFill>
                        <a:latin typeface="Arial" panose="020B0604020202020204"/>
                        <a:ea typeface="Times New Roman" panose="02020603050405020304"/>
                        <a:cs typeface="Arial" panose="020B0604020202020204"/>
                      </a:endParaRPr>
                    </a:p>
                  </a:txBody>
                  <a:tcPr marL="73025" marR="73025" marT="0" marB="73025"/>
                </a:tc>
              </a:tr>
              <a:tr h="370840">
                <a:tc>
                  <a:txBody>
                    <a:bodyPr/>
                    <a:lstStyle/>
                    <a:p>
                      <a:pPr algn="just">
                        <a:spcAft>
                          <a:spcPts val="0"/>
                        </a:spcAft>
                      </a:pPr>
                      <a:r>
                        <a:rPr lang="en-GB" sz="1600">
                          <a:solidFill>
                            <a:srgbClr val="000000"/>
                          </a:solidFill>
                          <a:latin typeface="Arial" panose="020B0604020202020204"/>
                          <a:ea typeface="Times New Roman" panose="02020603050405020304"/>
                          <a:cs typeface="Arial" panose="020B0604020202020204"/>
                        </a:rPr>
                        <a:t>Composable</a:t>
                      </a:r>
                      <a:endParaRPr lang="en-GB" sz="1600">
                        <a:solidFill>
                          <a:srgbClr val="000000"/>
                        </a:solidFill>
                        <a:latin typeface="Arial" panose="020B0604020202020204"/>
                        <a:ea typeface="Times New Roman" panose="02020603050405020304"/>
                        <a:cs typeface="Arial" panose="020B0604020202020204"/>
                      </a:endParaRPr>
                    </a:p>
                  </a:txBody>
                  <a:tcPr marL="73025" marR="73025" marT="0" marB="73025"/>
                </a:tc>
                <a:tc>
                  <a:txBody>
                    <a:bodyPr/>
                    <a:lstStyle/>
                    <a:p>
                      <a:pPr algn="just">
                        <a:spcAft>
                          <a:spcPts val="0"/>
                        </a:spcAft>
                      </a:pPr>
                      <a:r>
                        <a:rPr lang="en-GB" sz="1600" dirty="0">
                          <a:solidFill>
                            <a:srgbClr val="000000"/>
                          </a:solidFill>
                          <a:latin typeface="Arial" panose="020B0604020202020204"/>
                          <a:ea typeface="Times New Roman" panose="02020603050405020304"/>
                          <a:cs typeface="Arial" panose="020B0604020202020204"/>
                        </a:rPr>
                        <a:t>For a component to be </a:t>
                      </a:r>
                      <a:r>
                        <a:rPr lang="en-GB" sz="1600" dirty="0" err="1">
                          <a:solidFill>
                            <a:srgbClr val="000000"/>
                          </a:solidFill>
                          <a:latin typeface="Arial" panose="020B0604020202020204"/>
                          <a:ea typeface="Times New Roman" panose="02020603050405020304"/>
                          <a:cs typeface="Arial" panose="020B0604020202020204"/>
                        </a:rPr>
                        <a:t>composable</a:t>
                      </a:r>
                      <a:r>
                        <a:rPr lang="en-GB" sz="1600" dirty="0">
                          <a:solidFill>
                            <a:srgbClr val="000000"/>
                          </a:solidFill>
                          <a:latin typeface="Arial" panose="020B0604020202020204"/>
                          <a:ea typeface="Times New Roman" panose="02020603050405020304"/>
                          <a:cs typeface="Arial" panose="020B0604020202020204"/>
                        </a:rPr>
                        <a:t>, all external interactions must take place through publicly defined interfaces. In addition, it must provide external access to information about itself, such as its methods and attributes.</a:t>
                      </a:r>
                      <a:endParaRPr lang="en-GB" sz="1600" dirty="0">
                        <a:solidFill>
                          <a:srgbClr val="000000"/>
                        </a:solidFill>
                        <a:latin typeface="Arial" panose="020B0604020202020204"/>
                        <a:ea typeface="Times New Roman" panose="02020603050405020304"/>
                        <a:cs typeface="Arial" panose="020B0604020202020204"/>
                      </a:endParaRPr>
                    </a:p>
                  </a:txBody>
                  <a:tcPr marL="73025" marR="73025" marT="0" marB="73025"/>
                </a:tc>
              </a:tr>
            </a:tbl>
          </a:graphicData>
        </a:graphic>
      </p:graphicFrame>
      <p:sp>
        <p:nvSpPr>
          <p:cNvPr id="5" name="Slide Number Placeholder 4"/>
          <p:cNvSpPr>
            <a:spLocks noGrp="1"/>
          </p:cNvSpPr>
          <p:nvPr>
            <p:ph type="sldNum" sz="quarter" idx="12"/>
          </p:nvPr>
        </p:nvSpPr>
        <p:spPr/>
        <p:txBody>
          <a:bodyPr/>
          <a:lstStyle/>
          <a:p>
            <a:fld id="{FA79538F-61EC-B743-9874-46B028F9C0C6}" type="slidenum">
              <a:rPr lang="en-US" smtClean="0"/>
            </a:fld>
            <a:endParaRPr lang="en-US"/>
          </a:p>
        </p:txBody>
      </p:sp>
      <p:sp>
        <p:nvSpPr>
          <p:cNvPr id="6" name="Footer Placeholder 5"/>
          <p:cNvSpPr>
            <a:spLocks noGrp="1"/>
          </p:cNvSpPr>
          <p:nvPr>
            <p:ph type="ftr" sz="quarter" idx="11"/>
          </p:nvPr>
        </p:nvSpPr>
        <p:spPr/>
        <p:txBody>
          <a:bodyPr/>
          <a:lstStyle/>
          <a:p>
            <a:r>
              <a:rPr lang="en-US"/>
              <a:t>software components</a:t>
            </a:r>
            <a:endParaRPr lang="en-US"/>
          </a:p>
        </p:txBody>
      </p:sp>
      <p:sp>
        <p:nvSpPr>
          <p:cNvPr id="3" name="Date Placeholder 2"/>
          <p:cNvSpPr>
            <a:spLocks noGrp="1"/>
          </p:cNvSpPr>
          <p:nvPr>
            <p:ph type="dt" sz="half" idx="10"/>
          </p:nvPr>
        </p:nvSpPr>
        <p:spPr/>
        <p:txBody>
          <a:bodyPr/>
          <a:lstStyle/>
          <a:p>
            <a:fld id="{68934A0A-1CA9-4AE9-9374-1676FFF9C8D5}" type="datetime1">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71"/>
            <a:ext cx="8229600" cy="1143000"/>
          </a:xfrm>
        </p:spPr>
        <p:txBody>
          <a:bodyPr/>
          <a:lstStyle/>
          <a:p>
            <a:r>
              <a:rPr lang="en-US" dirty="0"/>
              <a:t>Component characteristics</a:t>
            </a:r>
            <a:r>
              <a:rPr lang="en-GB" dirty="0"/>
              <a:t> </a:t>
            </a:r>
            <a:endParaRPr lang="en-US" dirty="0"/>
          </a:p>
        </p:txBody>
      </p:sp>
      <p:graphicFrame>
        <p:nvGraphicFramePr>
          <p:cNvPr id="4" name="Content Placeholder 3"/>
          <p:cNvGraphicFramePr>
            <a:graphicFrameLocks noGrp="1"/>
          </p:cNvGraphicFramePr>
          <p:nvPr>
            <p:ph idx="1"/>
          </p:nvPr>
        </p:nvGraphicFramePr>
        <p:xfrm>
          <a:off x="457200" y="2231174"/>
          <a:ext cx="8229600" cy="3462020"/>
        </p:xfrm>
        <a:graphic>
          <a:graphicData uri="http://schemas.openxmlformats.org/drawingml/2006/table">
            <a:tbl>
              <a:tblPr firstRow="1" bandRow="1">
                <a:tableStyleId>{5C22544A-7EE6-4342-B048-85BDC9FD1C3A}</a:tableStyleId>
              </a:tblPr>
              <a:tblGrid>
                <a:gridCol w="1785732"/>
                <a:gridCol w="6443868"/>
              </a:tblGrid>
              <a:tr h="370840">
                <a:tc>
                  <a:txBody>
                    <a:bodyPr/>
                    <a:lstStyle/>
                    <a:p>
                      <a:pPr algn="just">
                        <a:spcAft>
                          <a:spcPts val="0"/>
                        </a:spcAft>
                      </a:pPr>
                      <a:r>
                        <a:rPr lang="en-GB" sz="1600" b="1" dirty="0">
                          <a:solidFill>
                            <a:srgbClr val="000000"/>
                          </a:solidFill>
                          <a:latin typeface="Arial" panose="020B0604020202020204"/>
                          <a:ea typeface="Times New Roman" panose="02020603050405020304"/>
                          <a:cs typeface="Arial" panose="020B0604020202020204"/>
                        </a:rPr>
                        <a:t>Component characteristic</a:t>
                      </a:r>
                      <a:endParaRPr lang="en-GB" sz="1600" b="1" dirty="0">
                        <a:solidFill>
                          <a:srgbClr val="000000"/>
                        </a:solidFill>
                        <a:latin typeface="Arial" panose="020B0604020202020204"/>
                        <a:ea typeface="Times New Roman" panose="02020603050405020304"/>
                        <a:cs typeface="Arial" panose="020B0604020202020204"/>
                      </a:endParaRPr>
                    </a:p>
                  </a:txBody>
                  <a:tcPr marL="73025" marR="73025" marT="73025" marB="73025"/>
                </a:tc>
                <a:tc>
                  <a:txBody>
                    <a:bodyPr/>
                    <a:lstStyle/>
                    <a:p>
                      <a:pPr algn="just">
                        <a:spcAft>
                          <a:spcPts val="0"/>
                        </a:spcAft>
                      </a:pPr>
                      <a:r>
                        <a:rPr lang="en-GB" sz="1600" b="1" dirty="0">
                          <a:solidFill>
                            <a:srgbClr val="000000"/>
                          </a:solidFill>
                          <a:latin typeface="Arial" panose="020B0604020202020204"/>
                          <a:ea typeface="Times New Roman" panose="02020603050405020304"/>
                          <a:cs typeface="Arial" panose="020B0604020202020204"/>
                        </a:rPr>
                        <a:t>Description</a:t>
                      </a:r>
                      <a:endParaRPr lang="en-GB" sz="1600" b="1" dirty="0">
                        <a:solidFill>
                          <a:srgbClr val="000000"/>
                        </a:solidFill>
                        <a:latin typeface="Arial" panose="020B0604020202020204"/>
                        <a:ea typeface="Times New Roman" panose="02020603050405020304"/>
                        <a:cs typeface="Arial" panose="020B0604020202020204"/>
                      </a:endParaRPr>
                    </a:p>
                  </a:txBody>
                  <a:tcPr marL="73025" marR="73025" marT="73025" marB="73025"/>
                </a:tc>
              </a:tr>
              <a:tr h="370840">
                <a:tc>
                  <a:txBody>
                    <a:bodyPr/>
                    <a:lstStyle/>
                    <a:p>
                      <a:pPr algn="just">
                        <a:spcAft>
                          <a:spcPts val="0"/>
                        </a:spcAft>
                      </a:pPr>
                      <a:r>
                        <a:rPr lang="en-GB" sz="1600" dirty="0">
                          <a:solidFill>
                            <a:srgbClr val="000000"/>
                          </a:solidFill>
                          <a:latin typeface="Arial" panose="020B0604020202020204"/>
                          <a:ea typeface="Times New Roman" panose="02020603050405020304"/>
                          <a:cs typeface="Arial" panose="020B0604020202020204"/>
                        </a:rPr>
                        <a:t>Deployable</a:t>
                      </a:r>
                      <a:endParaRPr lang="en-GB" sz="1600" dirty="0">
                        <a:solidFill>
                          <a:srgbClr val="000000"/>
                        </a:solidFill>
                        <a:latin typeface="Arial" panose="020B0604020202020204"/>
                        <a:ea typeface="Times New Roman" panose="02020603050405020304"/>
                        <a:cs typeface="Arial" panose="020B0604020202020204"/>
                      </a:endParaRPr>
                    </a:p>
                  </a:txBody>
                  <a:tcPr marL="73025" marR="73025" marT="0" marB="73025"/>
                </a:tc>
                <a:tc>
                  <a:txBody>
                    <a:bodyPr/>
                    <a:lstStyle/>
                    <a:p>
                      <a:pPr algn="just">
                        <a:spcAft>
                          <a:spcPts val="0"/>
                        </a:spcAft>
                      </a:pPr>
                      <a:r>
                        <a:rPr lang="en-GB" sz="1600" dirty="0">
                          <a:solidFill>
                            <a:srgbClr val="000000"/>
                          </a:solidFill>
                          <a:latin typeface="Arial" panose="020B0604020202020204"/>
                          <a:ea typeface="Times New Roman" panose="02020603050405020304"/>
                          <a:cs typeface="Arial" panose="020B0604020202020204"/>
                        </a:rPr>
                        <a:t>To be deployable, a component has to be self-contained. It must be able to operate as a stand-alone entity on a component platform that provides an implementation of the component model. This usually means that the component is binary and does not have to be compiled before it is deployed. If a component is implemented as a service, it does not have to be deployed by a user of a component. Rather, it is deployed by the service provider. </a:t>
                      </a:r>
                      <a:endParaRPr lang="en-GB" sz="1600" dirty="0">
                        <a:solidFill>
                          <a:srgbClr val="000000"/>
                        </a:solidFill>
                        <a:latin typeface="Arial" panose="020B0604020202020204"/>
                        <a:ea typeface="Times New Roman" panose="02020603050405020304"/>
                        <a:cs typeface="Arial" panose="020B0604020202020204"/>
                      </a:endParaRPr>
                    </a:p>
                  </a:txBody>
                  <a:tcPr marL="73025" marR="73025" marT="0" marB="73025"/>
                </a:tc>
              </a:tr>
              <a:tr h="370840">
                <a:tc>
                  <a:txBody>
                    <a:bodyPr/>
                    <a:lstStyle/>
                    <a:p>
                      <a:pPr algn="just">
                        <a:spcAft>
                          <a:spcPts val="0"/>
                        </a:spcAft>
                      </a:pPr>
                      <a:r>
                        <a:rPr lang="en-GB" sz="1600" dirty="0">
                          <a:solidFill>
                            <a:srgbClr val="000000"/>
                          </a:solidFill>
                          <a:latin typeface="Arial" panose="020B0604020202020204"/>
                          <a:ea typeface="Times New Roman" panose="02020603050405020304"/>
                          <a:cs typeface="Arial" panose="020B0604020202020204"/>
                        </a:rPr>
                        <a:t>Documented</a:t>
                      </a:r>
                      <a:endParaRPr lang="en-GB" sz="1600" dirty="0">
                        <a:solidFill>
                          <a:srgbClr val="000000"/>
                        </a:solidFill>
                        <a:latin typeface="Arial" panose="020B0604020202020204"/>
                        <a:ea typeface="Times New Roman" panose="02020603050405020304"/>
                        <a:cs typeface="Arial" panose="020B0604020202020204"/>
                      </a:endParaRPr>
                    </a:p>
                  </a:txBody>
                  <a:tcPr marL="73025" marR="73025" marT="0" marB="73025"/>
                </a:tc>
                <a:tc>
                  <a:txBody>
                    <a:bodyPr/>
                    <a:lstStyle/>
                    <a:p>
                      <a:pPr algn="just">
                        <a:spcAft>
                          <a:spcPts val="0"/>
                        </a:spcAft>
                      </a:pPr>
                      <a:r>
                        <a:rPr lang="en-GB" sz="1600" dirty="0">
                          <a:solidFill>
                            <a:srgbClr val="000000"/>
                          </a:solidFill>
                          <a:latin typeface="Arial" panose="020B0604020202020204"/>
                          <a:ea typeface="Times New Roman" panose="02020603050405020304"/>
                          <a:cs typeface="Arial" panose="020B0604020202020204"/>
                        </a:rPr>
                        <a:t>Components have to be fully documented so that potential users can decide whether or not the components meet their needs. The syntax and, ideally, the semantics of all component interfaces should be specified.</a:t>
                      </a:r>
                      <a:endParaRPr lang="en-GB" sz="1600" dirty="0">
                        <a:solidFill>
                          <a:srgbClr val="000000"/>
                        </a:solidFill>
                        <a:latin typeface="Arial" panose="020B0604020202020204"/>
                        <a:ea typeface="Times New Roman" panose="02020603050405020304"/>
                        <a:cs typeface="Arial" panose="020B0604020202020204"/>
                      </a:endParaRPr>
                    </a:p>
                  </a:txBody>
                  <a:tcPr marL="73025" marR="73025" marT="0" marB="73025"/>
                </a:tc>
              </a:tr>
            </a:tbl>
          </a:graphicData>
        </a:graphic>
      </p:graphicFrame>
      <p:sp>
        <p:nvSpPr>
          <p:cNvPr id="5" name="Slide Number Placeholder 4"/>
          <p:cNvSpPr>
            <a:spLocks noGrp="1"/>
          </p:cNvSpPr>
          <p:nvPr>
            <p:ph type="sldNum" sz="quarter" idx="12"/>
          </p:nvPr>
        </p:nvSpPr>
        <p:spPr/>
        <p:txBody>
          <a:bodyPr/>
          <a:lstStyle/>
          <a:p>
            <a:fld id="{FA79538F-61EC-B743-9874-46B028F9C0C6}" type="slidenum">
              <a:rPr lang="en-US" smtClean="0"/>
            </a:fld>
            <a:endParaRPr lang="en-US"/>
          </a:p>
        </p:txBody>
      </p:sp>
      <p:sp>
        <p:nvSpPr>
          <p:cNvPr id="6" name="Footer Placeholder 5"/>
          <p:cNvSpPr>
            <a:spLocks noGrp="1"/>
          </p:cNvSpPr>
          <p:nvPr>
            <p:ph type="ftr" sz="quarter" idx="11"/>
          </p:nvPr>
        </p:nvSpPr>
        <p:spPr/>
        <p:txBody>
          <a:bodyPr/>
          <a:lstStyle/>
          <a:p>
            <a:r>
              <a:rPr lang="en-US"/>
              <a:t>software components</a:t>
            </a:r>
            <a:endParaRPr lang="en-US"/>
          </a:p>
        </p:txBody>
      </p:sp>
      <p:sp>
        <p:nvSpPr>
          <p:cNvPr id="3" name="Date Placeholder 2"/>
          <p:cNvSpPr>
            <a:spLocks noGrp="1"/>
          </p:cNvSpPr>
          <p:nvPr>
            <p:ph type="dt" sz="half" idx="10"/>
          </p:nvPr>
        </p:nvSpPr>
        <p:spPr/>
        <p:txBody>
          <a:bodyPr/>
          <a:lstStyle/>
          <a:p>
            <a:fld id="{BA5B72F9-3B65-4623-B72A-8E922AADEBCC}" type="datetime1">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Component as a service provider</a:t>
            </a:r>
            <a:endParaRPr lang="en-US"/>
          </a:p>
        </p:txBody>
      </p:sp>
      <p:sp>
        <p:nvSpPr>
          <p:cNvPr id="44035" name="Rectangle 3"/>
          <p:cNvSpPr>
            <a:spLocks noGrp="1" noChangeArrowheads="1"/>
          </p:cNvSpPr>
          <p:nvPr>
            <p:ph type="body" idx="1"/>
          </p:nvPr>
        </p:nvSpPr>
        <p:spPr/>
        <p:txBody>
          <a:bodyPr/>
          <a:lstStyle/>
          <a:p>
            <a:r>
              <a:rPr lang="en-US" dirty="0"/>
              <a:t>The component is an independent, executable entity. It does not have to be compiled before it is used with other components.</a:t>
            </a:r>
            <a:endParaRPr lang="en-US" dirty="0"/>
          </a:p>
          <a:p>
            <a:r>
              <a:rPr lang="en-US" dirty="0"/>
              <a:t>The services offered by a component are made available through an interface and all component interactions take place through that interface.</a:t>
            </a:r>
            <a:endParaRPr lang="en-US" dirty="0"/>
          </a:p>
          <a:p>
            <a:r>
              <a:rPr lang="en-GB" dirty="0"/>
              <a:t>The component interface is expressed in terms of parameterized operations and its internal state is never exposed. </a:t>
            </a:r>
            <a:endParaRPr lang="en-US" dirty="0"/>
          </a:p>
          <a:p>
            <a:endParaRPr lang="en-US" dirty="0"/>
          </a:p>
        </p:txBody>
      </p:sp>
      <p:sp>
        <p:nvSpPr>
          <p:cNvPr id="4" name="Slide Number Placeholder 3"/>
          <p:cNvSpPr>
            <a:spLocks noGrp="1"/>
          </p:cNvSpPr>
          <p:nvPr>
            <p:ph type="sldNum" sz="quarter" idx="12"/>
          </p:nvPr>
        </p:nvSpPr>
        <p:spPr/>
        <p:txBody>
          <a:bodyPr/>
          <a:lstStyle/>
          <a:p>
            <a:fld id="{FA79538F-61EC-B743-9874-46B028F9C0C6}" type="slidenum">
              <a:rPr lang="en-US" smtClean="0"/>
            </a:fld>
            <a:endParaRPr lang="en-US"/>
          </a:p>
        </p:txBody>
      </p:sp>
      <p:sp>
        <p:nvSpPr>
          <p:cNvPr id="5" name="Footer Placeholder 4"/>
          <p:cNvSpPr>
            <a:spLocks noGrp="1"/>
          </p:cNvSpPr>
          <p:nvPr>
            <p:ph type="ftr" sz="quarter" idx="11"/>
          </p:nvPr>
        </p:nvSpPr>
        <p:spPr/>
        <p:txBody>
          <a:bodyPr/>
          <a:lstStyle/>
          <a:p>
            <a:r>
              <a:rPr lang="en-US"/>
              <a:t>software components</a:t>
            </a:r>
            <a:endParaRPr lang="en-US"/>
          </a:p>
        </p:txBody>
      </p:sp>
      <p:sp>
        <p:nvSpPr>
          <p:cNvPr id="2" name="Date Placeholder 1"/>
          <p:cNvSpPr>
            <a:spLocks noGrp="1"/>
          </p:cNvSpPr>
          <p:nvPr>
            <p:ph type="dt" sz="half" idx="10"/>
          </p:nvPr>
        </p:nvSpPr>
        <p:spPr/>
        <p:txBody>
          <a:bodyPr/>
          <a:lstStyle/>
          <a:p>
            <a:fld id="{2668AC83-7DEB-4DC2-A691-126DBA095C50}" type="datetime1">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a:t>Component interfaces</a:t>
            </a:r>
            <a:endParaRPr lang="en-GB"/>
          </a:p>
        </p:txBody>
      </p:sp>
      <p:sp>
        <p:nvSpPr>
          <p:cNvPr id="7171" name="Rectangle 3"/>
          <p:cNvSpPr>
            <a:spLocks noGrp="1" noChangeArrowheads="1"/>
          </p:cNvSpPr>
          <p:nvPr>
            <p:ph type="body" idx="1"/>
          </p:nvPr>
        </p:nvSpPr>
        <p:spPr/>
        <p:txBody>
          <a:bodyPr/>
          <a:lstStyle/>
          <a:p>
            <a:r>
              <a:rPr lang="en-GB" dirty="0"/>
              <a:t>Provides interface</a:t>
            </a:r>
            <a:endParaRPr lang="en-GB" dirty="0"/>
          </a:p>
          <a:p>
            <a:pPr lvl="1"/>
            <a:r>
              <a:rPr lang="en-GB" dirty="0"/>
              <a:t>Defines the services that are provided by the component to other components.</a:t>
            </a:r>
            <a:endParaRPr lang="en-GB" dirty="0"/>
          </a:p>
          <a:p>
            <a:pPr lvl="1"/>
            <a:r>
              <a:rPr lang="en-GB" dirty="0"/>
              <a:t>This interface, essentially, is the component API. It defines the methods that can be called by a user of the component. </a:t>
            </a:r>
            <a:endParaRPr lang="en-GB" dirty="0"/>
          </a:p>
          <a:p>
            <a:r>
              <a:rPr lang="en-GB" dirty="0"/>
              <a:t>Requires interface</a:t>
            </a:r>
            <a:endParaRPr lang="en-GB" dirty="0"/>
          </a:p>
          <a:p>
            <a:pPr lvl="1"/>
            <a:r>
              <a:rPr lang="en-GB" dirty="0"/>
              <a:t>Defines the services that specifies what services must be made available for the component to execute as specified.</a:t>
            </a:r>
            <a:endParaRPr lang="en-GB" dirty="0"/>
          </a:p>
          <a:p>
            <a:pPr lvl="1"/>
            <a:r>
              <a:rPr lang="en-GB" dirty="0"/>
              <a:t>This does not compromise the independence or </a:t>
            </a:r>
            <a:r>
              <a:rPr lang="en-GB" dirty="0" err="1"/>
              <a:t>deployability</a:t>
            </a:r>
            <a:r>
              <a:rPr lang="en-GB" dirty="0"/>
              <a:t> of a component because the ‘requires’ interface does not define how these services should be provided. </a:t>
            </a:r>
            <a:endParaRPr lang="en-GB" dirty="0"/>
          </a:p>
        </p:txBody>
      </p:sp>
      <p:sp>
        <p:nvSpPr>
          <p:cNvPr id="4" name="Slide Number Placeholder 3"/>
          <p:cNvSpPr>
            <a:spLocks noGrp="1"/>
          </p:cNvSpPr>
          <p:nvPr>
            <p:ph type="sldNum" sz="quarter" idx="12"/>
          </p:nvPr>
        </p:nvSpPr>
        <p:spPr/>
        <p:txBody>
          <a:bodyPr/>
          <a:lstStyle/>
          <a:p>
            <a:fld id="{FA79538F-61EC-B743-9874-46B028F9C0C6}" type="slidenum">
              <a:rPr lang="en-US" smtClean="0"/>
            </a:fld>
            <a:endParaRPr lang="en-US"/>
          </a:p>
        </p:txBody>
      </p:sp>
      <p:sp>
        <p:nvSpPr>
          <p:cNvPr id="5" name="Footer Placeholder 4"/>
          <p:cNvSpPr>
            <a:spLocks noGrp="1"/>
          </p:cNvSpPr>
          <p:nvPr>
            <p:ph type="ftr" sz="quarter" idx="11"/>
          </p:nvPr>
        </p:nvSpPr>
        <p:spPr/>
        <p:txBody>
          <a:bodyPr/>
          <a:lstStyle/>
          <a:p>
            <a:r>
              <a:rPr lang="en-US"/>
              <a:t>software components</a:t>
            </a:r>
            <a:endParaRPr lang="en-US"/>
          </a:p>
        </p:txBody>
      </p:sp>
      <p:sp>
        <p:nvSpPr>
          <p:cNvPr id="2" name="Date Placeholder 1"/>
          <p:cNvSpPr>
            <a:spLocks noGrp="1"/>
          </p:cNvSpPr>
          <p:nvPr>
            <p:ph type="dt" sz="half" idx="10"/>
          </p:nvPr>
        </p:nvSpPr>
        <p:spPr/>
        <p:txBody>
          <a:bodyPr/>
          <a:lstStyle/>
          <a:p>
            <a:fld id="{5A158DBE-CDB9-434D-9FB4-2819888AD857}" type="datetime1">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interfaces</a:t>
            </a:r>
            <a:r>
              <a:rPr lang="en-GB" dirty="0"/>
              <a:t> </a:t>
            </a:r>
            <a:endParaRPr lang="en-US" dirty="0"/>
          </a:p>
        </p:txBody>
      </p:sp>
      <p:pic>
        <p:nvPicPr>
          <p:cNvPr id="4" name="Content Placeholder 3" descr="17.2 CompInterfaces.eps"/>
          <p:cNvPicPr>
            <a:picLocks noGrp="1" noChangeAspect="1"/>
          </p:cNvPicPr>
          <p:nvPr>
            <p:ph idx="1"/>
          </p:nvPr>
        </p:nvPicPr>
        <mc:AlternateContent xmlns:mc="http://schemas.openxmlformats.org/markup-compatibility/2006">
          <mc:Choice xmlns:mv="urn:schemas-microsoft-com:mac:vml" xmlns:ma="http://schemas.microsoft.com/office/mac/drawingml/2008/main" Requires="ma">
            <p:blipFill>
              <a:blip r:embed="rId1"/>
              <a:srcRect t="-89708" b="-89708"/>
              <a:stretch>
                <a:fillRect/>
              </a:stretch>
            </p:blipFill>
          </mc:Choice>
          <mc:Fallback>
            <p:blipFill>
              <a:blip r:embed="rId2"/>
              <a:srcRect t="-89708" b="-89708"/>
              <a:stretch>
                <a:fillRect/>
              </a:stretch>
            </p:blipFill>
          </mc:Fallback>
        </mc:AlternateContent>
        <p:spPr>
          <a:xfrm>
            <a:off x="983473" y="1600201"/>
            <a:ext cx="7128001" cy="3920126"/>
          </a:xfrm>
        </p:spPr>
      </p:pic>
      <p:sp>
        <p:nvSpPr>
          <p:cNvPr id="5" name="TextBox 4"/>
          <p:cNvSpPr txBox="1"/>
          <p:nvPr/>
        </p:nvSpPr>
        <p:spPr>
          <a:xfrm>
            <a:off x="1224158" y="5194631"/>
            <a:ext cx="5083443" cy="369332"/>
          </a:xfrm>
          <a:prstGeom prst="rect">
            <a:avLst/>
          </a:prstGeom>
          <a:noFill/>
        </p:spPr>
        <p:txBody>
          <a:bodyPr wrap="none" rtlCol="0">
            <a:spAutoFit/>
          </a:bodyPr>
          <a:lstStyle/>
          <a:p>
            <a:r>
              <a:rPr lang="en-US" dirty="0"/>
              <a:t>Note UML notation. Ball and sockets can fit together.</a:t>
            </a:r>
            <a:endParaRPr lang="en-US" dirty="0"/>
          </a:p>
        </p:txBody>
      </p:sp>
      <p:sp>
        <p:nvSpPr>
          <p:cNvPr id="6" name="Slide Number Placeholder 5"/>
          <p:cNvSpPr>
            <a:spLocks noGrp="1"/>
          </p:cNvSpPr>
          <p:nvPr>
            <p:ph type="sldNum" sz="quarter" idx="12"/>
          </p:nvPr>
        </p:nvSpPr>
        <p:spPr/>
        <p:txBody>
          <a:bodyPr/>
          <a:lstStyle/>
          <a:p>
            <a:fld id="{FA79538F-61EC-B743-9874-46B028F9C0C6}" type="slidenum">
              <a:rPr lang="en-US" smtClean="0"/>
            </a:fld>
            <a:endParaRPr lang="en-US"/>
          </a:p>
        </p:txBody>
      </p:sp>
      <p:sp>
        <p:nvSpPr>
          <p:cNvPr id="7" name="Footer Placeholder 6"/>
          <p:cNvSpPr>
            <a:spLocks noGrp="1"/>
          </p:cNvSpPr>
          <p:nvPr>
            <p:ph type="ftr" sz="quarter" idx="11"/>
          </p:nvPr>
        </p:nvSpPr>
        <p:spPr/>
        <p:txBody>
          <a:bodyPr/>
          <a:lstStyle/>
          <a:p>
            <a:r>
              <a:rPr lang="en-US"/>
              <a:t>software components</a:t>
            </a:r>
            <a:endParaRPr lang="en-US"/>
          </a:p>
        </p:txBody>
      </p:sp>
      <p:sp>
        <p:nvSpPr>
          <p:cNvPr id="3" name="Date Placeholder 2"/>
          <p:cNvSpPr>
            <a:spLocks noGrp="1"/>
          </p:cNvSpPr>
          <p:nvPr>
            <p:ph type="dt" sz="half" idx="10"/>
          </p:nvPr>
        </p:nvSpPr>
        <p:spPr/>
        <p:txBody>
          <a:bodyPr/>
          <a:lstStyle/>
          <a:p>
            <a:fld id="{E9400C81-EC12-437C-B84E-0185E53D0EB4}" type="datetime1">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b="1" dirty="0"/>
              <a:t> </a:t>
            </a:r>
            <a:r>
              <a:rPr lang="en-US" dirty="0"/>
              <a:t>model of a data collector component</a:t>
            </a:r>
            <a:r>
              <a:rPr lang="en-GB" dirty="0"/>
              <a:t> </a:t>
            </a:r>
            <a:endParaRPr lang="en-US" dirty="0"/>
          </a:p>
        </p:txBody>
      </p:sp>
      <p:pic>
        <p:nvPicPr>
          <p:cNvPr id="4" name="Content Placeholder 3" descr="17.3 DataCollector.eps"/>
          <p:cNvPicPr>
            <a:picLocks noGrp="1" noChangeAspect="1"/>
          </p:cNvPicPr>
          <p:nvPr>
            <p:ph idx="1"/>
          </p:nvPr>
        </p:nvPicPr>
        <mc:AlternateContent xmlns:mc="http://schemas.openxmlformats.org/markup-compatibility/2006">
          <mc:Choice xmlns:mv="urn:schemas-microsoft-com:mac:vml" xmlns:ma="http://schemas.microsoft.com/office/mac/drawingml/2008/main" Requires="ma">
            <p:blipFill>
              <a:blip r:embed="rId1"/>
              <a:srcRect t="-19245" b="-19245"/>
              <a:stretch>
                <a:fillRect/>
              </a:stretch>
            </p:blipFill>
          </mc:Choice>
          <mc:Fallback>
            <p:blipFill>
              <a:blip r:embed="rId2"/>
              <a:srcRect t="-19245" b="-19245"/>
              <a:stretch>
                <a:fillRect/>
              </a:stretch>
            </p:blipFill>
          </mc:Fallback>
        </mc:AlternateContent>
        <p:spPr>
          <a:xfrm>
            <a:off x="1418221" y="1851923"/>
            <a:ext cx="6475880" cy="3561485"/>
          </a:xfrm>
        </p:spPr>
      </p:pic>
      <p:sp>
        <p:nvSpPr>
          <p:cNvPr id="5" name="Slide Number Placeholder 4"/>
          <p:cNvSpPr>
            <a:spLocks noGrp="1"/>
          </p:cNvSpPr>
          <p:nvPr>
            <p:ph type="sldNum" sz="quarter" idx="12"/>
          </p:nvPr>
        </p:nvSpPr>
        <p:spPr/>
        <p:txBody>
          <a:bodyPr/>
          <a:lstStyle/>
          <a:p>
            <a:fld id="{FA79538F-61EC-B743-9874-46B028F9C0C6}" type="slidenum">
              <a:rPr lang="en-US" smtClean="0"/>
            </a:fld>
            <a:endParaRPr lang="en-US"/>
          </a:p>
        </p:txBody>
      </p:sp>
      <p:sp>
        <p:nvSpPr>
          <p:cNvPr id="6" name="Footer Placeholder 5"/>
          <p:cNvSpPr>
            <a:spLocks noGrp="1"/>
          </p:cNvSpPr>
          <p:nvPr>
            <p:ph type="ftr" sz="quarter" idx="11"/>
          </p:nvPr>
        </p:nvSpPr>
        <p:spPr/>
        <p:txBody>
          <a:bodyPr/>
          <a:lstStyle/>
          <a:p>
            <a:r>
              <a:rPr lang="en-US"/>
              <a:t>software components</a:t>
            </a:r>
            <a:endParaRPr lang="en-US"/>
          </a:p>
        </p:txBody>
      </p:sp>
      <p:sp>
        <p:nvSpPr>
          <p:cNvPr id="3" name="Date Placeholder 2"/>
          <p:cNvSpPr>
            <a:spLocks noGrp="1"/>
          </p:cNvSpPr>
          <p:nvPr>
            <p:ph type="dt" sz="half" idx="10"/>
          </p:nvPr>
        </p:nvSpPr>
        <p:spPr/>
        <p:txBody>
          <a:bodyPr/>
          <a:lstStyle/>
          <a:p>
            <a:fld id="{E206310F-5459-44EB-BC2E-327099ABED4B}" type="datetime1">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Component models</a:t>
            </a:r>
            <a:endParaRPr lang="en-US"/>
          </a:p>
        </p:txBody>
      </p:sp>
      <p:sp>
        <p:nvSpPr>
          <p:cNvPr id="46083" name="Rectangle 3"/>
          <p:cNvSpPr>
            <a:spLocks noGrp="1" noChangeArrowheads="1"/>
          </p:cNvSpPr>
          <p:nvPr>
            <p:ph type="body" idx="1"/>
          </p:nvPr>
        </p:nvSpPr>
        <p:spPr/>
        <p:txBody>
          <a:bodyPr/>
          <a:lstStyle/>
          <a:p>
            <a:r>
              <a:rPr lang="en-US" sz="2400"/>
              <a:t>A component model is a definition of standards for component implementation, documentation and deployment.</a:t>
            </a:r>
            <a:endParaRPr lang="en-US" sz="2400"/>
          </a:p>
          <a:p>
            <a:r>
              <a:rPr lang="en-US" sz="2400"/>
              <a:t>Examples of component models</a:t>
            </a:r>
            <a:endParaRPr lang="en-US" sz="2400"/>
          </a:p>
          <a:p>
            <a:pPr lvl="1"/>
            <a:r>
              <a:rPr lang="en-US" sz="2000"/>
              <a:t>EJB model (Enterprise Java Beans)</a:t>
            </a:r>
            <a:endParaRPr lang="en-US" sz="2000"/>
          </a:p>
          <a:p>
            <a:pPr lvl="1"/>
            <a:r>
              <a:rPr lang="en-US" sz="2000"/>
              <a:t>COM+ model (.NET model)</a:t>
            </a:r>
            <a:endParaRPr lang="en-US" sz="2000"/>
          </a:p>
          <a:p>
            <a:pPr lvl="1"/>
            <a:r>
              <a:rPr lang="en-US" sz="2000"/>
              <a:t>Corba Component Model</a:t>
            </a:r>
            <a:endParaRPr lang="en-US" sz="2000"/>
          </a:p>
          <a:p>
            <a:r>
              <a:rPr lang="en-US" sz="2400"/>
              <a:t>The component model specifies how interfaces should be defined and the elements that should be included in an interface definition.</a:t>
            </a:r>
            <a:endParaRPr lang="en-US" sz="2400"/>
          </a:p>
        </p:txBody>
      </p:sp>
      <p:sp>
        <p:nvSpPr>
          <p:cNvPr id="4" name="Slide Number Placeholder 3"/>
          <p:cNvSpPr>
            <a:spLocks noGrp="1"/>
          </p:cNvSpPr>
          <p:nvPr>
            <p:ph type="sldNum" sz="quarter" idx="12"/>
          </p:nvPr>
        </p:nvSpPr>
        <p:spPr/>
        <p:txBody>
          <a:bodyPr/>
          <a:lstStyle/>
          <a:p>
            <a:fld id="{FA79538F-61EC-B743-9874-46B028F9C0C6}" type="slidenum">
              <a:rPr lang="en-US" smtClean="0"/>
            </a:fld>
            <a:endParaRPr lang="en-US"/>
          </a:p>
        </p:txBody>
      </p:sp>
      <p:sp>
        <p:nvSpPr>
          <p:cNvPr id="5" name="Footer Placeholder 4"/>
          <p:cNvSpPr>
            <a:spLocks noGrp="1"/>
          </p:cNvSpPr>
          <p:nvPr>
            <p:ph type="ftr" sz="quarter" idx="11"/>
          </p:nvPr>
        </p:nvSpPr>
        <p:spPr/>
        <p:txBody>
          <a:bodyPr/>
          <a:lstStyle/>
          <a:p>
            <a:r>
              <a:rPr lang="en-US"/>
              <a:t>software components</a:t>
            </a:r>
            <a:endParaRPr lang="en-US"/>
          </a:p>
        </p:txBody>
      </p:sp>
      <p:sp>
        <p:nvSpPr>
          <p:cNvPr id="2" name="Date Placeholder 1"/>
          <p:cNvSpPr>
            <a:spLocks noGrp="1"/>
          </p:cNvSpPr>
          <p:nvPr>
            <p:ph type="dt" sz="half" idx="10"/>
          </p:nvPr>
        </p:nvSpPr>
        <p:spPr/>
        <p:txBody>
          <a:bodyPr/>
          <a:lstStyle/>
          <a:p>
            <a:fld id="{90A14246-1001-4CFB-90FA-783EBD20545D}" type="datetime1">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elements of a component model</a:t>
            </a:r>
            <a:r>
              <a:rPr lang="en-GB" dirty="0"/>
              <a:t> </a:t>
            </a:r>
            <a:endParaRPr lang="en-US" dirty="0"/>
          </a:p>
        </p:txBody>
      </p:sp>
      <p:pic>
        <p:nvPicPr>
          <p:cNvPr id="4" name="Content Placeholder 3" descr="17.4 ComponentModelElements.eps"/>
          <p:cNvPicPr>
            <a:picLocks noGrp="1" noChangeAspect="1"/>
          </p:cNvPicPr>
          <p:nvPr>
            <p:ph idx="1"/>
          </p:nvPr>
        </p:nvPicPr>
        <mc:AlternateContent xmlns:mc="http://schemas.openxmlformats.org/markup-compatibility/2006">
          <mc:Choice xmlns:mv="urn:schemas-microsoft-com:mac:vml" xmlns:ma="http://schemas.microsoft.com/office/mac/drawingml/2008/main" Requires="ma">
            <p:blipFill>
              <a:blip r:embed="rId1"/>
              <a:srcRect t="-2622" b="-2622"/>
              <a:stretch>
                <a:fillRect/>
              </a:stretch>
            </p:blipFill>
          </mc:Choice>
          <mc:Fallback>
            <p:blipFill>
              <a:blip r:embed="rId2"/>
              <a:srcRect t="-2622" b="-2622"/>
              <a:stretch>
                <a:fillRect/>
              </a:stretch>
            </p:blipFill>
          </mc:Fallback>
        </mc:AlternateContent>
        <p:spPr>
          <a:xfrm>
            <a:off x="994913" y="1806156"/>
            <a:ext cx="6544524" cy="3599236"/>
          </a:xfrm>
        </p:spPr>
      </p:pic>
      <p:sp>
        <p:nvSpPr>
          <p:cNvPr id="5" name="Slide Number Placeholder 4"/>
          <p:cNvSpPr>
            <a:spLocks noGrp="1"/>
          </p:cNvSpPr>
          <p:nvPr>
            <p:ph type="sldNum" sz="quarter" idx="12"/>
          </p:nvPr>
        </p:nvSpPr>
        <p:spPr/>
        <p:txBody>
          <a:bodyPr/>
          <a:lstStyle/>
          <a:p>
            <a:fld id="{FA79538F-61EC-B743-9874-46B028F9C0C6}" type="slidenum">
              <a:rPr lang="en-US" smtClean="0"/>
            </a:fld>
            <a:endParaRPr lang="en-US"/>
          </a:p>
        </p:txBody>
      </p:sp>
      <p:sp>
        <p:nvSpPr>
          <p:cNvPr id="6" name="Footer Placeholder 5"/>
          <p:cNvSpPr>
            <a:spLocks noGrp="1"/>
          </p:cNvSpPr>
          <p:nvPr>
            <p:ph type="ftr" sz="quarter" idx="11"/>
          </p:nvPr>
        </p:nvSpPr>
        <p:spPr/>
        <p:txBody>
          <a:bodyPr/>
          <a:lstStyle/>
          <a:p>
            <a:r>
              <a:rPr lang="en-US"/>
              <a:t>software components</a:t>
            </a:r>
            <a:endParaRPr lang="en-US"/>
          </a:p>
        </p:txBody>
      </p:sp>
      <p:sp>
        <p:nvSpPr>
          <p:cNvPr id="3" name="Date Placeholder 2"/>
          <p:cNvSpPr>
            <a:spLocks noGrp="1"/>
          </p:cNvSpPr>
          <p:nvPr>
            <p:ph type="dt" sz="half" idx="10"/>
          </p:nvPr>
        </p:nvSpPr>
        <p:spPr/>
        <p:txBody>
          <a:bodyPr/>
          <a:lstStyle/>
          <a:p>
            <a:fld id="{2AAB099C-FFFA-4D28-879D-5B56D844800D}" type="datetime1">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a component model</a:t>
            </a:r>
            <a:endParaRPr lang="en-US" dirty="0"/>
          </a:p>
        </p:txBody>
      </p:sp>
      <p:sp>
        <p:nvSpPr>
          <p:cNvPr id="3" name="Content Placeholder 2"/>
          <p:cNvSpPr>
            <a:spLocks noGrp="1"/>
          </p:cNvSpPr>
          <p:nvPr>
            <p:ph idx="1"/>
          </p:nvPr>
        </p:nvSpPr>
        <p:spPr>
          <a:xfrm>
            <a:off x="457200" y="1600200"/>
            <a:ext cx="8229600" cy="4756150"/>
          </a:xfrm>
        </p:spPr>
        <p:txBody>
          <a:bodyPr/>
          <a:lstStyle/>
          <a:p>
            <a:r>
              <a:rPr lang="en-GB" dirty="0"/>
              <a:t>Interfaces </a:t>
            </a:r>
            <a:endParaRPr lang="en-GB" dirty="0"/>
          </a:p>
          <a:p>
            <a:pPr lvl="1"/>
            <a:r>
              <a:rPr lang="en-GB" dirty="0"/>
              <a:t>Components are defined by specifying their interfaces. The component model specifies how the interfaces should be defined and the elements, such as </a:t>
            </a:r>
            <a:r>
              <a:rPr lang="en-GB" dirty="0">
                <a:solidFill>
                  <a:srgbClr val="FF0000"/>
                </a:solidFill>
              </a:rPr>
              <a:t>operation names, parameters </a:t>
            </a:r>
            <a:r>
              <a:rPr lang="en-GB" dirty="0"/>
              <a:t>and </a:t>
            </a:r>
            <a:r>
              <a:rPr lang="en-GB" dirty="0">
                <a:solidFill>
                  <a:srgbClr val="FF0000"/>
                </a:solidFill>
              </a:rPr>
              <a:t>exceptions,</a:t>
            </a:r>
            <a:r>
              <a:rPr lang="en-GB" dirty="0"/>
              <a:t> which should be included in the interface definition. </a:t>
            </a:r>
            <a:endParaRPr lang="en-GB" dirty="0"/>
          </a:p>
          <a:p>
            <a:r>
              <a:rPr lang="en-GB" dirty="0"/>
              <a:t>Usage </a:t>
            </a:r>
            <a:endParaRPr lang="en-GB" dirty="0"/>
          </a:p>
          <a:p>
            <a:pPr lvl="1"/>
            <a:r>
              <a:rPr lang="en-GB" dirty="0"/>
              <a:t>In order for components to be distributed and accessed remotely, they need to have a </a:t>
            </a:r>
            <a:r>
              <a:rPr lang="en-GB" dirty="0">
                <a:solidFill>
                  <a:srgbClr val="FF0000"/>
                </a:solidFill>
              </a:rPr>
              <a:t>unique name </a:t>
            </a:r>
            <a:r>
              <a:rPr lang="en-GB" dirty="0"/>
              <a:t>or handle associated with them. This has to be globally unique.</a:t>
            </a:r>
            <a:endParaRPr lang="en-GB" dirty="0"/>
          </a:p>
          <a:p>
            <a:r>
              <a:rPr lang="en-GB" dirty="0"/>
              <a:t>Deployment </a:t>
            </a:r>
            <a:endParaRPr lang="en-GB" dirty="0"/>
          </a:p>
          <a:p>
            <a:pPr lvl="1"/>
            <a:r>
              <a:rPr lang="en-GB" dirty="0"/>
              <a:t>The component model includes a </a:t>
            </a:r>
            <a:r>
              <a:rPr lang="en-GB" dirty="0">
                <a:solidFill>
                  <a:srgbClr val="FF0000"/>
                </a:solidFill>
              </a:rPr>
              <a:t>specification of how components should be packaged</a:t>
            </a:r>
            <a:r>
              <a:rPr lang="en-GB" dirty="0"/>
              <a:t> for deployment as independent, executable entities.  </a:t>
            </a:r>
            <a:endParaRPr lang="en-US" dirty="0"/>
          </a:p>
        </p:txBody>
      </p:sp>
      <p:sp>
        <p:nvSpPr>
          <p:cNvPr id="4" name="Slide Number Placeholder 3"/>
          <p:cNvSpPr>
            <a:spLocks noGrp="1"/>
          </p:cNvSpPr>
          <p:nvPr>
            <p:ph type="sldNum" sz="quarter" idx="12"/>
          </p:nvPr>
        </p:nvSpPr>
        <p:spPr/>
        <p:txBody>
          <a:bodyPr/>
          <a:lstStyle/>
          <a:p>
            <a:fld id="{FA79538F-61EC-B743-9874-46B028F9C0C6}" type="slidenum">
              <a:rPr lang="en-US" smtClean="0"/>
            </a:fld>
            <a:endParaRPr lang="en-US"/>
          </a:p>
        </p:txBody>
      </p:sp>
      <p:sp>
        <p:nvSpPr>
          <p:cNvPr id="5" name="Footer Placeholder 4"/>
          <p:cNvSpPr>
            <a:spLocks noGrp="1"/>
          </p:cNvSpPr>
          <p:nvPr>
            <p:ph type="ftr" sz="quarter" idx="11"/>
          </p:nvPr>
        </p:nvSpPr>
        <p:spPr/>
        <p:txBody>
          <a:bodyPr/>
          <a:lstStyle/>
          <a:p>
            <a:r>
              <a:rPr lang="en-US"/>
              <a:t>software components</a:t>
            </a:r>
            <a:endParaRPr lang="en-US"/>
          </a:p>
        </p:txBody>
      </p:sp>
      <p:sp>
        <p:nvSpPr>
          <p:cNvPr id="6" name="Date Placeholder 5"/>
          <p:cNvSpPr>
            <a:spLocks noGrp="1"/>
          </p:cNvSpPr>
          <p:nvPr>
            <p:ph type="dt" sz="half" idx="10"/>
          </p:nvPr>
        </p:nvSpPr>
        <p:spPr/>
        <p:txBody>
          <a:bodyPr/>
          <a:lstStyle/>
          <a:p>
            <a:fld id="{C5FA3D6B-F6BC-4118-AC5B-3712E0B99D88}" type="datetime1">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274638"/>
            <a:ext cx="7293232" cy="551272"/>
          </a:xfrm>
        </p:spPr>
        <p:txBody>
          <a:bodyPr/>
          <a:lstStyle/>
          <a:p>
            <a:r>
              <a:rPr lang="en-US" dirty="0"/>
              <a:t>Middleware support</a:t>
            </a:r>
            <a:endParaRPr lang="en-US" dirty="0"/>
          </a:p>
        </p:txBody>
      </p:sp>
      <p:sp>
        <p:nvSpPr>
          <p:cNvPr id="47107" name="Rectangle 3"/>
          <p:cNvSpPr>
            <a:spLocks noGrp="1" noChangeArrowheads="1"/>
          </p:cNvSpPr>
          <p:nvPr>
            <p:ph type="body" idx="1"/>
          </p:nvPr>
        </p:nvSpPr>
        <p:spPr>
          <a:xfrm>
            <a:off x="457200" y="1401098"/>
            <a:ext cx="8229600" cy="4725066"/>
          </a:xfrm>
        </p:spPr>
        <p:txBody>
          <a:bodyPr/>
          <a:lstStyle/>
          <a:p>
            <a:pPr>
              <a:lnSpc>
                <a:spcPct val="90000"/>
              </a:lnSpc>
            </a:pPr>
            <a:r>
              <a:rPr lang="en-US" sz="2400" dirty="0"/>
              <a:t>Component models are the basis for middleware that provides support for executing components.</a:t>
            </a:r>
            <a:endParaRPr lang="en-US" sz="2400" dirty="0"/>
          </a:p>
          <a:p>
            <a:pPr>
              <a:lnSpc>
                <a:spcPct val="90000"/>
              </a:lnSpc>
            </a:pPr>
            <a:r>
              <a:rPr lang="en-US" sz="2400" dirty="0"/>
              <a:t>Component model implementations provide:</a:t>
            </a:r>
            <a:endParaRPr lang="en-US" sz="2400" dirty="0"/>
          </a:p>
          <a:p>
            <a:pPr lvl="1">
              <a:lnSpc>
                <a:spcPct val="90000"/>
              </a:lnSpc>
            </a:pPr>
            <a:r>
              <a:rPr lang="en-US" sz="2000" dirty="0">
                <a:solidFill>
                  <a:srgbClr val="FF0000"/>
                </a:solidFill>
              </a:rPr>
              <a:t>Platform services </a:t>
            </a:r>
            <a:r>
              <a:rPr lang="en-US" sz="2000" dirty="0"/>
              <a:t>that allow components written according to the model to communicate;</a:t>
            </a:r>
            <a:endParaRPr lang="en-US" sz="2000" dirty="0"/>
          </a:p>
          <a:p>
            <a:pPr lvl="1">
              <a:lnSpc>
                <a:spcPct val="90000"/>
              </a:lnSpc>
            </a:pPr>
            <a:r>
              <a:rPr lang="en-US" sz="2000" dirty="0">
                <a:solidFill>
                  <a:srgbClr val="FF0000"/>
                </a:solidFill>
              </a:rPr>
              <a:t>Support services </a:t>
            </a:r>
            <a:r>
              <a:rPr lang="en-US" sz="2000" dirty="0"/>
              <a:t>that are application-independent services used by different components.</a:t>
            </a:r>
            <a:endParaRPr lang="en-US" sz="2000" dirty="0"/>
          </a:p>
          <a:p>
            <a:pPr>
              <a:lnSpc>
                <a:spcPct val="90000"/>
              </a:lnSpc>
            </a:pPr>
            <a:r>
              <a:rPr lang="en-US" sz="2400" dirty="0"/>
              <a:t>To use services provided by a model, components are </a:t>
            </a:r>
            <a:r>
              <a:rPr lang="en-US" sz="2400" dirty="0">
                <a:solidFill>
                  <a:srgbClr val="FF0000"/>
                </a:solidFill>
              </a:rPr>
              <a:t>deployed i</a:t>
            </a:r>
            <a:r>
              <a:rPr lang="en-US" sz="2400" dirty="0"/>
              <a:t>n a </a:t>
            </a:r>
            <a:r>
              <a:rPr lang="en-US" sz="2400" dirty="0">
                <a:solidFill>
                  <a:schemeClr val="accent1"/>
                </a:solidFill>
              </a:rPr>
              <a:t>container. </a:t>
            </a:r>
            <a:r>
              <a:rPr lang="en-US" sz="2400" dirty="0">
                <a:solidFill>
                  <a:schemeClr val="tx1"/>
                </a:solidFill>
              </a:rPr>
              <a:t>This is a set of interfaces used to access the service implementations.</a:t>
            </a:r>
            <a:endParaRPr lang="en-US" sz="2400" dirty="0">
              <a:solidFill>
                <a:schemeClr val="tx1"/>
              </a:solidFill>
            </a:endParaRPr>
          </a:p>
          <a:p>
            <a:pPr>
              <a:lnSpc>
                <a:spcPct val="90000"/>
              </a:lnSpc>
            </a:pPr>
            <a:r>
              <a:rPr lang="en-GB" dirty="0"/>
              <a:t>A </a:t>
            </a:r>
            <a:r>
              <a:rPr lang="en-GB" dirty="0">
                <a:solidFill>
                  <a:srgbClr val="FF0000"/>
                </a:solidFill>
              </a:rPr>
              <a:t>package diagram </a:t>
            </a:r>
            <a:r>
              <a:rPr lang="en-GB" dirty="0"/>
              <a:t>is a mechanism for you to group together related UML items, think of it as acting like (file system) directory/folder for UML.</a:t>
            </a:r>
            <a:endParaRPr lang="en-US" sz="2400" dirty="0"/>
          </a:p>
        </p:txBody>
      </p:sp>
      <p:sp>
        <p:nvSpPr>
          <p:cNvPr id="4" name="Slide Number Placeholder 3"/>
          <p:cNvSpPr>
            <a:spLocks noGrp="1"/>
          </p:cNvSpPr>
          <p:nvPr>
            <p:ph type="sldNum" sz="quarter" idx="12"/>
          </p:nvPr>
        </p:nvSpPr>
        <p:spPr/>
        <p:txBody>
          <a:bodyPr/>
          <a:lstStyle/>
          <a:p>
            <a:fld id="{FA79538F-61EC-B743-9874-46B028F9C0C6}" type="slidenum">
              <a:rPr lang="en-US" smtClean="0"/>
            </a:fld>
            <a:endParaRPr lang="en-US"/>
          </a:p>
        </p:txBody>
      </p:sp>
      <p:sp>
        <p:nvSpPr>
          <p:cNvPr id="5" name="Footer Placeholder 4"/>
          <p:cNvSpPr>
            <a:spLocks noGrp="1"/>
          </p:cNvSpPr>
          <p:nvPr>
            <p:ph type="ftr" sz="quarter" idx="11"/>
          </p:nvPr>
        </p:nvSpPr>
        <p:spPr/>
        <p:txBody>
          <a:bodyPr/>
          <a:lstStyle/>
          <a:p>
            <a:r>
              <a:rPr lang="en-US" dirty="0"/>
              <a:t>software components</a:t>
            </a:r>
            <a:endParaRPr lang="en-US" dirty="0"/>
          </a:p>
        </p:txBody>
      </p:sp>
      <p:sp>
        <p:nvSpPr>
          <p:cNvPr id="2" name="Date Placeholder 1"/>
          <p:cNvSpPr>
            <a:spLocks noGrp="1"/>
          </p:cNvSpPr>
          <p:nvPr>
            <p:ph type="dt" sz="half" idx="10"/>
          </p:nvPr>
        </p:nvSpPr>
        <p:spPr/>
        <p:txBody>
          <a:bodyPr/>
          <a:lstStyle/>
          <a:p>
            <a:fld id="{BEDC04E4-AC96-4D01-B798-820AE97855C9}" type="datetime1">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a:t>Component-based development</a:t>
            </a:r>
            <a:endParaRPr lang="en-GB"/>
          </a:p>
        </p:txBody>
      </p:sp>
      <p:sp>
        <p:nvSpPr>
          <p:cNvPr id="4099" name="Rectangle 3"/>
          <p:cNvSpPr>
            <a:spLocks noGrp="1" noChangeArrowheads="1"/>
          </p:cNvSpPr>
          <p:nvPr>
            <p:ph type="body" idx="1"/>
          </p:nvPr>
        </p:nvSpPr>
        <p:spPr/>
        <p:txBody>
          <a:bodyPr/>
          <a:lstStyle/>
          <a:p>
            <a:pPr>
              <a:lnSpc>
                <a:spcPct val="90000"/>
              </a:lnSpc>
            </a:pPr>
            <a:r>
              <a:rPr lang="en-GB" dirty="0"/>
              <a:t>Modern software applications and systems are most often developed as </a:t>
            </a:r>
            <a:r>
              <a:rPr lang="en-GB" dirty="0">
                <a:solidFill>
                  <a:srgbClr val="FF0000"/>
                </a:solidFill>
              </a:rPr>
              <a:t>assemblies</a:t>
            </a:r>
            <a:r>
              <a:rPr lang="en-GB" dirty="0"/>
              <a:t> of many </a:t>
            </a:r>
            <a:r>
              <a:rPr lang="en-GB" dirty="0">
                <a:solidFill>
                  <a:srgbClr val="FF0000"/>
                </a:solidFill>
              </a:rPr>
              <a:t>smaller parts</a:t>
            </a:r>
            <a:r>
              <a:rPr lang="en-GB" dirty="0"/>
              <a:t>. </a:t>
            </a:r>
            <a:endParaRPr lang="en-GB" dirty="0"/>
          </a:p>
          <a:p>
            <a:pPr>
              <a:lnSpc>
                <a:spcPct val="90000"/>
              </a:lnSpc>
            </a:pPr>
            <a:r>
              <a:rPr lang="en-GB" dirty="0"/>
              <a:t>The idea of </a:t>
            </a:r>
            <a:r>
              <a:rPr lang="en-GB" dirty="0">
                <a:solidFill>
                  <a:srgbClr val="FF0000"/>
                </a:solidFill>
              </a:rPr>
              <a:t>software components </a:t>
            </a:r>
            <a:r>
              <a:rPr lang="en-GB" dirty="0"/>
              <a:t>formalizes the definition of these “</a:t>
            </a:r>
            <a:r>
              <a:rPr lang="en-GB" dirty="0">
                <a:solidFill>
                  <a:srgbClr val="FF0000"/>
                </a:solidFill>
              </a:rPr>
              <a:t>smaller parts</a:t>
            </a:r>
            <a:r>
              <a:rPr lang="en-GB" dirty="0"/>
              <a:t>” </a:t>
            </a:r>
            <a:endParaRPr lang="en-GB" dirty="0"/>
          </a:p>
          <a:p>
            <a:pPr>
              <a:lnSpc>
                <a:spcPct val="90000"/>
              </a:lnSpc>
            </a:pPr>
            <a:r>
              <a:rPr lang="en-GB" dirty="0"/>
              <a:t>A software component is basically a software unit with a </a:t>
            </a:r>
            <a:r>
              <a:rPr lang="en-GB" dirty="0">
                <a:solidFill>
                  <a:srgbClr val="FF0000"/>
                </a:solidFill>
              </a:rPr>
              <a:t>well-defined interface </a:t>
            </a:r>
            <a:r>
              <a:rPr lang="en-GB" dirty="0"/>
              <a:t>and </a:t>
            </a:r>
            <a:r>
              <a:rPr lang="en-GB" dirty="0">
                <a:solidFill>
                  <a:srgbClr val="FF0000"/>
                </a:solidFill>
              </a:rPr>
              <a:t>explicitly specified dependencies</a:t>
            </a:r>
            <a:r>
              <a:rPr lang="en-GB" dirty="0"/>
              <a:t>.</a:t>
            </a:r>
            <a:endParaRPr lang="en-GB" dirty="0"/>
          </a:p>
          <a:p>
            <a:pPr>
              <a:lnSpc>
                <a:spcPct val="90000"/>
              </a:lnSpc>
            </a:pPr>
            <a:r>
              <a:rPr lang="en-GB" dirty="0"/>
              <a:t> A software component can be as small as a </a:t>
            </a:r>
            <a:r>
              <a:rPr lang="en-GB" dirty="0">
                <a:solidFill>
                  <a:srgbClr val="FF0000"/>
                </a:solidFill>
              </a:rPr>
              <a:t>block of reusable code</a:t>
            </a:r>
            <a:r>
              <a:rPr lang="en-GB" dirty="0"/>
              <a:t>, or it can be as big as an </a:t>
            </a:r>
            <a:r>
              <a:rPr lang="en-GB" dirty="0">
                <a:solidFill>
                  <a:srgbClr val="FF0000"/>
                </a:solidFill>
              </a:rPr>
              <a:t>entire application</a:t>
            </a:r>
            <a:r>
              <a:rPr lang="en-GB" dirty="0"/>
              <a:t>.</a:t>
            </a:r>
            <a:endParaRPr lang="en-GB" dirty="0"/>
          </a:p>
        </p:txBody>
      </p:sp>
      <p:sp>
        <p:nvSpPr>
          <p:cNvPr id="4" name="Slide Number Placeholder 3"/>
          <p:cNvSpPr>
            <a:spLocks noGrp="1"/>
          </p:cNvSpPr>
          <p:nvPr>
            <p:ph type="sldNum" sz="quarter" idx="12"/>
          </p:nvPr>
        </p:nvSpPr>
        <p:spPr/>
        <p:txBody>
          <a:bodyPr/>
          <a:lstStyle/>
          <a:p>
            <a:fld id="{FA79538F-61EC-B743-9874-46B028F9C0C6}" type="slidenum">
              <a:rPr lang="en-US" smtClean="0"/>
            </a:fld>
            <a:endParaRPr lang="en-US"/>
          </a:p>
        </p:txBody>
      </p:sp>
      <p:sp>
        <p:nvSpPr>
          <p:cNvPr id="5" name="Footer Placeholder 4"/>
          <p:cNvSpPr>
            <a:spLocks noGrp="1"/>
          </p:cNvSpPr>
          <p:nvPr>
            <p:ph type="ftr" sz="quarter" idx="11"/>
          </p:nvPr>
        </p:nvSpPr>
        <p:spPr/>
        <p:txBody>
          <a:bodyPr/>
          <a:lstStyle/>
          <a:p>
            <a:r>
              <a:rPr lang="en-US"/>
              <a:t>software components</a:t>
            </a:r>
            <a:endParaRPr lang="en-US"/>
          </a:p>
        </p:txBody>
      </p:sp>
      <p:sp>
        <p:nvSpPr>
          <p:cNvPr id="2" name="Date Placeholder 1"/>
          <p:cNvSpPr>
            <a:spLocks noGrp="1"/>
          </p:cNvSpPr>
          <p:nvPr>
            <p:ph type="dt" sz="half" idx="10"/>
          </p:nvPr>
        </p:nvSpPr>
        <p:spPr/>
        <p:txBody>
          <a:bodyPr/>
          <a:lstStyle/>
          <a:p>
            <a:fld id="{0828F397-298F-4BF5-AA71-EC94961E16EA}" type="datetime1">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Middleware services defined in a component model</a:t>
            </a:r>
            <a:r>
              <a:rPr lang="en-GB" dirty="0"/>
              <a:t> </a:t>
            </a:r>
            <a:endParaRPr lang="en-US" dirty="0"/>
          </a:p>
        </p:txBody>
      </p:sp>
      <p:pic>
        <p:nvPicPr>
          <p:cNvPr id="4" name="Content Placeholder 3" descr="17.5 ModelServices.eps"/>
          <p:cNvPicPr>
            <a:picLocks noGrp="1" noChangeAspect="1"/>
          </p:cNvPicPr>
          <p:nvPr>
            <p:ph idx="1"/>
          </p:nvPr>
        </p:nvPicPr>
        <mc:AlternateContent xmlns:mc="http://schemas.openxmlformats.org/markup-compatibility/2006">
          <mc:Choice xmlns:mv="urn:schemas-microsoft-com:mac:vml" xmlns:ma="http://schemas.microsoft.com/office/mac/drawingml/2008/main" Requires="ma">
            <p:blipFill>
              <a:blip r:embed="rId1"/>
              <a:srcRect l="-4318" r="-4318"/>
              <a:stretch>
                <a:fillRect/>
              </a:stretch>
            </p:blipFill>
          </mc:Choice>
          <mc:Fallback>
            <p:blipFill>
              <a:blip r:embed="rId2"/>
              <a:srcRect l="-4318" r="-4318"/>
              <a:stretch>
                <a:fillRect/>
              </a:stretch>
            </p:blipFill>
          </mc:Fallback>
        </mc:AlternateContent>
        <p:spPr>
          <a:xfrm>
            <a:off x="1040677" y="1886249"/>
            <a:ext cx="6590287" cy="3624404"/>
          </a:xfrm>
        </p:spPr>
      </p:pic>
      <p:sp>
        <p:nvSpPr>
          <p:cNvPr id="5" name="Slide Number Placeholder 4"/>
          <p:cNvSpPr>
            <a:spLocks noGrp="1"/>
          </p:cNvSpPr>
          <p:nvPr>
            <p:ph type="sldNum" sz="quarter" idx="12"/>
          </p:nvPr>
        </p:nvSpPr>
        <p:spPr/>
        <p:txBody>
          <a:bodyPr/>
          <a:lstStyle/>
          <a:p>
            <a:fld id="{FA79538F-61EC-B743-9874-46B028F9C0C6}" type="slidenum">
              <a:rPr lang="en-US" smtClean="0"/>
            </a:fld>
            <a:endParaRPr lang="en-US"/>
          </a:p>
        </p:txBody>
      </p:sp>
      <p:sp>
        <p:nvSpPr>
          <p:cNvPr id="6" name="Footer Placeholder 5"/>
          <p:cNvSpPr>
            <a:spLocks noGrp="1"/>
          </p:cNvSpPr>
          <p:nvPr>
            <p:ph type="ftr" sz="quarter" idx="11"/>
          </p:nvPr>
        </p:nvSpPr>
        <p:spPr/>
        <p:txBody>
          <a:bodyPr/>
          <a:lstStyle/>
          <a:p>
            <a:r>
              <a:rPr lang="en-US"/>
              <a:t>software components</a:t>
            </a:r>
            <a:endParaRPr lang="en-US"/>
          </a:p>
        </p:txBody>
      </p:sp>
      <p:sp>
        <p:nvSpPr>
          <p:cNvPr id="3" name="Date Placeholder 2"/>
          <p:cNvSpPr>
            <a:spLocks noGrp="1"/>
          </p:cNvSpPr>
          <p:nvPr>
            <p:ph type="dt" sz="half" idx="10"/>
          </p:nvPr>
        </p:nvSpPr>
        <p:spPr/>
        <p:txBody>
          <a:bodyPr/>
          <a:lstStyle/>
          <a:p>
            <a:fld id="{C5637F34-7397-4642-B553-CACDA4ED8914}" type="datetime1">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a:t>Component-based development</a:t>
            </a:r>
            <a:endParaRPr lang="en-GB"/>
          </a:p>
        </p:txBody>
      </p:sp>
      <p:sp>
        <p:nvSpPr>
          <p:cNvPr id="4099" name="Rectangle 3"/>
          <p:cNvSpPr>
            <a:spLocks noGrp="1" noChangeArrowheads="1"/>
          </p:cNvSpPr>
          <p:nvPr>
            <p:ph type="body" idx="1"/>
          </p:nvPr>
        </p:nvSpPr>
        <p:spPr/>
        <p:txBody>
          <a:bodyPr/>
          <a:lstStyle/>
          <a:p>
            <a:pPr>
              <a:lnSpc>
                <a:spcPct val="90000"/>
              </a:lnSpc>
            </a:pPr>
            <a:r>
              <a:rPr lang="en-GB" dirty="0"/>
              <a:t>Component-based software engineering (CBSE) is an approach to software development that relies on the reuse of entities called ‘software components’.</a:t>
            </a:r>
            <a:endParaRPr lang="en-GB" dirty="0"/>
          </a:p>
          <a:p>
            <a:pPr>
              <a:lnSpc>
                <a:spcPct val="90000"/>
              </a:lnSpc>
            </a:pPr>
            <a:r>
              <a:rPr lang="en-GB" dirty="0"/>
              <a:t>It emerged from the failure of object-oriented development to support effective reuse. Single object classes are too detailed and specific.</a:t>
            </a:r>
            <a:endParaRPr lang="en-GB" dirty="0"/>
          </a:p>
          <a:p>
            <a:pPr>
              <a:lnSpc>
                <a:spcPct val="90000"/>
              </a:lnSpc>
            </a:pPr>
            <a:r>
              <a:rPr lang="en-GB" dirty="0"/>
              <a:t>Components are more abstract than object classes and can be considered to be stand-alone service providers. They can exist as stand-alone entities.</a:t>
            </a:r>
            <a:endParaRPr lang="en-GB" dirty="0"/>
          </a:p>
          <a:p>
            <a:pPr>
              <a:lnSpc>
                <a:spcPct val="90000"/>
              </a:lnSpc>
            </a:pPr>
            <a:r>
              <a:rPr lang="en-GB" dirty="0"/>
              <a:t>A component might be a </a:t>
            </a:r>
            <a:r>
              <a:rPr lang="en-GB" dirty="0">
                <a:solidFill>
                  <a:srgbClr val="FF0000"/>
                </a:solidFill>
              </a:rPr>
              <a:t>class</a:t>
            </a:r>
            <a:r>
              <a:rPr lang="en-GB" dirty="0"/>
              <a:t> or it might be a </a:t>
            </a:r>
            <a:r>
              <a:rPr lang="en-GB" dirty="0">
                <a:solidFill>
                  <a:srgbClr val="FF0000"/>
                </a:solidFill>
              </a:rPr>
              <a:t>collection of classes.</a:t>
            </a:r>
            <a:endParaRPr lang="en-GB" dirty="0">
              <a:solidFill>
                <a:srgbClr val="FF0000"/>
              </a:solidFill>
            </a:endParaRPr>
          </a:p>
        </p:txBody>
      </p:sp>
      <p:sp>
        <p:nvSpPr>
          <p:cNvPr id="4" name="Slide Number Placeholder 3"/>
          <p:cNvSpPr>
            <a:spLocks noGrp="1"/>
          </p:cNvSpPr>
          <p:nvPr>
            <p:ph type="sldNum" sz="quarter" idx="12"/>
          </p:nvPr>
        </p:nvSpPr>
        <p:spPr/>
        <p:txBody>
          <a:bodyPr/>
          <a:lstStyle/>
          <a:p>
            <a:fld id="{FA79538F-61EC-B743-9874-46B028F9C0C6}" type="slidenum">
              <a:rPr lang="en-US" smtClean="0"/>
            </a:fld>
            <a:endParaRPr lang="en-US"/>
          </a:p>
        </p:txBody>
      </p:sp>
      <p:sp>
        <p:nvSpPr>
          <p:cNvPr id="5" name="Footer Placeholder 4"/>
          <p:cNvSpPr>
            <a:spLocks noGrp="1"/>
          </p:cNvSpPr>
          <p:nvPr>
            <p:ph type="ftr" sz="quarter" idx="11"/>
          </p:nvPr>
        </p:nvSpPr>
        <p:spPr/>
        <p:txBody>
          <a:bodyPr/>
          <a:lstStyle/>
          <a:p>
            <a:r>
              <a:rPr lang="en-US"/>
              <a:t>software components</a:t>
            </a:r>
            <a:endParaRPr lang="en-US"/>
          </a:p>
        </p:txBody>
      </p:sp>
      <p:sp>
        <p:nvSpPr>
          <p:cNvPr id="2" name="Date Placeholder 1"/>
          <p:cNvSpPr>
            <a:spLocks noGrp="1"/>
          </p:cNvSpPr>
          <p:nvPr>
            <p:ph type="dt" sz="half" idx="10"/>
          </p:nvPr>
        </p:nvSpPr>
        <p:spPr/>
        <p:txBody>
          <a:bodyPr/>
          <a:lstStyle/>
          <a:p>
            <a:fld id="{2872FB5D-9376-4BB2-9450-68B1C94EED73}" type="datetime1">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CBSE essentials</a:t>
            </a:r>
            <a:endParaRPr lang="en-US"/>
          </a:p>
        </p:txBody>
      </p:sp>
      <p:sp>
        <p:nvSpPr>
          <p:cNvPr id="40963" name="Rectangle 3"/>
          <p:cNvSpPr>
            <a:spLocks noGrp="1" noChangeArrowheads="1"/>
          </p:cNvSpPr>
          <p:nvPr>
            <p:ph type="body" idx="1"/>
          </p:nvPr>
        </p:nvSpPr>
        <p:spPr/>
        <p:txBody>
          <a:bodyPr/>
          <a:lstStyle/>
          <a:p>
            <a:r>
              <a:rPr lang="en-US" dirty="0">
                <a:solidFill>
                  <a:schemeClr val="accent1"/>
                </a:solidFill>
              </a:rPr>
              <a:t>Independent components</a:t>
            </a:r>
            <a:r>
              <a:rPr lang="en-US" dirty="0"/>
              <a:t> specified by their interfaces.</a:t>
            </a:r>
            <a:endParaRPr lang="en-US" dirty="0"/>
          </a:p>
          <a:p>
            <a:r>
              <a:rPr lang="en-US" dirty="0">
                <a:solidFill>
                  <a:schemeClr val="accent1"/>
                </a:solidFill>
              </a:rPr>
              <a:t>Component standards</a:t>
            </a:r>
            <a:r>
              <a:rPr lang="en-US" dirty="0"/>
              <a:t> to facilitate component integration.</a:t>
            </a:r>
            <a:endParaRPr lang="en-US" dirty="0"/>
          </a:p>
          <a:p>
            <a:r>
              <a:rPr lang="en-US" dirty="0">
                <a:solidFill>
                  <a:schemeClr val="accent1"/>
                </a:solidFill>
              </a:rPr>
              <a:t>Middleware</a:t>
            </a:r>
            <a:r>
              <a:rPr lang="en-US" dirty="0"/>
              <a:t> that provides support for component inter-operability. (</a:t>
            </a:r>
            <a:r>
              <a:rPr lang="en-US" dirty="0">
                <a:solidFill>
                  <a:srgbClr val="FF0000"/>
                </a:solidFill>
              </a:rPr>
              <a:t>database middleware, application server middleware, message-oriented middleware, web middleware, and transaction-processing monitors)</a:t>
            </a:r>
            <a:endParaRPr lang="en-US" dirty="0">
              <a:solidFill>
                <a:srgbClr val="FF0000"/>
              </a:solidFill>
            </a:endParaRPr>
          </a:p>
          <a:p>
            <a:r>
              <a:rPr lang="en-US" dirty="0">
                <a:solidFill>
                  <a:schemeClr val="accent1"/>
                </a:solidFill>
              </a:rPr>
              <a:t>A development process</a:t>
            </a:r>
            <a:r>
              <a:rPr lang="en-US" dirty="0"/>
              <a:t> that is geared to reuse.</a:t>
            </a:r>
            <a:endParaRPr lang="en-US" dirty="0"/>
          </a:p>
        </p:txBody>
      </p:sp>
      <p:sp>
        <p:nvSpPr>
          <p:cNvPr id="4" name="Slide Number Placeholder 3"/>
          <p:cNvSpPr>
            <a:spLocks noGrp="1"/>
          </p:cNvSpPr>
          <p:nvPr>
            <p:ph type="sldNum" sz="quarter" idx="12"/>
          </p:nvPr>
        </p:nvSpPr>
        <p:spPr/>
        <p:txBody>
          <a:bodyPr/>
          <a:lstStyle/>
          <a:p>
            <a:fld id="{FA79538F-61EC-B743-9874-46B028F9C0C6}" type="slidenum">
              <a:rPr lang="en-US" smtClean="0"/>
            </a:fld>
            <a:endParaRPr lang="en-US"/>
          </a:p>
        </p:txBody>
      </p:sp>
      <p:sp>
        <p:nvSpPr>
          <p:cNvPr id="5" name="Footer Placeholder 4"/>
          <p:cNvSpPr>
            <a:spLocks noGrp="1"/>
          </p:cNvSpPr>
          <p:nvPr>
            <p:ph type="ftr" sz="quarter" idx="11"/>
          </p:nvPr>
        </p:nvSpPr>
        <p:spPr/>
        <p:txBody>
          <a:bodyPr/>
          <a:lstStyle/>
          <a:p>
            <a:r>
              <a:rPr lang="en-US"/>
              <a:t>software components</a:t>
            </a:r>
            <a:endParaRPr lang="en-US"/>
          </a:p>
        </p:txBody>
      </p:sp>
      <p:sp>
        <p:nvSpPr>
          <p:cNvPr id="2" name="Date Placeholder 1"/>
          <p:cNvSpPr>
            <a:spLocks noGrp="1"/>
          </p:cNvSpPr>
          <p:nvPr>
            <p:ph type="dt" sz="half" idx="10"/>
          </p:nvPr>
        </p:nvSpPr>
        <p:spPr/>
        <p:txBody>
          <a:bodyPr/>
          <a:lstStyle/>
          <a:p>
            <a:fld id="{2EE9884E-CD0D-4E90-B654-C1F2500A043E}" type="datetime1">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CBSE and design principles</a:t>
            </a:r>
            <a:endParaRPr lang="en-US"/>
          </a:p>
        </p:txBody>
      </p:sp>
      <p:sp>
        <p:nvSpPr>
          <p:cNvPr id="41987" name="Rectangle 3"/>
          <p:cNvSpPr>
            <a:spLocks noGrp="1" noChangeArrowheads="1"/>
          </p:cNvSpPr>
          <p:nvPr>
            <p:ph type="body" idx="1"/>
          </p:nvPr>
        </p:nvSpPr>
        <p:spPr/>
        <p:txBody>
          <a:bodyPr/>
          <a:lstStyle/>
          <a:p>
            <a:pPr>
              <a:lnSpc>
                <a:spcPct val="90000"/>
              </a:lnSpc>
            </a:pPr>
            <a:r>
              <a:rPr lang="en-US"/>
              <a:t>Apart from the benefits of reuse, CBSE is based on sound software engineering design principles:</a:t>
            </a:r>
            <a:endParaRPr lang="en-US"/>
          </a:p>
          <a:p>
            <a:pPr lvl="1">
              <a:lnSpc>
                <a:spcPct val="90000"/>
              </a:lnSpc>
            </a:pPr>
            <a:r>
              <a:rPr lang="en-US"/>
              <a:t>Components are independent so do not interfere with each other;</a:t>
            </a:r>
            <a:endParaRPr lang="en-US"/>
          </a:p>
          <a:p>
            <a:pPr lvl="1">
              <a:lnSpc>
                <a:spcPct val="90000"/>
              </a:lnSpc>
            </a:pPr>
            <a:r>
              <a:rPr lang="en-US"/>
              <a:t>Component implementations are hidden;</a:t>
            </a:r>
            <a:endParaRPr lang="en-US"/>
          </a:p>
          <a:p>
            <a:pPr lvl="1">
              <a:lnSpc>
                <a:spcPct val="90000"/>
              </a:lnSpc>
            </a:pPr>
            <a:r>
              <a:rPr lang="en-US"/>
              <a:t>Communication is through well-defined interfaces;</a:t>
            </a:r>
            <a:endParaRPr lang="en-US"/>
          </a:p>
          <a:p>
            <a:pPr lvl="1">
              <a:lnSpc>
                <a:spcPct val="90000"/>
              </a:lnSpc>
            </a:pPr>
            <a:r>
              <a:rPr lang="en-US"/>
              <a:t>Component platforms are shared and reduce development costs.</a:t>
            </a:r>
            <a:endParaRPr lang="en-US"/>
          </a:p>
        </p:txBody>
      </p:sp>
      <p:sp>
        <p:nvSpPr>
          <p:cNvPr id="4" name="Slide Number Placeholder 3"/>
          <p:cNvSpPr>
            <a:spLocks noGrp="1"/>
          </p:cNvSpPr>
          <p:nvPr>
            <p:ph type="sldNum" sz="quarter" idx="12"/>
          </p:nvPr>
        </p:nvSpPr>
        <p:spPr/>
        <p:txBody>
          <a:bodyPr/>
          <a:lstStyle/>
          <a:p>
            <a:fld id="{FA79538F-61EC-B743-9874-46B028F9C0C6}" type="slidenum">
              <a:rPr lang="en-US" smtClean="0"/>
            </a:fld>
            <a:endParaRPr lang="en-US"/>
          </a:p>
        </p:txBody>
      </p:sp>
      <p:sp>
        <p:nvSpPr>
          <p:cNvPr id="5" name="Footer Placeholder 4"/>
          <p:cNvSpPr>
            <a:spLocks noGrp="1"/>
          </p:cNvSpPr>
          <p:nvPr>
            <p:ph type="ftr" sz="quarter" idx="11"/>
          </p:nvPr>
        </p:nvSpPr>
        <p:spPr/>
        <p:txBody>
          <a:bodyPr/>
          <a:lstStyle/>
          <a:p>
            <a:r>
              <a:rPr lang="en-US"/>
              <a:t>software components</a:t>
            </a:r>
            <a:endParaRPr lang="en-US"/>
          </a:p>
        </p:txBody>
      </p:sp>
      <p:sp>
        <p:nvSpPr>
          <p:cNvPr id="2" name="Date Placeholder 1"/>
          <p:cNvSpPr>
            <a:spLocks noGrp="1"/>
          </p:cNvSpPr>
          <p:nvPr>
            <p:ph type="dt" sz="half" idx="10"/>
          </p:nvPr>
        </p:nvSpPr>
        <p:spPr/>
        <p:txBody>
          <a:bodyPr/>
          <a:lstStyle/>
          <a:p>
            <a:fld id="{9E7F29EA-29B2-4A84-A851-6D8A9795708D}" type="datetime1">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standards</a:t>
            </a:r>
            <a:endParaRPr lang="en-US" dirty="0"/>
          </a:p>
        </p:txBody>
      </p:sp>
      <p:sp>
        <p:nvSpPr>
          <p:cNvPr id="3" name="Content Placeholder 2"/>
          <p:cNvSpPr>
            <a:spLocks noGrp="1"/>
          </p:cNvSpPr>
          <p:nvPr>
            <p:ph idx="1"/>
          </p:nvPr>
        </p:nvSpPr>
        <p:spPr/>
        <p:txBody>
          <a:bodyPr/>
          <a:lstStyle/>
          <a:p>
            <a:r>
              <a:rPr lang="en-US" dirty="0"/>
              <a:t>Standards need to be established so that components can communicate with each other and inter-operate.</a:t>
            </a:r>
            <a:endParaRPr lang="en-US" dirty="0"/>
          </a:p>
          <a:p>
            <a:r>
              <a:rPr lang="en-US" dirty="0"/>
              <a:t>Unfortunately, several competing component standards were established:</a:t>
            </a:r>
            <a:endParaRPr lang="en-US" dirty="0"/>
          </a:p>
          <a:p>
            <a:pPr lvl="1"/>
            <a:r>
              <a:rPr lang="en-US" dirty="0"/>
              <a:t>Sun’s Enterprise Java Beans</a:t>
            </a:r>
            <a:endParaRPr lang="en-US" dirty="0"/>
          </a:p>
          <a:p>
            <a:pPr lvl="1"/>
            <a:r>
              <a:rPr lang="en-US" dirty="0"/>
              <a:t>Microsoft’s COM and .NET</a:t>
            </a:r>
            <a:endParaRPr lang="en-US" dirty="0"/>
          </a:p>
          <a:p>
            <a:pPr lvl="1"/>
            <a:r>
              <a:rPr lang="en-US" dirty="0"/>
              <a:t>CORBA’s CCM</a:t>
            </a:r>
            <a:endParaRPr lang="en-US" dirty="0"/>
          </a:p>
          <a:p>
            <a:r>
              <a:rPr lang="en-GB" dirty="0"/>
              <a:t>In practice, these multiple standards have hindered the uptake of CBSE. It is impossible for components developed using different approaches to work together. </a:t>
            </a:r>
            <a:endParaRPr lang="en-US" dirty="0"/>
          </a:p>
          <a:p>
            <a:pPr lvl="1"/>
            <a:endParaRPr lang="en-US" dirty="0"/>
          </a:p>
        </p:txBody>
      </p:sp>
      <p:sp>
        <p:nvSpPr>
          <p:cNvPr id="4" name="Slide Number Placeholder 3"/>
          <p:cNvSpPr>
            <a:spLocks noGrp="1"/>
          </p:cNvSpPr>
          <p:nvPr>
            <p:ph type="sldNum" sz="quarter" idx="12"/>
          </p:nvPr>
        </p:nvSpPr>
        <p:spPr/>
        <p:txBody>
          <a:bodyPr/>
          <a:lstStyle/>
          <a:p>
            <a:fld id="{FA79538F-61EC-B743-9874-46B028F9C0C6}" type="slidenum">
              <a:rPr lang="en-US" smtClean="0"/>
            </a:fld>
            <a:endParaRPr lang="en-US"/>
          </a:p>
        </p:txBody>
      </p:sp>
      <p:sp>
        <p:nvSpPr>
          <p:cNvPr id="5" name="Footer Placeholder 4"/>
          <p:cNvSpPr>
            <a:spLocks noGrp="1"/>
          </p:cNvSpPr>
          <p:nvPr>
            <p:ph type="ftr" sz="quarter" idx="11"/>
          </p:nvPr>
        </p:nvSpPr>
        <p:spPr/>
        <p:txBody>
          <a:bodyPr/>
          <a:lstStyle/>
          <a:p>
            <a:r>
              <a:rPr lang="en-US"/>
              <a:t>software components</a:t>
            </a:r>
            <a:endParaRPr lang="en-US"/>
          </a:p>
        </p:txBody>
      </p:sp>
      <p:sp>
        <p:nvSpPr>
          <p:cNvPr id="6" name="Date Placeholder 5"/>
          <p:cNvSpPr>
            <a:spLocks noGrp="1"/>
          </p:cNvSpPr>
          <p:nvPr>
            <p:ph type="dt" sz="half" idx="10"/>
          </p:nvPr>
        </p:nvSpPr>
        <p:spPr/>
        <p:txBody>
          <a:bodyPr/>
          <a:lstStyle/>
          <a:p>
            <a:fld id="{10AF8A89-FC56-4831-A87B-ACC603867CA3}" type="datetime1">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a:t>CBSE problems</a:t>
            </a:r>
            <a:endParaRPr lang="en-GB"/>
          </a:p>
        </p:txBody>
      </p:sp>
      <p:sp>
        <p:nvSpPr>
          <p:cNvPr id="16387" name="Rectangle 3"/>
          <p:cNvSpPr>
            <a:spLocks noGrp="1" noChangeArrowheads="1"/>
          </p:cNvSpPr>
          <p:nvPr>
            <p:ph type="body" idx="1"/>
          </p:nvPr>
        </p:nvSpPr>
        <p:spPr/>
        <p:txBody>
          <a:bodyPr/>
          <a:lstStyle/>
          <a:p>
            <a:r>
              <a:rPr lang="en-GB" sz="2400">
                <a:solidFill>
                  <a:schemeClr val="accent1"/>
                </a:solidFill>
              </a:rPr>
              <a:t>Component trustworthiness</a:t>
            </a:r>
            <a:r>
              <a:rPr lang="en-GB" sz="2400"/>
              <a:t> - how can a component with no available source code be trusted?</a:t>
            </a:r>
            <a:endParaRPr lang="en-GB" sz="2400"/>
          </a:p>
          <a:p>
            <a:r>
              <a:rPr lang="en-GB" sz="2400">
                <a:solidFill>
                  <a:schemeClr val="accent1"/>
                </a:solidFill>
              </a:rPr>
              <a:t>Component certification</a:t>
            </a:r>
            <a:r>
              <a:rPr lang="en-GB" sz="2400"/>
              <a:t> - who will certify the quality of components?</a:t>
            </a:r>
            <a:endParaRPr lang="en-GB" sz="2400"/>
          </a:p>
          <a:p>
            <a:r>
              <a:rPr lang="en-GB" sz="2400">
                <a:solidFill>
                  <a:schemeClr val="accent1"/>
                </a:solidFill>
              </a:rPr>
              <a:t>Emergent property prediction</a:t>
            </a:r>
            <a:r>
              <a:rPr lang="en-GB" sz="2400"/>
              <a:t> - how can the emergent properties of component compositions be predicted?</a:t>
            </a:r>
            <a:endParaRPr lang="en-GB" sz="2400"/>
          </a:p>
          <a:p>
            <a:r>
              <a:rPr lang="en-GB" sz="2400">
                <a:solidFill>
                  <a:schemeClr val="accent1"/>
                </a:solidFill>
              </a:rPr>
              <a:t>Requirements trade-offs</a:t>
            </a:r>
            <a:r>
              <a:rPr lang="en-GB" sz="2400"/>
              <a:t> - how do we do trade-off analysis between the features of one component and another?</a:t>
            </a:r>
            <a:endParaRPr lang="en-GB" sz="2400"/>
          </a:p>
        </p:txBody>
      </p:sp>
      <p:sp>
        <p:nvSpPr>
          <p:cNvPr id="4" name="Slide Number Placeholder 3"/>
          <p:cNvSpPr>
            <a:spLocks noGrp="1"/>
          </p:cNvSpPr>
          <p:nvPr>
            <p:ph type="sldNum" sz="quarter" idx="12"/>
          </p:nvPr>
        </p:nvSpPr>
        <p:spPr/>
        <p:txBody>
          <a:bodyPr/>
          <a:lstStyle/>
          <a:p>
            <a:fld id="{FA79538F-61EC-B743-9874-46B028F9C0C6}" type="slidenum">
              <a:rPr lang="en-US" smtClean="0"/>
            </a:fld>
            <a:endParaRPr lang="en-US"/>
          </a:p>
        </p:txBody>
      </p:sp>
      <p:sp>
        <p:nvSpPr>
          <p:cNvPr id="5" name="Footer Placeholder 4"/>
          <p:cNvSpPr>
            <a:spLocks noGrp="1"/>
          </p:cNvSpPr>
          <p:nvPr>
            <p:ph type="ftr" sz="quarter" idx="11"/>
          </p:nvPr>
        </p:nvSpPr>
        <p:spPr/>
        <p:txBody>
          <a:bodyPr/>
          <a:lstStyle/>
          <a:p>
            <a:r>
              <a:rPr lang="en-US"/>
              <a:t>software components</a:t>
            </a:r>
            <a:endParaRPr lang="en-US"/>
          </a:p>
        </p:txBody>
      </p:sp>
      <p:sp>
        <p:nvSpPr>
          <p:cNvPr id="2" name="Date Placeholder 1"/>
          <p:cNvSpPr>
            <a:spLocks noGrp="1"/>
          </p:cNvSpPr>
          <p:nvPr>
            <p:ph type="dt" sz="half" idx="10"/>
          </p:nvPr>
        </p:nvSpPr>
        <p:spPr/>
        <p:txBody>
          <a:bodyPr/>
          <a:lstStyle/>
          <a:p>
            <a:fld id="{2B65405B-F403-4865-897B-8A90B77C245B}" type="datetime1">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a:t>Components</a:t>
            </a:r>
            <a:endParaRPr lang="en-GB"/>
          </a:p>
        </p:txBody>
      </p:sp>
      <p:sp>
        <p:nvSpPr>
          <p:cNvPr id="5123" name="Rectangle 3"/>
          <p:cNvSpPr>
            <a:spLocks noGrp="1" noChangeArrowheads="1"/>
          </p:cNvSpPr>
          <p:nvPr>
            <p:ph type="body" idx="1"/>
          </p:nvPr>
        </p:nvSpPr>
        <p:spPr/>
        <p:txBody>
          <a:bodyPr/>
          <a:lstStyle/>
          <a:p>
            <a:pPr marL="465455" indent="-465455">
              <a:lnSpc>
                <a:spcPct val="90000"/>
              </a:lnSpc>
            </a:pPr>
            <a:r>
              <a:rPr lang="en-GB"/>
              <a:t>Components provide a service without regard to where the component is executing or its programming language</a:t>
            </a:r>
            <a:endParaRPr lang="en-GB"/>
          </a:p>
          <a:p>
            <a:pPr marL="1035050" lvl="1" indent="-455930">
              <a:lnSpc>
                <a:spcPct val="90000"/>
              </a:lnSpc>
            </a:pPr>
            <a:r>
              <a:rPr lang="en-GB"/>
              <a:t>A component is an independent executable entity that can be made up of one or more executable objects;</a:t>
            </a:r>
            <a:endParaRPr lang="en-GB"/>
          </a:p>
          <a:p>
            <a:pPr marL="1035050" lvl="1" indent="-455930">
              <a:lnSpc>
                <a:spcPct val="90000"/>
              </a:lnSpc>
            </a:pPr>
            <a:r>
              <a:rPr lang="en-GB"/>
              <a:t>The component interface is published and all interactions are through the published interface;</a:t>
            </a:r>
            <a:endParaRPr lang="en-GB"/>
          </a:p>
          <a:p>
            <a:pPr marL="465455" indent="-465455">
              <a:lnSpc>
                <a:spcPct val="90000"/>
              </a:lnSpc>
              <a:buFont typeface="Zapf Dingbats" panose="05020102010704020609" charset="2"/>
              <a:buNone/>
            </a:pPr>
            <a:endParaRPr lang="en-GB"/>
          </a:p>
        </p:txBody>
      </p:sp>
      <p:sp>
        <p:nvSpPr>
          <p:cNvPr id="4" name="Slide Number Placeholder 3"/>
          <p:cNvSpPr>
            <a:spLocks noGrp="1"/>
          </p:cNvSpPr>
          <p:nvPr>
            <p:ph type="sldNum" sz="quarter" idx="12"/>
          </p:nvPr>
        </p:nvSpPr>
        <p:spPr/>
        <p:txBody>
          <a:bodyPr/>
          <a:lstStyle/>
          <a:p>
            <a:fld id="{FA79538F-61EC-B743-9874-46B028F9C0C6}" type="slidenum">
              <a:rPr lang="en-US" smtClean="0"/>
            </a:fld>
            <a:endParaRPr lang="en-US"/>
          </a:p>
        </p:txBody>
      </p:sp>
      <p:sp>
        <p:nvSpPr>
          <p:cNvPr id="5" name="Footer Placeholder 4"/>
          <p:cNvSpPr>
            <a:spLocks noGrp="1"/>
          </p:cNvSpPr>
          <p:nvPr>
            <p:ph type="ftr" sz="quarter" idx="11"/>
          </p:nvPr>
        </p:nvSpPr>
        <p:spPr/>
        <p:txBody>
          <a:bodyPr/>
          <a:lstStyle/>
          <a:p>
            <a:r>
              <a:rPr lang="en-US"/>
              <a:t>software components</a:t>
            </a:r>
            <a:endParaRPr lang="en-US"/>
          </a:p>
        </p:txBody>
      </p:sp>
      <p:sp>
        <p:nvSpPr>
          <p:cNvPr id="2" name="Date Placeholder 1"/>
          <p:cNvSpPr>
            <a:spLocks noGrp="1"/>
          </p:cNvSpPr>
          <p:nvPr>
            <p:ph type="dt" sz="half" idx="10"/>
          </p:nvPr>
        </p:nvSpPr>
        <p:spPr/>
        <p:txBody>
          <a:bodyPr/>
          <a:lstStyle/>
          <a:p>
            <a:fld id="{D8C356D9-2BC9-4CED-A35F-EE7FA748DEAB}" type="datetime1">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Component definitions</a:t>
            </a:r>
            <a:endParaRPr lang="en-US"/>
          </a:p>
        </p:txBody>
      </p:sp>
      <p:sp>
        <p:nvSpPr>
          <p:cNvPr id="43011" name="Rectangle 3"/>
          <p:cNvSpPr>
            <a:spLocks noGrp="1" noChangeArrowheads="1"/>
          </p:cNvSpPr>
          <p:nvPr>
            <p:ph type="body" idx="1"/>
          </p:nvPr>
        </p:nvSpPr>
        <p:spPr/>
        <p:txBody>
          <a:bodyPr/>
          <a:lstStyle/>
          <a:p>
            <a:r>
              <a:rPr lang="en-US" sz="2400"/>
              <a:t>Councill and Heinmann:</a:t>
            </a:r>
            <a:endParaRPr lang="en-US" sz="2400"/>
          </a:p>
          <a:p>
            <a:pPr lvl="1"/>
            <a:r>
              <a:rPr lang="en-GB" sz="2000" i="1">
                <a:solidFill>
                  <a:schemeClr val="tx1"/>
                </a:solidFill>
              </a:rPr>
              <a:t>A software component is a software element that conforms to a component model and can be independently deployed and composed without modification according to a composition standard.</a:t>
            </a:r>
            <a:endParaRPr lang="en-US" sz="2000" i="1"/>
          </a:p>
          <a:p>
            <a:r>
              <a:rPr lang="en-US" sz="2400"/>
              <a:t>Szyperski:</a:t>
            </a:r>
            <a:endParaRPr lang="en-US" sz="2400"/>
          </a:p>
          <a:p>
            <a:pPr lvl="1"/>
            <a:r>
              <a:rPr lang="en-GB" sz="2000" i="1">
                <a:solidFill>
                  <a:schemeClr val="tx1"/>
                </a:solidFill>
              </a:rPr>
              <a:t>A software component is a unit of composition with contractually specified interfaces and explicit context dependencies only. A software component can be deployed independently and is subject to composition by third-parties.</a:t>
            </a:r>
            <a:endParaRPr lang="en-US" sz="2000" i="1">
              <a:solidFill>
                <a:schemeClr val="tx1"/>
              </a:solidFill>
            </a:endParaRPr>
          </a:p>
        </p:txBody>
      </p:sp>
      <p:sp>
        <p:nvSpPr>
          <p:cNvPr id="4" name="Slide Number Placeholder 3"/>
          <p:cNvSpPr>
            <a:spLocks noGrp="1"/>
          </p:cNvSpPr>
          <p:nvPr>
            <p:ph type="sldNum" sz="quarter" idx="12"/>
          </p:nvPr>
        </p:nvSpPr>
        <p:spPr/>
        <p:txBody>
          <a:bodyPr/>
          <a:lstStyle/>
          <a:p>
            <a:fld id="{FA79538F-61EC-B743-9874-46B028F9C0C6}" type="slidenum">
              <a:rPr lang="en-US" smtClean="0"/>
            </a:fld>
            <a:endParaRPr lang="en-US"/>
          </a:p>
        </p:txBody>
      </p:sp>
      <p:sp>
        <p:nvSpPr>
          <p:cNvPr id="5" name="Footer Placeholder 4"/>
          <p:cNvSpPr>
            <a:spLocks noGrp="1"/>
          </p:cNvSpPr>
          <p:nvPr>
            <p:ph type="ftr" sz="quarter" idx="11"/>
          </p:nvPr>
        </p:nvSpPr>
        <p:spPr/>
        <p:txBody>
          <a:bodyPr/>
          <a:lstStyle/>
          <a:p>
            <a:r>
              <a:rPr lang="en-US"/>
              <a:t>software components</a:t>
            </a:r>
            <a:endParaRPr lang="en-US"/>
          </a:p>
        </p:txBody>
      </p:sp>
      <p:sp>
        <p:nvSpPr>
          <p:cNvPr id="2" name="Date Placeholder 1"/>
          <p:cNvSpPr>
            <a:spLocks noGrp="1"/>
          </p:cNvSpPr>
          <p:nvPr>
            <p:ph type="dt" sz="half" idx="10"/>
          </p:nvPr>
        </p:nvSpPr>
        <p:spPr/>
        <p:txBody>
          <a:bodyPr/>
          <a:lstStyle/>
          <a:p>
            <a:fld id="{7C4CC597-748D-422B-8744-B4A5305E5737}" type="datetime1">
              <a:rPr lang="en-US" smtClean="0"/>
            </a:fld>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SE9.thmx</Template>
  <TotalTime>0</TotalTime>
  <Words>7996</Words>
  <Application>WPS Presentation</Application>
  <PresentationFormat>On-screen Show (4:3)</PresentationFormat>
  <Paragraphs>271</Paragraphs>
  <Slides>20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20</vt:i4>
      </vt:variant>
    </vt:vector>
  </HeadingPairs>
  <TitlesOfParts>
    <vt:vector size="35" baseType="lpstr">
      <vt:lpstr>Arial</vt:lpstr>
      <vt:lpstr>SimSun</vt:lpstr>
      <vt:lpstr>Wingdings</vt:lpstr>
      <vt:lpstr>Arial</vt:lpstr>
      <vt:lpstr>MS PGothic</vt:lpstr>
      <vt:lpstr>苹方-简</vt:lpstr>
      <vt:lpstr>Calibri</vt:lpstr>
      <vt:lpstr>Helvetica Neue</vt:lpstr>
      <vt:lpstr>Zapf Dingbats</vt:lpstr>
      <vt:lpstr>Times New Roman</vt:lpstr>
      <vt:lpstr>Microsoft YaHei</vt:lpstr>
      <vt:lpstr>汉仪旗黑</vt:lpstr>
      <vt:lpstr>Arial Unicode MS</vt:lpstr>
      <vt:lpstr>宋体-简</vt:lpstr>
      <vt:lpstr>SE9</vt:lpstr>
      <vt:lpstr>Chapter 14 Component-Level Design</vt:lpstr>
      <vt:lpstr>Component-based development</vt:lpstr>
      <vt:lpstr>Component-based development</vt:lpstr>
      <vt:lpstr>CBSE essentials</vt:lpstr>
      <vt:lpstr>CBSE and design principles</vt:lpstr>
      <vt:lpstr>Component standards</vt:lpstr>
      <vt:lpstr>CBSE problems</vt:lpstr>
      <vt:lpstr>Components</vt:lpstr>
      <vt:lpstr>Component definitions</vt:lpstr>
      <vt:lpstr>Component characteristics </vt:lpstr>
      <vt:lpstr>Component characteristics </vt:lpstr>
      <vt:lpstr>Component as a service provider</vt:lpstr>
      <vt:lpstr>Component interfaces</vt:lpstr>
      <vt:lpstr>Component interfaces </vt:lpstr>
      <vt:lpstr>A model of a data collector component </vt:lpstr>
      <vt:lpstr>Component models</vt:lpstr>
      <vt:lpstr>Basic elements of a component model </vt:lpstr>
      <vt:lpstr>Elements of a component model</vt:lpstr>
      <vt:lpstr>Middleware support</vt:lpstr>
      <vt:lpstr>Middleware services defined in a component model </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17</dc:title>
  <dc:creator>Ian Sommerville</dc:creator>
  <cp:lastModifiedBy>yashwanthkaruparthi</cp:lastModifiedBy>
  <cp:revision>20</cp:revision>
  <dcterms:created xsi:type="dcterms:W3CDTF">2024-04-02T15:45:35Z</dcterms:created>
  <dcterms:modified xsi:type="dcterms:W3CDTF">2024-04-02T15:45:35Z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