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Default Extension="pdf" ContentType="application/pdf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66" r:id="rId3"/>
    <p:sldId id="296" r:id="rId4"/>
    <p:sldId id="268" r:id="rId5"/>
    <p:sldId id="297" r:id="rId6"/>
    <p:sldId id="257" r:id="rId7"/>
    <p:sldId id="298" r:id="rId8"/>
    <p:sldId id="270" r:id="rId9"/>
    <p:sldId id="299" r:id="rId10"/>
    <p:sldId id="258" r:id="rId11"/>
    <p:sldId id="271" r:id="rId12"/>
    <p:sldId id="275" r:id="rId13"/>
    <p:sldId id="259" r:id="rId14"/>
    <p:sldId id="276" r:id="rId15"/>
    <p:sldId id="261" r:id="rId16"/>
    <p:sldId id="262" r:id="rId17"/>
    <p:sldId id="278" r:id="rId18"/>
    <p:sldId id="301" r:id="rId19"/>
    <p:sldId id="303" r:id="rId20"/>
    <p:sldId id="279" r:id="rId21"/>
    <p:sldId id="282" r:id="rId22"/>
    <p:sldId id="305" r:id="rId23"/>
    <p:sldId id="263" r:id="rId24"/>
    <p:sldId id="306" r:id="rId25"/>
    <p:sldId id="307" r:id="rId26"/>
    <p:sldId id="283" r:id="rId27"/>
    <p:sldId id="295" r:id="rId28"/>
    <p:sldId id="308" r:id="rId2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504" y="1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1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019BD-5A9C-D247-A352-90D6F932FC39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5312-93A2-4C41-AFD8-B93FA8A91C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4F9F3-EF58-DB4F-B0ED-0B6B850DA2DF}" type="datetimeFigureOut">
              <a:rPr lang="en-US" smtClean="0"/>
              <a:pPr/>
              <a:t>9/12/2019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D926C-2523-DB4E-AA42-7803F6FA2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D926C-2523-DB4E-AA42-7803F6FA2B5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1302AF-B0FE-B04D-BF0B-28FF6B6CC116}" type="datetime1">
              <a:rPr lang="en-US" smtClean="0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E3CE09-9C38-8C47-B896-5AAE5B85712F}" type="datetime1">
              <a:rPr lang="en-US" smtClean="0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A3012-213F-D34C-8A21-808A5790DE6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BB3F2-0F27-B549-9E1D-AF37544203DE}" type="datetime1">
              <a:rPr lang="en-US" smtClean="0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F93C5-4D62-2844-B9B8-045E9E31D9C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2A9F-0038-7C40-A0E6-B6ED49A18EC4}" type="datetime1">
              <a:rPr lang="en-US" smtClean="0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B4D06E-3EE6-2C47-9EED-35C28DD1A4A0}" type="datetime1">
              <a:rPr lang="en-US" smtClean="0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4D99-7786-3A47-A0D2-BD20D34577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69796-2C1F-1241-BA92-CD2DCAC39983}" type="datetime1">
              <a:rPr lang="en-US" smtClean="0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BBB66-3A15-F64E-87CC-B8CCF7F3E7A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5B51B-F22F-D94E-85F7-A87D2F5A997A}" type="datetime1">
              <a:rPr lang="en-US" smtClean="0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7BCC1-1E15-814C-B2E6-5124192EA27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1D8B7-97D2-E34F-9818-AC6706E043EE}" type="datetime1">
              <a:rPr lang="en-US" smtClean="0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F6B7E-89C5-FC4F-92F9-AFC105C698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47749E-B33E-374A-A1D5-05EB9C066F0B}" type="datetime1">
              <a:rPr lang="en-US" smtClean="0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8CD3A-6A10-3249-A17B-90B73EF037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01F91-6B95-4E4F-97FF-67732668BA9B}" type="datetime1">
              <a:rPr lang="en-US" smtClean="0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50B603-B29B-9F4A-8449-859DA19F67E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14FCF-23B5-FD43-8088-5C62A499469E}" type="datetime1">
              <a:rPr lang="en-US" smtClean="0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3E2BA-5D4B-814E-BBF4-D418023BB2F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CDFAE70-21EC-F445-916F-C4476616AD27}" type="datetime1">
              <a:rPr lang="en-US" smtClean="0"/>
              <a:pPr>
                <a:defRPr/>
              </a:pPr>
              <a:t>9/12/2019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3575804-F645-DB44-9DC0-C97E27A660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6" descr="Cover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432" y="287213"/>
            <a:ext cx="923795" cy="11430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.pd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d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d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d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d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3 – Agile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Lecture 1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73D278-956A-2946-9CE2-9D37738555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Plan-driven and agile specification</a:t>
            </a:r>
            <a:r>
              <a:rPr lang="en-GB" dirty="0" smtClean="0"/>
              <a:t> </a:t>
            </a:r>
            <a:endParaRPr lang="en-US" dirty="0" smtClean="0"/>
          </a:p>
        </p:txBody>
      </p:sp>
      <p:pic>
        <p:nvPicPr>
          <p:cNvPr id="4" name="Picture 3" descr="3.2 PlanBasedAgil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734750" y="1785249"/>
            <a:ext cx="5731937" cy="43579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programming</a:t>
            </a:r>
          </a:p>
        </p:txBody>
      </p:sp>
      <p:sp>
        <p:nvSpPr>
          <p:cNvPr id="116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Perhaps the best-known and most widely used agile method.</a:t>
            </a:r>
          </a:p>
          <a:p>
            <a:pPr>
              <a:lnSpc>
                <a:spcPct val="90000"/>
              </a:lnSpc>
            </a:pPr>
            <a:r>
              <a:rPr lang="en-US" dirty="0"/>
              <a:t>Extreme Programming (XP) takes an ‘extreme’ approach to iterative development.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New versions </a:t>
            </a:r>
            <a:r>
              <a:rPr lang="en-US" dirty="0"/>
              <a:t>may be built </a:t>
            </a:r>
            <a:r>
              <a:rPr lang="en-US" dirty="0">
                <a:solidFill>
                  <a:srgbClr val="C00000"/>
                </a:solidFill>
              </a:rPr>
              <a:t>several times per day</a:t>
            </a:r>
            <a:r>
              <a:rPr lang="en-US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Increments</a:t>
            </a:r>
            <a:r>
              <a:rPr lang="en-US" dirty="0"/>
              <a:t> are </a:t>
            </a:r>
            <a:r>
              <a:rPr lang="en-US" dirty="0">
                <a:solidFill>
                  <a:srgbClr val="C00000"/>
                </a:solidFill>
              </a:rPr>
              <a:t>delivered </a:t>
            </a:r>
            <a:r>
              <a:rPr lang="en-US" dirty="0"/>
              <a:t>to customers </a:t>
            </a:r>
            <a:r>
              <a:rPr lang="en-US" dirty="0">
                <a:solidFill>
                  <a:srgbClr val="C00000"/>
                </a:solidFill>
              </a:rPr>
              <a:t>every 2 weeks</a:t>
            </a:r>
            <a:r>
              <a:rPr lang="en-US" dirty="0"/>
              <a:t>;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All tests must be run for every build </a:t>
            </a:r>
            <a:r>
              <a:rPr lang="en-US" dirty="0"/>
              <a:t>and the build is only accepted if tests run successfully.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 and agile principles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Incremental development </a:t>
            </a:r>
            <a:r>
              <a:rPr lang="en-US" sz="2400" dirty="0"/>
              <a:t>is supported through small, frequent system releases.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Customer involvement </a:t>
            </a:r>
            <a:r>
              <a:rPr lang="en-US" sz="2400" dirty="0"/>
              <a:t>means </a:t>
            </a:r>
            <a:r>
              <a:rPr lang="en-US" sz="2400" dirty="0">
                <a:solidFill>
                  <a:srgbClr val="FF0000"/>
                </a:solidFill>
              </a:rPr>
              <a:t>full-time</a:t>
            </a:r>
            <a:r>
              <a:rPr lang="en-US" sz="2400" dirty="0"/>
              <a:t> customer engagement with the team.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People</a:t>
            </a:r>
            <a:r>
              <a:rPr lang="en-US" sz="2400" dirty="0"/>
              <a:t> not process through </a:t>
            </a:r>
            <a:r>
              <a:rPr lang="en-US" sz="2400" dirty="0">
                <a:solidFill>
                  <a:srgbClr val="FF0000"/>
                </a:solidFill>
              </a:rPr>
              <a:t>pair programming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collective ownership</a:t>
            </a:r>
            <a:r>
              <a:rPr lang="en-US" sz="2400" dirty="0"/>
              <a:t> and a process that </a:t>
            </a:r>
            <a:r>
              <a:rPr lang="en-US" sz="2400" dirty="0">
                <a:solidFill>
                  <a:srgbClr val="FF0000"/>
                </a:solidFill>
              </a:rPr>
              <a:t>avoids long working hours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Change supported </a:t>
            </a:r>
            <a:r>
              <a:rPr lang="en-US" sz="2400" dirty="0"/>
              <a:t>through regular </a:t>
            </a:r>
            <a:r>
              <a:rPr lang="en-US" sz="2400" dirty="0">
                <a:solidFill>
                  <a:srgbClr val="FF0000"/>
                </a:solidFill>
              </a:rPr>
              <a:t>system releases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FF0000"/>
                </a:solidFill>
              </a:rPr>
              <a:t>Maintaining simplicity </a:t>
            </a:r>
            <a:r>
              <a:rPr lang="en-US" sz="2400" dirty="0"/>
              <a:t>through constant </a:t>
            </a:r>
            <a:r>
              <a:rPr lang="en-US" sz="2400" dirty="0">
                <a:solidFill>
                  <a:srgbClr val="FF0000"/>
                </a:solidFill>
              </a:rPr>
              <a:t>refactoring </a:t>
            </a:r>
            <a:r>
              <a:rPr lang="en-US" sz="2400" dirty="0"/>
              <a:t>of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extreme programming release cycle</a:t>
            </a:r>
            <a:r>
              <a:rPr lang="en-GB" dirty="0" smtClean="0"/>
              <a:t> </a:t>
            </a:r>
            <a:endParaRPr lang="en-US" dirty="0" smtClean="0"/>
          </a:p>
        </p:txBody>
      </p:sp>
      <p:pic>
        <p:nvPicPr>
          <p:cNvPr id="4" name="Picture 3" descr="3.3-XP-ReleaseCycle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192427" y="2372086"/>
            <a:ext cx="6558005" cy="285627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Requirements scenarios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XP,</a:t>
            </a:r>
            <a:r>
              <a:rPr lang="en-US" dirty="0" smtClean="0"/>
              <a:t> a customer or </a:t>
            </a:r>
            <a:r>
              <a:rPr lang="en-US" dirty="0" smtClean="0">
                <a:solidFill>
                  <a:srgbClr val="FF0000"/>
                </a:solidFill>
              </a:rPr>
              <a:t>user is part of the XP team </a:t>
            </a:r>
            <a:r>
              <a:rPr lang="en-US" dirty="0" smtClean="0"/>
              <a:t>and is responsible for making decisions on requirements.</a:t>
            </a:r>
          </a:p>
          <a:p>
            <a:r>
              <a:rPr lang="en-US" dirty="0" smtClean="0"/>
              <a:t>User </a:t>
            </a:r>
            <a:r>
              <a:rPr lang="en-US" dirty="0"/>
              <a:t>requirements are expressed as </a:t>
            </a:r>
            <a:r>
              <a:rPr lang="en-US" dirty="0">
                <a:solidFill>
                  <a:srgbClr val="FF0000"/>
                </a:solidFill>
              </a:rPr>
              <a:t>scenarios</a:t>
            </a:r>
            <a:r>
              <a:rPr lang="en-US" dirty="0"/>
              <a:t> or user </a:t>
            </a:r>
            <a:r>
              <a:rPr lang="en-US" dirty="0">
                <a:solidFill>
                  <a:srgbClr val="FF0000"/>
                </a:solidFill>
              </a:rPr>
              <a:t>stories.</a:t>
            </a:r>
          </a:p>
          <a:p>
            <a:r>
              <a:rPr lang="en-US" dirty="0"/>
              <a:t>These are written on </a:t>
            </a:r>
            <a:r>
              <a:rPr lang="en-US" dirty="0">
                <a:solidFill>
                  <a:srgbClr val="FF0000"/>
                </a:solidFill>
              </a:rPr>
              <a:t>cards </a:t>
            </a:r>
            <a:r>
              <a:rPr lang="en-US" dirty="0"/>
              <a:t>and the development team break them down into </a:t>
            </a:r>
            <a:r>
              <a:rPr lang="en-US" dirty="0">
                <a:solidFill>
                  <a:srgbClr val="FF0000"/>
                </a:solidFill>
              </a:rPr>
              <a:t>implementation tasks</a:t>
            </a:r>
            <a:r>
              <a:rPr lang="en-US" dirty="0"/>
              <a:t>. These tasks are the basis of </a:t>
            </a:r>
            <a:r>
              <a:rPr lang="en-US" dirty="0">
                <a:solidFill>
                  <a:srgbClr val="FF0000"/>
                </a:solidFill>
              </a:rPr>
              <a:t>schedule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cost estimates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customer chooses the stories </a:t>
            </a:r>
            <a:r>
              <a:rPr lang="en-US" dirty="0"/>
              <a:t>for inclusion in the </a:t>
            </a:r>
            <a:r>
              <a:rPr lang="en-US" dirty="0">
                <a:solidFill>
                  <a:srgbClr val="FF0000"/>
                </a:solidFill>
              </a:rPr>
              <a:t>next release </a:t>
            </a:r>
            <a:r>
              <a:rPr lang="en-US" dirty="0"/>
              <a:t>based on their </a:t>
            </a:r>
            <a:r>
              <a:rPr lang="en-US" dirty="0">
                <a:solidFill>
                  <a:srgbClr val="FF0000"/>
                </a:solidFill>
              </a:rPr>
              <a:t>priorities</a:t>
            </a:r>
            <a:r>
              <a:rPr lang="en-US" dirty="0"/>
              <a:t> and the </a:t>
            </a:r>
            <a:r>
              <a:rPr lang="en-US" dirty="0">
                <a:solidFill>
                  <a:srgbClr val="FF0000"/>
                </a:solidFill>
              </a:rPr>
              <a:t>schedule estimates.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‘prescribing medication’ story</a:t>
            </a:r>
            <a:r>
              <a:rPr lang="en-GB" dirty="0" smtClean="0"/>
              <a:t> </a:t>
            </a:r>
            <a:endParaRPr lang="en-US" dirty="0" smtClean="0"/>
          </a:p>
        </p:txBody>
      </p:sp>
      <p:pic>
        <p:nvPicPr>
          <p:cNvPr id="4" name="Picture 3" descr="3.5 StoryCard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440914" y="1566747"/>
            <a:ext cx="5968294" cy="478960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task cards for prescribing medication </a:t>
            </a:r>
          </a:p>
        </p:txBody>
      </p:sp>
      <p:pic>
        <p:nvPicPr>
          <p:cNvPr id="4" name="Picture 3" descr="3.6 TaskCards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1333382" y="1760870"/>
            <a:ext cx="6417050" cy="45186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XP and change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Conventional</a:t>
            </a:r>
            <a:r>
              <a:rPr lang="en-US" dirty="0"/>
              <a:t> wisdom in </a:t>
            </a:r>
            <a:r>
              <a:rPr lang="en-US" dirty="0">
                <a:solidFill>
                  <a:srgbClr val="FF0000"/>
                </a:solidFill>
              </a:rPr>
              <a:t>software engineering </a:t>
            </a:r>
            <a:r>
              <a:rPr lang="en-US" dirty="0"/>
              <a:t>is to </a:t>
            </a:r>
            <a:r>
              <a:rPr lang="en-US" dirty="0">
                <a:solidFill>
                  <a:srgbClr val="FF0000"/>
                </a:solidFill>
              </a:rPr>
              <a:t>design for change</a:t>
            </a:r>
            <a:r>
              <a:rPr lang="en-US" dirty="0"/>
              <a:t>. It is worth spending time and effort anticipating changes as this reduces costs later in the life cycle.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XP</a:t>
            </a:r>
            <a:r>
              <a:rPr lang="en-US" dirty="0"/>
              <a:t>, however, maintains that this is not worthwhile as </a:t>
            </a:r>
            <a:r>
              <a:rPr lang="en-US" dirty="0">
                <a:solidFill>
                  <a:srgbClr val="FF0000"/>
                </a:solidFill>
              </a:rPr>
              <a:t>changes cannot be reliably anticipated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dirty="0"/>
              <a:t>Rather, </a:t>
            </a:r>
            <a:r>
              <a:rPr lang="en-US" dirty="0">
                <a:solidFill>
                  <a:srgbClr val="FF0000"/>
                </a:solidFill>
              </a:rPr>
              <a:t>it proposes constant code improvement </a:t>
            </a:r>
            <a:r>
              <a:rPr lang="en-US" dirty="0"/>
              <a:t>(refactoring) to make changes easier when they have to be implemented.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Programming team look for possible </a:t>
            </a:r>
            <a:r>
              <a:rPr lang="en-US" dirty="0" smtClean="0">
                <a:solidFill>
                  <a:srgbClr val="FF0000"/>
                </a:solidFill>
              </a:rPr>
              <a:t>software improvements</a:t>
            </a:r>
            <a:r>
              <a:rPr lang="en-US" dirty="0" smtClean="0"/>
              <a:t> and make these improvements even where there is no immediate need for them.</a:t>
            </a:r>
          </a:p>
          <a:p>
            <a:r>
              <a:rPr lang="en-US" dirty="0" smtClean="0"/>
              <a:t>This improves the </a:t>
            </a:r>
            <a:r>
              <a:rPr lang="en-US" dirty="0" smtClean="0">
                <a:solidFill>
                  <a:srgbClr val="FF0000"/>
                </a:solidFill>
              </a:rPr>
              <a:t>understandability of the software </a:t>
            </a:r>
            <a:r>
              <a:rPr lang="en-US" dirty="0" smtClean="0"/>
              <a:t>and so </a:t>
            </a:r>
            <a:r>
              <a:rPr lang="en-US" dirty="0" smtClean="0">
                <a:solidFill>
                  <a:srgbClr val="FF0000"/>
                </a:solidFill>
              </a:rPr>
              <a:t>reduces the need for documentation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Changes are easier to make because the code is well-structured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clear.</a:t>
            </a:r>
          </a:p>
          <a:p>
            <a:r>
              <a:rPr lang="en-US" dirty="0" smtClean="0"/>
              <a:t>However, </a:t>
            </a:r>
            <a:r>
              <a:rPr lang="en-US" dirty="0" smtClean="0">
                <a:solidFill>
                  <a:srgbClr val="FF0000"/>
                </a:solidFill>
              </a:rPr>
              <a:t>some changes requires architecture refactoring</a:t>
            </a:r>
            <a:r>
              <a:rPr lang="en-US" dirty="0" smtClean="0"/>
              <a:t> and this is much more expensive.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refactoring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Re-organization of a class hierarchy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remove duplicate code.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Tidying up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renaming attributes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methods</a:t>
            </a:r>
            <a:r>
              <a:rPr lang="en-US" dirty="0" smtClean="0"/>
              <a:t> to make them </a:t>
            </a:r>
            <a:r>
              <a:rPr lang="en-US" dirty="0" smtClean="0">
                <a:solidFill>
                  <a:srgbClr val="FF0000"/>
                </a:solidFill>
              </a:rPr>
              <a:t>easier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understand.</a:t>
            </a:r>
          </a:p>
          <a:p>
            <a:r>
              <a:rPr lang="en-US" dirty="0" smtClean="0"/>
              <a:t>The replacement of </a:t>
            </a:r>
            <a:r>
              <a:rPr lang="en-US" dirty="0" smtClean="0">
                <a:solidFill>
                  <a:srgbClr val="FF0000"/>
                </a:solidFill>
              </a:rPr>
              <a:t>inline code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calls to methods</a:t>
            </a:r>
            <a:r>
              <a:rPr lang="en-US" dirty="0" smtClean="0"/>
              <a:t> that have been included in a program library.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Agile methods</a:t>
            </a:r>
          </a:p>
          <a:p>
            <a:r>
              <a:rPr lang="en-US" dirty="0" smtClean="0"/>
              <a:t>Plan-driven and agile development</a:t>
            </a:r>
          </a:p>
          <a:p>
            <a:r>
              <a:rPr lang="en-US" dirty="0" smtClean="0"/>
              <a:t>Extreme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in XP</a:t>
            </a:r>
          </a:p>
        </p:txBody>
      </p:sp>
      <p:sp>
        <p:nvSpPr>
          <p:cNvPr id="117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Testing is central to XP and XP has developed an approach where the </a:t>
            </a:r>
            <a:r>
              <a:rPr lang="en-US" dirty="0" smtClean="0">
                <a:solidFill>
                  <a:srgbClr val="FF0000"/>
                </a:solidFill>
              </a:rPr>
              <a:t>program is tested after every change has been made.</a:t>
            </a:r>
          </a:p>
          <a:p>
            <a:r>
              <a:rPr lang="en-US" dirty="0" smtClean="0"/>
              <a:t>XP testing features:</a:t>
            </a:r>
          </a:p>
          <a:p>
            <a:pPr lvl="1"/>
            <a:r>
              <a:rPr lang="en-US" dirty="0" smtClean="0"/>
              <a:t>Test</a:t>
            </a:r>
            <a:r>
              <a:rPr lang="en-US" dirty="0"/>
              <a:t>-first </a:t>
            </a:r>
            <a:r>
              <a:rPr lang="en-US" dirty="0">
                <a:solidFill>
                  <a:srgbClr val="FF0000"/>
                </a:solidFill>
              </a:rPr>
              <a:t>development.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Incremental test development </a:t>
            </a:r>
            <a:r>
              <a:rPr lang="en-US" dirty="0"/>
              <a:t>from </a:t>
            </a:r>
            <a:r>
              <a:rPr lang="en-US" dirty="0">
                <a:solidFill>
                  <a:srgbClr val="FF0000"/>
                </a:solidFill>
              </a:rPr>
              <a:t>scenarios.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User involvement </a:t>
            </a:r>
            <a:r>
              <a:rPr lang="en-US" dirty="0"/>
              <a:t>in </a:t>
            </a:r>
            <a:r>
              <a:rPr lang="en-US" dirty="0">
                <a:solidFill>
                  <a:srgbClr val="FF0000"/>
                </a:solidFill>
              </a:rPr>
              <a:t>test development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validation.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Automated test harnesses </a:t>
            </a:r>
            <a:r>
              <a:rPr lang="en-US" dirty="0" smtClean="0"/>
              <a:t>are used to </a:t>
            </a:r>
            <a:r>
              <a:rPr lang="en-US" dirty="0" smtClean="0">
                <a:solidFill>
                  <a:srgbClr val="FF0000"/>
                </a:solidFill>
              </a:rPr>
              <a:t>run all component tests each time </a:t>
            </a:r>
            <a:r>
              <a:rPr lang="en-US" dirty="0" smtClean="0"/>
              <a:t>that a </a:t>
            </a:r>
            <a:r>
              <a:rPr lang="en-US" dirty="0" smtClean="0">
                <a:solidFill>
                  <a:srgbClr val="FF0000"/>
                </a:solidFill>
              </a:rPr>
              <a:t>new release </a:t>
            </a:r>
            <a:r>
              <a:rPr lang="en-US" dirty="0" smtClean="0"/>
              <a:t>is built.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Test-first development</a:t>
            </a:r>
          </a:p>
        </p:txBody>
      </p:sp>
      <p:sp>
        <p:nvSpPr>
          <p:cNvPr id="117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Writing tests before code </a:t>
            </a:r>
            <a:r>
              <a:rPr lang="en-US" dirty="0"/>
              <a:t>clarifies the requirements to be implemented.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Tests are written as programs </a:t>
            </a:r>
            <a:r>
              <a:rPr lang="en-US" dirty="0"/>
              <a:t>rather than data so that they can be </a:t>
            </a:r>
            <a:r>
              <a:rPr lang="en-US" dirty="0">
                <a:solidFill>
                  <a:srgbClr val="FF0000"/>
                </a:solidFill>
              </a:rPr>
              <a:t>executed automatically</a:t>
            </a:r>
            <a:r>
              <a:rPr lang="en-US" dirty="0"/>
              <a:t>. The test includes a </a:t>
            </a:r>
            <a:r>
              <a:rPr lang="en-US" dirty="0">
                <a:solidFill>
                  <a:srgbClr val="FF0000"/>
                </a:solidFill>
              </a:rPr>
              <a:t>check</a:t>
            </a:r>
            <a:r>
              <a:rPr lang="en-US" dirty="0"/>
              <a:t> that it has executed correctly</a:t>
            </a:r>
            <a:r>
              <a:rPr lang="en-US" dirty="0" smtClean="0"/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Usually relies on a testing framework such as </a:t>
            </a:r>
            <a:r>
              <a:rPr lang="en-US" dirty="0" err="1" smtClean="0">
                <a:solidFill>
                  <a:srgbClr val="FF0000"/>
                </a:solidFill>
              </a:rPr>
              <a:t>Junit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All previous and new tests are</a:t>
            </a:r>
            <a:r>
              <a:rPr lang="en-US" dirty="0" smtClean="0">
                <a:solidFill>
                  <a:srgbClr val="FF0000"/>
                </a:solidFill>
              </a:rPr>
              <a:t> run automatically when </a:t>
            </a:r>
            <a:r>
              <a:rPr lang="en-US" dirty="0">
                <a:solidFill>
                  <a:srgbClr val="FF0000"/>
                </a:solidFill>
              </a:rPr>
              <a:t>new functionality is </a:t>
            </a:r>
            <a:r>
              <a:rPr lang="en-US" dirty="0" smtClean="0">
                <a:solidFill>
                  <a:srgbClr val="FF0000"/>
                </a:solidFill>
              </a:rPr>
              <a:t>added</a:t>
            </a:r>
            <a:r>
              <a:rPr lang="en-US" dirty="0" smtClean="0"/>
              <a:t>, thus checking </a:t>
            </a:r>
            <a:r>
              <a:rPr lang="en-US" dirty="0"/>
              <a:t>that the new functionality has not introduced errors.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Customer involvement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role of the </a:t>
            </a:r>
            <a:r>
              <a:rPr lang="en-GB" dirty="0" smtClean="0">
                <a:solidFill>
                  <a:srgbClr val="FF0000"/>
                </a:solidFill>
              </a:rPr>
              <a:t>customer</a:t>
            </a:r>
            <a:r>
              <a:rPr lang="en-GB" dirty="0" smtClean="0"/>
              <a:t> in the </a:t>
            </a:r>
            <a:r>
              <a:rPr lang="en-GB" dirty="0" smtClean="0">
                <a:solidFill>
                  <a:srgbClr val="FF0000"/>
                </a:solidFill>
              </a:rPr>
              <a:t>testing process </a:t>
            </a:r>
            <a:r>
              <a:rPr lang="en-GB" dirty="0" smtClean="0"/>
              <a:t>is to help develop </a:t>
            </a:r>
            <a:r>
              <a:rPr lang="en-GB" dirty="0" smtClean="0">
                <a:solidFill>
                  <a:srgbClr val="FF0000"/>
                </a:solidFill>
              </a:rPr>
              <a:t>acceptance tests </a:t>
            </a:r>
            <a:r>
              <a:rPr lang="en-GB" dirty="0" smtClean="0"/>
              <a:t>for the stories that are to be implemented in the next release of the system. 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customer </a:t>
            </a:r>
            <a:r>
              <a:rPr lang="en-GB" dirty="0" smtClean="0"/>
              <a:t>who is part of the team </a:t>
            </a:r>
            <a:r>
              <a:rPr lang="en-GB" dirty="0" smtClean="0">
                <a:solidFill>
                  <a:srgbClr val="FF0000"/>
                </a:solidFill>
              </a:rPr>
              <a:t>writes tests </a:t>
            </a:r>
            <a:r>
              <a:rPr lang="en-GB" dirty="0" smtClean="0"/>
              <a:t>as </a:t>
            </a:r>
            <a:r>
              <a:rPr lang="en-GB" dirty="0" smtClean="0">
                <a:solidFill>
                  <a:srgbClr val="FF0000"/>
                </a:solidFill>
              </a:rPr>
              <a:t>development proceeds</a:t>
            </a:r>
            <a:r>
              <a:rPr lang="en-GB" dirty="0" smtClean="0"/>
              <a:t>. All new code is therefore </a:t>
            </a:r>
            <a:r>
              <a:rPr lang="en-GB" dirty="0" smtClean="0">
                <a:solidFill>
                  <a:srgbClr val="FF0000"/>
                </a:solidFill>
              </a:rPr>
              <a:t>validated </a:t>
            </a:r>
            <a:r>
              <a:rPr lang="en-GB" dirty="0" smtClean="0"/>
              <a:t>to ensure that it is what the customer needs. </a:t>
            </a:r>
          </a:p>
          <a:p>
            <a:r>
              <a:rPr lang="en-GB" dirty="0" smtClean="0"/>
              <a:t>However, </a:t>
            </a:r>
            <a:r>
              <a:rPr lang="en-GB" dirty="0" smtClean="0">
                <a:solidFill>
                  <a:srgbClr val="FF0000"/>
                </a:solidFill>
              </a:rPr>
              <a:t>people adopting the customer role </a:t>
            </a:r>
            <a:r>
              <a:rPr lang="en-GB" dirty="0" smtClean="0"/>
              <a:t>have limited time available and </a:t>
            </a:r>
            <a:r>
              <a:rPr lang="en-GB" dirty="0" smtClean="0">
                <a:solidFill>
                  <a:srgbClr val="FF0000"/>
                </a:solidFill>
              </a:rPr>
              <a:t>so cannot work full-time with the development team.</a:t>
            </a:r>
            <a:r>
              <a:rPr lang="en-GB" dirty="0" smtClean="0"/>
              <a:t> They may feel that providing the requirements was enough of a contribution and so </a:t>
            </a:r>
            <a:r>
              <a:rPr lang="en-GB" dirty="0" smtClean="0">
                <a:solidFill>
                  <a:srgbClr val="FF0000"/>
                </a:solidFill>
              </a:rPr>
              <a:t>may be reluctant to get involved in the testing process.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case description for dose checking</a:t>
            </a:r>
            <a:r>
              <a:rPr lang="en-GB" dirty="0" smtClean="0"/>
              <a:t> </a:t>
            </a:r>
            <a:endParaRPr lang="en-US" dirty="0" smtClean="0"/>
          </a:p>
        </p:txBody>
      </p:sp>
      <p:pic>
        <p:nvPicPr>
          <p:cNvPr id="4" name="Picture 3" descr="3.7 DoseChecking.eps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2"/>
              <a:stretch>
                <a:fillRect/>
              </a:stretch>
            </p:blipFill>
          </mc:Choice>
          <mc:Fallback>
            <p:blipFill>
              <a:blip r:embed="rId3"/>
              <a:stretch>
                <a:fillRect/>
              </a:stretch>
            </p:blipFill>
          </mc:Fallback>
        </mc:AlternateContent>
        <p:spPr>
          <a:xfrm>
            <a:off x="805735" y="1950230"/>
            <a:ext cx="7436363" cy="40492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automation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Test automation means that </a:t>
            </a:r>
            <a:r>
              <a:rPr lang="en-GB" dirty="0" smtClean="0">
                <a:solidFill>
                  <a:srgbClr val="FF0000"/>
                </a:solidFill>
              </a:rPr>
              <a:t>tests are written as executable components</a:t>
            </a:r>
            <a:r>
              <a:rPr lang="en-GB" dirty="0" smtClean="0"/>
              <a:t> before the task is implemented </a:t>
            </a:r>
          </a:p>
          <a:p>
            <a:pPr lvl="1"/>
            <a:r>
              <a:rPr lang="en-GB" dirty="0" smtClean="0"/>
              <a:t>These testing components should be </a:t>
            </a:r>
            <a:r>
              <a:rPr lang="en-GB" dirty="0" smtClean="0">
                <a:solidFill>
                  <a:srgbClr val="FF0000"/>
                </a:solidFill>
              </a:rPr>
              <a:t>stand-alone,</a:t>
            </a:r>
            <a:r>
              <a:rPr lang="en-GB" dirty="0" smtClean="0"/>
              <a:t> should </a:t>
            </a:r>
            <a:r>
              <a:rPr lang="en-GB" dirty="0" smtClean="0">
                <a:solidFill>
                  <a:srgbClr val="FF0000"/>
                </a:solidFill>
              </a:rPr>
              <a:t>simulate the submission of input </a:t>
            </a:r>
            <a:r>
              <a:rPr lang="en-GB" dirty="0" smtClean="0"/>
              <a:t>to be tested and should check that the </a:t>
            </a:r>
            <a:r>
              <a:rPr lang="en-GB" dirty="0" smtClean="0">
                <a:solidFill>
                  <a:srgbClr val="FF0000"/>
                </a:solidFill>
              </a:rPr>
              <a:t>result meets the output specification</a:t>
            </a:r>
            <a:r>
              <a:rPr lang="en-GB" dirty="0" smtClean="0"/>
              <a:t>. An automated test framework (e.g. </a:t>
            </a:r>
            <a:r>
              <a:rPr lang="en-GB" dirty="0" err="1" smtClean="0"/>
              <a:t>Junit</a:t>
            </a:r>
            <a:r>
              <a:rPr lang="en-GB" dirty="0" smtClean="0"/>
              <a:t>) is a system that makes it easy to write executable tests and submit a set of tests for execution. </a:t>
            </a:r>
          </a:p>
          <a:p>
            <a:r>
              <a:rPr lang="en-GB" dirty="0" smtClean="0"/>
              <a:t>As testing is automated, there is always </a:t>
            </a:r>
            <a:r>
              <a:rPr lang="en-GB" dirty="0" smtClean="0">
                <a:solidFill>
                  <a:srgbClr val="FF0000"/>
                </a:solidFill>
              </a:rPr>
              <a:t>a set of tests that can be quickly and easily executed</a:t>
            </a:r>
          </a:p>
          <a:p>
            <a:pPr lvl="1"/>
            <a:r>
              <a:rPr lang="en-GB" dirty="0" smtClean="0"/>
              <a:t>Whenever any functionality is added to the system, the tests can be run and </a:t>
            </a:r>
            <a:r>
              <a:rPr lang="en-GB" dirty="0" smtClean="0">
                <a:solidFill>
                  <a:srgbClr val="FF0000"/>
                </a:solidFill>
              </a:rPr>
              <a:t>problems that the new code has introduced </a:t>
            </a:r>
            <a:r>
              <a:rPr lang="en-GB" dirty="0" smtClean="0"/>
              <a:t>can be </a:t>
            </a:r>
            <a:r>
              <a:rPr lang="en-GB" dirty="0" smtClean="0">
                <a:solidFill>
                  <a:srgbClr val="FF0000"/>
                </a:solidFill>
              </a:rPr>
              <a:t>caught immediately.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XP testing difficulties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Programmers prefer programming </a:t>
            </a:r>
            <a:r>
              <a:rPr lang="en-GB" dirty="0" smtClean="0"/>
              <a:t>to testing and sometimes they take </a:t>
            </a:r>
            <a:r>
              <a:rPr lang="en-GB" dirty="0" smtClean="0">
                <a:solidFill>
                  <a:srgbClr val="FF0000"/>
                </a:solidFill>
              </a:rPr>
              <a:t>short cuts when writing tests</a:t>
            </a:r>
            <a:r>
              <a:rPr lang="en-GB" dirty="0" smtClean="0"/>
              <a:t>. For example, they may write incomplete tests that do not check for all possible exceptions that may occur. </a:t>
            </a:r>
          </a:p>
          <a:p>
            <a:r>
              <a:rPr lang="en-GB" dirty="0" smtClean="0"/>
              <a:t>Some </a:t>
            </a:r>
            <a:r>
              <a:rPr lang="en-GB" dirty="0" smtClean="0">
                <a:solidFill>
                  <a:srgbClr val="FF0000"/>
                </a:solidFill>
              </a:rPr>
              <a:t>tests </a:t>
            </a:r>
            <a:r>
              <a:rPr lang="en-GB" dirty="0" smtClean="0"/>
              <a:t>can be very difficult to </a:t>
            </a:r>
            <a:r>
              <a:rPr lang="en-GB" dirty="0" smtClean="0">
                <a:solidFill>
                  <a:srgbClr val="FF0000"/>
                </a:solidFill>
              </a:rPr>
              <a:t>write incrementally</a:t>
            </a:r>
            <a:r>
              <a:rPr lang="en-GB" dirty="0" smtClean="0"/>
              <a:t>. For example, in a </a:t>
            </a:r>
            <a:r>
              <a:rPr lang="en-GB" dirty="0" smtClean="0">
                <a:solidFill>
                  <a:srgbClr val="FF0000"/>
                </a:solidFill>
              </a:rPr>
              <a:t>complex user interfa</a:t>
            </a:r>
            <a:r>
              <a:rPr lang="en-GB" dirty="0" smtClean="0"/>
              <a:t>ce, it is often difficult to write </a:t>
            </a:r>
            <a:r>
              <a:rPr lang="en-GB" dirty="0" smtClean="0">
                <a:solidFill>
                  <a:srgbClr val="FF0000"/>
                </a:solidFill>
              </a:rPr>
              <a:t>unit tests </a:t>
            </a:r>
            <a:r>
              <a:rPr lang="en-GB" dirty="0" smtClean="0"/>
              <a:t>for the code that implements the ‘</a:t>
            </a:r>
            <a:r>
              <a:rPr lang="en-GB" dirty="0" smtClean="0">
                <a:solidFill>
                  <a:srgbClr val="FF0000"/>
                </a:solidFill>
              </a:rPr>
              <a:t>display logic</a:t>
            </a:r>
            <a:r>
              <a:rPr lang="en-GB" dirty="0" smtClean="0"/>
              <a:t>’ and </a:t>
            </a:r>
            <a:r>
              <a:rPr lang="en-GB" dirty="0" smtClean="0">
                <a:solidFill>
                  <a:srgbClr val="FF0000"/>
                </a:solidFill>
              </a:rPr>
              <a:t>workflow between screens</a:t>
            </a:r>
            <a:r>
              <a:rPr lang="en-GB" dirty="0" smtClean="0"/>
              <a:t>. </a:t>
            </a:r>
          </a:p>
          <a:p>
            <a:r>
              <a:rPr lang="en-GB" dirty="0" smtClean="0"/>
              <a:t>It </a:t>
            </a:r>
            <a:r>
              <a:rPr lang="en-GB" dirty="0" smtClean="0">
                <a:solidFill>
                  <a:srgbClr val="FF0000"/>
                </a:solidFill>
              </a:rPr>
              <a:t>difficult to judge the completeness of a set of tests. </a:t>
            </a:r>
            <a:r>
              <a:rPr lang="en-GB" dirty="0" smtClean="0"/>
              <a:t>Although you may have a lot of system tests, your test set may not provide </a:t>
            </a:r>
            <a:r>
              <a:rPr lang="en-GB" dirty="0" smtClean="0">
                <a:solidFill>
                  <a:srgbClr val="FF0000"/>
                </a:solidFill>
              </a:rPr>
              <a:t>complete coverage</a:t>
            </a:r>
            <a:r>
              <a:rPr lang="en-GB" dirty="0" smtClean="0"/>
              <a:t>. 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 programming</a:t>
            </a:r>
          </a:p>
        </p:txBody>
      </p:sp>
      <p:sp>
        <p:nvSpPr>
          <p:cNvPr id="117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 XP, programmers </a:t>
            </a:r>
            <a:r>
              <a:rPr lang="en-US" sz="2400" dirty="0">
                <a:solidFill>
                  <a:srgbClr val="FF0000"/>
                </a:solidFill>
              </a:rPr>
              <a:t>work in pairs</a:t>
            </a:r>
            <a:r>
              <a:rPr lang="en-US" sz="2400" dirty="0"/>
              <a:t>, sitting together to develop code.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helps develop </a:t>
            </a:r>
            <a:r>
              <a:rPr lang="en-US" sz="2400" dirty="0">
                <a:solidFill>
                  <a:srgbClr val="FF0000"/>
                </a:solidFill>
              </a:rPr>
              <a:t>common ownership of code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spreads knowledge across the team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serves as an </a:t>
            </a:r>
            <a:r>
              <a:rPr lang="en-US" sz="2400" dirty="0">
                <a:solidFill>
                  <a:srgbClr val="FF0000"/>
                </a:solidFill>
              </a:rPr>
              <a:t>informal review process </a:t>
            </a:r>
            <a:r>
              <a:rPr lang="en-US" sz="2400" dirty="0"/>
              <a:t>as each line of code is looked at by more than 1 person.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 encourages </a:t>
            </a:r>
            <a:r>
              <a:rPr lang="en-US" sz="2400" dirty="0">
                <a:solidFill>
                  <a:srgbClr val="FF0000"/>
                </a:solidFill>
              </a:rPr>
              <a:t>refactoring </a:t>
            </a:r>
            <a:r>
              <a:rPr lang="en-US" sz="2400" dirty="0"/>
              <a:t>as the whole team can benefit from this.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Measurements suggest that </a:t>
            </a:r>
            <a:r>
              <a:rPr lang="en-US" sz="2400" dirty="0">
                <a:solidFill>
                  <a:srgbClr val="FF0000"/>
                </a:solidFill>
              </a:rPr>
              <a:t>development productivity </a:t>
            </a:r>
            <a:r>
              <a:rPr lang="en-US" sz="2400" dirty="0"/>
              <a:t>with </a:t>
            </a:r>
            <a:r>
              <a:rPr lang="en-US" sz="2400" dirty="0">
                <a:solidFill>
                  <a:srgbClr val="FF0000"/>
                </a:solidFill>
              </a:rPr>
              <a:t>pair programming </a:t>
            </a:r>
            <a:r>
              <a:rPr lang="en-US" sz="2400" dirty="0"/>
              <a:t>is similar to that of </a:t>
            </a:r>
            <a:r>
              <a:rPr lang="en-US" sz="2400" dirty="0">
                <a:solidFill>
                  <a:srgbClr val="FF0000"/>
                </a:solidFill>
              </a:rPr>
              <a:t>two people working independently.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pair programming, programmers </a:t>
            </a:r>
            <a:r>
              <a:rPr lang="en-GB" dirty="0" smtClean="0">
                <a:solidFill>
                  <a:srgbClr val="FF0000"/>
                </a:solidFill>
              </a:rPr>
              <a:t>sit together </a:t>
            </a:r>
            <a:r>
              <a:rPr lang="en-GB" dirty="0" smtClean="0"/>
              <a:t>at the </a:t>
            </a:r>
            <a:r>
              <a:rPr lang="en-GB" dirty="0" smtClean="0">
                <a:solidFill>
                  <a:srgbClr val="FF0000"/>
                </a:solidFill>
              </a:rPr>
              <a:t>same workstation</a:t>
            </a:r>
            <a:r>
              <a:rPr lang="en-GB" dirty="0" smtClean="0"/>
              <a:t> to develop the software.</a:t>
            </a:r>
          </a:p>
          <a:p>
            <a:r>
              <a:rPr lang="en-GB" dirty="0" smtClean="0"/>
              <a:t>Pairs are created </a:t>
            </a:r>
            <a:r>
              <a:rPr lang="en-GB" dirty="0" smtClean="0">
                <a:solidFill>
                  <a:srgbClr val="FF0000"/>
                </a:solidFill>
              </a:rPr>
              <a:t>dynamically </a:t>
            </a:r>
            <a:r>
              <a:rPr lang="en-GB" dirty="0" smtClean="0"/>
              <a:t>so that all team members work with each other during the development process.</a:t>
            </a:r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sharing of knowledge </a:t>
            </a:r>
            <a:r>
              <a:rPr lang="en-GB" dirty="0" smtClean="0"/>
              <a:t>that happens during pair programming is very important as it </a:t>
            </a:r>
            <a:r>
              <a:rPr lang="en-GB" dirty="0" smtClean="0">
                <a:solidFill>
                  <a:srgbClr val="FF0000"/>
                </a:solidFill>
              </a:rPr>
              <a:t>reduces the overall risks to a project </a:t>
            </a:r>
            <a:r>
              <a:rPr lang="en-GB" dirty="0" smtClean="0"/>
              <a:t>when team members leave.</a:t>
            </a:r>
          </a:p>
          <a:p>
            <a:r>
              <a:rPr lang="en-GB" dirty="0" smtClean="0"/>
              <a:t>Pair programming is not necessarily inefficient and there is evidence that </a:t>
            </a:r>
            <a:r>
              <a:rPr lang="en-GB" dirty="0" smtClean="0">
                <a:solidFill>
                  <a:srgbClr val="FF0000"/>
                </a:solidFill>
              </a:rPr>
              <a:t>a pair working together is more efficient </a:t>
            </a:r>
            <a:r>
              <a:rPr lang="en-GB" dirty="0" smtClean="0"/>
              <a:t>than 2 programmers working separately. </a:t>
            </a:r>
            <a:endParaRPr lang="en-US" dirty="0" smtClean="0"/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pair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supports the idea of collective ownership and responsibility for the system. </a:t>
            </a:r>
          </a:p>
          <a:p>
            <a:pPr lvl="1"/>
            <a:r>
              <a:rPr lang="en-GB" dirty="0" smtClean="0"/>
              <a:t>Individuals are not held responsible for problems with the code. Instead, the team has collective responsibility for resolving these problems.</a:t>
            </a:r>
          </a:p>
          <a:p>
            <a:r>
              <a:rPr lang="en-GB" dirty="0" smtClean="0"/>
              <a:t>It acts as an informal review process because each line of code is looked at by at least two people. </a:t>
            </a:r>
          </a:p>
          <a:p>
            <a:r>
              <a:rPr lang="en-GB" dirty="0" smtClean="0"/>
              <a:t>It helps support refactoring, which is a process of software improvement. </a:t>
            </a:r>
          </a:p>
          <a:p>
            <a:pPr lvl="1"/>
            <a:r>
              <a:rPr lang="en-GB" dirty="0" smtClean="0"/>
              <a:t>Where pair programming and collective ownership are used, others benefit immediately from the refactoring so they are likely to support the process.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Rapid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7400" cy="4525963"/>
          </a:xfrm>
        </p:spPr>
        <p:txBody>
          <a:bodyPr/>
          <a:lstStyle/>
          <a:p>
            <a:r>
              <a:rPr lang="en-US" dirty="0" smtClean="0"/>
              <a:t>Rapid development and delivery is now often the most important requirement for software systems</a:t>
            </a:r>
          </a:p>
          <a:p>
            <a:pPr lvl="1"/>
            <a:r>
              <a:rPr lang="en-US" dirty="0" smtClean="0"/>
              <a:t>Businesses operate in a fast –changing requirement and it is practically impossible to produce a set of stable software requirements</a:t>
            </a:r>
          </a:p>
          <a:p>
            <a:pPr lvl="1"/>
            <a:r>
              <a:rPr lang="en-US" dirty="0" smtClean="0"/>
              <a:t>Software has to evolve quickly to reflect changing business needs.</a:t>
            </a:r>
          </a:p>
          <a:p>
            <a:r>
              <a:rPr lang="en-US" dirty="0" smtClean="0"/>
              <a:t>Rapid software development</a:t>
            </a:r>
          </a:p>
          <a:p>
            <a:pPr lvl="1"/>
            <a:r>
              <a:rPr lang="en-US" dirty="0" smtClean="0"/>
              <a:t>Specification, design and implementation are inter-leaved</a:t>
            </a:r>
          </a:p>
          <a:p>
            <a:pPr lvl="1"/>
            <a:r>
              <a:rPr lang="en-US" dirty="0" smtClean="0"/>
              <a:t>System is developed as a series of versions with stakeholders involved in version evaluation</a:t>
            </a:r>
          </a:p>
          <a:p>
            <a:pPr lvl="1"/>
            <a:r>
              <a:rPr lang="en-US" dirty="0" smtClean="0"/>
              <a:t>User interfaces are often developed using an IDE and graphical toolset.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Agile methods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Dissatisfaction with the overheads involved in</a:t>
            </a:r>
            <a:r>
              <a:rPr lang="en-US" sz="2400" dirty="0" smtClean="0"/>
              <a:t> software design </a:t>
            </a:r>
            <a:r>
              <a:rPr lang="en-US" sz="2400" dirty="0"/>
              <a:t>methods</a:t>
            </a:r>
            <a:r>
              <a:rPr lang="en-US" sz="2400" dirty="0" smtClean="0"/>
              <a:t> of the 1980s and 1990s led </a:t>
            </a:r>
            <a:r>
              <a:rPr lang="en-US" sz="2400" dirty="0"/>
              <a:t>to the creation of agile methods. These methods:</a:t>
            </a:r>
          </a:p>
          <a:p>
            <a:pPr lvl="1"/>
            <a:r>
              <a:rPr lang="en-US" sz="2000" dirty="0"/>
              <a:t>Focus on the code rather than the </a:t>
            </a:r>
            <a:r>
              <a:rPr lang="en-US" sz="2000" dirty="0" smtClean="0"/>
              <a:t>design</a:t>
            </a:r>
          </a:p>
          <a:p>
            <a:pPr lvl="1"/>
            <a:r>
              <a:rPr lang="en-US" sz="2000" dirty="0"/>
              <a:t>Are based on an iterative approach to software </a:t>
            </a:r>
            <a:r>
              <a:rPr lang="en-US" sz="2000" dirty="0" smtClean="0"/>
              <a:t>development</a:t>
            </a:r>
          </a:p>
          <a:p>
            <a:pPr lvl="1"/>
            <a:r>
              <a:rPr lang="en-US" sz="2000" dirty="0"/>
              <a:t>Are intended to deliver working software quickly and evolve this quickly to meet changing requirements</a:t>
            </a:r>
            <a:r>
              <a:rPr lang="en-US" sz="2000" dirty="0" smtClean="0"/>
              <a:t>.</a:t>
            </a:r>
          </a:p>
          <a:p>
            <a:r>
              <a:rPr lang="en-US" sz="2400" dirty="0" smtClean="0"/>
              <a:t>The aim of agile methods is to reduce overheads in the software process (e.g. by limiting documentation) and to be able to respond quickly to changing requirements without excessive rework.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manifesto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We are uncovering better ways of developing  software by doing it and helping others do it.  Through this work we have come to value:</a:t>
            </a:r>
            <a:endParaRPr lang="en-GB" dirty="0" smtClean="0"/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Individuals and interactions </a:t>
            </a:r>
            <a:r>
              <a:rPr lang="en-US" i="1" dirty="0" smtClean="0"/>
              <a:t>over </a:t>
            </a:r>
            <a:r>
              <a:rPr lang="en-US" i="1" dirty="0" smtClean="0">
                <a:solidFill>
                  <a:srgbClr val="7030A0"/>
                </a:solidFill>
              </a:rPr>
              <a:t>processes and tools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>
                <a:solidFill>
                  <a:srgbClr val="C00000"/>
                </a:solidFill>
              </a:rPr>
              <a:t>Working software </a:t>
            </a:r>
            <a:r>
              <a:rPr lang="en-US" i="1" dirty="0" smtClean="0"/>
              <a:t>over </a:t>
            </a:r>
            <a:r>
              <a:rPr lang="en-US" i="1" dirty="0" smtClean="0">
                <a:solidFill>
                  <a:srgbClr val="7030A0"/>
                </a:solidFill>
              </a:rPr>
              <a:t>comprehensive documentation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>
                <a:solidFill>
                  <a:srgbClr val="C00000"/>
                </a:solidFill>
              </a:rPr>
              <a:t>Customer collaboration </a:t>
            </a:r>
            <a:r>
              <a:rPr lang="en-US" i="1" dirty="0" smtClean="0"/>
              <a:t>over </a:t>
            </a:r>
            <a:r>
              <a:rPr lang="en-US" i="1" dirty="0" smtClean="0">
                <a:solidFill>
                  <a:srgbClr val="7030A0"/>
                </a:solidFill>
              </a:rPr>
              <a:t>contract negotiation </a:t>
            </a: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>
                <a:solidFill>
                  <a:srgbClr val="C00000"/>
                </a:solidFill>
              </a:rPr>
              <a:t>Responding to change </a:t>
            </a:r>
            <a:r>
              <a:rPr lang="en-US" i="1" dirty="0" smtClean="0"/>
              <a:t>over </a:t>
            </a:r>
            <a:r>
              <a:rPr lang="en-US" i="1" dirty="0" smtClean="0">
                <a:solidFill>
                  <a:srgbClr val="7030A0"/>
                </a:solidFill>
              </a:rPr>
              <a:t>following a plan </a:t>
            </a:r>
            <a:endParaRPr lang="en-GB" dirty="0" smtClean="0">
              <a:solidFill>
                <a:srgbClr val="7030A0"/>
              </a:solidFill>
            </a:endParaRPr>
          </a:p>
          <a:p>
            <a:r>
              <a:rPr lang="en-US" i="1" dirty="0" smtClean="0"/>
              <a:t>That is, while there is value in the items on  the right, we value the items on the left more.</a:t>
            </a:r>
            <a:r>
              <a:rPr lang="en-GB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principles of agile methods</a:t>
            </a:r>
            <a:r>
              <a:rPr lang="en-GB" dirty="0" smtClean="0"/>
              <a:t> 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61727"/>
          <a:ext cx="8271317" cy="4684509"/>
        </p:xfrm>
        <a:graphic>
          <a:graphicData uri="http://schemas.openxmlformats.org/drawingml/2006/table">
            <a:tbl>
              <a:tblPr/>
              <a:tblGrid>
                <a:gridCol w="2300606"/>
                <a:gridCol w="5844958"/>
                <a:gridCol w="125753"/>
              </a:tblGrid>
              <a:tr h="403151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Principle</a:t>
                      </a:r>
                      <a:endParaRPr kumimoji="0" lang="en-GB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Description</a:t>
                      </a:r>
                      <a:endParaRPr kumimoji="0" lang="en-GB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73025" marR="73025" marT="9144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83542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Customer </a:t>
                      </a: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involvement 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Customers should be closely involved throughout the development process. Their role is provide and prioritize new system requirements and to evaluate the iterations of the system.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29977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Incremental delivery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software is developed in increments with the customer specifying the requirements to be included in each increment.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People not process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The skills of the development team should be recognized and exploited. Team members should be left to develop their own ways of working without prescriptive processes.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80364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Embrace change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Expect the system requirements to change and so design the system to accommodate these changes.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81953"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Maintain simplicity</a:t>
                      </a: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Focus on simplicity in both the software being developed and in the development process. Wherever possible, actively work to eliminate complexity from the system</a:t>
                      </a: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 charset="0"/>
                          <a:cs typeface="Arial"/>
                        </a:rPr>
                        <a:t>.</a:t>
                      </a:r>
                      <a:endParaRPr kumimoji="0" lang="en-GB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/>
                        <a:ea typeface="Times New Roman" charset="0"/>
                        <a:cs typeface="Arial"/>
                      </a:endParaRPr>
                    </a:p>
                  </a:txBody>
                  <a:tcPr marL="73025" marR="73025" marT="0" marB="9144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charset="0"/>
                          <a:ea typeface="Calibri" charset="0"/>
                          <a:cs typeface="Times New Roman" charset="0"/>
                        </a:rPr>
                        <a:t> 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 applicability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C00000"/>
                </a:solidFill>
              </a:rPr>
              <a:t>Product development </a:t>
            </a:r>
            <a:r>
              <a:rPr lang="en-GB" dirty="0" smtClean="0"/>
              <a:t>where a software company is developing a </a:t>
            </a:r>
            <a:r>
              <a:rPr lang="en-GB" dirty="0" smtClean="0">
                <a:solidFill>
                  <a:srgbClr val="C00000"/>
                </a:solidFill>
              </a:rPr>
              <a:t>small or medium-sized product </a:t>
            </a:r>
            <a:r>
              <a:rPr lang="en-GB" dirty="0" smtClean="0"/>
              <a:t>for sale. </a:t>
            </a:r>
          </a:p>
          <a:p>
            <a:r>
              <a:rPr lang="en-GB" dirty="0" smtClean="0">
                <a:solidFill>
                  <a:srgbClr val="C00000"/>
                </a:solidFill>
              </a:rPr>
              <a:t>Custom system development </a:t>
            </a:r>
            <a:r>
              <a:rPr lang="en-GB" dirty="0" smtClean="0"/>
              <a:t>within an organization, where there is a </a:t>
            </a:r>
            <a:r>
              <a:rPr lang="en-GB" dirty="0" smtClean="0">
                <a:solidFill>
                  <a:srgbClr val="C00000"/>
                </a:solidFill>
              </a:rPr>
              <a:t>clear commitment from the customer to become involved in the development process </a:t>
            </a:r>
            <a:r>
              <a:rPr lang="en-GB" dirty="0" smtClean="0"/>
              <a:t>and where there are </a:t>
            </a:r>
            <a:r>
              <a:rPr lang="en-GB" dirty="0" smtClean="0">
                <a:solidFill>
                  <a:srgbClr val="C00000"/>
                </a:solidFill>
              </a:rPr>
              <a:t>not a lot of external rules and regulations </a:t>
            </a:r>
            <a:r>
              <a:rPr lang="en-GB" dirty="0" smtClean="0"/>
              <a:t>that affect the software.</a:t>
            </a:r>
          </a:p>
          <a:p>
            <a:r>
              <a:rPr lang="en-GB" dirty="0" smtClean="0"/>
              <a:t>Because of their focus on </a:t>
            </a:r>
            <a:r>
              <a:rPr lang="en-GB" dirty="0" smtClean="0">
                <a:solidFill>
                  <a:srgbClr val="C00000"/>
                </a:solidFill>
              </a:rPr>
              <a:t>small, tightly-integrated teams</a:t>
            </a:r>
            <a:r>
              <a:rPr lang="en-GB" dirty="0" smtClean="0"/>
              <a:t>, there are </a:t>
            </a:r>
            <a:r>
              <a:rPr lang="en-GB" dirty="0" smtClean="0">
                <a:solidFill>
                  <a:srgbClr val="C00000"/>
                </a:solidFill>
              </a:rPr>
              <a:t>problems in scaling agile methods to large systems. 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agile methods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It can be </a:t>
            </a:r>
            <a:r>
              <a:rPr lang="en-US" sz="2400" dirty="0">
                <a:solidFill>
                  <a:srgbClr val="C00000"/>
                </a:solidFill>
              </a:rPr>
              <a:t>difficult to keep the interest of customers </a:t>
            </a:r>
            <a:r>
              <a:rPr lang="en-US" sz="2400" dirty="0"/>
              <a:t>who are involved in the process.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Team members </a:t>
            </a:r>
            <a:r>
              <a:rPr lang="en-US" sz="2400" dirty="0"/>
              <a:t>may be </a:t>
            </a:r>
            <a:r>
              <a:rPr lang="en-US" sz="2400" dirty="0">
                <a:solidFill>
                  <a:srgbClr val="C00000"/>
                </a:solidFill>
              </a:rPr>
              <a:t>unsuited </a:t>
            </a:r>
            <a:r>
              <a:rPr lang="en-US" sz="2400" dirty="0"/>
              <a:t>to the </a:t>
            </a:r>
            <a:r>
              <a:rPr lang="en-US" sz="2400" dirty="0">
                <a:solidFill>
                  <a:srgbClr val="C00000"/>
                </a:solidFill>
              </a:rPr>
              <a:t>intense involvement </a:t>
            </a:r>
            <a:r>
              <a:rPr lang="en-US" sz="2400" dirty="0"/>
              <a:t>that </a:t>
            </a:r>
            <a:r>
              <a:rPr lang="en-US" sz="2400" dirty="0" err="1"/>
              <a:t>characterises</a:t>
            </a:r>
            <a:r>
              <a:rPr lang="en-US" sz="2400" dirty="0"/>
              <a:t> agile methods.</a:t>
            </a:r>
          </a:p>
          <a:p>
            <a:r>
              <a:rPr lang="en-US" sz="2400" dirty="0" err="1">
                <a:solidFill>
                  <a:srgbClr val="C00000"/>
                </a:solidFill>
              </a:rPr>
              <a:t>Prioritising</a:t>
            </a:r>
            <a:r>
              <a:rPr lang="en-US" sz="2400" dirty="0">
                <a:solidFill>
                  <a:srgbClr val="C00000"/>
                </a:solidFill>
              </a:rPr>
              <a:t> changes can be difficult </a:t>
            </a:r>
            <a:r>
              <a:rPr lang="en-US" sz="2400" dirty="0"/>
              <a:t>where there are multiple stakeholders.</a:t>
            </a:r>
          </a:p>
          <a:p>
            <a:r>
              <a:rPr lang="en-US" sz="2400" dirty="0"/>
              <a:t>Maintaining simplicity requires </a:t>
            </a:r>
            <a:r>
              <a:rPr lang="en-US" sz="2400" dirty="0">
                <a:solidFill>
                  <a:srgbClr val="C00000"/>
                </a:solidFill>
              </a:rPr>
              <a:t>extra work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Contracts may be a problem </a:t>
            </a:r>
            <a:r>
              <a:rPr lang="en-US" sz="2400" dirty="0"/>
              <a:t>as with other approaches to iterative development.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methods and software maintenance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organizations spend more on maintaining existing software than they do on new software development. So, if agile methods are to be successful, they have to </a:t>
            </a:r>
            <a:r>
              <a:rPr lang="en-US" dirty="0" smtClean="0">
                <a:solidFill>
                  <a:srgbClr val="C00000"/>
                </a:solidFill>
              </a:rPr>
              <a:t>support maintenance </a:t>
            </a:r>
            <a:r>
              <a:rPr lang="en-US" dirty="0" smtClean="0"/>
              <a:t>as well as original development.</a:t>
            </a:r>
          </a:p>
          <a:p>
            <a:r>
              <a:rPr lang="en-US" dirty="0" smtClean="0"/>
              <a:t>Two key issues:</a:t>
            </a:r>
          </a:p>
          <a:p>
            <a:pPr lvl="1"/>
            <a:r>
              <a:rPr lang="en-GB" dirty="0" smtClean="0"/>
              <a:t>Are systems that are developed using an agile approach maintainable, given the emphasis in the development process of </a:t>
            </a:r>
            <a:r>
              <a:rPr lang="en-GB" dirty="0" smtClean="0">
                <a:solidFill>
                  <a:srgbClr val="C00000"/>
                </a:solidFill>
              </a:rPr>
              <a:t>minimizing formal documentation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Can agile methods be used effectively for </a:t>
            </a:r>
            <a:r>
              <a:rPr lang="en-GB" dirty="0" smtClean="0">
                <a:solidFill>
                  <a:srgbClr val="C00000"/>
                </a:solidFill>
              </a:rPr>
              <a:t>evolving a system </a:t>
            </a:r>
            <a:r>
              <a:rPr lang="en-GB" dirty="0" smtClean="0"/>
              <a:t>in response to customer change requests?</a:t>
            </a:r>
          </a:p>
          <a:p>
            <a:r>
              <a:rPr lang="en-GB" dirty="0" smtClean="0"/>
              <a:t>Problems may arise if </a:t>
            </a:r>
            <a:r>
              <a:rPr lang="en-GB" dirty="0" smtClean="0">
                <a:solidFill>
                  <a:srgbClr val="C00000"/>
                </a:solidFill>
              </a:rPr>
              <a:t>original development team cannot be maintained.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Chapter 3 Agile software development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B5BBF0-B782-3644-AFE1-10103AC253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1446</TotalTime>
  <Words>1910</Words>
  <Application>Microsoft Office PowerPoint</Application>
  <PresentationFormat>On-screen Show (4:3)</PresentationFormat>
  <Paragraphs>188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SE9</vt:lpstr>
      <vt:lpstr>Chapter 3 – Agile Software Development</vt:lpstr>
      <vt:lpstr>Topics covered</vt:lpstr>
      <vt:lpstr>Rapid software development</vt:lpstr>
      <vt:lpstr>Agile methods</vt:lpstr>
      <vt:lpstr>Agile manifesto </vt:lpstr>
      <vt:lpstr>The principles of agile methods </vt:lpstr>
      <vt:lpstr>Agile method applicability</vt:lpstr>
      <vt:lpstr>Problems with agile methods</vt:lpstr>
      <vt:lpstr>Agile methods and software maintenance</vt:lpstr>
      <vt:lpstr>Plan-driven and agile specification </vt:lpstr>
      <vt:lpstr>Extreme programming</vt:lpstr>
      <vt:lpstr>XP and agile principles</vt:lpstr>
      <vt:lpstr>The extreme programming release cycle </vt:lpstr>
      <vt:lpstr>Requirements scenarios</vt:lpstr>
      <vt:lpstr>A ‘prescribing medication’ story </vt:lpstr>
      <vt:lpstr>Examples of task cards for prescribing medication </vt:lpstr>
      <vt:lpstr>XP and change</vt:lpstr>
      <vt:lpstr>Refactoring</vt:lpstr>
      <vt:lpstr>Examples of refactoring</vt:lpstr>
      <vt:lpstr>Testing in XP</vt:lpstr>
      <vt:lpstr>Test-first development</vt:lpstr>
      <vt:lpstr>Customer involvement</vt:lpstr>
      <vt:lpstr>Test case description for dose checking </vt:lpstr>
      <vt:lpstr>Test automation</vt:lpstr>
      <vt:lpstr>XP testing difficulties</vt:lpstr>
      <vt:lpstr>Pair programming</vt:lpstr>
      <vt:lpstr>Pair programming</vt:lpstr>
      <vt:lpstr>Advantages of pair programming</vt:lpstr>
    </vt:vector>
  </TitlesOfParts>
  <Company>St Andrews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3</dc:title>
  <dc:creator>Ian Sommerville</dc:creator>
  <cp:lastModifiedBy>vijayakumar</cp:lastModifiedBy>
  <cp:revision>39</cp:revision>
  <dcterms:created xsi:type="dcterms:W3CDTF">2010-01-06T20:28:26Z</dcterms:created>
  <dcterms:modified xsi:type="dcterms:W3CDTF">2019-09-12T14:46:46Z</dcterms:modified>
</cp:coreProperties>
</file>