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Dubai Campus</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ideo" Target="file:///F:\Global%20temperature%20anomalies%20from%201880%20to%202017(1).mp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Warming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19800"/>
            <a:ext cx="8229600" cy="533400"/>
          </a:xfrm>
        </p:spPr>
        <p:txBody>
          <a:bodyPr>
            <a:normAutofit/>
          </a:bodyPr>
          <a:lstStyle/>
          <a:p>
            <a:pPr algn="ctr"/>
            <a:r>
              <a:rPr lang="en-US" b="1" dirty="0" err="1" smtClean="0"/>
              <a:t>Sudirman</a:t>
            </a:r>
            <a:r>
              <a:rPr lang="en-US" b="1" dirty="0" smtClean="0"/>
              <a:t> Range</a:t>
            </a:r>
          </a:p>
          <a:p>
            <a:endParaRPr lang="en-US" dirty="0"/>
          </a:p>
        </p:txBody>
      </p:sp>
      <p:pic>
        <p:nvPicPr>
          <p:cNvPr id="20483" name="Picture 3"/>
          <p:cNvPicPr>
            <a:picLocks noChangeAspect="1" noChangeArrowheads="1"/>
          </p:cNvPicPr>
          <p:nvPr/>
        </p:nvPicPr>
        <p:blipFill>
          <a:blip r:embed="rId2" cstate="print"/>
          <a:srcRect/>
          <a:stretch>
            <a:fillRect/>
          </a:stretch>
        </p:blipFill>
        <p:spPr bwMode="auto">
          <a:xfrm>
            <a:off x="0" y="1447800"/>
            <a:ext cx="9144000" cy="4419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Satellite observations reveal that the amount of spring snow cover in the Northern Hemisphere has decreased over the past five decades and that the snow is melting earlier.</a:t>
            </a:r>
            <a:endParaRPr lang="en-US" sz="3600" b="1" dirty="0"/>
          </a:p>
        </p:txBody>
      </p:sp>
      <p:sp>
        <p:nvSpPr>
          <p:cNvPr id="3" name="Content Placeholder 2"/>
          <p:cNvSpPr>
            <a:spLocks noGrp="1"/>
          </p:cNvSpPr>
          <p:nvPr>
            <p:ph sz="quarter" idx="10"/>
          </p:nvPr>
        </p:nvSpPr>
        <p:spPr/>
        <p:txBody>
          <a:bodyPr/>
          <a:lstStyle/>
          <a:p>
            <a:r>
              <a:rPr lang="en-US" dirty="0" smtClean="0"/>
              <a:t>Decreased snow cover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2087563"/>
          </a:xfrm>
        </p:spPr>
        <p:txBody>
          <a:bodyPr>
            <a:normAutofit/>
          </a:bodyPr>
          <a:lstStyle/>
          <a:p>
            <a:r>
              <a:rPr lang="en-US" dirty="0" smtClean="0"/>
              <a:t>Global sea level rose about 8 inches in the last century. The rate in the last two decades, however, is nearly double that of the last century.</a:t>
            </a:r>
            <a:endParaRPr lang="en-US" dirty="0"/>
          </a:p>
        </p:txBody>
      </p:sp>
      <p:sp>
        <p:nvSpPr>
          <p:cNvPr id="3" name="Content Placeholder 2"/>
          <p:cNvSpPr>
            <a:spLocks noGrp="1"/>
          </p:cNvSpPr>
          <p:nvPr>
            <p:ph sz="quarter" idx="10"/>
          </p:nvPr>
        </p:nvSpPr>
        <p:spPr/>
        <p:txBody>
          <a:bodyPr/>
          <a:lstStyle/>
          <a:p>
            <a:r>
              <a:rPr lang="en-US" dirty="0" smtClean="0"/>
              <a:t>Sea level rise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2743200"/>
            <a:ext cx="8534400" cy="37433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Sea level has remained fairly constant throughout Earth's history. Y/N ?</a:t>
            </a:r>
          </a:p>
          <a:p>
            <a:endParaRPr lang="en-US" sz="2800" dirty="0" smtClean="0"/>
          </a:p>
          <a:p>
            <a:pPr>
              <a:buFont typeface="Wingdings" pitchFamily="2" charset="2"/>
              <a:buChar char="Ø"/>
            </a:pPr>
            <a:r>
              <a:rPr lang="en-US" sz="2800" dirty="0" smtClean="0">
                <a:solidFill>
                  <a:srgbClr val="FF0000"/>
                </a:solidFill>
              </a:rPr>
              <a:t>Over long geological timescales, changes in the shape of the ocean basins and in land/sea distribution affect sea level. During the past few million years' ice age cycles, sea level has varied by more than a hundred meters.</a:t>
            </a:r>
          </a:p>
          <a:p>
            <a:endParaRPr lang="en-US" dirty="0"/>
          </a:p>
        </p:txBody>
      </p:sp>
      <p:sp>
        <p:nvSpPr>
          <p:cNvPr id="3" name="Content Placeholder 2"/>
          <p:cNvSpPr>
            <a:spLocks noGrp="1"/>
          </p:cNvSpPr>
          <p:nvPr>
            <p:ph sz="quarter" idx="10"/>
          </p:nvPr>
        </p:nvSpPr>
        <p:spPr/>
        <p:txBody>
          <a:bodyPr/>
          <a:lstStyle/>
          <a:p>
            <a:r>
              <a:rPr lang="en-US" dirty="0" smtClean="0"/>
              <a:t>Quiz</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Melting sea ice has the potential to raise sea level by several meters Y/N?</a:t>
            </a:r>
          </a:p>
          <a:p>
            <a:r>
              <a:rPr lang="en-US" sz="2800" dirty="0" smtClean="0">
                <a:solidFill>
                  <a:srgbClr val="FF0000"/>
                </a:solidFill>
              </a:rPr>
              <a:t>Melting sea ice cannot raise global sea level since the ice is already floating. (Think of an ice cube melting in a glass full of water.) However, Arctic sea ice is thinning and the long-term summer average has decreased by 34 percent since 1979. Ice from glaciers and ice sheets, which form on land, does add water to Earth's ocean when it melts and does contribute to sea level rise</a:t>
            </a:r>
            <a:endParaRPr lang="en-US" sz="2800" dirty="0">
              <a:solidFill>
                <a:srgbClr val="FF0000"/>
              </a:solidFill>
            </a:endParaRPr>
          </a:p>
        </p:txBody>
      </p:sp>
      <p:sp>
        <p:nvSpPr>
          <p:cNvPr id="3" name="Content Placeholder 2"/>
          <p:cNvSpPr>
            <a:spLocks noGrp="1"/>
          </p:cNvSpPr>
          <p:nvPr>
            <p:ph sz="quarter" idx="10"/>
          </p:nvPr>
        </p:nvSpPr>
        <p:spPr/>
        <p:txBody>
          <a:bodyPr/>
          <a:lstStyle/>
          <a:p>
            <a:r>
              <a:rPr lang="en-US" dirty="0" smtClean="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Other than melting land-based ice sheets, which of these factors has made the largest contribution to the rise in sea level over the past 100 years? </a:t>
            </a:r>
          </a:p>
          <a:p>
            <a:r>
              <a:rPr lang="en-US" dirty="0" smtClean="0"/>
              <a:t>A. Warming of ocean surface waters</a:t>
            </a:r>
          </a:p>
          <a:p>
            <a:r>
              <a:rPr lang="en-US" dirty="0" smtClean="0"/>
              <a:t> B. Melting sea ice </a:t>
            </a:r>
          </a:p>
          <a:p>
            <a:r>
              <a:rPr lang="en-US" dirty="0" smtClean="0"/>
              <a:t>C. Increased river runoff</a:t>
            </a:r>
          </a:p>
          <a:p>
            <a:pPr>
              <a:buFont typeface="Wingdings" pitchFamily="2" charset="2"/>
              <a:buChar char="Ø"/>
            </a:pPr>
            <a:r>
              <a:rPr lang="en-US" sz="2800" dirty="0" smtClean="0">
                <a:solidFill>
                  <a:srgbClr val="FF0000"/>
                </a:solidFill>
              </a:rPr>
              <a:t>As the ocean warms, it expands and sea level rises, accounting for about a third of the approximately 20-centimeter sea level rise seen in the past century. Water released by melting land-based ice sheets contributes the other two-thirds of sea level rise.</a:t>
            </a:r>
            <a:endParaRPr lang="en-US" sz="2800" dirty="0">
              <a:solidFill>
                <a:srgbClr val="FF0000"/>
              </a:solidFill>
            </a:endParaRPr>
          </a:p>
        </p:txBody>
      </p:sp>
      <p:sp>
        <p:nvSpPr>
          <p:cNvPr id="3" name="Content Placeholder 2"/>
          <p:cNvSpPr>
            <a:spLocks noGrp="1"/>
          </p:cNvSpPr>
          <p:nvPr>
            <p:ph sz="quarter" idx="10"/>
          </p:nvPr>
        </p:nvSpPr>
        <p:spPr/>
        <p:txBody>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percentage of heat from global warming has the ocean absorbed in the past 40 years? </a:t>
            </a:r>
          </a:p>
          <a:p>
            <a:pPr marL="457200" indent="-457200">
              <a:buAutoNum type="alphaUcPeriod"/>
            </a:pPr>
            <a:r>
              <a:rPr lang="fr-FR" dirty="0" smtClean="0"/>
              <a:t>11 percent B. 35 percent C. 93 percent </a:t>
            </a:r>
          </a:p>
          <a:p>
            <a:pPr marL="457200" indent="-457200"/>
            <a:endParaRPr lang="en-US" dirty="0" smtClean="0"/>
          </a:p>
          <a:p>
            <a:pPr>
              <a:buFont typeface="Wingdings" pitchFamily="2" charset="2"/>
              <a:buChar char="Ø"/>
            </a:pPr>
            <a:r>
              <a:rPr lang="en-US" sz="2800" dirty="0" err="1" smtClean="0">
                <a:solidFill>
                  <a:srgbClr val="FF0000"/>
                </a:solidFill>
              </a:rPr>
              <a:t>C,Water</a:t>
            </a:r>
            <a:r>
              <a:rPr lang="en-US" sz="2800" dirty="0" smtClean="0">
                <a:solidFill>
                  <a:srgbClr val="FF0000"/>
                </a:solidFill>
              </a:rPr>
              <a:t> resists changes in temperature; it is slow to heat up and slow to cool down. In scientific terms, water has high heat capacity. This means that, so far, Earth's ocean has been able to absorb and hold a majority of the heat from Earth's atmosphere. </a:t>
            </a:r>
          </a:p>
          <a:p>
            <a:pPr marL="457200" indent="-457200"/>
            <a:endParaRPr lang="en-US" dirty="0"/>
          </a:p>
        </p:txBody>
      </p:sp>
      <p:sp>
        <p:nvSpPr>
          <p:cNvPr id="3" name="Content Placeholder 2"/>
          <p:cNvSpPr>
            <a:spLocks noGrp="1"/>
          </p:cNvSpPr>
          <p:nvPr>
            <p:ph sz="quarter" idx="10"/>
          </p:nvPr>
        </p:nvSpPr>
        <p:spPr/>
        <p:txBody>
          <a:bodyPr/>
          <a:lstStyle/>
          <a:p>
            <a:r>
              <a:rPr lang="en-US" dirty="0" smtClean="0"/>
              <a:t>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lnSpcReduction="10000"/>
          </a:bodyPr>
          <a:lstStyle/>
          <a:p>
            <a:r>
              <a:rPr lang="en-US" dirty="0" smtClean="0"/>
              <a:t>The normal temperature range for ocean surface water is:</a:t>
            </a:r>
          </a:p>
          <a:p>
            <a:pPr marL="457200" indent="-457200">
              <a:buAutoNum type="alphaUcPeriod"/>
            </a:pPr>
            <a:r>
              <a:rPr lang="en-US" dirty="0" smtClean="0"/>
              <a:t>2 to 40°C </a:t>
            </a:r>
          </a:p>
          <a:p>
            <a:pPr marL="457200" indent="-457200">
              <a:buAutoNum type="alphaUcPeriod"/>
            </a:pPr>
            <a:r>
              <a:rPr lang="en-US" dirty="0" smtClean="0"/>
              <a:t> -2 to 35°C</a:t>
            </a:r>
          </a:p>
          <a:p>
            <a:pPr marL="457200" indent="-457200">
              <a:buAutoNum type="alphaUcPeriod"/>
            </a:pPr>
            <a:r>
              <a:rPr lang="en-US" dirty="0" smtClean="0"/>
              <a:t> 5 to 50°C </a:t>
            </a:r>
          </a:p>
          <a:p>
            <a:pPr marL="457200" indent="-457200">
              <a:buAutoNum type="alphaUcPeriod"/>
            </a:pPr>
            <a:r>
              <a:rPr lang="en-US" dirty="0" smtClean="0"/>
              <a:t>4.5 to 18°C  </a:t>
            </a:r>
          </a:p>
          <a:p>
            <a:pPr>
              <a:buFont typeface="Wingdings" pitchFamily="2" charset="2"/>
              <a:buChar char="Ø"/>
            </a:pPr>
            <a:r>
              <a:rPr lang="en-US" dirty="0" smtClean="0">
                <a:solidFill>
                  <a:srgbClr val="FF0000"/>
                </a:solidFill>
              </a:rPr>
              <a:t>-</a:t>
            </a:r>
            <a:r>
              <a:rPr lang="en-US" sz="2800" dirty="0" smtClean="0">
                <a:solidFill>
                  <a:srgbClr val="FF0000"/>
                </a:solidFill>
              </a:rPr>
              <a:t>2 to 35°C </a:t>
            </a:r>
          </a:p>
          <a:p>
            <a:pPr>
              <a:buFont typeface="Wingdings" pitchFamily="2" charset="2"/>
              <a:buChar char="Ø"/>
            </a:pPr>
            <a:r>
              <a:rPr lang="en-US" sz="2800" dirty="0" smtClean="0">
                <a:solidFill>
                  <a:srgbClr val="FF0000"/>
                </a:solidFill>
              </a:rPr>
              <a:t>Very cold and very salty water sinks to become deep water in Earth's polar regions, while warm water tends to remain on the surface in tropical waters. Fresh water freezes at 0°C, but sea water freezes at colder temperatures because it contains salt. </a:t>
            </a:r>
          </a:p>
          <a:p>
            <a:pPr marL="457200" indent="-457200"/>
            <a:endParaRPr lang="en-US" dirty="0"/>
          </a:p>
        </p:txBody>
      </p:sp>
      <p:sp>
        <p:nvSpPr>
          <p:cNvPr id="3" name="Content Placeholder 2"/>
          <p:cNvSpPr>
            <a:spLocks noGrp="1"/>
          </p:cNvSpPr>
          <p:nvPr>
            <p:ph sz="quarter" idx="10"/>
          </p:nvPr>
        </p:nvSpPr>
        <p:spPr/>
        <p:txBody>
          <a:bodyPr/>
          <a:lstStyle/>
          <a:p>
            <a:r>
              <a:rPr lang="en-US" dirty="0" smtClean="0"/>
              <a:t>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What percentage of the world's population lives within 100 kilometers of the shoreline? </a:t>
            </a:r>
          </a:p>
          <a:p>
            <a:pPr marL="457200" indent="-457200">
              <a:buAutoNum type="alphaUcPeriod"/>
            </a:pPr>
            <a:r>
              <a:rPr lang="fr-FR" sz="2800" dirty="0" smtClean="0"/>
              <a:t>39 percent B. 60 percent C. 70 percent</a:t>
            </a:r>
          </a:p>
          <a:p>
            <a:r>
              <a:rPr lang="en-US" sz="2800" dirty="0" smtClean="0">
                <a:solidFill>
                  <a:srgbClr val="FF0000"/>
                </a:solidFill>
              </a:rPr>
              <a:t>39 percent </a:t>
            </a:r>
          </a:p>
          <a:p>
            <a:r>
              <a:rPr lang="en-US" dirty="0" smtClean="0">
                <a:solidFill>
                  <a:srgbClr val="FF0000"/>
                </a:solidFill>
              </a:rPr>
              <a:t>According to the World Resources Institute, in 1995 2.2 billion people, or 39 percent of the world's population, lived on or within 100 kilometers of a seashore. Recent studies reveal that up to 600 million people live in Low Elevation Coastal Zones and 200 million people live within coastal flood plains. </a:t>
            </a:r>
          </a:p>
          <a:p>
            <a:pPr marL="457200" indent="-457200"/>
            <a:endParaRPr lang="en-US" dirty="0"/>
          </a:p>
        </p:txBody>
      </p:sp>
      <p:sp>
        <p:nvSpPr>
          <p:cNvPr id="3" name="Content Placeholder 2"/>
          <p:cNvSpPr>
            <a:spLocks noGrp="1"/>
          </p:cNvSpPr>
          <p:nvPr>
            <p:ph sz="quarter" idx="10"/>
          </p:nvPr>
        </p:nvSpPr>
        <p:spPr/>
        <p:txBody>
          <a:bodyPr/>
          <a:lstStyle/>
          <a:p>
            <a:r>
              <a:rPr lang="en-US" dirty="0" smtClean="0"/>
              <a:t>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600" dirty="0" smtClean="0"/>
              <a:t>Sea level rise contributes to more frequent flooding in which of these coastal areas? </a:t>
            </a:r>
          </a:p>
          <a:p>
            <a:pPr marL="457200" indent="-457200">
              <a:buAutoNum type="alphaUcPeriod"/>
            </a:pPr>
            <a:r>
              <a:rPr lang="en-US" sz="2600" dirty="0" smtClean="0"/>
              <a:t>Venice, Italy B. Tuvalu C. Bangladesh D. All of the above</a:t>
            </a:r>
            <a:endParaRPr lang="en-US" dirty="0" smtClean="0"/>
          </a:p>
          <a:p>
            <a:pPr marL="457200" indent="-457200"/>
            <a:r>
              <a:rPr lang="en-US" dirty="0" smtClean="0">
                <a:solidFill>
                  <a:srgbClr val="FF0000"/>
                </a:solidFill>
              </a:rPr>
              <a:t>Tuvalu, a small island nation in the Pacific Ocean, is only 4.5 meters above sea level at its highest point. Rising sea level and high tides could submerge it entirely. Bangladesh is affected by yearly monsoonal flooding in addition to sea level rise. Venice becomes inundated because the land is gradually sinking by about 10 centimeters per year, an effect exacerbated by sea level rise</a:t>
            </a:r>
            <a:r>
              <a:rPr lang="en-US" dirty="0" smtClean="0"/>
              <a:t>. </a:t>
            </a:r>
            <a:endParaRPr lang="en-US" dirty="0"/>
          </a:p>
        </p:txBody>
      </p:sp>
      <p:sp>
        <p:nvSpPr>
          <p:cNvPr id="3" name="Content Placeholder 2"/>
          <p:cNvSpPr>
            <a:spLocks noGrp="1"/>
          </p:cNvSpPr>
          <p:nvPr>
            <p:ph sz="quarter" idx="10"/>
          </p:nvPr>
        </p:nvSpPr>
        <p:spPr/>
        <p:txBody>
          <a:bodyPr/>
          <a:lstStyle/>
          <a:p>
            <a:r>
              <a:rPr lang="en-US" dirty="0" smtClean="0"/>
              <a:t>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smtClean="0"/>
              <a:t>Global temperature rise</a:t>
            </a:r>
          </a:p>
          <a:p>
            <a:endParaRPr lang="en-US" b="1" dirty="0" smtClean="0"/>
          </a:p>
          <a:p>
            <a:pPr>
              <a:buFont typeface="Arial" pitchFamily="34" charset="0"/>
              <a:buChar char="•"/>
            </a:pPr>
            <a:r>
              <a:rPr lang="en-US" sz="2800" dirty="0" smtClean="0"/>
              <a:t>The planet's average surface temperature has risen about 1.1 degrees Celsius since the late 19th century</a:t>
            </a:r>
          </a:p>
          <a:p>
            <a:pPr>
              <a:buFont typeface="Arial" pitchFamily="34" charset="0"/>
              <a:buChar char="•"/>
            </a:pPr>
            <a:r>
              <a:rPr lang="en-US" sz="2800" dirty="0" smtClean="0"/>
              <a:t>16 of the 17 warmest years on record occurring since 2001.</a:t>
            </a:r>
          </a:p>
          <a:p>
            <a:pPr>
              <a:buFont typeface="Arial" pitchFamily="34" charset="0"/>
              <a:buChar char="•"/>
            </a:pPr>
            <a:r>
              <a:rPr lang="en-US" sz="2800" dirty="0" smtClean="0"/>
              <a:t>2016 the warmest year on record</a:t>
            </a:r>
            <a:endParaRPr lang="en-US" sz="2800" dirty="0"/>
          </a:p>
        </p:txBody>
      </p:sp>
      <p:sp>
        <p:nvSpPr>
          <p:cNvPr id="3" name="Content Placeholder 2"/>
          <p:cNvSpPr>
            <a:spLocks noGrp="1"/>
          </p:cNvSpPr>
          <p:nvPr>
            <p:ph sz="quarter" idx="10"/>
          </p:nvPr>
        </p:nvSpPr>
        <p:spPr/>
        <p:txBody>
          <a:bodyPr/>
          <a:lstStyle/>
          <a:p>
            <a:r>
              <a:rPr lang="en-US" dirty="0" smtClean="0"/>
              <a:t>Evidence for rapid climate change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Autofit/>
          </a:bodyPr>
          <a:lstStyle/>
          <a:p>
            <a:pPr>
              <a:buFont typeface="Wingdings" pitchFamily="2" charset="2"/>
              <a:buChar char="Ø"/>
            </a:pPr>
            <a:r>
              <a:rPr lang="en-US" sz="2800" dirty="0" smtClean="0"/>
              <a:t>Global warming” refers to the long-term warming of the planet</a:t>
            </a:r>
          </a:p>
          <a:p>
            <a:pPr>
              <a:buFont typeface="Wingdings" pitchFamily="2" charset="2"/>
              <a:buChar char="Ø"/>
            </a:pPr>
            <a:r>
              <a:rPr lang="en-US" sz="2800" dirty="0" smtClean="0"/>
              <a:t>“Climate change” encompasses global warming, but refers to the broader range of changes that are happening to our planet. These include rising sea levels, shrinking mountain glaciers, accelerating ice melt in Greenland, Antarctica and the Arctic, and shifts in flower/plant blooming times. These are all consequences of the warming</a:t>
            </a:r>
            <a:endParaRPr lang="en-US" sz="2800" dirty="0"/>
          </a:p>
        </p:txBody>
      </p:sp>
      <p:sp>
        <p:nvSpPr>
          <p:cNvPr id="3" name="Content Placeholder 2"/>
          <p:cNvSpPr>
            <a:spLocks noGrp="1"/>
          </p:cNvSpPr>
          <p:nvPr>
            <p:ph sz="quarter" idx="10"/>
          </p:nvPr>
        </p:nvSpPr>
        <p:spPr>
          <a:xfrm>
            <a:off x="304800" y="0"/>
            <a:ext cx="6324600" cy="1295400"/>
          </a:xfrm>
        </p:spPr>
        <p:txBody>
          <a:bodyPr>
            <a:normAutofit fontScale="77500" lnSpcReduction="20000"/>
          </a:bodyPr>
          <a:lstStyle/>
          <a:p>
            <a:r>
              <a:rPr lang="en-US" dirty="0" smtClean="0"/>
              <a:t>What’s the difference between climate change and global warming?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971800"/>
            <a:ext cx="8229600" cy="3048000"/>
          </a:xfrm>
        </p:spPr>
        <p:txBody>
          <a:bodyPr/>
          <a:lstStyle/>
          <a:p>
            <a:r>
              <a:rPr lang="en-US" sz="3600" dirty="0" smtClean="0"/>
              <a:t>Is the sun causing global warming?</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19100" y="1905000"/>
            <a:ext cx="8115300" cy="4157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200400"/>
            <a:ext cx="8229600" cy="2819400"/>
          </a:xfrm>
        </p:spPr>
        <p:txBody>
          <a:bodyPr/>
          <a:lstStyle/>
          <a:p>
            <a:r>
              <a:rPr lang="en-US" sz="3600" b="1" dirty="0" smtClean="0"/>
              <a:t>Is the ozone hole causing climate change?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lstStyle/>
          <a:p>
            <a:pPr>
              <a:buFont typeface="Wingdings" pitchFamily="2" charset="2"/>
              <a:buChar char="Ø"/>
            </a:pPr>
            <a:r>
              <a:rPr lang="en-US" dirty="0" smtClean="0"/>
              <a:t>Sun’s UV rays slip through the ozone hole, their net effect is to cool the stratosphere more than they warm the troposphere</a:t>
            </a:r>
          </a:p>
          <a:p>
            <a:pPr>
              <a:buFont typeface="Wingdings" pitchFamily="2" charset="2"/>
              <a:buChar char="Ø"/>
            </a:pPr>
            <a:r>
              <a:rPr lang="en-US" dirty="0" smtClean="0"/>
              <a:t>ozone hole has been affecting climate in the Southern Hemisphere</a:t>
            </a:r>
          </a:p>
          <a:p>
            <a:pPr>
              <a:buFont typeface="Wingdings" pitchFamily="2" charset="2"/>
              <a:buChar char="Ø"/>
            </a:pPr>
            <a:r>
              <a:rPr lang="en-US" dirty="0" smtClean="0"/>
              <a:t> The colder stratosphere has resulted in faster winds near the pole, which somewhat surprisingly can have impacts all the way to the equator, affecting tropical circulation and rainfall at lower latitudes. </a:t>
            </a:r>
          </a:p>
          <a:p>
            <a:pPr>
              <a:buFont typeface="Wingdings" pitchFamily="2" charset="2"/>
              <a:buChar char="Ø"/>
            </a:pPr>
            <a:r>
              <a:rPr lang="en-US" dirty="0" smtClean="0"/>
              <a:t>The ozone hole is not causing global warming, but it is affecting atmospheric circulation.</a:t>
            </a:r>
            <a:endParaRPr lang="en-US" dirty="0"/>
          </a:p>
        </p:txBody>
      </p:sp>
      <p:sp>
        <p:nvSpPr>
          <p:cNvPr id="3" name="Content Placeholder 2"/>
          <p:cNvSpPr>
            <a:spLocks noGrp="1"/>
          </p:cNvSpPr>
          <p:nvPr>
            <p:ph sz="quarter" idx="10"/>
          </p:nvPr>
        </p:nvSpPr>
        <p:spPr/>
        <p:txBody>
          <a:bodyPr/>
          <a:lstStyle/>
          <a:p>
            <a:r>
              <a:rPr lang="en-US" dirty="0" smtClean="0"/>
              <a:t>Is the ozone hole causing climate change?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229600" cy="2667000"/>
          </a:xfrm>
        </p:spPr>
        <p:txBody>
          <a:bodyPr/>
          <a:lstStyle/>
          <a:p>
            <a:r>
              <a:rPr lang="en-US" b="1" dirty="0" smtClean="0"/>
              <a:t>If we immediately stopped emitting greenhouses gases, would global warming stop?</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Arial" pitchFamily="34" charset="0"/>
              <a:buChar char="•"/>
            </a:pPr>
            <a:r>
              <a:rPr lang="en-US" sz="3200" dirty="0" smtClean="0"/>
              <a:t>Not right away. </a:t>
            </a:r>
          </a:p>
          <a:p>
            <a:pPr>
              <a:buFont typeface="Arial" pitchFamily="34" charset="0"/>
              <a:buChar char="•"/>
            </a:pPr>
            <a:r>
              <a:rPr lang="en-US" sz="3200" dirty="0" smtClean="0"/>
              <a:t>The Earth’s surface temperature does not react instantaneously to the energy imbalance created by rising carbon dioxide levels.</a:t>
            </a:r>
          </a:p>
          <a:p>
            <a:pPr>
              <a:buFont typeface="Arial" pitchFamily="34" charset="0"/>
              <a:buChar char="•"/>
            </a:pPr>
            <a:r>
              <a:rPr lang="en-US" sz="3200" dirty="0" smtClean="0"/>
              <a:t>Even if all emissions were to stop today, the Earth’s average surface temperature would climb another 0.6 degrees or so over the next several decades before temperatures stopped rising</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229600" cy="2667000"/>
          </a:xfrm>
        </p:spPr>
        <p:txBody>
          <a:bodyPr/>
          <a:lstStyle/>
          <a:p>
            <a:r>
              <a:rPr lang="en-US" sz="3200" b="1" dirty="0" smtClean="0"/>
              <a:t>Is it too late to prevent climate change?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pPr>
              <a:buFont typeface="Wingdings" pitchFamily="2" charset="2"/>
              <a:buChar char="Ø"/>
            </a:pPr>
            <a:r>
              <a:rPr lang="en-US" sz="2800" dirty="0" smtClean="0"/>
              <a:t>It may not be too late to avoid or limit some of the worst effects of climate change.</a:t>
            </a:r>
          </a:p>
          <a:p>
            <a:r>
              <a:rPr lang="en-US" sz="2800" dirty="0" smtClean="0"/>
              <a:t> </a:t>
            </a:r>
            <a:r>
              <a:rPr lang="en-US" sz="2800" dirty="0" smtClean="0">
                <a:solidFill>
                  <a:srgbClr val="C00000"/>
                </a:solidFill>
              </a:rPr>
              <a:t>Responding to climate change will involve a two-tier approach,</a:t>
            </a:r>
            <a:endParaRPr lang="en-US" sz="2800" dirty="0" smtClean="0"/>
          </a:p>
          <a:p>
            <a:r>
              <a:rPr lang="en-US" sz="2800" dirty="0" smtClean="0"/>
              <a:t> 1) “mitigation” – reducing the flow of greenhouse gases into the atmosphere</a:t>
            </a:r>
          </a:p>
          <a:p>
            <a:r>
              <a:rPr lang="en-US" sz="2800" dirty="0" smtClean="0"/>
              <a:t> 2) “adaptation” – learning to </a:t>
            </a:r>
            <a:r>
              <a:rPr lang="en-US" sz="2800" smtClean="0"/>
              <a:t>live with </a:t>
            </a:r>
            <a:r>
              <a:rPr lang="en-US" sz="2800" dirty="0" smtClean="0"/>
              <a:t>and </a:t>
            </a:r>
            <a:r>
              <a:rPr lang="en-US" sz="2800" smtClean="0"/>
              <a:t>adapt to </a:t>
            </a:r>
            <a:r>
              <a:rPr lang="en-US" sz="2800" dirty="0" smtClean="0"/>
              <a:t>the climate change that has already been set in motion</a:t>
            </a:r>
            <a:r>
              <a:rPr lang="en-US" dirty="0" smtClean="0"/>
              <a:t>.</a:t>
            </a:r>
            <a:endParaRPr lang="en-US" dirty="0"/>
          </a:p>
        </p:txBody>
      </p:sp>
      <p:sp>
        <p:nvSpPr>
          <p:cNvPr id="3" name="Content Placeholder 2"/>
          <p:cNvSpPr>
            <a:spLocks noGrp="1"/>
          </p:cNvSpPr>
          <p:nvPr>
            <p:ph sz="quarter" idx="10"/>
          </p:nvPr>
        </p:nvSpPr>
        <p:spPr/>
        <p:txBody>
          <a:bodyPr/>
          <a:lstStyle/>
          <a:p>
            <a:r>
              <a:rPr lang="en-US" sz="2800" dirty="0" smtClean="0"/>
              <a:t>Is it too late to prevent climate change?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lobal temperature anomalies from 1880 to 2017(1).mp4">
            <a:hlinkClick r:id="" action="ppaction://media"/>
          </p:cNvPr>
          <p:cNvPicPr>
            <a:picLocks noGrp="1" noRot="1" noChangeAspect="1"/>
          </p:cNvPicPr>
          <p:nvPr>
            <p:ph idx="1"/>
            <a:videoFile r:link="rId1"/>
          </p:nvPr>
        </p:nvPicPr>
        <p:blipFill>
          <a:blip r:embed="rId3"/>
          <a:stretch>
            <a:fillRect/>
          </a:stretch>
        </p:blipFill>
        <p:spPr>
          <a:xfrm>
            <a:off x="0" y="1295400"/>
            <a:ext cx="9144000" cy="52577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0"/>
            <a:ext cx="6324600" cy="1143000"/>
          </a:xfrm>
        </p:spPr>
        <p:txBody>
          <a:bodyPr/>
          <a:lstStyle/>
          <a:p>
            <a:r>
              <a:rPr lang="en-US" sz="2800" dirty="0" smtClean="0"/>
              <a:t>Climate change: How do we know? </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1295400"/>
            <a:ext cx="9144000" cy="5257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The oceans have absorbed much of this increased heat, with the top 700 meters (about 2,300 feet) of ocean showing warming of 0.302 degrees Fahrenheit since 1969.</a:t>
            </a:r>
            <a:endParaRPr lang="en-US" sz="3600" dirty="0"/>
          </a:p>
        </p:txBody>
      </p:sp>
      <p:sp>
        <p:nvSpPr>
          <p:cNvPr id="3" name="Content Placeholder 2"/>
          <p:cNvSpPr>
            <a:spLocks noGrp="1"/>
          </p:cNvSpPr>
          <p:nvPr>
            <p:ph sz="quarter" idx="10"/>
          </p:nvPr>
        </p:nvSpPr>
        <p:spPr/>
        <p:txBody>
          <a:bodyPr/>
          <a:lstStyle/>
          <a:p>
            <a:r>
              <a:rPr lang="en-US" dirty="0" smtClean="0"/>
              <a:t>Warming Oceans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Shrinking ice sheets</a:t>
            </a:r>
          </a:p>
          <a:p>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 y="1371600"/>
            <a:ext cx="4495800" cy="5105400"/>
          </a:xfrm>
          <a:prstGeom prst="rect">
            <a:avLst/>
          </a:prstGeom>
          <a:noFill/>
          <a:ln w="9525">
            <a:solidFill>
              <a:schemeClr val="accent1"/>
            </a:solid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648200" y="1295400"/>
            <a:ext cx="4495800" cy="518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fontScale="85000" lnSpcReduction="20000"/>
          </a:bodyPr>
          <a:lstStyle/>
          <a:p>
            <a:r>
              <a:rPr lang="en-US" sz="2800" dirty="0" smtClean="0"/>
              <a:t>Glaciers are retreating almost everywhere around the world — including in the Alps, Himalayas, Andes, Rockies, Alaska and Africa</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p>
          <a:p>
            <a:pPr algn="ctr"/>
            <a:r>
              <a:rPr lang="en-US" b="1" dirty="0" smtClean="0"/>
              <a:t>Kilimanjaro Glacier</a:t>
            </a:r>
          </a:p>
          <a:p>
            <a:endParaRPr lang="en-US" dirty="0"/>
          </a:p>
        </p:txBody>
      </p:sp>
      <p:sp>
        <p:nvSpPr>
          <p:cNvPr id="3" name="Content Placeholder 2"/>
          <p:cNvSpPr>
            <a:spLocks noGrp="1"/>
          </p:cNvSpPr>
          <p:nvPr>
            <p:ph sz="quarter" idx="10"/>
          </p:nvPr>
        </p:nvSpPr>
        <p:spPr/>
        <p:txBody>
          <a:bodyPr/>
          <a:lstStyle/>
          <a:p>
            <a:r>
              <a:rPr lang="en-US" dirty="0" smtClean="0"/>
              <a:t>Glacial Retreat</a:t>
            </a:r>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0" y="2590800"/>
            <a:ext cx="9144000" cy="3276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943600"/>
            <a:ext cx="8229600" cy="533400"/>
          </a:xfrm>
        </p:spPr>
        <p:txBody>
          <a:bodyPr/>
          <a:lstStyle/>
          <a:p>
            <a:pPr algn="ctr"/>
            <a:r>
              <a:rPr lang="en-US" b="1" dirty="0" smtClean="0"/>
              <a:t>Rocky Mountains</a:t>
            </a:r>
          </a:p>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0" y="1447800"/>
            <a:ext cx="9144000" cy="4114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867400"/>
            <a:ext cx="8229600" cy="685800"/>
          </a:xfrm>
        </p:spPr>
        <p:txBody>
          <a:bodyPr/>
          <a:lstStyle/>
          <a:p>
            <a:pPr algn="ctr"/>
            <a:r>
              <a:rPr lang="en-US" b="1" dirty="0" smtClean="0"/>
              <a:t>Andes</a:t>
            </a:r>
          </a:p>
          <a:p>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0" y="1371600"/>
            <a:ext cx="9144000" cy="4495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1039</Words>
  <Application>Microsoft Office PowerPoint</Application>
  <PresentationFormat>On-screen Show (4:3)</PresentationFormat>
  <Paragraphs>88</Paragraphs>
  <Slides>28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Theme</vt:lpstr>
      <vt:lpstr>Global Warming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prabha</dc:creator>
  <cp:lastModifiedBy>Rusal Raj</cp:lastModifiedBy>
  <cp:revision>50</cp:revision>
  <dcterms:created xsi:type="dcterms:W3CDTF">2006-08-16T00:00:00Z</dcterms:created>
  <dcterms:modified xsi:type="dcterms:W3CDTF">2020-06-01T08:40:09Z</dcterms:modified>
</cp:coreProperties>
</file>