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25" r:id="rId49"/>
    <p:sldId id="326" r:id="rId50"/>
    <p:sldId id="327" r:id="rId51"/>
    <p:sldId id="330" r:id="rId52"/>
    <p:sldId id="328" r:id="rId53"/>
    <p:sldId id="331" r:id="rId54"/>
    <p:sldId id="329" r:id="rId55"/>
    <p:sldId id="332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1794" y="2991688"/>
            <a:ext cx="10008412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 u="sng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23-Mar-2023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23-Mar-2023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23-Mar-2023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63" y="6400799"/>
            <a:ext cx="12188613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0" y="6333745"/>
            <a:ext cx="12188613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23-Mar-2023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23-Mar-2023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63" y="6400799"/>
            <a:ext cx="12188613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0" y="6333745"/>
            <a:ext cx="12188613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2672" y="913842"/>
            <a:ext cx="9974579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 u="sng">
                <a:solidFill>
                  <a:srgbClr val="40404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2672" y="1684503"/>
            <a:ext cx="97866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23-Mar-2023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15794" y="2991688"/>
            <a:ext cx="10008412" cy="18319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250">
              <a:spcBef>
                <a:spcPts val="105"/>
              </a:spcBef>
              <a:tabLst>
                <a:tab pos="7493000" algn="l"/>
              </a:tabLst>
            </a:pPr>
            <a:r>
              <a:rPr spc="-180" dirty="0"/>
              <a:t>8086	</a:t>
            </a:r>
          </a:p>
          <a:p>
            <a:pPr marL="96520">
              <a:spcBef>
                <a:spcPts val="1745"/>
              </a:spcBef>
            </a:pPr>
            <a:r>
              <a:rPr sz="2400" u="none" spc="65" dirty="0">
                <a:solidFill>
                  <a:srgbClr val="626F52"/>
                </a:solidFill>
              </a:rPr>
              <a:t>PIN </a:t>
            </a:r>
            <a:r>
              <a:rPr sz="2400" u="none" spc="25" dirty="0">
                <a:solidFill>
                  <a:srgbClr val="626F52"/>
                </a:solidFill>
              </a:rPr>
              <a:t>OUT </a:t>
            </a:r>
            <a:r>
              <a:rPr sz="2400" u="none" spc="310" dirty="0">
                <a:solidFill>
                  <a:srgbClr val="626F52"/>
                </a:solidFill>
              </a:rPr>
              <a:t>–</a:t>
            </a:r>
            <a:r>
              <a:rPr sz="2400" u="none" spc="550" dirty="0">
                <a:solidFill>
                  <a:srgbClr val="626F52"/>
                </a:solidFill>
              </a:rPr>
              <a:t> </a:t>
            </a:r>
            <a:r>
              <a:rPr sz="2400" u="none" spc="75" dirty="0">
                <a:solidFill>
                  <a:srgbClr val="626F52"/>
                </a:solidFill>
              </a:rPr>
              <a:t>INPUTS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4400" y="609600"/>
            <a:ext cx="2667000" cy="5029200"/>
          </a:xfrm>
          <a:custGeom>
            <a:avLst/>
            <a:gdLst/>
            <a:ahLst/>
            <a:cxnLst/>
            <a:rect l="l" t="t" r="r" b="b"/>
            <a:pathLst>
              <a:path w="2667000" h="5029200">
                <a:moveTo>
                  <a:pt x="0" y="5029200"/>
                </a:moveTo>
                <a:lnTo>
                  <a:pt x="2667000" y="5029200"/>
                </a:lnTo>
                <a:lnTo>
                  <a:pt x="2667000" y="0"/>
                </a:lnTo>
                <a:lnTo>
                  <a:pt x="0" y="0"/>
                </a:lnTo>
                <a:lnTo>
                  <a:pt x="0" y="5029200"/>
                </a:lnTo>
                <a:close/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13552" y="2959989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95" dirty="0">
                <a:latin typeface="Arial"/>
                <a:cs typeface="Arial"/>
              </a:rPr>
              <a:t>8284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0" y="9525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6500" y="1231900"/>
            <a:ext cx="977900" cy="127000"/>
          </a:xfrm>
          <a:custGeom>
            <a:avLst/>
            <a:gdLst/>
            <a:ahLst/>
            <a:cxnLst/>
            <a:rect l="l" t="t" r="r" b="b"/>
            <a:pathLst>
              <a:path w="977900" h="127000">
                <a:moveTo>
                  <a:pt x="63500" y="0"/>
                </a:move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4992" y="88209"/>
                </a:lnTo>
                <a:lnTo>
                  <a:pt x="18605" y="108394"/>
                </a:lnTo>
                <a:lnTo>
                  <a:pt x="38790" y="122007"/>
                </a:lnTo>
                <a:lnTo>
                  <a:pt x="63500" y="127000"/>
                </a:lnTo>
                <a:lnTo>
                  <a:pt x="88209" y="122007"/>
                </a:lnTo>
                <a:lnTo>
                  <a:pt x="108394" y="108394"/>
                </a:lnTo>
                <a:lnTo>
                  <a:pt x="122007" y="88209"/>
                </a:lnTo>
                <a:lnTo>
                  <a:pt x="125716" y="69850"/>
                </a:lnTo>
                <a:lnTo>
                  <a:pt x="63500" y="69850"/>
                </a:lnTo>
                <a:lnTo>
                  <a:pt x="63500" y="57150"/>
                </a:lnTo>
                <a:lnTo>
                  <a:pt x="125716" y="57150"/>
                </a:lnTo>
                <a:lnTo>
                  <a:pt x="122007" y="38790"/>
                </a:lnTo>
                <a:lnTo>
                  <a:pt x="108394" y="18605"/>
                </a:lnTo>
                <a:lnTo>
                  <a:pt x="88209" y="4992"/>
                </a:lnTo>
                <a:lnTo>
                  <a:pt x="63500" y="0"/>
                </a:lnTo>
                <a:close/>
              </a:path>
              <a:path w="977900" h="127000">
                <a:moveTo>
                  <a:pt x="901700" y="25400"/>
                </a:moveTo>
                <a:lnTo>
                  <a:pt x="901700" y="101600"/>
                </a:lnTo>
                <a:lnTo>
                  <a:pt x="965200" y="69850"/>
                </a:lnTo>
                <a:lnTo>
                  <a:pt x="914400" y="69850"/>
                </a:lnTo>
                <a:lnTo>
                  <a:pt x="914400" y="57150"/>
                </a:lnTo>
                <a:lnTo>
                  <a:pt x="965200" y="57150"/>
                </a:lnTo>
                <a:lnTo>
                  <a:pt x="901700" y="25400"/>
                </a:lnTo>
                <a:close/>
              </a:path>
              <a:path w="977900" h="127000">
                <a:moveTo>
                  <a:pt x="125716" y="57150"/>
                </a:moveTo>
                <a:lnTo>
                  <a:pt x="63500" y="57150"/>
                </a:lnTo>
                <a:lnTo>
                  <a:pt x="63500" y="69850"/>
                </a:lnTo>
                <a:lnTo>
                  <a:pt x="125716" y="69850"/>
                </a:lnTo>
                <a:lnTo>
                  <a:pt x="127000" y="63500"/>
                </a:lnTo>
                <a:lnTo>
                  <a:pt x="125716" y="57150"/>
                </a:lnTo>
                <a:close/>
              </a:path>
              <a:path w="977900" h="127000">
                <a:moveTo>
                  <a:pt x="901700" y="57150"/>
                </a:moveTo>
                <a:lnTo>
                  <a:pt x="125716" y="57150"/>
                </a:lnTo>
                <a:lnTo>
                  <a:pt x="127000" y="63500"/>
                </a:lnTo>
                <a:lnTo>
                  <a:pt x="125716" y="69850"/>
                </a:lnTo>
                <a:lnTo>
                  <a:pt x="901700" y="69850"/>
                </a:lnTo>
                <a:lnTo>
                  <a:pt x="901700" y="57150"/>
                </a:lnTo>
                <a:close/>
              </a:path>
              <a:path w="977900" h="127000">
                <a:moveTo>
                  <a:pt x="965200" y="57150"/>
                </a:moveTo>
                <a:lnTo>
                  <a:pt x="914400" y="57150"/>
                </a:lnTo>
                <a:lnTo>
                  <a:pt x="914400" y="69850"/>
                </a:lnTo>
                <a:lnTo>
                  <a:pt x="965200" y="69850"/>
                </a:lnTo>
                <a:lnTo>
                  <a:pt x="977900" y="63500"/>
                </a:lnTo>
                <a:lnTo>
                  <a:pt x="965200" y="571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23869" y="839851"/>
            <a:ext cx="249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25" dirty="0">
                <a:latin typeface="Arial"/>
                <a:cs typeface="Arial"/>
              </a:rPr>
              <a:t>FC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56586" y="1114425"/>
            <a:ext cx="631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80" dirty="0">
                <a:latin typeface="Arial"/>
                <a:cs typeface="Arial"/>
              </a:rPr>
              <a:t>C</a:t>
            </a:r>
            <a:r>
              <a:rPr spc="-355" dirty="0">
                <a:latin typeface="Arial"/>
                <a:cs typeface="Arial"/>
              </a:rPr>
              <a:t>S</a:t>
            </a:r>
            <a:r>
              <a:rPr spc="-275" dirty="0">
                <a:latin typeface="Arial"/>
                <a:cs typeface="Arial"/>
              </a:rPr>
              <a:t>YNC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87139" y="1833372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2442972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49822" y="904113"/>
            <a:ext cx="362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85" dirty="0">
                <a:solidFill>
                  <a:srgbClr val="FF0000"/>
                </a:solidFill>
                <a:latin typeface="Arial"/>
                <a:cs typeface="Arial"/>
              </a:rPr>
              <a:t>CLK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32473" y="1453134"/>
            <a:ext cx="479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8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pc="-290" dirty="0">
                <a:solidFill>
                  <a:srgbClr val="FF0000"/>
                </a:solidFill>
                <a:latin typeface="Arial"/>
                <a:cs typeface="Arial"/>
              </a:rPr>
              <a:t>CLK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91400" y="10287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91400" y="16383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73067" y="199491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73067" y="1994916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ln w="15240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58999" y="1678125"/>
            <a:ext cx="1981835" cy="86550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R="5080" algn="r">
              <a:spcBef>
                <a:spcPts val="229"/>
              </a:spcBef>
            </a:pPr>
            <a:r>
              <a:rPr spc="-180" dirty="0">
                <a:latin typeface="Arial"/>
                <a:cs typeface="Arial"/>
              </a:rPr>
              <a:t>X1</a:t>
            </a:r>
            <a:endParaRPr>
              <a:latin typeface="Arial"/>
              <a:cs typeface="Arial"/>
            </a:endParaRPr>
          </a:p>
          <a:p>
            <a:pPr marL="12700">
              <a:lnSpc>
                <a:spcPts val="2095"/>
              </a:lnSpc>
              <a:spcBef>
                <a:spcPts val="135"/>
              </a:spcBef>
            </a:pPr>
            <a:r>
              <a:rPr spc="-90" dirty="0">
                <a:latin typeface="Arial"/>
                <a:cs typeface="Arial"/>
              </a:rPr>
              <a:t>15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114" dirty="0">
                <a:latin typeface="Arial"/>
                <a:cs typeface="Arial"/>
              </a:rPr>
              <a:t>MHz</a:t>
            </a:r>
            <a:endParaRPr>
              <a:latin typeface="Arial"/>
              <a:cs typeface="Arial"/>
            </a:endParaRPr>
          </a:p>
          <a:p>
            <a:pPr marR="5080" algn="r">
              <a:lnSpc>
                <a:spcPts val="2095"/>
              </a:lnSpc>
            </a:pPr>
            <a:r>
              <a:rPr spc="-180" dirty="0">
                <a:latin typeface="Arial"/>
                <a:cs typeface="Arial"/>
              </a:rPr>
              <a:t>X2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10000" y="990600"/>
            <a:ext cx="0" cy="533400"/>
          </a:xfrm>
          <a:custGeom>
            <a:avLst/>
            <a:gdLst/>
            <a:ahLst/>
            <a:cxnLst/>
            <a:rect l="l" t="t" r="r" b="b"/>
            <a:pathLst>
              <a:path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53968" y="1524000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5">
                <a:moveTo>
                  <a:pt x="0" y="0"/>
                </a:moveTo>
                <a:lnTo>
                  <a:pt x="604646" y="0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72840" y="1600200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5125" y="0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87140" y="1676400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447" y="0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589901" y="780034"/>
            <a:ext cx="63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90" dirty="0">
                <a:solidFill>
                  <a:srgbClr val="FF0000"/>
                </a:solidFill>
                <a:latin typeface="Arial"/>
                <a:cs typeface="Arial"/>
              </a:rPr>
              <a:t>5</a:t>
            </a:r>
            <a:r>
              <a:rPr spc="-1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140" dirty="0">
                <a:solidFill>
                  <a:srgbClr val="FF0000"/>
                </a:solidFill>
                <a:latin typeface="Arial"/>
                <a:cs typeface="Arial"/>
              </a:rPr>
              <a:t>MHZ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484746" y="1328673"/>
            <a:ext cx="742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5" dirty="0">
                <a:solidFill>
                  <a:srgbClr val="FF0000"/>
                </a:solidFill>
                <a:latin typeface="Arial"/>
                <a:cs typeface="Arial"/>
              </a:rPr>
              <a:t>2.5MH</a:t>
            </a:r>
            <a:r>
              <a:rPr spc="-190" dirty="0">
                <a:solidFill>
                  <a:srgbClr val="FF0000"/>
                </a:solidFill>
                <a:latin typeface="Arial"/>
                <a:cs typeface="Arial"/>
              </a:rPr>
              <a:t>z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79976" y="4286250"/>
            <a:ext cx="36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35" dirty="0">
                <a:latin typeface="Arial"/>
                <a:cs typeface="Arial"/>
              </a:rPr>
              <a:t>R</a:t>
            </a:r>
            <a:r>
              <a:rPr spc="-330" dirty="0">
                <a:latin typeface="Arial"/>
                <a:cs typeface="Arial"/>
              </a:rPr>
              <a:t>E</a:t>
            </a:r>
            <a:r>
              <a:rPr spc="-375"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90515" y="4267200"/>
            <a:ext cx="290830" cy="0"/>
          </a:xfrm>
          <a:custGeom>
            <a:avLst/>
            <a:gdLst/>
            <a:ahLst/>
            <a:cxnLst/>
            <a:rect l="l" t="t" r="r" b="b"/>
            <a:pathLst>
              <a:path w="290829">
                <a:moveTo>
                  <a:pt x="0" y="0"/>
                </a:moveTo>
                <a:lnTo>
                  <a:pt x="290703" y="0"/>
                </a:lnTo>
              </a:path>
            </a:pathLst>
          </a:custGeom>
          <a:ln w="12192">
            <a:solidFill>
              <a:srgbClr val="0D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442716" y="4451603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57372" y="4413503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595" y="0"/>
                </a:lnTo>
              </a:path>
            </a:pathLst>
          </a:custGeom>
          <a:ln w="7620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357372" y="4375403"/>
            <a:ext cx="196850" cy="76200"/>
          </a:xfrm>
          <a:custGeom>
            <a:avLst/>
            <a:gdLst/>
            <a:ahLst/>
            <a:cxnLst/>
            <a:rect l="l" t="t" r="r" b="b"/>
            <a:pathLst>
              <a:path w="196850" h="76200">
                <a:moveTo>
                  <a:pt x="0" y="76200"/>
                </a:moveTo>
                <a:lnTo>
                  <a:pt x="196595" y="76200"/>
                </a:lnTo>
                <a:lnTo>
                  <a:pt x="196595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15240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83026" y="4112210"/>
            <a:ext cx="13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983991" y="4413503"/>
            <a:ext cx="196850" cy="0"/>
          </a:xfrm>
          <a:custGeom>
            <a:avLst/>
            <a:gdLst/>
            <a:ahLst/>
            <a:cxnLst/>
            <a:rect l="l" t="t" r="r" b="b"/>
            <a:pathLst>
              <a:path w="196850">
                <a:moveTo>
                  <a:pt x="0" y="0"/>
                </a:moveTo>
                <a:lnTo>
                  <a:pt x="196596" y="0"/>
                </a:lnTo>
              </a:path>
            </a:pathLst>
          </a:custGeom>
          <a:ln w="7620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983991" y="4375403"/>
            <a:ext cx="196850" cy="76200"/>
          </a:xfrm>
          <a:custGeom>
            <a:avLst/>
            <a:gdLst/>
            <a:ahLst/>
            <a:cxnLst/>
            <a:rect l="l" t="t" r="r" b="b"/>
            <a:pathLst>
              <a:path w="196850" h="76200">
                <a:moveTo>
                  <a:pt x="0" y="76200"/>
                </a:moveTo>
                <a:lnTo>
                  <a:pt x="196596" y="76200"/>
                </a:lnTo>
                <a:lnTo>
                  <a:pt x="196596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15240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94433" y="4451603"/>
            <a:ext cx="18415" cy="501650"/>
          </a:xfrm>
          <a:custGeom>
            <a:avLst/>
            <a:gdLst/>
            <a:ahLst/>
            <a:cxnLst/>
            <a:rect l="l" t="t" r="r" b="b"/>
            <a:pathLst>
              <a:path w="18415" h="501650">
                <a:moveTo>
                  <a:pt x="18364" y="0"/>
                </a:moveTo>
                <a:lnTo>
                  <a:pt x="0" y="501142"/>
                </a:lnTo>
              </a:path>
            </a:pathLst>
          </a:custGeom>
          <a:ln w="12191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438401" y="4953000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5">
                <a:moveTo>
                  <a:pt x="0" y="0"/>
                </a:moveTo>
                <a:lnTo>
                  <a:pt x="604647" y="0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29840" y="5029200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5125" y="0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44140" y="5105400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485" y="0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12720" y="4456176"/>
            <a:ext cx="339725" cy="0"/>
          </a:xfrm>
          <a:custGeom>
            <a:avLst/>
            <a:gdLst/>
            <a:ahLst/>
            <a:cxnLst/>
            <a:rect l="l" t="t" r="r" b="b"/>
            <a:pathLst>
              <a:path w="339725">
                <a:moveTo>
                  <a:pt x="0" y="0"/>
                </a:moveTo>
                <a:lnTo>
                  <a:pt x="339217" y="0"/>
                </a:lnTo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62300" y="4227576"/>
            <a:ext cx="195580" cy="0"/>
          </a:xfrm>
          <a:custGeom>
            <a:avLst/>
            <a:gdLst/>
            <a:ahLst/>
            <a:cxnLst/>
            <a:rect l="l" t="t" r="r" b="b"/>
            <a:pathLst>
              <a:path w="195580">
                <a:moveTo>
                  <a:pt x="0" y="0"/>
                </a:moveTo>
                <a:lnTo>
                  <a:pt x="195072" y="0"/>
                </a:lnTo>
              </a:path>
            </a:pathLst>
          </a:custGeom>
          <a:ln w="7620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62300" y="4189476"/>
            <a:ext cx="195580" cy="76200"/>
          </a:xfrm>
          <a:custGeom>
            <a:avLst/>
            <a:gdLst/>
            <a:ahLst/>
            <a:cxnLst/>
            <a:rect l="l" t="t" r="r" b="b"/>
            <a:pathLst>
              <a:path w="195580" h="76200">
                <a:moveTo>
                  <a:pt x="0" y="76200"/>
                </a:moveTo>
                <a:lnTo>
                  <a:pt x="195072" y="76200"/>
                </a:lnTo>
                <a:lnTo>
                  <a:pt x="195072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15240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971801" y="4265676"/>
            <a:ext cx="511175" cy="0"/>
          </a:xfrm>
          <a:custGeom>
            <a:avLst/>
            <a:gdLst/>
            <a:ahLst/>
            <a:cxnLst/>
            <a:rect l="l" t="t" r="r" b="b"/>
            <a:pathLst>
              <a:path w="511175">
                <a:moveTo>
                  <a:pt x="0" y="0"/>
                </a:moveTo>
                <a:lnTo>
                  <a:pt x="510667" y="0"/>
                </a:lnTo>
              </a:path>
            </a:pathLst>
          </a:custGeom>
          <a:ln w="15240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638295" y="4114801"/>
            <a:ext cx="127000" cy="400685"/>
          </a:xfrm>
          <a:custGeom>
            <a:avLst/>
            <a:gdLst/>
            <a:ahLst/>
            <a:cxnLst/>
            <a:rect l="l" t="t" r="r" b="b"/>
            <a:pathLst>
              <a:path w="127000" h="400685">
                <a:moveTo>
                  <a:pt x="57150" y="274841"/>
                </a:moveTo>
                <a:lnTo>
                  <a:pt x="38790" y="278550"/>
                </a:lnTo>
                <a:lnTo>
                  <a:pt x="18605" y="292163"/>
                </a:lnTo>
                <a:lnTo>
                  <a:pt x="4992" y="312348"/>
                </a:lnTo>
                <a:lnTo>
                  <a:pt x="0" y="337057"/>
                </a:lnTo>
                <a:lnTo>
                  <a:pt x="4992" y="361767"/>
                </a:lnTo>
                <a:lnTo>
                  <a:pt x="18605" y="381952"/>
                </a:lnTo>
                <a:lnTo>
                  <a:pt x="38790" y="395565"/>
                </a:lnTo>
                <a:lnTo>
                  <a:pt x="63500" y="400557"/>
                </a:lnTo>
                <a:lnTo>
                  <a:pt x="88209" y="395565"/>
                </a:lnTo>
                <a:lnTo>
                  <a:pt x="108394" y="381952"/>
                </a:lnTo>
                <a:lnTo>
                  <a:pt x="122007" y="361767"/>
                </a:lnTo>
                <a:lnTo>
                  <a:pt x="127000" y="337057"/>
                </a:lnTo>
                <a:lnTo>
                  <a:pt x="57150" y="337057"/>
                </a:lnTo>
                <a:lnTo>
                  <a:pt x="57150" y="274841"/>
                </a:lnTo>
                <a:close/>
              </a:path>
              <a:path w="127000" h="400685">
                <a:moveTo>
                  <a:pt x="63500" y="273557"/>
                </a:moveTo>
                <a:lnTo>
                  <a:pt x="57150" y="274841"/>
                </a:lnTo>
                <a:lnTo>
                  <a:pt x="57150" y="337057"/>
                </a:lnTo>
                <a:lnTo>
                  <a:pt x="69850" y="337057"/>
                </a:lnTo>
                <a:lnTo>
                  <a:pt x="69850" y="274841"/>
                </a:lnTo>
                <a:lnTo>
                  <a:pt x="63500" y="273557"/>
                </a:lnTo>
                <a:close/>
              </a:path>
              <a:path w="127000" h="400685">
                <a:moveTo>
                  <a:pt x="69850" y="274841"/>
                </a:moveTo>
                <a:lnTo>
                  <a:pt x="69850" y="337057"/>
                </a:lnTo>
                <a:lnTo>
                  <a:pt x="127000" y="337057"/>
                </a:lnTo>
                <a:lnTo>
                  <a:pt x="122007" y="312348"/>
                </a:lnTo>
                <a:lnTo>
                  <a:pt x="108394" y="292163"/>
                </a:lnTo>
                <a:lnTo>
                  <a:pt x="88209" y="278550"/>
                </a:lnTo>
                <a:lnTo>
                  <a:pt x="69850" y="274841"/>
                </a:lnTo>
                <a:close/>
              </a:path>
              <a:path w="127000" h="400685">
                <a:moveTo>
                  <a:pt x="69850" y="0"/>
                </a:moveTo>
                <a:lnTo>
                  <a:pt x="57150" y="0"/>
                </a:lnTo>
                <a:lnTo>
                  <a:pt x="57150" y="274841"/>
                </a:lnTo>
                <a:lnTo>
                  <a:pt x="63500" y="273557"/>
                </a:lnTo>
                <a:lnTo>
                  <a:pt x="69850" y="273557"/>
                </a:lnTo>
                <a:lnTo>
                  <a:pt x="69850" y="0"/>
                </a:lnTo>
                <a:close/>
              </a:path>
              <a:path w="127000" h="400685">
                <a:moveTo>
                  <a:pt x="69850" y="273557"/>
                </a:moveTo>
                <a:lnTo>
                  <a:pt x="63500" y="273557"/>
                </a:lnTo>
                <a:lnTo>
                  <a:pt x="69850" y="274841"/>
                </a:lnTo>
                <a:lnTo>
                  <a:pt x="69850" y="27355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703320" y="4038600"/>
            <a:ext cx="182880" cy="76200"/>
          </a:xfrm>
          <a:custGeom>
            <a:avLst/>
            <a:gdLst/>
            <a:ahLst/>
            <a:cxnLst/>
            <a:rect l="l" t="t" r="r" b="b"/>
            <a:pathLst>
              <a:path w="182880" h="76200">
                <a:moveTo>
                  <a:pt x="0" y="76200"/>
                </a:moveTo>
                <a:lnTo>
                  <a:pt x="182499" y="0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672840" y="3962400"/>
            <a:ext cx="212725" cy="76200"/>
          </a:xfrm>
          <a:custGeom>
            <a:avLst/>
            <a:gdLst/>
            <a:ahLst/>
            <a:cxnLst/>
            <a:rect l="l" t="t" r="r" b="b"/>
            <a:pathLst>
              <a:path w="212725" h="76200">
                <a:moveTo>
                  <a:pt x="0" y="0"/>
                </a:moveTo>
                <a:lnTo>
                  <a:pt x="212725" y="76200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672839" y="3886200"/>
            <a:ext cx="182880" cy="76200"/>
          </a:xfrm>
          <a:custGeom>
            <a:avLst/>
            <a:gdLst/>
            <a:ahLst/>
            <a:cxnLst/>
            <a:rect l="l" t="t" r="r" b="b"/>
            <a:pathLst>
              <a:path w="182880" h="76200">
                <a:moveTo>
                  <a:pt x="0" y="76200"/>
                </a:moveTo>
                <a:lnTo>
                  <a:pt x="182499" y="0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688079" y="3730752"/>
            <a:ext cx="182880" cy="83820"/>
          </a:xfrm>
          <a:custGeom>
            <a:avLst/>
            <a:gdLst/>
            <a:ahLst/>
            <a:cxnLst/>
            <a:rect l="l" t="t" r="r" b="b"/>
            <a:pathLst>
              <a:path w="182880" h="83820">
                <a:moveTo>
                  <a:pt x="0" y="83820"/>
                </a:moveTo>
                <a:lnTo>
                  <a:pt x="182499" y="0"/>
                </a:lnTo>
              </a:path>
            </a:pathLst>
          </a:custGeom>
          <a:ln w="12191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672840" y="3654552"/>
            <a:ext cx="212725" cy="83820"/>
          </a:xfrm>
          <a:custGeom>
            <a:avLst/>
            <a:gdLst/>
            <a:ahLst/>
            <a:cxnLst/>
            <a:rect l="l" t="t" r="r" b="b"/>
            <a:pathLst>
              <a:path w="212725" h="83820">
                <a:moveTo>
                  <a:pt x="0" y="0"/>
                </a:moveTo>
                <a:lnTo>
                  <a:pt x="212725" y="83820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672839" y="3578352"/>
            <a:ext cx="182880" cy="83820"/>
          </a:xfrm>
          <a:custGeom>
            <a:avLst/>
            <a:gdLst/>
            <a:ahLst/>
            <a:cxnLst/>
            <a:rect l="l" t="t" r="r" b="b"/>
            <a:pathLst>
              <a:path w="182880" h="83820">
                <a:moveTo>
                  <a:pt x="0" y="83820"/>
                </a:moveTo>
                <a:lnTo>
                  <a:pt x="182499" y="0"/>
                </a:lnTo>
              </a:path>
            </a:pathLst>
          </a:custGeom>
          <a:ln w="12191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72840" y="3810000"/>
            <a:ext cx="212725" cy="76200"/>
          </a:xfrm>
          <a:custGeom>
            <a:avLst/>
            <a:gdLst/>
            <a:ahLst/>
            <a:cxnLst/>
            <a:rect l="l" t="t" r="r" b="b"/>
            <a:pathLst>
              <a:path w="212725" h="76200">
                <a:moveTo>
                  <a:pt x="0" y="0"/>
                </a:moveTo>
                <a:lnTo>
                  <a:pt x="212725" y="76200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55720" y="3124200"/>
            <a:ext cx="0" cy="453390"/>
          </a:xfrm>
          <a:custGeom>
            <a:avLst/>
            <a:gdLst/>
            <a:ahLst/>
            <a:cxnLst/>
            <a:rect l="l" t="t" r="r" b="b"/>
            <a:pathLst>
              <a:path h="453389">
                <a:moveTo>
                  <a:pt x="0" y="453389"/>
                </a:moveTo>
                <a:lnTo>
                  <a:pt x="0" y="0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92221" y="3287776"/>
            <a:ext cx="447675" cy="127000"/>
          </a:xfrm>
          <a:custGeom>
            <a:avLst/>
            <a:gdLst/>
            <a:ahLst/>
            <a:cxnLst/>
            <a:rect l="l" t="t" r="r" b="b"/>
            <a:pathLst>
              <a:path w="447675" h="127000">
                <a:moveTo>
                  <a:pt x="63500" y="0"/>
                </a:moveTo>
                <a:lnTo>
                  <a:pt x="38790" y="4992"/>
                </a:lnTo>
                <a:lnTo>
                  <a:pt x="18605" y="18605"/>
                </a:lnTo>
                <a:lnTo>
                  <a:pt x="4992" y="38790"/>
                </a:lnTo>
                <a:lnTo>
                  <a:pt x="0" y="63500"/>
                </a:lnTo>
                <a:lnTo>
                  <a:pt x="4992" y="88209"/>
                </a:lnTo>
                <a:lnTo>
                  <a:pt x="18605" y="108394"/>
                </a:lnTo>
                <a:lnTo>
                  <a:pt x="38790" y="122007"/>
                </a:lnTo>
                <a:lnTo>
                  <a:pt x="63500" y="127000"/>
                </a:lnTo>
                <a:lnTo>
                  <a:pt x="88209" y="122007"/>
                </a:lnTo>
                <a:lnTo>
                  <a:pt x="108394" y="108394"/>
                </a:lnTo>
                <a:lnTo>
                  <a:pt x="122007" y="88209"/>
                </a:lnTo>
                <a:lnTo>
                  <a:pt x="125716" y="69850"/>
                </a:lnTo>
                <a:lnTo>
                  <a:pt x="63500" y="69850"/>
                </a:lnTo>
                <a:lnTo>
                  <a:pt x="63500" y="57150"/>
                </a:lnTo>
                <a:lnTo>
                  <a:pt x="125716" y="57150"/>
                </a:lnTo>
                <a:lnTo>
                  <a:pt x="122007" y="38790"/>
                </a:lnTo>
                <a:lnTo>
                  <a:pt x="108394" y="18605"/>
                </a:lnTo>
                <a:lnTo>
                  <a:pt x="88209" y="4992"/>
                </a:lnTo>
                <a:lnTo>
                  <a:pt x="63500" y="0"/>
                </a:lnTo>
                <a:close/>
              </a:path>
              <a:path w="447675" h="127000">
                <a:moveTo>
                  <a:pt x="125716" y="57150"/>
                </a:moveTo>
                <a:lnTo>
                  <a:pt x="63500" y="57150"/>
                </a:lnTo>
                <a:lnTo>
                  <a:pt x="63500" y="69850"/>
                </a:lnTo>
                <a:lnTo>
                  <a:pt x="125716" y="69850"/>
                </a:lnTo>
                <a:lnTo>
                  <a:pt x="127000" y="63500"/>
                </a:lnTo>
                <a:lnTo>
                  <a:pt x="125716" y="57150"/>
                </a:lnTo>
                <a:close/>
              </a:path>
              <a:path w="447675" h="127000">
                <a:moveTo>
                  <a:pt x="447548" y="57150"/>
                </a:moveTo>
                <a:lnTo>
                  <a:pt x="125716" y="57150"/>
                </a:lnTo>
                <a:lnTo>
                  <a:pt x="127000" y="63500"/>
                </a:lnTo>
                <a:lnTo>
                  <a:pt x="125716" y="69850"/>
                </a:lnTo>
                <a:lnTo>
                  <a:pt x="447548" y="69850"/>
                </a:lnTo>
                <a:lnTo>
                  <a:pt x="447548" y="571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39767" y="3351277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705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52316" y="3657600"/>
            <a:ext cx="367030" cy="0"/>
          </a:xfrm>
          <a:custGeom>
            <a:avLst/>
            <a:gdLst/>
            <a:ahLst/>
            <a:cxnLst/>
            <a:rect l="l" t="t" r="r" b="b"/>
            <a:pathLst>
              <a:path w="367030">
                <a:moveTo>
                  <a:pt x="0" y="0"/>
                </a:moveTo>
                <a:lnTo>
                  <a:pt x="366902" y="0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85844" y="3671315"/>
            <a:ext cx="325120" cy="309880"/>
          </a:xfrm>
          <a:custGeom>
            <a:avLst/>
            <a:gdLst/>
            <a:ahLst/>
            <a:cxnLst/>
            <a:rect l="l" t="t" r="r" b="b"/>
            <a:pathLst>
              <a:path w="325119" h="309879">
                <a:moveTo>
                  <a:pt x="162306" y="0"/>
                </a:moveTo>
                <a:lnTo>
                  <a:pt x="0" y="309371"/>
                </a:lnTo>
                <a:lnTo>
                  <a:pt x="324612" y="309371"/>
                </a:lnTo>
                <a:lnTo>
                  <a:pt x="162306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85844" y="3671315"/>
            <a:ext cx="325120" cy="309880"/>
          </a:xfrm>
          <a:custGeom>
            <a:avLst/>
            <a:gdLst/>
            <a:ahLst/>
            <a:cxnLst/>
            <a:rect l="l" t="t" r="r" b="b"/>
            <a:pathLst>
              <a:path w="325119" h="309879">
                <a:moveTo>
                  <a:pt x="0" y="309371"/>
                </a:moveTo>
                <a:lnTo>
                  <a:pt x="324612" y="309371"/>
                </a:lnTo>
                <a:lnTo>
                  <a:pt x="162306" y="0"/>
                </a:lnTo>
                <a:lnTo>
                  <a:pt x="0" y="309371"/>
                </a:lnTo>
                <a:close/>
              </a:path>
            </a:pathLst>
          </a:custGeom>
          <a:ln w="15239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180839" y="3980560"/>
            <a:ext cx="127000" cy="497840"/>
          </a:xfrm>
          <a:custGeom>
            <a:avLst/>
            <a:gdLst/>
            <a:ahLst/>
            <a:cxnLst/>
            <a:rect l="l" t="t" r="r" b="b"/>
            <a:pathLst>
              <a:path w="127000" h="497839">
                <a:moveTo>
                  <a:pt x="57823" y="371660"/>
                </a:moveTo>
                <a:lnTo>
                  <a:pt x="39379" y="375171"/>
                </a:lnTo>
                <a:lnTo>
                  <a:pt x="19065" y="388540"/>
                </a:lnTo>
                <a:lnTo>
                  <a:pt x="5252" y="408553"/>
                </a:lnTo>
                <a:lnTo>
                  <a:pt x="0" y="433196"/>
                </a:lnTo>
                <a:lnTo>
                  <a:pt x="4714" y="457971"/>
                </a:lnTo>
                <a:lnTo>
                  <a:pt x="18097" y="478329"/>
                </a:lnTo>
                <a:lnTo>
                  <a:pt x="38147" y="492186"/>
                </a:lnTo>
                <a:lnTo>
                  <a:pt x="62865" y="497458"/>
                </a:lnTo>
                <a:lnTo>
                  <a:pt x="87620" y="492726"/>
                </a:lnTo>
                <a:lnTo>
                  <a:pt x="107934" y="479313"/>
                </a:lnTo>
                <a:lnTo>
                  <a:pt x="121747" y="459257"/>
                </a:lnTo>
                <a:lnTo>
                  <a:pt x="127000" y="434594"/>
                </a:lnTo>
                <a:lnTo>
                  <a:pt x="126879" y="433958"/>
                </a:lnTo>
                <a:lnTo>
                  <a:pt x="69850" y="433958"/>
                </a:lnTo>
                <a:lnTo>
                  <a:pt x="57150" y="433831"/>
                </a:lnTo>
                <a:lnTo>
                  <a:pt x="57823" y="371660"/>
                </a:lnTo>
                <a:close/>
              </a:path>
              <a:path w="127000" h="497839">
                <a:moveTo>
                  <a:pt x="64135" y="370458"/>
                </a:moveTo>
                <a:lnTo>
                  <a:pt x="57823" y="371660"/>
                </a:lnTo>
                <a:lnTo>
                  <a:pt x="57150" y="433831"/>
                </a:lnTo>
                <a:lnTo>
                  <a:pt x="69850" y="433958"/>
                </a:lnTo>
                <a:lnTo>
                  <a:pt x="70523" y="371816"/>
                </a:lnTo>
                <a:lnTo>
                  <a:pt x="64135" y="370458"/>
                </a:lnTo>
                <a:close/>
              </a:path>
              <a:path w="127000" h="497839">
                <a:moveTo>
                  <a:pt x="70523" y="371816"/>
                </a:moveTo>
                <a:lnTo>
                  <a:pt x="69850" y="433958"/>
                </a:lnTo>
                <a:lnTo>
                  <a:pt x="126879" y="433958"/>
                </a:lnTo>
                <a:lnTo>
                  <a:pt x="122285" y="409838"/>
                </a:lnTo>
                <a:lnTo>
                  <a:pt x="108902" y="389524"/>
                </a:lnTo>
                <a:lnTo>
                  <a:pt x="88852" y="375711"/>
                </a:lnTo>
                <a:lnTo>
                  <a:pt x="70523" y="371816"/>
                </a:lnTo>
                <a:close/>
              </a:path>
              <a:path w="127000" h="497839">
                <a:moveTo>
                  <a:pt x="70537" y="370458"/>
                </a:moveTo>
                <a:lnTo>
                  <a:pt x="64135" y="370458"/>
                </a:lnTo>
                <a:lnTo>
                  <a:pt x="70523" y="371816"/>
                </a:lnTo>
                <a:lnTo>
                  <a:pt x="70537" y="370458"/>
                </a:lnTo>
                <a:close/>
              </a:path>
              <a:path w="127000" h="497839">
                <a:moveTo>
                  <a:pt x="61849" y="0"/>
                </a:moveTo>
                <a:lnTo>
                  <a:pt x="57823" y="371660"/>
                </a:lnTo>
                <a:lnTo>
                  <a:pt x="64135" y="370458"/>
                </a:lnTo>
                <a:lnTo>
                  <a:pt x="70537" y="370458"/>
                </a:lnTo>
                <a:lnTo>
                  <a:pt x="74549" y="253"/>
                </a:lnTo>
                <a:lnTo>
                  <a:pt x="61849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701795" y="4451603"/>
            <a:ext cx="0" cy="320040"/>
          </a:xfrm>
          <a:custGeom>
            <a:avLst/>
            <a:gdLst/>
            <a:ahLst/>
            <a:cxnLst/>
            <a:rect l="l" t="t" r="r" b="b"/>
            <a:pathLst>
              <a:path h="320039">
                <a:moveTo>
                  <a:pt x="0" y="0"/>
                </a:moveTo>
                <a:lnTo>
                  <a:pt x="0" y="320040"/>
                </a:lnTo>
              </a:path>
            </a:pathLst>
          </a:custGeom>
          <a:ln w="12191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56432" y="480060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30">
                <a:moveTo>
                  <a:pt x="0" y="0"/>
                </a:moveTo>
                <a:lnTo>
                  <a:pt x="430530" y="0"/>
                </a:lnTo>
              </a:path>
            </a:pathLst>
          </a:custGeom>
          <a:ln w="5791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56432" y="4953000"/>
            <a:ext cx="430530" cy="0"/>
          </a:xfrm>
          <a:custGeom>
            <a:avLst/>
            <a:gdLst/>
            <a:ahLst/>
            <a:cxnLst/>
            <a:rect l="l" t="t" r="r" b="b"/>
            <a:pathLst>
              <a:path w="430530">
                <a:moveTo>
                  <a:pt x="0" y="0"/>
                </a:moveTo>
                <a:lnTo>
                  <a:pt x="430530" y="0"/>
                </a:lnTo>
              </a:path>
            </a:pathLst>
          </a:custGeom>
          <a:ln w="5791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85033" y="4953000"/>
            <a:ext cx="18415" cy="501650"/>
          </a:xfrm>
          <a:custGeom>
            <a:avLst/>
            <a:gdLst/>
            <a:ahLst/>
            <a:cxnLst/>
            <a:rect l="l" t="t" r="r" b="b"/>
            <a:pathLst>
              <a:path w="18414" h="501650">
                <a:moveTo>
                  <a:pt x="18415" y="0"/>
                </a:moveTo>
                <a:lnTo>
                  <a:pt x="0" y="501141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29001" y="5454396"/>
            <a:ext cx="605155" cy="0"/>
          </a:xfrm>
          <a:custGeom>
            <a:avLst/>
            <a:gdLst/>
            <a:ahLst/>
            <a:cxnLst/>
            <a:rect l="l" t="t" r="r" b="b"/>
            <a:pathLst>
              <a:path w="605155">
                <a:moveTo>
                  <a:pt x="0" y="0"/>
                </a:moveTo>
                <a:lnTo>
                  <a:pt x="604647" y="0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20440" y="5530596"/>
            <a:ext cx="365125" cy="0"/>
          </a:xfrm>
          <a:custGeom>
            <a:avLst/>
            <a:gdLst/>
            <a:ahLst/>
            <a:cxnLst/>
            <a:rect l="l" t="t" r="r" b="b"/>
            <a:pathLst>
              <a:path w="365125">
                <a:moveTo>
                  <a:pt x="0" y="0"/>
                </a:moveTo>
                <a:lnTo>
                  <a:pt x="365125" y="0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34740" y="5606796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>
                <a:moveTo>
                  <a:pt x="0" y="0"/>
                </a:moveTo>
                <a:lnTo>
                  <a:pt x="147447" y="0"/>
                </a:lnTo>
              </a:path>
            </a:pathLst>
          </a:custGeom>
          <a:ln w="12192">
            <a:solidFill>
              <a:srgbClr val="E383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310254" y="2978277"/>
            <a:ext cx="384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0" dirty="0">
                <a:latin typeface="Arial"/>
                <a:cs typeface="Arial"/>
              </a:rPr>
              <a:t>+5V</a:t>
            </a:r>
            <a:endParaRPr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131566" y="3638169"/>
            <a:ext cx="375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5" dirty="0">
                <a:latin typeface="Arial"/>
                <a:cs typeface="Arial"/>
              </a:rPr>
              <a:t>10K</a:t>
            </a:r>
            <a:endParaRPr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961639" y="4667250"/>
            <a:ext cx="382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80" dirty="0">
                <a:latin typeface="Arial"/>
                <a:cs typeface="Arial"/>
              </a:rPr>
              <a:t>10µ</a:t>
            </a:r>
            <a:endParaRPr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687692" y="4006673"/>
            <a:ext cx="5867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325" dirty="0">
                <a:solidFill>
                  <a:srgbClr val="FF0000"/>
                </a:solidFill>
                <a:latin typeface="Arial"/>
                <a:cs typeface="Arial"/>
              </a:rPr>
              <a:t>RESET</a:t>
            </a:r>
            <a:endParaRPr>
              <a:latin typeface="Arial"/>
              <a:cs typeface="Arial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7391400" y="4189476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0"/>
                </a:moveTo>
                <a:lnTo>
                  <a:pt x="685800" y="76200"/>
                </a:lnTo>
                <a:lnTo>
                  <a:pt x="749300" y="44450"/>
                </a:lnTo>
                <a:lnTo>
                  <a:pt x="698500" y="44450"/>
                </a:lnTo>
                <a:lnTo>
                  <a:pt x="698500" y="31750"/>
                </a:lnTo>
                <a:lnTo>
                  <a:pt x="749300" y="31750"/>
                </a:lnTo>
                <a:lnTo>
                  <a:pt x="685800" y="0"/>
                </a:lnTo>
                <a:close/>
              </a:path>
              <a:path w="762000" h="76200">
                <a:moveTo>
                  <a:pt x="6858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  <a:path w="762000" h="76200">
                <a:moveTo>
                  <a:pt x="749300" y="31750"/>
                </a:moveTo>
                <a:lnTo>
                  <a:pt x="698500" y="31750"/>
                </a:lnTo>
                <a:lnTo>
                  <a:pt x="698500" y="44450"/>
                </a:lnTo>
                <a:lnTo>
                  <a:pt x="749300" y="44450"/>
                </a:lnTo>
                <a:lnTo>
                  <a:pt x="762000" y="38100"/>
                </a:lnTo>
                <a:lnTo>
                  <a:pt x="749300" y="3175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961" y="229361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0"/>
                </a:moveTo>
                <a:lnTo>
                  <a:pt x="0" y="5943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06161" y="229361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0"/>
                </a:moveTo>
                <a:lnTo>
                  <a:pt x="0" y="5943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3961" y="6172961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43961" y="2293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344161" y="2293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11169" y="208662"/>
            <a:ext cx="828040" cy="325755"/>
          </a:xfrm>
          <a:custGeom>
            <a:avLst/>
            <a:gdLst/>
            <a:ahLst/>
            <a:cxnLst/>
            <a:rect l="l" t="t" r="r" b="b"/>
            <a:pathLst>
              <a:path w="828039" h="325755">
                <a:moveTo>
                  <a:pt x="29718" y="0"/>
                </a:moveTo>
                <a:lnTo>
                  <a:pt x="0" y="4318"/>
                </a:lnTo>
                <a:lnTo>
                  <a:pt x="11012" y="49508"/>
                </a:lnTo>
                <a:lnTo>
                  <a:pt x="27598" y="92358"/>
                </a:lnTo>
                <a:lnTo>
                  <a:pt x="49365" y="132566"/>
                </a:lnTo>
                <a:lnTo>
                  <a:pt x="75922" y="169827"/>
                </a:lnTo>
                <a:lnTo>
                  <a:pt x="106878" y="203839"/>
                </a:lnTo>
                <a:lnTo>
                  <a:pt x="141843" y="234299"/>
                </a:lnTo>
                <a:lnTo>
                  <a:pt x="180424" y="260904"/>
                </a:lnTo>
                <a:lnTo>
                  <a:pt x="222231" y="283351"/>
                </a:lnTo>
                <a:lnTo>
                  <a:pt x="266872" y="301337"/>
                </a:lnTo>
                <a:lnTo>
                  <a:pt x="313957" y="314559"/>
                </a:lnTo>
                <a:lnTo>
                  <a:pt x="363094" y="322715"/>
                </a:lnTo>
                <a:lnTo>
                  <a:pt x="413893" y="325501"/>
                </a:lnTo>
                <a:lnTo>
                  <a:pt x="464691" y="322715"/>
                </a:lnTo>
                <a:lnTo>
                  <a:pt x="513828" y="314559"/>
                </a:lnTo>
                <a:lnTo>
                  <a:pt x="560913" y="301337"/>
                </a:lnTo>
                <a:lnTo>
                  <a:pt x="568709" y="298196"/>
                </a:lnTo>
                <a:lnTo>
                  <a:pt x="413893" y="298196"/>
                </a:lnTo>
                <a:lnTo>
                  <a:pt x="362511" y="295123"/>
                </a:lnTo>
                <a:lnTo>
                  <a:pt x="313005" y="286150"/>
                </a:lnTo>
                <a:lnTo>
                  <a:pt x="265848" y="271639"/>
                </a:lnTo>
                <a:lnTo>
                  <a:pt x="221510" y="251957"/>
                </a:lnTo>
                <a:lnTo>
                  <a:pt x="180463" y="227468"/>
                </a:lnTo>
                <a:lnTo>
                  <a:pt x="143179" y="198536"/>
                </a:lnTo>
                <a:lnTo>
                  <a:pt x="110130" y="165525"/>
                </a:lnTo>
                <a:lnTo>
                  <a:pt x="81788" y="128802"/>
                </a:lnTo>
                <a:lnTo>
                  <a:pt x="58624" y="88730"/>
                </a:lnTo>
                <a:lnTo>
                  <a:pt x="41110" y="45674"/>
                </a:lnTo>
                <a:lnTo>
                  <a:pt x="29718" y="0"/>
                </a:lnTo>
                <a:close/>
              </a:path>
              <a:path w="828039" h="325755">
                <a:moveTo>
                  <a:pt x="798068" y="0"/>
                </a:moveTo>
                <a:lnTo>
                  <a:pt x="786675" y="45674"/>
                </a:lnTo>
                <a:lnTo>
                  <a:pt x="769161" y="88730"/>
                </a:lnTo>
                <a:lnTo>
                  <a:pt x="745997" y="128802"/>
                </a:lnTo>
                <a:lnTo>
                  <a:pt x="717655" y="165525"/>
                </a:lnTo>
                <a:lnTo>
                  <a:pt x="684606" y="198536"/>
                </a:lnTo>
                <a:lnTo>
                  <a:pt x="647322" y="227468"/>
                </a:lnTo>
                <a:lnTo>
                  <a:pt x="606275" y="251957"/>
                </a:lnTo>
                <a:lnTo>
                  <a:pt x="561937" y="271639"/>
                </a:lnTo>
                <a:lnTo>
                  <a:pt x="514780" y="286150"/>
                </a:lnTo>
                <a:lnTo>
                  <a:pt x="465274" y="295123"/>
                </a:lnTo>
                <a:lnTo>
                  <a:pt x="413893" y="298196"/>
                </a:lnTo>
                <a:lnTo>
                  <a:pt x="568709" y="298196"/>
                </a:lnTo>
                <a:lnTo>
                  <a:pt x="605554" y="283351"/>
                </a:lnTo>
                <a:lnTo>
                  <a:pt x="647361" y="260904"/>
                </a:lnTo>
                <a:lnTo>
                  <a:pt x="685942" y="234299"/>
                </a:lnTo>
                <a:lnTo>
                  <a:pt x="720907" y="203839"/>
                </a:lnTo>
                <a:lnTo>
                  <a:pt x="751863" y="169827"/>
                </a:lnTo>
                <a:lnTo>
                  <a:pt x="778420" y="132566"/>
                </a:lnTo>
                <a:lnTo>
                  <a:pt x="800187" y="92358"/>
                </a:lnTo>
                <a:lnTo>
                  <a:pt x="816773" y="49508"/>
                </a:lnTo>
                <a:lnTo>
                  <a:pt x="827786" y="4318"/>
                </a:lnTo>
                <a:lnTo>
                  <a:pt x="798068" y="0"/>
                </a:lnTo>
                <a:close/>
              </a:path>
            </a:pathLst>
          </a:custGeom>
          <a:solidFill>
            <a:srgbClr val="000000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11169" y="208662"/>
            <a:ext cx="828040" cy="325755"/>
          </a:xfrm>
          <a:custGeom>
            <a:avLst/>
            <a:gdLst/>
            <a:ahLst/>
            <a:cxnLst/>
            <a:rect l="l" t="t" r="r" b="b"/>
            <a:pathLst>
              <a:path w="828039" h="325755">
                <a:moveTo>
                  <a:pt x="798068" y="0"/>
                </a:moveTo>
                <a:lnTo>
                  <a:pt x="786675" y="45674"/>
                </a:lnTo>
                <a:lnTo>
                  <a:pt x="769161" y="88730"/>
                </a:lnTo>
                <a:lnTo>
                  <a:pt x="745997" y="128802"/>
                </a:lnTo>
                <a:lnTo>
                  <a:pt x="717655" y="165525"/>
                </a:lnTo>
                <a:lnTo>
                  <a:pt x="684606" y="198536"/>
                </a:lnTo>
                <a:lnTo>
                  <a:pt x="647322" y="227468"/>
                </a:lnTo>
                <a:lnTo>
                  <a:pt x="606275" y="251957"/>
                </a:lnTo>
                <a:lnTo>
                  <a:pt x="561937" y="271639"/>
                </a:lnTo>
                <a:lnTo>
                  <a:pt x="514780" y="286150"/>
                </a:lnTo>
                <a:lnTo>
                  <a:pt x="465274" y="295123"/>
                </a:lnTo>
                <a:lnTo>
                  <a:pt x="413893" y="298196"/>
                </a:lnTo>
                <a:lnTo>
                  <a:pt x="362511" y="295123"/>
                </a:lnTo>
                <a:lnTo>
                  <a:pt x="313005" y="286150"/>
                </a:lnTo>
                <a:lnTo>
                  <a:pt x="265848" y="271639"/>
                </a:lnTo>
                <a:lnTo>
                  <a:pt x="221510" y="251957"/>
                </a:lnTo>
                <a:lnTo>
                  <a:pt x="180463" y="227468"/>
                </a:lnTo>
                <a:lnTo>
                  <a:pt x="143179" y="198536"/>
                </a:lnTo>
                <a:lnTo>
                  <a:pt x="110130" y="165525"/>
                </a:lnTo>
                <a:lnTo>
                  <a:pt x="81788" y="128802"/>
                </a:lnTo>
                <a:lnTo>
                  <a:pt x="58624" y="88730"/>
                </a:lnTo>
                <a:lnTo>
                  <a:pt x="41110" y="45674"/>
                </a:lnTo>
                <a:lnTo>
                  <a:pt x="29718" y="0"/>
                </a:lnTo>
                <a:lnTo>
                  <a:pt x="0" y="4318"/>
                </a:lnTo>
                <a:lnTo>
                  <a:pt x="11012" y="49508"/>
                </a:lnTo>
                <a:lnTo>
                  <a:pt x="27598" y="92358"/>
                </a:lnTo>
                <a:lnTo>
                  <a:pt x="49365" y="132566"/>
                </a:lnTo>
                <a:lnTo>
                  <a:pt x="75922" y="169827"/>
                </a:lnTo>
                <a:lnTo>
                  <a:pt x="106878" y="203839"/>
                </a:lnTo>
                <a:lnTo>
                  <a:pt x="141843" y="234299"/>
                </a:lnTo>
                <a:lnTo>
                  <a:pt x="180424" y="260904"/>
                </a:lnTo>
                <a:lnTo>
                  <a:pt x="222231" y="283351"/>
                </a:lnTo>
                <a:lnTo>
                  <a:pt x="266872" y="301337"/>
                </a:lnTo>
                <a:lnTo>
                  <a:pt x="313957" y="314559"/>
                </a:lnTo>
                <a:lnTo>
                  <a:pt x="363094" y="322715"/>
                </a:lnTo>
                <a:lnTo>
                  <a:pt x="413893" y="325501"/>
                </a:lnTo>
                <a:lnTo>
                  <a:pt x="464691" y="322715"/>
                </a:lnTo>
                <a:lnTo>
                  <a:pt x="513828" y="314559"/>
                </a:lnTo>
                <a:lnTo>
                  <a:pt x="560913" y="301337"/>
                </a:lnTo>
                <a:lnTo>
                  <a:pt x="605554" y="283351"/>
                </a:lnTo>
                <a:lnTo>
                  <a:pt x="647361" y="260904"/>
                </a:lnTo>
                <a:lnTo>
                  <a:pt x="685942" y="234299"/>
                </a:lnTo>
                <a:lnTo>
                  <a:pt x="720907" y="203839"/>
                </a:lnTo>
                <a:lnTo>
                  <a:pt x="751863" y="169827"/>
                </a:lnTo>
                <a:lnTo>
                  <a:pt x="778420" y="132566"/>
                </a:lnTo>
                <a:lnTo>
                  <a:pt x="800187" y="92358"/>
                </a:lnTo>
                <a:lnTo>
                  <a:pt x="816773" y="49508"/>
                </a:lnTo>
                <a:lnTo>
                  <a:pt x="827786" y="4318"/>
                </a:lnTo>
                <a:lnTo>
                  <a:pt x="798068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06161" y="343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06161" y="305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15361" y="61348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5361" y="60967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32760" y="289559"/>
            <a:ext cx="108204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15361" y="343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15361" y="305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5361" y="6621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15361" y="6240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15361" y="9669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15361" y="9288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5361" y="12717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15361" y="12336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5361" y="15765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15361" y="15384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15361" y="18813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15361" y="18432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15361" y="21861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5361" y="21480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5361" y="24909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5361" y="24528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15361" y="27957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15361" y="27576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15361" y="31005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15361" y="30624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15361" y="3391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153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5361" y="36964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15361" y="36583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15361" y="40012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15361" y="39631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15361" y="43060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15361" y="42679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15361" y="46108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15361" y="45727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15361" y="4915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15361" y="487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15361" y="52204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15361" y="51823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15361" y="55115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15361" y="54734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834894" y="157443"/>
            <a:ext cx="293370" cy="60464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>
              <a:spcBef>
                <a:spcPts val="335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4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8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9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10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4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11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12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13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14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3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18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515361" y="58163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15361" y="57782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678939" y="171196"/>
            <a:ext cx="641350" cy="603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890">
              <a:lnSpc>
                <a:spcPct val="110600"/>
              </a:lnSpc>
            </a:pPr>
            <a:r>
              <a:rPr b="1" dirty="0">
                <a:latin typeface="Comic Sans MS"/>
                <a:cs typeface="Comic Sans MS"/>
              </a:rPr>
              <a:t>GND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14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13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12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11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10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AD9  AD8  AD7  AD6</a:t>
            </a:r>
            <a:endParaRPr>
              <a:latin typeface="Comic Sans MS"/>
              <a:cs typeface="Comic Sans MS"/>
            </a:endParaRPr>
          </a:p>
          <a:p>
            <a:pPr marL="12700" marR="5080" algn="just">
              <a:lnSpc>
                <a:spcPct val="111100"/>
              </a:lnSpc>
              <a:spcBef>
                <a:spcPts val="110"/>
              </a:spcBef>
            </a:pP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AD5  AD4  AD3  AD2  AD1  AD0  </a:t>
            </a:r>
            <a:r>
              <a:rPr b="1" dirty="0">
                <a:solidFill>
                  <a:srgbClr val="660066"/>
                </a:solidFill>
                <a:latin typeface="Comic Sans MS"/>
                <a:cs typeface="Comic Sans MS"/>
              </a:rPr>
              <a:t>NMI  </a:t>
            </a:r>
            <a:r>
              <a:rPr b="1" spc="-5" dirty="0">
                <a:solidFill>
                  <a:srgbClr val="660066"/>
                </a:solidFill>
                <a:latin typeface="Comic Sans MS"/>
                <a:cs typeface="Comic Sans MS"/>
              </a:rPr>
              <a:t>IN</a:t>
            </a:r>
            <a:r>
              <a:rPr b="1" spc="-10" dirty="0">
                <a:solidFill>
                  <a:srgbClr val="660066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66"/>
                </a:solidFill>
                <a:latin typeface="Comic Sans MS"/>
                <a:cs typeface="Comic Sans MS"/>
              </a:rPr>
              <a:t>R</a:t>
            </a:r>
            <a:endParaRPr>
              <a:latin typeface="Comic Sans MS"/>
              <a:cs typeface="Comic Sans MS"/>
            </a:endParaRPr>
          </a:p>
          <a:p>
            <a:pPr marL="12700" marR="114300">
              <a:lnSpc>
                <a:spcPts val="1800"/>
              </a:lnSpc>
              <a:spcBef>
                <a:spcPts val="605"/>
              </a:spcBef>
            </a:pPr>
            <a:r>
              <a:rPr b="1" dirty="0">
                <a:solidFill>
                  <a:srgbClr val="2997E2"/>
                </a:solidFill>
                <a:latin typeface="Comic Sans MS"/>
                <a:cs typeface="Comic Sans MS"/>
              </a:rPr>
              <a:t>CLK  </a:t>
            </a:r>
            <a:r>
              <a:rPr b="1" dirty="0">
                <a:latin typeface="Comic Sans MS"/>
                <a:cs typeface="Comic Sans MS"/>
              </a:rPr>
              <a:t>GND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106161" y="58163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06161" y="57782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06161" y="61348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06161" y="60967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06161" y="55252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06161" y="54871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641976" y="5353648"/>
            <a:ext cx="793115" cy="8502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ct val="97300"/>
              </a:lnSpc>
              <a:spcBef>
                <a:spcPts val="290"/>
              </a:spcBef>
            </a:pPr>
            <a:r>
              <a:rPr b="1" spc="-5" dirty="0">
                <a:solidFill>
                  <a:srgbClr val="FF33CC"/>
                </a:solidFill>
                <a:latin typeface="Comic Sans MS"/>
                <a:cs typeface="Comic Sans MS"/>
              </a:rPr>
              <a:t>TEST  </a:t>
            </a:r>
            <a:r>
              <a:rPr b="1" spc="-5" dirty="0">
                <a:solidFill>
                  <a:srgbClr val="2997E2"/>
                </a:solidFill>
                <a:latin typeface="Comic Sans MS"/>
                <a:cs typeface="Comic Sans MS"/>
              </a:rPr>
              <a:t>RE</a:t>
            </a:r>
            <a:r>
              <a:rPr b="1" spc="5" dirty="0">
                <a:solidFill>
                  <a:srgbClr val="2997E2"/>
                </a:solidFill>
                <a:latin typeface="Comic Sans MS"/>
                <a:cs typeface="Comic Sans MS"/>
              </a:rPr>
              <a:t>A</a:t>
            </a:r>
            <a:r>
              <a:rPr b="1" dirty="0">
                <a:solidFill>
                  <a:srgbClr val="2997E2"/>
                </a:solidFill>
                <a:latin typeface="Comic Sans MS"/>
                <a:cs typeface="Comic Sans MS"/>
              </a:rPr>
              <a:t>DY  </a:t>
            </a:r>
            <a:r>
              <a:rPr b="1" spc="-5" dirty="0">
                <a:solidFill>
                  <a:srgbClr val="2997E2"/>
                </a:solidFill>
                <a:latin typeface="Comic Sans MS"/>
                <a:cs typeface="Comic Sans MS"/>
              </a:rPr>
              <a:t>RESET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639561" y="5410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FF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06161" y="52204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06161" y="51823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06161" y="4915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06161" y="487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06161" y="45971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06161" y="45590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06161" y="42923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06161" y="42542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06161" y="39875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06161" y="39494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06161" y="36827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06161" y="36446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06161" y="3391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061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06161" y="307314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06161" y="3035045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639561" y="51061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096761" y="41917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20561" y="38869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641975" y="2872485"/>
            <a:ext cx="674370" cy="247904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210"/>
              </a:spcBef>
            </a:pP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HOLD 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BC572C"/>
                  </a:solidFill>
                </a:uFill>
                <a:latin typeface="Comic Sans MS"/>
                <a:cs typeface="Comic Sans MS"/>
              </a:rPr>
              <a:t>HLD</a:t>
            </a: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A  </a:t>
            </a:r>
            <a:r>
              <a:rPr b="1" dirty="0">
                <a:solidFill>
                  <a:srgbClr val="BC572C"/>
                </a:solidFill>
                <a:latin typeface="Comic Sans MS"/>
                <a:cs typeface="Comic Sans MS"/>
              </a:rPr>
              <a:t>WR  </a:t>
            </a:r>
            <a:r>
              <a:rPr b="1" spc="-5" dirty="0">
                <a:solidFill>
                  <a:srgbClr val="BC572C"/>
                </a:solidFill>
                <a:latin typeface="Comic Sans MS"/>
                <a:cs typeface="Comic Sans MS"/>
              </a:rPr>
              <a:t>M/IO  </a:t>
            </a:r>
            <a:r>
              <a:rPr b="1" u="heavy" spc="-5" dirty="0">
                <a:solidFill>
                  <a:srgbClr val="BC572C"/>
                </a:solidFill>
                <a:uFill>
                  <a:solidFill>
                    <a:srgbClr val="BC572C"/>
                  </a:solidFill>
                </a:uFill>
                <a:latin typeface="Comic Sans MS"/>
                <a:cs typeface="Comic Sans MS"/>
              </a:rPr>
              <a:t>DT/R </a:t>
            </a:r>
            <a:r>
              <a:rPr b="1" spc="-5" dirty="0">
                <a:solidFill>
                  <a:srgbClr val="BC572C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BC572C"/>
                </a:solidFill>
                <a:latin typeface="Comic Sans MS"/>
                <a:cs typeface="Comic Sans MS"/>
              </a:rPr>
              <a:t>DEN  ALE  </a:t>
            </a:r>
            <a:r>
              <a:rPr b="1" spc="-5" dirty="0">
                <a:solidFill>
                  <a:srgbClr val="660066"/>
                </a:solidFill>
                <a:latin typeface="Comic Sans MS"/>
                <a:cs typeface="Comic Sans MS"/>
              </a:rPr>
              <a:t>INTA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106161" y="27820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06161" y="27439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639561" y="26677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06161" y="24772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06161" y="24391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641976" y="2291335"/>
            <a:ext cx="897255" cy="608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b="1" spc="-10" dirty="0">
                <a:solidFill>
                  <a:srgbClr val="FF6600"/>
                </a:solidFill>
                <a:latin typeface="Comic Sans MS"/>
                <a:cs typeface="Comic Sans MS"/>
              </a:rPr>
              <a:t>M</a:t>
            </a:r>
            <a:r>
              <a:rPr b="1" dirty="0">
                <a:solidFill>
                  <a:srgbClr val="FF6600"/>
                </a:solidFill>
                <a:latin typeface="Comic Sans MS"/>
                <a:cs typeface="Comic Sans MS"/>
              </a:rPr>
              <a:t>N/MX  </a:t>
            </a:r>
            <a:r>
              <a:rPr b="1" spc="-5" dirty="0">
                <a:solidFill>
                  <a:srgbClr val="BC572C"/>
                </a:solidFill>
                <a:latin typeface="Comic Sans MS"/>
                <a:cs typeface="Comic Sans MS"/>
              </a:rPr>
              <a:t>RD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172961" y="23629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106161" y="21724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06161" y="21343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639561" y="2058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06161" y="63474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06161" y="596645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06161" y="9532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06161" y="9151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06161" y="12580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06161" y="12199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06161" y="15628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06161" y="15247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641976" y="142494"/>
            <a:ext cx="903605" cy="21742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80"/>
              </a:spcBef>
            </a:pPr>
            <a:r>
              <a:rPr b="1" dirty="0">
                <a:latin typeface="Comic Sans MS"/>
                <a:cs typeface="Comic Sans MS"/>
              </a:rPr>
              <a:t>VCC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AD15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spc="5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6/S3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spc="5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7/S4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spc="5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8/S5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A19/S6  </a:t>
            </a:r>
            <a:r>
              <a:rPr b="1" dirty="0">
                <a:solidFill>
                  <a:srgbClr val="BC572C"/>
                </a:solidFill>
                <a:latin typeface="Comic Sans MS"/>
                <a:cs typeface="Comic Sans MS"/>
              </a:rPr>
              <a:t>B</a:t>
            </a:r>
            <a:r>
              <a:rPr b="1" spc="-5" dirty="0">
                <a:solidFill>
                  <a:srgbClr val="BC572C"/>
                </a:solidFill>
                <a:latin typeface="Comic Sans MS"/>
                <a:cs typeface="Comic Sans MS"/>
              </a:rPr>
              <a:t>HE/S7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740275" y="171196"/>
            <a:ext cx="293370" cy="60331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>
              <a:spcBef>
                <a:spcPts val="229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40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2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39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5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38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37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4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33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32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2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31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5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30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2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29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28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5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23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  <a:spcBef>
                <a:spcPts val="13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22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106161" y="1867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06161" y="1829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785228" y="2917316"/>
            <a:ext cx="94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RQ/G</a:t>
            </a:r>
            <a:r>
              <a:rPr b="1" spc="-10" dirty="0">
                <a:solidFill>
                  <a:srgbClr val="6600FF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FF"/>
                </a:solidFill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782561" y="29725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315961" y="29725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782561" y="32773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315961" y="32773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785228" y="3220339"/>
            <a:ext cx="942340" cy="60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RQ/G</a:t>
            </a:r>
            <a:r>
              <a:rPr b="1" spc="-10" dirty="0">
                <a:solidFill>
                  <a:srgbClr val="6600FF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FF"/>
                </a:solidFill>
                <a:latin typeface="Comic Sans MS"/>
                <a:cs typeface="Comic Sans MS"/>
              </a:rPr>
              <a:t>1  LOCK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782561" y="358216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6785228" y="383171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S2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782561" y="38869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6785228" y="413689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782561" y="41917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6785228" y="444169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6782561" y="44965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6785229" y="4701794"/>
            <a:ext cx="523875" cy="6330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QS0  QS1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520694" y="2911220"/>
            <a:ext cx="878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2800" b="1" spc="-10" dirty="0">
                <a:latin typeface="Comic Sans MS"/>
                <a:cs typeface="Comic Sans MS"/>
              </a:rPr>
              <a:t>8086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6249161" y="3505961"/>
            <a:ext cx="381000" cy="1447800"/>
          </a:xfrm>
          <a:custGeom>
            <a:avLst/>
            <a:gdLst/>
            <a:ahLst/>
            <a:cxnLst/>
            <a:rect l="l" t="t" r="r" b="b"/>
            <a:pathLst>
              <a:path w="381000" h="1447800">
                <a:moveTo>
                  <a:pt x="0" y="0"/>
                </a:moveTo>
                <a:lnTo>
                  <a:pt x="60191" y="6146"/>
                </a:lnTo>
                <a:lnTo>
                  <a:pt x="112483" y="23266"/>
                </a:lnTo>
                <a:lnTo>
                  <a:pt x="153728" y="49377"/>
                </a:lnTo>
                <a:lnTo>
                  <a:pt x="180782" y="82499"/>
                </a:lnTo>
                <a:lnTo>
                  <a:pt x="190500" y="120650"/>
                </a:lnTo>
                <a:lnTo>
                  <a:pt x="190500" y="603250"/>
                </a:lnTo>
                <a:lnTo>
                  <a:pt x="200217" y="641400"/>
                </a:lnTo>
                <a:lnTo>
                  <a:pt x="227271" y="674522"/>
                </a:lnTo>
                <a:lnTo>
                  <a:pt x="268516" y="700633"/>
                </a:lnTo>
                <a:lnTo>
                  <a:pt x="320808" y="717753"/>
                </a:lnTo>
                <a:lnTo>
                  <a:pt x="381000" y="723900"/>
                </a:lnTo>
                <a:lnTo>
                  <a:pt x="320808" y="730046"/>
                </a:lnTo>
                <a:lnTo>
                  <a:pt x="268516" y="747166"/>
                </a:lnTo>
                <a:lnTo>
                  <a:pt x="227271" y="773277"/>
                </a:lnTo>
                <a:lnTo>
                  <a:pt x="200217" y="806399"/>
                </a:lnTo>
                <a:lnTo>
                  <a:pt x="190500" y="844550"/>
                </a:lnTo>
                <a:lnTo>
                  <a:pt x="190500" y="1327150"/>
                </a:lnTo>
                <a:lnTo>
                  <a:pt x="180782" y="1365300"/>
                </a:lnTo>
                <a:lnTo>
                  <a:pt x="153728" y="1398422"/>
                </a:lnTo>
                <a:lnTo>
                  <a:pt x="112483" y="1424533"/>
                </a:lnTo>
                <a:lnTo>
                  <a:pt x="60191" y="1441653"/>
                </a:lnTo>
                <a:lnTo>
                  <a:pt x="0" y="1447800"/>
                </a:lnTo>
              </a:path>
            </a:pathLst>
          </a:custGeom>
          <a:ln w="32004">
            <a:solidFill>
              <a:srgbClr val="626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301740" y="5920740"/>
            <a:ext cx="1223772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401561" y="5981701"/>
            <a:ext cx="1066800" cy="78105"/>
          </a:xfrm>
          <a:custGeom>
            <a:avLst/>
            <a:gdLst/>
            <a:ahLst/>
            <a:cxnLst/>
            <a:rect l="l" t="t" r="r" b="b"/>
            <a:pathLst>
              <a:path w="1066800" h="78104">
                <a:moveTo>
                  <a:pt x="77724" y="0"/>
                </a:moveTo>
                <a:lnTo>
                  <a:pt x="0" y="38862"/>
                </a:lnTo>
                <a:lnTo>
                  <a:pt x="77724" y="77723"/>
                </a:lnTo>
                <a:lnTo>
                  <a:pt x="77724" y="51815"/>
                </a:lnTo>
                <a:lnTo>
                  <a:pt x="64770" y="51815"/>
                </a:lnTo>
                <a:lnTo>
                  <a:pt x="64770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1066800" h="78104">
                <a:moveTo>
                  <a:pt x="77724" y="25908"/>
                </a:moveTo>
                <a:lnTo>
                  <a:pt x="64770" y="25908"/>
                </a:lnTo>
                <a:lnTo>
                  <a:pt x="64770" y="51815"/>
                </a:lnTo>
                <a:lnTo>
                  <a:pt x="77724" y="51815"/>
                </a:lnTo>
                <a:lnTo>
                  <a:pt x="77724" y="25908"/>
                </a:lnTo>
                <a:close/>
              </a:path>
              <a:path w="1066800" h="78104">
                <a:moveTo>
                  <a:pt x="1066800" y="25908"/>
                </a:moveTo>
                <a:lnTo>
                  <a:pt x="77724" y="25908"/>
                </a:lnTo>
                <a:lnTo>
                  <a:pt x="77724" y="51815"/>
                </a:lnTo>
                <a:lnTo>
                  <a:pt x="1066800" y="51815"/>
                </a:lnTo>
                <a:lnTo>
                  <a:pt x="1066800" y="25908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"/>
            <a:ext cx="9144000" cy="6334125"/>
          </a:xfrm>
          <a:custGeom>
            <a:avLst/>
            <a:gdLst/>
            <a:ahLst/>
            <a:cxnLst/>
            <a:rect l="l" t="t" r="r" b="b"/>
            <a:pathLst>
              <a:path w="9144000" h="6334125">
                <a:moveTo>
                  <a:pt x="0" y="6333744"/>
                </a:moveTo>
                <a:lnTo>
                  <a:pt x="9144000" y="6333744"/>
                </a:lnTo>
                <a:lnTo>
                  <a:pt x="9144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E0E0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28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0" y="67055"/>
                </a:moveTo>
                <a:lnTo>
                  <a:pt x="9144000" y="67055"/>
                </a:lnTo>
                <a:lnTo>
                  <a:pt x="9144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ACAC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26004" y="2991688"/>
            <a:ext cx="742315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7409815" algn="l"/>
              </a:tabLst>
            </a:pPr>
            <a:r>
              <a:rPr sz="8000" u="sng" spc="-180" dirty="0">
                <a:solidFill>
                  <a:srgbClr val="252525"/>
                </a:solidFill>
                <a:uFill>
                  <a:solidFill>
                    <a:srgbClr val="7E7E7E"/>
                  </a:solidFill>
                </a:uFill>
                <a:latin typeface="Trebuchet MS"/>
                <a:cs typeface="Trebuchet MS"/>
              </a:rPr>
              <a:t>8086	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7834" y="4433443"/>
            <a:ext cx="302704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85" dirty="0">
                <a:solidFill>
                  <a:srgbClr val="514848"/>
                </a:solidFill>
                <a:latin typeface="Trebuchet MS"/>
                <a:cs typeface="Trebuchet MS"/>
              </a:rPr>
              <a:t>INSTRUCTION </a:t>
            </a:r>
            <a:r>
              <a:rPr sz="2400" spc="-40" dirty="0">
                <a:solidFill>
                  <a:srgbClr val="514848"/>
                </a:solidFill>
                <a:latin typeface="Trebuchet MS"/>
                <a:cs typeface="Trebuchet MS"/>
              </a:rPr>
              <a:t>CYCLE,  </a:t>
            </a:r>
            <a:r>
              <a:rPr sz="2400" spc="145" dirty="0">
                <a:solidFill>
                  <a:srgbClr val="514848"/>
                </a:solidFill>
                <a:latin typeface="Trebuchet MS"/>
                <a:cs typeface="Trebuchet MS"/>
              </a:rPr>
              <a:t>MACHINE</a:t>
            </a:r>
            <a:r>
              <a:rPr sz="2400" spc="170" dirty="0">
                <a:solidFill>
                  <a:srgbClr val="514848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solidFill>
                  <a:srgbClr val="514848"/>
                </a:solidFill>
                <a:latin typeface="Trebuchet MS"/>
                <a:cs typeface="Trebuchet MS"/>
              </a:rPr>
              <a:t>CYCLE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"/>
            <a:ext cx="9144000" cy="6334125"/>
          </a:xfrm>
          <a:custGeom>
            <a:avLst/>
            <a:gdLst/>
            <a:ahLst/>
            <a:cxnLst/>
            <a:rect l="l" t="t" r="r" b="b"/>
            <a:pathLst>
              <a:path w="9144000" h="6334125">
                <a:moveTo>
                  <a:pt x="0" y="6333744"/>
                </a:moveTo>
                <a:lnTo>
                  <a:pt x="9144000" y="6333744"/>
                </a:lnTo>
                <a:lnTo>
                  <a:pt x="9144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E0E0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199"/>
                </a:moveTo>
                <a:lnTo>
                  <a:pt x="9144000" y="457199"/>
                </a:lnTo>
                <a:lnTo>
                  <a:pt x="9144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28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0" y="67055"/>
                </a:moveTo>
                <a:lnTo>
                  <a:pt x="9144000" y="67055"/>
                </a:lnTo>
                <a:lnTo>
                  <a:pt x="9144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ACAC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467600" algn="l"/>
              </a:tabLst>
            </a:pPr>
            <a:r>
              <a:rPr spc="-155" dirty="0"/>
              <a:t>Machine</a:t>
            </a:r>
            <a:r>
              <a:rPr spc="-520" dirty="0"/>
              <a:t> </a:t>
            </a:r>
            <a:r>
              <a:rPr spc="-355" dirty="0"/>
              <a:t>Cycle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6005" y="1803526"/>
            <a:ext cx="1038225" cy="26860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spcBef>
                <a:spcPts val="325"/>
              </a:spcBef>
            </a:pP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MEMR</a:t>
            </a:r>
            <a:endParaRPr sz="2000">
              <a:latin typeface="Arial"/>
              <a:cs typeface="Arial"/>
            </a:endParaRPr>
          </a:p>
          <a:p>
            <a:pPr marL="304800" indent="-182880">
              <a:spcBef>
                <a:spcPts val="204"/>
              </a:spcBef>
              <a:buClr>
                <a:srgbClr val="9DBEBD"/>
              </a:buClr>
              <a:buChar char="◦"/>
              <a:tabLst>
                <a:tab pos="305435" algn="l"/>
              </a:tabLst>
            </a:pPr>
            <a:r>
              <a:rPr spc="-15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pc="-13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pc="-80" dirty="0">
                <a:solidFill>
                  <a:srgbClr val="404040"/>
                </a:solidFill>
                <a:latin typeface="Arial"/>
                <a:cs typeface="Arial"/>
              </a:rPr>
              <a:t>ode</a:t>
            </a:r>
            <a:endParaRPr>
              <a:latin typeface="Arial"/>
              <a:cs typeface="Arial"/>
            </a:endParaRPr>
          </a:p>
          <a:p>
            <a:pPr marL="304800" indent="-182880">
              <a:spcBef>
                <a:spcPts val="384"/>
              </a:spcBef>
              <a:buClr>
                <a:srgbClr val="9DBEBD"/>
              </a:buClr>
              <a:buChar char="◦"/>
              <a:tabLst>
                <a:tab pos="305435" algn="l"/>
              </a:tabLst>
            </a:pPr>
            <a:r>
              <a:rPr spc="-10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1345"/>
              </a:spcBef>
            </a:pPr>
            <a:r>
              <a:rPr sz="2000" spc="-95" dirty="0">
                <a:solidFill>
                  <a:srgbClr val="404040"/>
                </a:solidFill>
                <a:latin typeface="Arial"/>
                <a:cs typeface="Arial"/>
              </a:rPr>
              <a:t>MEMW</a:t>
            </a:r>
            <a:endParaRPr sz="2000">
              <a:latin typeface="Arial"/>
              <a:cs typeface="Arial"/>
            </a:endParaRPr>
          </a:p>
          <a:p>
            <a:pPr marL="304800" indent="-182880">
              <a:spcBef>
                <a:spcPts val="190"/>
              </a:spcBef>
              <a:buClr>
                <a:srgbClr val="9DBEBD"/>
              </a:buClr>
              <a:buChar char="◦"/>
              <a:tabLst>
                <a:tab pos="305435" algn="l"/>
              </a:tabLst>
            </a:pPr>
            <a:r>
              <a:rPr spc="-105" dirty="0">
                <a:solidFill>
                  <a:srgbClr val="404040"/>
                </a:solidFill>
                <a:latin typeface="Arial"/>
                <a:cs typeface="Arial"/>
              </a:rPr>
              <a:t>Data</a:t>
            </a:r>
            <a:endParaRPr>
              <a:latin typeface="Arial"/>
              <a:cs typeface="Arial"/>
            </a:endParaRPr>
          </a:p>
          <a:p>
            <a:pPr marL="12700" marR="560705">
              <a:lnSpc>
                <a:spcPct val="148500"/>
              </a:lnSpc>
              <a:spcBef>
                <a:spcPts val="185"/>
              </a:spcBef>
            </a:pPr>
            <a:r>
              <a:rPr sz="2000" spc="-215" dirty="0">
                <a:solidFill>
                  <a:srgbClr val="404040"/>
                </a:solidFill>
                <a:latin typeface="Arial"/>
                <a:cs typeface="Arial"/>
              </a:rPr>
              <a:t>IOR  </a:t>
            </a:r>
            <a:r>
              <a:rPr sz="2000" spc="-7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spc="-105" dirty="0">
                <a:solidFill>
                  <a:srgbClr val="404040"/>
                </a:solidFill>
                <a:latin typeface="Arial"/>
                <a:cs typeface="Arial"/>
              </a:rPr>
              <a:t>W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"/>
            <a:ext cx="9144000" cy="6334125"/>
          </a:xfrm>
          <a:custGeom>
            <a:avLst/>
            <a:gdLst/>
            <a:ahLst/>
            <a:cxnLst/>
            <a:rect l="l" t="t" r="r" b="b"/>
            <a:pathLst>
              <a:path w="9144000" h="6334125">
                <a:moveTo>
                  <a:pt x="0" y="6333744"/>
                </a:moveTo>
                <a:lnTo>
                  <a:pt x="9144000" y="6333744"/>
                </a:lnTo>
                <a:lnTo>
                  <a:pt x="9144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E0E0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199"/>
                </a:moveTo>
                <a:lnTo>
                  <a:pt x="9144000" y="457199"/>
                </a:lnTo>
                <a:lnTo>
                  <a:pt x="9144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28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0" y="67055"/>
                </a:moveTo>
                <a:lnTo>
                  <a:pt x="9144000" y="67055"/>
                </a:lnTo>
                <a:lnTo>
                  <a:pt x="9144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ACAC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467600" algn="l"/>
              </a:tabLst>
            </a:pPr>
            <a:r>
              <a:rPr spc="85" dirty="0"/>
              <a:t>MOV</a:t>
            </a:r>
            <a:r>
              <a:rPr spc="-570" dirty="0"/>
              <a:t> </a:t>
            </a:r>
            <a:r>
              <a:rPr spc="-340" dirty="0"/>
              <a:t>AX,BX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346756" y="1667993"/>
            <a:ext cx="2844800" cy="138239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spcBef>
                <a:spcPts val="1260"/>
              </a:spcBef>
            </a:pPr>
            <a:r>
              <a:rPr sz="2000" spc="-175" dirty="0">
                <a:solidFill>
                  <a:srgbClr val="404040"/>
                </a:solidFill>
                <a:latin typeface="Arial"/>
                <a:cs typeface="Arial"/>
              </a:rPr>
              <a:t>8B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C3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1165"/>
              </a:spcBef>
            </a:pP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Fetch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Instruction </a:t>
            </a:r>
            <a:r>
              <a:rPr sz="2000" spc="-55" dirty="0">
                <a:solidFill>
                  <a:srgbClr val="404040"/>
                </a:solidFill>
                <a:latin typeface="Arial"/>
                <a:cs typeface="Arial"/>
              </a:rPr>
              <a:t>-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2000" spc="-2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MEMR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1155"/>
              </a:spcBef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1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Machine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Cycle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66676"/>
            <a:ext cx="9144000" cy="6334125"/>
          </a:xfrm>
          <a:custGeom>
            <a:avLst/>
            <a:gdLst/>
            <a:ahLst/>
            <a:cxnLst/>
            <a:rect l="l" t="t" r="r" b="b"/>
            <a:pathLst>
              <a:path w="9144000" h="6334125">
                <a:moveTo>
                  <a:pt x="0" y="6333744"/>
                </a:moveTo>
                <a:lnTo>
                  <a:pt x="9144000" y="6333744"/>
                </a:lnTo>
                <a:lnTo>
                  <a:pt x="9144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E0E0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199"/>
                </a:moveTo>
                <a:lnTo>
                  <a:pt x="9144000" y="457199"/>
                </a:lnTo>
                <a:lnTo>
                  <a:pt x="9144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28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0" y="67055"/>
                </a:moveTo>
                <a:lnTo>
                  <a:pt x="9144000" y="67055"/>
                </a:lnTo>
                <a:lnTo>
                  <a:pt x="9144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ACAC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467600" algn="l"/>
              </a:tabLst>
            </a:pPr>
            <a:r>
              <a:rPr spc="-100" dirty="0"/>
              <a:t>ADD</a:t>
            </a:r>
            <a:r>
              <a:rPr spc="-555" dirty="0"/>
              <a:t> </a:t>
            </a:r>
            <a:r>
              <a:rPr spc="-280" dirty="0"/>
              <a:t>BX,[0110]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6005" y="1684502"/>
            <a:ext cx="3675379" cy="273939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spcBef>
                <a:spcPts val="1265"/>
              </a:spcBef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03 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1E </a:t>
            </a:r>
            <a:r>
              <a:rPr sz="2000" spc="-100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sz="2000" spc="-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0000"/>
                </a:solidFill>
                <a:latin typeface="Arial"/>
                <a:cs typeface="Arial"/>
              </a:rPr>
              <a:t>01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1165"/>
              </a:spcBef>
            </a:pP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Instruction</a:t>
            </a:r>
            <a:r>
              <a:rPr sz="2000" spc="-120" dirty="0">
                <a:solidFill>
                  <a:srgbClr val="FF0000"/>
                </a:solidFill>
                <a:latin typeface="Arial"/>
                <a:cs typeface="Arial"/>
              </a:rPr>
              <a:t> Fetch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spcBef>
                <a:spcPts val="1150"/>
              </a:spcBef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2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MEMR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–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2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Machine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Cycle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1165"/>
              </a:spcBef>
            </a:pP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Instruction</a:t>
            </a:r>
            <a:r>
              <a:rPr sz="20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FF0000"/>
                </a:solidFill>
                <a:latin typeface="Arial"/>
                <a:cs typeface="Arial"/>
              </a:rPr>
              <a:t>Execute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5080">
              <a:lnSpc>
                <a:spcPct val="148000"/>
              </a:lnSpc>
              <a:spcBef>
                <a:spcPts val="15"/>
              </a:spcBef>
            </a:pP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Read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DS:0110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–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1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MEMR 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3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Machine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Cycles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66676"/>
            <a:ext cx="9144000" cy="6334125"/>
          </a:xfrm>
          <a:custGeom>
            <a:avLst/>
            <a:gdLst/>
            <a:ahLst/>
            <a:cxnLst/>
            <a:rect l="l" t="t" r="r" b="b"/>
            <a:pathLst>
              <a:path w="9144000" h="6334125">
                <a:moveTo>
                  <a:pt x="0" y="6333744"/>
                </a:moveTo>
                <a:lnTo>
                  <a:pt x="9144000" y="6333744"/>
                </a:lnTo>
                <a:lnTo>
                  <a:pt x="9144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E0E0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199"/>
                </a:moveTo>
                <a:lnTo>
                  <a:pt x="9144000" y="457199"/>
                </a:lnTo>
                <a:lnTo>
                  <a:pt x="9144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28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0" y="67055"/>
                </a:moveTo>
                <a:lnTo>
                  <a:pt x="9144000" y="67055"/>
                </a:lnTo>
                <a:lnTo>
                  <a:pt x="9144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ACAC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467600" algn="l"/>
              </a:tabLst>
            </a:pPr>
            <a:r>
              <a:rPr spc="-100" dirty="0"/>
              <a:t>ADD</a:t>
            </a:r>
            <a:r>
              <a:rPr spc="-550" dirty="0"/>
              <a:t> </a:t>
            </a:r>
            <a:r>
              <a:rPr spc="-280" dirty="0"/>
              <a:t>[0110],BX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6005" y="1684502"/>
            <a:ext cx="3674745" cy="3227678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spcBef>
                <a:spcPts val="1265"/>
              </a:spcBef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01 </a:t>
            </a:r>
            <a:r>
              <a:rPr sz="2000" spc="-229" dirty="0">
                <a:solidFill>
                  <a:srgbClr val="404040"/>
                </a:solidFill>
                <a:latin typeface="Arial"/>
                <a:cs typeface="Arial"/>
              </a:rPr>
              <a:t>1E </a:t>
            </a:r>
            <a:r>
              <a:rPr sz="2000" spc="-100" dirty="0">
                <a:solidFill>
                  <a:srgbClr val="FF0000"/>
                </a:solidFill>
                <a:latin typeface="Arial"/>
                <a:cs typeface="Arial"/>
              </a:rPr>
              <a:t>10</a:t>
            </a:r>
            <a:r>
              <a:rPr sz="2000" spc="-3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FF0000"/>
                </a:solidFill>
                <a:latin typeface="Arial"/>
                <a:cs typeface="Arial"/>
              </a:rPr>
              <a:t>01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1165"/>
              </a:spcBef>
            </a:pP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Instruction</a:t>
            </a:r>
            <a:r>
              <a:rPr sz="2000" spc="-120" dirty="0">
                <a:solidFill>
                  <a:srgbClr val="FF0000"/>
                </a:solidFill>
                <a:latin typeface="Arial"/>
                <a:cs typeface="Arial"/>
              </a:rPr>
              <a:t> Fetch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spcBef>
                <a:spcPts val="1150"/>
              </a:spcBef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2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MEMR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–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2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Machine</a:t>
            </a:r>
            <a:r>
              <a:rPr sz="2000" spc="-9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Cycle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1165"/>
              </a:spcBef>
            </a:pP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Instruction</a:t>
            </a:r>
            <a:r>
              <a:rPr sz="2000" spc="-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30" dirty="0">
                <a:solidFill>
                  <a:srgbClr val="FF0000"/>
                </a:solidFill>
                <a:latin typeface="Arial"/>
                <a:cs typeface="Arial"/>
              </a:rPr>
              <a:t>Execute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 marR="5080">
              <a:lnSpc>
                <a:spcPct val="148000"/>
              </a:lnSpc>
              <a:spcBef>
                <a:spcPts val="15"/>
              </a:spcBef>
            </a:pPr>
            <a:r>
              <a:rPr sz="2000" spc="-180" dirty="0">
                <a:solidFill>
                  <a:srgbClr val="404040"/>
                </a:solidFill>
                <a:latin typeface="Arial"/>
                <a:cs typeface="Arial"/>
              </a:rPr>
              <a:t>Read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from </a:t>
            </a:r>
            <a:r>
              <a:rPr sz="2000" spc="-150" dirty="0">
                <a:solidFill>
                  <a:srgbClr val="404040"/>
                </a:solidFill>
                <a:latin typeface="Arial"/>
                <a:cs typeface="Arial"/>
              </a:rPr>
              <a:t>DS:0110 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–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1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MEMR  </a:t>
            </a:r>
            <a:r>
              <a:rPr sz="2000" spc="-105" dirty="0">
                <a:solidFill>
                  <a:srgbClr val="FF0000"/>
                </a:solidFill>
                <a:latin typeface="Arial"/>
                <a:cs typeface="Arial"/>
              </a:rPr>
              <a:t>Store </a:t>
            </a:r>
            <a:r>
              <a:rPr sz="2000" spc="-114" dirty="0">
                <a:solidFill>
                  <a:srgbClr val="FF0000"/>
                </a:solidFill>
                <a:latin typeface="Arial"/>
                <a:cs typeface="Arial"/>
              </a:rPr>
              <a:t>Result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z="2000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50" dirty="0">
                <a:solidFill>
                  <a:srgbClr val="FF0000"/>
                </a:solidFill>
                <a:latin typeface="Arial"/>
                <a:cs typeface="Arial"/>
              </a:rPr>
              <a:t>DS:0110</a:t>
            </a:r>
            <a:endParaRPr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12700">
              <a:spcBef>
                <a:spcPts val="1165"/>
              </a:spcBef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4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Machine</a:t>
            </a:r>
            <a:r>
              <a:rPr sz="2000" spc="-13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Cycles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"/>
            <a:ext cx="9144000" cy="6334125"/>
          </a:xfrm>
          <a:custGeom>
            <a:avLst/>
            <a:gdLst/>
            <a:ahLst/>
            <a:cxnLst/>
            <a:rect l="l" t="t" r="r" b="b"/>
            <a:pathLst>
              <a:path w="9144000" h="6334125">
                <a:moveTo>
                  <a:pt x="0" y="6333744"/>
                </a:moveTo>
                <a:lnTo>
                  <a:pt x="9144000" y="6333744"/>
                </a:lnTo>
                <a:lnTo>
                  <a:pt x="9144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E0E0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199"/>
                </a:moveTo>
                <a:lnTo>
                  <a:pt x="9144000" y="457199"/>
                </a:lnTo>
                <a:lnTo>
                  <a:pt x="9144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28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0" y="67055"/>
                </a:moveTo>
                <a:lnTo>
                  <a:pt x="9144000" y="67055"/>
                </a:lnTo>
                <a:lnTo>
                  <a:pt x="9144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ACAC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26004" y="913841"/>
            <a:ext cx="7480934" cy="2174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467600" algn="l"/>
              </a:tabLst>
            </a:pPr>
            <a:r>
              <a:rPr sz="4800" u="sng" spc="-155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Trebuchet MS"/>
                <a:cs typeface="Trebuchet MS"/>
              </a:rPr>
              <a:t>CBW	</a:t>
            </a:r>
            <a:endParaRPr sz="4800">
              <a:latin typeface="Trebuchet MS"/>
              <a:cs typeface="Trebuchet MS"/>
            </a:endParaRPr>
          </a:p>
          <a:p>
            <a:pPr marL="12700">
              <a:spcBef>
                <a:spcPts val="1470"/>
              </a:spcBef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98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1170"/>
              </a:spcBef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1</a:t>
            </a:r>
            <a:r>
              <a:rPr sz="20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MEMR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1150"/>
              </a:spcBef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1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Machine</a:t>
            </a:r>
            <a:r>
              <a:rPr sz="2000" spc="-11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Cycle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1"/>
            <a:ext cx="9144000" cy="6334125"/>
          </a:xfrm>
          <a:custGeom>
            <a:avLst/>
            <a:gdLst/>
            <a:ahLst/>
            <a:cxnLst/>
            <a:rect l="l" t="t" r="r" b="b"/>
            <a:pathLst>
              <a:path w="9144000" h="6334125">
                <a:moveTo>
                  <a:pt x="0" y="6333744"/>
                </a:moveTo>
                <a:lnTo>
                  <a:pt x="9144000" y="6333744"/>
                </a:lnTo>
                <a:lnTo>
                  <a:pt x="9144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E0E0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199"/>
                </a:moveTo>
                <a:lnTo>
                  <a:pt x="9144000" y="457199"/>
                </a:lnTo>
                <a:lnTo>
                  <a:pt x="9144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28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0" y="67055"/>
                </a:moveTo>
                <a:lnTo>
                  <a:pt x="9144000" y="67055"/>
                </a:lnTo>
                <a:lnTo>
                  <a:pt x="9144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ACAC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467600" algn="l"/>
              </a:tabLst>
            </a:pPr>
            <a:r>
              <a:rPr spc="-100" dirty="0"/>
              <a:t>ADD</a:t>
            </a:r>
            <a:r>
              <a:rPr spc="-555" dirty="0"/>
              <a:t> </a:t>
            </a:r>
            <a:r>
              <a:rPr spc="-355" dirty="0"/>
              <a:t>AX,[BX]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6004" y="1684502"/>
            <a:ext cx="2799080" cy="183515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spcBef>
                <a:spcPts val="1265"/>
              </a:spcBef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03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07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48200"/>
              </a:lnSpc>
              <a:spcBef>
                <a:spcPts val="10"/>
              </a:spcBef>
            </a:pP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1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MEMR </a:t>
            </a:r>
            <a:r>
              <a:rPr sz="2000" spc="-40" dirty="0">
                <a:solidFill>
                  <a:srgbClr val="404040"/>
                </a:solidFill>
                <a:latin typeface="Arial"/>
                <a:cs typeface="Arial"/>
              </a:rPr>
              <a:t>Instruction </a:t>
            </a:r>
            <a:r>
              <a:rPr sz="2000" spc="-120" dirty="0">
                <a:solidFill>
                  <a:srgbClr val="404040"/>
                </a:solidFill>
                <a:latin typeface="Arial"/>
                <a:cs typeface="Arial"/>
              </a:rPr>
              <a:t>Fetch 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1 </a:t>
            </a:r>
            <a:r>
              <a:rPr sz="2000" spc="-155" dirty="0">
                <a:solidFill>
                  <a:srgbClr val="404040"/>
                </a:solidFill>
                <a:latin typeface="Arial"/>
                <a:cs typeface="Arial"/>
              </a:rPr>
              <a:t>MEMR </a:t>
            </a:r>
            <a:r>
              <a:rPr sz="2000" spc="-80" dirty="0">
                <a:solidFill>
                  <a:srgbClr val="404040"/>
                </a:solidFill>
                <a:latin typeface="Arial"/>
                <a:cs typeface="Arial"/>
              </a:rPr>
              <a:t>data </a:t>
            </a:r>
            <a:r>
              <a:rPr sz="2000" spc="-25" dirty="0">
                <a:solidFill>
                  <a:srgbClr val="404040"/>
                </a:solidFill>
                <a:latin typeface="Arial"/>
                <a:cs typeface="Arial"/>
              </a:rPr>
              <a:t>from</a:t>
            </a:r>
            <a:r>
              <a:rPr sz="2000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65" dirty="0">
                <a:solidFill>
                  <a:srgbClr val="404040"/>
                </a:solidFill>
                <a:latin typeface="Arial"/>
                <a:cs typeface="Arial"/>
              </a:rPr>
              <a:t>DS:[BX]  </a:t>
            </a:r>
            <a:r>
              <a:rPr sz="2000" spc="-100" dirty="0">
                <a:solidFill>
                  <a:srgbClr val="404040"/>
                </a:solidFill>
                <a:latin typeface="Arial"/>
                <a:cs typeface="Arial"/>
              </a:rPr>
              <a:t>2 </a:t>
            </a:r>
            <a:r>
              <a:rPr sz="2000" spc="-70" dirty="0">
                <a:solidFill>
                  <a:srgbClr val="404040"/>
                </a:solidFill>
                <a:latin typeface="Arial"/>
                <a:cs typeface="Arial"/>
              </a:rPr>
              <a:t>Machine</a:t>
            </a:r>
            <a:r>
              <a:rPr sz="2000" spc="-1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spc="-125" dirty="0">
                <a:solidFill>
                  <a:srgbClr val="404040"/>
                </a:solidFill>
                <a:latin typeface="Arial"/>
                <a:cs typeface="Arial"/>
              </a:rPr>
              <a:t>cycles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15794" y="2991688"/>
            <a:ext cx="10008412" cy="18319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250">
              <a:spcBef>
                <a:spcPts val="105"/>
              </a:spcBef>
              <a:tabLst>
                <a:tab pos="7493000" algn="l"/>
              </a:tabLst>
            </a:pPr>
            <a:r>
              <a:rPr spc="-180" dirty="0"/>
              <a:t>8086	</a:t>
            </a:r>
          </a:p>
          <a:p>
            <a:pPr marL="96520">
              <a:spcBef>
                <a:spcPts val="1745"/>
              </a:spcBef>
            </a:pPr>
            <a:r>
              <a:rPr sz="2400" u="none" spc="65" dirty="0">
                <a:solidFill>
                  <a:srgbClr val="626F52"/>
                </a:solidFill>
              </a:rPr>
              <a:t>PIN </a:t>
            </a:r>
            <a:r>
              <a:rPr sz="2400" u="none" spc="25" dirty="0">
                <a:solidFill>
                  <a:srgbClr val="626F52"/>
                </a:solidFill>
              </a:rPr>
              <a:t>OUT </a:t>
            </a:r>
            <a:r>
              <a:rPr sz="2400" u="none" spc="310" dirty="0">
                <a:solidFill>
                  <a:srgbClr val="626F52"/>
                </a:solidFill>
              </a:rPr>
              <a:t>– </a:t>
            </a:r>
            <a:r>
              <a:rPr sz="2400" u="none" spc="100" dirty="0">
                <a:solidFill>
                  <a:srgbClr val="626F52"/>
                </a:solidFill>
              </a:rPr>
              <a:t>ADDRESS</a:t>
            </a:r>
            <a:r>
              <a:rPr sz="2400" u="none" spc="434" dirty="0">
                <a:solidFill>
                  <a:srgbClr val="626F52"/>
                </a:solidFill>
              </a:rPr>
              <a:t> </a:t>
            </a:r>
            <a:r>
              <a:rPr sz="2400" u="none" spc="70" dirty="0">
                <a:solidFill>
                  <a:srgbClr val="626F52"/>
                </a:solidFill>
              </a:rPr>
              <a:t>BUS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7017" y="995171"/>
            <a:ext cx="2639567" cy="4620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357242" y="3127628"/>
            <a:ext cx="769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000066"/>
                </a:solidFill>
                <a:latin typeface="Comic Sans MS"/>
                <a:cs typeface="Comic Sans MS"/>
              </a:rPr>
              <a:t>8086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72961" y="5291329"/>
            <a:ext cx="1295400" cy="86995"/>
          </a:xfrm>
          <a:custGeom>
            <a:avLst/>
            <a:gdLst/>
            <a:ahLst/>
            <a:cxnLst/>
            <a:rect l="l" t="t" r="r" b="b"/>
            <a:pathLst>
              <a:path w="1295400" h="86995">
                <a:moveTo>
                  <a:pt x="1208532" y="0"/>
                </a:moveTo>
                <a:lnTo>
                  <a:pt x="1208532" y="86868"/>
                </a:lnTo>
                <a:lnTo>
                  <a:pt x="1266444" y="57912"/>
                </a:lnTo>
                <a:lnTo>
                  <a:pt x="1223010" y="57912"/>
                </a:lnTo>
                <a:lnTo>
                  <a:pt x="1223010" y="28956"/>
                </a:lnTo>
                <a:lnTo>
                  <a:pt x="1266444" y="28956"/>
                </a:lnTo>
                <a:lnTo>
                  <a:pt x="1208532" y="0"/>
                </a:lnTo>
                <a:close/>
              </a:path>
              <a:path w="1295400" h="86995">
                <a:moveTo>
                  <a:pt x="12085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208532" y="57912"/>
                </a:lnTo>
                <a:lnTo>
                  <a:pt x="1208532" y="28956"/>
                </a:lnTo>
                <a:close/>
              </a:path>
              <a:path w="1295400" h="86995">
                <a:moveTo>
                  <a:pt x="1266444" y="28956"/>
                </a:moveTo>
                <a:lnTo>
                  <a:pt x="1223010" y="28956"/>
                </a:lnTo>
                <a:lnTo>
                  <a:pt x="1223010" y="57912"/>
                </a:lnTo>
                <a:lnTo>
                  <a:pt x="1266444" y="57912"/>
                </a:lnTo>
                <a:lnTo>
                  <a:pt x="1295400" y="43434"/>
                </a:lnTo>
                <a:lnTo>
                  <a:pt x="1266444" y="2895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72961" y="4177285"/>
            <a:ext cx="1295400" cy="86995"/>
          </a:xfrm>
          <a:custGeom>
            <a:avLst/>
            <a:gdLst/>
            <a:ahLst/>
            <a:cxnLst/>
            <a:rect l="l" t="t" r="r" b="b"/>
            <a:pathLst>
              <a:path w="1295400" h="86995">
                <a:moveTo>
                  <a:pt x="1208532" y="0"/>
                </a:moveTo>
                <a:lnTo>
                  <a:pt x="1208532" y="86868"/>
                </a:lnTo>
                <a:lnTo>
                  <a:pt x="1266444" y="57912"/>
                </a:lnTo>
                <a:lnTo>
                  <a:pt x="1223010" y="57912"/>
                </a:lnTo>
                <a:lnTo>
                  <a:pt x="1223010" y="28956"/>
                </a:lnTo>
                <a:lnTo>
                  <a:pt x="1266443" y="28956"/>
                </a:lnTo>
                <a:lnTo>
                  <a:pt x="1208532" y="0"/>
                </a:lnTo>
                <a:close/>
              </a:path>
              <a:path w="1295400" h="86995">
                <a:moveTo>
                  <a:pt x="12085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1208532" y="57912"/>
                </a:lnTo>
                <a:lnTo>
                  <a:pt x="1208532" y="28956"/>
                </a:lnTo>
                <a:close/>
              </a:path>
              <a:path w="1295400" h="86995">
                <a:moveTo>
                  <a:pt x="1266443" y="28956"/>
                </a:moveTo>
                <a:lnTo>
                  <a:pt x="1223010" y="28956"/>
                </a:lnTo>
                <a:lnTo>
                  <a:pt x="1223010" y="57912"/>
                </a:lnTo>
                <a:lnTo>
                  <a:pt x="1266444" y="57912"/>
                </a:lnTo>
                <a:lnTo>
                  <a:pt x="1295400" y="43434"/>
                </a:lnTo>
                <a:lnTo>
                  <a:pt x="1266443" y="28956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5154" y="991361"/>
            <a:ext cx="1283335" cy="1219200"/>
          </a:xfrm>
          <a:custGeom>
            <a:avLst/>
            <a:gdLst/>
            <a:ahLst/>
            <a:cxnLst/>
            <a:rect l="l" t="t" r="r" b="b"/>
            <a:pathLst>
              <a:path w="1283335" h="1219200">
                <a:moveTo>
                  <a:pt x="0" y="304800"/>
                </a:moveTo>
                <a:lnTo>
                  <a:pt x="962533" y="304800"/>
                </a:lnTo>
                <a:lnTo>
                  <a:pt x="962533" y="0"/>
                </a:lnTo>
                <a:lnTo>
                  <a:pt x="1283208" y="609600"/>
                </a:lnTo>
                <a:lnTo>
                  <a:pt x="962533" y="1219200"/>
                </a:lnTo>
                <a:lnTo>
                  <a:pt x="962533" y="914400"/>
                </a:lnTo>
                <a:lnTo>
                  <a:pt x="0" y="914400"/>
                </a:lnTo>
                <a:lnTo>
                  <a:pt x="0" y="304800"/>
                </a:lnTo>
                <a:close/>
              </a:path>
            </a:pathLst>
          </a:custGeom>
          <a:ln w="28956">
            <a:solidFill>
              <a:srgbClr val="00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72962" y="2468118"/>
            <a:ext cx="1214755" cy="1114425"/>
          </a:xfrm>
          <a:custGeom>
            <a:avLst/>
            <a:gdLst/>
            <a:ahLst/>
            <a:cxnLst/>
            <a:rect l="l" t="t" r="r" b="b"/>
            <a:pathLst>
              <a:path w="1214754" h="1114425">
                <a:moveTo>
                  <a:pt x="0" y="557022"/>
                </a:moveTo>
                <a:lnTo>
                  <a:pt x="242824" y="0"/>
                </a:lnTo>
                <a:lnTo>
                  <a:pt x="242824" y="278511"/>
                </a:lnTo>
                <a:lnTo>
                  <a:pt x="971803" y="278511"/>
                </a:lnTo>
                <a:lnTo>
                  <a:pt x="971803" y="0"/>
                </a:lnTo>
                <a:lnTo>
                  <a:pt x="1214627" y="557022"/>
                </a:lnTo>
                <a:lnTo>
                  <a:pt x="971803" y="1114044"/>
                </a:lnTo>
                <a:lnTo>
                  <a:pt x="971803" y="835533"/>
                </a:lnTo>
                <a:lnTo>
                  <a:pt x="242824" y="835533"/>
                </a:lnTo>
                <a:lnTo>
                  <a:pt x="242824" y="1114044"/>
                </a:lnTo>
                <a:lnTo>
                  <a:pt x="0" y="557022"/>
                </a:lnTo>
                <a:close/>
              </a:path>
            </a:pathLst>
          </a:custGeom>
          <a:ln w="2895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56629" y="2764359"/>
            <a:ext cx="5518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66"/>
                </a:solidFill>
                <a:latin typeface="Comic Sans MS"/>
                <a:cs typeface="Comic Sans MS"/>
              </a:rPr>
              <a:t>D</a:t>
            </a:r>
            <a:r>
              <a:rPr b="1" spc="-15" dirty="0">
                <a:solidFill>
                  <a:srgbClr val="000066"/>
                </a:solidFill>
                <a:latin typeface="Comic Sans MS"/>
                <a:cs typeface="Comic Sans MS"/>
              </a:rPr>
              <a:t>a</a:t>
            </a:r>
            <a:r>
              <a:rPr b="1" spc="-5" dirty="0">
                <a:solidFill>
                  <a:srgbClr val="000066"/>
                </a:solidFill>
                <a:latin typeface="Comic Sans MS"/>
                <a:cs typeface="Comic Sans MS"/>
              </a:rPr>
              <a:t>ta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5"/>
              </a:spcBef>
            </a:pPr>
            <a:r>
              <a:rPr b="1" dirty="0">
                <a:solidFill>
                  <a:srgbClr val="000066"/>
                </a:solidFill>
                <a:latin typeface="Comic Sans MS"/>
                <a:cs typeface="Comic Sans MS"/>
              </a:rPr>
              <a:t>Bus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4229" y="4445000"/>
            <a:ext cx="1111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spcBef>
                <a:spcPts val="100"/>
              </a:spcBef>
            </a:pPr>
            <a:r>
              <a:rPr sz="2400" b="1" dirty="0">
                <a:solidFill>
                  <a:srgbClr val="000066"/>
                </a:solidFill>
                <a:latin typeface="Comic Sans MS"/>
                <a:cs typeface="Comic Sans MS"/>
              </a:rPr>
              <a:t>Control  si</a:t>
            </a:r>
            <a:r>
              <a:rPr sz="2400" b="1" spc="-10" dirty="0">
                <a:solidFill>
                  <a:srgbClr val="000066"/>
                </a:solidFill>
                <a:latin typeface="Comic Sans MS"/>
                <a:cs typeface="Comic Sans MS"/>
              </a:rPr>
              <a:t>g</a:t>
            </a:r>
            <a:r>
              <a:rPr sz="2400" b="1" spc="-5" dirty="0">
                <a:solidFill>
                  <a:srgbClr val="000066"/>
                </a:solidFill>
                <a:latin typeface="Comic Sans MS"/>
                <a:cs typeface="Comic Sans MS"/>
              </a:rPr>
              <a:t>nals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56629" y="1321434"/>
            <a:ext cx="4610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spc="-5" dirty="0">
                <a:solidFill>
                  <a:srgbClr val="000066"/>
                </a:solidFill>
                <a:latin typeface="Comic Sans MS"/>
                <a:cs typeface="Comic Sans MS"/>
              </a:rPr>
              <a:t>Add  </a:t>
            </a:r>
            <a:r>
              <a:rPr b="1" dirty="0">
                <a:solidFill>
                  <a:srgbClr val="000066"/>
                </a:solidFill>
                <a:latin typeface="Comic Sans MS"/>
                <a:cs typeface="Comic Sans MS"/>
              </a:rPr>
              <a:t>Bus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489575" y="1237235"/>
            <a:ext cx="463550" cy="101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u="none" spc="-5" dirty="0">
                <a:solidFill>
                  <a:srgbClr val="000000"/>
                </a:solidFill>
                <a:latin typeface="Comic Sans MS"/>
                <a:cs typeface="Comic Sans MS"/>
              </a:rPr>
              <a:t>A</a:t>
            </a:r>
            <a:r>
              <a:rPr sz="2400" u="none" spc="-7" baseline="-20833" dirty="0">
                <a:solidFill>
                  <a:srgbClr val="000000"/>
                </a:solidFill>
                <a:latin typeface="Comic Sans MS"/>
                <a:cs typeface="Comic Sans MS"/>
              </a:rPr>
              <a:t>0</a:t>
            </a:r>
            <a:endParaRPr sz="2400" baseline="-20833">
              <a:latin typeface="Comic Sans MS"/>
              <a:cs typeface="Comic Sans MS"/>
            </a:endParaRPr>
          </a:p>
          <a:p>
            <a:pPr marL="12700">
              <a:spcBef>
                <a:spcPts val="2030"/>
              </a:spcBef>
            </a:pPr>
            <a:r>
              <a:rPr sz="3600" u="none" spc="-7" baseline="13888" dirty="0">
                <a:solidFill>
                  <a:srgbClr val="000000"/>
                </a:solidFill>
                <a:latin typeface="Comic Sans MS"/>
                <a:cs typeface="Comic Sans MS"/>
              </a:rPr>
              <a:t>A</a:t>
            </a:r>
            <a:r>
              <a:rPr sz="1600" u="none" spc="-5" dirty="0">
                <a:solidFill>
                  <a:srgbClr val="000000"/>
                </a:solidFill>
                <a:latin typeface="Comic Sans MS"/>
                <a:cs typeface="Comic Sans MS"/>
              </a:rPr>
              <a:t>19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65776" y="2608911"/>
            <a:ext cx="460375" cy="1015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D</a:t>
            </a:r>
            <a:r>
              <a:rPr sz="2400" spc="-7" baseline="-20833" dirty="0">
                <a:latin typeface="Comic Sans MS"/>
                <a:cs typeface="Comic Sans MS"/>
              </a:rPr>
              <a:t>0</a:t>
            </a:r>
            <a:endParaRPr sz="2400" baseline="-20833">
              <a:latin typeface="Comic Sans MS"/>
              <a:cs typeface="Comic Sans MS"/>
            </a:endParaRPr>
          </a:p>
          <a:p>
            <a:pPr marL="12700">
              <a:spcBef>
                <a:spcPts val="2030"/>
              </a:spcBef>
            </a:pPr>
            <a:r>
              <a:rPr sz="3600" spc="-7" baseline="13888" dirty="0">
                <a:latin typeface="Comic Sans MS"/>
                <a:cs typeface="Comic Sans MS"/>
              </a:rPr>
              <a:t>D</a:t>
            </a:r>
            <a:r>
              <a:rPr sz="1600" spc="-5" dirty="0">
                <a:latin typeface="Comic Sans MS"/>
                <a:cs typeface="Comic Sans MS"/>
              </a:rPr>
              <a:t>15</a:t>
            </a:r>
            <a:endParaRPr sz="16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35169" y="208662"/>
            <a:ext cx="828040" cy="325755"/>
          </a:xfrm>
          <a:custGeom>
            <a:avLst/>
            <a:gdLst/>
            <a:ahLst/>
            <a:cxnLst/>
            <a:rect l="l" t="t" r="r" b="b"/>
            <a:pathLst>
              <a:path w="828039" h="325755">
                <a:moveTo>
                  <a:pt x="29717" y="0"/>
                </a:moveTo>
                <a:lnTo>
                  <a:pt x="0" y="4318"/>
                </a:lnTo>
                <a:lnTo>
                  <a:pt x="11012" y="49508"/>
                </a:lnTo>
                <a:lnTo>
                  <a:pt x="27598" y="92358"/>
                </a:lnTo>
                <a:lnTo>
                  <a:pt x="49365" y="132566"/>
                </a:lnTo>
                <a:lnTo>
                  <a:pt x="75922" y="169827"/>
                </a:lnTo>
                <a:lnTo>
                  <a:pt x="106878" y="203839"/>
                </a:lnTo>
                <a:lnTo>
                  <a:pt x="141843" y="234299"/>
                </a:lnTo>
                <a:lnTo>
                  <a:pt x="180424" y="260904"/>
                </a:lnTo>
                <a:lnTo>
                  <a:pt x="222231" y="283351"/>
                </a:lnTo>
                <a:lnTo>
                  <a:pt x="266872" y="301337"/>
                </a:lnTo>
                <a:lnTo>
                  <a:pt x="313957" y="314559"/>
                </a:lnTo>
                <a:lnTo>
                  <a:pt x="363094" y="322715"/>
                </a:lnTo>
                <a:lnTo>
                  <a:pt x="413892" y="325501"/>
                </a:lnTo>
                <a:lnTo>
                  <a:pt x="464691" y="322715"/>
                </a:lnTo>
                <a:lnTo>
                  <a:pt x="513828" y="314559"/>
                </a:lnTo>
                <a:lnTo>
                  <a:pt x="560913" y="301337"/>
                </a:lnTo>
                <a:lnTo>
                  <a:pt x="568709" y="298196"/>
                </a:lnTo>
                <a:lnTo>
                  <a:pt x="413892" y="298196"/>
                </a:lnTo>
                <a:lnTo>
                  <a:pt x="362511" y="295123"/>
                </a:lnTo>
                <a:lnTo>
                  <a:pt x="313005" y="286150"/>
                </a:lnTo>
                <a:lnTo>
                  <a:pt x="265848" y="271639"/>
                </a:lnTo>
                <a:lnTo>
                  <a:pt x="221510" y="251957"/>
                </a:lnTo>
                <a:lnTo>
                  <a:pt x="180463" y="227468"/>
                </a:lnTo>
                <a:lnTo>
                  <a:pt x="143179" y="198536"/>
                </a:lnTo>
                <a:lnTo>
                  <a:pt x="110130" y="165525"/>
                </a:lnTo>
                <a:lnTo>
                  <a:pt x="81788" y="128802"/>
                </a:lnTo>
                <a:lnTo>
                  <a:pt x="58624" y="88730"/>
                </a:lnTo>
                <a:lnTo>
                  <a:pt x="41110" y="45674"/>
                </a:lnTo>
                <a:lnTo>
                  <a:pt x="29717" y="0"/>
                </a:lnTo>
                <a:close/>
              </a:path>
              <a:path w="828039" h="325755">
                <a:moveTo>
                  <a:pt x="798067" y="0"/>
                </a:moveTo>
                <a:lnTo>
                  <a:pt x="786675" y="45674"/>
                </a:lnTo>
                <a:lnTo>
                  <a:pt x="769161" y="88730"/>
                </a:lnTo>
                <a:lnTo>
                  <a:pt x="745997" y="128802"/>
                </a:lnTo>
                <a:lnTo>
                  <a:pt x="717655" y="165525"/>
                </a:lnTo>
                <a:lnTo>
                  <a:pt x="684606" y="198536"/>
                </a:lnTo>
                <a:lnTo>
                  <a:pt x="647322" y="227468"/>
                </a:lnTo>
                <a:lnTo>
                  <a:pt x="606275" y="251957"/>
                </a:lnTo>
                <a:lnTo>
                  <a:pt x="561937" y="271639"/>
                </a:lnTo>
                <a:lnTo>
                  <a:pt x="514780" y="286150"/>
                </a:lnTo>
                <a:lnTo>
                  <a:pt x="465274" y="295123"/>
                </a:lnTo>
                <a:lnTo>
                  <a:pt x="413892" y="298196"/>
                </a:lnTo>
                <a:lnTo>
                  <a:pt x="568709" y="298196"/>
                </a:lnTo>
                <a:lnTo>
                  <a:pt x="605554" y="283351"/>
                </a:lnTo>
                <a:lnTo>
                  <a:pt x="647361" y="260904"/>
                </a:lnTo>
                <a:lnTo>
                  <a:pt x="685942" y="234299"/>
                </a:lnTo>
                <a:lnTo>
                  <a:pt x="720907" y="203839"/>
                </a:lnTo>
                <a:lnTo>
                  <a:pt x="751863" y="169827"/>
                </a:lnTo>
                <a:lnTo>
                  <a:pt x="778420" y="132566"/>
                </a:lnTo>
                <a:lnTo>
                  <a:pt x="800187" y="92358"/>
                </a:lnTo>
                <a:lnTo>
                  <a:pt x="816773" y="49508"/>
                </a:lnTo>
                <a:lnTo>
                  <a:pt x="827785" y="4318"/>
                </a:lnTo>
                <a:lnTo>
                  <a:pt x="798067" y="0"/>
                </a:lnTo>
                <a:close/>
              </a:path>
            </a:pathLst>
          </a:custGeom>
          <a:solidFill>
            <a:srgbClr val="000000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035169" y="208662"/>
            <a:ext cx="828040" cy="325755"/>
          </a:xfrm>
          <a:custGeom>
            <a:avLst/>
            <a:gdLst/>
            <a:ahLst/>
            <a:cxnLst/>
            <a:rect l="l" t="t" r="r" b="b"/>
            <a:pathLst>
              <a:path w="828039" h="325755">
                <a:moveTo>
                  <a:pt x="798067" y="0"/>
                </a:moveTo>
                <a:lnTo>
                  <a:pt x="786675" y="45674"/>
                </a:lnTo>
                <a:lnTo>
                  <a:pt x="769161" y="88730"/>
                </a:lnTo>
                <a:lnTo>
                  <a:pt x="745997" y="128802"/>
                </a:lnTo>
                <a:lnTo>
                  <a:pt x="717655" y="165525"/>
                </a:lnTo>
                <a:lnTo>
                  <a:pt x="684606" y="198536"/>
                </a:lnTo>
                <a:lnTo>
                  <a:pt x="647322" y="227468"/>
                </a:lnTo>
                <a:lnTo>
                  <a:pt x="606275" y="251957"/>
                </a:lnTo>
                <a:lnTo>
                  <a:pt x="561937" y="271639"/>
                </a:lnTo>
                <a:lnTo>
                  <a:pt x="514780" y="286150"/>
                </a:lnTo>
                <a:lnTo>
                  <a:pt x="465274" y="295123"/>
                </a:lnTo>
                <a:lnTo>
                  <a:pt x="413892" y="298196"/>
                </a:lnTo>
                <a:lnTo>
                  <a:pt x="362511" y="295123"/>
                </a:lnTo>
                <a:lnTo>
                  <a:pt x="313005" y="286150"/>
                </a:lnTo>
                <a:lnTo>
                  <a:pt x="265848" y="271639"/>
                </a:lnTo>
                <a:lnTo>
                  <a:pt x="221510" y="251957"/>
                </a:lnTo>
                <a:lnTo>
                  <a:pt x="180463" y="227468"/>
                </a:lnTo>
                <a:lnTo>
                  <a:pt x="143179" y="198536"/>
                </a:lnTo>
                <a:lnTo>
                  <a:pt x="110130" y="165525"/>
                </a:lnTo>
                <a:lnTo>
                  <a:pt x="81788" y="128802"/>
                </a:lnTo>
                <a:lnTo>
                  <a:pt x="58624" y="88730"/>
                </a:lnTo>
                <a:lnTo>
                  <a:pt x="41110" y="45674"/>
                </a:lnTo>
                <a:lnTo>
                  <a:pt x="29717" y="0"/>
                </a:lnTo>
                <a:lnTo>
                  <a:pt x="0" y="4318"/>
                </a:lnTo>
                <a:lnTo>
                  <a:pt x="11012" y="49508"/>
                </a:lnTo>
                <a:lnTo>
                  <a:pt x="27598" y="92358"/>
                </a:lnTo>
                <a:lnTo>
                  <a:pt x="49365" y="132566"/>
                </a:lnTo>
                <a:lnTo>
                  <a:pt x="75922" y="169827"/>
                </a:lnTo>
                <a:lnTo>
                  <a:pt x="106878" y="203839"/>
                </a:lnTo>
                <a:lnTo>
                  <a:pt x="141843" y="234299"/>
                </a:lnTo>
                <a:lnTo>
                  <a:pt x="180424" y="260904"/>
                </a:lnTo>
                <a:lnTo>
                  <a:pt x="222231" y="283351"/>
                </a:lnTo>
                <a:lnTo>
                  <a:pt x="266872" y="301337"/>
                </a:lnTo>
                <a:lnTo>
                  <a:pt x="313957" y="314559"/>
                </a:lnTo>
                <a:lnTo>
                  <a:pt x="363094" y="322715"/>
                </a:lnTo>
                <a:lnTo>
                  <a:pt x="413892" y="325501"/>
                </a:lnTo>
                <a:lnTo>
                  <a:pt x="464691" y="322715"/>
                </a:lnTo>
                <a:lnTo>
                  <a:pt x="513828" y="314559"/>
                </a:lnTo>
                <a:lnTo>
                  <a:pt x="560913" y="301337"/>
                </a:lnTo>
                <a:lnTo>
                  <a:pt x="605554" y="283351"/>
                </a:lnTo>
                <a:lnTo>
                  <a:pt x="647361" y="260904"/>
                </a:lnTo>
                <a:lnTo>
                  <a:pt x="685942" y="234299"/>
                </a:lnTo>
                <a:lnTo>
                  <a:pt x="720907" y="203839"/>
                </a:lnTo>
                <a:lnTo>
                  <a:pt x="751863" y="169827"/>
                </a:lnTo>
                <a:lnTo>
                  <a:pt x="778420" y="132566"/>
                </a:lnTo>
                <a:lnTo>
                  <a:pt x="800187" y="92358"/>
                </a:lnTo>
                <a:lnTo>
                  <a:pt x="816773" y="49508"/>
                </a:lnTo>
                <a:lnTo>
                  <a:pt x="827785" y="4318"/>
                </a:lnTo>
                <a:lnTo>
                  <a:pt x="798067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66229" y="173228"/>
            <a:ext cx="462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omic Sans MS"/>
                <a:cs typeface="Comic Sans MS"/>
              </a:rPr>
              <a:t>VCC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56761" y="289559"/>
            <a:ext cx="108203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203194" y="187578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omic Sans MS"/>
                <a:cs typeface="Comic Sans MS"/>
              </a:rPr>
              <a:t>GND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5894" y="467653"/>
            <a:ext cx="612140" cy="4601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algn="just">
              <a:lnSpc>
                <a:spcPts val="2400"/>
              </a:lnSpc>
              <a:spcBef>
                <a:spcPts val="60"/>
              </a:spcBef>
            </a:pP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14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13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12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11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400"/>
              </a:lnSpc>
              <a:spcBef>
                <a:spcPts val="5"/>
              </a:spcBef>
            </a:pP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10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AD9  AD8  AD7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20"/>
              </a:spcBef>
            </a:pP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AD6</a:t>
            </a:r>
            <a:endParaRPr>
              <a:latin typeface="Comic Sans MS"/>
              <a:cs typeface="Comic Sans MS"/>
            </a:endParaRPr>
          </a:p>
          <a:p>
            <a:pPr marR="132080" algn="just">
              <a:lnSpc>
                <a:spcPct val="111100"/>
              </a:lnSpc>
              <a:spcBef>
                <a:spcPts val="114"/>
              </a:spcBef>
            </a:pP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AD5  AD4  AD3  AD2  AD1  AD0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3194" y="5035337"/>
            <a:ext cx="641350" cy="11690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spcBef>
                <a:spcPts val="335"/>
              </a:spcBef>
            </a:pPr>
            <a:r>
              <a:rPr b="1" dirty="0">
                <a:solidFill>
                  <a:srgbClr val="660066"/>
                </a:solidFill>
                <a:latin typeface="Comic Sans MS"/>
                <a:cs typeface="Comic Sans MS"/>
              </a:rPr>
              <a:t>NMI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spc="-5" dirty="0">
                <a:solidFill>
                  <a:srgbClr val="660066"/>
                </a:solidFill>
                <a:latin typeface="Comic Sans MS"/>
                <a:cs typeface="Comic Sans MS"/>
              </a:rPr>
              <a:t>IN</a:t>
            </a:r>
            <a:r>
              <a:rPr b="1" spc="-10" dirty="0">
                <a:solidFill>
                  <a:srgbClr val="660066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66"/>
                </a:solidFill>
                <a:latin typeface="Comic Sans MS"/>
                <a:cs typeface="Comic Sans MS"/>
              </a:rPr>
              <a:t>R</a:t>
            </a:r>
            <a:endParaRPr>
              <a:latin typeface="Comic Sans MS"/>
              <a:cs typeface="Comic Sans MS"/>
            </a:endParaRPr>
          </a:p>
          <a:p>
            <a:pPr marL="12700" marR="114300">
              <a:lnSpc>
                <a:spcPts val="1800"/>
              </a:lnSpc>
              <a:spcBef>
                <a:spcPts val="605"/>
              </a:spcBef>
            </a:pPr>
            <a:r>
              <a:rPr b="1" dirty="0">
                <a:solidFill>
                  <a:srgbClr val="2997E2"/>
                </a:solidFill>
                <a:latin typeface="Comic Sans MS"/>
                <a:cs typeface="Comic Sans MS"/>
              </a:rPr>
              <a:t>CLK  </a:t>
            </a:r>
            <a:r>
              <a:rPr b="1" dirty="0">
                <a:latin typeface="Comic Sans MS"/>
                <a:cs typeface="Comic Sans MS"/>
              </a:rPr>
              <a:t>GND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6229" y="5353648"/>
            <a:ext cx="793115" cy="8502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ct val="97300"/>
              </a:lnSpc>
              <a:spcBef>
                <a:spcPts val="290"/>
              </a:spcBef>
            </a:pPr>
            <a:r>
              <a:rPr b="1" spc="-5" dirty="0">
                <a:solidFill>
                  <a:srgbClr val="FF33CC"/>
                </a:solidFill>
                <a:latin typeface="Comic Sans MS"/>
                <a:cs typeface="Comic Sans MS"/>
              </a:rPr>
              <a:t>TEST  </a:t>
            </a:r>
            <a:r>
              <a:rPr b="1" spc="-5" dirty="0">
                <a:solidFill>
                  <a:srgbClr val="2997E2"/>
                </a:solidFill>
                <a:latin typeface="Comic Sans MS"/>
                <a:cs typeface="Comic Sans MS"/>
              </a:rPr>
              <a:t>RE</a:t>
            </a:r>
            <a:r>
              <a:rPr b="1" spc="5" dirty="0">
                <a:solidFill>
                  <a:srgbClr val="2997E2"/>
                </a:solidFill>
                <a:latin typeface="Comic Sans MS"/>
                <a:cs typeface="Comic Sans MS"/>
              </a:rPr>
              <a:t>A</a:t>
            </a:r>
            <a:r>
              <a:rPr b="1" dirty="0">
                <a:solidFill>
                  <a:srgbClr val="2997E2"/>
                </a:solidFill>
                <a:latin typeface="Comic Sans MS"/>
                <a:cs typeface="Comic Sans MS"/>
              </a:rPr>
              <a:t>DY  </a:t>
            </a:r>
            <a:r>
              <a:rPr b="1" spc="-5" dirty="0">
                <a:solidFill>
                  <a:srgbClr val="2997E2"/>
                </a:solidFill>
                <a:latin typeface="Comic Sans MS"/>
                <a:cs typeface="Comic Sans MS"/>
              </a:rPr>
              <a:t>RESET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163561" y="5410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FF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63561" y="51061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20761" y="41917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544561" y="38869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166228" y="2872485"/>
            <a:ext cx="674370" cy="247904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210"/>
              </a:spcBef>
            </a:pP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HOLD 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BC572C"/>
                  </a:solidFill>
                </a:uFill>
                <a:latin typeface="Comic Sans MS"/>
                <a:cs typeface="Comic Sans MS"/>
              </a:rPr>
              <a:t>HLD</a:t>
            </a: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A  </a:t>
            </a:r>
            <a:r>
              <a:rPr b="1" dirty="0">
                <a:solidFill>
                  <a:srgbClr val="BC572C"/>
                </a:solidFill>
                <a:latin typeface="Comic Sans MS"/>
                <a:cs typeface="Comic Sans MS"/>
              </a:rPr>
              <a:t>WR  </a:t>
            </a:r>
            <a:r>
              <a:rPr b="1" spc="-5" dirty="0">
                <a:solidFill>
                  <a:srgbClr val="BC572C"/>
                </a:solidFill>
                <a:latin typeface="Comic Sans MS"/>
                <a:cs typeface="Comic Sans MS"/>
              </a:rPr>
              <a:t>M/IO  </a:t>
            </a:r>
            <a:r>
              <a:rPr b="1" u="heavy" spc="-5" dirty="0">
                <a:solidFill>
                  <a:srgbClr val="BC572C"/>
                </a:solidFill>
                <a:uFill>
                  <a:solidFill>
                    <a:srgbClr val="BC572C"/>
                  </a:solidFill>
                </a:uFill>
                <a:latin typeface="Comic Sans MS"/>
                <a:cs typeface="Comic Sans MS"/>
              </a:rPr>
              <a:t>DT/R </a:t>
            </a:r>
            <a:r>
              <a:rPr b="1" spc="-5" dirty="0">
                <a:solidFill>
                  <a:srgbClr val="BC572C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BC572C"/>
                </a:solidFill>
                <a:latin typeface="Comic Sans MS"/>
                <a:cs typeface="Comic Sans MS"/>
              </a:rPr>
              <a:t>DEN  ALE  </a:t>
            </a:r>
            <a:r>
              <a:rPr b="1" spc="-5" dirty="0">
                <a:solidFill>
                  <a:srgbClr val="660066"/>
                </a:solidFill>
                <a:latin typeface="Comic Sans MS"/>
                <a:cs typeface="Comic Sans MS"/>
              </a:rPr>
              <a:t>INTA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63561" y="26677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6961" y="23629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66229" y="1986534"/>
            <a:ext cx="9036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100"/>
              </a:spcBef>
            </a:pPr>
            <a:r>
              <a:rPr b="1" dirty="0">
                <a:solidFill>
                  <a:srgbClr val="BC572C"/>
                </a:solidFill>
                <a:latin typeface="Comic Sans MS"/>
                <a:cs typeface="Comic Sans MS"/>
              </a:rPr>
              <a:t>B</a:t>
            </a:r>
            <a:r>
              <a:rPr b="1" spc="-5" dirty="0">
                <a:solidFill>
                  <a:srgbClr val="BC572C"/>
                </a:solidFill>
                <a:latin typeface="Comic Sans MS"/>
                <a:cs typeface="Comic Sans MS"/>
              </a:rPr>
              <a:t>HE/S7  </a:t>
            </a:r>
            <a:r>
              <a:rPr b="1" spc="-10" dirty="0">
                <a:solidFill>
                  <a:srgbClr val="FF6600"/>
                </a:solidFill>
                <a:latin typeface="Comic Sans MS"/>
                <a:cs typeface="Comic Sans MS"/>
              </a:rPr>
              <a:t>M</a:t>
            </a:r>
            <a:r>
              <a:rPr b="1" dirty="0">
                <a:solidFill>
                  <a:srgbClr val="FF6600"/>
                </a:solidFill>
                <a:latin typeface="Comic Sans MS"/>
                <a:cs typeface="Comic Sans MS"/>
              </a:rPr>
              <a:t>N/MX  </a:t>
            </a:r>
            <a:r>
              <a:rPr b="1" spc="-5" dirty="0">
                <a:solidFill>
                  <a:srgbClr val="BC572C"/>
                </a:solidFill>
                <a:latin typeface="Comic Sans MS"/>
                <a:cs typeface="Comic Sans MS"/>
              </a:rPr>
              <a:t>RD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163561" y="2058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178928" y="467654"/>
            <a:ext cx="863600" cy="15525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spcBef>
                <a:spcPts val="180"/>
              </a:spcBef>
            </a:pP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AD15</a:t>
            </a:r>
            <a:endParaRPr>
              <a:latin typeface="Comic Sans MS"/>
              <a:cs typeface="Comic Sans MS"/>
            </a:endParaRPr>
          </a:p>
          <a:p>
            <a:pPr algn="just">
              <a:lnSpc>
                <a:spcPct val="111100"/>
              </a:lnSpc>
              <a:spcBef>
                <a:spcPts val="114"/>
              </a:spcBef>
            </a:pP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spc="5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6/S3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spc="5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7/S4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spc="5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8/S5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9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/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S6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09609" y="2917316"/>
            <a:ext cx="94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RQ/G</a:t>
            </a:r>
            <a:r>
              <a:rPr b="1" spc="-10" dirty="0">
                <a:solidFill>
                  <a:srgbClr val="6600FF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FF"/>
                </a:solidFill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306561" y="29725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39961" y="29725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06561" y="32773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39961" y="32773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309609" y="3220339"/>
            <a:ext cx="942340" cy="60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RQ/G</a:t>
            </a:r>
            <a:r>
              <a:rPr b="1" spc="-10" dirty="0">
                <a:solidFill>
                  <a:srgbClr val="6600FF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FF"/>
                </a:solidFill>
                <a:latin typeface="Comic Sans MS"/>
                <a:cs typeface="Comic Sans MS"/>
              </a:rPr>
              <a:t>1  LOCK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06561" y="358216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309609" y="383171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S2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306561" y="38869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309609" y="413689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306561" y="41917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309609" y="444169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306561" y="44965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309610" y="4701794"/>
            <a:ext cx="523875" cy="6330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QS0  QS1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039361" y="213359"/>
          <a:ext cx="2819400" cy="593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0">
                  <a:txBody>
                    <a:bodyPr/>
                    <a:lstStyle/>
                    <a:p>
                      <a:pPr marL="90805">
                        <a:lnSpc>
                          <a:spcPts val="1930"/>
                        </a:lnSpc>
                        <a:tabLst>
                          <a:tab pos="1996439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40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1996439" algn="l"/>
                        </a:tabLst>
                      </a:pPr>
                      <a:r>
                        <a:rPr sz="2700" b="1" baseline="-3086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39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1996439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3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38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996439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4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37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996439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5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36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996439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6	37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1996439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7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35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996439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8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33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996439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9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32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ts val="2960"/>
                        </a:lnSpc>
                        <a:spcBef>
                          <a:spcPts val="75"/>
                        </a:spcBef>
                        <a:tabLst>
                          <a:tab pos="776605" algn="l"/>
                          <a:tab pos="1996439" algn="l"/>
                        </a:tabLst>
                      </a:pPr>
                      <a:r>
                        <a:rPr sz="2700" b="1" baseline="26234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10	</a:t>
                      </a:r>
                      <a:r>
                        <a:rPr sz="2800" b="1" spc="-10" dirty="0">
                          <a:latin typeface="Comic Sans MS"/>
                          <a:cs typeface="Comic Sans MS"/>
                        </a:rPr>
                        <a:t>8086	</a:t>
                      </a:r>
                      <a:r>
                        <a:rPr sz="2700" b="1" spc="7" baseline="29320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31</a:t>
                      </a:r>
                      <a:endParaRPr sz="2700" baseline="2932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ts val="1760"/>
                        </a:lnSpc>
                        <a:tabLst>
                          <a:tab pos="1996439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11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30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1996439" algn="l"/>
                        </a:tabLst>
                      </a:pPr>
                      <a:r>
                        <a:rPr sz="2700" b="1" baseline="-3086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12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29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996439" algn="l"/>
                        </a:tabLst>
                      </a:pPr>
                      <a:r>
                        <a:rPr sz="2700" b="1" baseline="-3086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13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28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996439" algn="l"/>
                        </a:tabLst>
                      </a:pPr>
                      <a:r>
                        <a:rPr sz="2700" b="1" baseline="-3086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14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27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996439" algn="l"/>
                        </a:tabLst>
                      </a:pPr>
                      <a:r>
                        <a:rPr sz="2700" b="1" baseline="-3086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15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26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1996439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16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25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996439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17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24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1996439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18	</a:t>
                      </a:r>
                      <a:r>
                        <a:rPr sz="2700" b="1" baseline="-3086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23</a:t>
                      </a:r>
                      <a:endParaRPr sz="2700" baseline="-3086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ts val="2035"/>
                        </a:lnSpc>
                        <a:spcBef>
                          <a:spcPts val="240"/>
                        </a:spcBef>
                        <a:tabLst>
                          <a:tab pos="1996439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19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22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ts val="1795"/>
                        </a:lnSpc>
                        <a:tabLst>
                          <a:tab pos="1996439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20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21</a:t>
                      </a:r>
                      <a:endParaRPr sz="180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7773161" y="3505961"/>
            <a:ext cx="381000" cy="1447800"/>
          </a:xfrm>
          <a:custGeom>
            <a:avLst/>
            <a:gdLst/>
            <a:ahLst/>
            <a:cxnLst/>
            <a:rect l="l" t="t" r="r" b="b"/>
            <a:pathLst>
              <a:path w="381000" h="1447800">
                <a:moveTo>
                  <a:pt x="0" y="0"/>
                </a:moveTo>
                <a:lnTo>
                  <a:pt x="60191" y="6146"/>
                </a:lnTo>
                <a:lnTo>
                  <a:pt x="112483" y="23266"/>
                </a:lnTo>
                <a:lnTo>
                  <a:pt x="153728" y="49377"/>
                </a:lnTo>
                <a:lnTo>
                  <a:pt x="180782" y="82499"/>
                </a:lnTo>
                <a:lnTo>
                  <a:pt x="190500" y="120650"/>
                </a:lnTo>
                <a:lnTo>
                  <a:pt x="190500" y="603250"/>
                </a:lnTo>
                <a:lnTo>
                  <a:pt x="200217" y="641400"/>
                </a:lnTo>
                <a:lnTo>
                  <a:pt x="227271" y="674522"/>
                </a:lnTo>
                <a:lnTo>
                  <a:pt x="268516" y="700633"/>
                </a:lnTo>
                <a:lnTo>
                  <a:pt x="320808" y="717753"/>
                </a:lnTo>
                <a:lnTo>
                  <a:pt x="380999" y="723900"/>
                </a:lnTo>
                <a:lnTo>
                  <a:pt x="320808" y="730046"/>
                </a:lnTo>
                <a:lnTo>
                  <a:pt x="268516" y="747166"/>
                </a:lnTo>
                <a:lnTo>
                  <a:pt x="227271" y="773277"/>
                </a:lnTo>
                <a:lnTo>
                  <a:pt x="200217" y="806399"/>
                </a:lnTo>
                <a:lnTo>
                  <a:pt x="190500" y="844550"/>
                </a:lnTo>
                <a:lnTo>
                  <a:pt x="190500" y="1327150"/>
                </a:lnTo>
                <a:lnTo>
                  <a:pt x="180782" y="1365300"/>
                </a:lnTo>
                <a:lnTo>
                  <a:pt x="153728" y="1398422"/>
                </a:lnTo>
                <a:lnTo>
                  <a:pt x="112483" y="1424533"/>
                </a:lnTo>
                <a:lnTo>
                  <a:pt x="60191" y="1441653"/>
                </a:lnTo>
                <a:lnTo>
                  <a:pt x="0" y="1447800"/>
                </a:lnTo>
              </a:path>
            </a:pathLst>
          </a:custGeom>
          <a:ln w="32004">
            <a:solidFill>
              <a:srgbClr val="626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147810" y="6429248"/>
            <a:ext cx="2444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u="sng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omic Sans MS"/>
                <a:cs typeface="Comic Sans MS"/>
              </a:rPr>
              <a:t>n</a:t>
            </a:r>
            <a:r>
              <a:rPr sz="800" u="sng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omic Sans MS"/>
                <a:cs typeface="Comic Sans MS"/>
              </a:rPr>
              <a:t>ext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59041" y="4777741"/>
            <a:ext cx="1299971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658861" y="4838701"/>
            <a:ext cx="1143000" cy="78105"/>
          </a:xfrm>
          <a:custGeom>
            <a:avLst/>
            <a:gdLst/>
            <a:ahLst/>
            <a:cxnLst/>
            <a:rect l="l" t="t" r="r" b="b"/>
            <a:pathLst>
              <a:path w="1143000" h="7810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6"/>
                </a:lnTo>
                <a:lnTo>
                  <a:pt x="64770" y="51816"/>
                </a:lnTo>
                <a:lnTo>
                  <a:pt x="64770" y="25907"/>
                </a:lnTo>
                <a:lnTo>
                  <a:pt x="77724" y="25907"/>
                </a:lnTo>
                <a:lnTo>
                  <a:pt x="77724" y="0"/>
                </a:lnTo>
                <a:close/>
              </a:path>
              <a:path w="1143000" h="78104">
                <a:moveTo>
                  <a:pt x="77724" y="25907"/>
                </a:moveTo>
                <a:lnTo>
                  <a:pt x="64770" y="25907"/>
                </a:lnTo>
                <a:lnTo>
                  <a:pt x="64770" y="51816"/>
                </a:lnTo>
                <a:lnTo>
                  <a:pt x="77724" y="51816"/>
                </a:lnTo>
                <a:lnTo>
                  <a:pt x="77724" y="25907"/>
                </a:lnTo>
                <a:close/>
              </a:path>
              <a:path w="1143000" h="78104">
                <a:moveTo>
                  <a:pt x="1142999" y="25907"/>
                </a:moveTo>
                <a:lnTo>
                  <a:pt x="77724" y="25907"/>
                </a:lnTo>
                <a:lnTo>
                  <a:pt x="77724" y="51816"/>
                </a:lnTo>
                <a:lnTo>
                  <a:pt x="1142999" y="51816"/>
                </a:lnTo>
                <a:lnTo>
                  <a:pt x="1142999" y="25907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124200" y="470916"/>
            <a:ext cx="762000" cy="4572000"/>
          </a:xfrm>
          <a:custGeom>
            <a:avLst/>
            <a:gdLst/>
            <a:ahLst/>
            <a:cxnLst/>
            <a:rect l="l" t="t" r="r" b="b"/>
            <a:pathLst>
              <a:path w="762000" h="4572000">
                <a:moveTo>
                  <a:pt x="0" y="4572000"/>
                </a:moveTo>
                <a:lnTo>
                  <a:pt x="762000" y="4572000"/>
                </a:lnTo>
                <a:lnTo>
                  <a:pt x="762000" y="0"/>
                </a:lnTo>
                <a:lnTo>
                  <a:pt x="0" y="0"/>
                </a:lnTo>
                <a:lnTo>
                  <a:pt x="0" y="4572000"/>
                </a:lnTo>
                <a:close/>
              </a:path>
            </a:pathLst>
          </a:custGeom>
          <a:solidFill>
            <a:srgbClr val="E38312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124200" y="470916"/>
            <a:ext cx="762000" cy="4572000"/>
          </a:xfrm>
          <a:custGeom>
            <a:avLst/>
            <a:gdLst/>
            <a:ahLst/>
            <a:cxnLst/>
            <a:rect l="l" t="t" r="r" b="b"/>
            <a:pathLst>
              <a:path w="762000" h="4572000">
                <a:moveTo>
                  <a:pt x="0" y="4572000"/>
                </a:moveTo>
                <a:lnTo>
                  <a:pt x="762000" y="4572000"/>
                </a:lnTo>
                <a:lnTo>
                  <a:pt x="762000" y="0"/>
                </a:lnTo>
                <a:lnTo>
                  <a:pt x="0" y="0"/>
                </a:lnTo>
                <a:lnTo>
                  <a:pt x="0" y="4572000"/>
                </a:lnTo>
                <a:close/>
              </a:path>
            </a:pathLst>
          </a:custGeom>
          <a:ln w="15240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86600" y="470916"/>
            <a:ext cx="1066800" cy="1524000"/>
          </a:xfrm>
          <a:custGeom>
            <a:avLst/>
            <a:gdLst/>
            <a:ahLst/>
            <a:cxnLst/>
            <a:rect l="l" t="t" r="r" b="b"/>
            <a:pathLst>
              <a:path w="1066800" h="1524000">
                <a:moveTo>
                  <a:pt x="0" y="1524000"/>
                </a:moveTo>
                <a:lnTo>
                  <a:pt x="1066800" y="1524000"/>
                </a:lnTo>
                <a:lnTo>
                  <a:pt x="10668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E3831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86600" y="470916"/>
            <a:ext cx="1066800" cy="1524000"/>
          </a:xfrm>
          <a:custGeom>
            <a:avLst/>
            <a:gdLst/>
            <a:ahLst/>
            <a:cxnLst/>
            <a:rect l="l" t="t" r="r" b="b"/>
            <a:pathLst>
              <a:path w="1066800" h="1524000">
                <a:moveTo>
                  <a:pt x="0" y="1524000"/>
                </a:moveTo>
                <a:lnTo>
                  <a:pt x="1066800" y="1524000"/>
                </a:lnTo>
                <a:lnTo>
                  <a:pt x="10668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15240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87361" y="1981961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1168399" y="0"/>
                </a:moveTo>
                <a:lnTo>
                  <a:pt x="50800" y="0"/>
                </a:lnTo>
                <a:lnTo>
                  <a:pt x="31021" y="3990"/>
                </a:lnTo>
                <a:lnTo>
                  <a:pt x="14874" y="14874"/>
                </a:lnTo>
                <a:lnTo>
                  <a:pt x="3990" y="31021"/>
                </a:lnTo>
                <a:lnTo>
                  <a:pt x="0" y="50800"/>
                </a:lnTo>
                <a:lnTo>
                  <a:pt x="0" y="254000"/>
                </a:lnTo>
                <a:lnTo>
                  <a:pt x="3990" y="273778"/>
                </a:lnTo>
                <a:lnTo>
                  <a:pt x="14874" y="289925"/>
                </a:lnTo>
                <a:lnTo>
                  <a:pt x="31021" y="300809"/>
                </a:lnTo>
                <a:lnTo>
                  <a:pt x="50800" y="304800"/>
                </a:lnTo>
                <a:lnTo>
                  <a:pt x="1168399" y="304800"/>
                </a:lnTo>
                <a:lnTo>
                  <a:pt x="1188178" y="300809"/>
                </a:lnTo>
                <a:lnTo>
                  <a:pt x="1204325" y="289925"/>
                </a:lnTo>
                <a:lnTo>
                  <a:pt x="1215209" y="273778"/>
                </a:lnTo>
                <a:lnTo>
                  <a:pt x="1219199" y="254000"/>
                </a:lnTo>
                <a:lnTo>
                  <a:pt x="1219199" y="50800"/>
                </a:lnTo>
                <a:lnTo>
                  <a:pt x="1215209" y="31021"/>
                </a:lnTo>
                <a:lnTo>
                  <a:pt x="1204325" y="14874"/>
                </a:lnTo>
                <a:lnTo>
                  <a:pt x="1188178" y="3990"/>
                </a:lnTo>
                <a:lnTo>
                  <a:pt x="1168399" y="0"/>
                </a:lnTo>
                <a:close/>
              </a:path>
            </a:pathLst>
          </a:custGeom>
          <a:solidFill>
            <a:srgbClr val="BC572C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87361" y="1981961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1168399" y="0"/>
                </a:lnTo>
                <a:lnTo>
                  <a:pt x="1188178" y="3990"/>
                </a:lnTo>
                <a:lnTo>
                  <a:pt x="1204325" y="14874"/>
                </a:lnTo>
                <a:lnTo>
                  <a:pt x="1215209" y="31021"/>
                </a:lnTo>
                <a:lnTo>
                  <a:pt x="1219199" y="50800"/>
                </a:lnTo>
                <a:lnTo>
                  <a:pt x="1219199" y="254000"/>
                </a:lnTo>
                <a:lnTo>
                  <a:pt x="1215209" y="273778"/>
                </a:lnTo>
                <a:lnTo>
                  <a:pt x="1204325" y="289925"/>
                </a:lnTo>
                <a:lnTo>
                  <a:pt x="1188178" y="300809"/>
                </a:lnTo>
                <a:lnTo>
                  <a:pt x="1168399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82761" y="2086355"/>
            <a:ext cx="762000" cy="96520"/>
          </a:xfrm>
          <a:custGeom>
            <a:avLst/>
            <a:gdLst/>
            <a:ahLst/>
            <a:cxnLst/>
            <a:rect l="l" t="t" r="r" b="b"/>
            <a:pathLst>
              <a:path w="762000" h="96519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762000" h="96519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762000" h="96519">
                <a:moveTo>
                  <a:pt x="762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762000" y="64008"/>
                </a:lnTo>
                <a:lnTo>
                  <a:pt x="762000" y="32004"/>
                </a:lnTo>
                <a:close/>
              </a:path>
            </a:pathLst>
          </a:custGeom>
          <a:solidFill>
            <a:srgbClr val="626F5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2340" y="938911"/>
            <a:ext cx="712724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ADDRESS </a:t>
            </a: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&amp;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DATA being MULTIPLEXED </a:t>
            </a: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on</a:t>
            </a:r>
            <a:r>
              <a:rPr sz="2400" b="1" spc="-1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the</a:t>
            </a:r>
            <a:endParaRPr sz="2400">
              <a:latin typeface="Comic Sans MS"/>
              <a:cs typeface="Comic Sans MS"/>
            </a:endParaRPr>
          </a:p>
          <a:p>
            <a:pPr marL="12700">
              <a:spcBef>
                <a:spcPts val="2880"/>
              </a:spcBef>
            </a:pP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ADDRESS BUS</a:t>
            </a:r>
            <a:endParaRPr sz="2400">
              <a:latin typeface="Comic Sans MS"/>
              <a:cs typeface="Comic Sans MS"/>
            </a:endParaRPr>
          </a:p>
          <a:p>
            <a:pPr marL="12700">
              <a:spcBef>
                <a:spcPts val="2880"/>
              </a:spcBef>
              <a:tabLst>
                <a:tab pos="490855" algn="l"/>
                <a:tab pos="2152650" algn="l"/>
                <a:tab pos="2419350" algn="l"/>
                <a:tab pos="3942079" algn="l"/>
                <a:tab pos="4639945" algn="l"/>
                <a:tab pos="4906645" algn="l"/>
              </a:tabLst>
            </a:pP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2400"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0	</a:t>
            </a: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–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2400"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15</a:t>
            </a:r>
            <a:r>
              <a:rPr sz="2400" b="1" spc="494" baseline="-20833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+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 D</a:t>
            </a:r>
            <a:r>
              <a:rPr sz="2400"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0	</a:t>
            </a: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–	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D</a:t>
            </a:r>
            <a:r>
              <a:rPr sz="2400"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15	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sz="2400"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0	</a:t>
            </a: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–	</a:t>
            </a:r>
            <a:r>
              <a:rPr sz="2400" b="1" spc="-10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sz="2400" b="1" spc="-15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15</a:t>
            </a:r>
            <a:endParaRPr sz="2400" baseline="-20833">
              <a:latin typeface="Comic Sans MS"/>
              <a:cs typeface="Comic Sans MS"/>
            </a:endParaRPr>
          </a:p>
          <a:p>
            <a:pPr marL="12700">
              <a:spcBef>
                <a:spcPts val="2885"/>
              </a:spcBef>
              <a:tabLst>
                <a:tab pos="2506980" algn="l"/>
              </a:tabLst>
            </a:pP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De-multiplexed	externally using</a:t>
            </a:r>
            <a:r>
              <a:rPr sz="2400" b="1" spc="-7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latch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57800" y="2552700"/>
            <a:ext cx="762000" cy="228600"/>
          </a:xfrm>
          <a:custGeom>
            <a:avLst/>
            <a:gdLst/>
            <a:ahLst/>
            <a:cxnLst/>
            <a:rect l="l" t="t" r="r" b="b"/>
            <a:pathLst>
              <a:path w="762000" h="228600">
                <a:moveTo>
                  <a:pt x="533400" y="0"/>
                </a:moveTo>
                <a:lnTo>
                  <a:pt x="533400" y="228600"/>
                </a:lnTo>
                <a:lnTo>
                  <a:pt x="685800" y="152400"/>
                </a:lnTo>
                <a:lnTo>
                  <a:pt x="571500" y="152400"/>
                </a:lnTo>
                <a:lnTo>
                  <a:pt x="571500" y="76200"/>
                </a:lnTo>
                <a:lnTo>
                  <a:pt x="685800" y="76200"/>
                </a:lnTo>
                <a:lnTo>
                  <a:pt x="533400" y="0"/>
                </a:lnTo>
                <a:close/>
              </a:path>
              <a:path w="762000" h="228600">
                <a:moveTo>
                  <a:pt x="533400" y="76200"/>
                </a:moveTo>
                <a:lnTo>
                  <a:pt x="0" y="76200"/>
                </a:lnTo>
                <a:lnTo>
                  <a:pt x="0" y="152400"/>
                </a:lnTo>
                <a:lnTo>
                  <a:pt x="533400" y="152400"/>
                </a:lnTo>
                <a:lnTo>
                  <a:pt x="533400" y="76200"/>
                </a:lnTo>
                <a:close/>
              </a:path>
              <a:path w="762000" h="228600">
                <a:moveTo>
                  <a:pt x="685800" y="76200"/>
                </a:moveTo>
                <a:lnTo>
                  <a:pt x="571500" y="76200"/>
                </a:lnTo>
                <a:lnTo>
                  <a:pt x="571500" y="152400"/>
                </a:lnTo>
                <a:lnTo>
                  <a:pt x="685800" y="152400"/>
                </a:lnTo>
                <a:lnTo>
                  <a:pt x="762000" y="114300"/>
                </a:lnTo>
                <a:lnTo>
                  <a:pt x="685800" y="76200"/>
                </a:lnTo>
                <a:close/>
              </a:path>
            </a:pathLst>
          </a:custGeom>
          <a:solidFill>
            <a:srgbClr val="33339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1361" y="915161"/>
            <a:ext cx="1828800" cy="3505200"/>
          </a:xfrm>
          <a:custGeom>
            <a:avLst/>
            <a:gdLst/>
            <a:ahLst/>
            <a:cxnLst/>
            <a:rect l="l" t="t" r="r" b="b"/>
            <a:pathLst>
              <a:path w="1828800" h="3505200">
                <a:moveTo>
                  <a:pt x="0" y="3505200"/>
                </a:moveTo>
                <a:lnTo>
                  <a:pt x="1828800" y="3505200"/>
                </a:lnTo>
                <a:lnTo>
                  <a:pt x="1828800" y="0"/>
                </a:lnTo>
                <a:lnTo>
                  <a:pt x="0" y="0"/>
                </a:lnTo>
                <a:lnTo>
                  <a:pt x="0" y="3505200"/>
                </a:lnTo>
                <a:close/>
              </a:path>
            </a:pathLst>
          </a:custGeom>
          <a:solidFill>
            <a:srgbClr val="BC572C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1361" y="915161"/>
            <a:ext cx="1828800" cy="3505200"/>
          </a:xfrm>
          <a:custGeom>
            <a:avLst/>
            <a:gdLst/>
            <a:ahLst/>
            <a:cxnLst/>
            <a:rect l="l" t="t" r="r" b="b"/>
            <a:pathLst>
              <a:path w="1828800" h="3505200">
                <a:moveTo>
                  <a:pt x="0" y="3505200"/>
                </a:moveTo>
                <a:lnTo>
                  <a:pt x="1828800" y="3505200"/>
                </a:lnTo>
                <a:lnTo>
                  <a:pt x="1828800" y="0"/>
                </a:lnTo>
                <a:lnTo>
                  <a:pt x="0" y="0"/>
                </a:lnTo>
                <a:lnTo>
                  <a:pt x="0" y="3505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46878" y="2456815"/>
            <a:ext cx="9505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400" u="none" dirty="0">
                <a:solidFill>
                  <a:srgbClr val="000000"/>
                </a:solidFill>
                <a:latin typeface="Comic Sans MS"/>
                <a:cs typeface="Comic Sans MS"/>
              </a:rPr>
              <a:t>LS273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53561" y="2362961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1085850" y="0"/>
                </a:moveTo>
                <a:lnTo>
                  <a:pt x="1085850" y="152400"/>
                </a:lnTo>
                <a:lnTo>
                  <a:pt x="0" y="152400"/>
                </a:lnTo>
                <a:lnTo>
                  <a:pt x="0" y="457200"/>
                </a:lnTo>
                <a:lnTo>
                  <a:pt x="1085850" y="457200"/>
                </a:lnTo>
                <a:lnTo>
                  <a:pt x="1085850" y="609600"/>
                </a:lnTo>
                <a:lnTo>
                  <a:pt x="1447800" y="304800"/>
                </a:lnTo>
                <a:lnTo>
                  <a:pt x="1085850" y="0"/>
                </a:lnTo>
                <a:close/>
              </a:path>
            </a:pathLst>
          </a:custGeom>
          <a:solidFill>
            <a:srgbClr val="FF0000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3561" y="2362961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152400"/>
                </a:moveTo>
                <a:lnTo>
                  <a:pt x="1085850" y="152400"/>
                </a:lnTo>
                <a:lnTo>
                  <a:pt x="1085850" y="0"/>
                </a:lnTo>
                <a:lnTo>
                  <a:pt x="1447800" y="304800"/>
                </a:lnTo>
                <a:lnTo>
                  <a:pt x="1085850" y="609600"/>
                </a:lnTo>
                <a:lnTo>
                  <a:pt x="108585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35929" y="3980765"/>
            <a:ext cx="447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OE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20561" y="40393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68876" y="3980765"/>
            <a:ext cx="220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G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106161" y="442036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15561" y="5487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72761" y="510616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72761" y="51061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34761" y="510616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0"/>
                </a:moveTo>
                <a:lnTo>
                  <a:pt x="0" y="38100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34761" y="548716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53561" y="2362961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1085850" y="0"/>
                </a:moveTo>
                <a:lnTo>
                  <a:pt x="1085850" y="152400"/>
                </a:lnTo>
                <a:lnTo>
                  <a:pt x="0" y="152400"/>
                </a:lnTo>
                <a:lnTo>
                  <a:pt x="0" y="457200"/>
                </a:lnTo>
                <a:lnTo>
                  <a:pt x="1085850" y="457200"/>
                </a:lnTo>
                <a:lnTo>
                  <a:pt x="1085850" y="609600"/>
                </a:lnTo>
                <a:lnTo>
                  <a:pt x="1447800" y="304800"/>
                </a:lnTo>
                <a:lnTo>
                  <a:pt x="108585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53561" y="2362961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152400"/>
                </a:moveTo>
                <a:lnTo>
                  <a:pt x="1085850" y="152400"/>
                </a:lnTo>
                <a:lnTo>
                  <a:pt x="1085850" y="0"/>
                </a:lnTo>
                <a:lnTo>
                  <a:pt x="1447800" y="304800"/>
                </a:lnTo>
                <a:lnTo>
                  <a:pt x="1085850" y="609600"/>
                </a:lnTo>
                <a:lnTo>
                  <a:pt x="108585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30161" y="2362961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1085850" y="0"/>
                </a:moveTo>
                <a:lnTo>
                  <a:pt x="1085850" y="152400"/>
                </a:lnTo>
                <a:lnTo>
                  <a:pt x="0" y="152400"/>
                </a:lnTo>
                <a:lnTo>
                  <a:pt x="0" y="457200"/>
                </a:lnTo>
                <a:lnTo>
                  <a:pt x="1085850" y="457200"/>
                </a:lnTo>
                <a:lnTo>
                  <a:pt x="1085850" y="609600"/>
                </a:lnTo>
                <a:lnTo>
                  <a:pt x="1447799" y="304800"/>
                </a:lnTo>
                <a:lnTo>
                  <a:pt x="108585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30161" y="2362961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152400"/>
                </a:moveTo>
                <a:lnTo>
                  <a:pt x="1085850" y="152400"/>
                </a:lnTo>
                <a:lnTo>
                  <a:pt x="1085850" y="0"/>
                </a:lnTo>
                <a:lnTo>
                  <a:pt x="1447799" y="304800"/>
                </a:lnTo>
                <a:lnTo>
                  <a:pt x="1085850" y="609600"/>
                </a:lnTo>
                <a:lnTo>
                  <a:pt x="108585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53561" y="2362961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1085850" y="0"/>
                </a:moveTo>
                <a:lnTo>
                  <a:pt x="1085850" y="152400"/>
                </a:lnTo>
                <a:lnTo>
                  <a:pt x="0" y="152400"/>
                </a:lnTo>
                <a:lnTo>
                  <a:pt x="0" y="457200"/>
                </a:lnTo>
                <a:lnTo>
                  <a:pt x="1085850" y="457200"/>
                </a:lnTo>
                <a:lnTo>
                  <a:pt x="1085850" y="609600"/>
                </a:lnTo>
                <a:lnTo>
                  <a:pt x="1447800" y="304800"/>
                </a:lnTo>
                <a:lnTo>
                  <a:pt x="1085850" y="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3561" y="2362961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152400"/>
                </a:moveTo>
                <a:lnTo>
                  <a:pt x="1085850" y="152400"/>
                </a:lnTo>
                <a:lnTo>
                  <a:pt x="1085850" y="0"/>
                </a:lnTo>
                <a:lnTo>
                  <a:pt x="1447800" y="304800"/>
                </a:lnTo>
                <a:lnTo>
                  <a:pt x="1085850" y="609600"/>
                </a:lnTo>
                <a:lnTo>
                  <a:pt x="108585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30161" y="2362961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1085850" y="0"/>
                </a:moveTo>
                <a:lnTo>
                  <a:pt x="1085850" y="152400"/>
                </a:lnTo>
                <a:lnTo>
                  <a:pt x="0" y="152400"/>
                </a:lnTo>
                <a:lnTo>
                  <a:pt x="0" y="457200"/>
                </a:lnTo>
                <a:lnTo>
                  <a:pt x="1085850" y="457200"/>
                </a:lnTo>
                <a:lnTo>
                  <a:pt x="1085850" y="609600"/>
                </a:lnTo>
                <a:lnTo>
                  <a:pt x="1447799" y="304800"/>
                </a:lnTo>
                <a:lnTo>
                  <a:pt x="1085850" y="0"/>
                </a:lnTo>
                <a:close/>
              </a:path>
            </a:pathLst>
          </a:custGeom>
          <a:solidFill>
            <a:srgbClr val="FF0000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30161" y="2362961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152400"/>
                </a:moveTo>
                <a:lnTo>
                  <a:pt x="1085850" y="152400"/>
                </a:lnTo>
                <a:lnTo>
                  <a:pt x="1085850" y="0"/>
                </a:lnTo>
                <a:lnTo>
                  <a:pt x="1447799" y="304800"/>
                </a:lnTo>
                <a:lnTo>
                  <a:pt x="1085850" y="609600"/>
                </a:lnTo>
                <a:lnTo>
                  <a:pt x="108585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30161" y="2362961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1085850" y="0"/>
                </a:moveTo>
                <a:lnTo>
                  <a:pt x="1085850" y="152400"/>
                </a:lnTo>
                <a:lnTo>
                  <a:pt x="0" y="152400"/>
                </a:lnTo>
                <a:lnTo>
                  <a:pt x="0" y="457200"/>
                </a:lnTo>
                <a:lnTo>
                  <a:pt x="1085850" y="457200"/>
                </a:lnTo>
                <a:lnTo>
                  <a:pt x="1085850" y="609600"/>
                </a:lnTo>
                <a:lnTo>
                  <a:pt x="1447799" y="304800"/>
                </a:lnTo>
                <a:lnTo>
                  <a:pt x="1085850" y="0"/>
                </a:lnTo>
                <a:close/>
              </a:path>
            </a:pathLst>
          </a:custGeom>
          <a:solidFill>
            <a:srgbClr val="66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30161" y="2362961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152400"/>
                </a:moveTo>
                <a:lnTo>
                  <a:pt x="1085850" y="152400"/>
                </a:lnTo>
                <a:lnTo>
                  <a:pt x="1085850" y="0"/>
                </a:lnTo>
                <a:lnTo>
                  <a:pt x="1447799" y="304800"/>
                </a:lnTo>
                <a:lnTo>
                  <a:pt x="1085850" y="609600"/>
                </a:lnTo>
                <a:lnTo>
                  <a:pt x="108585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25361" y="442036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20561" y="487756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72961" y="50299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49161" y="518236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431794" y="5277103"/>
            <a:ext cx="605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ALE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62009" y="6353048"/>
            <a:ext cx="24511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u="sng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omic Sans MS"/>
                <a:cs typeface="Comic Sans MS"/>
              </a:rPr>
              <a:t>b</a:t>
            </a:r>
            <a:r>
              <a:rPr sz="800" u="sng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omic Sans MS"/>
                <a:cs typeface="Comic Sans MS"/>
              </a:rPr>
              <a:t>a</a:t>
            </a:r>
            <a:r>
              <a:rPr sz="800" u="sng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omic Sans MS"/>
                <a:cs typeface="Comic Sans MS"/>
              </a:rPr>
              <a:t>c</a:t>
            </a:r>
            <a:r>
              <a:rPr sz="800" u="sng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omic Sans MS"/>
                <a:cs typeface="Comic Sans MS"/>
              </a:rPr>
              <a:t>k</a:t>
            </a:r>
            <a:endParaRPr sz="8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699629" y="3752469"/>
            <a:ext cx="1699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Octal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Latch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53561" y="2362961"/>
            <a:ext cx="1447800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53561" y="2362961"/>
            <a:ext cx="1447800" cy="609600"/>
          </a:xfrm>
          <a:custGeom>
            <a:avLst/>
            <a:gdLst/>
            <a:ahLst/>
            <a:cxnLst/>
            <a:rect l="l" t="t" r="r" b="b"/>
            <a:pathLst>
              <a:path w="1447800" h="609600">
                <a:moveTo>
                  <a:pt x="0" y="152400"/>
                </a:moveTo>
                <a:lnTo>
                  <a:pt x="1085850" y="152400"/>
                </a:lnTo>
                <a:lnTo>
                  <a:pt x="1085850" y="0"/>
                </a:lnTo>
                <a:lnTo>
                  <a:pt x="1447800" y="304800"/>
                </a:lnTo>
                <a:lnTo>
                  <a:pt x="1085850" y="609600"/>
                </a:lnTo>
                <a:lnTo>
                  <a:pt x="1085850" y="457200"/>
                </a:lnTo>
                <a:lnTo>
                  <a:pt x="0" y="4572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368796"/>
              </p:ext>
            </p:extLst>
          </p:nvPr>
        </p:nvGraphicFramePr>
        <p:xfrm>
          <a:off x="2209800" y="1390650"/>
          <a:ext cx="7848600" cy="3409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163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800" b="1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Signal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8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Address</a:t>
                      </a:r>
                      <a:endParaRPr sz="2800" dirty="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8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Status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3831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163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800" spc="-120" dirty="0">
                          <a:latin typeface="Arial"/>
                          <a:cs typeface="Arial"/>
                        </a:rPr>
                        <a:t>AD</a:t>
                      </a:r>
                      <a:r>
                        <a:rPr sz="2800" spc="-179" baseline="-20833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2800" spc="127" baseline="-20833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80" dirty="0">
                          <a:latin typeface="Arial"/>
                          <a:cs typeface="Arial"/>
                        </a:rPr>
                        <a:t>/S</a:t>
                      </a:r>
                      <a:r>
                        <a:rPr sz="2800" spc="-120" baseline="-20833" dirty="0">
                          <a:latin typeface="Arial"/>
                          <a:cs typeface="Arial"/>
                        </a:rPr>
                        <a:t>3</a:t>
                      </a:r>
                      <a:endParaRPr sz="2800" baseline="-20833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800" spc="-1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800" spc="-179" baseline="-20833" dirty="0">
                          <a:latin typeface="Arial"/>
                          <a:cs typeface="Arial"/>
                        </a:rPr>
                        <a:t>16</a:t>
                      </a:r>
                      <a:endParaRPr sz="2800" baseline="-20833" dirty="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800" spc="-110" dirty="0">
                          <a:latin typeface="Arial"/>
                          <a:cs typeface="Arial"/>
                        </a:rPr>
                        <a:t>Segment</a:t>
                      </a:r>
                      <a:r>
                        <a:rPr sz="2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60" dirty="0">
                          <a:latin typeface="Arial"/>
                          <a:cs typeface="Arial"/>
                        </a:rPr>
                        <a:t>Acccess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13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AD</a:t>
                      </a:r>
                      <a:r>
                        <a:rPr sz="2800" spc="-157" baseline="-20833" dirty="0">
                          <a:latin typeface="Arial"/>
                          <a:cs typeface="Arial"/>
                        </a:rPr>
                        <a:t>17</a:t>
                      </a:r>
                      <a:r>
                        <a:rPr sz="2800" spc="-105" dirty="0">
                          <a:latin typeface="Arial"/>
                          <a:cs typeface="Arial"/>
                        </a:rPr>
                        <a:t>/S</a:t>
                      </a:r>
                      <a:r>
                        <a:rPr sz="2800" spc="-157" baseline="-20833" dirty="0">
                          <a:latin typeface="Arial"/>
                          <a:cs typeface="Arial"/>
                        </a:rPr>
                        <a:t>4</a:t>
                      </a:r>
                      <a:endParaRPr sz="2800" baseline="-20833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spc="-1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800" spc="-179" baseline="-20833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800" spc="-179" baseline="-20833" dirty="0">
                          <a:latin typeface="Arial"/>
                          <a:cs typeface="Arial"/>
                        </a:rPr>
                        <a:t>7</a:t>
                      </a:r>
                      <a:endParaRPr sz="2800" baseline="-20833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163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AD</a:t>
                      </a:r>
                      <a:r>
                        <a:rPr sz="2800" spc="-157" baseline="-20833" dirty="0">
                          <a:latin typeface="Arial"/>
                          <a:cs typeface="Arial"/>
                        </a:rPr>
                        <a:t>18</a:t>
                      </a:r>
                      <a:r>
                        <a:rPr sz="2800" spc="-105" dirty="0">
                          <a:latin typeface="Arial"/>
                          <a:cs typeface="Arial"/>
                        </a:rPr>
                        <a:t>/S</a:t>
                      </a:r>
                      <a:r>
                        <a:rPr sz="2800" spc="-157" baseline="-20833" dirty="0">
                          <a:latin typeface="Arial"/>
                          <a:cs typeface="Arial"/>
                        </a:rPr>
                        <a:t>5</a:t>
                      </a:r>
                      <a:r>
                        <a:rPr lang="en-US" sz="2800" spc="-157" baseline="-20833" dirty="0">
                          <a:latin typeface="Arial"/>
                          <a:cs typeface="Arial"/>
                        </a:rPr>
                        <a:t> </a:t>
                      </a:r>
                      <a:endParaRPr sz="2800" baseline="-20833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spc="-1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800" spc="-179" baseline="-20833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800" spc="-179" baseline="-20833" dirty="0">
                          <a:latin typeface="Arial"/>
                          <a:cs typeface="Arial"/>
                        </a:rPr>
                        <a:t>8</a:t>
                      </a:r>
                      <a:endParaRPr sz="2800" baseline="-20833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Int </a:t>
                      </a:r>
                      <a:r>
                        <a:rPr sz="2800" spc="-145" dirty="0">
                          <a:latin typeface="Arial"/>
                          <a:cs typeface="Arial"/>
                        </a:rPr>
                        <a:t>Flag</a:t>
                      </a:r>
                      <a:r>
                        <a:rPr sz="28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05" dirty="0">
                          <a:latin typeface="Arial"/>
                          <a:cs typeface="Arial"/>
                        </a:rPr>
                        <a:t>Sta</a:t>
                      </a:r>
                      <a:r>
                        <a:rPr lang="en-US" sz="2800" spc="-105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2800" spc="-105" dirty="0">
                          <a:latin typeface="Arial"/>
                          <a:cs typeface="Arial"/>
                        </a:rPr>
                        <a:t>us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163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spc="-105" dirty="0">
                          <a:latin typeface="Arial"/>
                          <a:cs typeface="Arial"/>
                        </a:rPr>
                        <a:t>AD</a:t>
                      </a:r>
                      <a:r>
                        <a:rPr sz="2800" spc="-157" baseline="-20833" dirty="0">
                          <a:latin typeface="Arial"/>
                          <a:cs typeface="Arial"/>
                        </a:rPr>
                        <a:t>19</a:t>
                      </a:r>
                      <a:r>
                        <a:rPr sz="2800" spc="-105" dirty="0">
                          <a:latin typeface="Arial"/>
                          <a:cs typeface="Arial"/>
                        </a:rPr>
                        <a:t>/S</a:t>
                      </a:r>
                      <a:r>
                        <a:rPr sz="2800" spc="-157" baseline="-20833" dirty="0">
                          <a:latin typeface="Arial"/>
                          <a:cs typeface="Arial"/>
                        </a:rPr>
                        <a:t>6</a:t>
                      </a:r>
                      <a:endParaRPr sz="2800" baseline="-20833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spc="-12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800" spc="-179" baseline="-20833" dirty="0">
                          <a:latin typeface="Arial"/>
                          <a:cs typeface="Arial"/>
                        </a:rPr>
                        <a:t>1</a:t>
                      </a:r>
                      <a:r>
                        <a:rPr lang="en-US" sz="2800" spc="-179" baseline="-20833" dirty="0">
                          <a:latin typeface="Arial"/>
                          <a:cs typeface="Arial"/>
                        </a:rPr>
                        <a:t>9</a:t>
                      </a:r>
                      <a:endParaRPr sz="2800" baseline="-20833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0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163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spc="-165" dirty="0">
                          <a:latin typeface="Arial"/>
                          <a:cs typeface="Arial"/>
                        </a:rPr>
                        <a:t>BHE/S</a:t>
                      </a:r>
                      <a:r>
                        <a:rPr sz="2800" spc="-247" baseline="-20833" dirty="0">
                          <a:latin typeface="Arial"/>
                          <a:cs typeface="Arial"/>
                        </a:rPr>
                        <a:t>7</a:t>
                      </a:r>
                      <a:endParaRPr sz="2800" baseline="-20833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2800" spc="-120" baseline="0" dirty="0">
                          <a:latin typeface="Arial"/>
                          <a:cs typeface="Arial"/>
                        </a:rPr>
                        <a:t>BHE’</a:t>
                      </a:r>
                      <a:endParaRPr sz="2800" baseline="-20833" dirty="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1</a:t>
                      </a: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1161" y="229361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0"/>
                </a:moveTo>
                <a:lnTo>
                  <a:pt x="0" y="5943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1161" y="534162"/>
            <a:ext cx="838200" cy="417830"/>
          </a:xfrm>
          <a:custGeom>
            <a:avLst/>
            <a:gdLst/>
            <a:ahLst/>
            <a:cxnLst/>
            <a:rect l="l" t="t" r="r" b="b"/>
            <a:pathLst>
              <a:path w="838200" h="417830">
                <a:moveTo>
                  <a:pt x="628650" y="0"/>
                </a:moveTo>
                <a:lnTo>
                  <a:pt x="628650" y="104393"/>
                </a:lnTo>
                <a:lnTo>
                  <a:pt x="0" y="104393"/>
                </a:lnTo>
                <a:lnTo>
                  <a:pt x="0" y="313182"/>
                </a:lnTo>
                <a:lnTo>
                  <a:pt x="628650" y="313182"/>
                </a:lnTo>
                <a:lnTo>
                  <a:pt x="628650" y="417575"/>
                </a:lnTo>
                <a:lnTo>
                  <a:pt x="838200" y="208787"/>
                </a:lnTo>
                <a:lnTo>
                  <a:pt x="628650" y="0"/>
                </a:lnTo>
                <a:close/>
              </a:path>
            </a:pathLst>
          </a:custGeom>
          <a:solidFill>
            <a:srgbClr val="BC572C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1161" y="534162"/>
            <a:ext cx="838200" cy="417830"/>
          </a:xfrm>
          <a:custGeom>
            <a:avLst/>
            <a:gdLst/>
            <a:ahLst/>
            <a:cxnLst/>
            <a:rect l="l" t="t" r="r" b="b"/>
            <a:pathLst>
              <a:path w="838200" h="417830">
                <a:moveTo>
                  <a:pt x="0" y="104393"/>
                </a:moveTo>
                <a:lnTo>
                  <a:pt x="628650" y="104393"/>
                </a:lnTo>
                <a:lnTo>
                  <a:pt x="628650" y="0"/>
                </a:lnTo>
                <a:lnTo>
                  <a:pt x="838200" y="208787"/>
                </a:lnTo>
                <a:lnTo>
                  <a:pt x="628650" y="417575"/>
                </a:lnTo>
                <a:lnTo>
                  <a:pt x="628650" y="313182"/>
                </a:lnTo>
                <a:lnTo>
                  <a:pt x="0" y="313182"/>
                </a:lnTo>
                <a:lnTo>
                  <a:pt x="0" y="104393"/>
                </a:lnTo>
                <a:close/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6140" y="463042"/>
            <a:ext cx="1007110" cy="11068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43815">
              <a:lnSpc>
                <a:spcPct val="79500"/>
              </a:lnSpc>
              <a:spcBef>
                <a:spcPts val="595"/>
              </a:spcBef>
            </a:pPr>
            <a:r>
              <a:rPr sz="3000" b="1" spc="-7" baseline="13888" dirty="0">
                <a:latin typeface="Comic Sans MS"/>
                <a:cs typeface="Comic Sans MS"/>
              </a:rPr>
              <a:t>A</a:t>
            </a:r>
            <a:r>
              <a:rPr sz="1300" b="1" spc="15" dirty="0">
                <a:latin typeface="Comic Sans MS"/>
                <a:cs typeface="Comic Sans MS"/>
              </a:rPr>
              <a:t>1</a:t>
            </a:r>
            <a:r>
              <a:rPr sz="1300" b="1" spc="20" dirty="0">
                <a:latin typeface="Comic Sans MS"/>
                <a:cs typeface="Comic Sans MS"/>
              </a:rPr>
              <a:t>6</a:t>
            </a:r>
            <a:r>
              <a:rPr sz="3000" b="1" baseline="13888" dirty="0">
                <a:latin typeface="Comic Sans MS"/>
                <a:cs typeface="Comic Sans MS"/>
              </a:rPr>
              <a:t>-</a:t>
            </a:r>
            <a:r>
              <a:rPr sz="3000" b="1" spc="-7" baseline="13888" dirty="0">
                <a:latin typeface="Comic Sans MS"/>
                <a:cs typeface="Comic Sans MS"/>
              </a:rPr>
              <a:t>A</a:t>
            </a:r>
            <a:r>
              <a:rPr sz="1300" b="1" spc="15" dirty="0">
                <a:latin typeface="Comic Sans MS"/>
                <a:cs typeface="Comic Sans MS"/>
              </a:rPr>
              <a:t>19  </a:t>
            </a:r>
            <a:r>
              <a:rPr sz="2000" b="1" spc="10" dirty="0">
                <a:latin typeface="Comic Sans MS"/>
                <a:cs typeface="Comic Sans MS"/>
              </a:rPr>
              <a:t>S</a:t>
            </a:r>
            <a:r>
              <a:rPr sz="1950" b="1" spc="15" baseline="-21367" dirty="0">
                <a:latin typeface="Comic Sans MS"/>
                <a:cs typeface="Comic Sans MS"/>
              </a:rPr>
              <a:t>6</a:t>
            </a:r>
            <a:r>
              <a:rPr sz="2000" b="1" spc="10" dirty="0">
                <a:latin typeface="Comic Sans MS"/>
                <a:cs typeface="Comic Sans MS"/>
              </a:rPr>
              <a:t>-S</a:t>
            </a:r>
            <a:r>
              <a:rPr sz="1950" b="1" spc="15" baseline="-21367" dirty="0">
                <a:latin typeface="Comic Sans MS"/>
                <a:cs typeface="Comic Sans MS"/>
              </a:rPr>
              <a:t>3</a:t>
            </a:r>
            <a:endParaRPr sz="1950" baseline="-21367">
              <a:latin typeface="Comic Sans MS"/>
              <a:cs typeface="Comic Sans MS"/>
            </a:endParaRPr>
          </a:p>
          <a:p>
            <a:pPr marL="12700">
              <a:spcBef>
                <a:spcPts val="1800"/>
              </a:spcBef>
            </a:pPr>
            <a:r>
              <a:rPr sz="2000" b="1" spc="-5" dirty="0">
                <a:latin typeface="Comic Sans MS"/>
                <a:cs typeface="Comic Sans MS"/>
              </a:rPr>
              <a:t>BHE’/S</a:t>
            </a:r>
            <a:r>
              <a:rPr sz="1950" b="1" spc="-7" baseline="-21367" dirty="0">
                <a:latin typeface="Comic Sans MS"/>
                <a:cs typeface="Comic Sans MS"/>
              </a:rPr>
              <a:t>7</a:t>
            </a:r>
            <a:endParaRPr sz="1950" baseline="-21367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9361" y="229361"/>
            <a:ext cx="990600" cy="1828800"/>
          </a:xfrm>
          <a:custGeom>
            <a:avLst/>
            <a:gdLst/>
            <a:ahLst/>
            <a:cxnLst/>
            <a:rect l="l" t="t" r="r" b="b"/>
            <a:pathLst>
              <a:path w="990600" h="1828800">
                <a:moveTo>
                  <a:pt x="0" y="1828800"/>
                </a:moveTo>
                <a:lnTo>
                  <a:pt x="990600" y="1828800"/>
                </a:lnTo>
                <a:lnTo>
                  <a:pt x="9906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66006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9361" y="229361"/>
            <a:ext cx="990600" cy="1828800"/>
          </a:xfrm>
          <a:custGeom>
            <a:avLst/>
            <a:gdLst/>
            <a:ahLst/>
            <a:cxnLst/>
            <a:rect l="l" t="t" r="r" b="b"/>
            <a:pathLst>
              <a:path w="990600" h="1828800">
                <a:moveTo>
                  <a:pt x="0" y="1828800"/>
                </a:moveTo>
                <a:lnTo>
                  <a:pt x="990600" y="1828800"/>
                </a:lnTo>
                <a:lnTo>
                  <a:pt x="9906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32004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65777" y="932434"/>
            <a:ext cx="9505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LS373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1161" y="1400555"/>
            <a:ext cx="838200" cy="96520"/>
          </a:xfrm>
          <a:custGeom>
            <a:avLst/>
            <a:gdLst/>
            <a:ahLst/>
            <a:cxnLst/>
            <a:rect l="l" t="t" r="r" b="b"/>
            <a:pathLst>
              <a:path w="838200" h="96519">
                <a:moveTo>
                  <a:pt x="742188" y="0"/>
                </a:moveTo>
                <a:lnTo>
                  <a:pt x="742188" y="96012"/>
                </a:lnTo>
                <a:lnTo>
                  <a:pt x="806195" y="64008"/>
                </a:lnTo>
                <a:lnTo>
                  <a:pt x="758189" y="64008"/>
                </a:lnTo>
                <a:lnTo>
                  <a:pt x="758189" y="32004"/>
                </a:lnTo>
                <a:lnTo>
                  <a:pt x="806196" y="32004"/>
                </a:lnTo>
                <a:lnTo>
                  <a:pt x="742188" y="0"/>
                </a:lnTo>
                <a:close/>
              </a:path>
              <a:path w="838200" h="96519">
                <a:moveTo>
                  <a:pt x="7421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742188" y="64008"/>
                </a:lnTo>
                <a:lnTo>
                  <a:pt x="742188" y="32004"/>
                </a:lnTo>
                <a:close/>
              </a:path>
              <a:path w="838200" h="96519">
                <a:moveTo>
                  <a:pt x="806196" y="32004"/>
                </a:moveTo>
                <a:lnTo>
                  <a:pt x="758189" y="32004"/>
                </a:lnTo>
                <a:lnTo>
                  <a:pt x="758189" y="64008"/>
                </a:lnTo>
                <a:lnTo>
                  <a:pt x="806195" y="64008"/>
                </a:lnTo>
                <a:lnTo>
                  <a:pt x="838200" y="48006"/>
                </a:lnTo>
                <a:lnTo>
                  <a:pt x="8061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961" y="610362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1485900" y="0"/>
                </a:moveTo>
                <a:lnTo>
                  <a:pt x="14859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1485900" y="285750"/>
                </a:lnTo>
                <a:lnTo>
                  <a:pt x="1485900" y="381000"/>
                </a:lnTo>
                <a:lnTo>
                  <a:pt x="1981200" y="190500"/>
                </a:lnTo>
                <a:lnTo>
                  <a:pt x="1485900" y="0"/>
                </a:lnTo>
                <a:close/>
              </a:path>
            </a:pathLst>
          </a:custGeom>
          <a:solidFill>
            <a:srgbClr val="00FF00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961" y="610362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0" y="95250"/>
                </a:moveTo>
                <a:lnTo>
                  <a:pt x="1485900" y="95250"/>
                </a:lnTo>
                <a:lnTo>
                  <a:pt x="1485900" y="0"/>
                </a:lnTo>
                <a:lnTo>
                  <a:pt x="1981200" y="190500"/>
                </a:lnTo>
                <a:lnTo>
                  <a:pt x="1485900" y="381000"/>
                </a:lnTo>
                <a:lnTo>
                  <a:pt x="14859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32004">
            <a:solidFill>
              <a:srgbClr val="626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1161" y="2515361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1761" y="205816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2361" y="3201161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1485900" y="0"/>
                </a:moveTo>
                <a:lnTo>
                  <a:pt x="14859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1485900" y="285750"/>
                </a:lnTo>
                <a:lnTo>
                  <a:pt x="1485900" y="381000"/>
                </a:lnTo>
                <a:lnTo>
                  <a:pt x="1981200" y="190500"/>
                </a:lnTo>
                <a:lnTo>
                  <a:pt x="1485900" y="0"/>
                </a:lnTo>
                <a:close/>
              </a:path>
            </a:pathLst>
          </a:custGeom>
          <a:solidFill>
            <a:srgbClr val="00FF00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2361" y="3201161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0" y="95250"/>
                </a:moveTo>
                <a:lnTo>
                  <a:pt x="1485900" y="95250"/>
                </a:lnTo>
                <a:lnTo>
                  <a:pt x="1485900" y="0"/>
                </a:lnTo>
                <a:lnTo>
                  <a:pt x="1981200" y="190500"/>
                </a:lnTo>
                <a:lnTo>
                  <a:pt x="1485900" y="381000"/>
                </a:lnTo>
                <a:lnTo>
                  <a:pt x="14859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32004">
            <a:solidFill>
              <a:srgbClr val="626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01161" y="32011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198119" y="0"/>
                </a:moveTo>
                <a:lnTo>
                  <a:pt x="0" y="152400"/>
                </a:lnTo>
                <a:lnTo>
                  <a:pt x="198119" y="304800"/>
                </a:lnTo>
                <a:lnTo>
                  <a:pt x="198119" y="228600"/>
                </a:lnTo>
                <a:lnTo>
                  <a:pt x="891539" y="228600"/>
                </a:lnTo>
                <a:lnTo>
                  <a:pt x="990600" y="152400"/>
                </a:lnTo>
                <a:lnTo>
                  <a:pt x="891539" y="76200"/>
                </a:lnTo>
                <a:lnTo>
                  <a:pt x="198119" y="76200"/>
                </a:lnTo>
                <a:lnTo>
                  <a:pt x="198119" y="0"/>
                </a:lnTo>
                <a:close/>
              </a:path>
              <a:path w="990600" h="304800">
                <a:moveTo>
                  <a:pt x="891539" y="228600"/>
                </a:moveTo>
                <a:lnTo>
                  <a:pt x="792480" y="228600"/>
                </a:lnTo>
                <a:lnTo>
                  <a:pt x="792480" y="304800"/>
                </a:lnTo>
                <a:lnTo>
                  <a:pt x="891539" y="228600"/>
                </a:lnTo>
                <a:close/>
              </a:path>
              <a:path w="990600" h="304800">
                <a:moveTo>
                  <a:pt x="792480" y="0"/>
                </a:moveTo>
                <a:lnTo>
                  <a:pt x="792480" y="76200"/>
                </a:lnTo>
                <a:lnTo>
                  <a:pt x="891539" y="76200"/>
                </a:lnTo>
                <a:lnTo>
                  <a:pt x="792480" y="0"/>
                </a:lnTo>
                <a:close/>
              </a:path>
            </a:pathLst>
          </a:custGeom>
          <a:solidFill>
            <a:srgbClr val="BC572C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01161" y="32011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152400"/>
                </a:moveTo>
                <a:lnTo>
                  <a:pt x="198119" y="0"/>
                </a:lnTo>
                <a:lnTo>
                  <a:pt x="198119" y="76200"/>
                </a:lnTo>
                <a:lnTo>
                  <a:pt x="792480" y="76200"/>
                </a:lnTo>
                <a:lnTo>
                  <a:pt x="792480" y="0"/>
                </a:lnTo>
                <a:lnTo>
                  <a:pt x="990600" y="152400"/>
                </a:lnTo>
                <a:lnTo>
                  <a:pt x="792480" y="304800"/>
                </a:lnTo>
                <a:lnTo>
                  <a:pt x="792480" y="228600"/>
                </a:lnTo>
                <a:lnTo>
                  <a:pt x="198119" y="228600"/>
                </a:lnTo>
                <a:lnTo>
                  <a:pt x="198119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2361" y="4725161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1485900" y="0"/>
                </a:moveTo>
                <a:lnTo>
                  <a:pt x="14859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1485900" y="285750"/>
                </a:lnTo>
                <a:lnTo>
                  <a:pt x="1485900" y="381000"/>
                </a:lnTo>
                <a:lnTo>
                  <a:pt x="1981200" y="190500"/>
                </a:lnTo>
                <a:lnTo>
                  <a:pt x="1485900" y="0"/>
                </a:lnTo>
                <a:close/>
              </a:path>
            </a:pathLst>
          </a:custGeom>
          <a:solidFill>
            <a:srgbClr val="00FF00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82361" y="4725161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0" y="95250"/>
                </a:moveTo>
                <a:lnTo>
                  <a:pt x="1485900" y="95250"/>
                </a:lnTo>
                <a:lnTo>
                  <a:pt x="1485900" y="0"/>
                </a:lnTo>
                <a:lnTo>
                  <a:pt x="1981200" y="190500"/>
                </a:lnTo>
                <a:lnTo>
                  <a:pt x="1485900" y="381000"/>
                </a:lnTo>
                <a:lnTo>
                  <a:pt x="14859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32004">
            <a:solidFill>
              <a:srgbClr val="626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01161" y="47251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198119" y="0"/>
                </a:moveTo>
                <a:lnTo>
                  <a:pt x="0" y="152400"/>
                </a:lnTo>
                <a:lnTo>
                  <a:pt x="198119" y="304800"/>
                </a:lnTo>
                <a:lnTo>
                  <a:pt x="198119" y="228600"/>
                </a:lnTo>
                <a:lnTo>
                  <a:pt x="891539" y="228600"/>
                </a:lnTo>
                <a:lnTo>
                  <a:pt x="990600" y="152400"/>
                </a:lnTo>
                <a:lnTo>
                  <a:pt x="891539" y="76200"/>
                </a:lnTo>
                <a:lnTo>
                  <a:pt x="198119" y="76200"/>
                </a:lnTo>
                <a:lnTo>
                  <a:pt x="198119" y="0"/>
                </a:lnTo>
                <a:close/>
              </a:path>
              <a:path w="990600" h="304800">
                <a:moveTo>
                  <a:pt x="891539" y="228600"/>
                </a:moveTo>
                <a:lnTo>
                  <a:pt x="792480" y="228600"/>
                </a:lnTo>
                <a:lnTo>
                  <a:pt x="792480" y="304800"/>
                </a:lnTo>
                <a:lnTo>
                  <a:pt x="891539" y="228600"/>
                </a:lnTo>
                <a:close/>
              </a:path>
              <a:path w="990600" h="304800">
                <a:moveTo>
                  <a:pt x="792480" y="0"/>
                </a:moveTo>
                <a:lnTo>
                  <a:pt x="792480" y="76200"/>
                </a:lnTo>
                <a:lnTo>
                  <a:pt x="891539" y="76200"/>
                </a:lnTo>
                <a:lnTo>
                  <a:pt x="792480" y="0"/>
                </a:lnTo>
                <a:close/>
              </a:path>
            </a:pathLst>
          </a:custGeom>
          <a:solidFill>
            <a:srgbClr val="BC572C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1161" y="47251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152400"/>
                </a:moveTo>
                <a:lnTo>
                  <a:pt x="198119" y="0"/>
                </a:lnTo>
                <a:lnTo>
                  <a:pt x="198119" y="76200"/>
                </a:lnTo>
                <a:lnTo>
                  <a:pt x="792480" y="76200"/>
                </a:lnTo>
                <a:lnTo>
                  <a:pt x="792480" y="0"/>
                </a:lnTo>
                <a:lnTo>
                  <a:pt x="990600" y="152400"/>
                </a:lnTo>
                <a:lnTo>
                  <a:pt x="792480" y="304800"/>
                </a:lnTo>
                <a:lnTo>
                  <a:pt x="792480" y="228600"/>
                </a:lnTo>
                <a:lnTo>
                  <a:pt x="198119" y="228600"/>
                </a:lnTo>
                <a:lnTo>
                  <a:pt x="198119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10355" y="2467355"/>
            <a:ext cx="96520" cy="810260"/>
          </a:xfrm>
          <a:custGeom>
            <a:avLst/>
            <a:gdLst/>
            <a:ahLst/>
            <a:cxnLst/>
            <a:rect l="l" t="t" r="r" b="b"/>
            <a:pathLst>
              <a:path w="96519" h="810260">
                <a:moveTo>
                  <a:pt x="32004" y="92787"/>
                </a:moveTo>
                <a:lnTo>
                  <a:pt x="32004" y="810006"/>
                </a:lnTo>
                <a:lnTo>
                  <a:pt x="64007" y="810006"/>
                </a:lnTo>
                <a:lnTo>
                  <a:pt x="64007" y="96012"/>
                </a:lnTo>
                <a:lnTo>
                  <a:pt x="48006" y="96012"/>
                </a:lnTo>
                <a:lnTo>
                  <a:pt x="32004" y="92787"/>
                </a:lnTo>
                <a:close/>
              </a:path>
              <a:path w="96519" h="810260">
                <a:moveTo>
                  <a:pt x="64007" y="48006"/>
                </a:moveTo>
                <a:lnTo>
                  <a:pt x="32004" y="48006"/>
                </a:lnTo>
                <a:lnTo>
                  <a:pt x="32004" y="92787"/>
                </a:lnTo>
                <a:lnTo>
                  <a:pt x="48006" y="96012"/>
                </a:lnTo>
                <a:lnTo>
                  <a:pt x="64007" y="92787"/>
                </a:lnTo>
                <a:lnTo>
                  <a:pt x="64007" y="48006"/>
                </a:lnTo>
                <a:close/>
              </a:path>
              <a:path w="96519" h="810260">
                <a:moveTo>
                  <a:pt x="64007" y="92787"/>
                </a:moveTo>
                <a:lnTo>
                  <a:pt x="48006" y="96012"/>
                </a:lnTo>
                <a:lnTo>
                  <a:pt x="64007" y="96012"/>
                </a:lnTo>
                <a:lnTo>
                  <a:pt x="64007" y="92787"/>
                </a:lnTo>
                <a:close/>
              </a:path>
              <a:path w="96519" h="810260">
                <a:moveTo>
                  <a:pt x="48006" y="0"/>
                </a:move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3768" y="66704"/>
                </a:lnTo>
                <a:lnTo>
                  <a:pt x="14049" y="81962"/>
                </a:lnTo>
                <a:lnTo>
                  <a:pt x="29307" y="92243"/>
                </a:lnTo>
                <a:lnTo>
                  <a:pt x="32004" y="92787"/>
                </a:lnTo>
                <a:lnTo>
                  <a:pt x="32004" y="48006"/>
                </a:lnTo>
                <a:lnTo>
                  <a:pt x="96012" y="48006"/>
                </a:lnTo>
                <a:lnTo>
                  <a:pt x="92243" y="29307"/>
                </a:lnTo>
                <a:lnTo>
                  <a:pt x="81962" y="14049"/>
                </a:lnTo>
                <a:lnTo>
                  <a:pt x="66704" y="3768"/>
                </a:lnTo>
                <a:lnTo>
                  <a:pt x="48006" y="0"/>
                </a:lnTo>
                <a:close/>
              </a:path>
              <a:path w="96519" h="810260">
                <a:moveTo>
                  <a:pt x="96012" y="48006"/>
                </a:moveTo>
                <a:lnTo>
                  <a:pt x="64007" y="48006"/>
                </a:lnTo>
                <a:lnTo>
                  <a:pt x="64007" y="92787"/>
                </a:lnTo>
                <a:lnTo>
                  <a:pt x="66704" y="92243"/>
                </a:lnTo>
                <a:lnTo>
                  <a:pt x="81962" y="81962"/>
                </a:lnTo>
                <a:lnTo>
                  <a:pt x="92243" y="66704"/>
                </a:lnTo>
                <a:lnTo>
                  <a:pt x="96012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58361" y="3429761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10355" y="4067555"/>
            <a:ext cx="734060" cy="96520"/>
          </a:xfrm>
          <a:custGeom>
            <a:avLst/>
            <a:gdLst/>
            <a:ahLst/>
            <a:cxnLst/>
            <a:rect l="l" t="t" r="r" b="b"/>
            <a:pathLst>
              <a:path w="734060" h="96520">
                <a:moveTo>
                  <a:pt x="48006" y="0"/>
                </a:move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3768" y="66704"/>
                </a:lnTo>
                <a:lnTo>
                  <a:pt x="14049" y="81962"/>
                </a:lnTo>
                <a:lnTo>
                  <a:pt x="29307" y="92243"/>
                </a:lnTo>
                <a:lnTo>
                  <a:pt x="48006" y="96012"/>
                </a:lnTo>
                <a:lnTo>
                  <a:pt x="66704" y="92243"/>
                </a:lnTo>
                <a:lnTo>
                  <a:pt x="81962" y="81962"/>
                </a:lnTo>
                <a:lnTo>
                  <a:pt x="92243" y="66704"/>
                </a:lnTo>
                <a:lnTo>
                  <a:pt x="92787" y="64008"/>
                </a:lnTo>
                <a:lnTo>
                  <a:pt x="48006" y="64008"/>
                </a:lnTo>
                <a:lnTo>
                  <a:pt x="48006" y="32004"/>
                </a:lnTo>
                <a:lnTo>
                  <a:pt x="92787" y="32004"/>
                </a:lnTo>
                <a:lnTo>
                  <a:pt x="92243" y="29307"/>
                </a:lnTo>
                <a:lnTo>
                  <a:pt x="81962" y="14049"/>
                </a:lnTo>
                <a:lnTo>
                  <a:pt x="66704" y="3768"/>
                </a:lnTo>
                <a:lnTo>
                  <a:pt x="48006" y="0"/>
                </a:lnTo>
                <a:close/>
              </a:path>
              <a:path w="734060" h="96520">
                <a:moveTo>
                  <a:pt x="92787" y="32004"/>
                </a:moveTo>
                <a:lnTo>
                  <a:pt x="48006" y="32004"/>
                </a:lnTo>
                <a:lnTo>
                  <a:pt x="48006" y="64008"/>
                </a:lnTo>
                <a:lnTo>
                  <a:pt x="92787" y="64008"/>
                </a:lnTo>
                <a:lnTo>
                  <a:pt x="96012" y="48006"/>
                </a:lnTo>
                <a:lnTo>
                  <a:pt x="92787" y="32004"/>
                </a:lnTo>
                <a:close/>
              </a:path>
              <a:path w="734060" h="96520">
                <a:moveTo>
                  <a:pt x="733806" y="32004"/>
                </a:moveTo>
                <a:lnTo>
                  <a:pt x="92787" y="32004"/>
                </a:lnTo>
                <a:lnTo>
                  <a:pt x="96012" y="48006"/>
                </a:lnTo>
                <a:lnTo>
                  <a:pt x="92787" y="64008"/>
                </a:lnTo>
                <a:lnTo>
                  <a:pt x="733806" y="64008"/>
                </a:lnTo>
                <a:lnTo>
                  <a:pt x="73380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44161" y="396316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8361" y="4115561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8361" y="4953761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8361" y="57157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20361" y="548716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07540" y="2305938"/>
            <a:ext cx="123317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>
              <a:spcBef>
                <a:spcPts val="105"/>
              </a:spcBef>
            </a:pPr>
            <a:r>
              <a:rPr sz="2000" b="1" spc="-5" dirty="0">
                <a:latin typeface="Comic Sans MS"/>
                <a:cs typeface="Comic Sans MS"/>
              </a:rPr>
              <a:t>ALE</a:t>
            </a:r>
            <a:endParaRPr sz="2000">
              <a:latin typeface="Comic Sans MS"/>
              <a:cs typeface="Comic Sans MS"/>
            </a:endParaRPr>
          </a:p>
          <a:p>
            <a:pPr marL="165100">
              <a:lnSpc>
                <a:spcPts val="2650"/>
              </a:lnSpc>
              <a:spcBef>
                <a:spcPts val="1785"/>
              </a:spcBef>
            </a:pPr>
            <a:r>
              <a:rPr sz="2400" spc="-5" dirty="0">
                <a:latin typeface="Comic Sans MS"/>
                <a:cs typeface="Comic Sans MS"/>
              </a:rPr>
              <a:t>8086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ts val="2170"/>
              </a:lnSpc>
            </a:pPr>
            <a:r>
              <a:rPr sz="2000" b="1" spc="5" dirty="0">
                <a:latin typeface="Comic Sans MS"/>
                <a:cs typeface="Comic Sans MS"/>
              </a:rPr>
              <a:t>AD</a:t>
            </a:r>
            <a:r>
              <a:rPr sz="1950" b="1" spc="7" baseline="-21367" dirty="0">
                <a:latin typeface="Comic Sans MS"/>
                <a:cs typeface="Comic Sans MS"/>
              </a:rPr>
              <a:t>8</a:t>
            </a:r>
            <a:r>
              <a:rPr sz="2000" b="1" spc="5" dirty="0">
                <a:latin typeface="Comic Sans MS"/>
                <a:cs typeface="Comic Sans MS"/>
              </a:rPr>
              <a:t>-AD</a:t>
            </a:r>
            <a:r>
              <a:rPr sz="1950" b="1" spc="7" baseline="-21367" dirty="0">
                <a:latin typeface="Comic Sans MS"/>
                <a:cs typeface="Comic Sans MS"/>
              </a:rPr>
              <a:t>15</a:t>
            </a:r>
            <a:endParaRPr sz="1950" baseline="-21367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83740" y="4652899"/>
            <a:ext cx="1129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A</a:t>
            </a:r>
            <a:r>
              <a:rPr sz="2000" b="1" spc="5" dirty="0">
                <a:latin typeface="Comic Sans MS"/>
                <a:cs typeface="Comic Sans MS"/>
              </a:rPr>
              <a:t>D</a:t>
            </a:r>
            <a:r>
              <a:rPr sz="1950" b="1" spc="22" baseline="-21367" dirty="0">
                <a:latin typeface="Comic Sans MS"/>
                <a:cs typeface="Comic Sans MS"/>
              </a:rPr>
              <a:t>0</a:t>
            </a:r>
            <a:r>
              <a:rPr sz="2000" b="1" dirty="0">
                <a:latin typeface="Comic Sans MS"/>
                <a:cs typeface="Comic Sans MS"/>
              </a:rPr>
              <a:t>-</a:t>
            </a:r>
            <a:r>
              <a:rPr sz="2000" b="1" spc="-5" dirty="0">
                <a:latin typeface="Comic Sans MS"/>
                <a:cs typeface="Comic Sans MS"/>
              </a:rPr>
              <a:t>A</a:t>
            </a:r>
            <a:r>
              <a:rPr sz="2000" b="1" spc="5" dirty="0">
                <a:latin typeface="Comic Sans MS"/>
                <a:cs typeface="Comic Sans MS"/>
              </a:rPr>
              <a:t>D</a:t>
            </a:r>
            <a:r>
              <a:rPr sz="1950" b="1" spc="22" baseline="-21367" dirty="0">
                <a:latin typeface="Comic Sans MS"/>
                <a:cs typeface="Comic Sans MS"/>
              </a:rPr>
              <a:t>7</a:t>
            </a:r>
            <a:endParaRPr sz="1950" baseline="-21367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30294" y="1697863"/>
            <a:ext cx="848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457200" algn="l"/>
              </a:tabLst>
            </a:pPr>
            <a:r>
              <a:rPr sz="2400" dirty="0">
                <a:latin typeface="Comic Sans MS"/>
                <a:cs typeface="Comic Sans MS"/>
              </a:rPr>
              <a:t>G	</a:t>
            </a:r>
            <a:r>
              <a:rPr b="1" dirty="0">
                <a:latin typeface="Comic Sans MS"/>
                <a:cs typeface="Comic Sans MS"/>
              </a:rPr>
              <a:t>OE’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01361" y="205816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2761" y="2362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48961" y="24391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25161" y="25153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191761" y="2820161"/>
            <a:ext cx="990600" cy="1143000"/>
          </a:xfrm>
          <a:prstGeom prst="rect">
            <a:avLst/>
          </a:prstGeom>
          <a:solidFill>
            <a:srgbClr val="660066">
              <a:alpha val="19999"/>
            </a:srgbClr>
          </a:solidFill>
          <a:ln w="32003">
            <a:solidFill>
              <a:srgbClr val="660066"/>
            </a:solidFill>
          </a:ln>
        </p:spPr>
        <p:txBody>
          <a:bodyPr vert="horz" wrap="square" lIns="0" tIns="316865" rIns="0" bIns="0" rtlCol="0">
            <a:spAutoFit/>
          </a:bodyPr>
          <a:lstStyle/>
          <a:p>
            <a:pPr marL="90805" marR="18415" indent="-65405">
              <a:lnSpc>
                <a:spcPct val="115399"/>
              </a:lnSpc>
              <a:spcBef>
                <a:spcPts val="2495"/>
              </a:spcBef>
              <a:tabLst>
                <a:tab pos="471805" algn="l"/>
              </a:tabLst>
            </a:pPr>
            <a:r>
              <a:rPr sz="2400" dirty="0">
                <a:latin typeface="Comic Sans MS"/>
                <a:cs typeface="Comic Sans MS"/>
              </a:rPr>
              <a:t>LS373  G	</a:t>
            </a:r>
            <a:r>
              <a:rPr b="1" dirty="0">
                <a:latin typeface="Comic Sans MS"/>
                <a:cs typeface="Comic Sans MS"/>
              </a:rPr>
              <a:t>OE’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877561" y="396316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48961" y="41155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25161" y="41917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01361" y="42679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191761" y="4344161"/>
            <a:ext cx="990600" cy="1143000"/>
          </a:xfrm>
          <a:prstGeom prst="rect">
            <a:avLst/>
          </a:prstGeom>
          <a:solidFill>
            <a:srgbClr val="660066">
              <a:alpha val="19999"/>
            </a:srgbClr>
          </a:solidFill>
          <a:ln w="32003">
            <a:solidFill>
              <a:srgbClr val="660066"/>
            </a:solidFill>
          </a:ln>
        </p:spPr>
        <p:txBody>
          <a:bodyPr vert="horz" wrap="square" lIns="0" tIns="317500" rIns="0" bIns="0" rtlCol="0">
            <a:spAutoFit/>
          </a:bodyPr>
          <a:lstStyle/>
          <a:p>
            <a:pPr marL="167005" marR="18415" indent="-141605">
              <a:lnSpc>
                <a:spcPct val="115399"/>
              </a:lnSpc>
              <a:spcBef>
                <a:spcPts val="2500"/>
              </a:spcBef>
              <a:tabLst>
                <a:tab pos="548005" algn="l"/>
              </a:tabLst>
            </a:pPr>
            <a:r>
              <a:rPr sz="2400" dirty="0">
                <a:latin typeface="Comic Sans MS"/>
                <a:cs typeface="Comic Sans MS"/>
              </a:rPr>
              <a:t>LS373  G	</a:t>
            </a:r>
            <a:r>
              <a:rPr b="1" dirty="0">
                <a:latin typeface="Comic Sans MS"/>
                <a:cs typeface="Comic Sans MS"/>
              </a:rPr>
              <a:t>OE’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953761" y="548716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25161" y="56395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01361" y="57157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77561" y="57919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961" y="1324355"/>
            <a:ext cx="1828800" cy="96520"/>
          </a:xfrm>
          <a:custGeom>
            <a:avLst/>
            <a:gdLst/>
            <a:ahLst/>
            <a:cxnLst/>
            <a:rect l="l" t="t" r="r" b="b"/>
            <a:pathLst>
              <a:path w="1828800" h="96519">
                <a:moveTo>
                  <a:pt x="1732788" y="0"/>
                </a:moveTo>
                <a:lnTo>
                  <a:pt x="1732788" y="96012"/>
                </a:lnTo>
                <a:lnTo>
                  <a:pt x="1796796" y="64008"/>
                </a:lnTo>
                <a:lnTo>
                  <a:pt x="1748789" y="64008"/>
                </a:lnTo>
                <a:lnTo>
                  <a:pt x="1748789" y="32004"/>
                </a:lnTo>
                <a:lnTo>
                  <a:pt x="1796796" y="32004"/>
                </a:lnTo>
                <a:lnTo>
                  <a:pt x="1732788" y="0"/>
                </a:lnTo>
                <a:close/>
              </a:path>
              <a:path w="1828800" h="96519">
                <a:moveTo>
                  <a:pt x="17327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1732788" y="64008"/>
                </a:lnTo>
                <a:lnTo>
                  <a:pt x="1732788" y="32004"/>
                </a:lnTo>
                <a:close/>
              </a:path>
              <a:path w="1828800" h="96519">
                <a:moveTo>
                  <a:pt x="1796796" y="32004"/>
                </a:moveTo>
                <a:lnTo>
                  <a:pt x="1748789" y="32004"/>
                </a:lnTo>
                <a:lnTo>
                  <a:pt x="1748789" y="64008"/>
                </a:lnTo>
                <a:lnTo>
                  <a:pt x="1796796" y="64008"/>
                </a:lnTo>
                <a:lnTo>
                  <a:pt x="1828800" y="48006"/>
                </a:lnTo>
                <a:lnTo>
                  <a:pt x="1796796" y="32004"/>
                </a:lnTo>
                <a:close/>
              </a:path>
            </a:pathLst>
          </a:custGeom>
          <a:solidFill>
            <a:srgbClr val="626F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7166229" y="456945"/>
            <a:ext cx="1028065" cy="1033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300"/>
              </a:lnSpc>
              <a:spcBef>
                <a:spcPts val="95"/>
              </a:spcBef>
            </a:pPr>
            <a:r>
              <a:rPr sz="3600" u="none" spc="-7" baseline="13888" dirty="0">
                <a:solidFill>
                  <a:srgbClr val="626F52"/>
                </a:solidFill>
                <a:latin typeface="Comic Sans MS"/>
                <a:cs typeface="Comic Sans MS"/>
              </a:rPr>
              <a:t>A</a:t>
            </a:r>
            <a:r>
              <a:rPr sz="1600" u="none" spc="-5" dirty="0">
                <a:solidFill>
                  <a:srgbClr val="626F52"/>
                </a:solidFill>
                <a:latin typeface="Comic Sans MS"/>
                <a:cs typeface="Comic Sans MS"/>
              </a:rPr>
              <a:t>1</a:t>
            </a:r>
            <a:r>
              <a:rPr sz="1600" u="none" spc="-10" dirty="0">
                <a:solidFill>
                  <a:srgbClr val="626F52"/>
                </a:solidFill>
                <a:latin typeface="Comic Sans MS"/>
                <a:cs typeface="Comic Sans MS"/>
              </a:rPr>
              <a:t>6</a:t>
            </a:r>
            <a:r>
              <a:rPr sz="3600" u="none" spc="-7" baseline="13888" dirty="0">
                <a:solidFill>
                  <a:srgbClr val="626F52"/>
                </a:solidFill>
                <a:latin typeface="Comic Sans MS"/>
                <a:cs typeface="Comic Sans MS"/>
              </a:rPr>
              <a:t>-A</a:t>
            </a:r>
            <a:r>
              <a:rPr sz="1600" u="none" spc="-5" dirty="0">
                <a:solidFill>
                  <a:srgbClr val="626F52"/>
                </a:solidFill>
                <a:latin typeface="Comic Sans MS"/>
                <a:cs typeface="Comic Sans MS"/>
              </a:rPr>
              <a:t>19  </a:t>
            </a:r>
            <a:r>
              <a:rPr sz="2400" u="none" spc="-5" dirty="0">
                <a:solidFill>
                  <a:srgbClr val="626F52"/>
                </a:solidFill>
                <a:latin typeface="Comic Sans MS"/>
                <a:cs typeface="Comic Sans MS"/>
              </a:rPr>
              <a:t>BHE’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242429" y="3142869"/>
            <a:ext cx="936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626F52"/>
                </a:solidFill>
                <a:latin typeface="Comic Sans MS"/>
                <a:cs typeface="Comic Sans MS"/>
              </a:rPr>
              <a:t>A</a:t>
            </a:r>
            <a:r>
              <a:rPr sz="2400" spc="-15" baseline="-20833" dirty="0">
                <a:solidFill>
                  <a:srgbClr val="626F52"/>
                </a:solidFill>
                <a:latin typeface="Comic Sans MS"/>
                <a:cs typeface="Comic Sans MS"/>
              </a:rPr>
              <a:t>8</a:t>
            </a:r>
            <a:r>
              <a:rPr sz="2400" spc="-5" dirty="0">
                <a:solidFill>
                  <a:srgbClr val="626F52"/>
                </a:solidFill>
                <a:latin typeface="Comic Sans MS"/>
                <a:cs typeface="Comic Sans MS"/>
              </a:rPr>
              <a:t>-A</a:t>
            </a:r>
            <a:r>
              <a:rPr sz="2400" spc="-7" baseline="-20833" dirty="0">
                <a:solidFill>
                  <a:srgbClr val="626F52"/>
                </a:solidFill>
                <a:latin typeface="Comic Sans MS"/>
                <a:cs typeface="Comic Sans MS"/>
              </a:rPr>
              <a:t>15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42428" y="4667250"/>
            <a:ext cx="844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626F52"/>
                </a:solidFill>
                <a:latin typeface="Comic Sans MS"/>
                <a:cs typeface="Comic Sans MS"/>
              </a:rPr>
              <a:t>A</a:t>
            </a:r>
            <a:r>
              <a:rPr sz="2400" spc="-15" baseline="-20833" dirty="0">
                <a:solidFill>
                  <a:srgbClr val="626F52"/>
                </a:solidFill>
                <a:latin typeface="Comic Sans MS"/>
                <a:cs typeface="Comic Sans MS"/>
              </a:rPr>
              <a:t>0</a:t>
            </a:r>
            <a:r>
              <a:rPr sz="2400" spc="-5" dirty="0">
                <a:solidFill>
                  <a:srgbClr val="626F52"/>
                </a:solidFill>
                <a:latin typeface="Comic Sans MS"/>
                <a:cs typeface="Comic Sans MS"/>
              </a:rPr>
              <a:t>-A</a:t>
            </a:r>
            <a:r>
              <a:rPr sz="2400" spc="-7" baseline="-20833" dirty="0">
                <a:solidFill>
                  <a:srgbClr val="626F52"/>
                </a:solidFill>
                <a:latin typeface="Comic Sans MS"/>
                <a:cs typeface="Comic Sans MS"/>
              </a:rPr>
              <a:t>7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83741" y="5796179"/>
            <a:ext cx="1053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omic Sans MS"/>
                <a:cs typeface="Comic Sans MS"/>
              </a:rPr>
              <a:t>MN</a:t>
            </a:r>
            <a:r>
              <a:rPr sz="2000" b="1" spc="-10" dirty="0">
                <a:latin typeface="Comic Sans MS"/>
                <a:cs typeface="Comic Sans MS"/>
              </a:rPr>
              <a:t>/</a:t>
            </a:r>
            <a:r>
              <a:rPr sz="2000" b="1" dirty="0">
                <a:latin typeface="Comic Sans MS"/>
                <a:cs typeface="Comic Sans MS"/>
              </a:rPr>
              <a:t>MX’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201161" y="602056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18561" y="5928359"/>
            <a:ext cx="489203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91761" y="60205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13960" y="5928359"/>
            <a:ext cx="108203" cy="184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337176" y="5810503"/>
            <a:ext cx="40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5V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194175" y="6419800"/>
            <a:ext cx="44183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System Bus </a:t>
            </a:r>
            <a:r>
              <a:rPr sz="2400" dirty="0">
                <a:latin typeface="Comic Sans MS"/>
                <a:cs typeface="Comic Sans MS"/>
              </a:rPr>
              <a:t>of </a:t>
            </a:r>
            <a:r>
              <a:rPr sz="2400" spc="-5" dirty="0">
                <a:latin typeface="Comic Sans MS"/>
                <a:cs typeface="Comic Sans MS"/>
              </a:rPr>
              <a:t>8086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(Address)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15794" y="2991688"/>
            <a:ext cx="10008412" cy="18319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250">
              <a:spcBef>
                <a:spcPts val="105"/>
              </a:spcBef>
              <a:tabLst>
                <a:tab pos="7493000" algn="l"/>
              </a:tabLst>
            </a:pPr>
            <a:r>
              <a:rPr spc="-180" dirty="0"/>
              <a:t>8086	</a:t>
            </a:r>
          </a:p>
          <a:p>
            <a:pPr marL="96520">
              <a:spcBef>
                <a:spcPts val="1745"/>
              </a:spcBef>
            </a:pPr>
            <a:r>
              <a:rPr sz="2400" u="none" spc="65" dirty="0">
                <a:solidFill>
                  <a:srgbClr val="626F52"/>
                </a:solidFill>
              </a:rPr>
              <a:t>PIN </a:t>
            </a:r>
            <a:r>
              <a:rPr sz="2400" u="none" spc="25" dirty="0">
                <a:solidFill>
                  <a:srgbClr val="626F52"/>
                </a:solidFill>
              </a:rPr>
              <a:t>OUT </a:t>
            </a:r>
            <a:r>
              <a:rPr sz="2400" u="none" spc="310" dirty="0">
                <a:solidFill>
                  <a:srgbClr val="626F52"/>
                </a:solidFill>
              </a:rPr>
              <a:t>– </a:t>
            </a:r>
            <a:r>
              <a:rPr sz="2400" u="none" spc="45" dirty="0">
                <a:solidFill>
                  <a:srgbClr val="626F52"/>
                </a:solidFill>
              </a:rPr>
              <a:t>CONTROL</a:t>
            </a:r>
            <a:r>
              <a:rPr sz="2400" u="none" spc="434" dirty="0">
                <a:solidFill>
                  <a:srgbClr val="626F52"/>
                </a:solidFill>
              </a:rPr>
              <a:t> </a:t>
            </a:r>
            <a:r>
              <a:rPr sz="2400" u="none" spc="70" dirty="0">
                <a:solidFill>
                  <a:srgbClr val="626F52"/>
                </a:solidFill>
              </a:rPr>
              <a:t>BUS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91561" y="229361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0"/>
                </a:moveTo>
                <a:lnTo>
                  <a:pt x="0" y="5943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953761" y="229361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0"/>
                </a:moveTo>
                <a:lnTo>
                  <a:pt x="0" y="5943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91561" y="6172961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1561" y="2293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1761" y="2293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8769" y="208662"/>
            <a:ext cx="828040" cy="325755"/>
          </a:xfrm>
          <a:custGeom>
            <a:avLst/>
            <a:gdLst/>
            <a:ahLst/>
            <a:cxnLst/>
            <a:rect l="l" t="t" r="r" b="b"/>
            <a:pathLst>
              <a:path w="828039" h="325755">
                <a:moveTo>
                  <a:pt x="29718" y="0"/>
                </a:moveTo>
                <a:lnTo>
                  <a:pt x="0" y="4318"/>
                </a:lnTo>
                <a:lnTo>
                  <a:pt x="11012" y="49508"/>
                </a:lnTo>
                <a:lnTo>
                  <a:pt x="27598" y="92358"/>
                </a:lnTo>
                <a:lnTo>
                  <a:pt x="49365" y="132566"/>
                </a:lnTo>
                <a:lnTo>
                  <a:pt x="75922" y="169827"/>
                </a:lnTo>
                <a:lnTo>
                  <a:pt x="106878" y="203839"/>
                </a:lnTo>
                <a:lnTo>
                  <a:pt x="141843" y="234299"/>
                </a:lnTo>
                <a:lnTo>
                  <a:pt x="180424" y="260904"/>
                </a:lnTo>
                <a:lnTo>
                  <a:pt x="222231" y="283351"/>
                </a:lnTo>
                <a:lnTo>
                  <a:pt x="266872" y="301337"/>
                </a:lnTo>
                <a:lnTo>
                  <a:pt x="313957" y="314559"/>
                </a:lnTo>
                <a:lnTo>
                  <a:pt x="363094" y="322715"/>
                </a:lnTo>
                <a:lnTo>
                  <a:pt x="413893" y="325501"/>
                </a:lnTo>
                <a:lnTo>
                  <a:pt x="464691" y="322715"/>
                </a:lnTo>
                <a:lnTo>
                  <a:pt x="513828" y="314559"/>
                </a:lnTo>
                <a:lnTo>
                  <a:pt x="560913" y="301337"/>
                </a:lnTo>
                <a:lnTo>
                  <a:pt x="568709" y="298196"/>
                </a:lnTo>
                <a:lnTo>
                  <a:pt x="413893" y="298196"/>
                </a:lnTo>
                <a:lnTo>
                  <a:pt x="362511" y="295123"/>
                </a:lnTo>
                <a:lnTo>
                  <a:pt x="313005" y="286150"/>
                </a:lnTo>
                <a:lnTo>
                  <a:pt x="265848" y="271639"/>
                </a:lnTo>
                <a:lnTo>
                  <a:pt x="221510" y="251957"/>
                </a:lnTo>
                <a:lnTo>
                  <a:pt x="180463" y="227468"/>
                </a:lnTo>
                <a:lnTo>
                  <a:pt x="143179" y="198536"/>
                </a:lnTo>
                <a:lnTo>
                  <a:pt x="110130" y="165525"/>
                </a:lnTo>
                <a:lnTo>
                  <a:pt x="81788" y="128802"/>
                </a:lnTo>
                <a:lnTo>
                  <a:pt x="58624" y="88730"/>
                </a:lnTo>
                <a:lnTo>
                  <a:pt x="41110" y="45674"/>
                </a:lnTo>
                <a:lnTo>
                  <a:pt x="29718" y="0"/>
                </a:lnTo>
                <a:close/>
              </a:path>
              <a:path w="828039" h="325755">
                <a:moveTo>
                  <a:pt x="798068" y="0"/>
                </a:moveTo>
                <a:lnTo>
                  <a:pt x="786675" y="45674"/>
                </a:lnTo>
                <a:lnTo>
                  <a:pt x="769161" y="88730"/>
                </a:lnTo>
                <a:lnTo>
                  <a:pt x="745997" y="128802"/>
                </a:lnTo>
                <a:lnTo>
                  <a:pt x="717655" y="165525"/>
                </a:lnTo>
                <a:lnTo>
                  <a:pt x="684606" y="198536"/>
                </a:lnTo>
                <a:lnTo>
                  <a:pt x="647322" y="227468"/>
                </a:lnTo>
                <a:lnTo>
                  <a:pt x="606275" y="251957"/>
                </a:lnTo>
                <a:lnTo>
                  <a:pt x="561937" y="271639"/>
                </a:lnTo>
                <a:lnTo>
                  <a:pt x="514780" y="286150"/>
                </a:lnTo>
                <a:lnTo>
                  <a:pt x="465274" y="295123"/>
                </a:lnTo>
                <a:lnTo>
                  <a:pt x="413893" y="298196"/>
                </a:lnTo>
                <a:lnTo>
                  <a:pt x="568709" y="298196"/>
                </a:lnTo>
                <a:lnTo>
                  <a:pt x="605554" y="283351"/>
                </a:lnTo>
                <a:lnTo>
                  <a:pt x="647361" y="260904"/>
                </a:lnTo>
                <a:lnTo>
                  <a:pt x="685942" y="234299"/>
                </a:lnTo>
                <a:lnTo>
                  <a:pt x="720907" y="203839"/>
                </a:lnTo>
                <a:lnTo>
                  <a:pt x="751863" y="169827"/>
                </a:lnTo>
                <a:lnTo>
                  <a:pt x="778420" y="132566"/>
                </a:lnTo>
                <a:lnTo>
                  <a:pt x="800187" y="92358"/>
                </a:lnTo>
                <a:lnTo>
                  <a:pt x="816773" y="49508"/>
                </a:lnTo>
                <a:lnTo>
                  <a:pt x="827786" y="4318"/>
                </a:lnTo>
                <a:lnTo>
                  <a:pt x="798068" y="0"/>
                </a:lnTo>
                <a:close/>
              </a:path>
            </a:pathLst>
          </a:custGeom>
          <a:solidFill>
            <a:srgbClr val="000000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8769" y="208662"/>
            <a:ext cx="828040" cy="325755"/>
          </a:xfrm>
          <a:custGeom>
            <a:avLst/>
            <a:gdLst/>
            <a:ahLst/>
            <a:cxnLst/>
            <a:rect l="l" t="t" r="r" b="b"/>
            <a:pathLst>
              <a:path w="828039" h="325755">
                <a:moveTo>
                  <a:pt x="798068" y="0"/>
                </a:moveTo>
                <a:lnTo>
                  <a:pt x="786675" y="45674"/>
                </a:lnTo>
                <a:lnTo>
                  <a:pt x="769161" y="88730"/>
                </a:lnTo>
                <a:lnTo>
                  <a:pt x="745997" y="128802"/>
                </a:lnTo>
                <a:lnTo>
                  <a:pt x="717655" y="165525"/>
                </a:lnTo>
                <a:lnTo>
                  <a:pt x="684606" y="198536"/>
                </a:lnTo>
                <a:lnTo>
                  <a:pt x="647322" y="227468"/>
                </a:lnTo>
                <a:lnTo>
                  <a:pt x="606275" y="251957"/>
                </a:lnTo>
                <a:lnTo>
                  <a:pt x="561937" y="271639"/>
                </a:lnTo>
                <a:lnTo>
                  <a:pt x="514780" y="286150"/>
                </a:lnTo>
                <a:lnTo>
                  <a:pt x="465274" y="295123"/>
                </a:lnTo>
                <a:lnTo>
                  <a:pt x="413893" y="298196"/>
                </a:lnTo>
                <a:lnTo>
                  <a:pt x="362511" y="295123"/>
                </a:lnTo>
                <a:lnTo>
                  <a:pt x="313005" y="286150"/>
                </a:lnTo>
                <a:lnTo>
                  <a:pt x="265848" y="271639"/>
                </a:lnTo>
                <a:lnTo>
                  <a:pt x="221510" y="251957"/>
                </a:lnTo>
                <a:lnTo>
                  <a:pt x="180463" y="227468"/>
                </a:lnTo>
                <a:lnTo>
                  <a:pt x="143179" y="198536"/>
                </a:lnTo>
                <a:lnTo>
                  <a:pt x="110130" y="165525"/>
                </a:lnTo>
                <a:lnTo>
                  <a:pt x="81788" y="128802"/>
                </a:lnTo>
                <a:lnTo>
                  <a:pt x="58624" y="88730"/>
                </a:lnTo>
                <a:lnTo>
                  <a:pt x="41110" y="45674"/>
                </a:lnTo>
                <a:lnTo>
                  <a:pt x="29718" y="0"/>
                </a:lnTo>
                <a:lnTo>
                  <a:pt x="0" y="4318"/>
                </a:lnTo>
                <a:lnTo>
                  <a:pt x="11012" y="49508"/>
                </a:lnTo>
                <a:lnTo>
                  <a:pt x="27598" y="92358"/>
                </a:lnTo>
                <a:lnTo>
                  <a:pt x="49365" y="132566"/>
                </a:lnTo>
                <a:lnTo>
                  <a:pt x="75922" y="169827"/>
                </a:lnTo>
                <a:lnTo>
                  <a:pt x="106878" y="203839"/>
                </a:lnTo>
                <a:lnTo>
                  <a:pt x="141843" y="234299"/>
                </a:lnTo>
                <a:lnTo>
                  <a:pt x="180424" y="260904"/>
                </a:lnTo>
                <a:lnTo>
                  <a:pt x="222231" y="283351"/>
                </a:lnTo>
                <a:lnTo>
                  <a:pt x="266872" y="301337"/>
                </a:lnTo>
                <a:lnTo>
                  <a:pt x="313957" y="314559"/>
                </a:lnTo>
                <a:lnTo>
                  <a:pt x="363094" y="322715"/>
                </a:lnTo>
                <a:lnTo>
                  <a:pt x="413893" y="325501"/>
                </a:lnTo>
                <a:lnTo>
                  <a:pt x="464691" y="322715"/>
                </a:lnTo>
                <a:lnTo>
                  <a:pt x="513828" y="314559"/>
                </a:lnTo>
                <a:lnTo>
                  <a:pt x="560913" y="301337"/>
                </a:lnTo>
                <a:lnTo>
                  <a:pt x="605554" y="283351"/>
                </a:lnTo>
                <a:lnTo>
                  <a:pt x="647361" y="260904"/>
                </a:lnTo>
                <a:lnTo>
                  <a:pt x="685942" y="234299"/>
                </a:lnTo>
                <a:lnTo>
                  <a:pt x="720907" y="203839"/>
                </a:lnTo>
                <a:lnTo>
                  <a:pt x="751863" y="169827"/>
                </a:lnTo>
                <a:lnTo>
                  <a:pt x="778420" y="132566"/>
                </a:lnTo>
                <a:lnTo>
                  <a:pt x="800187" y="92358"/>
                </a:lnTo>
                <a:lnTo>
                  <a:pt x="816773" y="49508"/>
                </a:lnTo>
                <a:lnTo>
                  <a:pt x="827786" y="4318"/>
                </a:lnTo>
                <a:lnTo>
                  <a:pt x="798068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53761" y="343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761" y="305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2961" y="61348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62961" y="60967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80360" y="289559"/>
            <a:ext cx="108204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362961" y="343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62961" y="305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62961" y="6621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362961" y="6240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362961" y="9669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62961" y="9288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62961" y="12717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2961" y="12336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62961" y="15765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62961" y="15384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62961" y="18813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62961" y="18432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362961" y="21861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62961" y="21480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62961" y="24909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62961" y="24528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362961" y="27957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362961" y="27576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62961" y="31005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362961" y="30624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362961" y="3391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3629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362961" y="36964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362961" y="36583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62961" y="40012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62961" y="39631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362961" y="43060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362961" y="42679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62961" y="46108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62961" y="45727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362961" y="4915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362961" y="487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362961" y="52204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62961" y="51823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62961" y="55115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62961" y="54734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682544" y="157443"/>
            <a:ext cx="293370" cy="60464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>
              <a:spcBef>
                <a:spcPts val="335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4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8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9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10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4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11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12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13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14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3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18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362961" y="58163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362961" y="57782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526540" y="171196"/>
            <a:ext cx="641350" cy="603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890">
              <a:lnSpc>
                <a:spcPct val="110600"/>
              </a:lnSpc>
            </a:pPr>
            <a:r>
              <a:rPr b="1" dirty="0">
                <a:latin typeface="Comic Sans MS"/>
                <a:cs typeface="Comic Sans MS"/>
              </a:rPr>
              <a:t>GND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14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13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12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11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10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AD9  AD8  AD7  AD6</a:t>
            </a:r>
            <a:endParaRPr>
              <a:latin typeface="Comic Sans MS"/>
              <a:cs typeface="Comic Sans MS"/>
            </a:endParaRPr>
          </a:p>
          <a:p>
            <a:pPr marL="12700" marR="5080" algn="just">
              <a:lnSpc>
                <a:spcPct val="111100"/>
              </a:lnSpc>
              <a:spcBef>
                <a:spcPts val="110"/>
              </a:spcBef>
            </a:pP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AD5  AD4  AD3  AD2  AD1  AD0  </a:t>
            </a:r>
            <a:r>
              <a:rPr b="1" dirty="0">
                <a:solidFill>
                  <a:srgbClr val="660066"/>
                </a:solidFill>
                <a:latin typeface="Comic Sans MS"/>
                <a:cs typeface="Comic Sans MS"/>
              </a:rPr>
              <a:t>NMI  </a:t>
            </a:r>
            <a:r>
              <a:rPr b="1" spc="-5" dirty="0">
                <a:solidFill>
                  <a:srgbClr val="660066"/>
                </a:solidFill>
                <a:latin typeface="Comic Sans MS"/>
                <a:cs typeface="Comic Sans MS"/>
              </a:rPr>
              <a:t>IN</a:t>
            </a:r>
            <a:r>
              <a:rPr b="1" spc="-10" dirty="0">
                <a:solidFill>
                  <a:srgbClr val="660066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66"/>
                </a:solidFill>
                <a:latin typeface="Comic Sans MS"/>
                <a:cs typeface="Comic Sans MS"/>
              </a:rPr>
              <a:t>R</a:t>
            </a:r>
            <a:endParaRPr>
              <a:latin typeface="Comic Sans MS"/>
              <a:cs typeface="Comic Sans MS"/>
            </a:endParaRPr>
          </a:p>
          <a:p>
            <a:pPr marL="12700" marR="114300">
              <a:lnSpc>
                <a:spcPts val="1800"/>
              </a:lnSpc>
              <a:spcBef>
                <a:spcPts val="605"/>
              </a:spcBef>
            </a:pPr>
            <a:r>
              <a:rPr b="1" dirty="0">
                <a:solidFill>
                  <a:srgbClr val="2997E2"/>
                </a:solidFill>
                <a:latin typeface="Comic Sans MS"/>
                <a:cs typeface="Comic Sans MS"/>
              </a:rPr>
              <a:t>CLK  </a:t>
            </a:r>
            <a:r>
              <a:rPr b="1" dirty="0">
                <a:latin typeface="Comic Sans MS"/>
                <a:cs typeface="Comic Sans MS"/>
              </a:rPr>
              <a:t>GND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953761" y="58163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953761" y="57782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953761" y="61348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953761" y="60967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953761" y="55252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953761" y="54871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489576" y="5353648"/>
            <a:ext cx="793115" cy="8502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ct val="97300"/>
              </a:lnSpc>
              <a:spcBef>
                <a:spcPts val="290"/>
              </a:spcBef>
            </a:pPr>
            <a:r>
              <a:rPr b="1" spc="-5" dirty="0">
                <a:solidFill>
                  <a:srgbClr val="FF33CC"/>
                </a:solidFill>
                <a:latin typeface="Comic Sans MS"/>
                <a:cs typeface="Comic Sans MS"/>
              </a:rPr>
              <a:t>TEST  </a:t>
            </a:r>
            <a:r>
              <a:rPr b="1" spc="-5" dirty="0">
                <a:solidFill>
                  <a:srgbClr val="2997E2"/>
                </a:solidFill>
                <a:latin typeface="Comic Sans MS"/>
                <a:cs typeface="Comic Sans MS"/>
              </a:rPr>
              <a:t>RE</a:t>
            </a:r>
            <a:r>
              <a:rPr b="1" spc="5" dirty="0">
                <a:solidFill>
                  <a:srgbClr val="2997E2"/>
                </a:solidFill>
                <a:latin typeface="Comic Sans MS"/>
                <a:cs typeface="Comic Sans MS"/>
              </a:rPr>
              <a:t>A</a:t>
            </a:r>
            <a:r>
              <a:rPr b="1" dirty="0">
                <a:solidFill>
                  <a:srgbClr val="2997E2"/>
                </a:solidFill>
                <a:latin typeface="Comic Sans MS"/>
                <a:cs typeface="Comic Sans MS"/>
              </a:rPr>
              <a:t>DY  </a:t>
            </a:r>
            <a:r>
              <a:rPr b="1" spc="-5" dirty="0">
                <a:solidFill>
                  <a:srgbClr val="2997E2"/>
                </a:solidFill>
                <a:latin typeface="Comic Sans MS"/>
                <a:cs typeface="Comic Sans MS"/>
              </a:rPr>
              <a:t>RESET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487161" y="5410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FF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953761" y="52204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953761" y="51823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953761" y="4915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953761" y="487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53761" y="45971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53761" y="45590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53761" y="42923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53761" y="42542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953761" y="39875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953761" y="39494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53761" y="36827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53761" y="36446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953761" y="3391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9537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53761" y="307314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53761" y="3035045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487161" y="51061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944361" y="41917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868161" y="38869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489575" y="2872485"/>
            <a:ext cx="674370" cy="247904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210"/>
              </a:spcBef>
            </a:pP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HOLD 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BC572C"/>
                  </a:solidFill>
                </a:uFill>
                <a:latin typeface="Comic Sans MS"/>
                <a:cs typeface="Comic Sans MS"/>
              </a:rPr>
              <a:t>HLD</a:t>
            </a: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A  </a:t>
            </a:r>
            <a:r>
              <a:rPr b="1" dirty="0">
                <a:solidFill>
                  <a:srgbClr val="BC572C"/>
                </a:solidFill>
                <a:latin typeface="Comic Sans MS"/>
                <a:cs typeface="Comic Sans MS"/>
              </a:rPr>
              <a:t>WR  </a:t>
            </a:r>
            <a:r>
              <a:rPr b="1" spc="-5" dirty="0">
                <a:solidFill>
                  <a:srgbClr val="BC572C"/>
                </a:solidFill>
                <a:latin typeface="Comic Sans MS"/>
                <a:cs typeface="Comic Sans MS"/>
              </a:rPr>
              <a:t>M/IO  </a:t>
            </a:r>
            <a:r>
              <a:rPr b="1" u="heavy" spc="-5" dirty="0">
                <a:solidFill>
                  <a:srgbClr val="BC572C"/>
                </a:solidFill>
                <a:uFill>
                  <a:solidFill>
                    <a:srgbClr val="BC572C"/>
                  </a:solidFill>
                </a:uFill>
                <a:latin typeface="Comic Sans MS"/>
                <a:cs typeface="Comic Sans MS"/>
              </a:rPr>
              <a:t>DT/R </a:t>
            </a:r>
            <a:r>
              <a:rPr b="1" spc="-5" dirty="0">
                <a:solidFill>
                  <a:srgbClr val="BC572C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BC572C"/>
                </a:solidFill>
                <a:latin typeface="Comic Sans MS"/>
                <a:cs typeface="Comic Sans MS"/>
              </a:rPr>
              <a:t>DEN  ALE  </a:t>
            </a:r>
            <a:r>
              <a:rPr b="1" spc="-5" dirty="0">
                <a:solidFill>
                  <a:srgbClr val="660066"/>
                </a:solidFill>
                <a:latin typeface="Comic Sans MS"/>
                <a:cs typeface="Comic Sans MS"/>
              </a:rPr>
              <a:t>INTA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4953761" y="27820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953761" y="27439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487161" y="26677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953761" y="24772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4953761" y="24391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489576" y="2291335"/>
            <a:ext cx="897255" cy="608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b="1" spc="-10" dirty="0">
                <a:solidFill>
                  <a:srgbClr val="FF6600"/>
                </a:solidFill>
                <a:latin typeface="Comic Sans MS"/>
                <a:cs typeface="Comic Sans MS"/>
              </a:rPr>
              <a:t>M</a:t>
            </a:r>
            <a:r>
              <a:rPr b="1" dirty="0">
                <a:solidFill>
                  <a:srgbClr val="FF6600"/>
                </a:solidFill>
                <a:latin typeface="Comic Sans MS"/>
                <a:cs typeface="Comic Sans MS"/>
              </a:rPr>
              <a:t>N/MX  </a:t>
            </a:r>
            <a:r>
              <a:rPr b="1" spc="-5" dirty="0">
                <a:solidFill>
                  <a:srgbClr val="BC572C"/>
                </a:solidFill>
                <a:latin typeface="Comic Sans MS"/>
                <a:cs typeface="Comic Sans MS"/>
              </a:rPr>
              <a:t>RD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020561" y="23629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53761" y="21724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53761" y="21343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487161" y="2058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53761" y="63474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953761" y="596645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53761" y="9532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53761" y="9151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53761" y="12580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953761" y="12199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953761" y="15628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953761" y="15247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489576" y="142494"/>
            <a:ext cx="903605" cy="21742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80"/>
              </a:spcBef>
            </a:pPr>
            <a:r>
              <a:rPr b="1" dirty="0">
                <a:latin typeface="Comic Sans MS"/>
                <a:cs typeface="Comic Sans MS"/>
              </a:rPr>
              <a:t>VCC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AD15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spc="5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6/S3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spc="5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7/S4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spc="5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8/S5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A19/S6  </a:t>
            </a:r>
            <a:r>
              <a:rPr b="1" dirty="0">
                <a:solidFill>
                  <a:srgbClr val="BC572C"/>
                </a:solidFill>
                <a:latin typeface="Comic Sans MS"/>
                <a:cs typeface="Comic Sans MS"/>
              </a:rPr>
              <a:t>B</a:t>
            </a:r>
            <a:r>
              <a:rPr b="1" spc="-5" dirty="0">
                <a:solidFill>
                  <a:srgbClr val="BC572C"/>
                </a:solidFill>
                <a:latin typeface="Comic Sans MS"/>
                <a:cs typeface="Comic Sans MS"/>
              </a:rPr>
              <a:t>HE/S7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587875" y="171196"/>
            <a:ext cx="293370" cy="60331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>
              <a:spcBef>
                <a:spcPts val="229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40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2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39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5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38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37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4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33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32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2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31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5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30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2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29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28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5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23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  <a:spcBef>
                <a:spcPts val="13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22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4953761" y="1867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953761" y="1829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632828" y="2917316"/>
            <a:ext cx="94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RQ/G</a:t>
            </a:r>
            <a:r>
              <a:rPr b="1" spc="-10" dirty="0">
                <a:solidFill>
                  <a:srgbClr val="6600FF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FF"/>
                </a:solidFill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630161" y="29725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163561" y="29725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630161" y="32773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163561" y="32773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632828" y="3220339"/>
            <a:ext cx="942340" cy="60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RQ/G</a:t>
            </a:r>
            <a:r>
              <a:rPr b="1" spc="-10" dirty="0">
                <a:solidFill>
                  <a:srgbClr val="6600FF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FF"/>
                </a:solidFill>
                <a:latin typeface="Comic Sans MS"/>
                <a:cs typeface="Comic Sans MS"/>
              </a:rPr>
              <a:t>1  LOCK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630161" y="358216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6632828" y="383171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S2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630161" y="38869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6632828" y="413689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630161" y="41917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6632828" y="444169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6630161" y="44965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6632829" y="4701794"/>
            <a:ext cx="523875" cy="6330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QS0  QS1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368294" y="2911220"/>
            <a:ext cx="878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2800" b="1" spc="-10" dirty="0">
                <a:latin typeface="Comic Sans MS"/>
                <a:cs typeface="Comic Sans MS"/>
              </a:rPr>
              <a:t>8086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6096761" y="3505961"/>
            <a:ext cx="381000" cy="1447800"/>
          </a:xfrm>
          <a:custGeom>
            <a:avLst/>
            <a:gdLst/>
            <a:ahLst/>
            <a:cxnLst/>
            <a:rect l="l" t="t" r="r" b="b"/>
            <a:pathLst>
              <a:path w="381000" h="1447800">
                <a:moveTo>
                  <a:pt x="0" y="0"/>
                </a:moveTo>
                <a:lnTo>
                  <a:pt x="60191" y="6146"/>
                </a:lnTo>
                <a:lnTo>
                  <a:pt x="112483" y="23266"/>
                </a:lnTo>
                <a:lnTo>
                  <a:pt x="153728" y="49377"/>
                </a:lnTo>
                <a:lnTo>
                  <a:pt x="180782" y="82499"/>
                </a:lnTo>
                <a:lnTo>
                  <a:pt x="190500" y="120650"/>
                </a:lnTo>
                <a:lnTo>
                  <a:pt x="190500" y="603250"/>
                </a:lnTo>
                <a:lnTo>
                  <a:pt x="200217" y="641400"/>
                </a:lnTo>
                <a:lnTo>
                  <a:pt x="227271" y="674522"/>
                </a:lnTo>
                <a:lnTo>
                  <a:pt x="268516" y="700633"/>
                </a:lnTo>
                <a:lnTo>
                  <a:pt x="320808" y="717753"/>
                </a:lnTo>
                <a:lnTo>
                  <a:pt x="381000" y="723900"/>
                </a:lnTo>
                <a:lnTo>
                  <a:pt x="320808" y="730046"/>
                </a:lnTo>
                <a:lnTo>
                  <a:pt x="268516" y="747166"/>
                </a:lnTo>
                <a:lnTo>
                  <a:pt x="227271" y="773277"/>
                </a:lnTo>
                <a:lnTo>
                  <a:pt x="200217" y="806399"/>
                </a:lnTo>
                <a:lnTo>
                  <a:pt x="190500" y="844550"/>
                </a:lnTo>
                <a:lnTo>
                  <a:pt x="190500" y="1327150"/>
                </a:lnTo>
                <a:lnTo>
                  <a:pt x="180782" y="1365300"/>
                </a:lnTo>
                <a:lnTo>
                  <a:pt x="153728" y="1398422"/>
                </a:lnTo>
                <a:lnTo>
                  <a:pt x="112483" y="1424533"/>
                </a:lnTo>
                <a:lnTo>
                  <a:pt x="60191" y="1441653"/>
                </a:lnTo>
                <a:lnTo>
                  <a:pt x="0" y="1447800"/>
                </a:lnTo>
              </a:path>
            </a:pathLst>
          </a:custGeom>
          <a:ln w="32004">
            <a:solidFill>
              <a:srgbClr val="626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920740" y="3579877"/>
            <a:ext cx="1299972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112002" y="3656592"/>
            <a:ext cx="1143000" cy="78105"/>
          </a:xfrm>
          <a:custGeom>
            <a:avLst/>
            <a:gdLst/>
            <a:ahLst/>
            <a:cxnLst/>
            <a:rect l="l" t="t" r="r" b="b"/>
            <a:pathLst>
              <a:path w="1143000" h="7810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5"/>
                </a:lnTo>
                <a:lnTo>
                  <a:pt x="64770" y="51815"/>
                </a:lnTo>
                <a:lnTo>
                  <a:pt x="64770" y="25907"/>
                </a:lnTo>
                <a:lnTo>
                  <a:pt x="77724" y="25907"/>
                </a:lnTo>
                <a:lnTo>
                  <a:pt x="77724" y="0"/>
                </a:lnTo>
                <a:close/>
              </a:path>
              <a:path w="1143000" h="78104">
                <a:moveTo>
                  <a:pt x="77724" y="25907"/>
                </a:moveTo>
                <a:lnTo>
                  <a:pt x="64770" y="25907"/>
                </a:lnTo>
                <a:lnTo>
                  <a:pt x="64770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143000" h="78104">
                <a:moveTo>
                  <a:pt x="1143000" y="25907"/>
                </a:moveTo>
                <a:lnTo>
                  <a:pt x="77724" y="25907"/>
                </a:lnTo>
                <a:lnTo>
                  <a:pt x="77724" y="51815"/>
                </a:lnTo>
                <a:lnTo>
                  <a:pt x="1143000" y="51815"/>
                </a:lnTo>
                <a:lnTo>
                  <a:pt x="1143000" y="25907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844540" y="2633472"/>
            <a:ext cx="1299972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944361" y="2694433"/>
            <a:ext cx="1143000" cy="78105"/>
          </a:xfrm>
          <a:custGeom>
            <a:avLst/>
            <a:gdLst/>
            <a:ahLst/>
            <a:cxnLst/>
            <a:rect l="l" t="t" r="r" b="b"/>
            <a:pathLst>
              <a:path w="1143000" h="78105">
                <a:moveTo>
                  <a:pt x="77724" y="0"/>
                </a:moveTo>
                <a:lnTo>
                  <a:pt x="0" y="38862"/>
                </a:lnTo>
                <a:lnTo>
                  <a:pt x="77724" y="77723"/>
                </a:lnTo>
                <a:lnTo>
                  <a:pt x="77724" y="51815"/>
                </a:lnTo>
                <a:lnTo>
                  <a:pt x="64770" y="51815"/>
                </a:lnTo>
                <a:lnTo>
                  <a:pt x="64770" y="25907"/>
                </a:lnTo>
                <a:lnTo>
                  <a:pt x="77724" y="25907"/>
                </a:lnTo>
                <a:lnTo>
                  <a:pt x="77724" y="0"/>
                </a:lnTo>
                <a:close/>
              </a:path>
              <a:path w="1143000" h="78105">
                <a:moveTo>
                  <a:pt x="77724" y="25907"/>
                </a:moveTo>
                <a:lnTo>
                  <a:pt x="64770" y="25907"/>
                </a:lnTo>
                <a:lnTo>
                  <a:pt x="64770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143000" h="78105">
                <a:moveTo>
                  <a:pt x="1143000" y="25907"/>
                </a:moveTo>
                <a:lnTo>
                  <a:pt x="77724" y="25907"/>
                </a:lnTo>
                <a:lnTo>
                  <a:pt x="77724" y="51815"/>
                </a:lnTo>
                <a:lnTo>
                  <a:pt x="1143000" y="51815"/>
                </a:lnTo>
                <a:lnTo>
                  <a:pt x="1143000" y="25907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012179" y="3901441"/>
            <a:ext cx="1299972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6112002" y="3962401"/>
            <a:ext cx="1143000" cy="78105"/>
          </a:xfrm>
          <a:custGeom>
            <a:avLst/>
            <a:gdLst/>
            <a:ahLst/>
            <a:cxnLst/>
            <a:rect l="l" t="t" r="r" b="b"/>
            <a:pathLst>
              <a:path w="1143000" h="7810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6"/>
                </a:lnTo>
                <a:lnTo>
                  <a:pt x="64770" y="51816"/>
                </a:lnTo>
                <a:lnTo>
                  <a:pt x="64770" y="25907"/>
                </a:lnTo>
                <a:lnTo>
                  <a:pt x="77724" y="25907"/>
                </a:lnTo>
                <a:lnTo>
                  <a:pt x="77724" y="0"/>
                </a:lnTo>
                <a:close/>
              </a:path>
              <a:path w="1143000" h="78104">
                <a:moveTo>
                  <a:pt x="77724" y="25907"/>
                </a:moveTo>
                <a:lnTo>
                  <a:pt x="64770" y="25907"/>
                </a:lnTo>
                <a:lnTo>
                  <a:pt x="64770" y="51816"/>
                </a:lnTo>
                <a:lnTo>
                  <a:pt x="77724" y="51816"/>
                </a:lnTo>
                <a:lnTo>
                  <a:pt x="77724" y="25907"/>
                </a:lnTo>
                <a:close/>
              </a:path>
              <a:path w="1143000" h="78104">
                <a:moveTo>
                  <a:pt x="1143000" y="25907"/>
                </a:moveTo>
                <a:lnTo>
                  <a:pt x="77724" y="25907"/>
                </a:lnTo>
                <a:lnTo>
                  <a:pt x="77724" y="51816"/>
                </a:lnTo>
                <a:lnTo>
                  <a:pt x="1143000" y="51816"/>
                </a:lnTo>
                <a:lnTo>
                  <a:pt x="1143000" y="25907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728912" y="519112"/>
          <a:ext cx="44196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M/IO’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RD’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WR’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Bus</a:t>
                      </a:r>
                      <a:r>
                        <a:rPr sz="2400" spc="-40" dirty="0">
                          <a:latin typeface="Comic Sans MS"/>
                          <a:cs typeface="Comic Sans MS"/>
                        </a:rPr>
                        <a:t> </a:t>
                      </a:r>
                      <a:r>
                        <a:rPr sz="2400" dirty="0">
                          <a:latin typeface="Comic Sans MS"/>
                          <a:cs typeface="Comic Sans MS"/>
                        </a:rPr>
                        <a:t>cycle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0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MEMR’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0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MEMW’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0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0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IOR’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0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11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1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dirty="0">
                          <a:latin typeface="Comic Sans MS"/>
                          <a:cs typeface="Comic Sans MS"/>
                        </a:rPr>
                        <a:t>0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400" spc="-5" dirty="0">
                          <a:latin typeface="Comic Sans MS"/>
                          <a:cs typeface="Comic Sans MS"/>
                        </a:rPr>
                        <a:t>IOW’</a:t>
                      </a:r>
                      <a:endParaRPr sz="2400">
                        <a:latin typeface="Comic Sans MS"/>
                        <a:cs typeface="Comic Sans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96361" y="99136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96361" y="129616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6140" y="765809"/>
            <a:ext cx="767080" cy="651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Comic Sans MS"/>
                <a:cs typeface="Comic Sans MS"/>
              </a:rPr>
              <a:t>M</a:t>
            </a:r>
            <a:r>
              <a:rPr sz="2000" spc="-10" dirty="0">
                <a:solidFill>
                  <a:srgbClr val="CC0000"/>
                </a:solidFill>
                <a:latin typeface="Comic Sans MS"/>
                <a:cs typeface="Comic Sans MS"/>
              </a:rPr>
              <a:t>/</a:t>
            </a:r>
            <a:r>
              <a:rPr sz="2000" spc="-5" dirty="0">
                <a:solidFill>
                  <a:srgbClr val="CC0000"/>
                </a:solidFill>
                <a:latin typeface="Comic Sans MS"/>
                <a:cs typeface="Comic Sans MS"/>
              </a:rPr>
              <a:t>IO’</a:t>
            </a:r>
            <a:endParaRPr sz="2000">
              <a:latin typeface="Comic Sans MS"/>
              <a:cs typeface="Comic Sans MS"/>
            </a:endParaRPr>
          </a:p>
          <a:p>
            <a:pPr marL="317500">
              <a:spcBef>
                <a:spcPts val="120"/>
              </a:spcBef>
            </a:pPr>
            <a:r>
              <a:rPr sz="2000" dirty="0">
                <a:solidFill>
                  <a:srgbClr val="CC0000"/>
                </a:solidFill>
                <a:latin typeface="Comic Sans MS"/>
                <a:cs typeface="Comic Sans MS"/>
              </a:rPr>
              <a:t>RD’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96361" y="219532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02861" y="842010"/>
            <a:ext cx="863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000" u="heavy" spc="-185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5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IOR’</a:t>
            </a:r>
            <a:r>
              <a:rPr sz="2000" u="heavy" spc="-229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 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96361" y="2500122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36140" y="1969389"/>
            <a:ext cx="767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Comic Sans MS"/>
                <a:cs typeface="Comic Sans MS"/>
              </a:rPr>
              <a:t>M</a:t>
            </a:r>
            <a:r>
              <a:rPr sz="2000" spc="-10" dirty="0">
                <a:solidFill>
                  <a:srgbClr val="CC0000"/>
                </a:solidFill>
                <a:latin typeface="Comic Sans MS"/>
                <a:cs typeface="Comic Sans MS"/>
              </a:rPr>
              <a:t>/</a:t>
            </a:r>
            <a:r>
              <a:rPr sz="2000" spc="-5" dirty="0">
                <a:solidFill>
                  <a:srgbClr val="CC0000"/>
                </a:solidFill>
                <a:latin typeface="Comic Sans MS"/>
                <a:cs typeface="Comic Sans MS"/>
              </a:rPr>
              <a:t>IO’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1244" y="2290064"/>
            <a:ext cx="496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Comic Sans MS"/>
                <a:cs typeface="Comic Sans MS"/>
              </a:rPr>
              <a:t>WR’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02861" y="2045589"/>
            <a:ext cx="863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000" u="heavy" spc="-185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5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IOW</a:t>
            </a:r>
            <a:r>
              <a:rPr sz="2000" u="heavy" spc="140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’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443478" y="910590"/>
            <a:ext cx="172085" cy="443865"/>
          </a:xfrm>
          <a:custGeom>
            <a:avLst/>
            <a:gdLst/>
            <a:ahLst/>
            <a:cxnLst/>
            <a:rect l="l" t="t" r="r" b="b"/>
            <a:pathLst>
              <a:path w="172085" h="443865">
                <a:moveTo>
                  <a:pt x="0" y="0"/>
                </a:moveTo>
                <a:lnTo>
                  <a:pt x="42230" y="38718"/>
                </a:lnTo>
                <a:lnTo>
                  <a:pt x="82150" y="77338"/>
                </a:lnTo>
                <a:lnTo>
                  <a:pt x="117427" y="115760"/>
                </a:lnTo>
                <a:lnTo>
                  <a:pt x="145730" y="153886"/>
                </a:lnTo>
                <a:lnTo>
                  <a:pt x="164726" y="191617"/>
                </a:lnTo>
                <a:lnTo>
                  <a:pt x="172085" y="228854"/>
                </a:lnTo>
                <a:lnTo>
                  <a:pt x="162504" y="268044"/>
                </a:lnTo>
                <a:lnTo>
                  <a:pt x="136713" y="309757"/>
                </a:lnTo>
                <a:lnTo>
                  <a:pt x="101615" y="351075"/>
                </a:lnTo>
                <a:lnTo>
                  <a:pt x="64116" y="389080"/>
                </a:lnTo>
                <a:lnTo>
                  <a:pt x="31117" y="420856"/>
                </a:lnTo>
                <a:lnTo>
                  <a:pt x="9525" y="443484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49573" y="890620"/>
            <a:ext cx="661670" cy="257810"/>
          </a:xfrm>
          <a:custGeom>
            <a:avLst/>
            <a:gdLst/>
            <a:ahLst/>
            <a:cxnLst/>
            <a:rect l="l" t="t" r="r" b="b"/>
            <a:pathLst>
              <a:path w="661669" h="257809">
                <a:moveTo>
                  <a:pt x="0" y="10190"/>
                </a:moveTo>
                <a:lnTo>
                  <a:pt x="45730" y="5560"/>
                </a:lnTo>
                <a:lnTo>
                  <a:pt x="91522" y="1859"/>
                </a:lnTo>
                <a:lnTo>
                  <a:pt x="137439" y="0"/>
                </a:lnTo>
                <a:lnTo>
                  <a:pt x="183543" y="895"/>
                </a:lnTo>
                <a:lnTo>
                  <a:pt x="229895" y="5458"/>
                </a:lnTo>
                <a:lnTo>
                  <a:pt x="276559" y="14602"/>
                </a:lnTo>
                <a:lnTo>
                  <a:pt x="323595" y="29240"/>
                </a:lnTo>
                <a:lnTo>
                  <a:pt x="365094" y="47068"/>
                </a:lnTo>
                <a:lnTo>
                  <a:pt x="406884" y="69189"/>
                </a:lnTo>
                <a:lnTo>
                  <a:pt x="448924" y="94989"/>
                </a:lnTo>
                <a:lnTo>
                  <a:pt x="491172" y="123855"/>
                </a:lnTo>
                <a:lnTo>
                  <a:pt x="533587" y="155173"/>
                </a:lnTo>
                <a:lnTo>
                  <a:pt x="576127" y="188331"/>
                </a:lnTo>
                <a:lnTo>
                  <a:pt x="618750" y="222715"/>
                </a:lnTo>
                <a:lnTo>
                  <a:pt x="661415" y="257713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463289" y="1157478"/>
            <a:ext cx="638810" cy="227965"/>
          </a:xfrm>
          <a:custGeom>
            <a:avLst/>
            <a:gdLst/>
            <a:ahLst/>
            <a:cxnLst/>
            <a:rect l="l" t="t" r="r" b="b"/>
            <a:pathLst>
              <a:path w="638810" h="227965">
                <a:moveTo>
                  <a:pt x="0" y="200787"/>
                </a:moveTo>
                <a:lnTo>
                  <a:pt x="42580" y="211317"/>
                </a:lnTo>
                <a:lnTo>
                  <a:pt x="85757" y="220302"/>
                </a:lnTo>
                <a:lnTo>
                  <a:pt x="130127" y="226218"/>
                </a:lnTo>
                <a:lnTo>
                  <a:pt x="176285" y="227541"/>
                </a:lnTo>
                <a:lnTo>
                  <a:pt x="224828" y="222747"/>
                </a:lnTo>
                <a:lnTo>
                  <a:pt x="276352" y="210312"/>
                </a:lnTo>
                <a:lnTo>
                  <a:pt x="317225" y="195310"/>
                </a:lnTo>
                <a:lnTo>
                  <a:pt x="359860" y="175789"/>
                </a:lnTo>
                <a:lnTo>
                  <a:pt x="404004" y="152396"/>
                </a:lnTo>
                <a:lnTo>
                  <a:pt x="449405" y="125777"/>
                </a:lnTo>
                <a:lnTo>
                  <a:pt x="495812" y="96581"/>
                </a:lnTo>
                <a:lnTo>
                  <a:pt x="542974" y="65454"/>
                </a:lnTo>
                <a:lnTo>
                  <a:pt x="590639" y="33045"/>
                </a:lnTo>
                <a:lnTo>
                  <a:pt x="638556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49574" y="2090167"/>
            <a:ext cx="170815" cy="441959"/>
          </a:xfrm>
          <a:custGeom>
            <a:avLst/>
            <a:gdLst/>
            <a:ahLst/>
            <a:cxnLst/>
            <a:rect l="l" t="t" r="r" b="b"/>
            <a:pathLst>
              <a:path w="170814" h="441960">
                <a:moveTo>
                  <a:pt x="0" y="0"/>
                </a:moveTo>
                <a:lnTo>
                  <a:pt x="41897" y="38591"/>
                </a:lnTo>
                <a:lnTo>
                  <a:pt x="81477" y="77084"/>
                </a:lnTo>
                <a:lnTo>
                  <a:pt x="116443" y="115379"/>
                </a:lnTo>
                <a:lnTo>
                  <a:pt x="144497" y="153378"/>
                </a:lnTo>
                <a:lnTo>
                  <a:pt x="163344" y="190982"/>
                </a:lnTo>
                <a:lnTo>
                  <a:pt x="170687" y="228092"/>
                </a:lnTo>
                <a:lnTo>
                  <a:pt x="161140" y="267146"/>
                </a:lnTo>
                <a:lnTo>
                  <a:pt x="135537" y="308713"/>
                </a:lnTo>
                <a:lnTo>
                  <a:pt x="100726" y="349884"/>
                </a:lnTo>
                <a:lnTo>
                  <a:pt x="63556" y="387754"/>
                </a:lnTo>
                <a:lnTo>
                  <a:pt x="30873" y="419415"/>
                </a:lnTo>
                <a:lnTo>
                  <a:pt x="9525" y="44196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4145" y="2070196"/>
            <a:ext cx="661670" cy="257810"/>
          </a:xfrm>
          <a:custGeom>
            <a:avLst/>
            <a:gdLst/>
            <a:ahLst/>
            <a:cxnLst/>
            <a:rect l="l" t="t" r="r" b="b"/>
            <a:pathLst>
              <a:path w="661669" h="257810">
                <a:moveTo>
                  <a:pt x="0" y="10190"/>
                </a:moveTo>
                <a:lnTo>
                  <a:pt x="45730" y="5560"/>
                </a:lnTo>
                <a:lnTo>
                  <a:pt x="91522" y="1859"/>
                </a:lnTo>
                <a:lnTo>
                  <a:pt x="137439" y="0"/>
                </a:lnTo>
                <a:lnTo>
                  <a:pt x="183543" y="895"/>
                </a:lnTo>
                <a:lnTo>
                  <a:pt x="229895" y="5458"/>
                </a:lnTo>
                <a:lnTo>
                  <a:pt x="276559" y="14602"/>
                </a:lnTo>
                <a:lnTo>
                  <a:pt x="323596" y="29240"/>
                </a:lnTo>
                <a:lnTo>
                  <a:pt x="365094" y="47068"/>
                </a:lnTo>
                <a:lnTo>
                  <a:pt x="406884" y="69189"/>
                </a:lnTo>
                <a:lnTo>
                  <a:pt x="448924" y="94989"/>
                </a:lnTo>
                <a:lnTo>
                  <a:pt x="491172" y="123855"/>
                </a:lnTo>
                <a:lnTo>
                  <a:pt x="533587" y="155173"/>
                </a:lnTo>
                <a:lnTo>
                  <a:pt x="576127" y="188331"/>
                </a:lnTo>
                <a:lnTo>
                  <a:pt x="618750" y="222715"/>
                </a:lnTo>
                <a:lnTo>
                  <a:pt x="661416" y="257713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67861" y="2337055"/>
            <a:ext cx="638810" cy="227965"/>
          </a:xfrm>
          <a:custGeom>
            <a:avLst/>
            <a:gdLst/>
            <a:ahLst/>
            <a:cxnLst/>
            <a:rect l="l" t="t" r="r" b="b"/>
            <a:pathLst>
              <a:path w="638810" h="227964">
                <a:moveTo>
                  <a:pt x="0" y="200787"/>
                </a:moveTo>
                <a:lnTo>
                  <a:pt x="42580" y="211317"/>
                </a:lnTo>
                <a:lnTo>
                  <a:pt x="85757" y="220302"/>
                </a:lnTo>
                <a:lnTo>
                  <a:pt x="130127" y="226218"/>
                </a:lnTo>
                <a:lnTo>
                  <a:pt x="176285" y="227541"/>
                </a:lnTo>
                <a:lnTo>
                  <a:pt x="224828" y="222747"/>
                </a:lnTo>
                <a:lnTo>
                  <a:pt x="276351" y="210312"/>
                </a:lnTo>
                <a:lnTo>
                  <a:pt x="317225" y="195310"/>
                </a:lnTo>
                <a:lnTo>
                  <a:pt x="359860" y="175789"/>
                </a:lnTo>
                <a:lnTo>
                  <a:pt x="404004" y="152396"/>
                </a:lnTo>
                <a:lnTo>
                  <a:pt x="449405" y="125777"/>
                </a:lnTo>
                <a:lnTo>
                  <a:pt x="495812" y="96581"/>
                </a:lnTo>
                <a:lnTo>
                  <a:pt x="542974" y="65454"/>
                </a:lnTo>
                <a:lnTo>
                  <a:pt x="590639" y="33045"/>
                </a:lnTo>
                <a:lnTo>
                  <a:pt x="638556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05961" y="114376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12462" y="749935"/>
            <a:ext cx="1006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2000" u="heavy" spc="-185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</a:t>
            </a:r>
            <a:r>
              <a:rPr sz="2000" u="heavy" spc="-10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E</a:t>
            </a:r>
            <a:r>
              <a:rPr sz="2000" u="heavy" dirty="0">
                <a:solidFill>
                  <a:srgbClr val="CC0000"/>
                </a:solidFill>
                <a:uFill>
                  <a:solidFill>
                    <a:srgbClr val="000000"/>
                  </a:solidFill>
                </a:uFill>
                <a:latin typeface="Comic Sans MS"/>
                <a:cs typeface="Comic Sans MS"/>
              </a:rPr>
              <a:t>MR</a:t>
            </a:r>
            <a:r>
              <a:rPr sz="2000" dirty="0">
                <a:solidFill>
                  <a:srgbClr val="CC0000"/>
                </a:solidFill>
                <a:latin typeface="Comic Sans MS"/>
                <a:cs typeface="Comic Sans MS"/>
              </a:rPr>
              <a:t>’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91761" y="289636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91761" y="312496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36594" y="3144394"/>
            <a:ext cx="4965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Comic Sans MS"/>
                <a:cs typeface="Comic Sans MS"/>
              </a:rPr>
              <a:t>WR’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89575" y="2655189"/>
            <a:ext cx="9436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solidFill>
                  <a:srgbClr val="CC0000"/>
                </a:solidFill>
                <a:latin typeface="Comic Sans MS"/>
                <a:cs typeface="Comic Sans MS"/>
              </a:rPr>
              <a:t>M</a:t>
            </a:r>
            <a:r>
              <a:rPr sz="2000" spc="-10" dirty="0">
                <a:solidFill>
                  <a:srgbClr val="CC0000"/>
                </a:solidFill>
                <a:latin typeface="Comic Sans MS"/>
                <a:cs typeface="Comic Sans MS"/>
              </a:rPr>
              <a:t>E</a:t>
            </a:r>
            <a:r>
              <a:rPr sz="2000" dirty="0">
                <a:solidFill>
                  <a:srgbClr val="CC0000"/>
                </a:solidFill>
                <a:latin typeface="Comic Sans MS"/>
                <a:cs typeface="Comic Sans MS"/>
              </a:rPr>
              <a:t>MW’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761" y="30487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50794" y="1010158"/>
            <a:ext cx="4152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solidFill>
                  <a:srgbClr val="CC0000"/>
                </a:solidFill>
                <a:latin typeface="Comic Sans MS"/>
                <a:cs typeface="Comic Sans MS"/>
              </a:rPr>
              <a:t>R</a:t>
            </a:r>
            <a:r>
              <a:rPr sz="2000" dirty="0">
                <a:solidFill>
                  <a:srgbClr val="CC0000"/>
                </a:solidFill>
                <a:latin typeface="Comic Sans MS"/>
                <a:cs typeface="Comic Sans MS"/>
              </a:rPr>
              <a:t>D’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58361" y="2667761"/>
            <a:ext cx="419100" cy="381000"/>
          </a:xfrm>
          <a:custGeom>
            <a:avLst/>
            <a:gdLst/>
            <a:ahLst/>
            <a:cxnLst/>
            <a:rect l="l" t="t" r="r" b="b"/>
            <a:pathLst>
              <a:path w="419100" h="381000">
                <a:moveTo>
                  <a:pt x="0" y="0"/>
                </a:moveTo>
                <a:lnTo>
                  <a:pt x="0" y="381000"/>
                </a:lnTo>
                <a:lnTo>
                  <a:pt x="41910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BC572C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58361" y="2667761"/>
            <a:ext cx="419100" cy="381000"/>
          </a:xfrm>
          <a:custGeom>
            <a:avLst/>
            <a:gdLst/>
            <a:ahLst/>
            <a:cxnLst/>
            <a:rect l="l" t="t" r="r" b="b"/>
            <a:pathLst>
              <a:path w="419100" h="381000">
                <a:moveTo>
                  <a:pt x="0" y="0"/>
                </a:moveTo>
                <a:lnTo>
                  <a:pt x="419100" y="1905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15561" y="2743961"/>
            <a:ext cx="762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15561" y="2743961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38100" y="0"/>
                </a:moveTo>
                <a:lnTo>
                  <a:pt x="52947" y="8983"/>
                </a:lnTo>
                <a:lnTo>
                  <a:pt x="65055" y="33480"/>
                </a:lnTo>
                <a:lnTo>
                  <a:pt x="73211" y="69812"/>
                </a:lnTo>
                <a:lnTo>
                  <a:pt x="76200" y="114300"/>
                </a:lnTo>
                <a:lnTo>
                  <a:pt x="73211" y="158787"/>
                </a:lnTo>
                <a:lnTo>
                  <a:pt x="65055" y="195119"/>
                </a:lnTo>
                <a:lnTo>
                  <a:pt x="52947" y="219616"/>
                </a:lnTo>
                <a:lnTo>
                  <a:pt x="38100" y="228600"/>
                </a:lnTo>
                <a:lnTo>
                  <a:pt x="23252" y="219616"/>
                </a:lnTo>
                <a:lnTo>
                  <a:pt x="11144" y="195119"/>
                </a:lnTo>
                <a:lnTo>
                  <a:pt x="2988" y="158787"/>
                </a:lnTo>
                <a:lnTo>
                  <a:pt x="0" y="114300"/>
                </a:lnTo>
                <a:lnTo>
                  <a:pt x="2988" y="69812"/>
                </a:lnTo>
                <a:lnTo>
                  <a:pt x="11144" y="33480"/>
                </a:lnTo>
                <a:lnTo>
                  <a:pt x="23252" y="8983"/>
                </a:lnTo>
                <a:lnTo>
                  <a:pt x="38100" y="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53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124961" y="282016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755140" y="705358"/>
            <a:ext cx="767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u="none" dirty="0">
                <a:solidFill>
                  <a:srgbClr val="CC0000"/>
                </a:solidFill>
                <a:latin typeface="Comic Sans MS"/>
                <a:cs typeface="Comic Sans MS"/>
              </a:rPr>
              <a:t>M</a:t>
            </a:r>
            <a:r>
              <a:rPr sz="2000" u="none" spc="-15" dirty="0">
                <a:solidFill>
                  <a:srgbClr val="CC0000"/>
                </a:solidFill>
                <a:latin typeface="Comic Sans MS"/>
                <a:cs typeface="Comic Sans MS"/>
              </a:rPr>
              <a:t>/</a:t>
            </a:r>
            <a:r>
              <a:rPr sz="2000" u="none" spc="-5" dirty="0">
                <a:solidFill>
                  <a:srgbClr val="CC0000"/>
                </a:solidFill>
                <a:latin typeface="Comic Sans MS"/>
                <a:cs typeface="Comic Sans MS"/>
              </a:rPr>
              <a:t>IO’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65045" y="2670759"/>
            <a:ext cx="7664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0" dirty="0">
                <a:solidFill>
                  <a:srgbClr val="CC0000"/>
                </a:solidFill>
                <a:latin typeface="Comic Sans MS"/>
                <a:cs typeface="Comic Sans MS"/>
              </a:rPr>
              <a:t>M/</a:t>
            </a:r>
            <a:r>
              <a:rPr sz="2000" spc="-5" dirty="0">
                <a:solidFill>
                  <a:srgbClr val="CC0000"/>
                </a:solidFill>
                <a:latin typeface="Comic Sans MS"/>
                <a:cs typeface="Comic Sans MS"/>
              </a:rPr>
              <a:t>IO</a:t>
            </a:r>
            <a:r>
              <a:rPr sz="2000" dirty="0">
                <a:solidFill>
                  <a:srgbClr val="CC0000"/>
                </a:solidFill>
                <a:latin typeface="Comic Sans MS"/>
                <a:cs typeface="Comic Sans MS"/>
              </a:rPr>
              <a:t>’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039362" y="794767"/>
            <a:ext cx="172085" cy="441959"/>
          </a:xfrm>
          <a:custGeom>
            <a:avLst/>
            <a:gdLst/>
            <a:ahLst/>
            <a:cxnLst/>
            <a:rect l="l" t="t" r="r" b="b"/>
            <a:pathLst>
              <a:path w="172085" h="441959">
                <a:moveTo>
                  <a:pt x="0" y="0"/>
                </a:moveTo>
                <a:lnTo>
                  <a:pt x="42230" y="38591"/>
                </a:lnTo>
                <a:lnTo>
                  <a:pt x="82150" y="77084"/>
                </a:lnTo>
                <a:lnTo>
                  <a:pt x="117427" y="115379"/>
                </a:lnTo>
                <a:lnTo>
                  <a:pt x="145730" y="153378"/>
                </a:lnTo>
                <a:lnTo>
                  <a:pt x="164726" y="190982"/>
                </a:lnTo>
                <a:lnTo>
                  <a:pt x="172085" y="228092"/>
                </a:lnTo>
                <a:lnTo>
                  <a:pt x="162504" y="267146"/>
                </a:lnTo>
                <a:lnTo>
                  <a:pt x="136713" y="308713"/>
                </a:lnTo>
                <a:lnTo>
                  <a:pt x="101615" y="349884"/>
                </a:lnTo>
                <a:lnTo>
                  <a:pt x="64116" y="387754"/>
                </a:lnTo>
                <a:lnTo>
                  <a:pt x="31117" y="419415"/>
                </a:lnTo>
                <a:lnTo>
                  <a:pt x="9525" y="44196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43933" y="774796"/>
            <a:ext cx="662940" cy="257810"/>
          </a:xfrm>
          <a:custGeom>
            <a:avLst/>
            <a:gdLst/>
            <a:ahLst/>
            <a:cxnLst/>
            <a:rect l="l" t="t" r="r" b="b"/>
            <a:pathLst>
              <a:path w="662939" h="257809">
                <a:moveTo>
                  <a:pt x="0" y="10190"/>
                </a:moveTo>
                <a:lnTo>
                  <a:pt x="45839" y="5560"/>
                </a:lnTo>
                <a:lnTo>
                  <a:pt x="91740" y="1859"/>
                </a:lnTo>
                <a:lnTo>
                  <a:pt x="137766" y="0"/>
                </a:lnTo>
                <a:lnTo>
                  <a:pt x="183978" y="895"/>
                </a:lnTo>
                <a:lnTo>
                  <a:pt x="230440" y="5458"/>
                </a:lnTo>
                <a:lnTo>
                  <a:pt x="277212" y="14602"/>
                </a:lnTo>
                <a:lnTo>
                  <a:pt x="324358" y="29240"/>
                </a:lnTo>
                <a:lnTo>
                  <a:pt x="365951" y="47068"/>
                </a:lnTo>
                <a:lnTo>
                  <a:pt x="407836" y="69189"/>
                </a:lnTo>
                <a:lnTo>
                  <a:pt x="449971" y="94989"/>
                </a:lnTo>
                <a:lnTo>
                  <a:pt x="492315" y="123855"/>
                </a:lnTo>
                <a:lnTo>
                  <a:pt x="534825" y="155173"/>
                </a:lnTo>
                <a:lnTo>
                  <a:pt x="577461" y="188331"/>
                </a:lnTo>
                <a:lnTo>
                  <a:pt x="620179" y="222715"/>
                </a:lnTo>
                <a:lnTo>
                  <a:pt x="662940" y="257713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59173" y="1041654"/>
            <a:ext cx="637540" cy="227965"/>
          </a:xfrm>
          <a:custGeom>
            <a:avLst/>
            <a:gdLst/>
            <a:ahLst/>
            <a:cxnLst/>
            <a:rect l="l" t="t" r="r" b="b"/>
            <a:pathLst>
              <a:path w="637539" h="227965">
                <a:moveTo>
                  <a:pt x="0" y="200787"/>
                </a:moveTo>
                <a:lnTo>
                  <a:pt x="42507" y="211317"/>
                </a:lnTo>
                <a:lnTo>
                  <a:pt x="85593" y="220302"/>
                </a:lnTo>
                <a:lnTo>
                  <a:pt x="129857" y="226218"/>
                </a:lnTo>
                <a:lnTo>
                  <a:pt x="175899" y="227541"/>
                </a:lnTo>
                <a:lnTo>
                  <a:pt x="224319" y="222747"/>
                </a:lnTo>
                <a:lnTo>
                  <a:pt x="275717" y="210312"/>
                </a:lnTo>
                <a:lnTo>
                  <a:pt x="316495" y="195310"/>
                </a:lnTo>
                <a:lnTo>
                  <a:pt x="359032" y="175789"/>
                </a:lnTo>
                <a:lnTo>
                  <a:pt x="403076" y="152396"/>
                </a:lnTo>
                <a:lnTo>
                  <a:pt x="448373" y="125777"/>
                </a:lnTo>
                <a:lnTo>
                  <a:pt x="494670" y="96581"/>
                </a:lnTo>
                <a:lnTo>
                  <a:pt x="541714" y="65454"/>
                </a:lnTo>
                <a:lnTo>
                  <a:pt x="589252" y="33045"/>
                </a:lnTo>
                <a:lnTo>
                  <a:pt x="637032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25162" y="2775967"/>
            <a:ext cx="172085" cy="441959"/>
          </a:xfrm>
          <a:custGeom>
            <a:avLst/>
            <a:gdLst/>
            <a:ahLst/>
            <a:cxnLst/>
            <a:rect l="l" t="t" r="r" b="b"/>
            <a:pathLst>
              <a:path w="172085" h="441960">
                <a:moveTo>
                  <a:pt x="0" y="0"/>
                </a:moveTo>
                <a:lnTo>
                  <a:pt x="42230" y="38591"/>
                </a:lnTo>
                <a:lnTo>
                  <a:pt x="82150" y="77084"/>
                </a:lnTo>
                <a:lnTo>
                  <a:pt x="117427" y="115379"/>
                </a:lnTo>
                <a:lnTo>
                  <a:pt x="145730" y="153378"/>
                </a:lnTo>
                <a:lnTo>
                  <a:pt x="164726" y="190982"/>
                </a:lnTo>
                <a:lnTo>
                  <a:pt x="172085" y="228092"/>
                </a:lnTo>
                <a:lnTo>
                  <a:pt x="162504" y="267146"/>
                </a:lnTo>
                <a:lnTo>
                  <a:pt x="136713" y="308713"/>
                </a:lnTo>
                <a:lnTo>
                  <a:pt x="101615" y="349884"/>
                </a:lnTo>
                <a:lnTo>
                  <a:pt x="64116" y="387754"/>
                </a:lnTo>
                <a:lnTo>
                  <a:pt x="31117" y="419415"/>
                </a:lnTo>
                <a:lnTo>
                  <a:pt x="9525" y="44196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29733" y="2755996"/>
            <a:ext cx="662940" cy="257810"/>
          </a:xfrm>
          <a:custGeom>
            <a:avLst/>
            <a:gdLst/>
            <a:ahLst/>
            <a:cxnLst/>
            <a:rect l="l" t="t" r="r" b="b"/>
            <a:pathLst>
              <a:path w="662939" h="257810">
                <a:moveTo>
                  <a:pt x="0" y="10190"/>
                </a:moveTo>
                <a:lnTo>
                  <a:pt x="45839" y="5560"/>
                </a:lnTo>
                <a:lnTo>
                  <a:pt x="91740" y="1859"/>
                </a:lnTo>
                <a:lnTo>
                  <a:pt x="137766" y="0"/>
                </a:lnTo>
                <a:lnTo>
                  <a:pt x="183978" y="895"/>
                </a:lnTo>
                <a:lnTo>
                  <a:pt x="230440" y="5458"/>
                </a:lnTo>
                <a:lnTo>
                  <a:pt x="277212" y="14602"/>
                </a:lnTo>
                <a:lnTo>
                  <a:pt x="324357" y="29240"/>
                </a:lnTo>
                <a:lnTo>
                  <a:pt x="365951" y="47068"/>
                </a:lnTo>
                <a:lnTo>
                  <a:pt x="407836" y="69189"/>
                </a:lnTo>
                <a:lnTo>
                  <a:pt x="449971" y="94989"/>
                </a:lnTo>
                <a:lnTo>
                  <a:pt x="492315" y="123855"/>
                </a:lnTo>
                <a:lnTo>
                  <a:pt x="534825" y="155173"/>
                </a:lnTo>
                <a:lnTo>
                  <a:pt x="577461" y="188331"/>
                </a:lnTo>
                <a:lnTo>
                  <a:pt x="620179" y="222715"/>
                </a:lnTo>
                <a:lnTo>
                  <a:pt x="662940" y="257713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744973" y="3022855"/>
            <a:ext cx="637540" cy="227965"/>
          </a:xfrm>
          <a:custGeom>
            <a:avLst/>
            <a:gdLst/>
            <a:ahLst/>
            <a:cxnLst/>
            <a:rect l="l" t="t" r="r" b="b"/>
            <a:pathLst>
              <a:path w="637539" h="227964">
                <a:moveTo>
                  <a:pt x="0" y="200787"/>
                </a:moveTo>
                <a:lnTo>
                  <a:pt x="42507" y="211317"/>
                </a:lnTo>
                <a:lnTo>
                  <a:pt x="85593" y="220302"/>
                </a:lnTo>
                <a:lnTo>
                  <a:pt x="129857" y="226218"/>
                </a:lnTo>
                <a:lnTo>
                  <a:pt x="175899" y="227541"/>
                </a:lnTo>
                <a:lnTo>
                  <a:pt x="224319" y="222747"/>
                </a:lnTo>
                <a:lnTo>
                  <a:pt x="275716" y="210312"/>
                </a:lnTo>
                <a:lnTo>
                  <a:pt x="316495" y="195310"/>
                </a:lnTo>
                <a:lnTo>
                  <a:pt x="359032" y="175789"/>
                </a:lnTo>
                <a:lnTo>
                  <a:pt x="403076" y="152396"/>
                </a:lnTo>
                <a:lnTo>
                  <a:pt x="448373" y="125777"/>
                </a:lnTo>
                <a:lnTo>
                  <a:pt x="494670" y="96581"/>
                </a:lnTo>
                <a:lnTo>
                  <a:pt x="541714" y="65454"/>
                </a:lnTo>
                <a:lnTo>
                  <a:pt x="589252" y="33045"/>
                </a:lnTo>
                <a:lnTo>
                  <a:pt x="637031" y="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05961" y="91516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972561" y="686562"/>
            <a:ext cx="419100" cy="381000"/>
          </a:xfrm>
          <a:custGeom>
            <a:avLst/>
            <a:gdLst/>
            <a:ahLst/>
            <a:cxnLst/>
            <a:rect l="l" t="t" r="r" b="b"/>
            <a:pathLst>
              <a:path w="419100" h="381000">
                <a:moveTo>
                  <a:pt x="0" y="0"/>
                </a:moveTo>
                <a:lnTo>
                  <a:pt x="0" y="381000"/>
                </a:lnTo>
                <a:lnTo>
                  <a:pt x="41910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BC572C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72561" y="686562"/>
            <a:ext cx="419100" cy="381000"/>
          </a:xfrm>
          <a:custGeom>
            <a:avLst/>
            <a:gdLst/>
            <a:ahLst/>
            <a:cxnLst/>
            <a:rect l="l" t="t" r="r" b="b"/>
            <a:pathLst>
              <a:path w="419100" h="381000">
                <a:moveTo>
                  <a:pt x="0" y="0"/>
                </a:moveTo>
                <a:lnTo>
                  <a:pt x="419100" y="190500"/>
                </a:lnTo>
                <a:lnTo>
                  <a:pt x="0" y="381000"/>
                </a:lnTo>
                <a:lnTo>
                  <a:pt x="0" y="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29761" y="762762"/>
            <a:ext cx="76200" cy="22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29761" y="762762"/>
            <a:ext cx="76200" cy="228600"/>
          </a:xfrm>
          <a:custGeom>
            <a:avLst/>
            <a:gdLst/>
            <a:ahLst/>
            <a:cxnLst/>
            <a:rect l="l" t="t" r="r" b="b"/>
            <a:pathLst>
              <a:path w="76200" h="228600">
                <a:moveTo>
                  <a:pt x="38100" y="0"/>
                </a:moveTo>
                <a:lnTo>
                  <a:pt x="52947" y="8983"/>
                </a:lnTo>
                <a:lnTo>
                  <a:pt x="65055" y="33480"/>
                </a:lnTo>
                <a:lnTo>
                  <a:pt x="73211" y="69812"/>
                </a:lnTo>
                <a:lnTo>
                  <a:pt x="76200" y="114300"/>
                </a:lnTo>
                <a:lnTo>
                  <a:pt x="73211" y="158787"/>
                </a:lnTo>
                <a:lnTo>
                  <a:pt x="65055" y="195119"/>
                </a:lnTo>
                <a:lnTo>
                  <a:pt x="52947" y="219616"/>
                </a:lnTo>
                <a:lnTo>
                  <a:pt x="38100" y="228600"/>
                </a:lnTo>
                <a:lnTo>
                  <a:pt x="23252" y="219616"/>
                </a:lnTo>
                <a:lnTo>
                  <a:pt x="11144" y="195119"/>
                </a:lnTo>
                <a:lnTo>
                  <a:pt x="2988" y="158787"/>
                </a:lnTo>
                <a:lnTo>
                  <a:pt x="0" y="114300"/>
                </a:lnTo>
                <a:lnTo>
                  <a:pt x="2988" y="69812"/>
                </a:lnTo>
                <a:lnTo>
                  <a:pt x="11144" y="33480"/>
                </a:lnTo>
                <a:lnTo>
                  <a:pt x="23252" y="8983"/>
                </a:lnTo>
                <a:lnTo>
                  <a:pt x="38100" y="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43961" y="2743961"/>
            <a:ext cx="1905000" cy="2819400"/>
          </a:xfrm>
          <a:custGeom>
            <a:avLst/>
            <a:gdLst/>
            <a:ahLst/>
            <a:cxnLst/>
            <a:rect l="l" t="t" r="r" b="b"/>
            <a:pathLst>
              <a:path w="1905000" h="2819400">
                <a:moveTo>
                  <a:pt x="0" y="2819400"/>
                </a:moveTo>
                <a:lnTo>
                  <a:pt x="1905000" y="2819400"/>
                </a:lnTo>
                <a:lnTo>
                  <a:pt x="1905000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solidFill>
            <a:srgbClr val="FFFF99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43961" y="2743961"/>
            <a:ext cx="1905000" cy="2819400"/>
          </a:xfrm>
          <a:custGeom>
            <a:avLst/>
            <a:gdLst/>
            <a:ahLst/>
            <a:cxnLst/>
            <a:rect l="l" t="t" r="r" b="b"/>
            <a:pathLst>
              <a:path w="1905000" h="2819400">
                <a:moveTo>
                  <a:pt x="0" y="2819400"/>
                </a:moveTo>
                <a:lnTo>
                  <a:pt x="1905000" y="2819400"/>
                </a:lnTo>
                <a:lnTo>
                  <a:pt x="1905000" y="0"/>
                </a:lnTo>
                <a:lnTo>
                  <a:pt x="0" y="0"/>
                </a:lnTo>
                <a:lnTo>
                  <a:pt x="0" y="28194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43961" y="229362"/>
            <a:ext cx="1905000" cy="940001"/>
          </a:xfrm>
          <a:prstGeom prst="rect">
            <a:avLst/>
          </a:prstGeom>
          <a:solidFill>
            <a:srgbClr val="CCFFFF">
              <a:alpha val="29019"/>
            </a:srgbClr>
          </a:solidFill>
          <a:ln w="25908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3300">
              <a:latin typeface="Times New Roman"/>
              <a:cs typeface="Times New Roman"/>
            </a:endParaRPr>
          </a:p>
          <a:p>
            <a:pPr marL="548005"/>
            <a:r>
              <a:rPr sz="2800" spc="-10" dirty="0">
                <a:solidFill>
                  <a:srgbClr val="003399"/>
                </a:solidFill>
                <a:latin typeface="Comic Sans MS"/>
                <a:cs typeface="Comic Sans MS"/>
              </a:rPr>
              <a:t>BIU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0161" y="2820161"/>
            <a:ext cx="1600200" cy="1066800"/>
          </a:xfrm>
          <a:custGeom>
            <a:avLst/>
            <a:gdLst/>
            <a:ahLst/>
            <a:cxnLst/>
            <a:rect l="l" t="t" r="r" b="b"/>
            <a:pathLst>
              <a:path w="1600200" h="1066800">
                <a:moveTo>
                  <a:pt x="0" y="1066800"/>
                </a:moveTo>
                <a:lnTo>
                  <a:pt x="1600200" y="1066800"/>
                </a:lnTo>
                <a:lnTo>
                  <a:pt x="1600200" y="0"/>
                </a:lnTo>
                <a:lnTo>
                  <a:pt x="0" y="0"/>
                </a:lnTo>
                <a:lnTo>
                  <a:pt x="0" y="1066800"/>
                </a:lnTo>
                <a:close/>
              </a:path>
            </a:pathLst>
          </a:custGeom>
          <a:solidFill>
            <a:srgbClr val="626F52">
              <a:alpha val="1215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20161" y="2820162"/>
            <a:ext cx="1600200" cy="678391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pc="-195" dirty="0">
                <a:latin typeface="Arial"/>
                <a:cs typeface="Arial"/>
              </a:rPr>
              <a:t>ALU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20161" y="4039361"/>
            <a:ext cx="1524000" cy="990600"/>
          </a:xfrm>
          <a:custGeom>
            <a:avLst/>
            <a:gdLst/>
            <a:ahLst/>
            <a:cxnLst/>
            <a:rect l="l" t="t" r="r" b="b"/>
            <a:pathLst>
              <a:path w="1524000" h="990600">
                <a:moveTo>
                  <a:pt x="0" y="990600"/>
                </a:moveTo>
                <a:lnTo>
                  <a:pt x="1524000" y="990600"/>
                </a:lnTo>
                <a:lnTo>
                  <a:pt x="1524000" y="0"/>
                </a:lnTo>
                <a:lnTo>
                  <a:pt x="0" y="0"/>
                </a:lnTo>
                <a:lnTo>
                  <a:pt x="0" y="990600"/>
                </a:lnTo>
                <a:close/>
              </a:path>
            </a:pathLst>
          </a:custGeom>
          <a:solidFill>
            <a:srgbClr val="FFCC00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20161" y="4039361"/>
            <a:ext cx="1524000" cy="770724"/>
          </a:xfrm>
          <a:prstGeom prst="rect">
            <a:avLst/>
          </a:prstGeom>
          <a:ln w="25908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344170" marR="338455" indent="73025">
              <a:spcBef>
                <a:spcPts val="5"/>
              </a:spcBef>
            </a:pPr>
            <a:r>
              <a:rPr spc="-60" dirty="0">
                <a:latin typeface="Arial"/>
                <a:cs typeface="Arial"/>
              </a:rPr>
              <a:t>Control  </a:t>
            </a:r>
            <a:r>
              <a:rPr spc="25" dirty="0">
                <a:latin typeface="Arial"/>
                <a:cs typeface="Arial"/>
              </a:rPr>
              <a:t>&amp;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-85" dirty="0">
                <a:latin typeface="Arial"/>
                <a:cs typeface="Arial"/>
              </a:rPr>
              <a:t>Timing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43961" y="5029961"/>
            <a:ext cx="1905000" cy="533400"/>
          </a:xfrm>
          <a:prstGeom prst="rect">
            <a:avLst/>
          </a:prstGeom>
          <a:solidFill>
            <a:srgbClr val="FFFF99">
              <a:alpha val="29019"/>
            </a:srgbClr>
          </a:solidFill>
          <a:ln w="25908">
            <a:solidFill>
              <a:srgbClr val="000000"/>
            </a:solidFill>
          </a:ln>
        </p:spPr>
        <p:txBody>
          <a:bodyPr vert="horz" wrap="square" lIns="0" tIns="103505" rIns="0" bIns="0" rtlCol="0">
            <a:spAutoFit/>
          </a:bodyPr>
          <a:lstStyle/>
          <a:p>
            <a:pPr marL="624205">
              <a:spcBef>
                <a:spcPts val="815"/>
              </a:spcBef>
            </a:pPr>
            <a:r>
              <a:rPr sz="2800" spc="-5" dirty="0">
                <a:solidFill>
                  <a:srgbClr val="CC0000"/>
                </a:solidFill>
                <a:latin typeface="Comic Sans MS"/>
                <a:cs typeface="Comic Sans MS"/>
              </a:rPr>
              <a:t>EU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648961" y="153162"/>
            <a:ext cx="5562600" cy="533400"/>
          </a:xfrm>
          <a:custGeom>
            <a:avLst/>
            <a:gdLst/>
            <a:ahLst/>
            <a:cxnLst/>
            <a:rect l="l" t="t" r="r" b="b"/>
            <a:pathLst>
              <a:path w="5562600" h="533400">
                <a:moveTo>
                  <a:pt x="4616704" y="0"/>
                </a:moveTo>
                <a:lnTo>
                  <a:pt x="4616704" y="111125"/>
                </a:lnTo>
                <a:lnTo>
                  <a:pt x="0" y="111125"/>
                </a:lnTo>
                <a:lnTo>
                  <a:pt x="0" y="422275"/>
                </a:lnTo>
                <a:lnTo>
                  <a:pt x="4616704" y="422275"/>
                </a:lnTo>
                <a:lnTo>
                  <a:pt x="4616704" y="533400"/>
                </a:lnTo>
                <a:lnTo>
                  <a:pt x="5562599" y="266700"/>
                </a:lnTo>
                <a:lnTo>
                  <a:pt x="46167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48961" y="153162"/>
            <a:ext cx="5562600" cy="533400"/>
          </a:xfrm>
          <a:custGeom>
            <a:avLst/>
            <a:gdLst/>
            <a:ahLst/>
            <a:cxnLst/>
            <a:rect l="l" t="t" r="r" b="b"/>
            <a:pathLst>
              <a:path w="5562600" h="533400">
                <a:moveTo>
                  <a:pt x="0" y="111125"/>
                </a:moveTo>
                <a:lnTo>
                  <a:pt x="4616704" y="111125"/>
                </a:lnTo>
                <a:lnTo>
                  <a:pt x="4616704" y="0"/>
                </a:lnTo>
                <a:lnTo>
                  <a:pt x="5562599" y="266700"/>
                </a:lnTo>
                <a:lnTo>
                  <a:pt x="4616704" y="533400"/>
                </a:lnTo>
                <a:lnTo>
                  <a:pt x="4616704" y="422275"/>
                </a:lnTo>
                <a:lnTo>
                  <a:pt x="0" y="422275"/>
                </a:lnTo>
                <a:lnTo>
                  <a:pt x="0" y="111125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79490" y="253696"/>
            <a:ext cx="11512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0" dirty="0">
                <a:latin typeface="Arial"/>
                <a:cs typeface="Arial"/>
              </a:rPr>
              <a:t>Address</a:t>
            </a:r>
            <a:r>
              <a:rPr spc="-165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bus</a:t>
            </a:r>
            <a:endParaRPr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82561" y="1981961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304800"/>
                </a:moveTo>
                <a:lnTo>
                  <a:pt x="0" y="304800"/>
                </a:lnTo>
                <a:lnTo>
                  <a:pt x="76200" y="381000"/>
                </a:lnTo>
                <a:lnTo>
                  <a:pt x="152400" y="304800"/>
                </a:lnTo>
                <a:close/>
              </a:path>
              <a:path w="152400" h="381000">
                <a:moveTo>
                  <a:pt x="114300" y="76200"/>
                </a:moveTo>
                <a:lnTo>
                  <a:pt x="38100" y="76200"/>
                </a:lnTo>
                <a:lnTo>
                  <a:pt x="38100" y="304800"/>
                </a:lnTo>
                <a:lnTo>
                  <a:pt x="114300" y="304800"/>
                </a:lnTo>
                <a:lnTo>
                  <a:pt x="114300" y="76200"/>
                </a:lnTo>
                <a:close/>
              </a:path>
              <a:path w="152400" h="381000">
                <a:moveTo>
                  <a:pt x="76200" y="0"/>
                </a:moveTo>
                <a:lnTo>
                  <a:pt x="0" y="762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CFFFF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82561" y="1981961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114300" y="76200"/>
                </a:lnTo>
                <a:lnTo>
                  <a:pt x="114300" y="304800"/>
                </a:lnTo>
                <a:lnTo>
                  <a:pt x="152400" y="304800"/>
                </a:lnTo>
                <a:lnTo>
                  <a:pt x="76200" y="381000"/>
                </a:lnTo>
                <a:lnTo>
                  <a:pt x="0" y="304800"/>
                </a:lnTo>
                <a:lnTo>
                  <a:pt x="38100" y="304800"/>
                </a:lnTo>
                <a:lnTo>
                  <a:pt x="38100" y="762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73161" y="1981961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152400" y="304800"/>
                </a:moveTo>
                <a:lnTo>
                  <a:pt x="0" y="304800"/>
                </a:lnTo>
                <a:lnTo>
                  <a:pt x="76200" y="381000"/>
                </a:lnTo>
                <a:lnTo>
                  <a:pt x="152400" y="304800"/>
                </a:lnTo>
                <a:close/>
              </a:path>
              <a:path w="152400" h="381000">
                <a:moveTo>
                  <a:pt x="114300" y="76200"/>
                </a:moveTo>
                <a:lnTo>
                  <a:pt x="38100" y="76200"/>
                </a:lnTo>
                <a:lnTo>
                  <a:pt x="38100" y="304800"/>
                </a:lnTo>
                <a:lnTo>
                  <a:pt x="114300" y="304800"/>
                </a:lnTo>
                <a:lnTo>
                  <a:pt x="114300" y="76200"/>
                </a:lnTo>
                <a:close/>
              </a:path>
              <a:path w="152400" h="381000">
                <a:moveTo>
                  <a:pt x="76200" y="0"/>
                </a:moveTo>
                <a:lnTo>
                  <a:pt x="0" y="76200"/>
                </a:lnTo>
                <a:lnTo>
                  <a:pt x="1524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CCFFFF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773161" y="1981961"/>
            <a:ext cx="152400" cy="381000"/>
          </a:xfrm>
          <a:custGeom>
            <a:avLst/>
            <a:gdLst/>
            <a:ahLst/>
            <a:cxnLst/>
            <a:rect l="l" t="t" r="r" b="b"/>
            <a:pathLst>
              <a:path w="152400" h="381000">
                <a:moveTo>
                  <a:pt x="0" y="76200"/>
                </a:moveTo>
                <a:lnTo>
                  <a:pt x="76200" y="0"/>
                </a:lnTo>
                <a:lnTo>
                  <a:pt x="152400" y="76200"/>
                </a:lnTo>
                <a:lnTo>
                  <a:pt x="114300" y="76200"/>
                </a:lnTo>
                <a:lnTo>
                  <a:pt x="114300" y="304800"/>
                </a:lnTo>
                <a:lnTo>
                  <a:pt x="152400" y="304800"/>
                </a:lnTo>
                <a:lnTo>
                  <a:pt x="76200" y="381000"/>
                </a:lnTo>
                <a:lnTo>
                  <a:pt x="0" y="304800"/>
                </a:lnTo>
                <a:lnTo>
                  <a:pt x="38100" y="304800"/>
                </a:lnTo>
                <a:lnTo>
                  <a:pt x="38100" y="76200"/>
                </a:lnTo>
                <a:lnTo>
                  <a:pt x="0" y="762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5761" y="610362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228600"/>
                </a:moveTo>
                <a:lnTo>
                  <a:pt x="0" y="228600"/>
                </a:lnTo>
                <a:lnTo>
                  <a:pt x="114300" y="304800"/>
                </a:lnTo>
                <a:lnTo>
                  <a:pt x="228600" y="228600"/>
                </a:lnTo>
                <a:close/>
              </a:path>
              <a:path w="228600" h="304800">
                <a:moveTo>
                  <a:pt x="171450" y="0"/>
                </a:moveTo>
                <a:lnTo>
                  <a:pt x="57150" y="0"/>
                </a:lnTo>
                <a:lnTo>
                  <a:pt x="57150" y="228600"/>
                </a:lnTo>
                <a:lnTo>
                  <a:pt x="171450" y="228600"/>
                </a:lnTo>
                <a:lnTo>
                  <a:pt x="171450" y="0"/>
                </a:lnTo>
                <a:close/>
              </a:path>
            </a:pathLst>
          </a:custGeom>
          <a:solidFill>
            <a:srgbClr val="CCFFFF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15761" y="610362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228600"/>
                </a:moveTo>
                <a:lnTo>
                  <a:pt x="57150" y="228600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228600"/>
                </a:lnTo>
                <a:lnTo>
                  <a:pt x="228600" y="228600"/>
                </a:lnTo>
                <a:lnTo>
                  <a:pt x="114300" y="304800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06361" y="610362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228600"/>
                </a:moveTo>
                <a:lnTo>
                  <a:pt x="0" y="228600"/>
                </a:lnTo>
                <a:lnTo>
                  <a:pt x="114300" y="304800"/>
                </a:lnTo>
                <a:lnTo>
                  <a:pt x="228600" y="228600"/>
                </a:lnTo>
                <a:close/>
              </a:path>
              <a:path w="228600" h="304800">
                <a:moveTo>
                  <a:pt x="171450" y="0"/>
                </a:moveTo>
                <a:lnTo>
                  <a:pt x="57150" y="0"/>
                </a:lnTo>
                <a:lnTo>
                  <a:pt x="57150" y="228600"/>
                </a:lnTo>
                <a:lnTo>
                  <a:pt x="171450" y="228600"/>
                </a:lnTo>
                <a:lnTo>
                  <a:pt x="171450" y="0"/>
                </a:lnTo>
                <a:close/>
              </a:path>
            </a:pathLst>
          </a:custGeom>
          <a:solidFill>
            <a:srgbClr val="CCFFFF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706361" y="610362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228600"/>
                </a:moveTo>
                <a:lnTo>
                  <a:pt x="57150" y="228600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228600"/>
                </a:lnTo>
                <a:lnTo>
                  <a:pt x="228600" y="228600"/>
                </a:lnTo>
                <a:lnTo>
                  <a:pt x="114300" y="304800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696961" y="610362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228600" y="228600"/>
                </a:moveTo>
                <a:lnTo>
                  <a:pt x="0" y="228600"/>
                </a:lnTo>
                <a:lnTo>
                  <a:pt x="114300" y="304800"/>
                </a:lnTo>
                <a:lnTo>
                  <a:pt x="228600" y="228600"/>
                </a:lnTo>
                <a:close/>
              </a:path>
              <a:path w="228600" h="304800">
                <a:moveTo>
                  <a:pt x="171450" y="0"/>
                </a:moveTo>
                <a:lnTo>
                  <a:pt x="57150" y="0"/>
                </a:lnTo>
                <a:lnTo>
                  <a:pt x="57150" y="228600"/>
                </a:lnTo>
                <a:lnTo>
                  <a:pt x="171450" y="228600"/>
                </a:lnTo>
                <a:lnTo>
                  <a:pt x="171450" y="0"/>
                </a:lnTo>
                <a:close/>
              </a:path>
            </a:pathLst>
          </a:custGeom>
          <a:solidFill>
            <a:srgbClr val="CCFFFF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96961" y="610362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228600"/>
                </a:moveTo>
                <a:lnTo>
                  <a:pt x="57150" y="228600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228600"/>
                </a:lnTo>
                <a:lnTo>
                  <a:pt x="228600" y="228600"/>
                </a:lnTo>
                <a:lnTo>
                  <a:pt x="114300" y="304800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15761" y="1981961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228600" y="285750"/>
                </a:moveTo>
                <a:lnTo>
                  <a:pt x="0" y="285750"/>
                </a:lnTo>
                <a:lnTo>
                  <a:pt x="114300" y="381000"/>
                </a:lnTo>
                <a:lnTo>
                  <a:pt x="228600" y="285750"/>
                </a:lnTo>
                <a:close/>
              </a:path>
              <a:path w="228600" h="381000">
                <a:moveTo>
                  <a:pt x="171450" y="0"/>
                </a:moveTo>
                <a:lnTo>
                  <a:pt x="57150" y="0"/>
                </a:lnTo>
                <a:lnTo>
                  <a:pt x="57150" y="285750"/>
                </a:lnTo>
                <a:lnTo>
                  <a:pt x="171450" y="285750"/>
                </a:lnTo>
                <a:lnTo>
                  <a:pt x="171450" y="0"/>
                </a:lnTo>
                <a:close/>
              </a:path>
            </a:pathLst>
          </a:custGeom>
          <a:solidFill>
            <a:srgbClr val="CCFFFF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15761" y="1981961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285750"/>
                </a:moveTo>
                <a:lnTo>
                  <a:pt x="57150" y="285750"/>
                </a:lnTo>
                <a:lnTo>
                  <a:pt x="57150" y="0"/>
                </a:lnTo>
                <a:lnTo>
                  <a:pt x="171450" y="0"/>
                </a:lnTo>
                <a:lnTo>
                  <a:pt x="171450" y="285750"/>
                </a:lnTo>
                <a:lnTo>
                  <a:pt x="228600" y="285750"/>
                </a:lnTo>
                <a:lnTo>
                  <a:pt x="114300" y="381000"/>
                </a:lnTo>
                <a:lnTo>
                  <a:pt x="0" y="28575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30361" y="1067561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121920" y="0"/>
                </a:moveTo>
                <a:lnTo>
                  <a:pt x="0" y="114300"/>
                </a:lnTo>
                <a:lnTo>
                  <a:pt x="121920" y="228600"/>
                </a:lnTo>
                <a:lnTo>
                  <a:pt x="121920" y="171450"/>
                </a:lnTo>
                <a:lnTo>
                  <a:pt x="548640" y="171450"/>
                </a:lnTo>
                <a:lnTo>
                  <a:pt x="609600" y="114300"/>
                </a:lnTo>
                <a:lnTo>
                  <a:pt x="548640" y="57150"/>
                </a:lnTo>
                <a:lnTo>
                  <a:pt x="121920" y="57150"/>
                </a:lnTo>
                <a:lnTo>
                  <a:pt x="121920" y="0"/>
                </a:lnTo>
                <a:close/>
              </a:path>
              <a:path w="609600" h="228600">
                <a:moveTo>
                  <a:pt x="548640" y="171450"/>
                </a:moveTo>
                <a:lnTo>
                  <a:pt x="487680" y="171450"/>
                </a:lnTo>
                <a:lnTo>
                  <a:pt x="487680" y="228600"/>
                </a:lnTo>
                <a:lnTo>
                  <a:pt x="548640" y="171450"/>
                </a:lnTo>
                <a:close/>
              </a:path>
              <a:path w="609600" h="228600">
                <a:moveTo>
                  <a:pt x="487680" y="0"/>
                </a:moveTo>
                <a:lnTo>
                  <a:pt x="487680" y="57150"/>
                </a:lnTo>
                <a:lnTo>
                  <a:pt x="548640" y="57150"/>
                </a:lnTo>
                <a:lnTo>
                  <a:pt x="487680" y="0"/>
                </a:lnTo>
                <a:close/>
              </a:path>
            </a:pathLst>
          </a:custGeom>
          <a:solidFill>
            <a:srgbClr val="CC0000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30361" y="1067561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114300"/>
                </a:moveTo>
                <a:lnTo>
                  <a:pt x="121920" y="0"/>
                </a:lnTo>
                <a:lnTo>
                  <a:pt x="121920" y="57150"/>
                </a:lnTo>
                <a:lnTo>
                  <a:pt x="487680" y="57150"/>
                </a:lnTo>
                <a:lnTo>
                  <a:pt x="487680" y="0"/>
                </a:lnTo>
                <a:lnTo>
                  <a:pt x="609600" y="114300"/>
                </a:lnTo>
                <a:lnTo>
                  <a:pt x="487680" y="228600"/>
                </a:lnTo>
                <a:lnTo>
                  <a:pt x="487680" y="171450"/>
                </a:lnTo>
                <a:lnTo>
                  <a:pt x="121920" y="171450"/>
                </a:lnTo>
                <a:lnTo>
                  <a:pt x="121920" y="228600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995410" y="782653"/>
            <a:ext cx="685165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spcBef>
                <a:spcPts val="1295"/>
              </a:spcBef>
            </a:pPr>
            <a:r>
              <a:rPr sz="2000" dirty="0">
                <a:solidFill>
                  <a:srgbClr val="003399"/>
                </a:solidFill>
                <a:latin typeface="Comic Sans MS"/>
                <a:cs typeface="Comic Sans MS"/>
              </a:rPr>
              <a:t>Discs</a:t>
            </a:r>
            <a:endParaRPr sz="2000">
              <a:latin typeface="Comic Sans MS"/>
              <a:cs typeface="Comic Sans MS"/>
            </a:endParaRPr>
          </a:p>
          <a:p>
            <a:pPr marL="12700">
              <a:spcBef>
                <a:spcPts val="1200"/>
              </a:spcBef>
            </a:pPr>
            <a:r>
              <a:rPr sz="2000" dirty="0">
                <a:solidFill>
                  <a:srgbClr val="003399"/>
                </a:solidFill>
                <a:latin typeface="Comic Sans MS"/>
                <a:cs typeface="Comic Sans MS"/>
              </a:rPr>
              <a:t>Vi</a:t>
            </a:r>
            <a:r>
              <a:rPr sz="2000" spc="-5" dirty="0">
                <a:solidFill>
                  <a:srgbClr val="003399"/>
                </a:solidFill>
                <a:latin typeface="Comic Sans MS"/>
                <a:cs typeface="Comic Sans MS"/>
              </a:rPr>
              <a:t>d</a:t>
            </a:r>
            <a:r>
              <a:rPr sz="2000" spc="-15" dirty="0">
                <a:solidFill>
                  <a:srgbClr val="003399"/>
                </a:solidFill>
                <a:latin typeface="Comic Sans MS"/>
                <a:cs typeface="Comic Sans MS"/>
              </a:rPr>
              <a:t>e</a:t>
            </a:r>
            <a:r>
              <a:rPr sz="2000" dirty="0">
                <a:solidFill>
                  <a:srgbClr val="003399"/>
                </a:solidFill>
                <a:latin typeface="Comic Sans MS"/>
                <a:cs typeface="Comic Sans MS"/>
              </a:rPr>
              <a:t>o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230361" y="1448561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121920" y="0"/>
                </a:moveTo>
                <a:lnTo>
                  <a:pt x="0" y="114300"/>
                </a:lnTo>
                <a:lnTo>
                  <a:pt x="121920" y="228600"/>
                </a:lnTo>
                <a:lnTo>
                  <a:pt x="121920" y="171450"/>
                </a:lnTo>
                <a:lnTo>
                  <a:pt x="548640" y="171450"/>
                </a:lnTo>
                <a:lnTo>
                  <a:pt x="609600" y="114300"/>
                </a:lnTo>
                <a:lnTo>
                  <a:pt x="548640" y="57150"/>
                </a:lnTo>
                <a:lnTo>
                  <a:pt x="121920" y="57150"/>
                </a:lnTo>
                <a:lnTo>
                  <a:pt x="121920" y="0"/>
                </a:lnTo>
                <a:close/>
              </a:path>
              <a:path w="609600" h="228600">
                <a:moveTo>
                  <a:pt x="548640" y="171450"/>
                </a:moveTo>
                <a:lnTo>
                  <a:pt x="487680" y="171450"/>
                </a:lnTo>
                <a:lnTo>
                  <a:pt x="487680" y="228600"/>
                </a:lnTo>
                <a:lnTo>
                  <a:pt x="548640" y="171450"/>
                </a:lnTo>
                <a:close/>
              </a:path>
              <a:path w="609600" h="228600">
                <a:moveTo>
                  <a:pt x="487680" y="0"/>
                </a:moveTo>
                <a:lnTo>
                  <a:pt x="487680" y="57150"/>
                </a:lnTo>
                <a:lnTo>
                  <a:pt x="548640" y="57150"/>
                </a:lnTo>
                <a:lnTo>
                  <a:pt x="487680" y="0"/>
                </a:lnTo>
                <a:close/>
              </a:path>
            </a:pathLst>
          </a:custGeom>
          <a:solidFill>
            <a:srgbClr val="CC0000">
              <a:alpha val="290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30361" y="1448561"/>
            <a:ext cx="609600" cy="228600"/>
          </a:xfrm>
          <a:custGeom>
            <a:avLst/>
            <a:gdLst/>
            <a:ahLst/>
            <a:cxnLst/>
            <a:rect l="l" t="t" r="r" b="b"/>
            <a:pathLst>
              <a:path w="609600" h="228600">
                <a:moveTo>
                  <a:pt x="0" y="114300"/>
                </a:moveTo>
                <a:lnTo>
                  <a:pt x="121920" y="0"/>
                </a:lnTo>
                <a:lnTo>
                  <a:pt x="121920" y="57150"/>
                </a:lnTo>
                <a:lnTo>
                  <a:pt x="487680" y="57150"/>
                </a:lnTo>
                <a:lnTo>
                  <a:pt x="487680" y="0"/>
                </a:lnTo>
                <a:lnTo>
                  <a:pt x="609600" y="114300"/>
                </a:lnTo>
                <a:lnTo>
                  <a:pt x="487680" y="228600"/>
                </a:lnTo>
                <a:lnTo>
                  <a:pt x="487680" y="171450"/>
                </a:lnTo>
                <a:lnTo>
                  <a:pt x="121920" y="171450"/>
                </a:lnTo>
                <a:lnTo>
                  <a:pt x="121920" y="228600"/>
                </a:lnTo>
                <a:lnTo>
                  <a:pt x="0" y="1143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4161" y="4420361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799" y="0"/>
                </a:lnTo>
              </a:path>
            </a:pathLst>
          </a:custGeom>
          <a:ln w="28956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39101" y="1981961"/>
            <a:ext cx="78105" cy="2438400"/>
          </a:xfrm>
          <a:custGeom>
            <a:avLst/>
            <a:gdLst/>
            <a:ahLst/>
            <a:cxnLst/>
            <a:rect l="l" t="t" r="r" b="b"/>
            <a:pathLst>
              <a:path w="78104" h="2438400">
                <a:moveTo>
                  <a:pt x="51816" y="64770"/>
                </a:moveTo>
                <a:lnTo>
                  <a:pt x="25907" y="64770"/>
                </a:lnTo>
                <a:lnTo>
                  <a:pt x="25907" y="2438400"/>
                </a:lnTo>
                <a:lnTo>
                  <a:pt x="51816" y="2438400"/>
                </a:lnTo>
                <a:lnTo>
                  <a:pt x="51816" y="64770"/>
                </a:lnTo>
                <a:close/>
              </a:path>
              <a:path w="78104" h="2438400">
                <a:moveTo>
                  <a:pt x="38861" y="0"/>
                </a:moveTo>
                <a:lnTo>
                  <a:pt x="0" y="77724"/>
                </a:lnTo>
                <a:lnTo>
                  <a:pt x="25907" y="77724"/>
                </a:lnTo>
                <a:lnTo>
                  <a:pt x="25907" y="64770"/>
                </a:lnTo>
                <a:lnTo>
                  <a:pt x="71247" y="64770"/>
                </a:lnTo>
                <a:lnTo>
                  <a:pt x="38861" y="0"/>
                </a:lnTo>
                <a:close/>
              </a:path>
              <a:path w="78104" h="2438400">
                <a:moveTo>
                  <a:pt x="71247" y="64770"/>
                </a:moveTo>
                <a:lnTo>
                  <a:pt x="51816" y="64770"/>
                </a:lnTo>
                <a:lnTo>
                  <a:pt x="51816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48501" y="1981961"/>
            <a:ext cx="78105" cy="2438400"/>
          </a:xfrm>
          <a:custGeom>
            <a:avLst/>
            <a:gdLst/>
            <a:ahLst/>
            <a:cxnLst/>
            <a:rect l="l" t="t" r="r" b="b"/>
            <a:pathLst>
              <a:path w="78104" h="2438400">
                <a:moveTo>
                  <a:pt x="51815" y="64770"/>
                </a:moveTo>
                <a:lnTo>
                  <a:pt x="25908" y="64770"/>
                </a:lnTo>
                <a:lnTo>
                  <a:pt x="25908" y="2438400"/>
                </a:lnTo>
                <a:lnTo>
                  <a:pt x="51815" y="2438400"/>
                </a:lnTo>
                <a:lnTo>
                  <a:pt x="51815" y="64770"/>
                </a:lnTo>
                <a:close/>
              </a:path>
              <a:path w="78104" h="2438400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2438400">
                <a:moveTo>
                  <a:pt x="71247" y="64770"/>
                </a:moveTo>
                <a:lnTo>
                  <a:pt x="51815" y="64770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81701" y="1981961"/>
            <a:ext cx="78105" cy="2438400"/>
          </a:xfrm>
          <a:custGeom>
            <a:avLst/>
            <a:gdLst/>
            <a:ahLst/>
            <a:cxnLst/>
            <a:rect l="l" t="t" r="r" b="b"/>
            <a:pathLst>
              <a:path w="78104" h="2438400">
                <a:moveTo>
                  <a:pt x="51815" y="64770"/>
                </a:moveTo>
                <a:lnTo>
                  <a:pt x="25908" y="64770"/>
                </a:lnTo>
                <a:lnTo>
                  <a:pt x="25908" y="2438400"/>
                </a:lnTo>
                <a:lnTo>
                  <a:pt x="51815" y="2438400"/>
                </a:lnTo>
                <a:lnTo>
                  <a:pt x="51815" y="64770"/>
                </a:lnTo>
                <a:close/>
              </a:path>
              <a:path w="78104" h="2438400">
                <a:moveTo>
                  <a:pt x="38862" y="0"/>
                </a:moveTo>
                <a:lnTo>
                  <a:pt x="0" y="77724"/>
                </a:lnTo>
                <a:lnTo>
                  <a:pt x="25908" y="77724"/>
                </a:lnTo>
                <a:lnTo>
                  <a:pt x="25908" y="64770"/>
                </a:lnTo>
                <a:lnTo>
                  <a:pt x="71247" y="64770"/>
                </a:lnTo>
                <a:lnTo>
                  <a:pt x="38862" y="0"/>
                </a:lnTo>
                <a:close/>
              </a:path>
              <a:path w="78104" h="2438400">
                <a:moveTo>
                  <a:pt x="71247" y="64770"/>
                </a:moveTo>
                <a:lnTo>
                  <a:pt x="51815" y="64770"/>
                </a:lnTo>
                <a:lnTo>
                  <a:pt x="51815" y="77724"/>
                </a:lnTo>
                <a:lnTo>
                  <a:pt x="77724" y="77724"/>
                </a:lnTo>
                <a:lnTo>
                  <a:pt x="71247" y="6477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48961" y="2210561"/>
            <a:ext cx="5791200" cy="609600"/>
          </a:xfrm>
          <a:custGeom>
            <a:avLst/>
            <a:gdLst/>
            <a:ahLst/>
            <a:cxnLst/>
            <a:rect l="l" t="t" r="r" b="b"/>
            <a:pathLst>
              <a:path w="5791200" h="609600">
                <a:moveTo>
                  <a:pt x="776224" y="0"/>
                </a:moveTo>
                <a:lnTo>
                  <a:pt x="0" y="304800"/>
                </a:lnTo>
                <a:lnTo>
                  <a:pt x="776224" y="609600"/>
                </a:lnTo>
                <a:lnTo>
                  <a:pt x="776224" y="471677"/>
                </a:lnTo>
                <a:lnTo>
                  <a:pt x="5366217" y="471677"/>
                </a:lnTo>
                <a:lnTo>
                  <a:pt x="5791199" y="304800"/>
                </a:lnTo>
                <a:lnTo>
                  <a:pt x="5366217" y="137922"/>
                </a:lnTo>
                <a:lnTo>
                  <a:pt x="776224" y="137922"/>
                </a:lnTo>
                <a:lnTo>
                  <a:pt x="776224" y="0"/>
                </a:lnTo>
                <a:close/>
              </a:path>
              <a:path w="5791200" h="609600">
                <a:moveTo>
                  <a:pt x="5366217" y="471677"/>
                </a:moveTo>
                <a:lnTo>
                  <a:pt x="5014976" y="471677"/>
                </a:lnTo>
                <a:lnTo>
                  <a:pt x="5014976" y="609600"/>
                </a:lnTo>
                <a:lnTo>
                  <a:pt x="5366217" y="471677"/>
                </a:lnTo>
                <a:close/>
              </a:path>
              <a:path w="5791200" h="609600">
                <a:moveTo>
                  <a:pt x="5014976" y="0"/>
                </a:moveTo>
                <a:lnTo>
                  <a:pt x="5014976" y="137922"/>
                </a:lnTo>
                <a:lnTo>
                  <a:pt x="5366217" y="137922"/>
                </a:lnTo>
                <a:lnTo>
                  <a:pt x="5014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48961" y="2210561"/>
            <a:ext cx="5791200" cy="609600"/>
          </a:xfrm>
          <a:custGeom>
            <a:avLst/>
            <a:gdLst/>
            <a:ahLst/>
            <a:cxnLst/>
            <a:rect l="l" t="t" r="r" b="b"/>
            <a:pathLst>
              <a:path w="5791200" h="609600">
                <a:moveTo>
                  <a:pt x="0" y="304800"/>
                </a:moveTo>
                <a:lnTo>
                  <a:pt x="776224" y="0"/>
                </a:lnTo>
                <a:lnTo>
                  <a:pt x="776224" y="137922"/>
                </a:lnTo>
                <a:lnTo>
                  <a:pt x="5014976" y="137922"/>
                </a:lnTo>
                <a:lnTo>
                  <a:pt x="5014976" y="0"/>
                </a:lnTo>
                <a:lnTo>
                  <a:pt x="5791199" y="304800"/>
                </a:lnTo>
                <a:lnTo>
                  <a:pt x="5014976" y="609600"/>
                </a:lnTo>
                <a:lnTo>
                  <a:pt x="5014976" y="471677"/>
                </a:lnTo>
                <a:lnTo>
                  <a:pt x="776224" y="471677"/>
                </a:lnTo>
                <a:lnTo>
                  <a:pt x="776224" y="609600"/>
                </a:lnTo>
                <a:lnTo>
                  <a:pt x="0" y="304800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122034" y="2350134"/>
            <a:ext cx="845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5" dirty="0">
                <a:latin typeface="Arial"/>
                <a:cs typeface="Arial"/>
              </a:rPr>
              <a:t>Data</a:t>
            </a:r>
            <a:r>
              <a:rPr spc="-155" dirty="0">
                <a:latin typeface="Arial"/>
                <a:cs typeface="Arial"/>
              </a:rPr>
              <a:t> </a:t>
            </a:r>
            <a:r>
              <a:rPr spc="-160" dirty="0">
                <a:latin typeface="Arial"/>
                <a:cs typeface="Arial"/>
              </a:rPr>
              <a:t>Bus</a:t>
            </a:r>
            <a:endParaRPr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134362" y="4386072"/>
            <a:ext cx="685800" cy="220979"/>
          </a:xfrm>
          <a:custGeom>
            <a:avLst/>
            <a:gdLst/>
            <a:ahLst/>
            <a:cxnLst/>
            <a:rect l="l" t="t" r="r" b="b"/>
            <a:pathLst>
              <a:path w="685800" h="220979">
                <a:moveTo>
                  <a:pt x="553212" y="0"/>
                </a:moveTo>
                <a:lnTo>
                  <a:pt x="553212" y="220979"/>
                </a:lnTo>
                <a:lnTo>
                  <a:pt x="659282" y="132587"/>
                </a:lnTo>
                <a:lnTo>
                  <a:pt x="575310" y="132587"/>
                </a:lnTo>
                <a:lnTo>
                  <a:pt x="575310" y="88391"/>
                </a:lnTo>
                <a:lnTo>
                  <a:pt x="659282" y="88391"/>
                </a:lnTo>
                <a:lnTo>
                  <a:pt x="553212" y="0"/>
                </a:lnTo>
                <a:close/>
              </a:path>
              <a:path w="685800" h="220979">
                <a:moveTo>
                  <a:pt x="553212" y="88391"/>
                </a:moveTo>
                <a:lnTo>
                  <a:pt x="0" y="88391"/>
                </a:lnTo>
                <a:lnTo>
                  <a:pt x="0" y="132587"/>
                </a:lnTo>
                <a:lnTo>
                  <a:pt x="553212" y="132587"/>
                </a:lnTo>
                <a:lnTo>
                  <a:pt x="553212" y="88391"/>
                </a:lnTo>
                <a:close/>
              </a:path>
              <a:path w="685800" h="220979">
                <a:moveTo>
                  <a:pt x="659282" y="88391"/>
                </a:moveTo>
                <a:lnTo>
                  <a:pt x="575310" y="88391"/>
                </a:lnTo>
                <a:lnTo>
                  <a:pt x="575310" y="132587"/>
                </a:lnTo>
                <a:lnTo>
                  <a:pt x="659282" y="132587"/>
                </a:lnTo>
                <a:lnTo>
                  <a:pt x="685800" y="110489"/>
                </a:lnTo>
                <a:lnTo>
                  <a:pt x="659282" y="88391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05761" y="419176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05761" y="41917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58162" y="419176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210562" y="419176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210562" y="41917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62961" y="419176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15361" y="419176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15361" y="41917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667761" y="419176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58162" y="43441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62961" y="43441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212341" y="3831717"/>
            <a:ext cx="4292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003399"/>
                </a:solidFill>
                <a:latin typeface="Comic Sans MS"/>
                <a:cs typeface="Comic Sans MS"/>
              </a:rPr>
              <a:t>CLK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753361" y="43441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648961" y="1153667"/>
            <a:ext cx="838200" cy="105410"/>
          </a:xfrm>
          <a:custGeom>
            <a:avLst/>
            <a:gdLst/>
            <a:ahLst/>
            <a:cxnLst/>
            <a:rect l="l" t="t" r="r" b="b"/>
            <a:pathLst>
              <a:path w="838200" h="105409">
                <a:moveTo>
                  <a:pt x="733043" y="0"/>
                </a:moveTo>
                <a:lnTo>
                  <a:pt x="733043" y="105156"/>
                </a:lnTo>
                <a:lnTo>
                  <a:pt x="803148" y="70104"/>
                </a:lnTo>
                <a:lnTo>
                  <a:pt x="750570" y="70104"/>
                </a:lnTo>
                <a:lnTo>
                  <a:pt x="750570" y="35052"/>
                </a:lnTo>
                <a:lnTo>
                  <a:pt x="803148" y="35052"/>
                </a:lnTo>
                <a:lnTo>
                  <a:pt x="733043" y="0"/>
                </a:lnTo>
                <a:close/>
              </a:path>
              <a:path w="838200" h="105409">
                <a:moveTo>
                  <a:pt x="733043" y="35052"/>
                </a:moveTo>
                <a:lnTo>
                  <a:pt x="0" y="35052"/>
                </a:lnTo>
                <a:lnTo>
                  <a:pt x="0" y="70104"/>
                </a:lnTo>
                <a:lnTo>
                  <a:pt x="733043" y="70104"/>
                </a:lnTo>
                <a:lnTo>
                  <a:pt x="733043" y="35052"/>
                </a:lnTo>
                <a:close/>
              </a:path>
              <a:path w="838200" h="105409">
                <a:moveTo>
                  <a:pt x="803148" y="35052"/>
                </a:moveTo>
                <a:lnTo>
                  <a:pt x="750570" y="35052"/>
                </a:lnTo>
                <a:lnTo>
                  <a:pt x="750570" y="70104"/>
                </a:lnTo>
                <a:lnTo>
                  <a:pt x="803148" y="70104"/>
                </a:lnTo>
                <a:lnTo>
                  <a:pt x="838200" y="52578"/>
                </a:lnTo>
                <a:lnTo>
                  <a:pt x="803148" y="350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477761" y="915161"/>
            <a:ext cx="762000" cy="677750"/>
          </a:xfrm>
          <a:prstGeom prst="rect">
            <a:avLst/>
          </a:prstGeom>
          <a:solidFill>
            <a:srgbClr val="00FF00">
              <a:alpha val="29019"/>
            </a:srgbClr>
          </a:solidFill>
          <a:ln w="25907">
            <a:solidFill>
              <a:srgbClr val="626F52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154305"/>
            <a:r>
              <a:rPr spc="-150" dirty="0">
                <a:latin typeface="Arial"/>
                <a:cs typeface="Arial"/>
              </a:rPr>
              <a:t>RAM</a:t>
            </a:r>
            <a:endParaRPr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487161" y="915161"/>
            <a:ext cx="762000" cy="677750"/>
          </a:xfrm>
          <a:prstGeom prst="rect">
            <a:avLst/>
          </a:prstGeom>
          <a:solidFill>
            <a:srgbClr val="00FF00">
              <a:alpha val="29019"/>
            </a:srgbClr>
          </a:solidFill>
          <a:ln w="25907">
            <a:solidFill>
              <a:srgbClr val="626F52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marL="146685"/>
            <a:r>
              <a:rPr spc="-175" dirty="0">
                <a:latin typeface="Arial"/>
                <a:cs typeface="Arial"/>
              </a:rPr>
              <a:t>ROM</a:t>
            </a:r>
            <a:endParaRPr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468361" y="915162"/>
            <a:ext cx="762000" cy="809837"/>
          </a:xfrm>
          <a:prstGeom prst="rect">
            <a:avLst/>
          </a:prstGeom>
          <a:solidFill>
            <a:srgbClr val="00FF00">
              <a:alpha val="29019"/>
            </a:srgbClr>
          </a:solidFill>
          <a:ln w="25907">
            <a:solidFill>
              <a:srgbClr val="626F52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marL="140970" marR="135255" indent="107950"/>
            <a:r>
              <a:rPr spc="20" dirty="0">
                <a:latin typeface="Arial"/>
                <a:cs typeface="Arial"/>
              </a:rPr>
              <a:t>I/o  </a:t>
            </a:r>
            <a:r>
              <a:rPr spc="-320" dirty="0">
                <a:latin typeface="Arial"/>
                <a:cs typeface="Arial"/>
              </a:rPr>
              <a:t>P</a:t>
            </a:r>
            <a:r>
              <a:rPr spc="25" dirty="0">
                <a:latin typeface="Arial"/>
                <a:cs typeface="Arial"/>
              </a:rPr>
              <a:t>or</a:t>
            </a:r>
            <a:r>
              <a:rPr spc="5" dirty="0">
                <a:latin typeface="Arial"/>
                <a:cs typeface="Arial"/>
              </a:rPr>
              <a:t>t</a:t>
            </a:r>
            <a:r>
              <a:rPr spc="-200" dirty="0">
                <a:latin typeface="Arial"/>
                <a:cs typeface="Arial"/>
              </a:rPr>
              <a:t>s</a:t>
            </a:r>
            <a:endParaRPr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648961" y="1548383"/>
            <a:ext cx="838200" cy="105410"/>
          </a:xfrm>
          <a:custGeom>
            <a:avLst/>
            <a:gdLst/>
            <a:ahLst/>
            <a:cxnLst/>
            <a:rect l="l" t="t" r="r" b="b"/>
            <a:pathLst>
              <a:path w="838200" h="105410">
                <a:moveTo>
                  <a:pt x="733043" y="0"/>
                </a:moveTo>
                <a:lnTo>
                  <a:pt x="733043" y="105155"/>
                </a:lnTo>
                <a:lnTo>
                  <a:pt x="803148" y="70103"/>
                </a:lnTo>
                <a:lnTo>
                  <a:pt x="750570" y="70103"/>
                </a:lnTo>
                <a:lnTo>
                  <a:pt x="750570" y="35051"/>
                </a:lnTo>
                <a:lnTo>
                  <a:pt x="803148" y="35051"/>
                </a:lnTo>
                <a:lnTo>
                  <a:pt x="733043" y="0"/>
                </a:lnTo>
                <a:close/>
              </a:path>
              <a:path w="838200" h="105410">
                <a:moveTo>
                  <a:pt x="733043" y="35051"/>
                </a:moveTo>
                <a:lnTo>
                  <a:pt x="0" y="35051"/>
                </a:lnTo>
                <a:lnTo>
                  <a:pt x="0" y="70103"/>
                </a:lnTo>
                <a:lnTo>
                  <a:pt x="733043" y="70103"/>
                </a:lnTo>
                <a:lnTo>
                  <a:pt x="733043" y="35051"/>
                </a:lnTo>
                <a:close/>
              </a:path>
              <a:path w="838200" h="105410">
                <a:moveTo>
                  <a:pt x="803148" y="35051"/>
                </a:moveTo>
                <a:lnTo>
                  <a:pt x="750570" y="35051"/>
                </a:lnTo>
                <a:lnTo>
                  <a:pt x="750570" y="70103"/>
                </a:lnTo>
                <a:lnTo>
                  <a:pt x="803148" y="70103"/>
                </a:lnTo>
                <a:lnTo>
                  <a:pt x="838200" y="52577"/>
                </a:lnTo>
                <a:lnTo>
                  <a:pt x="803148" y="350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49161" y="1149097"/>
            <a:ext cx="228600" cy="105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39761" y="1149097"/>
            <a:ext cx="228600" cy="105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249161" y="1548384"/>
            <a:ext cx="228600" cy="105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239761" y="1548384"/>
            <a:ext cx="228600" cy="105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994275" y="734187"/>
            <a:ext cx="351790" cy="8022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100"/>
              </a:lnSpc>
              <a:spcBef>
                <a:spcPts val="100"/>
              </a:spcBef>
            </a:pPr>
            <a:r>
              <a:rPr spc="-270" dirty="0">
                <a:latin typeface="Arial"/>
                <a:cs typeface="Arial"/>
              </a:rPr>
              <a:t>RD  </a:t>
            </a:r>
            <a:r>
              <a:rPr spc="-225" dirty="0">
                <a:latin typeface="Arial"/>
                <a:cs typeface="Arial"/>
              </a:rPr>
              <a:t>WR</a:t>
            </a:r>
            <a:endParaRPr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524000" y="3810000"/>
            <a:ext cx="1524000" cy="990600"/>
          </a:xfrm>
          <a:custGeom>
            <a:avLst/>
            <a:gdLst/>
            <a:ahLst/>
            <a:cxnLst/>
            <a:rect l="l" t="t" r="r" b="b"/>
            <a:pathLst>
              <a:path w="1524000" h="990600">
                <a:moveTo>
                  <a:pt x="0" y="495300"/>
                </a:moveTo>
                <a:lnTo>
                  <a:pt x="8262" y="422105"/>
                </a:lnTo>
                <a:lnTo>
                  <a:pt x="32262" y="352246"/>
                </a:lnTo>
                <a:lnTo>
                  <a:pt x="70822" y="286489"/>
                </a:lnTo>
                <a:lnTo>
                  <a:pt x="95193" y="255387"/>
                </a:lnTo>
                <a:lnTo>
                  <a:pt x="122763" y="225598"/>
                </a:lnTo>
                <a:lnTo>
                  <a:pt x="153383" y="197218"/>
                </a:lnTo>
                <a:lnTo>
                  <a:pt x="186906" y="170342"/>
                </a:lnTo>
                <a:lnTo>
                  <a:pt x="223185" y="145065"/>
                </a:lnTo>
                <a:lnTo>
                  <a:pt x="262072" y="121484"/>
                </a:lnTo>
                <a:lnTo>
                  <a:pt x="303421" y="99695"/>
                </a:lnTo>
                <a:lnTo>
                  <a:pt x="347083" y="79793"/>
                </a:lnTo>
                <a:lnTo>
                  <a:pt x="392912" y="61873"/>
                </a:lnTo>
                <a:lnTo>
                  <a:pt x="440760" y="46032"/>
                </a:lnTo>
                <a:lnTo>
                  <a:pt x="490480" y="32366"/>
                </a:lnTo>
                <a:lnTo>
                  <a:pt x="541924" y="20969"/>
                </a:lnTo>
                <a:lnTo>
                  <a:pt x="594946" y="11939"/>
                </a:lnTo>
                <a:lnTo>
                  <a:pt x="649397" y="5370"/>
                </a:lnTo>
                <a:lnTo>
                  <a:pt x="705131" y="1358"/>
                </a:lnTo>
                <a:lnTo>
                  <a:pt x="762000" y="0"/>
                </a:lnTo>
                <a:lnTo>
                  <a:pt x="818868" y="1358"/>
                </a:lnTo>
                <a:lnTo>
                  <a:pt x="874602" y="5370"/>
                </a:lnTo>
                <a:lnTo>
                  <a:pt x="929053" y="11939"/>
                </a:lnTo>
                <a:lnTo>
                  <a:pt x="982075" y="20969"/>
                </a:lnTo>
                <a:lnTo>
                  <a:pt x="1033519" y="32366"/>
                </a:lnTo>
                <a:lnTo>
                  <a:pt x="1083239" y="46032"/>
                </a:lnTo>
                <a:lnTo>
                  <a:pt x="1131087" y="61873"/>
                </a:lnTo>
                <a:lnTo>
                  <a:pt x="1176916" y="79793"/>
                </a:lnTo>
                <a:lnTo>
                  <a:pt x="1220578" y="99695"/>
                </a:lnTo>
                <a:lnTo>
                  <a:pt x="1261927" y="121484"/>
                </a:lnTo>
                <a:lnTo>
                  <a:pt x="1300814" y="145065"/>
                </a:lnTo>
                <a:lnTo>
                  <a:pt x="1337093" y="170342"/>
                </a:lnTo>
                <a:lnTo>
                  <a:pt x="1370616" y="197218"/>
                </a:lnTo>
                <a:lnTo>
                  <a:pt x="1401236" y="225598"/>
                </a:lnTo>
                <a:lnTo>
                  <a:pt x="1428806" y="255387"/>
                </a:lnTo>
                <a:lnTo>
                  <a:pt x="1453177" y="286489"/>
                </a:lnTo>
                <a:lnTo>
                  <a:pt x="1474203" y="318807"/>
                </a:lnTo>
                <a:lnTo>
                  <a:pt x="1505631" y="386711"/>
                </a:lnTo>
                <a:lnTo>
                  <a:pt x="1521909" y="458333"/>
                </a:lnTo>
                <a:lnTo>
                  <a:pt x="1524000" y="495300"/>
                </a:lnTo>
                <a:lnTo>
                  <a:pt x="1521909" y="532266"/>
                </a:lnTo>
                <a:lnTo>
                  <a:pt x="1505631" y="603888"/>
                </a:lnTo>
                <a:lnTo>
                  <a:pt x="1474203" y="671792"/>
                </a:lnTo>
                <a:lnTo>
                  <a:pt x="1453177" y="704110"/>
                </a:lnTo>
                <a:lnTo>
                  <a:pt x="1428806" y="735212"/>
                </a:lnTo>
                <a:lnTo>
                  <a:pt x="1401236" y="765001"/>
                </a:lnTo>
                <a:lnTo>
                  <a:pt x="1370616" y="793381"/>
                </a:lnTo>
                <a:lnTo>
                  <a:pt x="1337093" y="820257"/>
                </a:lnTo>
                <a:lnTo>
                  <a:pt x="1300814" y="845534"/>
                </a:lnTo>
                <a:lnTo>
                  <a:pt x="1261927" y="869115"/>
                </a:lnTo>
                <a:lnTo>
                  <a:pt x="1220578" y="890904"/>
                </a:lnTo>
                <a:lnTo>
                  <a:pt x="1176916" y="910806"/>
                </a:lnTo>
                <a:lnTo>
                  <a:pt x="1131087" y="928726"/>
                </a:lnTo>
                <a:lnTo>
                  <a:pt x="1083239" y="944567"/>
                </a:lnTo>
                <a:lnTo>
                  <a:pt x="1033519" y="958233"/>
                </a:lnTo>
                <a:lnTo>
                  <a:pt x="982075" y="969630"/>
                </a:lnTo>
                <a:lnTo>
                  <a:pt x="929053" y="978660"/>
                </a:lnTo>
                <a:lnTo>
                  <a:pt x="874602" y="985229"/>
                </a:lnTo>
                <a:lnTo>
                  <a:pt x="818868" y="989241"/>
                </a:lnTo>
                <a:lnTo>
                  <a:pt x="762000" y="990600"/>
                </a:lnTo>
                <a:lnTo>
                  <a:pt x="705131" y="989241"/>
                </a:lnTo>
                <a:lnTo>
                  <a:pt x="649397" y="985229"/>
                </a:lnTo>
                <a:lnTo>
                  <a:pt x="594946" y="978660"/>
                </a:lnTo>
                <a:lnTo>
                  <a:pt x="541924" y="969630"/>
                </a:lnTo>
                <a:lnTo>
                  <a:pt x="490480" y="958233"/>
                </a:lnTo>
                <a:lnTo>
                  <a:pt x="440760" y="944567"/>
                </a:lnTo>
                <a:lnTo>
                  <a:pt x="392912" y="928726"/>
                </a:lnTo>
                <a:lnTo>
                  <a:pt x="347083" y="910806"/>
                </a:lnTo>
                <a:lnTo>
                  <a:pt x="303421" y="890904"/>
                </a:lnTo>
                <a:lnTo>
                  <a:pt x="262072" y="869115"/>
                </a:lnTo>
                <a:lnTo>
                  <a:pt x="223185" y="845534"/>
                </a:lnTo>
                <a:lnTo>
                  <a:pt x="186906" y="820257"/>
                </a:lnTo>
                <a:lnTo>
                  <a:pt x="153383" y="793381"/>
                </a:lnTo>
                <a:lnTo>
                  <a:pt x="122763" y="765001"/>
                </a:lnTo>
                <a:lnTo>
                  <a:pt x="95193" y="735212"/>
                </a:lnTo>
                <a:lnTo>
                  <a:pt x="70822" y="704110"/>
                </a:lnTo>
                <a:lnTo>
                  <a:pt x="49796" y="671792"/>
                </a:lnTo>
                <a:lnTo>
                  <a:pt x="18368" y="603888"/>
                </a:lnTo>
                <a:lnTo>
                  <a:pt x="2090" y="532266"/>
                </a:lnTo>
                <a:lnTo>
                  <a:pt x="0" y="495300"/>
                </a:lnTo>
                <a:close/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15794" y="2991688"/>
            <a:ext cx="10008412" cy="18319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250">
              <a:spcBef>
                <a:spcPts val="105"/>
              </a:spcBef>
              <a:tabLst>
                <a:tab pos="7493000" algn="l"/>
              </a:tabLst>
            </a:pPr>
            <a:r>
              <a:rPr spc="-180" dirty="0"/>
              <a:t>8086	</a:t>
            </a:r>
          </a:p>
          <a:p>
            <a:pPr marL="96520">
              <a:spcBef>
                <a:spcPts val="1745"/>
              </a:spcBef>
            </a:pPr>
            <a:r>
              <a:rPr sz="2400" u="none" spc="65" dirty="0">
                <a:solidFill>
                  <a:srgbClr val="626F52"/>
                </a:solidFill>
              </a:rPr>
              <a:t>PIN </a:t>
            </a:r>
            <a:r>
              <a:rPr sz="2400" u="none" spc="25" dirty="0">
                <a:solidFill>
                  <a:srgbClr val="626F52"/>
                </a:solidFill>
              </a:rPr>
              <a:t>OUT </a:t>
            </a:r>
            <a:r>
              <a:rPr sz="2400" u="none" spc="310" dirty="0">
                <a:solidFill>
                  <a:srgbClr val="626F52"/>
                </a:solidFill>
              </a:rPr>
              <a:t>– </a:t>
            </a:r>
            <a:r>
              <a:rPr sz="2400" u="none" spc="-50" dirty="0">
                <a:solidFill>
                  <a:srgbClr val="626F52"/>
                </a:solidFill>
              </a:rPr>
              <a:t>DATA</a:t>
            </a:r>
            <a:r>
              <a:rPr sz="2400" u="none" spc="450" dirty="0">
                <a:solidFill>
                  <a:srgbClr val="626F52"/>
                </a:solidFill>
              </a:rPr>
              <a:t> </a:t>
            </a:r>
            <a:r>
              <a:rPr sz="2400" u="none" spc="70" dirty="0">
                <a:solidFill>
                  <a:srgbClr val="626F52"/>
                </a:solidFill>
              </a:rPr>
              <a:t>BUS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11169" y="208662"/>
            <a:ext cx="828040" cy="325755"/>
          </a:xfrm>
          <a:custGeom>
            <a:avLst/>
            <a:gdLst/>
            <a:ahLst/>
            <a:cxnLst/>
            <a:rect l="l" t="t" r="r" b="b"/>
            <a:pathLst>
              <a:path w="828039" h="325755">
                <a:moveTo>
                  <a:pt x="29718" y="0"/>
                </a:moveTo>
                <a:lnTo>
                  <a:pt x="0" y="4318"/>
                </a:lnTo>
                <a:lnTo>
                  <a:pt x="11012" y="49508"/>
                </a:lnTo>
                <a:lnTo>
                  <a:pt x="27598" y="92358"/>
                </a:lnTo>
                <a:lnTo>
                  <a:pt x="49365" y="132566"/>
                </a:lnTo>
                <a:lnTo>
                  <a:pt x="75922" y="169827"/>
                </a:lnTo>
                <a:lnTo>
                  <a:pt x="106878" y="203839"/>
                </a:lnTo>
                <a:lnTo>
                  <a:pt x="141843" y="234299"/>
                </a:lnTo>
                <a:lnTo>
                  <a:pt x="180424" y="260904"/>
                </a:lnTo>
                <a:lnTo>
                  <a:pt x="222231" y="283351"/>
                </a:lnTo>
                <a:lnTo>
                  <a:pt x="266872" y="301337"/>
                </a:lnTo>
                <a:lnTo>
                  <a:pt x="313957" y="314559"/>
                </a:lnTo>
                <a:lnTo>
                  <a:pt x="363094" y="322715"/>
                </a:lnTo>
                <a:lnTo>
                  <a:pt x="413893" y="325501"/>
                </a:lnTo>
                <a:lnTo>
                  <a:pt x="464691" y="322715"/>
                </a:lnTo>
                <a:lnTo>
                  <a:pt x="513828" y="314559"/>
                </a:lnTo>
                <a:lnTo>
                  <a:pt x="560913" y="301337"/>
                </a:lnTo>
                <a:lnTo>
                  <a:pt x="568709" y="298196"/>
                </a:lnTo>
                <a:lnTo>
                  <a:pt x="413893" y="298196"/>
                </a:lnTo>
                <a:lnTo>
                  <a:pt x="362511" y="295123"/>
                </a:lnTo>
                <a:lnTo>
                  <a:pt x="313005" y="286150"/>
                </a:lnTo>
                <a:lnTo>
                  <a:pt x="265848" y="271639"/>
                </a:lnTo>
                <a:lnTo>
                  <a:pt x="221510" y="251957"/>
                </a:lnTo>
                <a:lnTo>
                  <a:pt x="180463" y="227468"/>
                </a:lnTo>
                <a:lnTo>
                  <a:pt x="143179" y="198536"/>
                </a:lnTo>
                <a:lnTo>
                  <a:pt x="110130" y="165525"/>
                </a:lnTo>
                <a:lnTo>
                  <a:pt x="81788" y="128802"/>
                </a:lnTo>
                <a:lnTo>
                  <a:pt x="58624" y="88730"/>
                </a:lnTo>
                <a:lnTo>
                  <a:pt x="41110" y="45674"/>
                </a:lnTo>
                <a:lnTo>
                  <a:pt x="29718" y="0"/>
                </a:lnTo>
                <a:close/>
              </a:path>
              <a:path w="828039" h="325755">
                <a:moveTo>
                  <a:pt x="798068" y="0"/>
                </a:moveTo>
                <a:lnTo>
                  <a:pt x="786675" y="45674"/>
                </a:lnTo>
                <a:lnTo>
                  <a:pt x="769161" y="88730"/>
                </a:lnTo>
                <a:lnTo>
                  <a:pt x="745997" y="128802"/>
                </a:lnTo>
                <a:lnTo>
                  <a:pt x="717655" y="165525"/>
                </a:lnTo>
                <a:lnTo>
                  <a:pt x="684606" y="198536"/>
                </a:lnTo>
                <a:lnTo>
                  <a:pt x="647322" y="227468"/>
                </a:lnTo>
                <a:lnTo>
                  <a:pt x="606275" y="251957"/>
                </a:lnTo>
                <a:lnTo>
                  <a:pt x="561937" y="271639"/>
                </a:lnTo>
                <a:lnTo>
                  <a:pt x="514780" y="286150"/>
                </a:lnTo>
                <a:lnTo>
                  <a:pt x="465274" y="295123"/>
                </a:lnTo>
                <a:lnTo>
                  <a:pt x="413893" y="298196"/>
                </a:lnTo>
                <a:lnTo>
                  <a:pt x="568709" y="298196"/>
                </a:lnTo>
                <a:lnTo>
                  <a:pt x="605554" y="283351"/>
                </a:lnTo>
                <a:lnTo>
                  <a:pt x="647361" y="260904"/>
                </a:lnTo>
                <a:lnTo>
                  <a:pt x="685942" y="234299"/>
                </a:lnTo>
                <a:lnTo>
                  <a:pt x="720907" y="203839"/>
                </a:lnTo>
                <a:lnTo>
                  <a:pt x="751863" y="169827"/>
                </a:lnTo>
                <a:lnTo>
                  <a:pt x="778420" y="132566"/>
                </a:lnTo>
                <a:lnTo>
                  <a:pt x="800187" y="92358"/>
                </a:lnTo>
                <a:lnTo>
                  <a:pt x="816773" y="49508"/>
                </a:lnTo>
                <a:lnTo>
                  <a:pt x="827786" y="4318"/>
                </a:lnTo>
                <a:lnTo>
                  <a:pt x="798068" y="0"/>
                </a:lnTo>
                <a:close/>
              </a:path>
            </a:pathLst>
          </a:custGeom>
          <a:solidFill>
            <a:srgbClr val="000000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11169" y="208662"/>
            <a:ext cx="828040" cy="325755"/>
          </a:xfrm>
          <a:custGeom>
            <a:avLst/>
            <a:gdLst/>
            <a:ahLst/>
            <a:cxnLst/>
            <a:rect l="l" t="t" r="r" b="b"/>
            <a:pathLst>
              <a:path w="828039" h="325755">
                <a:moveTo>
                  <a:pt x="798068" y="0"/>
                </a:moveTo>
                <a:lnTo>
                  <a:pt x="786675" y="45674"/>
                </a:lnTo>
                <a:lnTo>
                  <a:pt x="769161" y="88730"/>
                </a:lnTo>
                <a:lnTo>
                  <a:pt x="745997" y="128802"/>
                </a:lnTo>
                <a:lnTo>
                  <a:pt x="717655" y="165525"/>
                </a:lnTo>
                <a:lnTo>
                  <a:pt x="684606" y="198536"/>
                </a:lnTo>
                <a:lnTo>
                  <a:pt x="647322" y="227468"/>
                </a:lnTo>
                <a:lnTo>
                  <a:pt x="606275" y="251957"/>
                </a:lnTo>
                <a:lnTo>
                  <a:pt x="561937" y="271639"/>
                </a:lnTo>
                <a:lnTo>
                  <a:pt x="514780" y="286150"/>
                </a:lnTo>
                <a:lnTo>
                  <a:pt x="465274" y="295123"/>
                </a:lnTo>
                <a:lnTo>
                  <a:pt x="413893" y="298196"/>
                </a:lnTo>
                <a:lnTo>
                  <a:pt x="362511" y="295123"/>
                </a:lnTo>
                <a:lnTo>
                  <a:pt x="313005" y="286150"/>
                </a:lnTo>
                <a:lnTo>
                  <a:pt x="265848" y="271639"/>
                </a:lnTo>
                <a:lnTo>
                  <a:pt x="221510" y="251957"/>
                </a:lnTo>
                <a:lnTo>
                  <a:pt x="180463" y="227468"/>
                </a:lnTo>
                <a:lnTo>
                  <a:pt x="143179" y="198536"/>
                </a:lnTo>
                <a:lnTo>
                  <a:pt x="110130" y="165525"/>
                </a:lnTo>
                <a:lnTo>
                  <a:pt x="81788" y="128802"/>
                </a:lnTo>
                <a:lnTo>
                  <a:pt x="58624" y="88730"/>
                </a:lnTo>
                <a:lnTo>
                  <a:pt x="41110" y="45674"/>
                </a:lnTo>
                <a:lnTo>
                  <a:pt x="29718" y="0"/>
                </a:lnTo>
                <a:lnTo>
                  <a:pt x="0" y="4318"/>
                </a:lnTo>
                <a:lnTo>
                  <a:pt x="11012" y="49508"/>
                </a:lnTo>
                <a:lnTo>
                  <a:pt x="27598" y="92358"/>
                </a:lnTo>
                <a:lnTo>
                  <a:pt x="49365" y="132566"/>
                </a:lnTo>
                <a:lnTo>
                  <a:pt x="75922" y="169827"/>
                </a:lnTo>
                <a:lnTo>
                  <a:pt x="106878" y="203839"/>
                </a:lnTo>
                <a:lnTo>
                  <a:pt x="141843" y="234299"/>
                </a:lnTo>
                <a:lnTo>
                  <a:pt x="180424" y="260904"/>
                </a:lnTo>
                <a:lnTo>
                  <a:pt x="222231" y="283351"/>
                </a:lnTo>
                <a:lnTo>
                  <a:pt x="266872" y="301337"/>
                </a:lnTo>
                <a:lnTo>
                  <a:pt x="313957" y="314559"/>
                </a:lnTo>
                <a:lnTo>
                  <a:pt x="363094" y="322715"/>
                </a:lnTo>
                <a:lnTo>
                  <a:pt x="413893" y="325501"/>
                </a:lnTo>
                <a:lnTo>
                  <a:pt x="464691" y="322715"/>
                </a:lnTo>
                <a:lnTo>
                  <a:pt x="513828" y="314559"/>
                </a:lnTo>
                <a:lnTo>
                  <a:pt x="560913" y="301337"/>
                </a:lnTo>
                <a:lnTo>
                  <a:pt x="605554" y="283351"/>
                </a:lnTo>
                <a:lnTo>
                  <a:pt x="647361" y="260904"/>
                </a:lnTo>
                <a:lnTo>
                  <a:pt x="685942" y="234299"/>
                </a:lnTo>
                <a:lnTo>
                  <a:pt x="720907" y="203839"/>
                </a:lnTo>
                <a:lnTo>
                  <a:pt x="751863" y="169827"/>
                </a:lnTo>
                <a:lnTo>
                  <a:pt x="778420" y="132566"/>
                </a:lnTo>
                <a:lnTo>
                  <a:pt x="800187" y="92358"/>
                </a:lnTo>
                <a:lnTo>
                  <a:pt x="816773" y="49508"/>
                </a:lnTo>
                <a:lnTo>
                  <a:pt x="827786" y="4318"/>
                </a:lnTo>
                <a:lnTo>
                  <a:pt x="798068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641976" y="173228"/>
            <a:ext cx="462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omic Sans MS"/>
                <a:cs typeface="Comic Sans MS"/>
              </a:rPr>
              <a:t>VCC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32760" y="289559"/>
            <a:ext cx="108204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78939" y="187578"/>
            <a:ext cx="532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omic Sans MS"/>
                <a:cs typeface="Comic Sans MS"/>
              </a:rPr>
              <a:t>GND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1639" y="467653"/>
            <a:ext cx="612140" cy="460121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algn="just">
              <a:lnSpc>
                <a:spcPts val="2400"/>
              </a:lnSpc>
              <a:spcBef>
                <a:spcPts val="60"/>
              </a:spcBef>
            </a:pP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14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13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12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11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400"/>
              </a:lnSpc>
              <a:spcBef>
                <a:spcPts val="5"/>
              </a:spcBef>
            </a:pP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10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AD9  AD8  AD7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20"/>
              </a:spcBef>
            </a:pP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AD6</a:t>
            </a:r>
            <a:endParaRPr>
              <a:latin typeface="Comic Sans MS"/>
              <a:cs typeface="Comic Sans MS"/>
            </a:endParaRPr>
          </a:p>
          <a:p>
            <a:pPr marR="132080" algn="just">
              <a:lnSpc>
                <a:spcPct val="111100"/>
              </a:lnSpc>
              <a:spcBef>
                <a:spcPts val="114"/>
              </a:spcBef>
            </a:pP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AD5  AD4  AD3  AD2  AD1  AD0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8939" y="5035337"/>
            <a:ext cx="641350" cy="11690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spcBef>
                <a:spcPts val="335"/>
              </a:spcBef>
            </a:pPr>
            <a:r>
              <a:rPr b="1" dirty="0">
                <a:solidFill>
                  <a:srgbClr val="660066"/>
                </a:solidFill>
                <a:latin typeface="Comic Sans MS"/>
                <a:cs typeface="Comic Sans MS"/>
              </a:rPr>
              <a:t>NMI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spc="-5" dirty="0">
                <a:solidFill>
                  <a:srgbClr val="660066"/>
                </a:solidFill>
                <a:latin typeface="Comic Sans MS"/>
                <a:cs typeface="Comic Sans MS"/>
              </a:rPr>
              <a:t>IN</a:t>
            </a:r>
            <a:r>
              <a:rPr b="1" spc="-10" dirty="0">
                <a:solidFill>
                  <a:srgbClr val="660066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66"/>
                </a:solidFill>
                <a:latin typeface="Comic Sans MS"/>
                <a:cs typeface="Comic Sans MS"/>
              </a:rPr>
              <a:t>R</a:t>
            </a:r>
            <a:endParaRPr>
              <a:latin typeface="Comic Sans MS"/>
              <a:cs typeface="Comic Sans MS"/>
            </a:endParaRPr>
          </a:p>
          <a:p>
            <a:pPr marL="12700" marR="114300">
              <a:lnSpc>
                <a:spcPts val="1800"/>
              </a:lnSpc>
              <a:spcBef>
                <a:spcPts val="605"/>
              </a:spcBef>
            </a:pPr>
            <a:r>
              <a:rPr b="1" dirty="0">
                <a:solidFill>
                  <a:srgbClr val="2997E2"/>
                </a:solidFill>
                <a:latin typeface="Comic Sans MS"/>
                <a:cs typeface="Comic Sans MS"/>
              </a:rPr>
              <a:t>CLK  </a:t>
            </a:r>
            <a:r>
              <a:rPr b="1" dirty="0">
                <a:latin typeface="Comic Sans MS"/>
                <a:cs typeface="Comic Sans MS"/>
              </a:rPr>
              <a:t>GND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1976" y="5353648"/>
            <a:ext cx="793115" cy="8502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ct val="97300"/>
              </a:lnSpc>
              <a:spcBef>
                <a:spcPts val="290"/>
              </a:spcBef>
            </a:pPr>
            <a:r>
              <a:rPr b="1" spc="-5" dirty="0">
                <a:solidFill>
                  <a:srgbClr val="FF33CC"/>
                </a:solidFill>
                <a:latin typeface="Comic Sans MS"/>
                <a:cs typeface="Comic Sans MS"/>
              </a:rPr>
              <a:t>TEST  </a:t>
            </a:r>
            <a:r>
              <a:rPr b="1" spc="-5" dirty="0">
                <a:solidFill>
                  <a:srgbClr val="2997E2"/>
                </a:solidFill>
                <a:latin typeface="Comic Sans MS"/>
                <a:cs typeface="Comic Sans MS"/>
              </a:rPr>
              <a:t>RE</a:t>
            </a:r>
            <a:r>
              <a:rPr b="1" spc="5" dirty="0">
                <a:solidFill>
                  <a:srgbClr val="2997E2"/>
                </a:solidFill>
                <a:latin typeface="Comic Sans MS"/>
                <a:cs typeface="Comic Sans MS"/>
              </a:rPr>
              <a:t>A</a:t>
            </a:r>
            <a:r>
              <a:rPr b="1" dirty="0">
                <a:solidFill>
                  <a:srgbClr val="2997E2"/>
                </a:solidFill>
                <a:latin typeface="Comic Sans MS"/>
                <a:cs typeface="Comic Sans MS"/>
              </a:rPr>
              <a:t>DY  </a:t>
            </a:r>
            <a:r>
              <a:rPr b="1" spc="-5" dirty="0">
                <a:solidFill>
                  <a:srgbClr val="2997E2"/>
                </a:solidFill>
                <a:latin typeface="Comic Sans MS"/>
                <a:cs typeface="Comic Sans MS"/>
              </a:rPr>
              <a:t>RESET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39561" y="5410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FF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39561" y="51061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761" y="41917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20561" y="38869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641975" y="2872485"/>
            <a:ext cx="674370" cy="247904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210"/>
              </a:spcBef>
            </a:pP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HOLD 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BC572C"/>
                  </a:solidFill>
                </a:uFill>
                <a:latin typeface="Comic Sans MS"/>
                <a:cs typeface="Comic Sans MS"/>
              </a:rPr>
              <a:t>HLD</a:t>
            </a: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A  </a:t>
            </a:r>
            <a:r>
              <a:rPr b="1" dirty="0">
                <a:solidFill>
                  <a:srgbClr val="BC572C"/>
                </a:solidFill>
                <a:latin typeface="Comic Sans MS"/>
                <a:cs typeface="Comic Sans MS"/>
              </a:rPr>
              <a:t>WR  </a:t>
            </a:r>
            <a:r>
              <a:rPr b="1" spc="-5" dirty="0">
                <a:solidFill>
                  <a:srgbClr val="BC572C"/>
                </a:solidFill>
                <a:latin typeface="Comic Sans MS"/>
                <a:cs typeface="Comic Sans MS"/>
              </a:rPr>
              <a:t>M/IO  </a:t>
            </a:r>
            <a:r>
              <a:rPr b="1" u="heavy" spc="-5" dirty="0">
                <a:solidFill>
                  <a:srgbClr val="BC572C"/>
                </a:solidFill>
                <a:uFill>
                  <a:solidFill>
                    <a:srgbClr val="BC572C"/>
                  </a:solidFill>
                </a:uFill>
                <a:latin typeface="Comic Sans MS"/>
                <a:cs typeface="Comic Sans MS"/>
              </a:rPr>
              <a:t>DT/R </a:t>
            </a:r>
            <a:r>
              <a:rPr b="1" spc="-5" dirty="0">
                <a:solidFill>
                  <a:srgbClr val="BC572C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BC572C"/>
                </a:solidFill>
                <a:latin typeface="Comic Sans MS"/>
                <a:cs typeface="Comic Sans MS"/>
              </a:rPr>
              <a:t>DEN  ALE  </a:t>
            </a:r>
            <a:r>
              <a:rPr b="1" spc="-5" dirty="0">
                <a:solidFill>
                  <a:srgbClr val="660066"/>
                </a:solidFill>
                <a:latin typeface="Comic Sans MS"/>
                <a:cs typeface="Comic Sans MS"/>
              </a:rPr>
              <a:t>INTA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39561" y="26677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961" y="23629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641976" y="1986534"/>
            <a:ext cx="9036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1100"/>
              </a:lnSpc>
              <a:spcBef>
                <a:spcPts val="100"/>
              </a:spcBef>
            </a:pPr>
            <a:r>
              <a:rPr b="1" dirty="0">
                <a:solidFill>
                  <a:srgbClr val="BC572C"/>
                </a:solidFill>
                <a:latin typeface="Comic Sans MS"/>
                <a:cs typeface="Comic Sans MS"/>
              </a:rPr>
              <a:t>B</a:t>
            </a:r>
            <a:r>
              <a:rPr b="1" spc="-5" dirty="0">
                <a:solidFill>
                  <a:srgbClr val="BC572C"/>
                </a:solidFill>
                <a:latin typeface="Comic Sans MS"/>
                <a:cs typeface="Comic Sans MS"/>
              </a:rPr>
              <a:t>HE/S7  </a:t>
            </a:r>
            <a:r>
              <a:rPr b="1" spc="-10" dirty="0">
                <a:solidFill>
                  <a:srgbClr val="FF6600"/>
                </a:solidFill>
                <a:latin typeface="Comic Sans MS"/>
                <a:cs typeface="Comic Sans MS"/>
              </a:rPr>
              <a:t>M</a:t>
            </a:r>
            <a:r>
              <a:rPr b="1" dirty="0">
                <a:solidFill>
                  <a:srgbClr val="FF6600"/>
                </a:solidFill>
                <a:latin typeface="Comic Sans MS"/>
                <a:cs typeface="Comic Sans MS"/>
              </a:rPr>
              <a:t>N/MX  </a:t>
            </a:r>
            <a:r>
              <a:rPr b="1" spc="-5" dirty="0">
                <a:solidFill>
                  <a:srgbClr val="BC572C"/>
                </a:solidFill>
                <a:latin typeface="Comic Sans MS"/>
                <a:cs typeface="Comic Sans MS"/>
              </a:rPr>
              <a:t>RD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39561" y="2058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654675" y="467654"/>
            <a:ext cx="863600" cy="15525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spcBef>
                <a:spcPts val="180"/>
              </a:spcBef>
            </a:pP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AD15</a:t>
            </a:r>
            <a:endParaRPr>
              <a:latin typeface="Comic Sans MS"/>
              <a:cs typeface="Comic Sans MS"/>
            </a:endParaRPr>
          </a:p>
          <a:p>
            <a:pPr algn="just">
              <a:lnSpc>
                <a:spcPct val="111100"/>
              </a:lnSpc>
              <a:spcBef>
                <a:spcPts val="114"/>
              </a:spcBef>
            </a:pP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spc="5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6/S3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spc="5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7/S4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spc="5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8/S5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9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/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S6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85228" y="2917316"/>
            <a:ext cx="94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RQ/G</a:t>
            </a:r>
            <a:r>
              <a:rPr b="1" spc="-10" dirty="0">
                <a:solidFill>
                  <a:srgbClr val="6600FF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FF"/>
                </a:solidFill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82561" y="29725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15961" y="29725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82561" y="32773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15961" y="32773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85228" y="3220339"/>
            <a:ext cx="942340" cy="60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RQ/G</a:t>
            </a:r>
            <a:r>
              <a:rPr b="1" spc="-10" dirty="0">
                <a:solidFill>
                  <a:srgbClr val="6600FF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FF"/>
                </a:solidFill>
                <a:latin typeface="Comic Sans MS"/>
                <a:cs typeface="Comic Sans MS"/>
              </a:rPr>
              <a:t>1  LOCK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82561" y="358216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85228" y="383171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S2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782561" y="38869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785228" y="413689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782561" y="41917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785228" y="444169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82561" y="44965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785229" y="4701794"/>
            <a:ext cx="523875" cy="6330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QS0  QS1</a:t>
            </a:r>
            <a:endParaRPr>
              <a:latin typeface="Comic Sans MS"/>
              <a:cs typeface="Comic Sans MS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2515361" y="213359"/>
          <a:ext cx="2819400" cy="593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40">
                  <a:txBody>
                    <a:bodyPr/>
                    <a:lstStyle/>
                    <a:p>
                      <a:pPr marL="90805">
                        <a:lnSpc>
                          <a:spcPts val="1930"/>
                        </a:lnSpc>
                        <a:tabLst>
                          <a:tab pos="1995805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40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1995805" algn="l"/>
                        </a:tabLst>
                      </a:pPr>
                      <a:r>
                        <a:rPr sz="2700" b="1" baseline="-3086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39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350"/>
                        </a:spcBef>
                        <a:tabLst>
                          <a:tab pos="1995805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3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38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995805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4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37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995805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5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36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995805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6	37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  <a:tabLst>
                          <a:tab pos="1995805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7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35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995805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8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33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995805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9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32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ts val="2960"/>
                        </a:lnSpc>
                        <a:spcBef>
                          <a:spcPts val="75"/>
                        </a:spcBef>
                        <a:tabLst>
                          <a:tab pos="776605" algn="l"/>
                          <a:tab pos="1995805" algn="l"/>
                        </a:tabLst>
                      </a:pPr>
                      <a:r>
                        <a:rPr sz="2700" b="1" baseline="26234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10	</a:t>
                      </a:r>
                      <a:r>
                        <a:rPr sz="2800" b="1" spc="-10" dirty="0">
                          <a:latin typeface="Comic Sans MS"/>
                          <a:cs typeface="Comic Sans MS"/>
                        </a:rPr>
                        <a:t>8086	</a:t>
                      </a:r>
                      <a:r>
                        <a:rPr sz="2700" b="1" spc="7" baseline="29320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31</a:t>
                      </a:r>
                      <a:endParaRPr sz="2700" baseline="29320" dirty="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ts val="1760"/>
                        </a:lnSpc>
                        <a:tabLst>
                          <a:tab pos="1995805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11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30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1995805" algn="l"/>
                        </a:tabLst>
                      </a:pPr>
                      <a:r>
                        <a:rPr sz="2700" b="1" baseline="-3086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12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29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995805" algn="l"/>
                        </a:tabLst>
                      </a:pPr>
                      <a:r>
                        <a:rPr sz="2700" b="1" baseline="-3086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13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28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995805" algn="l"/>
                        </a:tabLst>
                      </a:pPr>
                      <a:r>
                        <a:rPr sz="2700" b="1" baseline="-3086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14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27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995805" algn="l"/>
                        </a:tabLst>
                      </a:pPr>
                      <a:r>
                        <a:rPr sz="2700" b="1" baseline="-3086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15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26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1995805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16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25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995805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17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24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  <a:spcBef>
                          <a:spcPts val="130"/>
                        </a:spcBef>
                        <a:tabLst>
                          <a:tab pos="1995805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18	</a:t>
                      </a:r>
                      <a:r>
                        <a:rPr sz="2700" b="1" baseline="-3086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23</a:t>
                      </a:r>
                      <a:endParaRPr sz="2700" baseline="-3086" dirty="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ts val="2035"/>
                        </a:lnSpc>
                        <a:spcBef>
                          <a:spcPts val="240"/>
                        </a:spcBef>
                        <a:tabLst>
                          <a:tab pos="1995805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19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22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  <a:p>
                      <a:pPr marL="90805">
                        <a:lnSpc>
                          <a:spcPts val="1795"/>
                        </a:lnSpc>
                        <a:tabLst>
                          <a:tab pos="1995805" algn="l"/>
                        </a:tabLst>
                      </a:pPr>
                      <a:r>
                        <a:rPr sz="1800" b="1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20	</a:t>
                      </a:r>
                      <a:r>
                        <a:rPr sz="1800" b="1" spc="5" dirty="0">
                          <a:solidFill>
                            <a:srgbClr val="000099"/>
                          </a:solidFill>
                          <a:latin typeface="Comic Sans MS"/>
                          <a:cs typeface="Comic Sans MS"/>
                        </a:rPr>
                        <a:t>21</a:t>
                      </a:r>
                      <a:endParaRPr sz="1800" dirty="0">
                        <a:latin typeface="Comic Sans MS"/>
                        <a:cs typeface="Comic Sans MS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96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210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92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</a:tbl>
          </a:graphicData>
        </a:graphic>
      </p:graphicFrame>
      <p:sp>
        <p:nvSpPr>
          <p:cNvPr id="35" name="object 35"/>
          <p:cNvSpPr/>
          <p:nvPr/>
        </p:nvSpPr>
        <p:spPr>
          <a:xfrm>
            <a:off x="6249161" y="3505961"/>
            <a:ext cx="381000" cy="1447800"/>
          </a:xfrm>
          <a:custGeom>
            <a:avLst/>
            <a:gdLst/>
            <a:ahLst/>
            <a:cxnLst/>
            <a:rect l="l" t="t" r="r" b="b"/>
            <a:pathLst>
              <a:path w="381000" h="1447800">
                <a:moveTo>
                  <a:pt x="0" y="0"/>
                </a:moveTo>
                <a:lnTo>
                  <a:pt x="60191" y="6146"/>
                </a:lnTo>
                <a:lnTo>
                  <a:pt x="112483" y="23266"/>
                </a:lnTo>
                <a:lnTo>
                  <a:pt x="153728" y="49377"/>
                </a:lnTo>
                <a:lnTo>
                  <a:pt x="180782" y="82499"/>
                </a:lnTo>
                <a:lnTo>
                  <a:pt x="190500" y="120650"/>
                </a:lnTo>
                <a:lnTo>
                  <a:pt x="190500" y="603250"/>
                </a:lnTo>
                <a:lnTo>
                  <a:pt x="200217" y="641400"/>
                </a:lnTo>
                <a:lnTo>
                  <a:pt x="227271" y="674522"/>
                </a:lnTo>
                <a:lnTo>
                  <a:pt x="268516" y="700633"/>
                </a:lnTo>
                <a:lnTo>
                  <a:pt x="320808" y="717753"/>
                </a:lnTo>
                <a:lnTo>
                  <a:pt x="381000" y="723900"/>
                </a:lnTo>
                <a:lnTo>
                  <a:pt x="320808" y="730046"/>
                </a:lnTo>
                <a:lnTo>
                  <a:pt x="268516" y="747166"/>
                </a:lnTo>
                <a:lnTo>
                  <a:pt x="227271" y="773277"/>
                </a:lnTo>
                <a:lnTo>
                  <a:pt x="200217" y="806399"/>
                </a:lnTo>
                <a:lnTo>
                  <a:pt x="190500" y="844550"/>
                </a:lnTo>
                <a:lnTo>
                  <a:pt x="190500" y="1327150"/>
                </a:lnTo>
                <a:lnTo>
                  <a:pt x="180782" y="1365300"/>
                </a:lnTo>
                <a:lnTo>
                  <a:pt x="153728" y="1398422"/>
                </a:lnTo>
                <a:lnTo>
                  <a:pt x="112483" y="1424533"/>
                </a:lnTo>
                <a:lnTo>
                  <a:pt x="60191" y="1441653"/>
                </a:lnTo>
                <a:lnTo>
                  <a:pt x="0" y="1447800"/>
                </a:lnTo>
              </a:path>
            </a:pathLst>
          </a:custGeom>
          <a:ln w="32004">
            <a:solidFill>
              <a:srgbClr val="626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111240" y="4529329"/>
            <a:ext cx="1299972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211061" y="4590289"/>
            <a:ext cx="1143000" cy="78105"/>
          </a:xfrm>
          <a:custGeom>
            <a:avLst/>
            <a:gdLst/>
            <a:ahLst/>
            <a:cxnLst/>
            <a:rect l="l" t="t" r="r" b="b"/>
            <a:pathLst>
              <a:path w="1143000" h="7810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6"/>
                </a:lnTo>
                <a:lnTo>
                  <a:pt x="64770" y="51816"/>
                </a:lnTo>
                <a:lnTo>
                  <a:pt x="64770" y="25907"/>
                </a:lnTo>
                <a:lnTo>
                  <a:pt x="77724" y="25907"/>
                </a:lnTo>
                <a:lnTo>
                  <a:pt x="77724" y="0"/>
                </a:lnTo>
                <a:close/>
              </a:path>
              <a:path w="1143000" h="78104">
                <a:moveTo>
                  <a:pt x="77724" y="25907"/>
                </a:moveTo>
                <a:lnTo>
                  <a:pt x="64770" y="25907"/>
                </a:lnTo>
                <a:lnTo>
                  <a:pt x="64770" y="51816"/>
                </a:lnTo>
                <a:lnTo>
                  <a:pt x="77724" y="51816"/>
                </a:lnTo>
                <a:lnTo>
                  <a:pt x="77724" y="25907"/>
                </a:lnTo>
                <a:close/>
              </a:path>
              <a:path w="1143000" h="78104">
                <a:moveTo>
                  <a:pt x="1143000" y="25907"/>
                </a:moveTo>
                <a:lnTo>
                  <a:pt x="77724" y="25907"/>
                </a:lnTo>
                <a:lnTo>
                  <a:pt x="77724" y="51816"/>
                </a:lnTo>
                <a:lnTo>
                  <a:pt x="1143000" y="51816"/>
                </a:lnTo>
                <a:lnTo>
                  <a:pt x="1143000" y="25907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00200" y="470916"/>
            <a:ext cx="762000" cy="4572000"/>
          </a:xfrm>
          <a:custGeom>
            <a:avLst/>
            <a:gdLst/>
            <a:ahLst/>
            <a:cxnLst/>
            <a:rect l="l" t="t" r="r" b="b"/>
            <a:pathLst>
              <a:path w="762000" h="4572000">
                <a:moveTo>
                  <a:pt x="0" y="4572000"/>
                </a:moveTo>
                <a:lnTo>
                  <a:pt x="762000" y="4572000"/>
                </a:lnTo>
                <a:lnTo>
                  <a:pt x="762000" y="0"/>
                </a:lnTo>
                <a:lnTo>
                  <a:pt x="0" y="0"/>
                </a:lnTo>
                <a:lnTo>
                  <a:pt x="0" y="4572000"/>
                </a:lnTo>
                <a:close/>
              </a:path>
            </a:pathLst>
          </a:custGeom>
          <a:solidFill>
            <a:srgbClr val="E38312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00200" y="470916"/>
            <a:ext cx="762000" cy="4572000"/>
          </a:xfrm>
          <a:custGeom>
            <a:avLst/>
            <a:gdLst/>
            <a:ahLst/>
            <a:cxnLst/>
            <a:rect l="l" t="t" r="r" b="b"/>
            <a:pathLst>
              <a:path w="762000" h="4572000">
                <a:moveTo>
                  <a:pt x="0" y="4572000"/>
                </a:moveTo>
                <a:lnTo>
                  <a:pt x="762000" y="4572000"/>
                </a:lnTo>
                <a:lnTo>
                  <a:pt x="762000" y="0"/>
                </a:lnTo>
                <a:lnTo>
                  <a:pt x="0" y="0"/>
                </a:lnTo>
                <a:lnTo>
                  <a:pt x="0" y="4572000"/>
                </a:lnTo>
                <a:close/>
              </a:path>
            </a:pathLst>
          </a:custGeom>
          <a:ln w="15240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562600" y="470916"/>
            <a:ext cx="1066800" cy="1524000"/>
          </a:xfrm>
          <a:custGeom>
            <a:avLst/>
            <a:gdLst/>
            <a:ahLst/>
            <a:cxnLst/>
            <a:rect l="l" t="t" r="r" b="b"/>
            <a:pathLst>
              <a:path w="1066800" h="1524000">
                <a:moveTo>
                  <a:pt x="0" y="1524000"/>
                </a:moveTo>
                <a:lnTo>
                  <a:pt x="1066800" y="1524000"/>
                </a:lnTo>
                <a:lnTo>
                  <a:pt x="10668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solidFill>
            <a:srgbClr val="E38312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62600" y="470916"/>
            <a:ext cx="1066800" cy="1524000"/>
          </a:xfrm>
          <a:custGeom>
            <a:avLst/>
            <a:gdLst/>
            <a:ahLst/>
            <a:cxnLst/>
            <a:rect l="l" t="t" r="r" b="b"/>
            <a:pathLst>
              <a:path w="1066800" h="1524000">
                <a:moveTo>
                  <a:pt x="0" y="1524000"/>
                </a:moveTo>
                <a:lnTo>
                  <a:pt x="1066800" y="1524000"/>
                </a:lnTo>
                <a:lnTo>
                  <a:pt x="1066800" y="0"/>
                </a:lnTo>
                <a:lnTo>
                  <a:pt x="0" y="0"/>
                </a:lnTo>
                <a:lnTo>
                  <a:pt x="0" y="1524000"/>
                </a:lnTo>
                <a:close/>
              </a:path>
            </a:pathLst>
          </a:custGeom>
          <a:ln w="15240">
            <a:solidFill>
              <a:srgbClr val="A75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63361" y="1981961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1168400" y="0"/>
                </a:moveTo>
                <a:lnTo>
                  <a:pt x="50800" y="0"/>
                </a:lnTo>
                <a:lnTo>
                  <a:pt x="31021" y="3990"/>
                </a:lnTo>
                <a:lnTo>
                  <a:pt x="14874" y="14874"/>
                </a:lnTo>
                <a:lnTo>
                  <a:pt x="3990" y="31021"/>
                </a:lnTo>
                <a:lnTo>
                  <a:pt x="0" y="50800"/>
                </a:lnTo>
                <a:lnTo>
                  <a:pt x="0" y="254000"/>
                </a:lnTo>
                <a:lnTo>
                  <a:pt x="3990" y="273778"/>
                </a:lnTo>
                <a:lnTo>
                  <a:pt x="14874" y="289925"/>
                </a:lnTo>
                <a:lnTo>
                  <a:pt x="31021" y="300809"/>
                </a:lnTo>
                <a:lnTo>
                  <a:pt x="50800" y="304800"/>
                </a:lnTo>
                <a:lnTo>
                  <a:pt x="1168400" y="304800"/>
                </a:lnTo>
                <a:lnTo>
                  <a:pt x="1188178" y="300809"/>
                </a:lnTo>
                <a:lnTo>
                  <a:pt x="1204325" y="289925"/>
                </a:lnTo>
                <a:lnTo>
                  <a:pt x="1215209" y="273778"/>
                </a:lnTo>
                <a:lnTo>
                  <a:pt x="1219200" y="254000"/>
                </a:lnTo>
                <a:lnTo>
                  <a:pt x="1219200" y="50800"/>
                </a:lnTo>
                <a:lnTo>
                  <a:pt x="1215209" y="31021"/>
                </a:lnTo>
                <a:lnTo>
                  <a:pt x="1204325" y="14874"/>
                </a:lnTo>
                <a:lnTo>
                  <a:pt x="1188178" y="3990"/>
                </a:lnTo>
                <a:lnTo>
                  <a:pt x="1168400" y="0"/>
                </a:lnTo>
                <a:close/>
              </a:path>
            </a:pathLst>
          </a:custGeom>
          <a:solidFill>
            <a:srgbClr val="BC572C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563361" y="1981961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50800"/>
                </a:moveTo>
                <a:lnTo>
                  <a:pt x="3990" y="31021"/>
                </a:lnTo>
                <a:lnTo>
                  <a:pt x="14874" y="14874"/>
                </a:lnTo>
                <a:lnTo>
                  <a:pt x="31021" y="3990"/>
                </a:lnTo>
                <a:lnTo>
                  <a:pt x="50800" y="0"/>
                </a:lnTo>
                <a:lnTo>
                  <a:pt x="1168400" y="0"/>
                </a:lnTo>
                <a:lnTo>
                  <a:pt x="1188178" y="3990"/>
                </a:lnTo>
                <a:lnTo>
                  <a:pt x="1204325" y="14874"/>
                </a:lnTo>
                <a:lnTo>
                  <a:pt x="1215209" y="31021"/>
                </a:lnTo>
                <a:lnTo>
                  <a:pt x="1219200" y="50800"/>
                </a:lnTo>
                <a:lnTo>
                  <a:pt x="1219200" y="254000"/>
                </a:lnTo>
                <a:lnTo>
                  <a:pt x="1215209" y="273778"/>
                </a:lnTo>
                <a:lnTo>
                  <a:pt x="1204325" y="289925"/>
                </a:lnTo>
                <a:lnTo>
                  <a:pt x="1188178" y="300809"/>
                </a:lnTo>
                <a:lnTo>
                  <a:pt x="1168400" y="304800"/>
                </a:lnTo>
                <a:lnTo>
                  <a:pt x="50800" y="304800"/>
                </a:lnTo>
                <a:lnTo>
                  <a:pt x="31021" y="300809"/>
                </a:lnTo>
                <a:lnTo>
                  <a:pt x="14874" y="289925"/>
                </a:lnTo>
                <a:lnTo>
                  <a:pt x="3990" y="273778"/>
                </a:lnTo>
                <a:lnTo>
                  <a:pt x="0" y="254000"/>
                </a:lnTo>
                <a:lnTo>
                  <a:pt x="0" y="508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49161" y="4282440"/>
            <a:ext cx="762000" cy="96520"/>
          </a:xfrm>
          <a:custGeom>
            <a:avLst/>
            <a:gdLst/>
            <a:ahLst/>
            <a:cxnLst/>
            <a:rect l="l" t="t" r="r" b="b"/>
            <a:pathLst>
              <a:path w="762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762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762000" h="96520">
                <a:moveTo>
                  <a:pt x="762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762000" y="64008"/>
                </a:lnTo>
                <a:lnTo>
                  <a:pt x="762000" y="32004"/>
                </a:lnTo>
                <a:close/>
              </a:path>
            </a:pathLst>
          </a:custGeom>
          <a:solidFill>
            <a:srgbClr val="626F5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1216" y="0"/>
            <a:ext cx="6467475" cy="624713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spcBef>
                <a:spcPts val="1555"/>
              </a:spcBef>
            </a:pP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Buffered</a:t>
            </a:r>
            <a:r>
              <a:rPr sz="2400" b="1" spc="-1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Systems</a:t>
            </a:r>
            <a:endParaRPr sz="2400">
              <a:latin typeface="Comic Sans MS"/>
              <a:cs typeface="Comic Sans MS"/>
            </a:endParaRPr>
          </a:p>
          <a:p>
            <a:pPr marL="12700" marR="5080">
              <a:lnSpc>
                <a:spcPct val="99800"/>
              </a:lnSpc>
              <a:spcBef>
                <a:spcPts val="1455"/>
              </a:spcBef>
            </a:pP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Buffering </a:t>
            </a: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of </a:t>
            </a: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control/data/addr busses </a:t>
            </a:r>
            <a:r>
              <a:rPr sz="2400" dirty="0">
                <a:solidFill>
                  <a:srgbClr val="000099"/>
                </a:solidFill>
                <a:latin typeface="Symbol"/>
                <a:cs typeface="Symbol"/>
              </a:rPr>
              <a:t>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CC0000"/>
                </a:solidFill>
                <a:latin typeface="Comic Sans MS"/>
                <a:cs typeface="Comic Sans MS"/>
              </a:rPr>
              <a:t>signals sufficiently </a:t>
            </a:r>
            <a:r>
              <a:rPr sz="2400" dirty="0">
                <a:solidFill>
                  <a:srgbClr val="CC0000"/>
                </a:solidFill>
                <a:latin typeface="Comic Sans MS"/>
                <a:cs typeface="Comic Sans MS"/>
              </a:rPr>
              <a:t>strong </a:t>
            </a:r>
            <a:r>
              <a:rPr sz="2400" spc="-5" dirty="0">
                <a:solidFill>
                  <a:srgbClr val="CC0000"/>
                </a:solidFill>
                <a:latin typeface="Comic Sans MS"/>
                <a:cs typeface="Comic Sans MS"/>
              </a:rPr>
              <a:t>to drive </a:t>
            </a:r>
            <a:r>
              <a:rPr sz="2400" spc="-10" dirty="0">
                <a:solidFill>
                  <a:srgbClr val="CC0000"/>
                </a:solidFill>
                <a:latin typeface="Comic Sans MS"/>
                <a:cs typeface="Comic Sans MS"/>
              </a:rPr>
              <a:t>various </a:t>
            </a:r>
            <a:r>
              <a:rPr sz="2400" spc="-5" dirty="0">
                <a:solidFill>
                  <a:srgbClr val="CC0000"/>
                </a:solidFill>
                <a:latin typeface="Comic Sans MS"/>
                <a:cs typeface="Comic Sans MS"/>
              </a:rPr>
              <a:t>IC  chips</a:t>
            </a:r>
            <a:endParaRPr sz="2400">
              <a:latin typeface="Comic Sans MS"/>
              <a:cs typeface="Comic Sans MS"/>
            </a:endParaRPr>
          </a:p>
          <a:p>
            <a:pPr marL="12700">
              <a:spcBef>
                <a:spcPts val="1445"/>
              </a:spcBef>
            </a:pP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Pulse </a:t>
            </a: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leaves IC </a:t>
            </a: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chip - </a:t>
            </a: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drop in</a:t>
            </a:r>
            <a:r>
              <a:rPr sz="2400" spc="-3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strength</a:t>
            </a:r>
            <a:endParaRPr sz="2400">
              <a:latin typeface="Comic Sans MS"/>
              <a:cs typeface="Comic Sans MS"/>
            </a:endParaRPr>
          </a:p>
          <a:p>
            <a:pPr marL="12700" marR="10795">
              <a:spcBef>
                <a:spcPts val="1440"/>
              </a:spcBef>
            </a:pP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Based </a:t>
            </a: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on </a:t>
            </a: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distance between the IC generating  the signal </a:t>
            </a: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&amp; </a:t>
            </a: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the IC receiving the</a:t>
            </a:r>
            <a:r>
              <a:rPr sz="2400" spc="-7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signal</a:t>
            </a:r>
            <a:endParaRPr sz="2400">
              <a:latin typeface="Comic Sans MS"/>
              <a:cs typeface="Comic Sans MS"/>
            </a:endParaRPr>
          </a:p>
          <a:p>
            <a:pPr marL="12700" marR="774700">
              <a:spcBef>
                <a:spcPts val="1440"/>
              </a:spcBef>
            </a:pP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More Pins a </a:t>
            </a: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signal is </a:t>
            </a: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connected</a:t>
            </a:r>
            <a:r>
              <a:rPr sz="2400" spc="-8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(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Fanout</a:t>
            </a: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)  stronger the signal </a:t>
            </a: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must</a:t>
            </a:r>
            <a:r>
              <a:rPr sz="2400" spc="-3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be</a:t>
            </a:r>
            <a:endParaRPr sz="2400">
              <a:latin typeface="Comic Sans MS"/>
              <a:cs typeface="Comic Sans MS"/>
            </a:endParaRPr>
          </a:p>
          <a:p>
            <a:pPr marL="12700" marR="1187450">
              <a:lnSpc>
                <a:spcPts val="2870"/>
              </a:lnSpc>
              <a:spcBef>
                <a:spcPts val="1560"/>
              </a:spcBef>
            </a:pP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Bus buffering </a:t>
            </a:r>
            <a:r>
              <a:rPr sz="2400" dirty="0">
                <a:solidFill>
                  <a:srgbClr val="000099"/>
                </a:solidFill>
                <a:latin typeface="Symbol"/>
                <a:cs typeface="Symbol"/>
              </a:rPr>
              <a:t></a:t>
            </a:r>
            <a:r>
              <a:rPr sz="2400" dirty="0">
                <a:solidFill>
                  <a:srgbClr val="00009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0099"/>
                </a:solidFill>
                <a:latin typeface="Comic Sans MS"/>
                <a:cs typeface="Comic Sans MS"/>
              </a:rPr>
              <a:t>Boosting </a:t>
            </a: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the signals  traveling </a:t>
            </a: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on </a:t>
            </a: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the</a:t>
            </a:r>
            <a:r>
              <a:rPr sz="2400" spc="-3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bus</a:t>
            </a:r>
            <a:endParaRPr sz="2400">
              <a:latin typeface="Comic Sans MS"/>
              <a:cs typeface="Comic Sans MS"/>
            </a:endParaRPr>
          </a:p>
          <a:p>
            <a:pPr marL="12700">
              <a:spcBef>
                <a:spcPts val="1345"/>
              </a:spcBef>
              <a:tabLst>
                <a:tab pos="3254375" algn="l"/>
              </a:tabLst>
            </a:pP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Unidirectional</a:t>
            </a:r>
            <a:r>
              <a:rPr sz="2400" spc="1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Buffer	</a:t>
            </a: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-</a:t>
            </a:r>
            <a:r>
              <a:rPr sz="2400" spc="-114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74LS244</a:t>
            </a:r>
            <a:endParaRPr sz="2400">
              <a:latin typeface="Comic Sans MS"/>
              <a:cs typeface="Comic Sans MS"/>
            </a:endParaRPr>
          </a:p>
          <a:p>
            <a:pPr marL="12700">
              <a:spcBef>
                <a:spcPts val="1440"/>
              </a:spcBef>
              <a:tabLst>
                <a:tab pos="3242310" algn="l"/>
              </a:tabLst>
            </a:pP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Bidirectional</a:t>
            </a:r>
            <a:r>
              <a:rPr sz="2400" spc="1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Buffer	</a:t>
            </a: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-</a:t>
            </a:r>
            <a:r>
              <a:rPr sz="2400" spc="-114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74LS245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761" y="838961"/>
            <a:ext cx="2438400" cy="3276600"/>
          </a:xfrm>
          <a:custGeom>
            <a:avLst/>
            <a:gdLst/>
            <a:ahLst/>
            <a:cxnLst/>
            <a:rect l="l" t="t" r="r" b="b"/>
            <a:pathLst>
              <a:path w="2438400" h="3276600">
                <a:moveTo>
                  <a:pt x="0" y="3276600"/>
                </a:moveTo>
                <a:lnTo>
                  <a:pt x="2438400" y="3276600"/>
                </a:lnTo>
                <a:lnTo>
                  <a:pt x="2438400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44361" y="2134361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0"/>
                </a:moveTo>
                <a:lnTo>
                  <a:pt x="0" y="762000"/>
                </a:lnTo>
                <a:lnTo>
                  <a:pt x="45720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BC572C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44361" y="2134361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762000"/>
                </a:moveTo>
                <a:lnTo>
                  <a:pt x="0" y="0"/>
                </a:lnTo>
                <a:lnTo>
                  <a:pt x="457200" y="381000"/>
                </a:lnTo>
                <a:lnTo>
                  <a:pt x="0" y="7620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25161" y="106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725161" y="1448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5161" y="1829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25161" y="2210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5161" y="2591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5161" y="2972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251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5161" y="3734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2161" y="106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392161" y="1448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92161" y="1829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92161" y="2210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2161" y="2591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2161" y="2972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21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2161" y="3734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39155" y="4067555"/>
            <a:ext cx="96520" cy="657860"/>
          </a:xfrm>
          <a:custGeom>
            <a:avLst/>
            <a:gdLst/>
            <a:ahLst/>
            <a:cxnLst/>
            <a:rect l="l" t="t" r="r" b="b"/>
            <a:pathLst>
              <a:path w="96520" h="657860">
                <a:moveTo>
                  <a:pt x="32004" y="92787"/>
                </a:moveTo>
                <a:lnTo>
                  <a:pt x="32004" y="657606"/>
                </a:lnTo>
                <a:lnTo>
                  <a:pt x="64008" y="657606"/>
                </a:lnTo>
                <a:lnTo>
                  <a:pt x="64008" y="96012"/>
                </a:lnTo>
                <a:lnTo>
                  <a:pt x="48006" y="96012"/>
                </a:lnTo>
                <a:lnTo>
                  <a:pt x="32004" y="92787"/>
                </a:lnTo>
                <a:close/>
              </a:path>
              <a:path w="96520" h="657860">
                <a:moveTo>
                  <a:pt x="64008" y="48006"/>
                </a:moveTo>
                <a:lnTo>
                  <a:pt x="32004" y="48006"/>
                </a:lnTo>
                <a:lnTo>
                  <a:pt x="32004" y="92787"/>
                </a:lnTo>
                <a:lnTo>
                  <a:pt x="48006" y="96012"/>
                </a:lnTo>
                <a:lnTo>
                  <a:pt x="64008" y="92787"/>
                </a:lnTo>
                <a:lnTo>
                  <a:pt x="64008" y="48006"/>
                </a:lnTo>
                <a:close/>
              </a:path>
              <a:path w="96520" h="657860">
                <a:moveTo>
                  <a:pt x="64008" y="92787"/>
                </a:moveTo>
                <a:lnTo>
                  <a:pt x="48006" y="96012"/>
                </a:lnTo>
                <a:lnTo>
                  <a:pt x="64008" y="96012"/>
                </a:lnTo>
                <a:lnTo>
                  <a:pt x="64008" y="92787"/>
                </a:lnTo>
                <a:close/>
              </a:path>
              <a:path w="96520" h="657860">
                <a:moveTo>
                  <a:pt x="48006" y="0"/>
                </a:move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3768" y="66704"/>
                </a:lnTo>
                <a:lnTo>
                  <a:pt x="14049" y="81962"/>
                </a:lnTo>
                <a:lnTo>
                  <a:pt x="29307" y="92243"/>
                </a:lnTo>
                <a:lnTo>
                  <a:pt x="32004" y="92787"/>
                </a:lnTo>
                <a:lnTo>
                  <a:pt x="32004" y="48006"/>
                </a:lnTo>
                <a:lnTo>
                  <a:pt x="96012" y="48006"/>
                </a:lnTo>
                <a:lnTo>
                  <a:pt x="92243" y="29307"/>
                </a:lnTo>
                <a:lnTo>
                  <a:pt x="81962" y="14049"/>
                </a:lnTo>
                <a:lnTo>
                  <a:pt x="66704" y="3768"/>
                </a:lnTo>
                <a:lnTo>
                  <a:pt x="48006" y="0"/>
                </a:lnTo>
                <a:close/>
              </a:path>
              <a:path w="96520" h="657860">
                <a:moveTo>
                  <a:pt x="96012" y="48006"/>
                </a:moveTo>
                <a:lnTo>
                  <a:pt x="64008" y="48006"/>
                </a:lnTo>
                <a:lnTo>
                  <a:pt x="64008" y="92787"/>
                </a:lnTo>
                <a:lnTo>
                  <a:pt x="66704" y="92243"/>
                </a:lnTo>
                <a:lnTo>
                  <a:pt x="81962" y="81962"/>
                </a:lnTo>
                <a:lnTo>
                  <a:pt x="92243" y="66704"/>
                </a:lnTo>
                <a:lnTo>
                  <a:pt x="96012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34761" y="36583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569870" y="1511936"/>
            <a:ext cx="1183640" cy="1059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3355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A </a:t>
            </a: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Bus  Outputs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xfrm>
            <a:off x="8514333" y="1511936"/>
            <a:ext cx="1183640" cy="1059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8595">
              <a:lnSpc>
                <a:spcPct val="150000"/>
              </a:lnSpc>
              <a:spcBef>
                <a:spcPts val="100"/>
              </a:spcBef>
            </a:pPr>
            <a:r>
              <a:rPr sz="2400" u="none" dirty="0">
                <a:solidFill>
                  <a:srgbClr val="000099"/>
                </a:solidFill>
                <a:latin typeface="Comic Sans MS"/>
                <a:cs typeface="Comic Sans MS"/>
              </a:rPr>
              <a:t>B </a:t>
            </a:r>
            <a:r>
              <a:rPr sz="2400" u="none" spc="-5" dirty="0">
                <a:solidFill>
                  <a:srgbClr val="000099"/>
                </a:solidFill>
                <a:latin typeface="Comic Sans MS"/>
                <a:cs typeface="Comic Sans MS"/>
              </a:rPr>
              <a:t>Bus  Outputs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401561" y="25153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58561" y="25153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096761" y="2439161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152400"/>
                </a:move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72961" y="243916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20561" y="259156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72961" y="26677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725161" y="1105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725161" y="106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25161" y="1486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725161" y="1448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25161" y="1867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25161" y="1829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25161" y="2248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25161" y="2210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25161" y="2629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25161" y="2591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725161" y="3010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725161" y="2972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725161" y="3391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251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25161" y="3772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725161" y="3734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392161" y="1105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392161" y="106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392161" y="1486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92161" y="1448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392161" y="1867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392161" y="1829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92161" y="2248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392161" y="2210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92161" y="2629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392161" y="2591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392161" y="3010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392161" y="2972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392161" y="3391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3921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92161" y="3772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92161" y="3734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349876" y="3676269"/>
            <a:ext cx="274955" cy="15542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3300">
              <a:latin typeface="Times New Roman"/>
              <a:cs typeface="Times New Roman"/>
            </a:endParaRPr>
          </a:p>
          <a:p>
            <a:pPr marL="76200">
              <a:spcBef>
                <a:spcPts val="2325"/>
              </a:spcBef>
            </a:pPr>
            <a:r>
              <a:rPr sz="2400" dirty="0">
                <a:latin typeface="Comic Sans MS"/>
                <a:cs typeface="Comic Sans MS"/>
              </a:rPr>
              <a:t>0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761" y="838961"/>
            <a:ext cx="2438400" cy="3276600"/>
          </a:xfrm>
          <a:custGeom>
            <a:avLst/>
            <a:gdLst/>
            <a:ahLst/>
            <a:cxnLst/>
            <a:rect l="l" t="t" r="r" b="b"/>
            <a:pathLst>
              <a:path w="2438400" h="3276600">
                <a:moveTo>
                  <a:pt x="0" y="3276600"/>
                </a:moveTo>
                <a:lnTo>
                  <a:pt x="2438400" y="3276600"/>
                </a:lnTo>
                <a:lnTo>
                  <a:pt x="2438400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8161" y="2362961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533400" y="0"/>
                </a:moveTo>
                <a:lnTo>
                  <a:pt x="0" y="381000"/>
                </a:lnTo>
                <a:lnTo>
                  <a:pt x="533400" y="762000"/>
                </a:lnTo>
                <a:lnTo>
                  <a:pt x="533400" y="0"/>
                </a:lnTo>
                <a:close/>
              </a:path>
            </a:pathLst>
          </a:custGeom>
          <a:solidFill>
            <a:srgbClr val="BC572C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8161" y="2362961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533400" y="0"/>
                </a:moveTo>
                <a:lnTo>
                  <a:pt x="533400" y="762000"/>
                </a:lnTo>
                <a:lnTo>
                  <a:pt x="0" y="381000"/>
                </a:lnTo>
                <a:lnTo>
                  <a:pt x="533400" y="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4361" y="1448561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0"/>
                </a:moveTo>
                <a:lnTo>
                  <a:pt x="0" y="762000"/>
                </a:lnTo>
                <a:lnTo>
                  <a:pt x="45720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BC572C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4361" y="1448561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762000"/>
                </a:moveTo>
                <a:lnTo>
                  <a:pt x="0" y="0"/>
                </a:lnTo>
                <a:lnTo>
                  <a:pt x="457200" y="381000"/>
                </a:lnTo>
                <a:lnTo>
                  <a:pt x="0" y="7620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5161" y="106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25161" y="1448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5161" y="1829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5161" y="2210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25161" y="2591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5161" y="2972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251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5161" y="3734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92161" y="106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92161" y="1448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2161" y="1829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2161" y="2210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2161" y="2591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2161" y="2972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21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92161" y="3734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39155" y="4067555"/>
            <a:ext cx="96520" cy="657860"/>
          </a:xfrm>
          <a:custGeom>
            <a:avLst/>
            <a:gdLst/>
            <a:ahLst/>
            <a:cxnLst/>
            <a:rect l="l" t="t" r="r" b="b"/>
            <a:pathLst>
              <a:path w="96520" h="657860">
                <a:moveTo>
                  <a:pt x="32004" y="92787"/>
                </a:moveTo>
                <a:lnTo>
                  <a:pt x="32004" y="657606"/>
                </a:lnTo>
                <a:lnTo>
                  <a:pt x="64008" y="657606"/>
                </a:lnTo>
                <a:lnTo>
                  <a:pt x="64008" y="96012"/>
                </a:lnTo>
                <a:lnTo>
                  <a:pt x="48006" y="96012"/>
                </a:lnTo>
                <a:lnTo>
                  <a:pt x="32004" y="92787"/>
                </a:lnTo>
                <a:close/>
              </a:path>
              <a:path w="96520" h="657860">
                <a:moveTo>
                  <a:pt x="64008" y="48006"/>
                </a:moveTo>
                <a:lnTo>
                  <a:pt x="32004" y="48006"/>
                </a:lnTo>
                <a:lnTo>
                  <a:pt x="32004" y="92787"/>
                </a:lnTo>
                <a:lnTo>
                  <a:pt x="48006" y="96012"/>
                </a:lnTo>
                <a:lnTo>
                  <a:pt x="64008" y="92787"/>
                </a:lnTo>
                <a:lnTo>
                  <a:pt x="64008" y="48006"/>
                </a:lnTo>
                <a:close/>
              </a:path>
              <a:path w="96520" h="657860">
                <a:moveTo>
                  <a:pt x="64008" y="92787"/>
                </a:moveTo>
                <a:lnTo>
                  <a:pt x="48006" y="96012"/>
                </a:lnTo>
                <a:lnTo>
                  <a:pt x="64008" y="96012"/>
                </a:lnTo>
                <a:lnTo>
                  <a:pt x="64008" y="92787"/>
                </a:lnTo>
                <a:close/>
              </a:path>
              <a:path w="96520" h="657860">
                <a:moveTo>
                  <a:pt x="48006" y="0"/>
                </a:move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3768" y="66704"/>
                </a:lnTo>
                <a:lnTo>
                  <a:pt x="14049" y="81962"/>
                </a:lnTo>
                <a:lnTo>
                  <a:pt x="29307" y="92243"/>
                </a:lnTo>
                <a:lnTo>
                  <a:pt x="32004" y="92787"/>
                </a:lnTo>
                <a:lnTo>
                  <a:pt x="32004" y="48006"/>
                </a:lnTo>
                <a:lnTo>
                  <a:pt x="96012" y="48006"/>
                </a:lnTo>
                <a:lnTo>
                  <a:pt x="92243" y="29307"/>
                </a:lnTo>
                <a:lnTo>
                  <a:pt x="81962" y="14049"/>
                </a:lnTo>
                <a:lnTo>
                  <a:pt x="66704" y="3768"/>
                </a:lnTo>
                <a:lnTo>
                  <a:pt x="48006" y="0"/>
                </a:lnTo>
                <a:close/>
              </a:path>
              <a:path w="96520" h="657860">
                <a:moveTo>
                  <a:pt x="96012" y="48006"/>
                </a:moveTo>
                <a:lnTo>
                  <a:pt x="64008" y="48006"/>
                </a:lnTo>
                <a:lnTo>
                  <a:pt x="64008" y="92787"/>
                </a:lnTo>
                <a:lnTo>
                  <a:pt x="66704" y="92243"/>
                </a:lnTo>
                <a:lnTo>
                  <a:pt x="81962" y="81962"/>
                </a:lnTo>
                <a:lnTo>
                  <a:pt x="92243" y="66704"/>
                </a:lnTo>
                <a:lnTo>
                  <a:pt x="96012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26075" y="3676269"/>
            <a:ext cx="203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10961" y="37345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416928" y="3676269"/>
            <a:ext cx="590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D</a:t>
            </a:r>
            <a:r>
              <a:rPr sz="2400" spc="-10" dirty="0">
                <a:solidFill>
                  <a:srgbClr val="000099"/>
                </a:solidFill>
                <a:latin typeface="Comic Sans MS"/>
                <a:cs typeface="Comic Sans MS"/>
              </a:rPr>
              <a:t>I</a:t>
            </a: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30161" y="4115561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553961" y="327736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096761" y="32773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096761" y="297256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276980" y="2152015"/>
            <a:ext cx="836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2400" spc="-10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Bus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8017509" y="2152015"/>
            <a:ext cx="8064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u="none" dirty="0">
                <a:solidFill>
                  <a:srgbClr val="000099"/>
                </a:solidFill>
                <a:latin typeface="Comic Sans MS"/>
                <a:cs typeface="Comic Sans MS"/>
              </a:rPr>
              <a:t>B</a:t>
            </a:r>
            <a:r>
              <a:rPr sz="2400" u="none" spc="-10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u="none" spc="-5" dirty="0">
                <a:solidFill>
                  <a:srgbClr val="000099"/>
                </a:solidFill>
                <a:latin typeface="Comic Sans MS"/>
                <a:cs typeface="Comic Sans MS"/>
              </a:rPr>
              <a:t>Bus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01561" y="18295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82361" y="2743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258561" y="18295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01561" y="2743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515355" y="1829561"/>
            <a:ext cx="96520" cy="962660"/>
          </a:xfrm>
          <a:custGeom>
            <a:avLst/>
            <a:gdLst/>
            <a:ahLst/>
            <a:cxnLst/>
            <a:rect l="l" t="t" r="r" b="b"/>
            <a:pathLst>
              <a:path w="96520" h="962660">
                <a:moveTo>
                  <a:pt x="32004" y="869618"/>
                </a:moveTo>
                <a:lnTo>
                  <a:pt x="29307" y="870162"/>
                </a:lnTo>
                <a:lnTo>
                  <a:pt x="14049" y="880443"/>
                </a:lnTo>
                <a:lnTo>
                  <a:pt x="3768" y="895701"/>
                </a:lnTo>
                <a:lnTo>
                  <a:pt x="0" y="914400"/>
                </a:lnTo>
                <a:lnTo>
                  <a:pt x="3768" y="933098"/>
                </a:lnTo>
                <a:lnTo>
                  <a:pt x="14049" y="948356"/>
                </a:lnTo>
                <a:lnTo>
                  <a:pt x="29307" y="958637"/>
                </a:lnTo>
                <a:lnTo>
                  <a:pt x="48006" y="962405"/>
                </a:lnTo>
                <a:lnTo>
                  <a:pt x="66704" y="958637"/>
                </a:lnTo>
                <a:lnTo>
                  <a:pt x="81962" y="948356"/>
                </a:lnTo>
                <a:lnTo>
                  <a:pt x="92243" y="933098"/>
                </a:lnTo>
                <a:lnTo>
                  <a:pt x="96012" y="914400"/>
                </a:lnTo>
                <a:lnTo>
                  <a:pt x="32004" y="914400"/>
                </a:lnTo>
                <a:lnTo>
                  <a:pt x="32004" y="869618"/>
                </a:lnTo>
                <a:close/>
              </a:path>
              <a:path w="96520" h="962660">
                <a:moveTo>
                  <a:pt x="48006" y="866393"/>
                </a:moveTo>
                <a:lnTo>
                  <a:pt x="32004" y="869618"/>
                </a:lnTo>
                <a:lnTo>
                  <a:pt x="32004" y="914400"/>
                </a:lnTo>
                <a:lnTo>
                  <a:pt x="64008" y="914400"/>
                </a:lnTo>
                <a:lnTo>
                  <a:pt x="64008" y="869618"/>
                </a:lnTo>
                <a:lnTo>
                  <a:pt x="48006" y="866393"/>
                </a:lnTo>
                <a:close/>
              </a:path>
              <a:path w="96520" h="962660">
                <a:moveTo>
                  <a:pt x="64008" y="869618"/>
                </a:moveTo>
                <a:lnTo>
                  <a:pt x="64008" y="914400"/>
                </a:lnTo>
                <a:lnTo>
                  <a:pt x="96012" y="914400"/>
                </a:lnTo>
                <a:lnTo>
                  <a:pt x="92243" y="895701"/>
                </a:lnTo>
                <a:lnTo>
                  <a:pt x="81962" y="880443"/>
                </a:lnTo>
                <a:lnTo>
                  <a:pt x="66704" y="870162"/>
                </a:lnTo>
                <a:lnTo>
                  <a:pt x="64008" y="869618"/>
                </a:lnTo>
                <a:close/>
              </a:path>
              <a:path w="96520" h="962660">
                <a:moveTo>
                  <a:pt x="64008" y="0"/>
                </a:moveTo>
                <a:lnTo>
                  <a:pt x="32004" y="0"/>
                </a:lnTo>
                <a:lnTo>
                  <a:pt x="32004" y="869618"/>
                </a:lnTo>
                <a:lnTo>
                  <a:pt x="48006" y="866393"/>
                </a:lnTo>
                <a:lnTo>
                  <a:pt x="64008" y="866393"/>
                </a:lnTo>
                <a:lnTo>
                  <a:pt x="64008" y="0"/>
                </a:lnTo>
                <a:close/>
              </a:path>
              <a:path w="96520" h="962660">
                <a:moveTo>
                  <a:pt x="64008" y="866393"/>
                </a:moveTo>
                <a:lnTo>
                  <a:pt x="48006" y="866393"/>
                </a:lnTo>
                <a:lnTo>
                  <a:pt x="64008" y="869618"/>
                </a:lnTo>
                <a:lnTo>
                  <a:pt x="64008" y="866393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734555" y="1781555"/>
            <a:ext cx="96520" cy="962660"/>
          </a:xfrm>
          <a:custGeom>
            <a:avLst/>
            <a:gdLst/>
            <a:ahLst/>
            <a:cxnLst/>
            <a:rect l="l" t="t" r="r" b="b"/>
            <a:pathLst>
              <a:path w="96520" h="962660">
                <a:moveTo>
                  <a:pt x="32004" y="92787"/>
                </a:moveTo>
                <a:lnTo>
                  <a:pt x="32004" y="962406"/>
                </a:lnTo>
                <a:lnTo>
                  <a:pt x="64008" y="962406"/>
                </a:lnTo>
                <a:lnTo>
                  <a:pt x="64008" y="96012"/>
                </a:lnTo>
                <a:lnTo>
                  <a:pt x="48006" y="96012"/>
                </a:lnTo>
                <a:lnTo>
                  <a:pt x="32004" y="92787"/>
                </a:lnTo>
                <a:close/>
              </a:path>
              <a:path w="96520" h="962660">
                <a:moveTo>
                  <a:pt x="64008" y="48006"/>
                </a:moveTo>
                <a:lnTo>
                  <a:pt x="32004" y="48006"/>
                </a:lnTo>
                <a:lnTo>
                  <a:pt x="32004" y="92787"/>
                </a:lnTo>
                <a:lnTo>
                  <a:pt x="48006" y="96012"/>
                </a:lnTo>
                <a:lnTo>
                  <a:pt x="64008" y="92787"/>
                </a:lnTo>
                <a:lnTo>
                  <a:pt x="64008" y="48006"/>
                </a:lnTo>
                <a:close/>
              </a:path>
              <a:path w="96520" h="962660">
                <a:moveTo>
                  <a:pt x="64008" y="92787"/>
                </a:moveTo>
                <a:lnTo>
                  <a:pt x="48006" y="96012"/>
                </a:lnTo>
                <a:lnTo>
                  <a:pt x="64008" y="96012"/>
                </a:lnTo>
                <a:lnTo>
                  <a:pt x="64008" y="92787"/>
                </a:lnTo>
                <a:close/>
              </a:path>
              <a:path w="96520" h="962660">
                <a:moveTo>
                  <a:pt x="48006" y="0"/>
                </a:move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3768" y="66704"/>
                </a:lnTo>
                <a:lnTo>
                  <a:pt x="14049" y="81962"/>
                </a:lnTo>
                <a:lnTo>
                  <a:pt x="29307" y="92243"/>
                </a:lnTo>
                <a:lnTo>
                  <a:pt x="32004" y="92787"/>
                </a:lnTo>
                <a:lnTo>
                  <a:pt x="32004" y="48006"/>
                </a:lnTo>
                <a:lnTo>
                  <a:pt x="96012" y="48006"/>
                </a:lnTo>
                <a:lnTo>
                  <a:pt x="92243" y="29307"/>
                </a:lnTo>
                <a:lnTo>
                  <a:pt x="81962" y="14049"/>
                </a:lnTo>
                <a:lnTo>
                  <a:pt x="66704" y="3768"/>
                </a:lnTo>
                <a:lnTo>
                  <a:pt x="48006" y="0"/>
                </a:lnTo>
                <a:close/>
              </a:path>
              <a:path w="96520" h="962660">
                <a:moveTo>
                  <a:pt x="96012" y="48006"/>
                </a:moveTo>
                <a:lnTo>
                  <a:pt x="64008" y="48006"/>
                </a:lnTo>
                <a:lnTo>
                  <a:pt x="64008" y="92787"/>
                </a:lnTo>
                <a:lnTo>
                  <a:pt x="66704" y="92243"/>
                </a:lnTo>
                <a:lnTo>
                  <a:pt x="81962" y="81962"/>
                </a:lnTo>
                <a:lnTo>
                  <a:pt x="92243" y="66704"/>
                </a:lnTo>
                <a:lnTo>
                  <a:pt x="96012" y="48006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791961" y="3229355"/>
            <a:ext cx="353060" cy="96520"/>
          </a:xfrm>
          <a:custGeom>
            <a:avLst/>
            <a:gdLst/>
            <a:ahLst/>
            <a:cxnLst/>
            <a:rect l="l" t="t" r="r" b="b"/>
            <a:pathLst>
              <a:path w="353060" h="96520">
                <a:moveTo>
                  <a:pt x="304800" y="0"/>
                </a:moveTo>
                <a:lnTo>
                  <a:pt x="286101" y="3768"/>
                </a:lnTo>
                <a:lnTo>
                  <a:pt x="270843" y="14049"/>
                </a:lnTo>
                <a:lnTo>
                  <a:pt x="260562" y="29307"/>
                </a:lnTo>
                <a:lnTo>
                  <a:pt x="256793" y="48006"/>
                </a:lnTo>
                <a:lnTo>
                  <a:pt x="260562" y="66704"/>
                </a:lnTo>
                <a:lnTo>
                  <a:pt x="270843" y="81962"/>
                </a:lnTo>
                <a:lnTo>
                  <a:pt x="286101" y="92243"/>
                </a:lnTo>
                <a:lnTo>
                  <a:pt x="304800" y="96012"/>
                </a:lnTo>
                <a:lnTo>
                  <a:pt x="323498" y="92243"/>
                </a:lnTo>
                <a:lnTo>
                  <a:pt x="338756" y="81962"/>
                </a:lnTo>
                <a:lnTo>
                  <a:pt x="349037" y="66704"/>
                </a:lnTo>
                <a:lnTo>
                  <a:pt x="349581" y="64008"/>
                </a:lnTo>
                <a:lnTo>
                  <a:pt x="304800" y="64008"/>
                </a:lnTo>
                <a:lnTo>
                  <a:pt x="304800" y="32004"/>
                </a:lnTo>
                <a:lnTo>
                  <a:pt x="349581" y="32004"/>
                </a:lnTo>
                <a:lnTo>
                  <a:pt x="349037" y="29307"/>
                </a:lnTo>
                <a:lnTo>
                  <a:pt x="338756" y="14049"/>
                </a:lnTo>
                <a:lnTo>
                  <a:pt x="323498" y="3768"/>
                </a:lnTo>
                <a:lnTo>
                  <a:pt x="304800" y="0"/>
                </a:lnTo>
                <a:close/>
              </a:path>
              <a:path w="353060" h="96520">
                <a:moveTo>
                  <a:pt x="26001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60018" y="64008"/>
                </a:lnTo>
                <a:lnTo>
                  <a:pt x="256793" y="48006"/>
                </a:lnTo>
                <a:lnTo>
                  <a:pt x="260018" y="32004"/>
                </a:lnTo>
                <a:close/>
              </a:path>
              <a:path w="353060" h="96520">
                <a:moveTo>
                  <a:pt x="349581" y="32004"/>
                </a:moveTo>
                <a:lnTo>
                  <a:pt x="304800" y="32004"/>
                </a:lnTo>
                <a:lnTo>
                  <a:pt x="304800" y="64008"/>
                </a:lnTo>
                <a:lnTo>
                  <a:pt x="349581" y="64008"/>
                </a:lnTo>
                <a:lnTo>
                  <a:pt x="352805" y="48006"/>
                </a:lnTo>
                <a:lnTo>
                  <a:pt x="349581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791961" y="236296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791961" y="2362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249161" y="198196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04560" y="2880361"/>
            <a:ext cx="108203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096761" y="1753361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152400"/>
                </a:move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172961" y="175336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20561" y="190576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11061" y="259156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172961" y="2591561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152400"/>
                </a:move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49161" y="259156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172961" y="26677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96761" y="274396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5413375" y="4819650"/>
            <a:ext cx="2114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AE" sz="2400" dirty="0">
                <a:latin typeface="Comic Sans MS"/>
                <a:cs typeface="Comic Sans MS"/>
              </a:rPr>
              <a:t>0</a:t>
            </a:r>
          </a:p>
        </p:txBody>
      </p:sp>
      <p:sp>
        <p:nvSpPr>
          <p:cNvPr id="55" name="object 55"/>
          <p:cNvSpPr/>
          <p:nvPr/>
        </p:nvSpPr>
        <p:spPr>
          <a:xfrm>
            <a:off x="4725161" y="106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725161" y="1448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25161" y="1829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725161" y="2210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25161" y="2591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25161" y="2972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7251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725161" y="3734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392161" y="106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92161" y="1448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92161" y="1829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392161" y="2210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392161" y="2591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392161" y="2972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3921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392161" y="3734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392161" y="1105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392161" y="106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392161" y="1486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392161" y="1448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392161" y="1867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392161" y="1829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392161" y="2248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392161" y="2210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7392161" y="2629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392161" y="2591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392161" y="3010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392161" y="2972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392161" y="3391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3921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392161" y="3772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392161" y="3734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4725161" y="1105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4725161" y="106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725161" y="1486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725161" y="1448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725161" y="1867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725161" y="1829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725161" y="2248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725161" y="2210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725161" y="2629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725161" y="2591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725161" y="3010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725161" y="2972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725161" y="3391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7251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4725161" y="3772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4725161" y="3734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6F2F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54">
            <a:extLst>
              <a:ext uri="{FF2B5EF4-FFF2-40B4-BE49-F238E27FC236}">
                <a16:creationId xmlns:a16="http://schemas.microsoft.com/office/drawing/2014/main" id="{6E8106A9-367C-9244-D04E-17A33152BA23}"/>
              </a:ext>
            </a:extLst>
          </p:cNvPr>
          <p:cNvSpPr txBox="1"/>
          <p:nvPr/>
        </p:nvSpPr>
        <p:spPr>
          <a:xfrm>
            <a:off x="6500749" y="4696586"/>
            <a:ext cx="157645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AE" sz="2400" dirty="0">
                <a:latin typeface="Comic Sans MS"/>
                <a:cs typeface="Comic Sans MS"/>
              </a:rPr>
              <a:t>1 or 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953761" y="838961"/>
            <a:ext cx="2438400" cy="3276600"/>
          </a:xfrm>
          <a:custGeom>
            <a:avLst/>
            <a:gdLst/>
            <a:ahLst/>
            <a:cxnLst/>
            <a:rect l="l" t="t" r="r" b="b"/>
            <a:pathLst>
              <a:path w="2438400" h="3276600">
                <a:moveTo>
                  <a:pt x="0" y="3276600"/>
                </a:moveTo>
                <a:lnTo>
                  <a:pt x="2438400" y="3276600"/>
                </a:lnTo>
                <a:lnTo>
                  <a:pt x="2438400" y="0"/>
                </a:lnTo>
                <a:lnTo>
                  <a:pt x="0" y="0"/>
                </a:lnTo>
                <a:lnTo>
                  <a:pt x="0" y="32766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68161" y="2362961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533400" y="0"/>
                </a:moveTo>
                <a:lnTo>
                  <a:pt x="0" y="381000"/>
                </a:lnTo>
                <a:lnTo>
                  <a:pt x="533400" y="762000"/>
                </a:lnTo>
                <a:lnTo>
                  <a:pt x="533400" y="0"/>
                </a:lnTo>
                <a:close/>
              </a:path>
            </a:pathLst>
          </a:custGeom>
          <a:solidFill>
            <a:srgbClr val="BC572C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68161" y="2362961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533400" y="0"/>
                </a:moveTo>
                <a:lnTo>
                  <a:pt x="533400" y="762000"/>
                </a:lnTo>
                <a:lnTo>
                  <a:pt x="0" y="381000"/>
                </a:lnTo>
                <a:lnTo>
                  <a:pt x="533400" y="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4361" y="1448561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0"/>
                </a:moveTo>
                <a:lnTo>
                  <a:pt x="0" y="762000"/>
                </a:lnTo>
                <a:lnTo>
                  <a:pt x="457200" y="381000"/>
                </a:lnTo>
                <a:lnTo>
                  <a:pt x="0" y="0"/>
                </a:lnTo>
                <a:close/>
              </a:path>
            </a:pathLst>
          </a:custGeom>
          <a:solidFill>
            <a:srgbClr val="BC572C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4361" y="1448561"/>
            <a:ext cx="457200" cy="762000"/>
          </a:xfrm>
          <a:custGeom>
            <a:avLst/>
            <a:gdLst/>
            <a:ahLst/>
            <a:cxnLst/>
            <a:rect l="l" t="t" r="r" b="b"/>
            <a:pathLst>
              <a:path w="457200" h="762000">
                <a:moveTo>
                  <a:pt x="0" y="762000"/>
                </a:moveTo>
                <a:lnTo>
                  <a:pt x="0" y="0"/>
                </a:lnTo>
                <a:lnTo>
                  <a:pt x="457200" y="381000"/>
                </a:lnTo>
                <a:lnTo>
                  <a:pt x="0" y="7620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5161" y="1105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25161" y="106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725161" y="1486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5161" y="1448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25161" y="1867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25161" y="1829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25161" y="2248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725161" y="2210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25161" y="2629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5161" y="2591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25161" y="3010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25161" y="2972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725161" y="3391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251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25161" y="3772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725161" y="3734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92161" y="1105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92161" y="106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392161" y="1486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92161" y="1448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392161" y="1867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92161" y="1829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2161" y="2248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2161" y="2210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392161" y="2629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92161" y="2591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92161" y="3010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92161" y="2972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92161" y="3391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921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392161" y="3772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392161" y="3734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439155" y="4067555"/>
            <a:ext cx="96520" cy="657860"/>
          </a:xfrm>
          <a:custGeom>
            <a:avLst/>
            <a:gdLst/>
            <a:ahLst/>
            <a:cxnLst/>
            <a:rect l="l" t="t" r="r" b="b"/>
            <a:pathLst>
              <a:path w="96520" h="657860">
                <a:moveTo>
                  <a:pt x="32004" y="92787"/>
                </a:moveTo>
                <a:lnTo>
                  <a:pt x="32004" y="657606"/>
                </a:lnTo>
                <a:lnTo>
                  <a:pt x="64008" y="657606"/>
                </a:lnTo>
                <a:lnTo>
                  <a:pt x="64008" y="96012"/>
                </a:lnTo>
                <a:lnTo>
                  <a:pt x="48006" y="96012"/>
                </a:lnTo>
                <a:lnTo>
                  <a:pt x="32004" y="92787"/>
                </a:lnTo>
                <a:close/>
              </a:path>
              <a:path w="96520" h="657860">
                <a:moveTo>
                  <a:pt x="64008" y="48006"/>
                </a:moveTo>
                <a:lnTo>
                  <a:pt x="32004" y="48006"/>
                </a:lnTo>
                <a:lnTo>
                  <a:pt x="32004" y="92787"/>
                </a:lnTo>
                <a:lnTo>
                  <a:pt x="48006" y="96012"/>
                </a:lnTo>
                <a:lnTo>
                  <a:pt x="64008" y="92787"/>
                </a:lnTo>
                <a:lnTo>
                  <a:pt x="64008" y="48006"/>
                </a:lnTo>
                <a:close/>
              </a:path>
              <a:path w="96520" h="657860">
                <a:moveTo>
                  <a:pt x="64008" y="92787"/>
                </a:moveTo>
                <a:lnTo>
                  <a:pt x="48006" y="96012"/>
                </a:lnTo>
                <a:lnTo>
                  <a:pt x="64008" y="96012"/>
                </a:lnTo>
                <a:lnTo>
                  <a:pt x="64008" y="92787"/>
                </a:lnTo>
                <a:close/>
              </a:path>
              <a:path w="96520" h="657860">
                <a:moveTo>
                  <a:pt x="48006" y="0"/>
                </a:move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3768" y="66704"/>
                </a:lnTo>
                <a:lnTo>
                  <a:pt x="14049" y="81962"/>
                </a:lnTo>
                <a:lnTo>
                  <a:pt x="29307" y="92243"/>
                </a:lnTo>
                <a:lnTo>
                  <a:pt x="32004" y="92787"/>
                </a:lnTo>
                <a:lnTo>
                  <a:pt x="32004" y="48006"/>
                </a:lnTo>
                <a:lnTo>
                  <a:pt x="96012" y="48006"/>
                </a:lnTo>
                <a:lnTo>
                  <a:pt x="92243" y="29307"/>
                </a:lnTo>
                <a:lnTo>
                  <a:pt x="81962" y="14049"/>
                </a:lnTo>
                <a:lnTo>
                  <a:pt x="66704" y="3768"/>
                </a:lnTo>
                <a:lnTo>
                  <a:pt x="48006" y="0"/>
                </a:lnTo>
                <a:close/>
              </a:path>
              <a:path w="96520" h="657860">
                <a:moveTo>
                  <a:pt x="96012" y="48006"/>
                </a:moveTo>
                <a:lnTo>
                  <a:pt x="64008" y="48006"/>
                </a:lnTo>
                <a:lnTo>
                  <a:pt x="64008" y="92787"/>
                </a:lnTo>
                <a:lnTo>
                  <a:pt x="66704" y="92243"/>
                </a:lnTo>
                <a:lnTo>
                  <a:pt x="81962" y="81962"/>
                </a:lnTo>
                <a:lnTo>
                  <a:pt x="92243" y="66704"/>
                </a:lnTo>
                <a:lnTo>
                  <a:pt x="96012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5426075" y="3676269"/>
            <a:ext cx="203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10961" y="37345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33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416928" y="3676269"/>
            <a:ext cx="590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D</a:t>
            </a:r>
            <a:r>
              <a:rPr sz="2400" spc="-10" dirty="0">
                <a:solidFill>
                  <a:srgbClr val="000099"/>
                </a:solidFill>
                <a:latin typeface="Comic Sans MS"/>
                <a:cs typeface="Comic Sans MS"/>
              </a:rPr>
              <a:t>I</a:t>
            </a: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30161" y="4115561"/>
            <a:ext cx="0" cy="609600"/>
          </a:xfrm>
          <a:custGeom>
            <a:avLst/>
            <a:gdLst/>
            <a:ahLst/>
            <a:cxnLst/>
            <a:rect l="l" t="t" r="r" b="b"/>
            <a:pathLst>
              <a:path h="609600">
                <a:moveTo>
                  <a:pt x="0" y="60960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553961" y="327736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096761" y="32773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457200" y="0"/>
                </a:moveTo>
                <a:lnTo>
                  <a:pt x="0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096761" y="297256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304800"/>
                </a:moveTo>
                <a:lnTo>
                  <a:pt x="0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022754" y="1511936"/>
            <a:ext cx="2277110" cy="1059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20725">
              <a:lnSpc>
                <a:spcPct val="150000"/>
              </a:lnSpc>
              <a:spcBef>
                <a:spcPts val="100"/>
              </a:spcBef>
            </a:pPr>
            <a:r>
              <a:rPr sz="2400" dirty="0">
                <a:solidFill>
                  <a:srgbClr val="000099"/>
                </a:solidFill>
                <a:latin typeface="Comic Sans MS"/>
                <a:cs typeface="Comic Sans MS"/>
              </a:rPr>
              <a:t>A </a:t>
            </a:r>
            <a:r>
              <a:rPr sz="2400" spc="-5" dirty="0">
                <a:solidFill>
                  <a:srgbClr val="000099"/>
                </a:solidFill>
                <a:latin typeface="Comic Sans MS"/>
                <a:cs typeface="Comic Sans MS"/>
              </a:rPr>
              <a:t>Bus  </a:t>
            </a:r>
            <a:r>
              <a:rPr sz="2400" spc="-10" dirty="0">
                <a:solidFill>
                  <a:srgbClr val="000099"/>
                </a:solidFill>
                <a:latin typeface="Comic Sans MS"/>
                <a:cs typeface="Comic Sans MS"/>
              </a:rPr>
              <a:t>Inputs/Outputs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7967217" y="1511936"/>
            <a:ext cx="2277110" cy="1059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35965">
              <a:lnSpc>
                <a:spcPct val="150000"/>
              </a:lnSpc>
              <a:spcBef>
                <a:spcPts val="100"/>
              </a:spcBef>
            </a:pPr>
            <a:r>
              <a:rPr sz="2400" u="none" dirty="0">
                <a:solidFill>
                  <a:srgbClr val="000099"/>
                </a:solidFill>
                <a:latin typeface="Comic Sans MS"/>
                <a:cs typeface="Comic Sans MS"/>
              </a:rPr>
              <a:t>B </a:t>
            </a:r>
            <a:r>
              <a:rPr sz="2400" u="none" spc="-5" dirty="0">
                <a:solidFill>
                  <a:srgbClr val="000099"/>
                </a:solidFill>
                <a:latin typeface="Comic Sans MS"/>
                <a:cs typeface="Comic Sans MS"/>
              </a:rPr>
              <a:t>Bus  </a:t>
            </a:r>
            <a:r>
              <a:rPr sz="2400" u="none" spc="-10" dirty="0">
                <a:solidFill>
                  <a:srgbClr val="000099"/>
                </a:solidFill>
                <a:latin typeface="Comic Sans MS"/>
                <a:cs typeface="Comic Sans MS"/>
              </a:rPr>
              <a:t>Inputs/Outputs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344161" y="915161"/>
            <a:ext cx="381000" cy="2971800"/>
          </a:xfrm>
          <a:custGeom>
            <a:avLst/>
            <a:gdLst/>
            <a:ahLst/>
            <a:cxnLst/>
            <a:rect l="l" t="t" r="r" b="b"/>
            <a:pathLst>
              <a:path w="381000" h="2971800">
                <a:moveTo>
                  <a:pt x="381000" y="2971800"/>
                </a:moveTo>
                <a:lnTo>
                  <a:pt x="342623" y="2966768"/>
                </a:lnTo>
                <a:lnTo>
                  <a:pt x="306871" y="2952339"/>
                </a:lnTo>
                <a:lnTo>
                  <a:pt x="274513" y="2929506"/>
                </a:lnTo>
                <a:lnTo>
                  <a:pt x="246316" y="2899267"/>
                </a:lnTo>
                <a:lnTo>
                  <a:pt x="223048" y="2862615"/>
                </a:lnTo>
                <a:lnTo>
                  <a:pt x="205478" y="2820548"/>
                </a:lnTo>
                <a:lnTo>
                  <a:pt x="194372" y="2774061"/>
                </a:lnTo>
                <a:lnTo>
                  <a:pt x="190500" y="2724150"/>
                </a:lnTo>
                <a:lnTo>
                  <a:pt x="190500" y="1733550"/>
                </a:lnTo>
                <a:lnTo>
                  <a:pt x="186627" y="1683638"/>
                </a:lnTo>
                <a:lnTo>
                  <a:pt x="175521" y="1637151"/>
                </a:lnTo>
                <a:lnTo>
                  <a:pt x="157951" y="1595084"/>
                </a:lnTo>
                <a:lnTo>
                  <a:pt x="134683" y="1558432"/>
                </a:lnTo>
                <a:lnTo>
                  <a:pt x="106486" y="1528193"/>
                </a:lnTo>
                <a:lnTo>
                  <a:pt x="74128" y="1505360"/>
                </a:lnTo>
                <a:lnTo>
                  <a:pt x="38376" y="1490931"/>
                </a:lnTo>
                <a:lnTo>
                  <a:pt x="0" y="1485900"/>
                </a:lnTo>
                <a:lnTo>
                  <a:pt x="38376" y="1480868"/>
                </a:lnTo>
                <a:lnTo>
                  <a:pt x="74128" y="1466439"/>
                </a:lnTo>
                <a:lnTo>
                  <a:pt x="106486" y="1443606"/>
                </a:lnTo>
                <a:lnTo>
                  <a:pt x="134683" y="1413367"/>
                </a:lnTo>
                <a:lnTo>
                  <a:pt x="157951" y="1376715"/>
                </a:lnTo>
                <a:lnTo>
                  <a:pt x="175521" y="1334648"/>
                </a:lnTo>
                <a:lnTo>
                  <a:pt x="186627" y="1288161"/>
                </a:lnTo>
                <a:lnTo>
                  <a:pt x="190500" y="1238250"/>
                </a:lnTo>
                <a:lnTo>
                  <a:pt x="190500" y="247650"/>
                </a:lnTo>
                <a:lnTo>
                  <a:pt x="194372" y="197738"/>
                </a:lnTo>
                <a:lnTo>
                  <a:pt x="205478" y="151251"/>
                </a:lnTo>
                <a:lnTo>
                  <a:pt x="223048" y="109184"/>
                </a:lnTo>
                <a:lnTo>
                  <a:pt x="246316" y="72532"/>
                </a:lnTo>
                <a:lnTo>
                  <a:pt x="274513" y="42293"/>
                </a:lnTo>
                <a:lnTo>
                  <a:pt x="306871" y="19460"/>
                </a:lnTo>
                <a:lnTo>
                  <a:pt x="342623" y="5031"/>
                </a:lnTo>
                <a:lnTo>
                  <a:pt x="381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696961" y="838961"/>
            <a:ext cx="304800" cy="3048000"/>
          </a:xfrm>
          <a:custGeom>
            <a:avLst/>
            <a:gdLst/>
            <a:ahLst/>
            <a:cxnLst/>
            <a:rect l="l" t="t" r="r" b="b"/>
            <a:pathLst>
              <a:path w="304800" h="3048000">
                <a:moveTo>
                  <a:pt x="0" y="0"/>
                </a:moveTo>
                <a:lnTo>
                  <a:pt x="67036" y="25807"/>
                </a:lnTo>
                <a:lnTo>
                  <a:pt x="95332" y="55783"/>
                </a:lnTo>
                <a:lnTo>
                  <a:pt x="118929" y="95113"/>
                </a:lnTo>
                <a:lnTo>
                  <a:pt x="136915" y="142273"/>
                </a:lnTo>
                <a:lnTo>
                  <a:pt x="148376" y="195742"/>
                </a:lnTo>
                <a:lnTo>
                  <a:pt x="152400" y="254000"/>
                </a:lnTo>
                <a:lnTo>
                  <a:pt x="152400" y="1270000"/>
                </a:lnTo>
                <a:lnTo>
                  <a:pt x="156423" y="1328257"/>
                </a:lnTo>
                <a:lnTo>
                  <a:pt x="167884" y="1381726"/>
                </a:lnTo>
                <a:lnTo>
                  <a:pt x="185870" y="1428886"/>
                </a:lnTo>
                <a:lnTo>
                  <a:pt x="209467" y="1468216"/>
                </a:lnTo>
                <a:lnTo>
                  <a:pt x="237763" y="1498192"/>
                </a:lnTo>
                <a:lnTo>
                  <a:pt x="304800" y="1524000"/>
                </a:lnTo>
                <a:lnTo>
                  <a:pt x="269845" y="1530705"/>
                </a:lnTo>
                <a:lnTo>
                  <a:pt x="209467" y="1579783"/>
                </a:lnTo>
                <a:lnTo>
                  <a:pt x="185870" y="1619113"/>
                </a:lnTo>
                <a:lnTo>
                  <a:pt x="167884" y="1666273"/>
                </a:lnTo>
                <a:lnTo>
                  <a:pt x="156423" y="1719742"/>
                </a:lnTo>
                <a:lnTo>
                  <a:pt x="152400" y="1778000"/>
                </a:lnTo>
                <a:lnTo>
                  <a:pt x="152400" y="2794000"/>
                </a:lnTo>
                <a:lnTo>
                  <a:pt x="148376" y="2852257"/>
                </a:lnTo>
                <a:lnTo>
                  <a:pt x="136915" y="2905726"/>
                </a:lnTo>
                <a:lnTo>
                  <a:pt x="118929" y="2952886"/>
                </a:lnTo>
                <a:lnTo>
                  <a:pt x="95332" y="2992216"/>
                </a:lnTo>
                <a:lnTo>
                  <a:pt x="67036" y="3022192"/>
                </a:lnTo>
                <a:lnTo>
                  <a:pt x="34954" y="3041294"/>
                </a:lnTo>
                <a:lnTo>
                  <a:pt x="0" y="30480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401561" y="18295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182361" y="2743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258561" y="18295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401561" y="2743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3399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515355" y="1829561"/>
            <a:ext cx="96520" cy="962660"/>
          </a:xfrm>
          <a:custGeom>
            <a:avLst/>
            <a:gdLst/>
            <a:ahLst/>
            <a:cxnLst/>
            <a:rect l="l" t="t" r="r" b="b"/>
            <a:pathLst>
              <a:path w="96520" h="962660">
                <a:moveTo>
                  <a:pt x="32004" y="869618"/>
                </a:moveTo>
                <a:lnTo>
                  <a:pt x="29307" y="870162"/>
                </a:lnTo>
                <a:lnTo>
                  <a:pt x="14049" y="880443"/>
                </a:lnTo>
                <a:lnTo>
                  <a:pt x="3768" y="895701"/>
                </a:lnTo>
                <a:lnTo>
                  <a:pt x="0" y="914400"/>
                </a:lnTo>
                <a:lnTo>
                  <a:pt x="3768" y="933098"/>
                </a:lnTo>
                <a:lnTo>
                  <a:pt x="14049" y="948356"/>
                </a:lnTo>
                <a:lnTo>
                  <a:pt x="29307" y="958637"/>
                </a:lnTo>
                <a:lnTo>
                  <a:pt x="48006" y="962405"/>
                </a:lnTo>
                <a:lnTo>
                  <a:pt x="66704" y="958637"/>
                </a:lnTo>
                <a:lnTo>
                  <a:pt x="81962" y="948356"/>
                </a:lnTo>
                <a:lnTo>
                  <a:pt x="92243" y="933098"/>
                </a:lnTo>
                <a:lnTo>
                  <a:pt x="96012" y="914400"/>
                </a:lnTo>
                <a:lnTo>
                  <a:pt x="32004" y="914400"/>
                </a:lnTo>
                <a:lnTo>
                  <a:pt x="32004" y="869618"/>
                </a:lnTo>
                <a:close/>
              </a:path>
              <a:path w="96520" h="962660">
                <a:moveTo>
                  <a:pt x="48006" y="866393"/>
                </a:moveTo>
                <a:lnTo>
                  <a:pt x="32004" y="869618"/>
                </a:lnTo>
                <a:lnTo>
                  <a:pt x="32004" y="914400"/>
                </a:lnTo>
                <a:lnTo>
                  <a:pt x="64008" y="914400"/>
                </a:lnTo>
                <a:lnTo>
                  <a:pt x="64008" y="869618"/>
                </a:lnTo>
                <a:lnTo>
                  <a:pt x="48006" y="866393"/>
                </a:lnTo>
                <a:close/>
              </a:path>
              <a:path w="96520" h="962660">
                <a:moveTo>
                  <a:pt x="64008" y="869618"/>
                </a:moveTo>
                <a:lnTo>
                  <a:pt x="64008" y="914400"/>
                </a:lnTo>
                <a:lnTo>
                  <a:pt x="96012" y="914400"/>
                </a:lnTo>
                <a:lnTo>
                  <a:pt x="92243" y="895701"/>
                </a:lnTo>
                <a:lnTo>
                  <a:pt x="81962" y="880443"/>
                </a:lnTo>
                <a:lnTo>
                  <a:pt x="66704" y="870162"/>
                </a:lnTo>
                <a:lnTo>
                  <a:pt x="64008" y="869618"/>
                </a:lnTo>
                <a:close/>
              </a:path>
              <a:path w="96520" h="962660">
                <a:moveTo>
                  <a:pt x="64008" y="0"/>
                </a:moveTo>
                <a:lnTo>
                  <a:pt x="32004" y="0"/>
                </a:lnTo>
                <a:lnTo>
                  <a:pt x="32004" y="869618"/>
                </a:lnTo>
                <a:lnTo>
                  <a:pt x="48006" y="866393"/>
                </a:lnTo>
                <a:lnTo>
                  <a:pt x="64008" y="866393"/>
                </a:lnTo>
                <a:lnTo>
                  <a:pt x="64008" y="0"/>
                </a:lnTo>
                <a:close/>
              </a:path>
              <a:path w="96520" h="962660">
                <a:moveTo>
                  <a:pt x="64008" y="866393"/>
                </a:moveTo>
                <a:lnTo>
                  <a:pt x="48006" y="866393"/>
                </a:lnTo>
                <a:lnTo>
                  <a:pt x="64008" y="869618"/>
                </a:lnTo>
                <a:lnTo>
                  <a:pt x="64008" y="866393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34555" y="1781555"/>
            <a:ext cx="96520" cy="962660"/>
          </a:xfrm>
          <a:custGeom>
            <a:avLst/>
            <a:gdLst/>
            <a:ahLst/>
            <a:cxnLst/>
            <a:rect l="l" t="t" r="r" b="b"/>
            <a:pathLst>
              <a:path w="96520" h="962660">
                <a:moveTo>
                  <a:pt x="32004" y="92787"/>
                </a:moveTo>
                <a:lnTo>
                  <a:pt x="32004" y="962406"/>
                </a:lnTo>
                <a:lnTo>
                  <a:pt x="64008" y="962406"/>
                </a:lnTo>
                <a:lnTo>
                  <a:pt x="64008" y="96012"/>
                </a:lnTo>
                <a:lnTo>
                  <a:pt x="48006" y="96012"/>
                </a:lnTo>
                <a:lnTo>
                  <a:pt x="32004" y="92787"/>
                </a:lnTo>
                <a:close/>
              </a:path>
              <a:path w="96520" h="962660">
                <a:moveTo>
                  <a:pt x="64008" y="48006"/>
                </a:moveTo>
                <a:lnTo>
                  <a:pt x="32004" y="48006"/>
                </a:lnTo>
                <a:lnTo>
                  <a:pt x="32004" y="92787"/>
                </a:lnTo>
                <a:lnTo>
                  <a:pt x="48006" y="96012"/>
                </a:lnTo>
                <a:lnTo>
                  <a:pt x="64008" y="92787"/>
                </a:lnTo>
                <a:lnTo>
                  <a:pt x="64008" y="48006"/>
                </a:lnTo>
                <a:close/>
              </a:path>
              <a:path w="96520" h="962660">
                <a:moveTo>
                  <a:pt x="64008" y="92787"/>
                </a:moveTo>
                <a:lnTo>
                  <a:pt x="48006" y="96012"/>
                </a:lnTo>
                <a:lnTo>
                  <a:pt x="64008" y="96012"/>
                </a:lnTo>
                <a:lnTo>
                  <a:pt x="64008" y="92787"/>
                </a:lnTo>
                <a:close/>
              </a:path>
              <a:path w="96520" h="962660">
                <a:moveTo>
                  <a:pt x="48006" y="0"/>
                </a:move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3768" y="66704"/>
                </a:lnTo>
                <a:lnTo>
                  <a:pt x="14049" y="81962"/>
                </a:lnTo>
                <a:lnTo>
                  <a:pt x="29307" y="92243"/>
                </a:lnTo>
                <a:lnTo>
                  <a:pt x="32004" y="92787"/>
                </a:lnTo>
                <a:lnTo>
                  <a:pt x="32004" y="48006"/>
                </a:lnTo>
                <a:lnTo>
                  <a:pt x="96012" y="48006"/>
                </a:lnTo>
                <a:lnTo>
                  <a:pt x="92243" y="29307"/>
                </a:lnTo>
                <a:lnTo>
                  <a:pt x="81962" y="14049"/>
                </a:lnTo>
                <a:lnTo>
                  <a:pt x="66704" y="3768"/>
                </a:lnTo>
                <a:lnTo>
                  <a:pt x="48006" y="0"/>
                </a:lnTo>
                <a:close/>
              </a:path>
              <a:path w="96520" h="962660">
                <a:moveTo>
                  <a:pt x="96012" y="48006"/>
                </a:moveTo>
                <a:lnTo>
                  <a:pt x="64008" y="48006"/>
                </a:lnTo>
                <a:lnTo>
                  <a:pt x="64008" y="92787"/>
                </a:lnTo>
                <a:lnTo>
                  <a:pt x="66704" y="92243"/>
                </a:lnTo>
                <a:lnTo>
                  <a:pt x="81962" y="81962"/>
                </a:lnTo>
                <a:lnTo>
                  <a:pt x="92243" y="66704"/>
                </a:lnTo>
                <a:lnTo>
                  <a:pt x="96012" y="48006"/>
                </a:lnTo>
                <a:close/>
              </a:path>
            </a:pathLst>
          </a:custGeom>
          <a:solidFill>
            <a:srgbClr val="33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91961" y="3229355"/>
            <a:ext cx="353060" cy="96520"/>
          </a:xfrm>
          <a:custGeom>
            <a:avLst/>
            <a:gdLst/>
            <a:ahLst/>
            <a:cxnLst/>
            <a:rect l="l" t="t" r="r" b="b"/>
            <a:pathLst>
              <a:path w="353060" h="96520">
                <a:moveTo>
                  <a:pt x="304800" y="0"/>
                </a:moveTo>
                <a:lnTo>
                  <a:pt x="286101" y="3768"/>
                </a:lnTo>
                <a:lnTo>
                  <a:pt x="270843" y="14049"/>
                </a:lnTo>
                <a:lnTo>
                  <a:pt x="260562" y="29307"/>
                </a:lnTo>
                <a:lnTo>
                  <a:pt x="256793" y="48006"/>
                </a:lnTo>
                <a:lnTo>
                  <a:pt x="260562" y="66704"/>
                </a:lnTo>
                <a:lnTo>
                  <a:pt x="270843" y="81962"/>
                </a:lnTo>
                <a:lnTo>
                  <a:pt x="286101" y="92243"/>
                </a:lnTo>
                <a:lnTo>
                  <a:pt x="304800" y="96012"/>
                </a:lnTo>
                <a:lnTo>
                  <a:pt x="323498" y="92243"/>
                </a:lnTo>
                <a:lnTo>
                  <a:pt x="338756" y="81962"/>
                </a:lnTo>
                <a:lnTo>
                  <a:pt x="349037" y="66704"/>
                </a:lnTo>
                <a:lnTo>
                  <a:pt x="349581" y="64008"/>
                </a:lnTo>
                <a:lnTo>
                  <a:pt x="304800" y="64008"/>
                </a:lnTo>
                <a:lnTo>
                  <a:pt x="304800" y="32004"/>
                </a:lnTo>
                <a:lnTo>
                  <a:pt x="349581" y="32004"/>
                </a:lnTo>
                <a:lnTo>
                  <a:pt x="349037" y="29307"/>
                </a:lnTo>
                <a:lnTo>
                  <a:pt x="338756" y="14049"/>
                </a:lnTo>
                <a:lnTo>
                  <a:pt x="323498" y="3768"/>
                </a:lnTo>
                <a:lnTo>
                  <a:pt x="304800" y="0"/>
                </a:lnTo>
                <a:close/>
              </a:path>
              <a:path w="353060" h="96520">
                <a:moveTo>
                  <a:pt x="26001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60018" y="64008"/>
                </a:lnTo>
                <a:lnTo>
                  <a:pt x="256793" y="48006"/>
                </a:lnTo>
                <a:lnTo>
                  <a:pt x="260018" y="32004"/>
                </a:lnTo>
                <a:close/>
              </a:path>
              <a:path w="353060" h="96520">
                <a:moveTo>
                  <a:pt x="349581" y="32004"/>
                </a:moveTo>
                <a:lnTo>
                  <a:pt x="304800" y="32004"/>
                </a:lnTo>
                <a:lnTo>
                  <a:pt x="304800" y="64008"/>
                </a:lnTo>
                <a:lnTo>
                  <a:pt x="349581" y="64008"/>
                </a:lnTo>
                <a:lnTo>
                  <a:pt x="352805" y="48006"/>
                </a:lnTo>
                <a:lnTo>
                  <a:pt x="349581" y="3200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91961" y="2362961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914400"/>
                </a:moveTo>
                <a:lnTo>
                  <a:pt x="0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791961" y="2362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249161" y="1981961"/>
            <a:ext cx="0" cy="381000"/>
          </a:xfrm>
          <a:custGeom>
            <a:avLst/>
            <a:gdLst/>
            <a:ahLst/>
            <a:cxnLst/>
            <a:rect l="l" t="t" r="r" b="b"/>
            <a:pathLst>
              <a:path h="381000">
                <a:moveTo>
                  <a:pt x="0" y="381000"/>
                </a:moveTo>
                <a:lnTo>
                  <a:pt x="0" y="0"/>
                </a:lnTo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004560" y="2880361"/>
            <a:ext cx="108203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096761" y="1753361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152400"/>
                </a:move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6172961" y="175336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020561" y="190576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6211061" y="259156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76200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172961" y="2591561"/>
            <a:ext cx="76200" cy="152400"/>
          </a:xfrm>
          <a:custGeom>
            <a:avLst/>
            <a:gdLst/>
            <a:ahLst/>
            <a:cxnLst/>
            <a:rect l="l" t="t" r="r" b="b"/>
            <a:pathLst>
              <a:path w="76200" h="152400">
                <a:moveTo>
                  <a:pt x="0" y="152400"/>
                </a:move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49161" y="259156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172961" y="266776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096761" y="2743961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>
                <a:moveTo>
                  <a:pt x="76200" y="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108575" y="4743450"/>
            <a:ext cx="19424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55700" algn="l"/>
              </a:tabLst>
            </a:pPr>
            <a:r>
              <a:rPr sz="2400" dirty="0">
                <a:latin typeface="Comic Sans MS"/>
                <a:cs typeface="Comic Sans MS"/>
              </a:rPr>
              <a:t>DEN	DT</a:t>
            </a:r>
            <a:r>
              <a:rPr sz="2400" spc="-10" dirty="0">
                <a:latin typeface="Comic Sans MS"/>
                <a:cs typeface="Comic Sans MS"/>
              </a:rPr>
              <a:t>/</a:t>
            </a:r>
            <a:r>
              <a:rPr sz="2400" dirty="0">
                <a:latin typeface="Comic Sans MS"/>
                <a:cs typeface="Comic Sans MS"/>
              </a:rPr>
              <a:t>R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6858761" y="48013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06161" y="48013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83741" y="373508"/>
            <a:ext cx="81324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5681345" algn="l"/>
              </a:tabLst>
            </a:pPr>
            <a:r>
              <a:rPr sz="2400" dirty="0">
                <a:solidFill>
                  <a:srgbClr val="626F52"/>
                </a:solidFill>
                <a:latin typeface="Comic Sans MS"/>
                <a:cs typeface="Comic Sans MS"/>
              </a:rPr>
              <a:t>During </a:t>
            </a:r>
            <a:r>
              <a:rPr sz="2400" spc="-5" dirty="0">
                <a:solidFill>
                  <a:srgbClr val="626F52"/>
                </a:solidFill>
                <a:latin typeface="Comic Sans MS"/>
                <a:cs typeface="Comic Sans MS"/>
              </a:rPr>
              <a:t>write </a:t>
            </a:r>
            <a:r>
              <a:rPr sz="2400" dirty="0">
                <a:solidFill>
                  <a:srgbClr val="626F52"/>
                </a:solidFill>
                <a:latin typeface="Comic Sans MS"/>
                <a:cs typeface="Comic Sans MS"/>
              </a:rPr>
              <a:t>cycle </a:t>
            </a:r>
            <a:r>
              <a:rPr sz="2400" spc="-5" dirty="0">
                <a:solidFill>
                  <a:srgbClr val="626F52"/>
                </a:solidFill>
                <a:latin typeface="Comic Sans MS"/>
                <a:cs typeface="Comic Sans MS"/>
              </a:rPr>
              <a:t>8086</a:t>
            </a:r>
            <a:r>
              <a:rPr sz="2400" dirty="0">
                <a:solidFill>
                  <a:srgbClr val="626F52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626F52"/>
                </a:solidFill>
                <a:latin typeface="Comic Sans MS"/>
                <a:cs typeface="Comic Sans MS"/>
              </a:rPr>
              <a:t>asserts</a:t>
            </a:r>
            <a:r>
              <a:rPr sz="2400" spc="-25" dirty="0">
                <a:solidFill>
                  <a:srgbClr val="626F52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626F52"/>
                </a:solidFill>
                <a:latin typeface="Comic Sans MS"/>
                <a:cs typeface="Comic Sans MS"/>
              </a:rPr>
              <a:t>DT/R’	</a:t>
            </a:r>
            <a:r>
              <a:rPr sz="2400" dirty="0">
                <a:solidFill>
                  <a:srgbClr val="626F52"/>
                </a:solidFill>
                <a:latin typeface="Comic Sans MS"/>
                <a:cs typeface="Comic Sans MS"/>
              </a:rPr>
              <a:t>signal high </a:t>
            </a:r>
            <a:r>
              <a:rPr sz="2400" spc="-5" dirty="0">
                <a:solidFill>
                  <a:srgbClr val="626F52"/>
                </a:solidFill>
                <a:latin typeface="Comic Sans MS"/>
                <a:cs typeface="Comic Sans MS"/>
              </a:rPr>
              <a:t>to</a:t>
            </a:r>
            <a:r>
              <a:rPr sz="2400" spc="-105" dirty="0">
                <a:solidFill>
                  <a:srgbClr val="626F52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626F52"/>
                </a:solidFill>
                <a:latin typeface="Comic Sans MS"/>
                <a:cs typeface="Comic Sans MS"/>
              </a:rPr>
              <a:t>put  </a:t>
            </a:r>
            <a:r>
              <a:rPr sz="2400" spc="-5" dirty="0">
                <a:solidFill>
                  <a:srgbClr val="626F52"/>
                </a:solidFill>
                <a:latin typeface="Comic Sans MS"/>
                <a:cs typeface="Comic Sans MS"/>
              </a:rPr>
              <a:t>the buffers in the transmit</a:t>
            </a:r>
            <a:r>
              <a:rPr sz="2400" spc="-60" dirty="0">
                <a:solidFill>
                  <a:srgbClr val="626F52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626F52"/>
                </a:solidFill>
                <a:latin typeface="Comic Sans MS"/>
                <a:cs typeface="Comic Sans MS"/>
              </a:rPr>
              <a:t>mode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3741" y="2202942"/>
            <a:ext cx="823150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7585075" algn="l"/>
              </a:tabLst>
            </a:pPr>
            <a:r>
              <a:rPr sz="2400" dirty="0">
                <a:solidFill>
                  <a:srgbClr val="626F52"/>
                </a:solidFill>
                <a:latin typeface="Comic Sans MS"/>
                <a:cs typeface="Comic Sans MS"/>
              </a:rPr>
              <a:t>Wh</a:t>
            </a:r>
            <a:r>
              <a:rPr sz="2400" spc="5" dirty="0">
                <a:solidFill>
                  <a:srgbClr val="626F52"/>
                </a:solidFill>
                <a:latin typeface="Comic Sans MS"/>
                <a:cs typeface="Comic Sans MS"/>
              </a:rPr>
              <a:t>e</a:t>
            </a:r>
            <a:r>
              <a:rPr sz="2400" dirty="0">
                <a:solidFill>
                  <a:srgbClr val="626F52"/>
                </a:solidFill>
                <a:latin typeface="Comic Sans MS"/>
                <a:cs typeface="Comic Sans MS"/>
              </a:rPr>
              <a:t>n</a:t>
            </a:r>
            <a:r>
              <a:rPr sz="2400" spc="-5" dirty="0">
                <a:solidFill>
                  <a:srgbClr val="626F52"/>
                </a:solidFill>
                <a:latin typeface="Comic Sans MS"/>
                <a:cs typeface="Comic Sans MS"/>
              </a:rPr>
              <a:t> 808</a:t>
            </a:r>
            <a:r>
              <a:rPr sz="2400" dirty="0">
                <a:solidFill>
                  <a:srgbClr val="626F52"/>
                </a:solidFill>
                <a:latin typeface="Comic Sans MS"/>
                <a:cs typeface="Comic Sans MS"/>
              </a:rPr>
              <a:t>6</a:t>
            </a:r>
            <a:r>
              <a:rPr sz="2400" spc="-20" dirty="0">
                <a:solidFill>
                  <a:srgbClr val="626F52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626F52"/>
                </a:solidFill>
                <a:latin typeface="Comic Sans MS"/>
                <a:cs typeface="Comic Sans MS"/>
              </a:rPr>
              <a:t>a</a:t>
            </a:r>
            <a:r>
              <a:rPr sz="2400" spc="-10" dirty="0">
                <a:solidFill>
                  <a:srgbClr val="626F52"/>
                </a:solidFill>
                <a:latin typeface="Comic Sans MS"/>
                <a:cs typeface="Comic Sans MS"/>
              </a:rPr>
              <a:t>s</a:t>
            </a:r>
            <a:r>
              <a:rPr sz="2400" dirty="0">
                <a:solidFill>
                  <a:srgbClr val="626F52"/>
                </a:solidFill>
                <a:latin typeface="Comic Sans MS"/>
                <a:cs typeface="Comic Sans MS"/>
              </a:rPr>
              <a:t>serts</a:t>
            </a:r>
            <a:r>
              <a:rPr sz="2400" spc="-30" dirty="0">
                <a:solidFill>
                  <a:srgbClr val="626F52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626F52"/>
                </a:solidFill>
                <a:latin typeface="Comic Sans MS"/>
                <a:cs typeface="Comic Sans MS"/>
              </a:rPr>
              <a:t>DEN</a:t>
            </a:r>
            <a:r>
              <a:rPr sz="2400" spc="-10" dirty="0">
                <a:solidFill>
                  <a:srgbClr val="626F52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626F52"/>
                </a:solidFill>
                <a:latin typeface="Comic Sans MS"/>
                <a:cs typeface="Comic Sans MS"/>
              </a:rPr>
              <a:t>low</a:t>
            </a:r>
            <a:r>
              <a:rPr sz="2400" spc="5" dirty="0">
                <a:solidFill>
                  <a:srgbClr val="626F52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626F52"/>
                </a:solidFill>
                <a:latin typeface="Comic Sans MS"/>
                <a:cs typeface="Comic Sans MS"/>
              </a:rPr>
              <a:t>t</a:t>
            </a:r>
            <a:r>
              <a:rPr sz="2400" dirty="0">
                <a:solidFill>
                  <a:srgbClr val="626F52"/>
                </a:solidFill>
                <a:latin typeface="Comic Sans MS"/>
                <a:cs typeface="Comic Sans MS"/>
              </a:rPr>
              <a:t>o</a:t>
            </a:r>
            <a:r>
              <a:rPr sz="2400" spc="-15" dirty="0">
                <a:solidFill>
                  <a:srgbClr val="626F52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626F52"/>
                </a:solidFill>
                <a:latin typeface="Comic Sans MS"/>
                <a:cs typeface="Comic Sans MS"/>
              </a:rPr>
              <a:t>e</a:t>
            </a:r>
            <a:r>
              <a:rPr sz="2400" spc="5" dirty="0">
                <a:solidFill>
                  <a:srgbClr val="626F52"/>
                </a:solidFill>
                <a:latin typeface="Comic Sans MS"/>
                <a:cs typeface="Comic Sans MS"/>
              </a:rPr>
              <a:t>n</a:t>
            </a:r>
            <a:r>
              <a:rPr sz="2400" dirty="0">
                <a:solidFill>
                  <a:srgbClr val="626F52"/>
                </a:solidFill>
                <a:latin typeface="Comic Sans MS"/>
                <a:cs typeface="Comic Sans MS"/>
              </a:rPr>
              <a:t>able</a:t>
            </a:r>
            <a:r>
              <a:rPr sz="2400" spc="-20" dirty="0">
                <a:solidFill>
                  <a:srgbClr val="626F52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626F52"/>
                </a:solidFill>
                <a:latin typeface="Comic Sans MS"/>
                <a:cs typeface="Comic Sans MS"/>
              </a:rPr>
              <a:t>th</a:t>
            </a:r>
            <a:r>
              <a:rPr sz="2400" dirty="0">
                <a:solidFill>
                  <a:srgbClr val="626F52"/>
                </a:solidFill>
                <a:latin typeface="Comic Sans MS"/>
                <a:cs typeface="Comic Sans MS"/>
              </a:rPr>
              <a:t>e</a:t>
            </a:r>
            <a:r>
              <a:rPr sz="2400" spc="-15" dirty="0">
                <a:solidFill>
                  <a:srgbClr val="626F52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626F52"/>
                </a:solidFill>
                <a:latin typeface="Comic Sans MS"/>
                <a:cs typeface="Comic Sans MS"/>
              </a:rPr>
              <a:t>bu</a:t>
            </a:r>
            <a:r>
              <a:rPr sz="2400" spc="5" dirty="0">
                <a:solidFill>
                  <a:srgbClr val="626F52"/>
                </a:solidFill>
                <a:latin typeface="Comic Sans MS"/>
                <a:cs typeface="Comic Sans MS"/>
              </a:rPr>
              <a:t>f</a:t>
            </a:r>
            <a:r>
              <a:rPr sz="2400" spc="-5" dirty="0">
                <a:solidFill>
                  <a:srgbClr val="626F52"/>
                </a:solidFill>
                <a:latin typeface="Comic Sans MS"/>
                <a:cs typeface="Comic Sans MS"/>
              </a:rPr>
              <a:t>f</a:t>
            </a:r>
            <a:r>
              <a:rPr sz="2400" spc="5" dirty="0">
                <a:solidFill>
                  <a:srgbClr val="626F52"/>
                </a:solidFill>
                <a:latin typeface="Comic Sans MS"/>
                <a:cs typeface="Comic Sans MS"/>
              </a:rPr>
              <a:t>e</a:t>
            </a:r>
            <a:r>
              <a:rPr sz="2400" spc="-5" dirty="0">
                <a:solidFill>
                  <a:srgbClr val="626F52"/>
                </a:solidFill>
                <a:latin typeface="Comic Sans MS"/>
                <a:cs typeface="Comic Sans MS"/>
              </a:rPr>
              <a:t>r</a:t>
            </a:r>
            <a:r>
              <a:rPr sz="2400" spc="20" dirty="0">
                <a:solidFill>
                  <a:srgbClr val="626F52"/>
                </a:solidFill>
                <a:latin typeface="Comic Sans MS"/>
                <a:cs typeface="Comic Sans MS"/>
              </a:rPr>
              <a:t>s</a:t>
            </a:r>
            <a:r>
              <a:rPr sz="2400" dirty="0">
                <a:solidFill>
                  <a:srgbClr val="626F52"/>
                </a:solidFill>
                <a:latin typeface="Comic Sans MS"/>
                <a:cs typeface="Comic Sans MS"/>
              </a:rPr>
              <a:t>-	</a:t>
            </a:r>
            <a:r>
              <a:rPr sz="2400" spc="-5" dirty="0">
                <a:solidFill>
                  <a:srgbClr val="626F52"/>
                </a:solidFill>
                <a:latin typeface="Comic Sans MS"/>
                <a:cs typeface="Comic Sans MS"/>
              </a:rPr>
              <a:t>d</a:t>
            </a:r>
            <a:r>
              <a:rPr sz="2400" spc="-15" dirty="0">
                <a:solidFill>
                  <a:srgbClr val="626F52"/>
                </a:solidFill>
                <a:latin typeface="Comic Sans MS"/>
                <a:cs typeface="Comic Sans MS"/>
              </a:rPr>
              <a:t>a</a:t>
            </a:r>
            <a:r>
              <a:rPr sz="2400" spc="-5" dirty="0">
                <a:solidFill>
                  <a:srgbClr val="626F52"/>
                </a:solidFill>
                <a:latin typeface="Comic Sans MS"/>
                <a:cs typeface="Comic Sans MS"/>
              </a:rPr>
              <a:t>ta  o/p from 8086 will pass through the buffers to the  addressed </a:t>
            </a:r>
            <a:r>
              <a:rPr sz="2400" dirty="0">
                <a:solidFill>
                  <a:srgbClr val="626F52"/>
                </a:solidFill>
                <a:latin typeface="Comic Sans MS"/>
                <a:cs typeface="Comic Sans MS"/>
              </a:rPr>
              <a:t>port or </a:t>
            </a:r>
            <a:r>
              <a:rPr sz="2400" spc="-5" dirty="0">
                <a:solidFill>
                  <a:srgbClr val="626F52"/>
                </a:solidFill>
                <a:latin typeface="Comic Sans MS"/>
                <a:cs typeface="Comic Sans MS"/>
              </a:rPr>
              <a:t>memory</a:t>
            </a:r>
            <a:r>
              <a:rPr sz="2400" spc="-40" dirty="0">
                <a:solidFill>
                  <a:srgbClr val="626F52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626F52"/>
                </a:solidFill>
                <a:latin typeface="Comic Sans MS"/>
                <a:cs typeface="Comic Sans MS"/>
              </a:rPr>
              <a:t>loc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2009" y="6353048"/>
            <a:ext cx="24511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u="sng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omic Sans MS"/>
                <a:cs typeface="Comic Sans MS"/>
              </a:rPr>
              <a:t>b</a:t>
            </a:r>
            <a:r>
              <a:rPr sz="800" u="sng" spc="-5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omic Sans MS"/>
                <a:cs typeface="Comic Sans MS"/>
              </a:rPr>
              <a:t>a</a:t>
            </a:r>
            <a:r>
              <a:rPr sz="800" u="sng" spc="-10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omic Sans MS"/>
                <a:cs typeface="Comic Sans MS"/>
              </a:rPr>
              <a:t>c</a:t>
            </a:r>
            <a:r>
              <a:rPr sz="800" u="sng" dirty="0">
                <a:solidFill>
                  <a:srgbClr val="2997E2"/>
                </a:solidFill>
                <a:uFill>
                  <a:solidFill>
                    <a:srgbClr val="2997E2"/>
                  </a:solidFill>
                </a:uFill>
                <a:latin typeface="Comic Sans MS"/>
                <a:cs typeface="Comic Sans MS"/>
              </a:rPr>
              <a:t>k</a:t>
            </a:r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96361" y="457962"/>
            <a:ext cx="0" cy="4114800"/>
          </a:xfrm>
          <a:custGeom>
            <a:avLst/>
            <a:gdLst/>
            <a:ahLst/>
            <a:cxnLst/>
            <a:rect l="l" t="t" r="r" b="b"/>
            <a:pathLst>
              <a:path h="4114800">
                <a:moveTo>
                  <a:pt x="0" y="0"/>
                </a:moveTo>
                <a:lnTo>
                  <a:pt x="0" y="411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78940" y="4195699"/>
            <a:ext cx="1053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omic Sans MS"/>
                <a:cs typeface="Comic Sans MS"/>
              </a:rPr>
              <a:t>MN</a:t>
            </a:r>
            <a:r>
              <a:rPr sz="2000" b="1" spc="-10" dirty="0">
                <a:latin typeface="Comic Sans MS"/>
                <a:cs typeface="Comic Sans MS"/>
              </a:rPr>
              <a:t>/</a:t>
            </a:r>
            <a:r>
              <a:rPr sz="2000" b="1" dirty="0">
                <a:latin typeface="Comic Sans MS"/>
                <a:cs typeface="Comic Sans MS"/>
              </a:rPr>
              <a:t>MX’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96361" y="442036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13761" y="4328160"/>
            <a:ext cx="489203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86961" y="44203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09161" y="4328160"/>
            <a:ext cx="108203" cy="1844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32376" y="4210050"/>
            <a:ext cx="40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5V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96361" y="16009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198119" y="0"/>
                </a:moveTo>
                <a:lnTo>
                  <a:pt x="0" y="152400"/>
                </a:lnTo>
                <a:lnTo>
                  <a:pt x="198119" y="304800"/>
                </a:lnTo>
                <a:lnTo>
                  <a:pt x="198119" y="228600"/>
                </a:lnTo>
                <a:lnTo>
                  <a:pt x="891539" y="228600"/>
                </a:lnTo>
                <a:lnTo>
                  <a:pt x="990600" y="152400"/>
                </a:lnTo>
                <a:lnTo>
                  <a:pt x="891539" y="76200"/>
                </a:lnTo>
                <a:lnTo>
                  <a:pt x="198119" y="76200"/>
                </a:lnTo>
                <a:lnTo>
                  <a:pt x="198119" y="0"/>
                </a:lnTo>
                <a:close/>
              </a:path>
              <a:path w="990600" h="304800">
                <a:moveTo>
                  <a:pt x="891539" y="228600"/>
                </a:moveTo>
                <a:lnTo>
                  <a:pt x="792480" y="228600"/>
                </a:lnTo>
                <a:lnTo>
                  <a:pt x="792480" y="304800"/>
                </a:lnTo>
                <a:lnTo>
                  <a:pt x="891539" y="228600"/>
                </a:lnTo>
                <a:close/>
              </a:path>
              <a:path w="990600" h="304800">
                <a:moveTo>
                  <a:pt x="792480" y="0"/>
                </a:moveTo>
                <a:lnTo>
                  <a:pt x="792480" y="76200"/>
                </a:lnTo>
                <a:lnTo>
                  <a:pt x="891539" y="76200"/>
                </a:lnTo>
                <a:lnTo>
                  <a:pt x="792480" y="0"/>
                </a:lnTo>
                <a:close/>
              </a:path>
            </a:pathLst>
          </a:custGeom>
          <a:solidFill>
            <a:srgbClr val="BC572C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6361" y="16009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152400"/>
                </a:moveTo>
                <a:lnTo>
                  <a:pt x="198119" y="0"/>
                </a:lnTo>
                <a:lnTo>
                  <a:pt x="198119" y="76200"/>
                </a:lnTo>
                <a:lnTo>
                  <a:pt x="792480" y="76200"/>
                </a:lnTo>
                <a:lnTo>
                  <a:pt x="792480" y="0"/>
                </a:lnTo>
                <a:lnTo>
                  <a:pt x="990600" y="152400"/>
                </a:lnTo>
                <a:lnTo>
                  <a:pt x="792480" y="304800"/>
                </a:lnTo>
                <a:lnTo>
                  <a:pt x="792480" y="228600"/>
                </a:lnTo>
                <a:lnTo>
                  <a:pt x="198119" y="228600"/>
                </a:lnTo>
                <a:lnTo>
                  <a:pt x="198119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86961" y="2743961"/>
            <a:ext cx="1524000" cy="1143000"/>
          </a:xfrm>
          <a:custGeom>
            <a:avLst/>
            <a:gdLst/>
            <a:ahLst/>
            <a:cxnLst/>
            <a:rect l="l" t="t" r="r" b="b"/>
            <a:pathLst>
              <a:path w="1524000" h="1143000">
                <a:moveTo>
                  <a:pt x="0" y="1143000"/>
                </a:moveTo>
                <a:lnTo>
                  <a:pt x="1524000" y="1143000"/>
                </a:lnTo>
                <a:lnTo>
                  <a:pt x="152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66006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86961" y="2743961"/>
            <a:ext cx="1524000" cy="1143000"/>
          </a:xfrm>
          <a:custGeom>
            <a:avLst/>
            <a:gdLst/>
            <a:ahLst/>
            <a:cxnLst/>
            <a:rect l="l" t="t" r="r" b="b"/>
            <a:pathLst>
              <a:path w="1524000" h="1143000">
                <a:moveTo>
                  <a:pt x="0" y="1143000"/>
                </a:moveTo>
                <a:lnTo>
                  <a:pt x="1524000" y="1143000"/>
                </a:lnTo>
                <a:lnTo>
                  <a:pt x="152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32004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167377" y="3104769"/>
            <a:ext cx="9632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LS245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896361" y="31249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198119" y="0"/>
                </a:moveTo>
                <a:lnTo>
                  <a:pt x="0" y="152400"/>
                </a:lnTo>
                <a:lnTo>
                  <a:pt x="198119" y="304800"/>
                </a:lnTo>
                <a:lnTo>
                  <a:pt x="198119" y="228600"/>
                </a:lnTo>
                <a:lnTo>
                  <a:pt x="891539" y="228600"/>
                </a:lnTo>
                <a:lnTo>
                  <a:pt x="990600" y="152400"/>
                </a:lnTo>
                <a:lnTo>
                  <a:pt x="891539" y="76200"/>
                </a:lnTo>
                <a:lnTo>
                  <a:pt x="198119" y="76200"/>
                </a:lnTo>
                <a:lnTo>
                  <a:pt x="198119" y="0"/>
                </a:lnTo>
                <a:close/>
              </a:path>
              <a:path w="990600" h="304800">
                <a:moveTo>
                  <a:pt x="891539" y="228600"/>
                </a:moveTo>
                <a:lnTo>
                  <a:pt x="792480" y="228600"/>
                </a:lnTo>
                <a:lnTo>
                  <a:pt x="792480" y="304800"/>
                </a:lnTo>
                <a:lnTo>
                  <a:pt x="891539" y="228600"/>
                </a:lnTo>
                <a:close/>
              </a:path>
              <a:path w="990600" h="304800">
                <a:moveTo>
                  <a:pt x="792480" y="0"/>
                </a:moveTo>
                <a:lnTo>
                  <a:pt x="792480" y="76200"/>
                </a:lnTo>
                <a:lnTo>
                  <a:pt x="891539" y="76200"/>
                </a:lnTo>
                <a:lnTo>
                  <a:pt x="792480" y="0"/>
                </a:lnTo>
                <a:close/>
              </a:path>
            </a:pathLst>
          </a:custGeom>
          <a:solidFill>
            <a:srgbClr val="BC572C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96361" y="31249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152400"/>
                </a:moveTo>
                <a:lnTo>
                  <a:pt x="198119" y="0"/>
                </a:lnTo>
                <a:lnTo>
                  <a:pt x="198119" y="76200"/>
                </a:lnTo>
                <a:lnTo>
                  <a:pt x="792480" y="76200"/>
                </a:lnTo>
                <a:lnTo>
                  <a:pt x="792480" y="0"/>
                </a:lnTo>
                <a:lnTo>
                  <a:pt x="990600" y="152400"/>
                </a:lnTo>
                <a:lnTo>
                  <a:pt x="792480" y="304800"/>
                </a:lnTo>
                <a:lnTo>
                  <a:pt x="792480" y="228600"/>
                </a:lnTo>
                <a:lnTo>
                  <a:pt x="198119" y="228600"/>
                </a:lnTo>
                <a:lnTo>
                  <a:pt x="198119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886961" y="1219961"/>
            <a:ext cx="1524000" cy="1143000"/>
          </a:xfrm>
          <a:prstGeom prst="rect">
            <a:avLst/>
          </a:prstGeom>
          <a:solidFill>
            <a:srgbClr val="660066">
              <a:alpha val="19999"/>
            </a:srgbClr>
          </a:solidFill>
          <a:ln w="32003">
            <a:solidFill>
              <a:srgbClr val="660066"/>
            </a:solidFill>
          </a:ln>
        </p:spPr>
        <p:txBody>
          <a:bodyPr vert="horz" wrap="square" lIns="0" tIns="373380" rIns="0" bIns="0" rtlCol="0">
            <a:spAutoFit/>
          </a:bodyPr>
          <a:lstStyle/>
          <a:p>
            <a:pPr algn="ctr">
              <a:spcBef>
                <a:spcPts val="2940"/>
              </a:spcBef>
            </a:pPr>
            <a:r>
              <a:rPr sz="2400" dirty="0">
                <a:latin typeface="Comic Sans MS"/>
                <a:cs typeface="Comic Sans MS"/>
              </a:rPr>
              <a:t>LS245</a:t>
            </a:r>
            <a:endParaRPr sz="2400">
              <a:latin typeface="Comic Sans MS"/>
              <a:cs typeface="Comic Sans MS"/>
            </a:endParaRPr>
          </a:p>
          <a:p>
            <a:pPr marR="117475" algn="ctr">
              <a:lnSpc>
                <a:spcPts val="2135"/>
              </a:lnSpc>
              <a:spcBef>
                <a:spcPts val="1040"/>
              </a:spcBef>
              <a:tabLst>
                <a:tab pos="990600" algn="l"/>
              </a:tabLst>
            </a:pPr>
            <a:r>
              <a:rPr b="1" dirty="0">
                <a:latin typeface="Comic Sans MS"/>
                <a:cs typeface="Comic Sans MS"/>
              </a:rPr>
              <a:t>DIR	OE’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9975" y="3603117"/>
            <a:ext cx="40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omic Sans MS"/>
                <a:cs typeface="Comic Sans MS"/>
              </a:rPr>
              <a:t>OE’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88994" y="3617467"/>
            <a:ext cx="462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omic Sans MS"/>
                <a:cs typeface="Comic Sans MS"/>
              </a:rPr>
              <a:t>DIR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96361" y="2238755"/>
            <a:ext cx="990600" cy="96520"/>
          </a:xfrm>
          <a:custGeom>
            <a:avLst/>
            <a:gdLst/>
            <a:ahLst/>
            <a:cxnLst/>
            <a:rect l="l" t="t" r="r" b="b"/>
            <a:pathLst>
              <a:path w="990600" h="96519">
                <a:moveTo>
                  <a:pt x="894588" y="0"/>
                </a:moveTo>
                <a:lnTo>
                  <a:pt x="894588" y="96012"/>
                </a:lnTo>
                <a:lnTo>
                  <a:pt x="958595" y="64008"/>
                </a:lnTo>
                <a:lnTo>
                  <a:pt x="910589" y="64008"/>
                </a:lnTo>
                <a:lnTo>
                  <a:pt x="910589" y="32004"/>
                </a:lnTo>
                <a:lnTo>
                  <a:pt x="958596" y="32004"/>
                </a:lnTo>
                <a:lnTo>
                  <a:pt x="894588" y="0"/>
                </a:lnTo>
                <a:close/>
              </a:path>
              <a:path w="990600" h="96519">
                <a:moveTo>
                  <a:pt x="8945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894588" y="64008"/>
                </a:lnTo>
                <a:lnTo>
                  <a:pt x="894588" y="32004"/>
                </a:lnTo>
                <a:close/>
              </a:path>
              <a:path w="990600" h="96519">
                <a:moveTo>
                  <a:pt x="958596" y="32004"/>
                </a:moveTo>
                <a:lnTo>
                  <a:pt x="910589" y="32004"/>
                </a:lnTo>
                <a:lnTo>
                  <a:pt x="910589" y="64008"/>
                </a:lnTo>
                <a:lnTo>
                  <a:pt x="958595" y="64008"/>
                </a:lnTo>
                <a:lnTo>
                  <a:pt x="990600" y="48006"/>
                </a:lnTo>
                <a:lnTo>
                  <a:pt x="9585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05555" y="2238755"/>
            <a:ext cx="96520" cy="962660"/>
          </a:xfrm>
          <a:custGeom>
            <a:avLst/>
            <a:gdLst/>
            <a:ahLst/>
            <a:cxnLst/>
            <a:rect l="l" t="t" r="r" b="b"/>
            <a:pathLst>
              <a:path w="96519" h="962660">
                <a:moveTo>
                  <a:pt x="32004" y="92787"/>
                </a:moveTo>
                <a:lnTo>
                  <a:pt x="32004" y="962406"/>
                </a:lnTo>
                <a:lnTo>
                  <a:pt x="64007" y="962406"/>
                </a:lnTo>
                <a:lnTo>
                  <a:pt x="64007" y="96012"/>
                </a:lnTo>
                <a:lnTo>
                  <a:pt x="48006" y="96012"/>
                </a:lnTo>
                <a:lnTo>
                  <a:pt x="32004" y="92787"/>
                </a:lnTo>
                <a:close/>
              </a:path>
              <a:path w="96519" h="962660">
                <a:moveTo>
                  <a:pt x="64007" y="48006"/>
                </a:moveTo>
                <a:lnTo>
                  <a:pt x="32004" y="48006"/>
                </a:lnTo>
                <a:lnTo>
                  <a:pt x="32004" y="92787"/>
                </a:lnTo>
                <a:lnTo>
                  <a:pt x="48006" y="96012"/>
                </a:lnTo>
                <a:lnTo>
                  <a:pt x="64007" y="92787"/>
                </a:lnTo>
                <a:lnTo>
                  <a:pt x="64007" y="48006"/>
                </a:lnTo>
                <a:close/>
              </a:path>
              <a:path w="96519" h="962660">
                <a:moveTo>
                  <a:pt x="64007" y="92787"/>
                </a:moveTo>
                <a:lnTo>
                  <a:pt x="48006" y="96012"/>
                </a:lnTo>
                <a:lnTo>
                  <a:pt x="64007" y="96012"/>
                </a:lnTo>
                <a:lnTo>
                  <a:pt x="64007" y="92787"/>
                </a:lnTo>
                <a:close/>
              </a:path>
              <a:path w="96519" h="962660">
                <a:moveTo>
                  <a:pt x="48006" y="0"/>
                </a:move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3768" y="66704"/>
                </a:lnTo>
                <a:lnTo>
                  <a:pt x="14049" y="81962"/>
                </a:lnTo>
                <a:lnTo>
                  <a:pt x="29307" y="92243"/>
                </a:lnTo>
                <a:lnTo>
                  <a:pt x="32004" y="92787"/>
                </a:lnTo>
                <a:lnTo>
                  <a:pt x="32004" y="48006"/>
                </a:lnTo>
                <a:lnTo>
                  <a:pt x="96012" y="48006"/>
                </a:lnTo>
                <a:lnTo>
                  <a:pt x="92243" y="29307"/>
                </a:lnTo>
                <a:lnTo>
                  <a:pt x="81962" y="14049"/>
                </a:lnTo>
                <a:lnTo>
                  <a:pt x="66704" y="3768"/>
                </a:lnTo>
                <a:lnTo>
                  <a:pt x="48006" y="0"/>
                </a:lnTo>
                <a:close/>
              </a:path>
              <a:path w="96519" h="962660">
                <a:moveTo>
                  <a:pt x="96012" y="48006"/>
                </a:moveTo>
                <a:lnTo>
                  <a:pt x="64007" y="48006"/>
                </a:lnTo>
                <a:lnTo>
                  <a:pt x="64007" y="92787"/>
                </a:lnTo>
                <a:lnTo>
                  <a:pt x="66704" y="92243"/>
                </a:lnTo>
                <a:lnTo>
                  <a:pt x="81962" y="81962"/>
                </a:lnTo>
                <a:lnTo>
                  <a:pt x="92243" y="66704"/>
                </a:lnTo>
                <a:lnTo>
                  <a:pt x="96012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53561" y="335356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3561" y="3762755"/>
            <a:ext cx="533400" cy="96520"/>
          </a:xfrm>
          <a:custGeom>
            <a:avLst/>
            <a:gdLst/>
            <a:ahLst/>
            <a:cxnLst/>
            <a:rect l="l" t="t" r="r" b="b"/>
            <a:pathLst>
              <a:path w="533400" h="96520">
                <a:moveTo>
                  <a:pt x="437388" y="0"/>
                </a:moveTo>
                <a:lnTo>
                  <a:pt x="437388" y="96012"/>
                </a:lnTo>
                <a:lnTo>
                  <a:pt x="501396" y="64008"/>
                </a:lnTo>
                <a:lnTo>
                  <a:pt x="453389" y="64008"/>
                </a:lnTo>
                <a:lnTo>
                  <a:pt x="453389" y="32004"/>
                </a:lnTo>
                <a:lnTo>
                  <a:pt x="501396" y="32004"/>
                </a:lnTo>
                <a:lnTo>
                  <a:pt x="437388" y="0"/>
                </a:lnTo>
                <a:close/>
              </a:path>
              <a:path w="533400" h="96520">
                <a:moveTo>
                  <a:pt x="4373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437388" y="64008"/>
                </a:lnTo>
                <a:lnTo>
                  <a:pt x="437388" y="32004"/>
                </a:lnTo>
                <a:close/>
              </a:path>
              <a:path w="533400" h="96520">
                <a:moveTo>
                  <a:pt x="501396" y="32004"/>
                </a:moveTo>
                <a:lnTo>
                  <a:pt x="453389" y="32004"/>
                </a:lnTo>
                <a:lnTo>
                  <a:pt x="453389" y="64008"/>
                </a:lnTo>
                <a:lnTo>
                  <a:pt x="501396" y="64008"/>
                </a:lnTo>
                <a:lnTo>
                  <a:pt x="533400" y="48006"/>
                </a:lnTo>
                <a:lnTo>
                  <a:pt x="5013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96361" y="2591561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602739" y="1237234"/>
            <a:ext cx="1281430" cy="214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ts val="265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8086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ts val="2170"/>
              </a:lnSpc>
            </a:pPr>
            <a:r>
              <a:rPr sz="2000" b="1" spc="5" dirty="0">
                <a:latin typeface="Comic Sans MS"/>
                <a:cs typeface="Comic Sans MS"/>
              </a:rPr>
              <a:t>AD</a:t>
            </a:r>
            <a:r>
              <a:rPr sz="1950" b="1" spc="7" baseline="-21367" dirty="0">
                <a:latin typeface="Comic Sans MS"/>
                <a:cs typeface="Comic Sans MS"/>
              </a:rPr>
              <a:t>8</a:t>
            </a:r>
            <a:r>
              <a:rPr sz="2000" b="1" spc="5" dirty="0">
                <a:latin typeface="Comic Sans MS"/>
                <a:cs typeface="Comic Sans MS"/>
              </a:rPr>
              <a:t>-AD</a:t>
            </a:r>
            <a:r>
              <a:rPr sz="1950" b="1" spc="7" baseline="-21367" dirty="0">
                <a:latin typeface="Comic Sans MS"/>
                <a:cs typeface="Comic Sans MS"/>
              </a:rPr>
              <a:t>15</a:t>
            </a:r>
            <a:endParaRPr sz="1950" baseline="-21367">
              <a:latin typeface="Comic Sans MS"/>
              <a:cs typeface="Comic Sans MS"/>
            </a:endParaRPr>
          </a:p>
          <a:p>
            <a:pPr marL="393065" marR="167640" algn="ctr">
              <a:lnSpc>
                <a:spcPct val="119800"/>
              </a:lnSpc>
              <a:spcBef>
                <a:spcPts val="1325"/>
              </a:spcBef>
            </a:pPr>
            <a:r>
              <a:rPr sz="2000" b="1" dirty="0">
                <a:latin typeface="Comic Sans MS"/>
                <a:cs typeface="Comic Sans MS"/>
              </a:rPr>
              <a:t>DT/R’  DEN’</a:t>
            </a:r>
            <a:endParaRPr sz="2000">
              <a:latin typeface="Comic Sans MS"/>
              <a:cs typeface="Comic Sans MS"/>
            </a:endParaRPr>
          </a:p>
          <a:p>
            <a:pPr marL="165100">
              <a:spcBef>
                <a:spcPts val="2405"/>
              </a:spcBef>
            </a:pPr>
            <a:r>
              <a:rPr sz="2000" b="1" spc="-5" dirty="0">
                <a:latin typeface="Comic Sans MS"/>
                <a:cs typeface="Comic Sans MS"/>
              </a:rPr>
              <a:t>A</a:t>
            </a:r>
            <a:r>
              <a:rPr sz="2000" b="1" spc="5" dirty="0">
                <a:latin typeface="Comic Sans MS"/>
                <a:cs typeface="Comic Sans MS"/>
              </a:rPr>
              <a:t>D</a:t>
            </a:r>
            <a:r>
              <a:rPr sz="1950" b="1" spc="22" baseline="-21367" dirty="0">
                <a:latin typeface="Comic Sans MS"/>
                <a:cs typeface="Comic Sans MS"/>
              </a:rPr>
              <a:t>0</a:t>
            </a:r>
            <a:r>
              <a:rPr sz="2000" b="1" dirty="0">
                <a:latin typeface="Comic Sans MS"/>
                <a:cs typeface="Comic Sans MS"/>
              </a:rPr>
              <a:t>-</a:t>
            </a:r>
            <a:r>
              <a:rPr sz="2000" b="1" spc="-5" dirty="0">
                <a:latin typeface="Comic Sans MS"/>
                <a:cs typeface="Comic Sans MS"/>
              </a:rPr>
              <a:t>A</a:t>
            </a:r>
            <a:r>
              <a:rPr sz="2000" b="1" spc="5" dirty="0">
                <a:latin typeface="Comic Sans MS"/>
                <a:cs typeface="Comic Sans MS"/>
              </a:rPr>
              <a:t>D</a:t>
            </a:r>
            <a:r>
              <a:rPr sz="1950" b="1" spc="22" baseline="-21367" dirty="0">
                <a:latin typeface="Comic Sans MS"/>
                <a:cs typeface="Comic Sans MS"/>
              </a:rPr>
              <a:t>7</a:t>
            </a:r>
            <a:endParaRPr sz="1950" baseline="-21367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058155" y="2362961"/>
            <a:ext cx="96012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53155" y="2543555"/>
            <a:ext cx="96520" cy="657860"/>
          </a:xfrm>
          <a:custGeom>
            <a:avLst/>
            <a:gdLst/>
            <a:ahLst/>
            <a:cxnLst/>
            <a:rect l="l" t="t" r="r" b="b"/>
            <a:pathLst>
              <a:path w="96519" h="657860">
                <a:moveTo>
                  <a:pt x="32004" y="92787"/>
                </a:moveTo>
                <a:lnTo>
                  <a:pt x="32004" y="657606"/>
                </a:lnTo>
                <a:lnTo>
                  <a:pt x="64007" y="657606"/>
                </a:lnTo>
                <a:lnTo>
                  <a:pt x="64007" y="96012"/>
                </a:lnTo>
                <a:lnTo>
                  <a:pt x="48006" y="96012"/>
                </a:lnTo>
                <a:lnTo>
                  <a:pt x="32004" y="92787"/>
                </a:lnTo>
                <a:close/>
              </a:path>
              <a:path w="96519" h="657860">
                <a:moveTo>
                  <a:pt x="64007" y="48006"/>
                </a:moveTo>
                <a:lnTo>
                  <a:pt x="32004" y="48006"/>
                </a:lnTo>
                <a:lnTo>
                  <a:pt x="32004" y="92787"/>
                </a:lnTo>
                <a:lnTo>
                  <a:pt x="48006" y="96012"/>
                </a:lnTo>
                <a:lnTo>
                  <a:pt x="64007" y="92787"/>
                </a:lnTo>
                <a:lnTo>
                  <a:pt x="64007" y="48006"/>
                </a:lnTo>
                <a:close/>
              </a:path>
              <a:path w="96519" h="657860">
                <a:moveTo>
                  <a:pt x="64007" y="92787"/>
                </a:moveTo>
                <a:lnTo>
                  <a:pt x="48006" y="96012"/>
                </a:lnTo>
                <a:lnTo>
                  <a:pt x="64007" y="96012"/>
                </a:lnTo>
                <a:lnTo>
                  <a:pt x="64007" y="92787"/>
                </a:lnTo>
                <a:close/>
              </a:path>
              <a:path w="96519" h="657860">
                <a:moveTo>
                  <a:pt x="48006" y="0"/>
                </a:move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3768" y="66704"/>
                </a:lnTo>
                <a:lnTo>
                  <a:pt x="14049" y="81962"/>
                </a:lnTo>
                <a:lnTo>
                  <a:pt x="29307" y="92243"/>
                </a:lnTo>
                <a:lnTo>
                  <a:pt x="32004" y="92787"/>
                </a:lnTo>
                <a:lnTo>
                  <a:pt x="32004" y="48006"/>
                </a:lnTo>
                <a:lnTo>
                  <a:pt x="96012" y="48006"/>
                </a:lnTo>
                <a:lnTo>
                  <a:pt x="92243" y="29307"/>
                </a:lnTo>
                <a:lnTo>
                  <a:pt x="81962" y="14049"/>
                </a:lnTo>
                <a:lnTo>
                  <a:pt x="66704" y="3768"/>
                </a:lnTo>
                <a:lnTo>
                  <a:pt x="48006" y="0"/>
                </a:lnTo>
                <a:close/>
              </a:path>
              <a:path w="96519" h="657860">
                <a:moveTo>
                  <a:pt x="96012" y="48006"/>
                </a:moveTo>
                <a:lnTo>
                  <a:pt x="64007" y="48006"/>
                </a:lnTo>
                <a:lnTo>
                  <a:pt x="64007" y="92787"/>
                </a:lnTo>
                <a:lnTo>
                  <a:pt x="66704" y="92243"/>
                </a:lnTo>
                <a:lnTo>
                  <a:pt x="81962" y="81962"/>
                </a:lnTo>
                <a:lnTo>
                  <a:pt x="92243" y="66704"/>
                </a:lnTo>
                <a:lnTo>
                  <a:pt x="96012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01161" y="3353561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201161" y="4115561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5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058155" y="3886961"/>
            <a:ext cx="96012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10961" y="1600961"/>
            <a:ext cx="1676400" cy="381000"/>
          </a:xfrm>
          <a:custGeom>
            <a:avLst/>
            <a:gdLst/>
            <a:ahLst/>
            <a:cxnLst/>
            <a:rect l="l" t="t" r="r" b="b"/>
            <a:pathLst>
              <a:path w="1676400" h="381000">
                <a:moveTo>
                  <a:pt x="335279" y="0"/>
                </a:moveTo>
                <a:lnTo>
                  <a:pt x="0" y="190500"/>
                </a:lnTo>
                <a:lnTo>
                  <a:pt x="335279" y="381000"/>
                </a:lnTo>
                <a:lnTo>
                  <a:pt x="335279" y="285750"/>
                </a:lnTo>
                <a:lnTo>
                  <a:pt x="1508760" y="285750"/>
                </a:lnTo>
                <a:lnTo>
                  <a:pt x="1676400" y="190500"/>
                </a:lnTo>
                <a:lnTo>
                  <a:pt x="1508760" y="95250"/>
                </a:lnTo>
                <a:lnTo>
                  <a:pt x="335279" y="95250"/>
                </a:lnTo>
                <a:lnTo>
                  <a:pt x="335279" y="0"/>
                </a:lnTo>
                <a:close/>
              </a:path>
              <a:path w="1676400" h="381000">
                <a:moveTo>
                  <a:pt x="1508760" y="285750"/>
                </a:moveTo>
                <a:lnTo>
                  <a:pt x="1341120" y="285750"/>
                </a:lnTo>
                <a:lnTo>
                  <a:pt x="1341120" y="381000"/>
                </a:lnTo>
                <a:lnTo>
                  <a:pt x="1508760" y="285750"/>
                </a:lnTo>
                <a:close/>
              </a:path>
              <a:path w="1676400" h="381000">
                <a:moveTo>
                  <a:pt x="1341120" y="0"/>
                </a:moveTo>
                <a:lnTo>
                  <a:pt x="1341120" y="95250"/>
                </a:lnTo>
                <a:lnTo>
                  <a:pt x="1508760" y="95250"/>
                </a:lnTo>
                <a:lnTo>
                  <a:pt x="1341120" y="0"/>
                </a:lnTo>
                <a:close/>
              </a:path>
            </a:pathLst>
          </a:custGeom>
          <a:solidFill>
            <a:srgbClr val="00CCFF">
              <a:alpha val="3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10961" y="1600961"/>
            <a:ext cx="1676400" cy="381000"/>
          </a:xfrm>
          <a:custGeom>
            <a:avLst/>
            <a:gdLst/>
            <a:ahLst/>
            <a:cxnLst/>
            <a:rect l="l" t="t" r="r" b="b"/>
            <a:pathLst>
              <a:path w="1676400" h="381000">
                <a:moveTo>
                  <a:pt x="0" y="190500"/>
                </a:moveTo>
                <a:lnTo>
                  <a:pt x="335279" y="0"/>
                </a:lnTo>
                <a:lnTo>
                  <a:pt x="335279" y="95250"/>
                </a:lnTo>
                <a:lnTo>
                  <a:pt x="1341120" y="95250"/>
                </a:lnTo>
                <a:lnTo>
                  <a:pt x="1341120" y="0"/>
                </a:lnTo>
                <a:lnTo>
                  <a:pt x="1676400" y="190500"/>
                </a:lnTo>
                <a:lnTo>
                  <a:pt x="1341120" y="381000"/>
                </a:lnTo>
                <a:lnTo>
                  <a:pt x="1341120" y="285750"/>
                </a:lnTo>
                <a:lnTo>
                  <a:pt x="335279" y="285750"/>
                </a:lnTo>
                <a:lnTo>
                  <a:pt x="335279" y="381000"/>
                </a:lnTo>
                <a:lnTo>
                  <a:pt x="0" y="190500"/>
                </a:lnTo>
                <a:close/>
              </a:path>
            </a:pathLst>
          </a:custGeom>
          <a:ln w="3200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410961" y="3124961"/>
            <a:ext cx="1676400" cy="381000"/>
          </a:xfrm>
          <a:custGeom>
            <a:avLst/>
            <a:gdLst/>
            <a:ahLst/>
            <a:cxnLst/>
            <a:rect l="l" t="t" r="r" b="b"/>
            <a:pathLst>
              <a:path w="1676400" h="381000">
                <a:moveTo>
                  <a:pt x="335279" y="0"/>
                </a:moveTo>
                <a:lnTo>
                  <a:pt x="0" y="190500"/>
                </a:lnTo>
                <a:lnTo>
                  <a:pt x="335279" y="381000"/>
                </a:lnTo>
                <a:lnTo>
                  <a:pt x="335279" y="285750"/>
                </a:lnTo>
                <a:lnTo>
                  <a:pt x="1508760" y="285750"/>
                </a:lnTo>
                <a:lnTo>
                  <a:pt x="1676400" y="190500"/>
                </a:lnTo>
                <a:lnTo>
                  <a:pt x="1508760" y="95250"/>
                </a:lnTo>
                <a:lnTo>
                  <a:pt x="335279" y="95250"/>
                </a:lnTo>
                <a:lnTo>
                  <a:pt x="335279" y="0"/>
                </a:lnTo>
                <a:close/>
              </a:path>
              <a:path w="1676400" h="381000">
                <a:moveTo>
                  <a:pt x="1508760" y="285750"/>
                </a:moveTo>
                <a:lnTo>
                  <a:pt x="1341120" y="285750"/>
                </a:lnTo>
                <a:lnTo>
                  <a:pt x="1341120" y="381000"/>
                </a:lnTo>
                <a:lnTo>
                  <a:pt x="1508760" y="285750"/>
                </a:lnTo>
                <a:close/>
              </a:path>
              <a:path w="1676400" h="381000">
                <a:moveTo>
                  <a:pt x="1341120" y="0"/>
                </a:moveTo>
                <a:lnTo>
                  <a:pt x="1341120" y="95250"/>
                </a:lnTo>
                <a:lnTo>
                  <a:pt x="1508760" y="95250"/>
                </a:lnTo>
                <a:lnTo>
                  <a:pt x="1341120" y="0"/>
                </a:lnTo>
                <a:close/>
              </a:path>
            </a:pathLst>
          </a:custGeom>
          <a:solidFill>
            <a:srgbClr val="00CCFF">
              <a:alpha val="3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410961" y="3124961"/>
            <a:ext cx="1676400" cy="381000"/>
          </a:xfrm>
          <a:custGeom>
            <a:avLst/>
            <a:gdLst/>
            <a:ahLst/>
            <a:cxnLst/>
            <a:rect l="l" t="t" r="r" b="b"/>
            <a:pathLst>
              <a:path w="1676400" h="381000">
                <a:moveTo>
                  <a:pt x="0" y="190500"/>
                </a:moveTo>
                <a:lnTo>
                  <a:pt x="335279" y="0"/>
                </a:lnTo>
                <a:lnTo>
                  <a:pt x="335279" y="95250"/>
                </a:lnTo>
                <a:lnTo>
                  <a:pt x="1341120" y="95250"/>
                </a:lnTo>
                <a:lnTo>
                  <a:pt x="1341120" y="0"/>
                </a:lnTo>
                <a:lnTo>
                  <a:pt x="1676400" y="190500"/>
                </a:lnTo>
                <a:lnTo>
                  <a:pt x="1341120" y="381000"/>
                </a:lnTo>
                <a:lnTo>
                  <a:pt x="1341120" y="285750"/>
                </a:lnTo>
                <a:lnTo>
                  <a:pt x="335279" y="285750"/>
                </a:lnTo>
                <a:lnTo>
                  <a:pt x="335279" y="381000"/>
                </a:lnTo>
                <a:lnTo>
                  <a:pt x="0" y="190500"/>
                </a:lnTo>
                <a:close/>
              </a:path>
            </a:pathLst>
          </a:custGeom>
          <a:ln w="3200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166229" y="1542415"/>
            <a:ext cx="930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000066"/>
                </a:solidFill>
                <a:latin typeface="Comic Sans MS"/>
                <a:cs typeface="Comic Sans MS"/>
              </a:rPr>
              <a:t>D</a:t>
            </a:r>
            <a:r>
              <a:rPr sz="2400" spc="-15" baseline="-20833" dirty="0">
                <a:solidFill>
                  <a:srgbClr val="000066"/>
                </a:solidFill>
                <a:latin typeface="Comic Sans MS"/>
                <a:cs typeface="Comic Sans MS"/>
              </a:rPr>
              <a:t>8</a:t>
            </a:r>
            <a:r>
              <a:rPr sz="2400" spc="-5" dirty="0">
                <a:solidFill>
                  <a:srgbClr val="000066"/>
                </a:solidFill>
                <a:latin typeface="Comic Sans MS"/>
                <a:cs typeface="Comic Sans MS"/>
              </a:rPr>
              <a:t>-D</a:t>
            </a:r>
            <a:r>
              <a:rPr sz="2400" spc="-7" baseline="-20833" dirty="0">
                <a:solidFill>
                  <a:srgbClr val="000066"/>
                </a:solidFill>
                <a:latin typeface="Comic Sans MS"/>
                <a:cs typeface="Comic Sans MS"/>
              </a:rPr>
              <a:t>15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66229" y="3066669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000066"/>
                </a:solidFill>
                <a:latin typeface="Comic Sans MS"/>
                <a:cs typeface="Comic Sans MS"/>
              </a:rPr>
              <a:t>D</a:t>
            </a:r>
            <a:r>
              <a:rPr sz="2400" spc="-15" baseline="-20833" dirty="0">
                <a:solidFill>
                  <a:srgbClr val="000066"/>
                </a:solidFill>
                <a:latin typeface="Comic Sans MS"/>
                <a:cs typeface="Comic Sans MS"/>
              </a:rPr>
              <a:t>0</a:t>
            </a:r>
            <a:r>
              <a:rPr sz="2400" spc="-5" dirty="0">
                <a:solidFill>
                  <a:srgbClr val="000066"/>
                </a:solidFill>
                <a:latin typeface="Comic Sans MS"/>
                <a:cs typeface="Comic Sans MS"/>
              </a:rPr>
              <a:t>-D</a:t>
            </a:r>
            <a:r>
              <a:rPr sz="2400" spc="-7" baseline="-20833" dirty="0">
                <a:solidFill>
                  <a:srgbClr val="000066"/>
                </a:solidFill>
                <a:latin typeface="Comic Sans MS"/>
                <a:cs typeface="Comic Sans MS"/>
              </a:rPr>
              <a:t>7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3888995" y="255474"/>
            <a:ext cx="38150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u="none" spc="-5" dirty="0">
                <a:solidFill>
                  <a:srgbClr val="000000"/>
                </a:solidFill>
                <a:latin typeface="Comic Sans MS"/>
                <a:cs typeface="Comic Sans MS"/>
              </a:rPr>
              <a:t>System Bus </a:t>
            </a:r>
            <a:r>
              <a:rPr sz="2400" u="none" dirty="0">
                <a:solidFill>
                  <a:srgbClr val="000000"/>
                </a:solidFill>
                <a:latin typeface="Comic Sans MS"/>
                <a:cs typeface="Comic Sans MS"/>
              </a:rPr>
              <a:t>of</a:t>
            </a:r>
            <a:r>
              <a:rPr sz="2400" u="none" spc="-60" dirty="0">
                <a:solidFill>
                  <a:srgbClr val="000000"/>
                </a:solidFill>
                <a:latin typeface="Comic Sans MS"/>
                <a:cs typeface="Comic Sans MS"/>
              </a:rPr>
              <a:t> </a:t>
            </a:r>
            <a:r>
              <a:rPr sz="2400" u="none" spc="-10" dirty="0">
                <a:solidFill>
                  <a:srgbClr val="000000"/>
                </a:solidFill>
                <a:latin typeface="Comic Sans MS"/>
                <a:cs typeface="Comic Sans MS"/>
              </a:rPr>
              <a:t>8086(Data)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615794" y="2991688"/>
            <a:ext cx="10008412" cy="18319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250">
              <a:spcBef>
                <a:spcPts val="105"/>
              </a:spcBef>
              <a:tabLst>
                <a:tab pos="7493000" algn="l"/>
              </a:tabLst>
            </a:pPr>
            <a:r>
              <a:rPr spc="-180" dirty="0"/>
              <a:t>8086	</a:t>
            </a:r>
          </a:p>
          <a:p>
            <a:pPr marL="96520">
              <a:spcBef>
                <a:spcPts val="1745"/>
              </a:spcBef>
            </a:pPr>
            <a:r>
              <a:rPr sz="2400" u="none" spc="95" dirty="0">
                <a:solidFill>
                  <a:srgbClr val="455F51"/>
                </a:solidFill>
              </a:rPr>
              <a:t>SYSTEM</a:t>
            </a:r>
            <a:r>
              <a:rPr sz="2400" u="none" spc="165" dirty="0">
                <a:solidFill>
                  <a:srgbClr val="455F51"/>
                </a:solidFill>
              </a:rPr>
              <a:t> </a:t>
            </a:r>
            <a:r>
              <a:rPr sz="2400" u="none" spc="70" dirty="0">
                <a:solidFill>
                  <a:srgbClr val="455F51"/>
                </a:solidFill>
              </a:rPr>
              <a:t>BUS</a:t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43961" y="229361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0"/>
                </a:moveTo>
                <a:lnTo>
                  <a:pt x="0" y="5943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6161" y="229361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0"/>
                </a:moveTo>
                <a:lnTo>
                  <a:pt x="0" y="5943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961" y="6172961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43961" y="2293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44161" y="2293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11169" y="208662"/>
            <a:ext cx="828040" cy="325755"/>
          </a:xfrm>
          <a:custGeom>
            <a:avLst/>
            <a:gdLst/>
            <a:ahLst/>
            <a:cxnLst/>
            <a:rect l="l" t="t" r="r" b="b"/>
            <a:pathLst>
              <a:path w="828039" h="325755">
                <a:moveTo>
                  <a:pt x="29718" y="0"/>
                </a:moveTo>
                <a:lnTo>
                  <a:pt x="0" y="4318"/>
                </a:lnTo>
                <a:lnTo>
                  <a:pt x="11012" y="49508"/>
                </a:lnTo>
                <a:lnTo>
                  <a:pt x="27598" y="92358"/>
                </a:lnTo>
                <a:lnTo>
                  <a:pt x="49365" y="132566"/>
                </a:lnTo>
                <a:lnTo>
                  <a:pt x="75922" y="169827"/>
                </a:lnTo>
                <a:lnTo>
                  <a:pt x="106878" y="203839"/>
                </a:lnTo>
                <a:lnTo>
                  <a:pt x="141843" y="234299"/>
                </a:lnTo>
                <a:lnTo>
                  <a:pt x="180424" y="260904"/>
                </a:lnTo>
                <a:lnTo>
                  <a:pt x="222231" y="283351"/>
                </a:lnTo>
                <a:lnTo>
                  <a:pt x="266872" y="301337"/>
                </a:lnTo>
                <a:lnTo>
                  <a:pt x="313957" y="314559"/>
                </a:lnTo>
                <a:lnTo>
                  <a:pt x="363094" y="322715"/>
                </a:lnTo>
                <a:lnTo>
                  <a:pt x="413893" y="325501"/>
                </a:lnTo>
                <a:lnTo>
                  <a:pt x="464691" y="322715"/>
                </a:lnTo>
                <a:lnTo>
                  <a:pt x="513828" y="314559"/>
                </a:lnTo>
                <a:lnTo>
                  <a:pt x="560913" y="301337"/>
                </a:lnTo>
                <a:lnTo>
                  <a:pt x="568709" y="298196"/>
                </a:lnTo>
                <a:lnTo>
                  <a:pt x="413893" y="298196"/>
                </a:lnTo>
                <a:lnTo>
                  <a:pt x="362511" y="295123"/>
                </a:lnTo>
                <a:lnTo>
                  <a:pt x="313005" y="286150"/>
                </a:lnTo>
                <a:lnTo>
                  <a:pt x="265848" y="271639"/>
                </a:lnTo>
                <a:lnTo>
                  <a:pt x="221510" y="251957"/>
                </a:lnTo>
                <a:lnTo>
                  <a:pt x="180463" y="227468"/>
                </a:lnTo>
                <a:lnTo>
                  <a:pt x="143179" y="198536"/>
                </a:lnTo>
                <a:lnTo>
                  <a:pt x="110130" y="165525"/>
                </a:lnTo>
                <a:lnTo>
                  <a:pt x="81788" y="128802"/>
                </a:lnTo>
                <a:lnTo>
                  <a:pt x="58624" y="88730"/>
                </a:lnTo>
                <a:lnTo>
                  <a:pt x="41110" y="45674"/>
                </a:lnTo>
                <a:lnTo>
                  <a:pt x="29718" y="0"/>
                </a:lnTo>
                <a:close/>
              </a:path>
              <a:path w="828039" h="325755">
                <a:moveTo>
                  <a:pt x="798068" y="0"/>
                </a:moveTo>
                <a:lnTo>
                  <a:pt x="786675" y="45674"/>
                </a:lnTo>
                <a:lnTo>
                  <a:pt x="769161" y="88730"/>
                </a:lnTo>
                <a:lnTo>
                  <a:pt x="745997" y="128802"/>
                </a:lnTo>
                <a:lnTo>
                  <a:pt x="717655" y="165525"/>
                </a:lnTo>
                <a:lnTo>
                  <a:pt x="684606" y="198536"/>
                </a:lnTo>
                <a:lnTo>
                  <a:pt x="647322" y="227468"/>
                </a:lnTo>
                <a:lnTo>
                  <a:pt x="606275" y="251957"/>
                </a:lnTo>
                <a:lnTo>
                  <a:pt x="561937" y="271639"/>
                </a:lnTo>
                <a:lnTo>
                  <a:pt x="514780" y="286150"/>
                </a:lnTo>
                <a:lnTo>
                  <a:pt x="465274" y="295123"/>
                </a:lnTo>
                <a:lnTo>
                  <a:pt x="413893" y="298196"/>
                </a:lnTo>
                <a:lnTo>
                  <a:pt x="568709" y="298196"/>
                </a:lnTo>
                <a:lnTo>
                  <a:pt x="605554" y="283351"/>
                </a:lnTo>
                <a:lnTo>
                  <a:pt x="647361" y="260904"/>
                </a:lnTo>
                <a:lnTo>
                  <a:pt x="685942" y="234299"/>
                </a:lnTo>
                <a:lnTo>
                  <a:pt x="720907" y="203839"/>
                </a:lnTo>
                <a:lnTo>
                  <a:pt x="751863" y="169827"/>
                </a:lnTo>
                <a:lnTo>
                  <a:pt x="778420" y="132566"/>
                </a:lnTo>
                <a:lnTo>
                  <a:pt x="800187" y="92358"/>
                </a:lnTo>
                <a:lnTo>
                  <a:pt x="816773" y="49508"/>
                </a:lnTo>
                <a:lnTo>
                  <a:pt x="827786" y="4318"/>
                </a:lnTo>
                <a:lnTo>
                  <a:pt x="798068" y="0"/>
                </a:lnTo>
                <a:close/>
              </a:path>
            </a:pathLst>
          </a:custGeom>
          <a:solidFill>
            <a:srgbClr val="000000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11169" y="208662"/>
            <a:ext cx="828040" cy="325755"/>
          </a:xfrm>
          <a:custGeom>
            <a:avLst/>
            <a:gdLst/>
            <a:ahLst/>
            <a:cxnLst/>
            <a:rect l="l" t="t" r="r" b="b"/>
            <a:pathLst>
              <a:path w="828039" h="325755">
                <a:moveTo>
                  <a:pt x="798068" y="0"/>
                </a:moveTo>
                <a:lnTo>
                  <a:pt x="786675" y="45674"/>
                </a:lnTo>
                <a:lnTo>
                  <a:pt x="769161" y="88730"/>
                </a:lnTo>
                <a:lnTo>
                  <a:pt x="745997" y="128802"/>
                </a:lnTo>
                <a:lnTo>
                  <a:pt x="717655" y="165525"/>
                </a:lnTo>
                <a:lnTo>
                  <a:pt x="684606" y="198536"/>
                </a:lnTo>
                <a:lnTo>
                  <a:pt x="647322" y="227468"/>
                </a:lnTo>
                <a:lnTo>
                  <a:pt x="606275" y="251957"/>
                </a:lnTo>
                <a:lnTo>
                  <a:pt x="561937" y="271639"/>
                </a:lnTo>
                <a:lnTo>
                  <a:pt x="514780" y="286150"/>
                </a:lnTo>
                <a:lnTo>
                  <a:pt x="465274" y="295123"/>
                </a:lnTo>
                <a:lnTo>
                  <a:pt x="413893" y="298196"/>
                </a:lnTo>
                <a:lnTo>
                  <a:pt x="362511" y="295123"/>
                </a:lnTo>
                <a:lnTo>
                  <a:pt x="313005" y="286150"/>
                </a:lnTo>
                <a:lnTo>
                  <a:pt x="265848" y="271639"/>
                </a:lnTo>
                <a:lnTo>
                  <a:pt x="221510" y="251957"/>
                </a:lnTo>
                <a:lnTo>
                  <a:pt x="180463" y="227468"/>
                </a:lnTo>
                <a:lnTo>
                  <a:pt x="143179" y="198536"/>
                </a:lnTo>
                <a:lnTo>
                  <a:pt x="110130" y="165525"/>
                </a:lnTo>
                <a:lnTo>
                  <a:pt x="81788" y="128802"/>
                </a:lnTo>
                <a:lnTo>
                  <a:pt x="58624" y="88730"/>
                </a:lnTo>
                <a:lnTo>
                  <a:pt x="41110" y="45674"/>
                </a:lnTo>
                <a:lnTo>
                  <a:pt x="29718" y="0"/>
                </a:lnTo>
                <a:lnTo>
                  <a:pt x="0" y="4318"/>
                </a:lnTo>
                <a:lnTo>
                  <a:pt x="11012" y="49508"/>
                </a:lnTo>
                <a:lnTo>
                  <a:pt x="27598" y="92358"/>
                </a:lnTo>
                <a:lnTo>
                  <a:pt x="49365" y="132566"/>
                </a:lnTo>
                <a:lnTo>
                  <a:pt x="75922" y="169827"/>
                </a:lnTo>
                <a:lnTo>
                  <a:pt x="106878" y="203839"/>
                </a:lnTo>
                <a:lnTo>
                  <a:pt x="141843" y="234299"/>
                </a:lnTo>
                <a:lnTo>
                  <a:pt x="180424" y="260904"/>
                </a:lnTo>
                <a:lnTo>
                  <a:pt x="222231" y="283351"/>
                </a:lnTo>
                <a:lnTo>
                  <a:pt x="266872" y="301337"/>
                </a:lnTo>
                <a:lnTo>
                  <a:pt x="313957" y="314559"/>
                </a:lnTo>
                <a:lnTo>
                  <a:pt x="363094" y="322715"/>
                </a:lnTo>
                <a:lnTo>
                  <a:pt x="413893" y="325501"/>
                </a:lnTo>
                <a:lnTo>
                  <a:pt x="464691" y="322715"/>
                </a:lnTo>
                <a:lnTo>
                  <a:pt x="513828" y="314559"/>
                </a:lnTo>
                <a:lnTo>
                  <a:pt x="560913" y="301337"/>
                </a:lnTo>
                <a:lnTo>
                  <a:pt x="605554" y="283351"/>
                </a:lnTo>
                <a:lnTo>
                  <a:pt x="647361" y="260904"/>
                </a:lnTo>
                <a:lnTo>
                  <a:pt x="685942" y="234299"/>
                </a:lnTo>
                <a:lnTo>
                  <a:pt x="720907" y="203839"/>
                </a:lnTo>
                <a:lnTo>
                  <a:pt x="751863" y="169827"/>
                </a:lnTo>
                <a:lnTo>
                  <a:pt x="778420" y="132566"/>
                </a:lnTo>
                <a:lnTo>
                  <a:pt x="800187" y="92358"/>
                </a:lnTo>
                <a:lnTo>
                  <a:pt x="816773" y="49508"/>
                </a:lnTo>
                <a:lnTo>
                  <a:pt x="827786" y="4318"/>
                </a:lnTo>
                <a:lnTo>
                  <a:pt x="798068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06161" y="343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106161" y="305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5361" y="61348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15361" y="60967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32760" y="289559"/>
            <a:ext cx="108204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5361" y="343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15361" y="305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15361" y="6621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15361" y="6240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15361" y="9669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15361" y="9288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15361" y="12717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15361" y="12336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15361" y="15765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15361" y="15384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15361" y="18813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15361" y="18432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15361" y="21861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15361" y="21480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15361" y="24909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15361" y="24528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15361" y="27957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15361" y="27576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15361" y="31005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15361" y="30624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15361" y="3391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153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15361" y="36964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15361" y="36583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15361" y="40012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15361" y="39631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15361" y="43060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15361" y="42679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15361" y="46108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15361" y="45727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15361" y="4915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15361" y="487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15361" y="52204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15361" y="51823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515361" y="55115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515361" y="54734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2834894" y="157443"/>
            <a:ext cx="293370" cy="60464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>
              <a:spcBef>
                <a:spcPts val="335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4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8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9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10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4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11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12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13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14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3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18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515361" y="58163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15361" y="57782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678939" y="171196"/>
            <a:ext cx="641350" cy="603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890">
              <a:lnSpc>
                <a:spcPct val="110600"/>
              </a:lnSpc>
            </a:pPr>
            <a:r>
              <a:rPr b="1" dirty="0">
                <a:latin typeface="Comic Sans MS"/>
                <a:cs typeface="Comic Sans MS"/>
              </a:rPr>
              <a:t>GND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14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13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12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11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10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AD9  AD8  AD7  AD6</a:t>
            </a:r>
            <a:endParaRPr>
              <a:latin typeface="Comic Sans MS"/>
              <a:cs typeface="Comic Sans MS"/>
            </a:endParaRPr>
          </a:p>
          <a:p>
            <a:pPr marL="12700" marR="5080" algn="just">
              <a:lnSpc>
                <a:spcPct val="111100"/>
              </a:lnSpc>
              <a:spcBef>
                <a:spcPts val="110"/>
              </a:spcBef>
            </a:pP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AD5  AD4  AD3  AD2  AD1  AD0  </a:t>
            </a:r>
            <a:r>
              <a:rPr b="1" dirty="0">
                <a:solidFill>
                  <a:srgbClr val="660066"/>
                </a:solidFill>
                <a:latin typeface="Comic Sans MS"/>
                <a:cs typeface="Comic Sans MS"/>
              </a:rPr>
              <a:t>NMI  </a:t>
            </a:r>
            <a:r>
              <a:rPr b="1" spc="-5" dirty="0">
                <a:solidFill>
                  <a:srgbClr val="660066"/>
                </a:solidFill>
                <a:latin typeface="Comic Sans MS"/>
                <a:cs typeface="Comic Sans MS"/>
              </a:rPr>
              <a:t>IN</a:t>
            </a:r>
            <a:r>
              <a:rPr b="1" spc="-10" dirty="0">
                <a:solidFill>
                  <a:srgbClr val="660066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66"/>
                </a:solidFill>
                <a:latin typeface="Comic Sans MS"/>
                <a:cs typeface="Comic Sans MS"/>
              </a:rPr>
              <a:t>R</a:t>
            </a:r>
            <a:endParaRPr>
              <a:latin typeface="Comic Sans MS"/>
              <a:cs typeface="Comic Sans MS"/>
            </a:endParaRPr>
          </a:p>
          <a:p>
            <a:pPr marL="12700" marR="114300">
              <a:lnSpc>
                <a:spcPts val="1800"/>
              </a:lnSpc>
              <a:spcBef>
                <a:spcPts val="605"/>
              </a:spcBef>
            </a:pPr>
            <a:r>
              <a:rPr b="1" dirty="0">
                <a:solidFill>
                  <a:srgbClr val="6B9F24"/>
                </a:solidFill>
                <a:latin typeface="Comic Sans MS"/>
                <a:cs typeface="Comic Sans MS"/>
              </a:rPr>
              <a:t>CLK  </a:t>
            </a:r>
            <a:r>
              <a:rPr b="1" dirty="0">
                <a:latin typeface="Comic Sans MS"/>
                <a:cs typeface="Comic Sans MS"/>
              </a:rPr>
              <a:t>GND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106161" y="58163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06161" y="57782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06161" y="61348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06161" y="60967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106161" y="55252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106161" y="54871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5641976" y="5353648"/>
            <a:ext cx="793115" cy="8502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ct val="97300"/>
              </a:lnSpc>
              <a:spcBef>
                <a:spcPts val="290"/>
              </a:spcBef>
            </a:pPr>
            <a:r>
              <a:rPr b="1" spc="-5" dirty="0">
                <a:solidFill>
                  <a:srgbClr val="FF33CC"/>
                </a:solidFill>
                <a:latin typeface="Comic Sans MS"/>
                <a:cs typeface="Comic Sans MS"/>
              </a:rPr>
              <a:t>TEST  </a:t>
            </a:r>
            <a:r>
              <a:rPr b="1" spc="-5" dirty="0">
                <a:solidFill>
                  <a:srgbClr val="6B9F24"/>
                </a:solidFill>
                <a:latin typeface="Comic Sans MS"/>
                <a:cs typeface="Comic Sans MS"/>
              </a:rPr>
              <a:t>RE</a:t>
            </a:r>
            <a:r>
              <a:rPr b="1" spc="5" dirty="0">
                <a:solidFill>
                  <a:srgbClr val="6B9F24"/>
                </a:solidFill>
                <a:latin typeface="Comic Sans MS"/>
                <a:cs typeface="Comic Sans MS"/>
              </a:rPr>
              <a:t>A</a:t>
            </a:r>
            <a:r>
              <a:rPr b="1" dirty="0">
                <a:solidFill>
                  <a:srgbClr val="6B9F24"/>
                </a:solidFill>
                <a:latin typeface="Comic Sans MS"/>
                <a:cs typeface="Comic Sans MS"/>
              </a:rPr>
              <a:t>DY  </a:t>
            </a:r>
            <a:r>
              <a:rPr b="1" spc="-5" dirty="0">
                <a:solidFill>
                  <a:srgbClr val="6B9F24"/>
                </a:solidFill>
                <a:latin typeface="Comic Sans MS"/>
                <a:cs typeface="Comic Sans MS"/>
              </a:rPr>
              <a:t>RESET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5639561" y="5410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FF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06161" y="52204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06161" y="51823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06161" y="4915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06161" y="487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06161" y="45971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06161" y="45590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06161" y="42923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06161" y="42542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06161" y="39875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06161" y="39494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06161" y="36827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06161" y="36446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06161" y="3391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061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106161" y="307314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106161" y="3035045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639561" y="51061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096761" y="41917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020561" y="38869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5641975" y="2872485"/>
            <a:ext cx="674370" cy="247904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210"/>
              </a:spcBef>
            </a:pP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HOLD 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62A437"/>
                  </a:solidFill>
                </a:uFill>
                <a:latin typeface="Comic Sans MS"/>
                <a:cs typeface="Comic Sans MS"/>
              </a:rPr>
              <a:t>HLD</a:t>
            </a: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A  </a:t>
            </a:r>
            <a:r>
              <a:rPr b="1" dirty="0">
                <a:solidFill>
                  <a:srgbClr val="62A437"/>
                </a:solidFill>
                <a:latin typeface="Comic Sans MS"/>
                <a:cs typeface="Comic Sans MS"/>
              </a:rPr>
              <a:t>WR  </a:t>
            </a:r>
            <a:r>
              <a:rPr b="1" spc="-5" dirty="0">
                <a:solidFill>
                  <a:srgbClr val="62A437"/>
                </a:solidFill>
                <a:latin typeface="Comic Sans MS"/>
                <a:cs typeface="Comic Sans MS"/>
              </a:rPr>
              <a:t>M/IO  </a:t>
            </a:r>
            <a:r>
              <a:rPr b="1" u="heavy" spc="-5" dirty="0">
                <a:solidFill>
                  <a:srgbClr val="62A437"/>
                </a:solidFill>
                <a:uFill>
                  <a:solidFill>
                    <a:srgbClr val="62A437"/>
                  </a:solidFill>
                </a:uFill>
                <a:latin typeface="Comic Sans MS"/>
                <a:cs typeface="Comic Sans MS"/>
              </a:rPr>
              <a:t>DT/R </a:t>
            </a:r>
            <a:r>
              <a:rPr b="1" spc="-5" dirty="0">
                <a:solidFill>
                  <a:srgbClr val="62A437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62A437"/>
                </a:solidFill>
                <a:latin typeface="Comic Sans MS"/>
                <a:cs typeface="Comic Sans MS"/>
              </a:rPr>
              <a:t>DEN  ALE  </a:t>
            </a:r>
            <a:r>
              <a:rPr b="1" spc="-5" dirty="0">
                <a:solidFill>
                  <a:srgbClr val="660066"/>
                </a:solidFill>
                <a:latin typeface="Comic Sans MS"/>
                <a:cs typeface="Comic Sans MS"/>
              </a:rPr>
              <a:t>INTA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5106161" y="27820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06161" y="27439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39561" y="26677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106161" y="24772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106161" y="24391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5641976" y="2291335"/>
            <a:ext cx="897255" cy="608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b="1" spc="-10" dirty="0">
                <a:solidFill>
                  <a:srgbClr val="FF6600"/>
                </a:solidFill>
                <a:latin typeface="Comic Sans MS"/>
                <a:cs typeface="Comic Sans MS"/>
              </a:rPr>
              <a:t>M</a:t>
            </a:r>
            <a:r>
              <a:rPr b="1" dirty="0">
                <a:solidFill>
                  <a:srgbClr val="FF6600"/>
                </a:solidFill>
                <a:latin typeface="Comic Sans MS"/>
                <a:cs typeface="Comic Sans MS"/>
              </a:rPr>
              <a:t>N/MX  </a:t>
            </a:r>
            <a:r>
              <a:rPr b="1" spc="-5" dirty="0">
                <a:solidFill>
                  <a:srgbClr val="62A437"/>
                </a:solidFill>
                <a:latin typeface="Comic Sans MS"/>
                <a:cs typeface="Comic Sans MS"/>
              </a:rPr>
              <a:t>RD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6172961" y="23629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06161" y="21724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06161" y="21343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639561" y="2058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06161" y="63474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06161" y="596645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06161" y="9532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06161" y="9151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06161" y="12580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06161" y="12199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06161" y="15628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106161" y="15247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5641976" y="142494"/>
            <a:ext cx="903605" cy="21742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80"/>
              </a:spcBef>
            </a:pPr>
            <a:r>
              <a:rPr b="1" dirty="0">
                <a:latin typeface="Comic Sans MS"/>
                <a:cs typeface="Comic Sans MS"/>
              </a:rPr>
              <a:t>VCC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AD15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spc="5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6/S3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spc="5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7/S4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spc="5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8/S5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A19/S6  </a:t>
            </a:r>
            <a:r>
              <a:rPr b="1" dirty="0">
                <a:solidFill>
                  <a:srgbClr val="62A437"/>
                </a:solidFill>
                <a:latin typeface="Comic Sans MS"/>
                <a:cs typeface="Comic Sans MS"/>
              </a:rPr>
              <a:t>B</a:t>
            </a:r>
            <a:r>
              <a:rPr b="1" spc="-5" dirty="0">
                <a:solidFill>
                  <a:srgbClr val="62A437"/>
                </a:solidFill>
                <a:latin typeface="Comic Sans MS"/>
                <a:cs typeface="Comic Sans MS"/>
              </a:rPr>
              <a:t>HE/S7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740275" y="171196"/>
            <a:ext cx="293370" cy="60331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>
              <a:spcBef>
                <a:spcPts val="229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40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2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39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5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38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37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4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33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32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2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31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5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30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2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29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28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5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23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  <a:spcBef>
                <a:spcPts val="13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22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5106161" y="1867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106161" y="1829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785228" y="2917316"/>
            <a:ext cx="94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RQ/G</a:t>
            </a:r>
            <a:r>
              <a:rPr b="1" spc="-10" dirty="0">
                <a:solidFill>
                  <a:srgbClr val="6600FF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FF"/>
                </a:solidFill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7" name="object 107"/>
          <p:cNvSpPr/>
          <p:nvPr/>
        </p:nvSpPr>
        <p:spPr>
          <a:xfrm>
            <a:off x="6782561" y="29725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315961" y="29725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782561" y="32773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315961" y="32773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6785228" y="3220339"/>
            <a:ext cx="942340" cy="60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RQ/G</a:t>
            </a:r>
            <a:r>
              <a:rPr b="1" spc="-10" dirty="0">
                <a:solidFill>
                  <a:srgbClr val="6600FF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FF"/>
                </a:solidFill>
                <a:latin typeface="Comic Sans MS"/>
                <a:cs typeface="Comic Sans MS"/>
              </a:rPr>
              <a:t>1  LOCK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782561" y="358216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6785228" y="383171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S2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782561" y="38869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6785228" y="413689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6782561" y="41917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6785228" y="444169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6782561" y="44965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6785229" y="4701794"/>
            <a:ext cx="523875" cy="6330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QS0  QS1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520694" y="2911220"/>
            <a:ext cx="878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2800" b="1" spc="-10" dirty="0">
                <a:latin typeface="Comic Sans MS"/>
                <a:cs typeface="Comic Sans MS"/>
              </a:rPr>
              <a:t>8086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6249161" y="3505961"/>
            <a:ext cx="381000" cy="1447800"/>
          </a:xfrm>
          <a:custGeom>
            <a:avLst/>
            <a:gdLst/>
            <a:ahLst/>
            <a:cxnLst/>
            <a:rect l="l" t="t" r="r" b="b"/>
            <a:pathLst>
              <a:path w="381000" h="1447800">
                <a:moveTo>
                  <a:pt x="0" y="0"/>
                </a:moveTo>
                <a:lnTo>
                  <a:pt x="60191" y="6146"/>
                </a:lnTo>
                <a:lnTo>
                  <a:pt x="112483" y="23266"/>
                </a:lnTo>
                <a:lnTo>
                  <a:pt x="153728" y="49377"/>
                </a:lnTo>
                <a:lnTo>
                  <a:pt x="180782" y="82499"/>
                </a:lnTo>
                <a:lnTo>
                  <a:pt x="190500" y="120650"/>
                </a:lnTo>
                <a:lnTo>
                  <a:pt x="190500" y="603250"/>
                </a:lnTo>
                <a:lnTo>
                  <a:pt x="200217" y="641400"/>
                </a:lnTo>
                <a:lnTo>
                  <a:pt x="227271" y="674522"/>
                </a:lnTo>
                <a:lnTo>
                  <a:pt x="268516" y="700633"/>
                </a:lnTo>
                <a:lnTo>
                  <a:pt x="320808" y="717753"/>
                </a:lnTo>
                <a:lnTo>
                  <a:pt x="381000" y="723900"/>
                </a:lnTo>
                <a:lnTo>
                  <a:pt x="320808" y="730046"/>
                </a:lnTo>
                <a:lnTo>
                  <a:pt x="268516" y="747166"/>
                </a:lnTo>
                <a:lnTo>
                  <a:pt x="227271" y="773277"/>
                </a:lnTo>
                <a:lnTo>
                  <a:pt x="200217" y="806399"/>
                </a:lnTo>
                <a:lnTo>
                  <a:pt x="190500" y="844550"/>
                </a:lnTo>
                <a:lnTo>
                  <a:pt x="190500" y="1327150"/>
                </a:lnTo>
                <a:lnTo>
                  <a:pt x="180782" y="1365300"/>
                </a:lnTo>
                <a:lnTo>
                  <a:pt x="153728" y="1398422"/>
                </a:lnTo>
                <a:lnTo>
                  <a:pt x="112483" y="1424533"/>
                </a:lnTo>
                <a:lnTo>
                  <a:pt x="60191" y="1441653"/>
                </a:lnTo>
                <a:lnTo>
                  <a:pt x="0" y="1447800"/>
                </a:lnTo>
              </a:path>
            </a:pathLst>
          </a:custGeom>
          <a:ln w="32004">
            <a:solidFill>
              <a:srgbClr val="455F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0146AB0-CA2E-1444-A945-D74A49616C3E}"/>
              </a:ext>
            </a:extLst>
          </p:cNvPr>
          <p:cNvGrpSpPr/>
          <p:nvPr/>
        </p:nvGrpSpPr>
        <p:grpSpPr>
          <a:xfrm>
            <a:off x="1524000" y="3175"/>
            <a:ext cx="6514526" cy="6061202"/>
            <a:chOff x="0" y="3175"/>
            <a:chExt cx="6514526" cy="6061202"/>
          </a:xfrm>
        </p:grpSpPr>
        <p:sp>
          <p:nvSpPr>
            <p:cNvPr id="2" name="object 2"/>
            <p:cNvSpPr/>
            <p:nvPr/>
          </p:nvSpPr>
          <p:spPr>
            <a:xfrm>
              <a:off x="1448561" y="89153"/>
              <a:ext cx="0" cy="5943600"/>
            </a:xfrm>
            <a:custGeom>
              <a:avLst/>
              <a:gdLst/>
              <a:ahLst/>
              <a:cxnLst/>
              <a:rect l="l" t="t" r="r" b="b"/>
              <a:pathLst>
                <a:path h="5943600">
                  <a:moveTo>
                    <a:pt x="0" y="0"/>
                  </a:moveTo>
                  <a:lnTo>
                    <a:pt x="0" y="594360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3810761" y="89153"/>
              <a:ext cx="0" cy="5943600"/>
            </a:xfrm>
            <a:custGeom>
              <a:avLst/>
              <a:gdLst/>
              <a:ahLst/>
              <a:cxnLst/>
              <a:rect l="l" t="t" r="r" b="b"/>
              <a:pathLst>
                <a:path h="5943600">
                  <a:moveTo>
                    <a:pt x="0" y="0"/>
                  </a:moveTo>
                  <a:lnTo>
                    <a:pt x="0" y="594360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561" y="6032753"/>
              <a:ext cx="2362200" cy="0"/>
            </a:xfrm>
            <a:custGeom>
              <a:avLst/>
              <a:gdLst/>
              <a:ahLst/>
              <a:cxnLst/>
              <a:rect l="l" t="t" r="r" b="b"/>
              <a:pathLst>
                <a:path w="2362200">
                  <a:moveTo>
                    <a:pt x="0" y="0"/>
                  </a:moveTo>
                  <a:lnTo>
                    <a:pt x="2362200" y="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561" y="89153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761" y="89153"/>
              <a:ext cx="762000" cy="0"/>
            </a:xfrm>
            <a:custGeom>
              <a:avLst/>
              <a:gdLst/>
              <a:ahLst/>
              <a:cxnLst/>
              <a:rect l="l" t="t" r="r" b="b"/>
              <a:pathLst>
                <a:path w="762000">
                  <a:moveTo>
                    <a:pt x="0" y="0"/>
                  </a:moveTo>
                  <a:lnTo>
                    <a:pt x="762000" y="0"/>
                  </a:lnTo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15769" y="68580"/>
              <a:ext cx="828040" cy="325755"/>
            </a:xfrm>
            <a:custGeom>
              <a:avLst/>
              <a:gdLst/>
              <a:ahLst/>
              <a:cxnLst/>
              <a:rect l="l" t="t" r="r" b="b"/>
              <a:pathLst>
                <a:path w="828039" h="325755">
                  <a:moveTo>
                    <a:pt x="29718" y="0"/>
                  </a:moveTo>
                  <a:lnTo>
                    <a:pt x="0" y="4191"/>
                  </a:lnTo>
                  <a:lnTo>
                    <a:pt x="11012" y="49381"/>
                  </a:lnTo>
                  <a:lnTo>
                    <a:pt x="27598" y="92231"/>
                  </a:lnTo>
                  <a:lnTo>
                    <a:pt x="49365" y="132439"/>
                  </a:lnTo>
                  <a:lnTo>
                    <a:pt x="75922" y="169700"/>
                  </a:lnTo>
                  <a:lnTo>
                    <a:pt x="106878" y="203712"/>
                  </a:lnTo>
                  <a:lnTo>
                    <a:pt x="141843" y="234172"/>
                  </a:lnTo>
                  <a:lnTo>
                    <a:pt x="180424" y="260777"/>
                  </a:lnTo>
                  <a:lnTo>
                    <a:pt x="222231" y="283224"/>
                  </a:lnTo>
                  <a:lnTo>
                    <a:pt x="266872" y="301210"/>
                  </a:lnTo>
                  <a:lnTo>
                    <a:pt x="313957" y="314432"/>
                  </a:lnTo>
                  <a:lnTo>
                    <a:pt x="363094" y="322588"/>
                  </a:lnTo>
                  <a:lnTo>
                    <a:pt x="413893" y="325374"/>
                  </a:lnTo>
                  <a:lnTo>
                    <a:pt x="464691" y="322588"/>
                  </a:lnTo>
                  <a:lnTo>
                    <a:pt x="513828" y="314432"/>
                  </a:lnTo>
                  <a:lnTo>
                    <a:pt x="560913" y="301210"/>
                  </a:lnTo>
                  <a:lnTo>
                    <a:pt x="568709" y="298069"/>
                  </a:lnTo>
                  <a:lnTo>
                    <a:pt x="413893" y="298069"/>
                  </a:lnTo>
                  <a:lnTo>
                    <a:pt x="362511" y="294996"/>
                  </a:lnTo>
                  <a:lnTo>
                    <a:pt x="313005" y="286023"/>
                  </a:lnTo>
                  <a:lnTo>
                    <a:pt x="265848" y="271515"/>
                  </a:lnTo>
                  <a:lnTo>
                    <a:pt x="221510" y="251836"/>
                  </a:lnTo>
                  <a:lnTo>
                    <a:pt x="180463" y="227353"/>
                  </a:lnTo>
                  <a:lnTo>
                    <a:pt x="143179" y="198429"/>
                  </a:lnTo>
                  <a:lnTo>
                    <a:pt x="110130" y="165431"/>
                  </a:lnTo>
                  <a:lnTo>
                    <a:pt x="81788" y="128724"/>
                  </a:lnTo>
                  <a:lnTo>
                    <a:pt x="58624" y="88673"/>
                  </a:lnTo>
                  <a:lnTo>
                    <a:pt x="41110" y="45643"/>
                  </a:lnTo>
                  <a:lnTo>
                    <a:pt x="29718" y="0"/>
                  </a:lnTo>
                  <a:close/>
                </a:path>
                <a:path w="828039" h="325755">
                  <a:moveTo>
                    <a:pt x="798068" y="0"/>
                  </a:moveTo>
                  <a:lnTo>
                    <a:pt x="786675" y="45643"/>
                  </a:lnTo>
                  <a:lnTo>
                    <a:pt x="769161" y="88673"/>
                  </a:lnTo>
                  <a:lnTo>
                    <a:pt x="745997" y="128724"/>
                  </a:lnTo>
                  <a:lnTo>
                    <a:pt x="717655" y="165431"/>
                  </a:lnTo>
                  <a:lnTo>
                    <a:pt x="684606" y="198429"/>
                  </a:lnTo>
                  <a:lnTo>
                    <a:pt x="647322" y="227353"/>
                  </a:lnTo>
                  <a:lnTo>
                    <a:pt x="606275" y="251836"/>
                  </a:lnTo>
                  <a:lnTo>
                    <a:pt x="561937" y="271515"/>
                  </a:lnTo>
                  <a:lnTo>
                    <a:pt x="514780" y="286023"/>
                  </a:lnTo>
                  <a:lnTo>
                    <a:pt x="465274" y="294996"/>
                  </a:lnTo>
                  <a:lnTo>
                    <a:pt x="413893" y="298069"/>
                  </a:lnTo>
                  <a:lnTo>
                    <a:pt x="568709" y="298069"/>
                  </a:lnTo>
                  <a:lnTo>
                    <a:pt x="605554" y="283224"/>
                  </a:lnTo>
                  <a:lnTo>
                    <a:pt x="647361" y="260777"/>
                  </a:lnTo>
                  <a:lnTo>
                    <a:pt x="685942" y="234172"/>
                  </a:lnTo>
                  <a:lnTo>
                    <a:pt x="720907" y="203712"/>
                  </a:lnTo>
                  <a:lnTo>
                    <a:pt x="751863" y="169700"/>
                  </a:lnTo>
                  <a:lnTo>
                    <a:pt x="778420" y="132439"/>
                  </a:lnTo>
                  <a:lnTo>
                    <a:pt x="800187" y="92231"/>
                  </a:lnTo>
                  <a:lnTo>
                    <a:pt x="816773" y="49381"/>
                  </a:lnTo>
                  <a:lnTo>
                    <a:pt x="827786" y="4191"/>
                  </a:lnTo>
                  <a:lnTo>
                    <a:pt x="798068" y="0"/>
                  </a:lnTo>
                  <a:close/>
                </a:path>
              </a:pathLst>
            </a:custGeom>
            <a:solidFill>
              <a:srgbClr val="000000">
                <a:alpha val="9882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15769" y="68580"/>
              <a:ext cx="828040" cy="325755"/>
            </a:xfrm>
            <a:custGeom>
              <a:avLst/>
              <a:gdLst/>
              <a:ahLst/>
              <a:cxnLst/>
              <a:rect l="l" t="t" r="r" b="b"/>
              <a:pathLst>
                <a:path w="828039" h="325755">
                  <a:moveTo>
                    <a:pt x="798068" y="0"/>
                  </a:moveTo>
                  <a:lnTo>
                    <a:pt x="786675" y="45643"/>
                  </a:lnTo>
                  <a:lnTo>
                    <a:pt x="769161" y="88673"/>
                  </a:lnTo>
                  <a:lnTo>
                    <a:pt x="745997" y="128724"/>
                  </a:lnTo>
                  <a:lnTo>
                    <a:pt x="717655" y="165431"/>
                  </a:lnTo>
                  <a:lnTo>
                    <a:pt x="684606" y="198429"/>
                  </a:lnTo>
                  <a:lnTo>
                    <a:pt x="647322" y="227353"/>
                  </a:lnTo>
                  <a:lnTo>
                    <a:pt x="606275" y="251836"/>
                  </a:lnTo>
                  <a:lnTo>
                    <a:pt x="561937" y="271515"/>
                  </a:lnTo>
                  <a:lnTo>
                    <a:pt x="514780" y="286023"/>
                  </a:lnTo>
                  <a:lnTo>
                    <a:pt x="465274" y="294996"/>
                  </a:lnTo>
                  <a:lnTo>
                    <a:pt x="413893" y="298069"/>
                  </a:lnTo>
                  <a:lnTo>
                    <a:pt x="362511" y="294996"/>
                  </a:lnTo>
                  <a:lnTo>
                    <a:pt x="313005" y="286023"/>
                  </a:lnTo>
                  <a:lnTo>
                    <a:pt x="265848" y="271515"/>
                  </a:lnTo>
                  <a:lnTo>
                    <a:pt x="221510" y="251836"/>
                  </a:lnTo>
                  <a:lnTo>
                    <a:pt x="180463" y="227353"/>
                  </a:lnTo>
                  <a:lnTo>
                    <a:pt x="143179" y="198429"/>
                  </a:lnTo>
                  <a:lnTo>
                    <a:pt x="110130" y="165431"/>
                  </a:lnTo>
                  <a:lnTo>
                    <a:pt x="81788" y="128724"/>
                  </a:lnTo>
                  <a:lnTo>
                    <a:pt x="58624" y="88673"/>
                  </a:lnTo>
                  <a:lnTo>
                    <a:pt x="41110" y="45643"/>
                  </a:lnTo>
                  <a:lnTo>
                    <a:pt x="29718" y="0"/>
                  </a:lnTo>
                  <a:lnTo>
                    <a:pt x="0" y="4191"/>
                  </a:lnTo>
                  <a:lnTo>
                    <a:pt x="11012" y="49381"/>
                  </a:lnTo>
                  <a:lnTo>
                    <a:pt x="27598" y="92231"/>
                  </a:lnTo>
                  <a:lnTo>
                    <a:pt x="49365" y="132439"/>
                  </a:lnTo>
                  <a:lnTo>
                    <a:pt x="75922" y="169700"/>
                  </a:lnTo>
                  <a:lnTo>
                    <a:pt x="106878" y="203712"/>
                  </a:lnTo>
                  <a:lnTo>
                    <a:pt x="141843" y="234172"/>
                  </a:lnTo>
                  <a:lnTo>
                    <a:pt x="180424" y="260777"/>
                  </a:lnTo>
                  <a:lnTo>
                    <a:pt x="222231" y="283224"/>
                  </a:lnTo>
                  <a:lnTo>
                    <a:pt x="266872" y="301210"/>
                  </a:lnTo>
                  <a:lnTo>
                    <a:pt x="313957" y="314432"/>
                  </a:lnTo>
                  <a:lnTo>
                    <a:pt x="363094" y="322588"/>
                  </a:lnTo>
                  <a:lnTo>
                    <a:pt x="413893" y="325374"/>
                  </a:lnTo>
                  <a:lnTo>
                    <a:pt x="464691" y="322588"/>
                  </a:lnTo>
                  <a:lnTo>
                    <a:pt x="513828" y="314432"/>
                  </a:lnTo>
                  <a:lnTo>
                    <a:pt x="560913" y="301210"/>
                  </a:lnTo>
                  <a:lnTo>
                    <a:pt x="605554" y="283224"/>
                  </a:lnTo>
                  <a:lnTo>
                    <a:pt x="647361" y="260777"/>
                  </a:lnTo>
                  <a:lnTo>
                    <a:pt x="685942" y="234172"/>
                  </a:lnTo>
                  <a:lnTo>
                    <a:pt x="720907" y="203712"/>
                  </a:lnTo>
                  <a:lnTo>
                    <a:pt x="751863" y="169700"/>
                  </a:lnTo>
                  <a:lnTo>
                    <a:pt x="778420" y="132439"/>
                  </a:lnTo>
                  <a:lnTo>
                    <a:pt x="800187" y="92231"/>
                  </a:lnTo>
                  <a:lnTo>
                    <a:pt x="816773" y="49381"/>
                  </a:lnTo>
                  <a:lnTo>
                    <a:pt x="827786" y="4191"/>
                  </a:lnTo>
                  <a:lnTo>
                    <a:pt x="798068" y="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0761" y="203454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0761" y="165354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9961" y="5994653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9961" y="5956553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37360" y="149352"/>
              <a:ext cx="108203" cy="1082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9961" y="203454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961" y="165354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9961" y="523494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19961" y="485394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19961" y="828294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219961" y="790194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219961" y="1133094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9961" y="1094994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9961" y="1437894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19961" y="1399794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9961" y="1742694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9961" y="1704594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19961" y="2047494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19961" y="2009394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19961" y="2352294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19961" y="2314194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19961" y="2657094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19961" y="2618994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219961" y="2961894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219961" y="2923794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19961" y="3251453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19961" y="3213354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219961" y="3556253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19961" y="3518153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19961" y="3861053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19961" y="3822953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19961" y="4165853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219961" y="4127753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19961" y="4470653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19961" y="4432553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19961" y="4775453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19961" y="4737353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19961" y="5080253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19961" y="5042153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19961" y="5371338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19961" y="5333238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 txBox="1"/>
            <p:nvPr/>
          </p:nvSpPr>
          <p:spPr>
            <a:xfrm>
              <a:off x="1539494" y="17526"/>
              <a:ext cx="293370" cy="6046470"/>
            </a:xfrm>
            <a:prstGeom prst="rect">
              <a:avLst/>
            </a:prstGeom>
          </p:spPr>
          <p:txBody>
            <a:bodyPr vert="horz" wrap="square" lIns="0" tIns="43180" rIns="0" bIns="0" rtlCol="0">
              <a:spAutoFit/>
            </a:bodyPr>
            <a:lstStyle/>
            <a:p>
              <a:pPr>
                <a:spcBef>
                  <a:spcPts val="340"/>
                </a:spcBef>
              </a:pPr>
              <a:r>
                <a:rPr b="1" dirty="0">
                  <a:solidFill>
                    <a:srgbClr val="000099"/>
                  </a:solidFill>
                  <a:latin typeface="Comic Sans MS"/>
                  <a:cs typeface="Comic Sans MS"/>
                </a:rPr>
                <a:t>1</a:t>
              </a:r>
              <a:endParaRPr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dirty="0">
                  <a:solidFill>
                    <a:srgbClr val="000099"/>
                  </a:solidFill>
                  <a:latin typeface="Comic Sans MS"/>
                  <a:cs typeface="Comic Sans MS"/>
                </a:rPr>
                <a:t>2</a:t>
              </a:r>
              <a:endParaRPr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dirty="0">
                  <a:solidFill>
                    <a:srgbClr val="000099"/>
                  </a:solidFill>
                  <a:latin typeface="Comic Sans MS"/>
                  <a:cs typeface="Comic Sans MS"/>
                </a:rPr>
                <a:t>3</a:t>
              </a:r>
              <a:endParaRPr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dirty="0">
                  <a:solidFill>
                    <a:srgbClr val="000099"/>
                  </a:solidFill>
                  <a:latin typeface="Comic Sans MS"/>
                  <a:cs typeface="Comic Sans MS"/>
                </a:rPr>
                <a:t>4</a:t>
              </a:r>
              <a:endParaRPr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dirty="0">
                  <a:solidFill>
                    <a:srgbClr val="000099"/>
                  </a:solidFill>
                  <a:latin typeface="Comic Sans MS"/>
                  <a:cs typeface="Comic Sans MS"/>
                </a:rPr>
                <a:t>5</a:t>
              </a:r>
              <a:endParaRPr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dirty="0">
                  <a:solidFill>
                    <a:srgbClr val="000099"/>
                  </a:solidFill>
                  <a:latin typeface="Comic Sans MS"/>
                  <a:cs typeface="Comic Sans MS"/>
                </a:rPr>
                <a:t>6</a:t>
              </a:r>
              <a:endParaRPr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dirty="0">
                  <a:solidFill>
                    <a:srgbClr val="000099"/>
                  </a:solidFill>
                  <a:latin typeface="Comic Sans MS"/>
                  <a:cs typeface="Comic Sans MS"/>
                </a:rPr>
                <a:t>7</a:t>
              </a:r>
              <a:endParaRPr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dirty="0">
                  <a:solidFill>
                    <a:srgbClr val="000099"/>
                  </a:solidFill>
                  <a:latin typeface="Comic Sans MS"/>
                  <a:cs typeface="Comic Sans MS"/>
                </a:rPr>
                <a:t>8</a:t>
              </a:r>
              <a:endParaRPr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dirty="0">
                  <a:solidFill>
                    <a:srgbClr val="000099"/>
                  </a:solidFill>
                  <a:latin typeface="Comic Sans MS"/>
                  <a:cs typeface="Comic Sans MS"/>
                </a:rPr>
                <a:t>9</a:t>
              </a:r>
              <a:endParaRPr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10</a:t>
              </a:r>
              <a:endParaRPr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11</a:t>
              </a:r>
              <a:endParaRPr>
                <a:latin typeface="Comic Sans MS"/>
                <a:cs typeface="Comic Sans MS"/>
              </a:endParaRPr>
            </a:p>
            <a:p>
              <a:pPr>
                <a:spcBef>
                  <a:spcPts val="245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12</a:t>
              </a:r>
              <a:endParaRPr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13</a:t>
              </a:r>
              <a:endParaRPr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14</a:t>
              </a:r>
              <a:endParaRPr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15</a:t>
              </a:r>
              <a:endParaRPr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dirty="0">
                  <a:solidFill>
                    <a:srgbClr val="000099"/>
                  </a:solidFill>
                  <a:latin typeface="Comic Sans MS"/>
                  <a:cs typeface="Comic Sans MS"/>
                </a:rPr>
                <a:t>16</a:t>
              </a:r>
              <a:endParaRPr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17</a:t>
              </a:r>
              <a:endParaRPr>
                <a:latin typeface="Comic Sans MS"/>
                <a:cs typeface="Comic Sans MS"/>
              </a:endParaRPr>
            </a:p>
            <a:p>
              <a:pPr>
                <a:spcBef>
                  <a:spcPts val="130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18</a:t>
              </a:r>
              <a:endParaRPr>
                <a:latin typeface="Comic Sans MS"/>
                <a:cs typeface="Comic Sans MS"/>
              </a:endParaRPr>
            </a:p>
            <a:p>
              <a:pPr>
                <a:lnSpc>
                  <a:spcPts val="2035"/>
                </a:lnSpc>
                <a:spcBef>
                  <a:spcPts val="240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19</a:t>
              </a:r>
              <a:endParaRPr>
                <a:latin typeface="Comic Sans MS"/>
                <a:cs typeface="Comic Sans MS"/>
              </a:endParaRPr>
            </a:p>
            <a:p>
              <a:pPr>
                <a:lnSpc>
                  <a:spcPts val="2035"/>
                </a:lnSpc>
              </a:pPr>
              <a:r>
                <a:rPr b="1" dirty="0">
                  <a:solidFill>
                    <a:srgbClr val="000099"/>
                  </a:solidFill>
                  <a:latin typeface="Comic Sans MS"/>
                  <a:cs typeface="Comic Sans MS"/>
                </a:rPr>
                <a:t>20</a:t>
              </a:r>
              <a:endParaRPr>
                <a:latin typeface="Comic Sans MS"/>
                <a:cs typeface="Comic Sans MS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219961" y="5676138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19961" y="5638038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 txBox="1"/>
            <p:nvPr/>
          </p:nvSpPr>
          <p:spPr>
            <a:xfrm>
              <a:off x="383540" y="31877"/>
              <a:ext cx="641350" cy="60325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marR="8890">
                <a:lnSpc>
                  <a:spcPct val="110500"/>
                </a:lnSpc>
              </a:pPr>
              <a:r>
                <a:rPr b="1" dirty="0">
                  <a:latin typeface="Comic Sans MS"/>
                  <a:cs typeface="Comic Sans MS"/>
                </a:rPr>
                <a:t>GND  </a:t>
              </a:r>
              <a:r>
                <a:rPr b="1" spc="-5" dirty="0">
                  <a:solidFill>
                    <a:srgbClr val="CC3300"/>
                  </a:solidFill>
                  <a:latin typeface="Comic Sans MS"/>
                  <a:cs typeface="Comic Sans MS"/>
                </a:rPr>
                <a:t>AD</a:t>
              </a:r>
              <a:r>
                <a:rPr b="1" dirty="0">
                  <a:solidFill>
                    <a:srgbClr val="CC3300"/>
                  </a:solidFill>
                  <a:latin typeface="Comic Sans MS"/>
                  <a:cs typeface="Comic Sans MS"/>
                </a:rPr>
                <a:t>14  </a:t>
              </a:r>
              <a:r>
                <a:rPr b="1" spc="-5" dirty="0">
                  <a:solidFill>
                    <a:srgbClr val="CC3300"/>
                  </a:solidFill>
                  <a:latin typeface="Comic Sans MS"/>
                  <a:cs typeface="Comic Sans MS"/>
                </a:rPr>
                <a:t>AD13  AD</a:t>
              </a:r>
              <a:r>
                <a:rPr b="1" dirty="0">
                  <a:solidFill>
                    <a:srgbClr val="CC3300"/>
                  </a:solidFill>
                  <a:latin typeface="Comic Sans MS"/>
                  <a:cs typeface="Comic Sans MS"/>
                </a:rPr>
                <a:t>12  </a:t>
              </a:r>
              <a:r>
                <a:rPr b="1" spc="-5" dirty="0">
                  <a:solidFill>
                    <a:srgbClr val="CC3300"/>
                  </a:solidFill>
                  <a:latin typeface="Comic Sans MS"/>
                  <a:cs typeface="Comic Sans MS"/>
                </a:rPr>
                <a:t>AD</a:t>
              </a:r>
              <a:r>
                <a:rPr b="1" dirty="0">
                  <a:solidFill>
                    <a:srgbClr val="CC3300"/>
                  </a:solidFill>
                  <a:latin typeface="Comic Sans MS"/>
                  <a:cs typeface="Comic Sans MS"/>
                </a:rPr>
                <a:t>11  </a:t>
              </a:r>
              <a:r>
                <a:rPr b="1" spc="-5" dirty="0">
                  <a:solidFill>
                    <a:srgbClr val="CC3300"/>
                  </a:solidFill>
                  <a:latin typeface="Comic Sans MS"/>
                  <a:cs typeface="Comic Sans MS"/>
                </a:rPr>
                <a:t>AD</a:t>
              </a:r>
              <a:r>
                <a:rPr b="1" dirty="0">
                  <a:solidFill>
                    <a:srgbClr val="CC3300"/>
                  </a:solidFill>
                  <a:latin typeface="Comic Sans MS"/>
                  <a:cs typeface="Comic Sans MS"/>
                </a:rPr>
                <a:t>10  </a:t>
              </a:r>
              <a:r>
                <a:rPr b="1" spc="-5" dirty="0">
                  <a:solidFill>
                    <a:srgbClr val="CC3300"/>
                  </a:solidFill>
                  <a:latin typeface="Comic Sans MS"/>
                  <a:cs typeface="Comic Sans MS"/>
                </a:rPr>
                <a:t>AD9  AD8  AD7</a:t>
              </a:r>
              <a:endParaRPr>
                <a:latin typeface="Comic Sans MS"/>
                <a:cs typeface="Comic Sans MS"/>
              </a:endParaRPr>
            </a:p>
            <a:p>
              <a:pPr marL="12700">
                <a:spcBef>
                  <a:spcPts val="240"/>
                </a:spcBef>
              </a:pPr>
              <a:r>
                <a:rPr b="1" spc="-5" dirty="0">
                  <a:solidFill>
                    <a:srgbClr val="CC3300"/>
                  </a:solidFill>
                  <a:latin typeface="Comic Sans MS"/>
                  <a:cs typeface="Comic Sans MS"/>
                </a:rPr>
                <a:t>AD6</a:t>
              </a:r>
              <a:endParaRPr>
                <a:latin typeface="Comic Sans MS"/>
                <a:cs typeface="Comic Sans MS"/>
              </a:endParaRPr>
            </a:p>
            <a:p>
              <a:pPr marL="12700" marR="5080">
                <a:lnSpc>
                  <a:spcPct val="111100"/>
                </a:lnSpc>
                <a:spcBef>
                  <a:spcPts val="110"/>
                </a:spcBef>
              </a:pPr>
              <a:r>
                <a:rPr b="1" spc="-5" dirty="0">
                  <a:solidFill>
                    <a:srgbClr val="CC3300"/>
                  </a:solidFill>
                  <a:latin typeface="Comic Sans MS"/>
                  <a:cs typeface="Comic Sans MS"/>
                </a:rPr>
                <a:t>AD5  AD4  AD3  AD2  AD1  AD0  </a:t>
              </a:r>
              <a:r>
                <a:rPr b="1" dirty="0">
                  <a:solidFill>
                    <a:srgbClr val="660066"/>
                  </a:solidFill>
                  <a:latin typeface="Comic Sans MS"/>
                  <a:cs typeface="Comic Sans MS"/>
                </a:rPr>
                <a:t>NMI  </a:t>
              </a:r>
              <a:r>
                <a:rPr b="1" spc="-5" dirty="0">
                  <a:solidFill>
                    <a:srgbClr val="660066"/>
                  </a:solidFill>
                  <a:latin typeface="Comic Sans MS"/>
                  <a:cs typeface="Comic Sans MS"/>
                </a:rPr>
                <a:t>INTR  </a:t>
              </a:r>
              <a:r>
                <a:rPr b="1" dirty="0">
                  <a:solidFill>
                    <a:srgbClr val="2997E2"/>
                  </a:solidFill>
                  <a:latin typeface="Comic Sans MS"/>
                  <a:cs typeface="Comic Sans MS"/>
                </a:rPr>
                <a:t>CLK</a:t>
              </a:r>
              <a:endParaRPr>
                <a:latin typeface="Comic Sans MS"/>
                <a:cs typeface="Comic Sans MS"/>
              </a:endParaRPr>
            </a:p>
            <a:p>
              <a:pPr marL="12700">
                <a:lnSpc>
                  <a:spcPts val="1800"/>
                </a:lnSpc>
              </a:pPr>
              <a:r>
                <a:rPr b="1" spc="-5" dirty="0">
                  <a:latin typeface="Comic Sans MS"/>
                  <a:cs typeface="Comic Sans MS"/>
                </a:rPr>
                <a:t>GND</a:t>
              </a:r>
              <a:endParaRPr>
                <a:latin typeface="Comic Sans MS"/>
                <a:cs typeface="Comic Sans M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3810761" y="5676138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10761" y="5638038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10761" y="5994653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10761" y="5956553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10761" y="5385053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10761" y="5346953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 txBox="1"/>
            <p:nvPr/>
          </p:nvSpPr>
          <p:spPr>
            <a:xfrm>
              <a:off x="4346575" y="5214569"/>
              <a:ext cx="793750" cy="849630"/>
            </a:xfrm>
            <a:prstGeom prst="rect">
              <a:avLst/>
            </a:prstGeom>
          </p:spPr>
          <p:txBody>
            <a:bodyPr vert="horz" wrap="square" lIns="0" tIns="36195" rIns="0" bIns="0" rtlCol="0">
              <a:spAutoFit/>
            </a:bodyPr>
            <a:lstStyle/>
            <a:p>
              <a:pPr marL="12700" marR="5080">
                <a:lnSpc>
                  <a:spcPct val="97200"/>
                </a:lnSpc>
                <a:spcBef>
                  <a:spcPts val="285"/>
                </a:spcBef>
              </a:pPr>
              <a:r>
                <a:rPr b="1" dirty="0">
                  <a:solidFill>
                    <a:srgbClr val="FF33CC"/>
                  </a:solidFill>
                  <a:latin typeface="Comic Sans MS"/>
                  <a:cs typeface="Comic Sans MS"/>
                </a:rPr>
                <a:t>TEST  </a:t>
              </a:r>
              <a:r>
                <a:rPr b="1" spc="-5" dirty="0">
                  <a:solidFill>
                    <a:srgbClr val="2997E2"/>
                  </a:solidFill>
                  <a:latin typeface="Comic Sans MS"/>
                  <a:cs typeface="Comic Sans MS"/>
                </a:rPr>
                <a:t>R</a:t>
              </a:r>
              <a:r>
                <a:rPr b="1" spc="5" dirty="0">
                  <a:solidFill>
                    <a:srgbClr val="2997E2"/>
                  </a:solidFill>
                  <a:latin typeface="Comic Sans MS"/>
                  <a:cs typeface="Comic Sans MS"/>
                </a:rPr>
                <a:t>E</a:t>
              </a:r>
              <a:r>
                <a:rPr b="1" dirty="0">
                  <a:solidFill>
                    <a:srgbClr val="2997E2"/>
                  </a:solidFill>
                  <a:latin typeface="Comic Sans MS"/>
                  <a:cs typeface="Comic Sans MS"/>
                </a:rPr>
                <a:t>ADY  </a:t>
              </a:r>
              <a:r>
                <a:rPr b="1" spc="-5" dirty="0">
                  <a:solidFill>
                    <a:srgbClr val="2997E2"/>
                  </a:solidFill>
                  <a:latin typeface="Comic Sans MS"/>
                  <a:cs typeface="Comic Sans MS"/>
                </a:rPr>
                <a:t>RESET</a:t>
              </a:r>
              <a:endParaRPr>
                <a:latin typeface="Comic Sans MS"/>
                <a:cs typeface="Comic Sans MS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4344161" y="5270753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32004">
              <a:solidFill>
                <a:srgbClr val="FF33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10761" y="5080253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810761" y="5042153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10761" y="4775453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10761" y="4737353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810761" y="4456938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10761" y="4418838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10761" y="4152138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10761" y="4114038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10761" y="3847338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810761" y="3809238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10761" y="3542538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810761" y="3504438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10761" y="3251453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810761" y="3213354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10761" y="2932938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810761" y="2894838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344161" y="4965953"/>
              <a:ext cx="685800" cy="0"/>
            </a:xfrm>
            <a:custGeom>
              <a:avLst/>
              <a:gdLst/>
              <a:ahLst/>
              <a:cxnLst/>
              <a:rect l="l" t="t" r="r" b="b"/>
              <a:pathLst>
                <a:path w="685800">
                  <a:moveTo>
                    <a:pt x="0" y="0"/>
                  </a:moveTo>
                  <a:lnTo>
                    <a:pt x="685800" y="0"/>
                  </a:lnTo>
                </a:path>
              </a:pathLst>
            </a:custGeom>
            <a:ln w="32004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801361" y="4051553"/>
              <a:ext cx="152400" cy="0"/>
            </a:xfrm>
            <a:custGeom>
              <a:avLst/>
              <a:gdLst/>
              <a:ahLst/>
              <a:cxnLst/>
              <a:rect l="l" t="t" r="r" b="b"/>
              <a:pathLst>
                <a:path w="152400">
                  <a:moveTo>
                    <a:pt x="0" y="0"/>
                  </a:moveTo>
                  <a:lnTo>
                    <a:pt x="152400" y="0"/>
                  </a:lnTo>
                </a:path>
              </a:pathLst>
            </a:custGeom>
            <a:ln w="32004">
              <a:solidFill>
                <a:srgbClr val="BC57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725161" y="3746753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2004">
              <a:solidFill>
                <a:srgbClr val="BC57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810761" y="2641854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810761" y="2603754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44161" y="2527554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32004">
              <a:solidFill>
                <a:srgbClr val="BC57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810761" y="2337054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810761" y="2298954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 txBox="1"/>
            <p:nvPr/>
          </p:nvSpPr>
          <p:spPr>
            <a:xfrm>
              <a:off x="4346575" y="2151634"/>
              <a:ext cx="897890" cy="60882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11100"/>
                </a:lnSpc>
                <a:spcBef>
                  <a:spcPts val="100"/>
                </a:spcBef>
              </a:pPr>
              <a:r>
                <a:rPr b="1" dirty="0">
                  <a:solidFill>
                    <a:srgbClr val="FF6600"/>
                  </a:solidFill>
                  <a:latin typeface="Comic Sans MS"/>
                  <a:cs typeface="Comic Sans MS"/>
                </a:rPr>
                <a:t>MN/MX  </a:t>
              </a:r>
              <a:r>
                <a:rPr b="1" dirty="0">
                  <a:solidFill>
                    <a:srgbClr val="BC572C"/>
                  </a:solidFill>
                  <a:latin typeface="Comic Sans MS"/>
                  <a:cs typeface="Comic Sans MS"/>
                </a:rPr>
                <a:t>RD</a:t>
              </a:r>
              <a:endParaRPr>
                <a:latin typeface="Comic Sans MS"/>
                <a:cs typeface="Comic Sans MS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4877561" y="2222754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32004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810761" y="2032254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3810761" y="1994154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344161" y="1917954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57200" y="0"/>
                  </a:lnTo>
                </a:path>
              </a:pathLst>
            </a:custGeom>
            <a:ln w="32004">
              <a:solidFill>
                <a:srgbClr val="BC57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10761" y="494537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810761" y="456437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810761" y="813053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10761" y="774954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810761" y="1117853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3810761" y="1079753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810761" y="1422653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10761" y="1384553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 txBox="1"/>
            <p:nvPr/>
          </p:nvSpPr>
          <p:spPr>
            <a:xfrm>
              <a:off x="4346575" y="3175"/>
              <a:ext cx="905510" cy="2173605"/>
            </a:xfrm>
            <a:prstGeom prst="rect">
              <a:avLst/>
            </a:prstGeom>
          </p:spPr>
          <p:txBody>
            <a:bodyPr vert="horz" wrap="square" lIns="0" tIns="10160" rIns="0" bIns="0" rtlCol="0">
              <a:spAutoFit/>
            </a:bodyPr>
            <a:lstStyle/>
            <a:p>
              <a:pPr marL="12700" marR="5080">
                <a:lnSpc>
                  <a:spcPct val="112000"/>
                </a:lnSpc>
                <a:spcBef>
                  <a:spcPts val="80"/>
                </a:spcBef>
              </a:pPr>
              <a:r>
                <a:rPr b="1" dirty="0">
                  <a:latin typeface="Comic Sans MS"/>
                  <a:cs typeface="Comic Sans MS"/>
                </a:rPr>
                <a:t>VCC  </a:t>
              </a:r>
              <a:r>
                <a:rPr b="1" dirty="0">
                  <a:solidFill>
                    <a:srgbClr val="CC3300"/>
                  </a:solidFill>
                  <a:latin typeface="Comic Sans MS"/>
                  <a:cs typeface="Comic Sans MS"/>
                </a:rPr>
                <a:t>AD15  </a:t>
              </a:r>
              <a:r>
                <a:rPr b="1" dirty="0">
                  <a:solidFill>
                    <a:srgbClr val="993300"/>
                  </a:solidFill>
                  <a:latin typeface="Comic Sans MS"/>
                  <a:cs typeface="Comic Sans MS"/>
                </a:rPr>
                <a:t>A16/S3  A17/S4  A18/S5  A19/S6  </a:t>
              </a:r>
              <a:r>
                <a:rPr b="1" spc="5" dirty="0">
                  <a:solidFill>
                    <a:srgbClr val="BC572C"/>
                  </a:solidFill>
                  <a:latin typeface="Comic Sans MS"/>
                  <a:cs typeface="Comic Sans MS"/>
                </a:rPr>
                <a:t>B</a:t>
              </a:r>
              <a:r>
                <a:rPr b="1" spc="-5" dirty="0">
                  <a:solidFill>
                    <a:srgbClr val="BC572C"/>
                  </a:solidFill>
                  <a:latin typeface="Comic Sans MS"/>
                  <a:cs typeface="Comic Sans MS"/>
                </a:rPr>
                <a:t>H</a:t>
              </a:r>
              <a:r>
                <a:rPr b="1" dirty="0">
                  <a:solidFill>
                    <a:srgbClr val="BC572C"/>
                  </a:solidFill>
                  <a:latin typeface="Comic Sans MS"/>
                  <a:cs typeface="Comic Sans MS"/>
                </a:rPr>
                <a:t>E/</a:t>
              </a:r>
              <a:r>
                <a:rPr b="1" spc="5" dirty="0">
                  <a:solidFill>
                    <a:srgbClr val="BC572C"/>
                  </a:solidFill>
                  <a:latin typeface="Comic Sans MS"/>
                  <a:cs typeface="Comic Sans MS"/>
                </a:rPr>
                <a:t>S</a:t>
              </a:r>
              <a:r>
                <a:rPr b="1" dirty="0">
                  <a:solidFill>
                    <a:srgbClr val="BC572C"/>
                  </a:solidFill>
                  <a:latin typeface="Comic Sans MS"/>
                  <a:cs typeface="Comic Sans MS"/>
                </a:rPr>
                <a:t>7</a:t>
              </a:r>
              <a:endParaRPr>
                <a:latin typeface="Comic Sans MS"/>
                <a:cs typeface="Comic Sans MS"/>
              </a:endParaRPr>
            </a:p>
          </p:txBody>
        </p:sp>
        <p:sp>
          <p:nvSpPr>
            <p:cNvPr id="100" name="object 100"/>
            <p:cNvSpPr txBox="1"/>
            <p:nvPr/>
          </p:nvSpPr>
          <p:spPr>
            <a:xfrm>
              <a:off x="3444875" y="31877"/>
              <a:ext cx="293370" cy="6032500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>
                <a:spcBef>
                  <a:spcPts val="225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40</a:t>
              </a:r>
              <a:endParaRPr dirty="0">
                <a:latin typeface="Comic Sans MS"/>
                <a:cs typeface="Comic Sans MS"/>
              </a:endParaRPr>
            </a:p>
            <a:p>
              <a:pPr>
                <a:spcBef>
                  <a:spcPts val="125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39</a:t>
              </a:r>
              <a:endParaRPr dirty="0">
                <a:latin typeface="Comic Sans MS"/>
                <a:cs typeface="Comic Sans MS"/>
              </a:endParaRPr>
            </a:p>
            <a:p>
              <a:pPr>
                <a:spcBef>
                  <a:spcPts val="355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38</a:t>
              </a:r>
              <a:endParaRPr dirty="0"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37</a:t>
              </a:r>
              <a:endParaRPr dirty="0"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36</a:t>
              </a:r>
              <a:endParaRPr dirty="0"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37</a:t>
              </a:r>
              <a:endParaRPr dirty="0"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35</a:t>
              </a:r>
              <a:endParaRPr dirty="0">
                <a:latin typeface="Comic Sans MS"/>
                <a:cs typeface="Comic Sans MS"/>
              </a:endParaRPr>
            </a:p>
            <a:p>
              <a:pPr>
                <a:spcBef>
                  <a:spcPts val="245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33</a:t>
              </a:r>
              <a:endParaRPr dirty="0"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32</a:t>
              </a:r>
              <a:endParaRPr dirty="0">
                <a:latin typeface="Comic Sans MS"/>
                <a:cs typeface="Comic Sans MS"/>
              </a:endParaRPr>
            </a:p>
            <a:p>
              <a:pPr>
                <a:spcBef>
                  <a:spcPts val="125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31</a:t>
              </a:r>
              <a:endParaRPr dirty="0">
                <a:latin typeface="Comic Sans MS"/>
                <a:cs typeface="Comic Sans MS"/>
              </a:endParaRPr>
            </a:p>
            <a:p>
              <a:pPr>
                <a:spcBef>
                  <a:spcPts val="355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30</a:t>
              </a:r>
              <a:endParaRPr dirty="0">
                <a:latin typeface="Comic Sans MS"/>
                <a:cs typeface="Comic Sans MS"/>
              </a:endParaRPr>
            </a:p>
            <a:p>
              <a:pPr>
                <a:spcBef>
                  <a:spcPts val="130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29</a:t>
              </a:r>
              <a:endParaRPr dirty="0"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28</a:t>
              </a:r>
              <a:endParaRPr dirty="0"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27</a:t>
              </a:r>
              <a:endParaRPr dirty="0"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26</a:t>
              </a:r>
              <a:endParaRPr dirty="0">
                <a:latin typeface="Comic Sans MS"/>
                <a:cs typeface="Comic Sans MS"/>
              </a:endParaRPr>
            </a:p>
            <a:p>
              <a:pPr>
                <a:spcBef>
                  <a:spcPts val="350"/>
                </a:spcBef>
              </a:pPr>
              <a:r>
                <a:rPr b="1" dirty="0">
                  <a:solidFill>
                    <a:srgbClr val="000099"/>
                  </a:solidFill>
                  <a:latin typeface="Comic Sans MS"/>
                  <a:cs typeface="Comic Sans MS"/>
                </a:rPr>
                <a:t>25</a:t>
              </a:r>
              <a:endParaRPr dirty="0">
                <a:latin typeface="Comic Sans MS"/>
                <a:cs typeface="Comic Sans MS"/>
              </a:endParaRPr>
            </a:p>
            <a:p>
              <a:pPr>
                <a:spcBef>
                  <a:spcPts val="245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24</a:t>
              </a:r>
              <a:endParaRPr dirty="0">
                <a:latin typeface="Comic Sans MS"/>
                <a:cs typeface="Comic Sans MS"/>
              </a:endParaRPr>
            </a:p>
            <a:p>
              <a:pPr>
                <a:spcBef>
                  <a:spcPts val="240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23</a:t>
              </a:r>
              <a:endParaRPr dirty="0">
                <a:latin typeface="Comic Sans MS"/>
                <a:cs typeface="Comic Sans MS"/>
              </a:endParaRPr>
            </a:p>
            <a:p>
              <a:pPr>
                <a:lnSpc>
                  <a:spcPts val="2035"/>
                </a:lnSpc>
                <a:spcBef>
                  <a:spcPts val="125"/>
                </a:spcBef>
              </a:pPr>
              <a:r>
                <a:rPr b="1" spc="5" dirty="0">
                  <a:solidFill>
                    <a:srgbClr val="000099"/>
                  </a:solidFill>
                  <a:latin typeface="Comic Sans MS"/>
                  <a:cs typeface="Comic Sans MS"/>
                </a:rPr>
                <a:t>22</a:t>
              </a:r>
              <a:endParaRPr dirty="0">
                <a:latin typeface="Comic Sans MS"/>
                <a:cs typeface="Comic Sans MS"/>
              </a:endParaRPr>
            </a:p>
            <a:p>
              <a:pPr>
                <a:lnSpc>
                  <a:spcPts val="2035"/>
                </a:lnSpc>
              </a:pPr>
              <a:r>
                <a:rPr b="1" dirty="0">
                  <a:solidFill>
                    <a:srgbClr val="000099"/>
                  </a:solidFill>
                  <a:latin typeface="Comic Sans MS"/>
                  <a:cs typeface="Comic Sans MS"/>
                </a:rPr>
                <a:t>21</a:t>
              </a:r>
              <a:endParaRPr dirty="0">
                <a:latin typeface="Comic Sans MS"/>
                <a:cs typeface="Comic Sans MS"/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3810761" y="1727454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810761" y="1689354"/>
              <a:ext cx="228600" cy="76200"/>
            </a:xfrm>
            <a:custGeom>
              <a:avLst/>
              <a:gdLst/>
              <a:ahLst/>
              <a:cxnLst/>
              <a:rect l="l" t="t" r="r" b="b"/>
              <a:pathLst>
                <a:path w="228600" h="76200">
                  <a:moveTo>
                    <a:pt x="0" y="76200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76200"/>
                  </a:lnTo>
                  <a:close/>
                </a:path>
              </a:pathLst>
            </a:custGeom>
            <a:ln w="32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487161" y="2832354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32004">
              <a:solidFill>
                <a:srgbClr val="66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020561" y="2832354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32004">
              <a:solidFill>
                <a:srgbClr val="66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487161" y="3137154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32004">
              <a:solidFill>
                <a:srgbClr val="66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020561" y="3137154"/>
              <a:ext cx="381000" cy="0"/>
            </a:xfrm>
            <a:custGeom>
              <a:avLst/>
              <a:gdLst/>
              <a:ahLst/>
              <a:cxnLst/>
              <a:rect l="l" t="t" r="r" b="b"/>
              <a:pathLst>
                <a:path w="381000">
                  <a:moveTo>
                    <a:pt x="0" y="0"/>
                  </a:moveTo>
                  <a:lnTo>
                    <a:pt x="381000" y="0"/>
                  </a:lnTo>
                </a:path>
              </a:pathLst>
            </a:custGeom>
            <a:ln w="32004">
              <a:solidFill>
                <a:srgbClr val="66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 txBox="1"/>
            <p:nvPr/>
          </p:nvSpPr>
          <p:spPr>
            <a:xfrm>
              <a:off x="5489828" y="3080004"/>
              <a:ext cx="942340" cy="6070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06000"/>
                </a:lnSpc>
                <a:spcBef>
                  <a:spcPts val="100"/>
                </a:spcBef>
              </a:pPr>
              <a:r>
                <a:rPr b="1" spc="-5" dirty="0">
                  <a:solidFill>
                    <a:srgbClr val="6600FF"/>
                  </a:solidFill>
                  <a:latin typeface="Comic Sans MS"/>
                  <a:cs typeface="Comic Sans MS"/>
                </a:rPr>
                <a:t>RQ/G</a:t>
              </a:r>
              <a:r>
                <a:rPr b="1" spc="-10" dirty="0">
                  <a:solidFill>
                    <a:srgbClr val="6600FF"/>
                  </a:solidFill>
                  <a:latin typeface="Comic Sans MS"/>
                  <a:cs typeface="Comic Sans MS"/>
                </a:rPr>
                <a:t>T</a:t>
              </a:r>
              <a:r>
                <a:rPr b="1" dirty="0">
                  <a:solidFill>
                    <a:srgbClr val="6600FF"/>
                  </a:solidFill>
                  <a:latin typeface="Comic Sans MS"/>
                  <a:cs typeface="Comic Sans MS"/>
                </a:rPr>
                <a:t>1  LOCK</a:t>
              </a:r>
              <a:endParaRPr>
                <a:latin typeface="Comic Sans MS"/>
                <a:cs typeface="Comic Sans MS"/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5487161" y="3441953"/>
              <a:ext cx="609600" cy="0"/>
            </a:xfrm>
            <a:custGeom>
              <a:avLst/>
              <a:gdLst/>
              <a:ahLst/>
              <a:cxnLst/>
              <a:rect l="l" t="t" r="r" b="b"/>
              <a:pathLst>
                <a:path w="609600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ln w="32004">
              <a:solidFill>
                <a:srgbClr val="66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 txBox="1"/>
            <p:nvPr/>
          </p:nvSpPr>
          <p:spPr>
            <a:xfrm>
              <a:off x="4346575" y="2732786"/>
              <a:ext cx="2085339" cy="24790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16300"/>
                </a:lnSpc>
                <a:spcBef>
                  <a:spcPts val="100"/>
                </a:spcBef>
                <a:tabLst>
                  <a:tab pos="1155700" algn="l"/>
                </a:tabLst>
              </a:pPr>
              <a:r>
                <a:rPr b="1" spc="-5" dirty="0">
                  <a:solidFill>
                    <a:srgbClr val="FF0000"/>
                  </a:solidFill>
                  <a:latin typeface="Comic Sans MS"/>
                  <a:cs typeface="Comic Sans MS"/>
                </a:rPr>
                <a:t>H</a:t>
              </a:r>
              <a:r>
                <a:rPr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O</a:t>
              </a:r>
              <a:r>
                <a:rPr b="1" spc="5" dirty="0">
                  <a:solidFill>
                    <a:srgbClr val="FF0000"/>
                  </a:solidFill>
                  <a:latin typeface="Comic Sans MS"/>
                  <a:cs typeface="Comic Sans MS"/>
                </a:rPr>
                <a:t>L</a:t>
              </a:r>
              <a:r>
                <a:rPr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D	</a:t>
              </a:r>
              <a:r>
                <a:rPr b="1" spc="-5" dirty="0">
                  <a:solidFill>
                    <a:srgbClr val="6600FF"/>
                  </a:solidFill>
                  <a:latin typeface="Comic Sans MS"/>
                  <a:cs typeface="Comic Sans MS"/>
                </a:rPr>
                <a:t>RQ/G</a:t>
              </a:r>
              <a:r>
                <a:rPr b="1" spc="-10" dirty="0">
                  <a:solidFill>
                    <a:srgbClr val="6600FF"/>
                  </a:solidFill>
                  <a:latin typeface="Comic Sans MS"/>
                  <a:cs typeface="Comic Sans MS"/>
                </a:rPr>
                <a:t>T</a:t>
              </a:r>
              <a:r>
                <a:rPr b="1" dirty="0">
                  <a:solidFill>
                    <a:srgbClr val="6600FF"/>
                  </a:solidFill>
                  <a:latin typeface="Comic Sans MS"/>
                  <a:cs typeface="Comic Sans MS"/>
                </a:rPr>
                <a:t>0  </a:t>
              </a:r>
              <a:r>
                <a:rPr b="1" u="heavy" dirty="0">
                  <a:solidFill>
                    <a:srgbClr val="FF0000"/>
                  </a:solidFill>
                  <a:uFill>
                    <a:solidFill>
                      <a:srgbClr val="BC572C"/>
                    </a:solidFill>
                  </a:uFill>
                  <a:latin typeface="Comic Sans MS"/>
                  <a:cs typeface="Comic Sans MS"/>
                </a:rPr>
                <a:t>HLD</a:t>
              </a:r>
              <a:r>
                <a:rPr b="1" dirty="0">
                  <a:solidFill>
                    <a:srgbClr val="FF0000"/>
                  </a:solidFill>
                  <a:latin typeface="Comic Sans MS"/>
                  <a:cs typeface="Comic Sans MS"/>
                </a:rPr>
                <a:t>A</a:t>
              </a:r>
              <a:endParaRPr>
                <a:latin typeface="Comic Sans MS"/>
                <a:cs typeface="Comic Sans MS"/>
              </a:endParaRPr>
            </a:p>
            <a:p>
              <a:pPr marL="12700">
                <a:spcBef>
                  <a:spcPts val="130"/>
                </a:spcBef>
              </a:pPr>
              <a:r>
                <a:rPr b="1" dirty="0">
                  <a:solidFill>
                    <a:srgbClr val="BC572C"/>
                  </a:solidFill>
                  <a:latin typeface="Comic Sans MS"/>
                  <a:cs typeface="Comic Sans MS"/>
                </a:rPr>
                <a:t>WR</a:t>
              </a:r>
              <a:endParaRPr>
                <a:latin typeface="Comic Sans MS"/>
                <a:cs typeface="Comic Sans MS"/>
              </a:endParaRPr>
            </a:p>
            <a:p>
              <a:pPr marL="12700" marR="623570">
                <a:lnSpc>
                  <a:spcPts val="2510"/>
                </a:lnSpc>
                <a:spcBef>
                  <a:spcPts val="30"/>
                </a:spcBef>
                <a:tabLst>
                  <a:tab pos="1155700" algn="l"/>
                </a:tabLst>
              </a:pPr>
              <a:r>
                <a:rPr b="1" dirty="0">
                  <a:solidFill>
                    <a:srgbClr val="BC572C"/>
                  </a:solidFill>
                  <a:latin typeface="Comic Sans MS"/>
                  <a:cs typeface="Comic Sans MS"/>
                </a:rPr>
                <a:t>M/IO	</a:t>
              </a:r>
              <a:r>
                <a:rPr b="1" dirty="0">
                  <a:solidFill>
                    <a:srgbClr val="FF9900"/>
                  </a:solidFill>
                  <a:latin typeface="Comic Sans MS"/>
                  <a:cs typeface="Comic Sans MS"/>
                </a:rPr>
                <a:t>S2  </a:t>
              </a:r>
              <a:r>
                <a:rPr b="1" u="heavy" dirty="0">
                  <a:solidFill>
                    <a:srgbClr val="BC572C"/>
                  </a:solidFill>
                  <a:uFill>
                    <a:solidFill>
                      <a:srgbClr val="BC572C"/>
                    </a:solidFill>
                  </a:uFill>
                  <a:latin typeface="Comic Sans MS"/>
                  <a:cs typeface="Comic Sans MS"/>
                </a:rPr>
                <a:t>DT/R</a:t>
              </a:r>
              <a:endParaRPr>
                <a:latin typeface="Comic Sans MS"/>
                <a:cs typeface="Comic Sans MS"/>
              </a:endParaRPr>
            </a:p>
            <a:p>
              <a:pPr marL="12700">
                <a:lnSpc>
                  <a:spcPts val="2150"/>
                </a:lnSpc>
              </a:pPr>
              <a:r>
                <a:rPr b="1" dirty="0">
                  <a:solidFill>
                    <a:srgbClr val="BC572C"/>
                  </a:solidFill>
                  <a:latin typeface="Comic Sans MS"/>
                  <a:cs typeface="Comic Sans MS"/>
                </a:rPr>
                <a:t>DEN</a:t>
              </a:r>
              <a:endParaRPr>
                <a:latin typeface="Comic Sans MS"/>
                <a:cs typeface="Comic Sans MS"/>
              </a:endParaRPr>
            </a:p>
            <a:p>
              <a:pPr marL="12700">
                <a:spcBef>
                  <a:spcPts val="355"/>
                </a:spcBef>
              </a:pPr>
              <a:r>
                <a:rPr b="1" dirty="0">
                  <a:solidFill>
                    <a:srgbClr val="BC572C"/>
                  </a:solidFill>
                  <a:latin typeface="Comic Sans MS"/>
                  <a:cs typeface="Comic Sans MS"/>
                </a:rPr>
                <a:t>ALE</a:t>
              </a:r>
              <a:endParaRPr>
                <a:latin typeface="Comic Sans MS"/>
                <a:cs typeface="Comic Sans MS"/>
              </a:endParaRPr>
            </a:p>
            <a:p>
              <a:pPr marL="12700">
                <a:spcBef>
                  <a:spcPts val="125"/>
                </a:spcBef>
              </a:pPr>
              <a:r>
                <a:rPr b="1" spc="-5" dirty="0">
                  <a:solidFill>
                    <a:srgbClr val="660066"/>
                  </a:solidFill>
                  <a:latin typeface="Comic Sans MS"/>
                  <a:cs typeface="Comic Sans MS"/>
                </a:rPr>
                <a:t>INTA</a:t>
              </a:r>
              <a:endParaRPr>
                <a:latin typeface="Comic Sans MS"/>
                <a:cs typeface="Comic Sans MS"/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5487161" y="3746753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32004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 txBox="1"/>
            <p:nvPr/>
          </p:nvSpPr>
          <p:spPr>
            <a:xfrm>
              <a:off x="5489828" y="3996944"/>
              <a:ext cx="3238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b="1" dirty="0">
                  <a:solidFill>
                    <a:srgbClr val="FF9900"/>
                  </a:solidFill>
                  <a:latin typeface="Comic Sans MS"/>
                  <a:cs typeface="Comic Sans MS"/>
                </a:rPr>
                <a:t>S1</a:t>
              </a:r>
              <a:endParaRPr>
                <a:latin typeface="Comic Sans MS"/>
                <a:cs typeface="Comic Sans MS"/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5487161" y="4051553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32004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 txBox="1"/>
            <p:nvPr/>
          </p:nvSpPr>
          <p:spPr>
            <a:xfrm>
              <a:off x="5489828" y="4301744"/>
              <a:ext cx="323850" cy="29972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b="1" dirty="0">
                  <a:solidFill>
                    <a:srgbClr val="FF9900"/>
                  </a:solidFill>
                  <a:latin typeface="Comic Sans MS"/>
                  <a:cs typeface="Comic Sans MS"/>
                </a:rPr>
                <a:t>S0</a:t>
              </a:r>
              <a:endParaRPr>
                <a:latin typeface="Comic Sans MS"/>
                <a:cs typeface="Comic Sans MS"/>
              </a:endParaRPr>
            </a:p>
          </p:txBody>
        </p:sp>
        <p:sp>
          <p:nvSpPr>
            <p:cNvPr id="114" name="object 114"/>
            <p:cNvSpPr/>
            <p:nvPr/>
          </p:nvSpPr>
          <p:spPr>
            <a:xfrm>
              <a:off x="5487161" y="4356353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800" y="0"/>
                  </a:lnTo>
                </a:path>
              </a:pathLst>
            </a:custGeom>
            <a:ln w="32004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 txBox="1"/>
            <p:nvPr/>
          </p:nvSpPr>
          <p:spPr>
            <a:xfrm>
              <a:off x="5489828" y="4561967"/>
              <a:ext cx="523875" cy="6330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lnSpc>
                  <a:spcPct val="116300"/>
                </a:lnSpc>
                <a:spcBef>
                  <a:spcPts val="100"/>
                </a:spcBef>
              </a:pPr>
              <a:r>
                <a:rPr b="1" spc="-5" dirty="0">
                  <a:solidFill>
                    <a:srgbClr val="6600FF"/>
                  </a:solidFill>
                  <a:latin typeface="Comic Sans MS"/>
                  <a:cs typeface="Comic Sans MS"/>
                </a:rPr>
                <a:t>QS0  QS1</a:t>
              </a:r>
              <a:endParaRPr>
                <a:latin typeface="Comic Sans MS"/>
                <a:cs typeface="Comic Sans MS"/>
              </a:endParaRPr>
            </a:p>
          </p:txBody>
        </p:sp>
        <p:sp>
          <p:nvSpPr>
            <p:cNvPr id="116" name="object 116"/>
            <p:cNvSpPr txBox="1"/>
            <p:nvPr/>
          </p:nvSpPr>
          <p:spPr>
            <a:xfrm>
              <a:off x="2225294" y="2771393"/>
              <a:ext cx="878840" cy="45212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>
                <a:spcBef>
                  <a:spcPts val="95"/>
                </a:spcBef>
              </a:pPr>
              <a:r>
                <a:rPr sz="2800" b="1" spc="-10" dirty="0">
                  <a:latin typeface="Comic Sans MS"/>
                  <a:cs typeface="Comic Sans MS"/>
                </a:rPr>
                <a:t>8086</a:t>
              </a:r>
              <a:endParaRPr sz="2800">
                <a:latin typeface="Comic Sans MS"/>
                <a:cs typeface="Comic Sans MS"/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4953761" y="3365753"/>
              <a:ext cx="381000" cy="1447800"/>
            </a:xfrm>
            <a:custGeom>
              <a:avLst/>
              <a:gdLst/>
              <a:ahLst/>
              <a:cxnLst/>
              <a:rect l="l" t="t" r="r" b="b"/>
              <a:pathLst>
                <a:path w="381000" h="1447800">
                  <a:moveTo>
                    <a:pt x="0" y="0"/>
                  </a:moveTo>
                  <a:lnTo>
                    <a:pt x="60191" y="6146"/>
                  </a:lnTo>
                  <a:lnTo>
                    <a:pt x="112483" y="23266"/>
                  </a:lnTo>
                  <a:lnTo>
                    <a:pt x="153728" y="49377"/>
                  </a:lnTo>
                  <a:lnTo>
                    <a:pt x="180782" y="82499"/>
                  </a:lnTo>
                  <a:lnTo>
                    <a:pt x="190500" y="120650"/>
                  </a:lnTo>
                  <a:lnTo>
                    <a:pt x="190500" y="603250"/>
                  </a:lnTo>
                  <a:lnTo>
                    <a:pt x="200217" y="641400"/>
                  </a:lnTo>
                  <a:lnTo>
                    <a:pt x="227271" y="674522"/>
                  </a:lnTo>
                  <a:lnTo>
                    <a:pt x="268516" y="700633"/>
                  </a:lnTo>
                  <a:lnTo>
                    <a:pt x="320808" y="717753"/>
                  </a:lnTo>
                  <a:lnTo>
                    <a:pt x="381000" y="723900"/>
                  </a:lnTo>
                  <a:lnTo>
                    <a:pt x="320808" y="730046"/>
                  </a:lnTo>
                  <a:lnTo>
                    <a:pt x="268516" y="747166"/>
                  </a:lnTo>
                  <a:lnTo>
                    <a:pt x="227271" y="773277"/>
                  </a:lnTo>
                  <a:lnTo>
                    <a:pt x="200217" y="806399"/>
                  </a:lnTo>
                  <a:lnTo>
                    <a:pt x="190500" y="844550"/>
                  </a:lnTo>
                  <a:lnTo>
                    <a:pt x="190500" y="1327150"/>
                  </a:lnTo>
                  <a:lnTo>
                    <a:pt x="180782" y="1365300"/>
                  </a:lnTo>
                  <a:lnTo>
                    <a:pt x="153728" y="1398422"/>
                  </a:lnTo>
                  <a:lnTo>
                    <a:pt x="112483" y="1424533"/>
                  </a:lnTo>
                  <a:lnTo>
                    <a:pt x="60191" y="1441653"/>
                  </a:lnTo>
                  <a:lnTo>
                    <a:pt x="0" y="1447800"/>
                  </a:lnTo>
                </a:path>
              </a:pathLst>
            </a:custGeom>
            <a:ln w="32004">
              <a:solidFill>
                <a:srgbClr val="626F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853940" y="65531"/>
              <a:ext cx="1223772" cy="2362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953761" y="126492"/>
              <a:ext cx="1066800" cy="78105"/>
            </a:xfrm>
            <a:custGeom>
              <a:avLst/>
              <a:gdLst/>
              <a:ahLst/>
              <a:cxnLst/>
              <a:rect l="l" t="t" r="r" b="b"/>
              <a:pathLst>
                <a:path w="1066800" h="78104">
                  <a:moveTo>
                    <a:pt x="77724" y="0"/>
                  </a:moveTo>
                  <a:lnTo>
                    <a:pt x="0" y="38861"/>
                  </a:lnTo>
                  <a:lnTo>
                    <a:pt x="77724" y="77724"/>
                  </a:lnTo>
                  <a:lnTo>
                    <a:pt x="77724" y="51815"/>
                  </a:lnTo>
                  <a:lnTo>
                    <a:pt x="64770" y="51815"/>
                  </a:lnTo>
                  <a:lnTo>
                    <a:pt x="64770" y="25907"/>
                  </a:lnTo>
                  <a:lnTo>
                    <a:pt x="77724" y="25907"/>
                  </a:lnTo>
                  <a:lnTo>
                    <a:pt x="77724" y="0"/>
                  </a:lnTo>
                  <a:close/>
                </a:path>
                <a:path w="1066800" h="78104">
                  <a:moveTo>
                    <a:pt x="77724" y="25907"/>
                  </a:moveTo>
                  <a:lnTo>
                    <a:pt x="64770" y="25907"/>
                  </a:lnTo>
                  <a:lnTo>
                    <a:pt x="64770" y="51815"/>
                  </a:lnTo>
                  <a:lnTo>
                    <a:pt x="77724" y="51815"/>
                  </a:lnTo>
                  <a:lnTo>
                    <a:pt x="77724" y="25907"/>
                  </a:lnTo>
                  <a:close/>
                </a:path>
                <a:path w="1066800" h="78104">
                  <a:moveTo>
                    <a:pt x="1066800" y="25907"/>
                  </a:moveTo>
                  <a:lnTo>
                    <a:pt x="77724" y="25907"/>
                  </a:lnTo>
                  <a:lnTo>
                    <a:pt x="77724" y="51815"/>
                  </a:lnTo>
                  <a:lnTo>
                    <a:pt x="1066800" y="51815"/>
                  </a:lnTo>
                  <a:lnTo>
                    <a:pt x="1066800" y="25907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0" y="5789676"/>
              <a:ext cx="822960" cy="2362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0" y="5850635"/>
              <a:ext cx="687070" cy="78105"/>
            </a:xfrm>
            <a:custGeom>
              <a:avLst/>
              <a:gdLst/>
              <a:ahLst/>
              <a:cxnLst/>
              <a:rect l="l" t="t" r="r" b="b"/>
              <a:pathLst>
                <a:path w="687070" h="78104">
                  <a:moveTo>
                    <a:pt x="608838" y="0"/>
                  </a:moveTo>
                  <a:lnTo>
                    <a:pt x="608838" y="77723"/>
                  </a:lnTo>
                  <a:lnTo>
                    <a:pt x="660653" y="51815"/>
                  </a:lnTo>
                  <a:lnTo>
                    <a:pt x="621792" y="51815"/>
                  </a:lnTo>
                  <a:lnTo>
                    <a:pt x="621792" y="25907"/>
                  </a:lnTo>
                  <a:lnTo>
                    <a:pt x="660654" y="25907"/>
                  </a:lnTo>
                  <a:lnTo>
                    <a:pt x="608838" y="0"/>
                  </a:lnTo>
                  <a:close/>
                </a:path>
                <a:path w="687070" h="78104">
                  <a:moveTo>
                    <a:pt x="608838" y="25907"/>
                  </a:moveTo>
                  <a:lnTo>
                    <a:pt x="0" y="25907"/>
                  </a:lnTo>
                  <a:lnTo>
                    <a:pt x="0" y="51815"/>
                  </a:lnTo>
                  <a:lnTo>
                    <a:pt x="608838" y="51815"/>
                  </a:lnTo>
                  <a:lnTo>
                    <a:pt x="608838" y="25907"/>
                  </a:lnTo>
                  <a:close/>
                </a:path>
                <a:path w="687070" h="78104">
                  <a:moveTo>
                    <a:pt x="660654" y="25907"/>
                  </a:moveTo>
                  <a:lnTo>
                    <a:pt x="621792" y="25907"/>
                  </a:lnTo>
                  <a:lnTo>
                    <a:pt x="621792" y="51815"/>
                  </a:lnTo>
                  <a:lnTo>
                    <a:pt x="660653" y="51815"/>
                  </a:lnTo>
                  <a:lnTo>
                    <a:pt x="686562" y="38861"/>
                  </a:lnTo>
                  <a:lnTo>
                    <a:pt x="660654" y="25907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290755" y="2199299"/>
              <a:ext cx="1223771" cy="2362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410961" y="2260092"/>
              <a:ext cx="1066800" cy="78105"/>
            </a:xfrm>
            <a:custGeom>
              <a:avLst/>
              <a:gdLst/>
              <a:ahLst/>
              <a:cxnLst/>
              <a:rect l="l" t="t" r="r" b="b"/>
              <a:pathLst>
                <a:path w="1066800" h="78105">
                  <a:moveTo>
                    <a:pt x="77724" y="0"/>
                  </a:moveTo>
                  <a:lnTo>
                    <a:pt x="0" y="38862"/>
                  </a:lnTo>
                  <a:lnTo>
                    <a:pt x="77724" y="77724"/>
                  </a:lnTo>
                  <a:lnTo>
                    <a:pt x="77724" y="51816"/>
                  </a:lnTo>
                  <a:lnTo>
                    <a:pt x="64770" y="51816"/>
                  </a:lnTo>
                  <a:lnTo>
                    <a:pt x="64770" y="25908"/>
                  </a:lnTo>
                  <a:lnTo>
                    <a:pt x="77724" y="25908"/>
                  </a:lnTo>
                  <a:lnTo>
                    <a:pt x="77724" y="0"/>
                  </a:lnTo>
                  <a:close/>
                </a:path>
                <a:path w="1066800" h="78105">
                  <a:moveTo>
                    <a:pt x="77724" y="25908"/>
                  </a:moveTo>
                  <a:lnTo>
                    <a:pt x="64770" y="25908"/>
                  </a:lnTo>
                  <a:lnTo>
                    <a:pt x="64770" y="51816"/>
                  </a:lnTo>
                  <a:lnTo>
                    <a:pt x="77724" y="51816"/>
                  </a:lnTo>
                  <a:lnTo>
                    <a:pt x="77724" y="25908"/>
                  </a:lnTo>
                  <a:close/>
                </a:path>
                <a:path w="1066800" h="78105">
                  <a:moveTo>
                    <a:pt x="1066800" y="25908"/>
                  </a:moveTo>
                  <a:lnTo>
                    <a:pt x="77724" y="25908"/>
                  </a:lnTo>
                  <a:lnTo>
                    <a:pt x="77724" y="51816"/>
                  </a:lnTo>
                  <a:lnTo>
                    <a:pt x="1066800" y="51816"/>
                  </a:lnTo>
                  <a:lnTo>
                    <a:pt x="1066800" y="25908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02740" y="19304"/>
            <a:ext cx="5396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u="heavy" dirty="0">
                <a:solidFill>
                  <a:srgbClr val="660066"/>
                </a:solidFill>
                <a:uFill>
                  <a:solidFill>
                    <a:srgbClr val="660066"/>
                  </a:solidFill>
                </a:uFill>
                <a:latin typeface="Comic Sans MS"/>
                <a:cs typeface="Comic Sans MS"/>
              </a:rPr>
              <a:t>Signals of </a:t>
            </a:r>
            <a:r>
              <a:rPr sz="2000" b="1" u="heavy" spc="-5" dirty="0">
                <a:solidFill>
                  <a:srgbClr val="660066"/>
                </a:solidFill>
                <a:uFill>
                  <a:solidFill>
                    <a:srgbClr val="660066"/>
                  </a:solidFill>
                </a:uFill>
                <a:latin typeface="Comic Sans MS"/>
                <a:cs typeface="Comic Sans MS"/>
              </a:rPr>
              <a:t>8086 used during </a:t>
            </a:r>
            <a:r>
              <a:rPr sz="2000" b="1" u="heavy" dirty="0">
                <a:solidFill>
                  <a:srgbClr val="660066"/>
                </a:solidFill>
                <a:uFill>
                  <a:solidFill>
                    <a:srgbClr val="660066"/>
                  </a:solidFill>
                </a:uFill>
                <a:latin typeface="Comic Sans MS"/>
                <a:cs typeface="Comic Sans MS"/>
              </a:rPr>
              <a:t>a </a:t>
            </a:r>
            <a:r>
              <a:rPr sz="2000" b="1" u="heavy" spc="-5" dirty="0">
                <a:solidFill>
                  <a:srgbClr val="660066"/>
                </a:solidFill>
                <a:uFill>
                  <a:solidFill>
                    <a:srgbClr val="660066"/>
                  </a:solidFill>
                </a:uFill>
                <a:latin typeface="Comic Sans MS"/>
                <a:cs typeface="Comic Sans MS"/>
              </a:rPr>
              <a:t>bus</a:t>
            </a:r>
            <a:r>
              <a:rPr sz="2000" b="1" u="heavy" spc="-75" dirty="0">
                <a:solidFill>
                  <a:srgbClr val="660066"/>
                </a:solidFill>
                <a:uFill>
                  <a:solidFill>
                    <a:srgbClr val="660066"/>
                  </a:solidFill>
                </a:uFill>
                <a:latin typeface="Comic Sans MS"/>
                <a:cs typeface="Comic Sans MS"/>
              </a:rPr>
              <a:t> </a:t>
            </a:r>
            <a:r>
              <a:rPr sz="2000" b="1" u="heavy" spc="-5" dirty="0">
                <a:solidFill>
                  <a:srgbClr val="660066"/>
                </a:solidFill>
                <a:uFill>
                  <a:solidFill>
                    <a:srgbClr val="660066"/>
                  </a:solidFill>
                </a:uFill>
                <a:latin typeface="Comic Sans MS"/>
                <a:cs typeface="Comic Sans MS"/>
              </a:rPr>
              <a:t>transfer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739" y="325881"/>
            <a:ext cx="1661160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AD</a:t>
            </a:r>
            <a:r>
              <a:rPr spc="-7" baseline="-20833" dirty="0">
                <a:solidFill>
                  <a:srgbClr val="660066"/>
                </a:solidFill>
                <a:latin typeface="Comic Sans MS"/>
                <a:cs typeface="Comic Sans MS"/>
              </a:rPr>
              <a:t>15 </a:t>
            </a:r>
            <a:r>
              <a:rPr dirty="0">
                <a:solidFill>
                  <a:srgbClr val="660066"/>
                </a:solidFill>
                <a:latin typeface="Comic Sans MS"/>
                <a:cs typeface="Comic Sans MS"/>
              </a:rPr>
              <a:t>– AD</a:t>
            </a:r>
            <a:r>
              <a:rPr baseline="-20833" dirty="0">
                <a:solidFill>
                  <a:srgbClr val="660066"/>
                </a:solidFill>
                <a:latin typeface="Comic Sans MS"/>
                <a:cs typeface="Comic Sans MS"/>
              </a:rPr>
              <a:t>0  </a:t>
            </a: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A</a:t>
            </a:r>
            <a:r>
              <a:rPr spc="-7" baseline="-20833" dirty="0">
                <a:solidFill>
                  <a:srgbClr val="660066"/>
                </a:solidFill>
                <a:latin typeface="Comic Sans MS"/>
                <a:cs typeface="Comic Sans MS"/>
              </a:rPr>
              <a:t>19</a:t>
            </a: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/S</a:t>
            </a:r>
            <a:r>
              <a:rPr spc="-7" baseline="-20833" dirty="0">
                <a:solidFill>
                  <a:srgbClr val="660066"/>
                </a:solidFill>
                <a:latin typeface="Comic Sans MS"/>
                <a:cs typeface="Comic Sans MS"/>
              </a:rPr>
              <a:t>6 </a:t>
            </a:r>
            <a:r>
              <a:rPr dirty="0">
                <a:solidFill>
                  <a:srgbClr val="660066"/>
                </a:solidFill>
                <a:latin typeface="Comic Sans MS"/>
                <a:cs typeface="Comic Sans MS"/>
              </a:rPr>
              <a:t>– </a:t>
            </a: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A</a:t>
            </a:r>
            <a:r>
              <a:rPr spc="-7" baseline="-20833" dirty="0">
                <a:solidFill>
                  <a:srgbClr val="660066"/>
                </a:solidFill>
                <a:latin typeface="Comic Sans MS"/>
                <a:cs typeface="Comic Sans MS"/>
              </a:rPr>
              <a:t>16</a:t>
            </a: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/S</a:t>
            </a:r>
            <a:r>
              <a:rPr spc="-7" baseline="-20833" dirty="0">
                <a:solidFill>
                  <a:srgbClr val="660066"/>
                </a:solidFill>
                <a:latin typeface="Comic Sans MS"/>
                <a:cs typeface="Comic Sans MS"/>
              </a:rPr>
              <a:t>3  </a:t>
            </a: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M/IO’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740" y="1835024"/>
            <a:ext cx="462915" cy="12604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spcBef>
                <a:spcPts val="1180"/>
              </a:spcBef>
            </a:pP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RD’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080"/>
              </a:spcBef>
            </a:pPr>
            <a:r>
              <a:rPr dirty="0">
                <a:solidFill>
                  <a:srgbClr val="660066"/>
                </a:solidFill>
                <a:latin typeface="Comic Sans MS"/>
                <a:cs typeface="Comic Sans MS"/>
              </a:rPr>
              <a:t>WR’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080"/>
              </a:spcBef>
            </a:pPr>
            <a:r>
              <a:rPr dirty="0">
                <a:solidFill>
                  <a:srgbClr val="660066"/>
                </a:solidFill>
                <a:latin typeface="Comic Sans MS"/>
                <a:cs typeface="Comic Sans MS"/>
              </a:rPr>
              <a:t>ALE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740" y="3344037"/>
            <a:ext cx="648335" cy="7978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>
                <a:solidFill>
                  <a:srgbClr val="660066"/>
                </a:solidFill>
                <a:latin typeface="Comic Sans MS"/>
                <a:cs typeface="Comic Sans MS"/>
              </a:rPr>
              <a:t>DT/R’  DEN’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6576" y="325882"/>
            <a:ext cx="4001135" cy="4185761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81610" indent="-168910">
              <a:spcBef>
                <a:spcPts val="1180"/>
              </a:spcBef>
              <a:buChar char="–"/>
              <a:tabLst>
                <a:tab pos="182245" algn="l"/>
              </a:tabLst>
            </a:pP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Multiplexed Address </a:t>
            </a:r>
            <a:r>
              <a:rPr dirty="0">
                <a:solidFill>
                  <a:srgbClr val="660066"/>
                </a:solidFill>
                <a:latin typeface="Comic Sans MS"/>
                <a:cs typeface="Comic Sans MS"/>
              </a:rPr>
              <a:t>&amp;</a:t>
            </a:r>
            <a:r>
              <a:rPr spc="-20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dirty="0">
                <a:solidFill>
                  <a:srgbClr val="660066"/>
                </a:solidFill>
                <a:latin typeface="Comic Sans MS"/>
                <a:cs typeface="Comic Sans MS"/>
              </a:rPr>
              <a:t>Data</a:t>
            </a:r>
            <a:endParaRPr>
              <a:latin typeface="Comic Sans MS"/>
              <a:cs typeface="Comic Sans MS"/>
            </a:endParaRPr>
          </a:p>
          <a:p>
            <a:pPr marL="181610" indent="-168910">
              <a:spcBef>
                <a:spcPts val="1080"/>
              </a:spcBef>
              <a:buChar char="–"/>
              <a:tabLst>
                <a:tab pos="182245" algn="l"/>
              </a:tabLst>
            </a:pP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Higher </a:t>
            </a:r>
            <a:r>
              <a:rPr dirty="0">
                <a:solidFill>
                  <a:srgbClr val="660066"/>
                </a:solidFill>
                <a:latin typeface="Comic Sans MS"/>
                <a:cs typeface="Comic Sans MS"/>
              </a:rPr>
              <a:t>order </a:t>
            </a: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Address </a:t>
            </a:r>
            <a:r>
              <a:rPr dirty="0">
                <a:solidFill>
                  <a:srgbClr val="660066"/>
                </a:solidFill>
                <a:latin typeface="Comic Sans MS"/>
                <a:cs typeface="Comic Sans MS"/>
              </a:rPr>
              <a:t>/</a:t>
            </a:r>
            <a:r>
              <a:rPr spc="-30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Status</a:t>
            </a:r>
            <a:endParaRPr>
              <a:latin typeface="Comic Sans MS"/>
              <a:cs typeface="Comic Sans MS"/>
            </a:endParaRPr>
          </a:p>
          <a:p>
            <a:pPr marL="181610" indent="-168910">
              <a:spcBef>
                <a:spcPts val="1080"/>
              </a:spcBef>
              <a:buChar char="–"/>
              <a:tabLst>
                <a:tab pos="182245" algn="l"/>
              </a:tabLst>
            </a:pP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Indicates </a:t>
            </a:r>
            <a:r>
              <a:rPr dirty="0">
                <a:solidFill>
                  <a:srgbClr val="660066"/>
                </a:solidFill>
                <a:latin typeface="Comic Sans MS"/>
                <a:cs typeface="Comic Sans MS"/>
              </a:rPr>
              <a:t>whether access </a:t>
            </a: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is</a:t>
            </a:r>
            <a:r>
              <a:rPr spc="-45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to</a:t>
            </a:r>
            <a:endParaRPr>
              <a:latin typeface="Comic Sans MS"/>
              <a:cs typeface="Comic Sans MS"/>
            </a:endParaRPr>
          </a:p>
          <a:p>
            <a:pPr marL="12700"/>
            <a:r>
              <a:rPr dirty="0">
                <a:solidFill>
                  <a:srgbClr val="660066"/>
                </a:solidFill>
                <a:latin typeface="Comic Sans MS"/>
                <a:cs typeface="Comic Sans MS"/>
              </a:rPr>
              <a:t>memory or </a:t>
            </a: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I/O</a:t>
            </a:r>
            <a:r>
              <a:rPr spc="-35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dirty="0">
                <a:solidFill>
                  <a:srgbClr val="660066"/>
                </a:solidFill>
                <a:latin typeface="Comic Sans MS"/>
                <a:cs typeface="Comic Sans MS"/>
              </a:rPr>
              <a:t>Device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080"/>
              </a:spcBef>
              <a:buChar char="-"/>
              <a:tabLst>
                <a:tab pos="175895" algn="l"/>
              </a:tabLst>
            </a:pP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Read Operation from</a:t>
            </a:r>
            <a:r>
              <a:rPr spc="-30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Memory/IO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080"/>
              </a:spcBef>
              <a:buChar char="-"/>
              <a:tabLst>
                <a:tab pos="175895" algn="l"/>
              </a:tabLst>
            </a:pPr>
            <a:r>
              <a:rPr dirty="0">
                <a:solidFill>
                  <a:srgbClr val="660066"/>
                </a:solidFill>
                <a:latin typeface="Comic Sans MS"/>
                <a:cs typeface="Comic Sans MS"/>
              </a:rPr>
              <a:t>Write </a:t>
            </a: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Operation to</a:t>
            </a:r>
            <a:r>
              <a:rPr spc="-10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Memory/IO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080"/>
              </a:spcBef>
              <a:buChar char="-"/>
              <a:tabLst>
                <a:tab pos="175895" algn="l"/>
              </a:tabLst>
            </a:pPr>
            <a:r>
              <a:rPr dirty="0">
                <a:solidFill>
                  <a:srgbClr val="660066"/>
                </a:solidFill>
                <a:latin typeface="Comic Sans MS"/>
                <a:cs typeface="Comic Sans MS"/>
              </a:rPr>
              <a:t>When </a:t>
            </a: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set </a:t>
            </a:r>
            <a:r>
              <a:rPr dirty="0">
                <a:solidFill>
                  <a:srgbClr val="660066"/>
                </a:solidFill>
                <a:latin typeface="Comic Sans MS"/>
                <a:cs typeface="Comic Sans MS"/>
              </a:rPr>
              <a:t>– </a:t>
            </a: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Multiplexed AD</a:t>
            </a:r>
            <a:r>
              <a:rPr spc="-7" baseline="-20833" dirty="0">
                <a:solidFill>
                  <a:srgbClr val="660066"/>
                </a:solidFill>
                <a:latin typeface="Comic Sans MS"/>
                <a:cs typeface="Comic Sans MS"/>
              </a:rPr>
              <a:t>0 </a:t>
            </a:r>
            <a:r>
              <a:rPr dirty="0">
                <a:solidFill>
                  <a:srgbClr val="660066"/>
                </a:solidFill>
                <a:latin typeface="Comic Sans MS"/>
                <a:cs typeface="Comic Sans MS"/>
              </a:rPr>
              <a:t>–</a:t>
            </a:r>
            <a:r>
              <a:rPr spc="-190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AD</a:t>
            </a:r>
            <a:r>
              <a:rPr spc="-7" baseline="-20833" dirty="0">
                <a:solidFill>
                  <a:srgbClr val="660066"/>
                </a:solidFill>
                <a:latin typeface="Comic Sans MS"/>
                <a:cs typeface="Comic Sans MS"/>
              </a:rPr>
              <a:t>15</a:t>
            </a:r>
            <a:endParaRPr baseline="-20833">
              <a:latin typeface="Comic Sans MS"/>
              <a:cs typeface="Comic Sans MS"/>
            </a:endParaRPr>
          </a:p>
          <a:p>
            <a:pPr marL="12700">
              <a:spcBef>
                <a:spcPts val="5"/>
              </a:spcBef>
            </a:pPr>
            <a:r>
              <a:rPr dirty="0">
                <a:solidFill>
                  <a:srgbClr val="660066"/>
                </a:solidFill>
                <a:latin typeface="Comic Sans MS"/>
                <a:cs typeface="Comic Sans MS"/>
              </a:rPr>
              <a:t>has</a:t>
            </a:r>
            <a:r>
              <a:rPr spc="-15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dirty="0">
                <a:solidFill>
                  <a:srgbClr val="660066"/>
                </a:solidFill>
                <a:latin typeface="Comic Sans MS"/>
                <a:cs typeface="Comic Sans MS"/>
              </a:rPr>
              <a:t>address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080"/>
              </a:spcBef>
              <a:buChar char="-"/>
              <a:tabLst>
                <a:tab pos="175895" algn="l"/>
              </a:tabLst>
            </a:pPr>
            <a:r>
              <a:rPr dirty="0">
                <a:solidFill>
                  <a:srgbClr val="660066"/>
                </a:solidFill>
                <a:latin typeface="Comic Sans MS"/>
                <a:cs typeface="Comic Sans MS"/>
              </a:rPr>
              <a:t>8086 </a:t>
            </a: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is transmitting/receiving</a:t>
            </a:r>
            <a:r>
              <a:rPr spc="-65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data</a:t>
            </a:r>
            <a:endParaRPr>
              <a:latin typeface="Comic Sans MS"/>
              <a:cs typeface="Comic Sans MS"/>
            </a:endParaRPr>
          </a:p>
          <a:p>
            <a:pPr marL="12700" marR="217804">
              <a:spcBef>
                <a:spcPts val="1080"/>
              </a:spcBef>
              <a:buChar char="-"/>
              <a:tabLst>
                <a:tab pos="175895" algn="l"/>
              </a:tabLst>
            </a:pPr>
            <a:r>
              <a:rPr dirty="0">
                <a:solidFill>
                  <a:srgbClr val="660066"/>
                </a:solidFill>
                <a:latin typeface="Comic Sans MS"/>
                <a:cs typeface="Comic Sans MS"/>
              </a:rPr>
              <a:t>Enable </a:t>
            </a: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data buffers </a:t>
            </a:r>
            <a:r>
              <a:rPr dirty="0">
                <a:solidFill>
                  <a:srgbClr val="660066"/>
                </a:solidFill>
                <a:latin typeface="Comic Sans MS"/>
                <a:cs typeface="Comic Sans MS"/>
              </a:rPr>
              <a:t>connected</a:t>
            </a:r>
            <a:r>
              <a:rPr spc="-95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pc="-5" dirty="0">
                <a:solidFill>
                  <a:srgbClr val="660066"/>
                </a:solidFill>
                <a:latin typeface="Comic Sans MS"/>
                <a:cs typeface="Comic Sans MS"/>
              </a:rPr>
              <a:t>to  </a:t>
            </a:r>
            <a:r>
              <a:rPr spc="5" dirty="0">
                <a:solidFill>
                  <a:srgbClr val="660066"/>
                </a:solidFill>
                <a:latin typeface="Comic Sans MS"/>
                <a:cs typeface="Comic Sans MS"/>
              </a:rPr>
              <a:t>8086</a:t>
            </a:r>
            <a:endParaRPr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1161" y="229361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0"/>
                </a:moveTo>
                <a:lnTo>
                  <a:pt x="0" y="5943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1161" y="534162"/>
            <a:ext cx="838200" cy="417830"/>
          </a:xfrm>
          <a:custGeom>
            <a:avLst/>
            <a:gdLst/>
            <a:ahLst/>
            <a:cxnLst/>
            <a:rect l="l" t="t" r="r" b="b"/>
            <a:pathLst>
              <a:path w="838200" h="417830">
                <a:moveTo>
                  <a:pt x="628650" y="0"/>
                </a:moveTo>
                <a:lnTo>
                  <a:pt x="628650" y="104393"/>
                </a:lnTo>
                <a:lnTo>
                  <a:pt x="0" y="104393"/>
                </a:lnTo>
                <a:lnTo>
                  <a:pt x="0" y="313182"/>
                </a:lnTo>
                <a:lnTo>
                  <a:pt x="628650" y="313182"/>
                </a:lnTo>
                <a:lnTo>
                  <a:pt x="628650" y="417575"/>
                </a:lnTo>
                <a:lnTo>
                  <a:pt x="838200" y="208787"/>
                </a:lnTo>
                <a:lnTo>
                  <a:pt x="628650" y="0"/>
                </a:lnTo>
                <a:close/>
              </a:path>
            </a:pathLst>
          </a:custGeom>
          <a:solidFill>
            <a:srgbClr val="62A437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1161" y="534162"/>
            <a:ext cx="838200" cy="417830"/>
          </a:xfrm>
          <a:custGeom>
            <a:avLst/>
            <a:gdLst/>
            <a:ahLst/>
            <a:cxnLst/>
            <a:rect l="l" t="t" r="r" b="b"/>
            <a:pathLst>
              <a:path w="838200" h="417830">
                <a:moveTo>
                  <a:pt x="0" y="104393"/>
                </a:moveTo>
                <a:lnTo>
                  <a:pt x="628650" y="104393"/>
                </a:lnTo>
                <a:lnTo>
                  <a:pt x="628650" y="0"/>
                </a:lnTo>
                <a:lnTo>
                  <a:pt x="838200" y="208787"/>
                </a:lnTo>
                <a:lnTo>
                  <a:pt x="628650" y="417575"/>
                </a:lnTo>
                <a:lnTo>
                  <a:pt x="628650" y="313182"/>
                </a:lnTo>
                <a:lnTo>
                  <a:pt x="0" y="313182"/>
                </a:lnTo>
                <a:lnTo>
                  <a:pt x="0" y="104393"/>
                </a:lnTo>
                <a:close/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6140" y="463042"/>
            <a:ext cx="1007110" cy="11068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43815">
              <a:lnSpc>
                <a:spcPct val="79500"/>
              </a:lnSpc>
              <a:spcBef>
                <a:spcPts val="595"/>
              </a:spcBef>
            </a:pPr>
            <a:r>
              <a:rPr sz="3000" b="1" spc="-7" baseline="13888" dirty="0">
                <a:latin typeface="Comic Sans MS"/>
                <a:cs typeface="Comic Sans MS"/>
              </a:rPr>
              <a:t>A</a:t>
            </a:r>
            <a:r>
              <a:rPr sz="1300" b="1" spc="15" dirty="0">
                <a:latin typeface="Comic Sans MS"/>
                <a:cs typeface="Comic Sans MS"/>
              </a:rPr>
              <a:t>1</a:t>
            </a:r>
            <a:r>
              <a:rPr sz="1300" b="1" spc="20" dirty="0">
                <a:latin typeface="Comic Sans MS"/>
                <a:cs typeface="Comic Sans MS"/>
              </a:rPr>
              <a:t>6</a:t>
            </a:r>
            <a:r>
              <a:rPr sz="3000" b="1" baseline="13888" dirty="0">
                <a:latin typeface="Comic Sans MS"/>
                <a:cs typeface="Comic Sans MS"/>
              </a:rPr>
              <a:t>-</a:t>
            </a:r>
            <a:r>
              <a:rPr sz="3000" b="1" spc="-7" baseline="13888" dirty="0">
                <a:latin typeface="Comic Sans MS"/>
                <a:cs typeface="Comic Sans MS"/>
              </a:rPr>
              <a:t>A</a:t>
            </a:r>
            <a:r>
              <a:rPr sz="1300" b="1" spc="15" dirty="0">
                <a:latin typeface="Comic Sans MS"/>
                <a:cs typeface="Comic Sans MS"/>
              </a:rPr>
              <a:t>19  </a:t>
            </a:r>
            <a:r>
              <a:rPr sz="2000" b="1" spc="10" dirty="0">
                <a:latin typeface="Comic Sans MS"/>
                <a:cs typeface="Comic Sans MS"/>
              </a:rPr>
              <a:t>S</a:t>
            </a:r>
            <a:r>
              <a:rPr sz="1950" b="1" spc="15" baseline="-21367" dirty="0">
                <a:latin typeface="Comic Sans MS"/>
                <a:cs typeface="Comic Sans MS"/>
              </a:rPr>
              <a:t>6</a:t>
            </a:r>
            <a:r>
              <a:rPr sz="2000" b="1" spc="10" dirty="0">
                <a:latin typeface="Comic Sans MS"/>
                <a:cs typeface="Comic Sans MS"/>
              </a:rPr>
              <a:t>-S</a:t>
            </a:r>
            <a:r>
              <a:rPr sz="1950" b="1" spc="15" baseline="-21367" dirty="0">
                <a:latin typeface="Comic Sans MS"/>
                <a:cs typeface="Comic Sans MS"/>
              </a:rPr>
              <a:t>3</a:t>
            </a:r>
            <a:endParaRPr sz="1950" baseline="-21367">
              <a:latin typeface="Comic Sans MS"/>
              <a:cs typeface="Comic Sans MS"/>
            </a:endParaRPr>
          </a:p>
          <a:p>
            <a:pPr marL="12700">
              <a:spcBef>
                <a:spcPts val="1800"/>
              </a:spcBef>
            </a:pPr>
            <a:r>
              <a:rPr sz="2000" b="1" spc="-5" dirty="0">
                <a:latin typeface="Comic Sans MS"/>
                <a:cs typeface="Comic Sans MS"/>
              </a:rPr>
              <a:t>BHE’/S</a:t>
            </a:r>
            <a:r>
              <a:rPr sz="1950" b="1" spc="-7" baseline="-21367" dirty="0">
                <a:latin typeface="Comic Sans MS"/>
                <a:cs typeface="Comic Sans MS"/>
              </a:rPr>
              <a:t>7</a:t>
            </a:r>
            <a:endParaRPr sz="1950" baseline="-21367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9361" y="229361"/>
            <a:ext cx="990600" cy="1828800"/>
          </a:xfrm>
          <a:custGeom>
            <a:avLst/>
            <a:gdLst/>
            <a:ahLst/>
            <a:cxnLst/>
            <a:rect l="l" t="t" r="r" b="b"/>
            <a:pathLst>
              <a:path w="990600" h="1828800">
                <a:moveTo>
                  <a:pt x="0" y="1828800"/>
                </a:moveTo>
                <a:lnTo>
                  <a:pt x="990600" y="1828800"/>
                </a:lnTo>
                <a:lnTo>
                  <a:pt x="9906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66006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9361" y="229361"/>
            <a:ext cx="990600" cy="1828800"/>
          </a:xfrm>
          <a:custGeom>
            <a:avLst/>
            <a:gdLst/>
            <a:ahLst/>
            <a:cxnLst/>
            <a:rect l="l" t="t" r="r" b="b"/>
            <a:pathLst>
              <a:path w="990600" h="1828800">
                <a:moveTo>
                  <a:pt x="0" y="1828800"/>
                </a:moveTo>
                <a:lnTo>
                  <a:pt x="990600" y="1828800"/>
                </a:lnTo>
                <a:lnTo>
                  <a:pt x="9906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32004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65777" y="932434"/>
            <a:ext cx="9505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LS373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1161" y="1400555"/>
            <a:ext cx="838200" cy="96520"/>
          </a:xfrm>
          <a:custGeom>
            <a:avLst/>
            <a:gdLst/>
            <a:ahLst/>
            <a:cxnLst/>
            <a:rect l="l" t="t" r="r" b="b"/>
            <a:pathLst>
              <a:path w="838200" h="96519">
                <a:moveTo>
                  <a:pt x="742188" y="0"/>
                </a:moveTo>
                <a:lnTo>
                  <a:pt x="742188" y="96012"/>
                </a:lnTo>
                <a:lnTo>
                  <a:pt x="806195" y="64008"/>
                </a:lnTo>
                <a:lnTo>
                  <a:pt x="758189" y="64008"/>
                </a:lnTo>
                <a:lnTo>
                  <a:pt x="758189" y="32004"/>
                </a:lnTo>
                <a:lnTo>
                  <a:pt x="806196" y="32004"/>
                </a:lnTo>
                <a:lnTo>
                  <a:pt x="742188" y="0"/>
                </a:lnTo>
                <a:close/>
              </a:path>
              <a:path w="838200" h="96519">
                <a:moveTo>
                  <a:pt x="7421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742188" y="64008"/>
                </a:lnTo>
                <a:lnTo>
                  <a:pt x="742188" y="32004"/>
                </a:lnTo>
                <a:close/>
              </a:path>
              <a:path w="838200" h="96519">
                <a:moveTo>
                  <a:pt x="806196" y="32004"/>
                </a:moveTo>
                <a:lnTo>
                  <a:pt x="758189" y="32004"/>
                </a:lnTo>
                <a:lnTo>
                  <a:pt x="758189" y="64008"/>
                </a:lnTo>
                <a:lnTo>
                  <a:pt x="806195" y="64008"/>
                </a:lnTo>
                <a:lnTo>
                  <a:pt x="838200" y="48006"/>
                </a:lnTo>
                <a:lnTo>
                  <a:pt x="8061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961" y="610362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1485900" y="0"/>
                </a:moveTo>
                <a:lnTo>
                  <a:pt x="14859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1485900" y="285750"/>
                </a:lnTo>
                <a:lnTo>
                  <a:pt x="1485900" y="381000"/>
                </a:lnTo>
                <a:lnTo>
                  <a:pt x="1981200" y="190500"/>
                </a:lnTo>
                <a:lnTo>
                  <a:pt x="1485900" y="0"/>
                </a:lnTo>
                <a:close/>
              </a:path>
            </a:pathLst>
          </a:custGeom>
          <a:solidFill>
            <a:srgbClr val="00FF00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961" y="610362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0" y="95250"/>
                </a:moveTo>
                <a:lnTo>
                  <a:pt x="1485900" y="95250"/>
                </a:lnTo>
                <a:lnTo>
                  <a:pt x="1485900" y="0"/>
                </a:lnTo>
                <a:lnTo>
                  <a:pt x="1981200" y="190500"/>
                </a:lnTo>
                <a:lnTo>
                  <a:pt x="1485900" y="381000"/>
                </a:lnTo>
                <a:lnTo>
                  <a:pt x="14859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32004">
            <a:solidFill>
              <a:srgbClr val="455F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1161" y="2515361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1761" y="205816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2361" y="3201161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1485900" y="0"/>
                </a:moveTo>
                <a:lnTo>
                  <a:pt x="14859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1485900" y="285750"/>
                </a:lnTo>
                <a:lnTo>
                  <a:pt x="1485900" y="381000"/>
                </a:lnTo>
                <a:lnTo>
                  <a:pt x="1981200" y="190500"/>
                </a:lnTo>
                <a:lnTo>
                  <a:pt x="1485900" y="0"/>
                </a:lnTo>
                <a:close/>
              </a:path>
            </a:pathLst>
          </a:custGeom>
          <a:solidFill>
            <a:srgbClr val="00FF00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2361" y="3201161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0" y="95250"/>
                </a:moveTo>
                <a:lnTo>
                  <a:pt x="1485900" y="95250"/>
                </a:lnTo>
                <a:lnTo>
                  <a:pt x="1485900" y="0"/>
                </a:lnTo>
                <a:lnTo>
                  <a:pt x="1981200" y="190500"/>
                </a:lnTo>
                <a:lnTo>
                  <a:pt x="1485900" y="381000"/>
                </a:lnTo>
                <a:lnTo>
                  <a:pt x="14859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32004">
            <a:solidFill>
              <a:srgbClr val="455F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01161" y="32011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198119" y="0"/>
                </a:moveTo>
                <a:lnTo>
                  <a:pt x="0" y="152400"/>
                </a:lnTo>
                <a:lnTo>
                  <a:pt x="198119" y="304800"/>
                </a:lnTo>
                <a:lnTo>
                  <a:pt x="198119" y="228600"/>
                </a:lnTo>
                <a:lnTo>
                  <a:pt x="891539" y="228600"/>
                </a:lnTo>
                <a:lnTo>
                  <a:pt x="990600" y="152400"/>
                </a:lnTo>
                <a:lnTo>
                  <a:pt x="891539" y="76200"/>
                </a:lnTo>
                <a:lnTo>
                  <a:pt x="198119" y="76200"/>
                </a:lnTo>
                <a:lnTo>
                  <a:pt x="198119" y="0"/>
                </a:lnTo>
                <a:close/>
              </a:path>
              <a:path w="990600" h="304800">
                <a:moveTo>
                  <a:pt x="891539" y="228600"/>
                </a:moveTo>
                <a:lnTo>
                  <a:pt x="792480" y="228600"/>
                </a:lnTo>
                <a:lnTo>
                  <a:pt x="792480" y="304800"/>
                </a:lnTo>
                <a:lnTo>
                  <a:pt x="891539" y="228600"/>
                </a:lnTo>
                <a:close/>
              </a:path>
              <a:path w="990600" h="304800">
                <a:moveTo>
                  <a:pt x="792480" y="0"/>
                </a:moveTo>
                <a:lnTo>
                  <a:pt x="792480" y="76200"/>
                </a:lnTo>
                <a:lnTo>
                  <a:pt x="891539" y="76200"/>
                </a:lnTo>
                <a:lnTo>
                  <a:pt x="792480" y="0"/>
                </a:lnTo>
                <a:close/>
              </a:path>
            </a:pathLst>
          </a:custGeom>
          <a:solidFill>
            <a:srgbClr val="62A437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01161" y="32011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152400"/>
                </a:moveTo>
                <a:lnTo>
                  <a:pt x="198119" y="0"/>
                </a:lnTo>
                <a:lnTo>
                  <a:pt x="198119" y="76200"/>
                </a:lnTo>
                <a:lnTo>
                  <a:pt x="792480" y="76200"/>
                </a:lnTo>
                <a:lnTo>
                  <a:pt x="792480" y="0"/>
                </a:lnTo>
                <a:lnTo>
                  <a:pt x="990600" y="152400"/>
                </a:lnTo>
                <a:lnTo>
                  <a:pt x="792480" y="304800"/>
                </a:lnTo>
                <a:lnTo>
                  <a:pt x="792480" y="228600"/>
                </a:lnTo>
                <a:lnTo>
                  <a:pt x="198119" y="228600"/>
                </a:lnTo>
                <a:lnTo>
                  <a:pt x="198119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2361" y="4725161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1104900" y="0"/>
                </a:moveTo>
                <a:lnTo>
                  <a:pt x="11049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1104900" y="285750"/>
                </a:lnTo>
                <a:lnTo>
                  <a:pt x="1104900" y="381000"/>
                </a:lnTo>
                <a:lnTo>
                  <a:pt x="1600200" y="190500"/>
                </a:lnTo>
                <a:lnTo>
                  <a:pt x="1104900" y="0"/>
                </a:lnTo>
                <a:close/>
              </a:path>
            </a:pathLst>
          </a:custGeom>
          <a:solidFill>
            <a:srgbClr val="00FF00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82361" y="4725161"/>
            <a:ext cx="1600200" cy="381000"/>
          </a:xfrm>
          <a:custGeom>
            <a:avLst/>
            <a:gdLst/>
            <a:ahLst/>
            <a:cxnLst/>
            <a:rect l="l" t="t" r="r" b="b"/>
            <a:pathLst>
              <a:path w="1600200" h="381000">
                <a:moveTo>
                  <a:pt x="0" y="95250"/>
                </a:moveTo>
                <a:lnTo>
                  <a:pt x="1104900" y="95250"/>
                </a:lnTo>
                <a:lnTo>
                  <a:pt x="1104900" y="0"/>
                </a:lnTo>
                <a:lnTo>
                  <a:pt x="1600200" y="190500"/>
                </a:lnTo>
                <a:lnTo>
                  <a:pt x="1104900" y="381000"/>
                </a:lnTo>
                <a:lnTo>
                  <a:pt x="11049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32004">
            <a:solidFill>
              <a:srgbClr val="455F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01161" y="47251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198119" y="0"/>
                </a:moveTo>
                <a:lnTo>
                  <a:pt x="0" y="152400"/>
                </a:lnTo>
                <a:lnTo>
                  <a:pt x="198119" y="304800"/>
                </a:lnTo>
                <a:lnTo>
                  <a:pt x="198119" y="228600"/>
                </a:lnTo>
                <a:lnTo>
                  <a:pt x="891539" y="228600"/>
                </a:lnTo>
                <a:lnTo>
                  <a:pt x="990600" y="152400"/>
                </a:lnTo>
                <a:lnTo>
                  <a:pt x="891539" y="76200"/>
                </a:lnTo>
                <a:lnTo>
                  <a:pt x="198119" y="76200"/>
                </a:lnTo>
                <a:lnTo>
                  <a:pt x="198119" y="0"/>
                </a:lnTo>
                <a:close/>
              </a:path>
              <a:path w="990600" h="304800">
                <a:moveTo>
                  <a:pt x="891539" y="228600"/>
                </a:moveTo>
                <a:lnTo>
                  <a:pt x="792480" y="228600"/>
                </a:lnTo>
                <a:lnTo>
                  <a:pt x="792480" y="304800"/>
                </a:lnTo>
                <a:lnTo>
                  <a:pt x="891539" y="228600"/>
                </a:lnTo>
                <a:close/>
              </a:path>
              <a:path w="990600" h="304800">
                <a:moveTo>
                  <a:pt x="792480" y="0"/>
                </a:moveTo>
                <a:lnTo>
                  <a:pt x="792480" y="76200"/>
                </a:lnTo>
                <a:lnTo>
                  <a:pt x="891539" y="76200"/>
                </a:lnTo>
                <a:lnTo>
                  <a:pt x="792480" y="0"/>
                </a:lnTo>
                <a:close/>
              </a:path>
            </a:pathLst>
          </a:custGeom>
          <a:solidFill>
            <a:srgbClr val="62A437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1161" y="47251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152400"/>
                </a:moveTo>
                <a:lnTo>
                  <a:pt x="198119" y="0"/>
                </a:lnTo>
                <a:lnTo>
                  <a:pt x="198119" y="76200"/>
                </a:lnTo>
                <a:lnTo>
                  <a:pt x="792480" y="76200"/>
                </a:lnTo>
                <a:lnTo>
                  <a:pt x="792480" y="0"/>
                </a:lnTo>
                <a:lnTo>
                  <a:pt x="990600" y="152400"/>
                </a:lnTo>
                <a:lnTo>
                  <a:pt x="792480" y="304800"/>
                </a:lnTo>
                <a:lnTo>
                  <a:pt x="792480" y="228600"/>
                </a:lnTo>
                <a:lnTo>
                  <a:pt x="198119" y="228600"/>
                </a:lnTo>
                <a:lnTo>
                  <a:pt x="198119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10355" y="2467355"/>
            <a:ext cx="96520" cy="810260"/>
          </a:xfrm>
          <a:custGeom>
            <a:avLst/>
            <a:gdLst/>
            <a:ahLst/>
            <a:cxnLst/>
            <a:rect l="l" t="t" r="r" b="b"/>
            <a:pathLst>
              <a:path w="96519" h="810260">
                <a:moveTo>
                  <a:pt x="32004" y="92787"/>
                </a:moveTo>
                <a:lnTo>
                  <a:pt x="32004" y="810006"/>
                </a:lnTo>
                <a:lnTo>
                  <a:pt x="64007" y="810006"/>
                </a:lnTo>
                <a:lnTo>
                  <a:pt x="64007" y="96012"/>
                </a:lnTo>
                <a:lnTo>
                  <a:pt x="48006" y="96012"/>
                </a:lnTo>
                <a:lnTo>
                  <a:pt x="32004" y="92787"/>
                </a:lnTo>
                <a:close/>
              </a:path>
              <a:path w="96519" h="810260">
                <a:moveTo>
                  <a:pt x="64007" y="48006"/>
                </a:moveTo>
                <a:lnTo>
                  <a:pt x="32004" y="48006"/>
                </a:lnTo>
                <a:lnTo>
                  <a:pt x="32004" y="92787"/>
                </a:lnTo>
                <a:lnTo>
                  <a:pt x="48006" y="96012"/>
                </a:lnTo>
                <a:lnTo>
                  <a:pt x="64007" y="92787"/>
                </a:lnTo>
                <a:lnTo>
                  <a:pt x="64007" y="48006"/>
                </a:lnTo>
                <a:close/>
              </a:path>
              <a:path w="96519" h="810260">
                <a:moveTo>
                  <a:pt x="64007" y="92787"/>
                </a:moveTo>
                <a:lnTo>
                  <a:pt x="48006" y="96012"/>
                </a:lnTo>
                <a:lnTo>
                  <a:pt x="64007" y="96012"/>
                </a:lnTo>
                <a:lnTo>
                  <a:pt x="64007" y="92787"/>
                </a:lnTo>
                <a:close/>
              </a:path>
              <a:path w="96519" h="810260">
                <a:moveTo>
                  <a:pt x="48006" y="0"/>
                </a:move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3768" y="66704"/>
                </a:lnTo>
                <a:lnTo>
                  <a:pt x="14049" y="81962"/>
                </a:lnTo>
                <a:lnTo>
                  <a:pt x="29307" y="92243"/>
                </a:lnTo>
                <a:lnTo>
                  <a:pt x="32004" y="92787"/>
                </a:lnTo>
                <a:lnTo>
                  <a:pt x="32004" y="48006"/>
                </a:lnTo>
                <a:lnTo>
                  <a:pt x="96012" y="48006"/>
                </a:lnTo>
                <a:lnTo>
                  <a:pt x="92243" y="29307"/>
                </a:lnTo>
                <a:lnTo>
                  <a:pt x="81962" y="14049"/>
                </a:lnTo>
                <a:lnTo>
                  <a:pt x="66704" y="3768"/>
                </a:lnTo>
                <a:lnTo>
                  <a:pt x="48006" y="0"/>
                </a:lnTo>
                <a:close/>
              </a:path>
              <a:path w="96519" h="810260">
                <a:moveTo>
                  <a:pt x="96012" y="48006"/>
                </a:moveTo>
                <a:lnTo>
                  <a:pt x="64007" y="48006"/>
                </a:lnTo>
                <a:lnTo>
                  <a:pt x="64007" y="92787"/>
                </a:lnTo>
                <a:lnTo>
                  <a:pt x="66704" y="92243"/>
                </a:lnTo>
                <a:lnTo>
                  <a:pt x="81962" y="81962"/>
                </a:lnTo>
                <a:lnTo>
                  <a:pt x="92243" y="66704"/>
                </a:lnTo>
                <a:lnTo>
                  <a:pt x="96012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58361" y="3429761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10355" y="4067555"/>
            <a:ext cx="734060" cy="96520"/>
          </a:xfrm>
          <a:custGeom>
            <a:avLst/>
            <a:gdLst/>
            <a:ahLst/>
            <a:cxnLst/>
            <a:rect l="l" t="t" r="r" b="b"/>
            <a:pathLst>
              <a:path w="734060" h="96520">
                <a:moveTo>
                  <a:pt x="48006" y="0"/>
                </a:move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3768" y="66704"/>
                </a:lnTo>
                <a:lnTo>
                  <a:pt x="14049" y="81962"/>
                </a:lnTo>
                <a:lnTo>
                  <a:pt x="29307" y="92243"/>
                </a:lnTo>
                <a:lnTo>
                  <a:pt x="48006" y="96012"/>
                </a:lnTo>
                <a:lnTo>
                  <a:pt x="66704" y="92243"/>
                </a:lnTo>
                <a:lnTo>
                  <a:pt x="81962" y="81962"/>
                </a:lnTo>
                <a:lnTo>
                  <a:pt x="92243" y="66704"/>
                </a:lnTo>
                <a:lnTo>
                  <a:pt x="92787" y="64008"/>
                </a:lnTo>
                <a:lnTo>
                  <a:pt x="48006" y="64008"/>
                </a:lnTo>
                <a:lnTo>
                  <a:pt x="48006" y="32004"/>
                </a:lnTo>
                <a:lnTo>
                  <a:pt x="92787" y="32004"/>
                </a:lnTo>
                <a:lnTo>
                  <a:pt x="92243" y="29307"/>
                </a:lnTo>
                <a:lnTo>
                  <a:pt x="81962" y="14049"/>
                </a:lnTo>
                <a:lnTo>
                  <a:pt x="66704" y="3768"/>
                </a:lnTo>
                <a:lnTo>
                  <a:pt x="48006" y="0"/>
                </a:lnTo>
                <a:close/>
              </a:path>
              <a:path w="734060" h="96520">
                <a:moveTo>
                  <a:pt x="92787" y="32004"/>
                </a:moveTo>
                <a:lnTo>
                  <a:pt x="48006" y="32004"/>
                </a:lnTo>
                <a:lnTo>
                  <a:pt x="48006" y="64008"/>
                </a:lnTo>
                <a:lnTo>
                  <a:pt x="92787" y="64008"/>
                </a:lnTo>
                <a:lnTo>
                  <a:pt x="96012" y="48006"/>
                </a:lnTo>
                <a:lnTo>
                  <a:pt x="92787" y="32004"/>
                </a:lnTo>
                <a:close/>
              </a:path>
              <a:path w="734060" h="96520">
                <a:moveTo>
                  <a:pt x="733806" y="32004"/>
                </a:moveTo>
                <a:lnTo>
                  <a:pt x="92787" y="32004"/>
                </a:lnTo>
                <a:lnTo>
                  <a:pt x="96012" y="48006"/>
                </a:lnTo>
                <a:lnTo>
                  <a:pt x="92787" y="64008"/>
                </a:lnTo>
                <a:lnTo>
                  <a:pt x="733806" y="64008"/>
                </a:lnTo>
                <a:lnTo>
                  <a:pt x="73380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44161" y="396316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8361" y="4115561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8361" y="4953761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8361" y="57157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20361" y="548716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07540" y="2305938"/>
            <a:ext cx="123317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>
              <a:spcBef>
                <a:spcPts val="105"/>
              </a:spcBef>
            </a:pPr>
            <a:r>
              <a:rPr sz="2000" b="1" spc="-5" dirty="0">
                <a:latin typeface="Comic Sans MS"/>
                <a:cs typeface="Comic Sans MS"/>
              </a:rPr>
              <a:t>ALE</a:t>
            </a:r>
            <a:endParaRPr sz="2000">
              <a:latin typeface="Comic Sans MS"/>
              <a:cs typeface="Comic Sans MS"/>
            </a:endParaRPr>
          </a:p>
          <a:p>
            <a:pPr marL="165100">
              <a:lnSpc>
                <a:spcPts val="2650"/>
              </a:lnSpc>
              <a:spcBef>
                <a:spcPts val="1785"/>
              </a:spcBef>
            </a:pPr>
            <a:r>
              <a:rPr sz="2400" spc="-5" dirty="0">
                <a:latin typeface="Comic Sans MS"/>
                <a:cs typeface="Comic Sans MS"/>
              </a:rPr>
              <a:t>8086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ts val="2170"/>
              </a:lnSpc>
            </a:pPr>
            <a:r>
              <a:rPr sz="2000" b="1" spc="5" dirty="0">
                <a:latin typeface="Comic Sans MS"/>
                <a:cs typeface="Comic Sans MS"/>
              </a:rPr>
              <a:t>AD</a:t>
            </a:r>
            <a:r>
              <a:rPr sz="1950" b="1" spc="7" baseline="-21367" dirty="0">
                <a:latin typeface="Comic Sans MS"/>
                <a:cs typeface="Comic Sans MS"/>
              </a:rPr>
              <a:t>8</a:t>
            </a:r>
            <a:r>
              <a:rPr sz="2000" b="1" spc="5" dirty="0">
                <a:latin typeface="Comic Sans MS"/>
                <a:cs typeface="Comic Sans MS"/>
              </a:rPr>
              <a:t>-AD</a:t>
            </a:r>
            <a:r>
              <a:rPr sz="1950" b="1" spc="7" baseline="-21367" dirty="0">
                <a:latin typeface="Comic Sans MS"/>
                <a:cs typeface="Comic Sans MS"/>
              </a:rPr>
              <a:t>15</a:t>
            </a:r>
            <a:endParaRPr sz="1950" baseline="-21367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83740" y="4652899"/>
            <a:ext cx="1129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A</a:t>
            </a:r>
            <a:r>
              <a:rPr sz="2000" b="1" spc="5" dirty="0">
                <a:latin typeface="Comic Sans MS"/>
                <a:cs typeface="Comic Sans MS"/>
              </a:rPr>
              <a:t>D</a:t>
            </a:r>
            <a:r>
              <a:rPr sz="1950" b="1" spc="22" baseline="-21367" dirty="0">
                <a:latin typeface="Comic Sans MS"/>
                <a:cs typeface="Comic Sans MS"/>
              </a:rPr>
              <a:t>0</a:t>
            </a:r>
            <a:r>
              <a:rPr sz="2000" b="1" dirty="0">
                <a:latin typeface="Comic Sans MS"/>
                <a:cs typeface="Comic Sans MS"/>
              </a:rPr>
              <a:t>-</a:t>
            </a:r>
            <a:r>
              <a:rPr sz="2000" b="1" spc="-5" dirty="0">
                <a:latin typeface="Comic Sans MS"/>
                <a:cs typeface="Comic Sans MS"/>
              </a:rPr>
              <a:t>A</a:t>
            </a:r>
            <a:r>
              <a:rPr sz="2000" b="1" spc="5" dirty="0">
                <a:latin typeface="Comic Sans MS"/>
                <a:cs typeface="Comic Sans MS"/>
              </a:rPr>
              <a:t>D</a:t>
            </a:r>
            <a:r>
              <a:rPr sz="1950" b="1" spc="22" baseline="-21367" dirty="0">
                <a:latin typeface="Comic Sans MS"/>
                <a:cs typeface="Comic Sans MS"/>
              </a:rPr>
              <a:t>7</a:t>
            </a:r>
            <a:endParaRPr sz="1950" baseline="-21367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30294" y="1697863"/>
            <a:ext cx="848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457200" algn="l"/>
              </a:tabLst>
            </a:pPr>
            <a:r>
              <a:rPr sz="2400" dirty="0">
                <a:latin typeface="Comic Sans MS"/>
                <a:cs typeface="Comic Sans MS"/>
              </a:rPr>
              <a:t>G	</a:t>
            </a:r>
            <a:r>
              <a:rPr b="1" dirty="0">
                <a:latin typeface="Comic Sans MS"/>
                <a:cs typeface="Comic Sans MS"/>
              </a:rPr>
              <a:t>OE’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01361" y="205816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2761" y="2362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48961" y="24391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25161" y="25153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191761" y="2820161"/>
            <a:ext cx="990600" cy="1143000"/>
          </a:xfrm>
          <a:prstGeom prst="rect">
            <a:avLst/>
          </a:prstGeom>
          <a:solidFill>
            <a:srgbClr val="660066">
              <a:alpha val="19999"/>
            </a:srgbClr>
          </a:solidFill>
          <a:ln w="32003">
            <a:solidFill>
              <a:srgbClr val="660066"/>
            </a:solidFill>
          </a:ln>
        </p:spPr>
        <p:txBody>
          <a:bodyPr vert="horz" wrap="square" lIns="0" tIns="316865" rIns="0" bIns="0" rtlCol="0">
            <a:spAutoFit/>
          </a:bodyPr>
          <a:lstStyle/>
          <a:p>
            <a:pPr marL="90805" marR="18415" indent="-65405">
              <a:lnSpc>
                <a:spcPct val="115399"/>
              </a:lnSpc>
              <a:spcBef>
                <a:spcPts val="2495"/>
              </a:spcBef>
              <a:tabLst>
                <a:tab pos="471805" algn="l"/>
              </a:tabLst>
            </a:pPr>
            <a:r>
              <a:rPr sz="2400" dirty="0">
                <a:latin typeface="Comic Sans MS"/>
                <a:cs typeface="Comic Sans MS"/>
              </a:rPr>
              <a:t>LS373  G	</a:t>
            </a:r>
            <a:r>
              <a:rPr b="1" dirty="0">
                <a:latin typeface="Comic Sans MS"/>
                <a:cs typeface="Comic Sans MS"/>
              </a:rPr>
              <a:t>OE’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877561" y="396316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48961" y="41155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25161" y="41917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01361" y="42679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191761" y="4344161"/>
            <a:ext cx="990600" cy="1143000"/>
          </a:xfrm>
          <a:prstGeom prst="rect">
            <a:avLst/>
          </a:prstGeom>
          <a:solidFill>
            <a:srgbClr val="660066">
              <a:alpha val="19999"/>
            </a:srgbClr>
          </a:solidFill>
          <a:ln w="32003">
            <a:solidFill>
              <a:srgbClr val="660066"/>
            </a:solidFill>
          </a:ln>
        </p:spPr>
        <p:txBody>
          <a:bodyPr vert="horz" wrap="square" lIns="0" tIns="317500" rIns="0" bIns="0" rtlCol="0">
            <a:spAutoFit/>
          </a:bodyPr>
          <a:lstStyle/>
          <a:p>
            <a:pPr marL="167005" marR="18415" indent="-141605">
              <a:lnSpc>
                <a:spcPct val="115399"/>
              </a:lnSpc>
              <a:spcBef>
                <a:spcPts val="2500"/>
              </a:spcBef>
              <a:tabLst>
                <a:tab pos="548005" algn="l"/>
              </a:tabLst>
            </a:pPr>
            <a:r>
              <a:rPr sz="2400" dirty="0">
                <a:latin typeface="Comic Sans MS"/>
                <a:cs typeface="Comic Sans MS"/>
              </a:rPr>
              <a:t>LS373  G	</a:t>
            </a:r>
            <a:r>
              <a:rPr b="1" dirty="0">
                <a:latin typeface="Comic Sans MS"/>
                <a:cs typeface="Comic Sans MS"/>
              </a:rPr>
              <a:t>OE’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953761" y="548716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25161" y="56395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01361" y="57157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77561" y="57919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961" y="1324355"/>
            <a:ext cx="1828800" cy="96520"/>
          </a:xfrm>
          <a:custGeom>
            <a:avLst/>
            <a:gdLst/>
            <a:ahLst/>
            <a:cxnLst/>
            <a:rect l="l" t="t" r="r" b="b"/>
            <a:pathLst>
              <a:path w="1828800" h="96519">
                <a:moveTo>
                  <a:pt x="1732788" y="0"/>
                </a:moveTo>
                <a:lnTo>
                  <a:pt x="1732788" y="96012"/>
                </a:lnTo>
                <a:lnTo>
                  <a:pt x="1796796" y="64008"/>
                </a:lnTo>
                <a:lnTo>
                  <a:pt x="1748789" y="64008"/>
                </a:lnTo>
                <a:lnTo>
                  <a:pt x="1748789" y="32004"/>
                </a:lnTo>
                <a:lnTo>
                  <a:pt x="1796796" y="32004"/>
                </a:lnTo>
                <a:lnTo>
                  <a:pt x="1732788" y="0"/>
                </a:lnTo>
                <a:close/>
              </a:path>
              <a:path w="1828800" h="96519">
                <a:moveTo>
                  <a:pt x="17327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1732788" y="64008"/>
                </a:lnTo>
                <a:lnTo>
                  <a:pt x="1732788" y="32004"/>
                </a:lnTo>
                <a:close/>
              </a:path>
              <a:path w="1828800" h="96519">
                <a:moveTo>
                  <a:pt x="1796796" y="32004"/>
                </a:moveTo>
                <a:lnTo>
                  <a:pt x="1748789" y="32004"/>
                </a:lnTo>
                <a:lnTo>
                  <a:pt x="1748789" y="64008"/>
                </a:lnTo>
                <a:lnTo>
                  <a:pt x="1796796" y="64008"/>
                </a:lnTo>
                <a:lnTo>
                  <a:pt x="1828800" y="48006"/>
                </a:lnTo>
                <a:lnTo>
                  <a:pt x="1796796" y="32004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7166229" y="456945"/>
            <a:ext cx="1028065" cy="1033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300"/>
              </a:lnSpc>
              <a:spcBef>
                <a:spcPts val="95"/>
              </a:spcBef>
            </a:pPr>
            <a:r>
              <a:rPr sz="3600" u="none" spc="-7" baseline="13888" dirty="0">
                <a:solidFill>
                  <a:srgbClr val="455F51"/>
                </a:solidFill>
                <a:latin typeface="Comic Sans MS"/>
                <a:cs typeface="Comic Sans MS"/>
              </a:rPr>
              <a:t>A</a:t>
            </a:r>
            <a:r>
              <a:rPr sz="1600" u="none" spc="-5" dirty="0">
                <a:solidFill>
                  <a:srgbClr val="455F51"/>
                </a:solidFill>
                <a:latin typeface="Comic Sans MS"/>
                <a:cs typeface="Comic Sans MS"/>
              </a:rPr>
              <a:t>1</a:t>
            </a:r>
            <a:r>
              <a:rPr sz="1600" u="none" spc="-10" dirty="0">
                <a:solidFill>
                  <a:srgbClr val="455F51"/>
                </a:solidFill>
                <a:latin typeface="Comic Sans MS"/>
                <a:cs typeface="Comic Sans MS"/>
              </a:rPr>
              <a:t>6</a:t>
            </a:r>
            <a:r>
              <a:rPr sz="3600" u="none" spc="-7" baseline="13888" dirty="0">
                <a:solidFill>
                  <a:srgbClr val="455F51"/>
                </a:solidFill>
                <a:latin typeface="Comic Sans MS"/>
                <a:cs typeface="Comic Sans MS"/>
              </a:rPr>
              <a:t>-A</a:t>
            </a:r>
            <a:r>
              <a:rPr sz="1600" u="none" spc="-5" dirty="0">
                <a:solidFill>
                  <a:srgbClr val="455F51"/>
                </a:solidFill>
                <a:latin typeface="Comic Sans MS"/>
                <a:cs typeface="Comic Sans MS"/>
              </a:rPr>
              <a:t>19  </a:t>
            </a:r>
            <a:r>
              <a:rPr sz="2400" u="none" spc="-5" dirty="0">
                <a:solidFill>
                  <a:srgbClr val="455F51"/>
                </a:solidFill>
                <a:latin typeface="Comic Sans MS"/>
                <a:cs typeface="Comic Sans MS"/>
              </a:rPr>
              <a:t>BHE’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242429" y="3142869"/>
            <a:ext cx="936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455F51"/>
                </a:solidFill>
                <a:latin typeface="Comic Sans MS"/>
                <a:cs typeface="Comic Sans MS"/>
              </a:rPr>
              <a:t>A</a:t>
            </a:r>
            <a:r>
              <a:rPr sz="2400" spc="-15" baseline="-20833" dirty="0">
                <a:solidFill>
                  <a:srgbClr val="455F51"/>
                </a:solidFill>
                <a:latin typeface="Comic Sans MS"/>
                <a:cs typeface="Comic Sans MS"/>
              </a:rPr>
              <a:t>8</a:t>
            </a:r>
            <a:r>
              <a:rPr sz="2400" spc="-5" dirty="0">
                <a:solidFill>
                  <a:srgbClr val="455F51"/>
                </a:solidFill>
                <a:latin typeface="Comic Sans MS"/>
                <a:cs typeface="Comic Sans MS"/>
              </a:rPr>
              <a:t>-A</a:t>
            </a:r>
            <a:r>
              <a:rPr sz="2400" spc="-7" baseline="-20833" dirty="0">
                <a:solidFill>
                  <a:srgbClr val="455F51"/>
                </a:solidFill>
                <a:latin typeface="Comic Sans MS"/>
                <a:cs typeface="Comic Sans MS"/>
              </a:rPr>
              <a:t>15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85228" y="4635831"/>
            <a:ext cx="8445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10" dirty="0">
                <a:solidFill>
                  <a:srgbClr val="455F51"/>
                </a:solidFill>
                <a:latin typeface="Comic Sans MS"/>
                <a:cs typeface="Comic Sans MS"/>
              </a:rPr>
              <a:t>A</a:t>
            </a:r>
            <a:r>
              <a:rPr sz="2400" spc="-15" baseline="-20833" dirty="0">
                <a:solidFill>
                  <a:srgbClr val="455F51"/>
                </a:solidFill>
                <a:latin typeface="Comic Sans MS"/>
                <a:cs typeface="Comic Sans MS"/>
              </a:rPr>
              <a:t>0</a:t>
            </a:r>
            <a:r>
              <a:rPr sz="2400" spc="-5" dirty="0">
                <a:solidFill>
                  <a:srgbClr val="455F51"/>
                </a:solidFill>
                <a:latin typeface="Comic Sans MS"/>
                <a:cs typeface="Comic Sans MS"/>
              </a:rPr>
              <a:t>-</a:t>
            </a:r>
            <a:r>
              <a:rPr sz="2400" spc="-10" dirty="0">
                <a:solidFill>
                  <a:srgbClr val="455F51"/>
                </a:solidFill>
                <a:latin typeface="Comic Sans MS"/>
                <a:cs typeface="Comic Sans MS"/>
              </a:rPr>
              <a:t>A</a:t>
            </a:r>
            <a:r>
              <a:rPr sz="2400" spc="-7" baseline="-20833" dirty="0">
                <a:solidFill>
                  <a:srgbClr val="455F51"/>
                </a:solidFill>
                <a:latin typeface="Comic Sans MS"/>
                <a:cs typeface="Comic Sans MS"/>
              </a:rPr>
              <a:t>7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83741" y="5796179"/>
            <a:ext cx="1053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omic Sans MS"/>
                <a:cs typeface="Comic Sans MS"/>
              </a:rPr>
              <a:t>MN</a:t>
            </a:r>
            <a:r>
              <a:rPr sz="2000" b="1" spc="-10" dirty="0">
                <a:latin typeface="Comic Sans MS"/>
                <a:cs typeface="Comic Sans MS"/>
              </a:rPr>
              <a:t>/</a:t>
            </a:r>
            <a:r>
              <a:rPr sz="2000" b="1" dirty="0">
                <a:latin typeface="Comic Sans MS"/>
                <a:cs typeface="Comic Sans MS"/>
              </a:rPr>
              <a:t>MX’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201161" y="602056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18561" y="5928359"/>
            <a:ext cx="489203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91761" y="60205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13960" y="5928359"/>
            <a:ext cx="108203" cy="184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337176" y="5810503"/>
            <a:ext cx="40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5V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616151" y="6434125"/>
            <a:ext cx="44183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System Bus </a:t>
            </a:r>
            <a:r>
              <a:rPr sz="2400" dirty="0">
                <a:latin typeface="Comic Sans MS"/>
                <a:cs typeface="Comic Sans MS"/>
              </a:rPr>
              <a:t>of </a:t>
            </a:r>
            <a:r>
              <a:rPr sz="2400" spc="-5" dirty="0">
                <a:latin typeface="Comic Sans MS"/>
                <a:cs typeface="Comic Sans MS"/>
              </a:rPr>
              <a:t>8086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(Address)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3561" y="229361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0"/>
                </a:moveTo>
                <a:lnTo>
                  <a:pt x="0" y="5943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6141" y="5796179"/>
            <a:ext cx="1053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omic Sans MS"/>
                <a:cs typeface="Comic Sans MS"/>
              </a:rPr>
              <a:t>MN</a:t>
            </a:r>
            <a:r>
              <a:rPr sz="2000" b="1" spc="-10" dirty="0">
                <a:latin typeface="Comic Sans MS"/>
                <a:cs typeface="Comic Sans MS"/>
              </a:rPr>
              <a:t>/</a:t>
            </a:r>
            <a:r>
              <a:rPr sz="2000" b="1" dirty="0">
                <a:latin typeface="Comic Sans MS"/>
                <a:cs typeface="Comic Sans MS"/>
              </a:rPr>
              <a:t>MX’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3561" y="602056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70961" y="5928359"/>
            <a:ext cx="489203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44161" y="60205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6360" y="5928359"/>
            <a:ext cx="108203" cy="184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89576" y="5810503"/>
            <a:ext cx="40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5V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53561" y="32011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198119" y="0"/>
                </a:moveTo>
                <a:lnTo>
                  <a:pt x="0" y="152400"/>
                </a:lnTo>
                <a:lnTo>
                  <a:pt x="198119" y="304800"/>
                </a:lnTo>
                <a:lnTo>
                  <a:pt x="198119" y="228600"/>
                </a:lnTo>
                <a:lnTo>
                  <a:pt x="891539" y="228600"/>
                </a:lnTo>
                <a:lnTo>
                  <a:pt x="990600" y="152400"/>
                </a:lnTo>
                <a:lnTo>
                  <a:pt x="891539" y="76200"/>
                </a:lnTo>
                <a:lnTo>
                  <a:pt x="198119" y="76200"/>
                </a:lnTo>
                <a:lnTo>
                  <a:pt x="198119" y="0"/>
                </a:lnTo>
                <a:close/>
              </a:path>
              <a:path w="990600" h="304800">
                <a:moveTo>
                  <a:pt x="891539" y="228600"/>
                </a:moveTo>
                <a:lnTo>
                  <a:pt x="792480" y="228600"/>
                </a:lnTo>
                <a:lnTo>
                  <a:pt x="792480" y="304800"/>
                </a:lnTo>
                <a:lnTo>
                  <a:pt x="891539" y="228600"/>
                </a:lnTo>
                <a:close/>
              </a:path>
              <a:path w="990600" h="304800">
                <a:moveTo>
                  <a:pt x="792480" y="0"/>
                </a:moveTo>
                <a:lnTo>
                  <a:pt x="792480" y="76200"/>
                </a:lnTo>
                <a:lnTo>
                  <a:pt x="891539" y="76200"/>
                </a:lnTo>
                <a:lnTo>
                  <a:pt x="792480" y="0"/>
                </a:lnTo>
                <a:close/>
              </a:path>
            </a:pathLst>
          </a:custGeom>
          <a:solidFill>
            <a:srgbClr val="62A437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53561" y="32011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152400"/>
                </a:moveTo>
                <a:lnTo>
                  <a:pt x="198119" y="0"/>
                </a:lnTo>
                <a:lnTo>
                  <a:pt x="198119" y="76200"/>
                </a:lnTo>
                <a:lnTo>
                  <a:pt x="792480" y="76200"/>
                </a:lnTo>
                <a:lnTo>
                  <a:pt x="792480" y="0"/>
                </a:lnTo>
                <a:lnTo>
                  <a:pt x="990600" y="152400"/>
                </a:lnTo>
                <a:lnTo>
                  <a:pt x="792480" y="304800"/>
                </a:lnTo>
                <a:lnTo>
                  <a:pt x="792480" y="228600"/>
                </a:lnTo>
                <a:lnTo>
                  <a:pt x="198119" y="228600"/>
                </a:lnTo>
                <a:lnTo>
                  <a:pt x="198119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4161" y="4344161"/>
            <a:ext cx="1524000" cy="1143000"/>
          </a:xfrm>
          <a:custGeom>
            <a:avLst/>
            <a:gdLst/>
            <a:ahLst/>
            <a:cxnLst/>
            <a:rect l="l" t="t" r="r" b="b"/>
            <a:pathLst>
              <a:path w="1524000" h="1143000">
                <a:moveTo>
                  <a:pt x="0" y="1143000"/>
                </a:moveTo>
                <a:lnTo>
                  <a:pt x="1524000" y="1143000"/>
                </a:lnTo>
                <a:lnTo>
                  <a:pt x="152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66006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4161" y="4344161"/>
            <a:ext cx="1524000" cy="1143000"/>
          </a:xfrm>
          <a:custGeom>
            <a:avLst/>
            <a:gdLst/>
            <a:ahLst/>
            <a:cxnLst/>
            <a:rect l="l" t="t" r="r" b="b"/>
            <a:pathLst>
              <a:path w="1524000" h="1143000">
                <a:moveTo>
                  <a:pt x="0" y="1143000"/>
                </a:moveTo>
                <a:lnTo>
                  <a:pt x="1524000" y="1143000"/>
                </a:lnTo>
                <a:lnTo>
                  <a:pt x="152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32004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24577" y="4705350"/>
            <a:ext cx="9632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LS245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53561" y="47251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198119" y="0"/>
                </a:moveTo>
                <a:lnTo>
                  <a:pt x="0" y="152400"/>
                </a:lnTo>
                <a:lnTo>
                  <a:pt x="198119" y="304800"/>
                </a:lnTo>
                <a:lnTo>
                  <a:pt x="198119" y="228600"/>
                </a:lnTo>
                <a:lnTo>
                  <a:pt x="891539" y="228600"/>
                </a:lnTo>
                <a:lnTo>
                  <a:pt x="990600" y="152400"/>
                </a:lnTo>
                <a:lnTo>
                  <a:pt x="891539" y="76200"/>
                </a:lnTo>
                <a:lnTo>
                  <a:pt x="198119" y="76200"/>
                </a:lnTo>
                <a:lnTo>
                  <a:pt x="198119" y="0"/>
                </a:lnTo>
                <a:close/>
              </a:path>
              <a:path w="990600" h="304800">
                <a:moveTo>
                  <a:pt x="891539" y="228600"/>
                </a:moveTo>
                <a:lnTo>
                  <a:pt x="792480" y="228600"/>
                </a:lnTo>
                <a:lnTo>
                  <a:pt x="792480" y="304800"/>
                </a:lnTo>
                <a:lnTo>
                  <a:pt x="891539" y="228600"/>
                </a:lnTo>
                <a:close/>
              </a:path>
              <a:path w="990600" h="304800">
                <a:moveTo>
                  <a:pt x="792480" y="0"/>
                </a:moveTo>
                <a:lnTo>
                  <a:pt x="792480" y="76200"/>
                </a:lnTo>
                <a:lnTo>
                  <a:pt x="891539" y="76200"/>
                </a:lnTo>
                <a:lnTo>
                  <a:pt x="792480" y="0"/>
                </a:lnTo>
                <a:close/>
              </a:path>
            </a:pathLst>
          </a:custGeom>
          <a:solidFill>
            <a:srgbClr val="62A437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53561" y="47251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152400"/>
                </a:moveTo>
                <a:lnTo>
                  <a:pt x="198119" y="0"/>
                </a:lnTo>
                <a:lnTo>
                  <a:pt x="198119" y="76200"/>
                </a:lnTo>
                <a:lnTo>
                  <a:pt x="792480" y="76200"/>
                </a:lnTo>
                <a:lnTo>
                  <a:pt x="792480" y="0"/>
                </a:lnTo>
                <a:lnTo>
                  <a:pt x="990600" y="152400"/>
                </a:lnTo>
                <a:lnTo>
                  <a:pt x="792480" y="304800"/>
                </a:lnTo>
                <a:lnTo>
                  <a:pt x="792480" y="228600"/>
                </a:lnTo>
                <a:lnTo>
                  <a:pt x="198119" y="228600"/>
                </a:lnTo>
                <a:lnTo>
                  <a:pt x="198119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44161" y="2820161"/>
            <a:ext cx="1524000" cy="1143000"/>
          </a:xfrm>
          <a:prstGeom prst="rect">
            <a:avLst/>
          </a:prstGeom>
          <a:solidFill>
            <a:srgbClr val="660066">
              <a:alpha val="19999"/>
            </a:srgbClr>
          </a:solidFill>
          <a:ln w="32003">
            <a:solidFill>
              <a:srgbClr val="660066"/>
            </a:solidFill>
          </a:ln>
        </p:spPr>
        <p:txBody>
          <a:bodyPr vert="horz" wrap="square" lIns="0" tIns="373380" rIns="0" bIns="0" rtlCol="0">
            <a:spAutoFit/>
          </a:bodyPr>
          <a:lstStyle/>
          <a:p>
            <a:pPr algn="ctr">
              <a:spcBef>
                <a:spcPts val="2940"/>
              </a:spcBef>
            </a:pPr>
            <a:r>
              <a:rPr sz="2400" dirty="0">
                <a:latin typeface="Comic Sans MS"/>
                <a:cs typeface="Comic Sans MS"/>
              </a:rPr>
              <a:t>LS245</a:t>
            </a:r>
            <a:endParaRPr sz="2400">
              <a:latin typeface="Comic Sans MS"/>
              <a:cs typeface="Comic Sans MS"/>
            </a:endParaRPr>
          </a:p>
          <a:p>
            <a:pPr marR="118110" algn="ctr">
              <a:lnSpc>
                <a:spcPts val="2135"/>
              </a:lnSpc>
              <a:spcBef>
                <a:spcPts val="1045"/>
              </a:spcBef>
              <a:tabLst>
                <a:tab pos="989965" algn="l"/>
              </a:tabLst>
            </a:pPr>
            <a:r>
              <a:rPr b="1" dirty="0">
                <a:latin typeface="Comic Sans MS"/>
                <a:cs typeface="Comic Sans MS"/>
              </a:rPr>
              <a:t>DIR	OE’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37175" y="5203394"/>
            <a:ext cx="403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omic Sans MS"/>
                <a:cs typeface="Comic Sans MS"/>
              </a:rPr>
              <a:t>OE’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46575" y="5217921"/>
            <a:ext cx="462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omic Sans MS"/>
                <a:cs typeface="Comic Sans MS"/>
              </a:rPr>
              <a:t>DIR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53561" y="3838955"/>
            <a:ext cx="990600" cy="96520"/>
          </a:xfrm>
          <a:custGeom>
            <a:avLst/>
            <a:gdLst/>
            <a:ahLst/>
            <a:cxnLst/>
            <a:rect l="l" t="t" r="r" b="b"/>
            <a:pathLst>
              <a:path w="990600" h="96520">
                <a:moveTo>
                  <a:pt x="894588" y="0"/>
                </a:moveTo>
                <a:lnTo>
                  <a:pt x="894588" y="96012"/>
                </a:lnTo>
                <a:lnTo>
                  <a:pt x="958596" y="64008"/>
                </a:lnTo>
                <a:lnTo>
                  <a:pt x="910589" y="64008"/>
                </a:lnTo>
                <a:lnTo>
                  <a:pt x="910589" y="32004"/>
                </a:lnTo>
                <a:lnTo>
                  <a:pt x="958596" y="32004"/>
                </a:lnTo>
                <a:lnTo>
                  <a:pt x="894588" y="0"/>
                </a:lnTo>
                <a:close/>
              </a:path>
              <a:path w="990600" h="96520">
                <a:moveTo>
                  <a:pt x="8945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894588" y="64008"/>
                </a:lnTo>
                <a:lnTo>
                  <a:pt x="894588" y="32004"/>
                </a:lnTo>
                <a:close/>
              </a:path>
              <a:path w="990600" h="96520">
                <a:moveTo>
                  <a:pt x="958596" y="32004"/>
                </a:moveTo>
                <a:lnTo>
                  <a:pt x="910589" y="32004"/>
                </a:lnTo>
                <a:lnTo>
                  <a:pt x="910589" y="64008"/>
                </a:lnTo>
                <a:lnTo>
                  <a:pt x="958596" y="64008"/>
                </a:lnTo>
                <a:lnTo>
                  <a:pt x="990600" y="48006"/>
                </a:lnTo>
                <a:lnTo>
                  <a:pt x="9585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62755" y="3838955"/>
            <a:ext cx="96520" cy="962660"/>
          </a:xfrm>
          <a:custGeom>
            <a:avLst/>
            <a:gdLst/>
            <a:ahLst/>
            <a:cxnLst/>
            <a:rect l="l" t="t" r="r" b="b"/>
            <a:pathLst>
              <a:path w="96519" h="962660">
                <a:moveTo>
                  <a:pt x="32004" y="92787"/>
                </a:moveTo>
                <a:lnTo>
                  <a:pt x="32004" y="962406"/>
                </a:lnTo>
                <a:lnTo>
                  <a:pt x="64007" y="962406"/>
                </a:lnTo>
                <a:lnTo>
                  <a:pt x="64007" y="96012"/>
                </a:lnTo>
                <a:lnTo>
                  <a:pt x="48006" y="96012"/>
                </a:lnTo>
                <a:lnTo>
                  <a:pt x="32004" y="92787"/>
                </a:lnTo>
                <a:close/>
              </a:path>
              <a:path w="96519" h="962660">
                <a:moveTo>
                  <a:pt x="64007" y="48006"/>
                </a:moveTo>
                <a:lnTo>
                  <a:pt x="32004" y="48006"/>
                </a:lnTo>
                <a:lnTo>
                  <a:pt x="32004" y="92787"/>
                </a:lnTo>
                <a:lnTo>
                  <a:pt x="48006" y="96012"/>
                </a:lnTo>
                <a:lnTo>
                  <a:pt x="64007" y="92787"/>
                </a:lnTo>
                <a:lnTo>
                  <a:pt x="64007" y="48006"/>
                </a:lnTo>
                <a:close/>
              </a:path>
              <a:path w="96519" h="962660">
                <a:moveTo>
                  <a:pt x="64007" y="92787"/>
                </a:moveTo>
                <a:lnTo>
                  <a:pt x="48006" y="96012"/>
                </a:lnTo>
                <a:lnTo>
                  <a:pt x="64007" y="96012"/>
                </a:lnTo>
                <a:lnTo>
                  <a:pt x="64007" y="92787"/>
                </a:lnTo>
                <a:close/>
              </a:path>
              <a:path w="96519" h="962660">
                <a:moveTo>
                  <a:pt x="48006" y="0"/>
                </a:move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3768" y="66704"/>
                </a:lnTo>
                <a:lnTo>
                  <a:pt x="14049" y="81962"/>
                </a:lnTo>
                <a:lnTo>
                  <a:pt x="29307" y="92243"/>
                </a:lnTo>
                <a:lnTo>
                  <a:pt x="32004" y="92787"/>
                </a:lnTo>
                <a:lnTo>
                  <a:pt x="32004" y="48006"/>
                </a:lnTo>
                <a:lnTo>
                  <a:pt x="96012" y="48006"/>
                </a:lnTo>
                <a:lnTo>
                  <a:pt x="92243" y="29307"/>
                </a:lnTo>
                <a:lnTo>
                  <a:pt x="81962" y="14049"/>
                </a:lnTo>
                <a:lnTo>
                  <a:pt x="66704" y="3768"/>
                </a:lnTo>
                <a:lnTo>
                  <a:pt x="48006" y="0"/>
                </a:lnTo>
                <a:close/>
              </a:path>
              <a:path w="96519" h="962660">
                <a:moveTo>
                  <a:pt x="96012" y="48006"/>
                </a:moveTo>
                <a:lnTo>
                  <a:pt x="64007" y="48006"/>
                </a:lnTo>
                <a:lnTo>
                  <a:pt x="64007" y="92787"/>
                </a:lnTo>
                <a:lnTo>
                  <a:pt x="66704" y="92243"/>
                </a:lnTo>
                <a:lnTo>
                  <a:pt x="81962" y="81962"/>
                </a:lnTo>
                <a:lnTo>
                  <a:pt x="92243" y="66704"/>
                </a:lnTo>
                <a:lnTo>
                  <a:pt x="96012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10761" y="495376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10761" y="5362955"/>
            <a:ext cx="533400" cy="96520"/>
          </a:xfrm>
          <a:custGeom>
            <a:avLst/>
            <a:gdLst/>
            <a:ahLst/>
            <a:cxnLst/>
            <a:rect l="l" t="t" r="r" b="b"/>
            <a:pathLst>
              <a:path w="533400" h="96520">
                <a:moveTo>
                  <a:pt x="437388" y="0"/>
                </a:moveTo>
                <a:lnTo>
                  <a:pt x="437388" y="96012"/>
                </a:lnTo>
                <a:lnTo>
                  <a:pt x="501396" y="64008"/>
                </a:lnTo>
                <a:lnTo>
                  <a:pt x="453389" y="64008"/>
                </a:lnTo>
                <a:lnTo>
                  <a:pt x="453389" y="32004"/>
                </a:lnTo>
                <a:lnTo>
                  <a:pt x="501395" y="32004"/>
                </a:lnTo>
                <a:lnTo>
                  <a:pt x="437388" y="0"/>
                </a:lnTo>
                <a:close/>
              </a:path>
              <a:path w="533400" h="96520">
                <a:moveTo>
                  <a:pt x="4373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437388" y="64008"/>
                </a:lnTo>
                <a:lnTo>
                  <a:pt x="437388" y="32004"/>
                </a:lnTo>
                <a:close/>
              </a:path>
              <a:path w="533400" h="96520">
                <a:moveTo>
                  <a:pt x="501395" y="32004"/>
                </a:moveTo>
                <a:lnTo>
                  <a:pt x="453389" y="32004"/>
                </a:lnTo>
                <a:lnTo>
                  <a:pt x="453389" y="64008"/>
                </a:lnTo>
                <a:lnTo>
                  <a:pt x="501396" y="64008"/>
                </a:lnTo>
                <a:lnTo>
                  <a:pt x="533400" y="48006"/>
                </a:lnTo>
                <a:lnTo>
                  <a:pt x="5013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53561" y="4191761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059940" y="2838069"/>
            <a:ext cx="1281430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ts val="265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8086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ts val="2170"/>
              </a:lnSpc>
            </a:pPr>
            <a:r>
              <a:rPr sz="2000" b="1" spc="5" dirty="0">
                <a:latin typeface="Comic Sans MS"/>
                <a:cs typeface="Comic Sans MS"/>
              </a:rPr>
              <a:t>AD</a:t>
            </a:r>
            <a:r>
              <a:rPr sz="1950" b="1" spc="7" baseline="-21367" dirty="0">
                <a:latin typeface="Comic Sans MS"/>
                <a:cs typeface="Comic Sans MS"/>
              </a:rPr>
              <a:t>8</a:t>
            </a:r>
            <a:r>
              <a:rPr sz="2000" b="1" spc="5" dirty="0">
                <a:latin typeface="Comic Sans MS"/>
                <a:cs typeface="Comic Sans MS"/>
              </a:rPr>
              <a:t>-AD</a:t>
            </a:r>
            <a:r>
              <a:rPr sz="1950" b="1" spc="7" baseline="-21367" dirty="0">
                <a:latin typeface="Comic Sans MS"/>
                <a:cs typeface="Comic Sans MS"/>
              </a:rPr>
              <a:t>15</a:t>
            </a:r>
            <a:endParaRPr sz="1950" baseline="-21367">
              <a:latin typeface="Comic Sans MS"/>
              <a:cs typeface="Comic Sans MS"/>
            </a:endParaRPr>
          </a:p>
          <a:p>
            <a:pPr marL="218440" algn="ctr">
              <a:spcBef>
                <a:spcPts val="1800"/>
              </a:spcBef>
            </a:pPr>
            <a:r>
              <a:rPr sz="2000" b="1" dirty="0">
                <a:latin typeface="Comic Sans MS"/>
                <a:cs typeface="Comic Sans MS"/>
              </a:rPr>
              <a:t>DT/R’</a:t>
            </a:r>
            <a:endParaRPr sz="2000">
              <a:latin typeface="Comic Sans MS"/>
              <a:cs typeface="Comic Sans MS"/>
            </a:endParaRPr>
          </a:p>
          <a:p>
            <a:pPr marL="114935" algn="ctr">
              <a:spcBef>
                <a:spcPts val="475"/>
              </a:spcBef>
            </a:pPr>
            <a:r>
              <a:rPr sz="2000" b="1" dirty="0">
                <a:latin typeface="Comic Sans MS"/>
                <a:cs typeface="Comic Sans MS"/>
              </a:rPr>
              <a:t>DEN’</a:t>
            </a:r>
            <a:endParaRPr sz="2000">
              <a:latin typeface="Comic Sans MS"/>
              <a:cs typeface="Comic Sans MS"/>
            </a:endParaRPr>
          </a:p>
          <a:p>
            <a:pPr marL="152400" algn="ctr">
              <a:spcBef>
                <a:spcPts val="2400"/>
              </a:spcBef>
            </a:pPr>
            <a:r>
              <a:rPr sz="2000" b="1" spc="-5" dirty="0">
                <a:latin typeface="Comic Sans MS"/>
                <a:cs typeface="Comic Sans MS"/>
              </a:rPr>
              <a:t>A</a:t>
            </a:r>
            <a:r>
              <a:rPr sz="2000" b="1" spc="5" dirty="0">
                <a:latin typeface="Comic Sans MS"/>
                <a:cs typeface="Comic Sans MS"/>
              </a:rPr>
              <a:t>D</a:t>
            </a:r>
            <a:r>
              <a:rPr sz="1950" b="1" spc="22" baseline="-21367" dirty="0">
                <a:latin typeface="Comic Sans MS"/>
                <a:cs typeface="Comic Sans MS"/>
              </a:rPr>
              <a:t>0</a:t>
            </a:r>
            <a:r>
              <a:rPr sz="2000" b="1" dirty="0">
                <a:latin typeface="Comic Sans MS"/>
                <a:cs typeface="Comic Sans MS"/>
              </a:rPr>
              <a:t>-</a:t>
            </a:r>
            <a:r>
              <a:rPr sz="2000" b="1" spc="-5" dirty="0">
                <a:latin typeface="Comic Sans MS"/>
                <a:cs typeface="Comic Sans MS"/>
              </a:rPr>
              <a:t>A</a:t>
            </a:r>
            <a:r>
              <a:rPr sz="2000" b="1" spc="5" dirty="0">
                <a:latin typeface="Comic Sans MS"/>
                <a:cs typeface="Comic Sans MS"/>
              </a:rPr>
              <a:t>D</a:t>
            </a:r>
            <a:r>
              <a:rPr sz="1950" b="1" spc="22" baseline="-21367" dirty="0">
                <a:latin typeface="Comic Sans MS"/>
                <a:cs typeface="Comic Sans MS"/>
              </a:rPr>
              <a:t>7</a:t>
            </a:r>
            <a:endParaRPr sz="1950" baseline="-21367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15355" y="3963161"/>
            <a:ext cx="96012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10355" y="4143755"/>
            <a:ext cx="96520" cy="657860"/>
          </a:xfrm>
          <a:custGeom>
            <a:avLst/>
            <a:gdLst/>
            <a:ahLst/>
            <a:cxnLst/>
            <a:rect l="l" t="t" r="r" b="b"/>
            <a:pathLst>
              <a:path w="96519" h="657860">
                <a:moveTo>
                  <a:pt x="32004" y="92787"/>
                </a:moveTo>
                <a:lnTo>
                  <a:pt x="32004" y="657606"/>
                </a:lnTo>
                <a:lnTo>
                  <a:pt x="64007" y="657606"/>
                </a:lnTo>
                <a:lnTo>
                  <a:pt x="64007" y="96012"/>
                </a:lnTo>
                <a:lnTo>
                  <a:pt x="48006" y="96012"/>
                </a:lnTo>
                <a:lnTo>
                  <a:pt x="32004" y="92787"/>
                </a:lnTo>
                <a:close/>
              </a:path>
              <a:path w="96519" h="657860">
                <a:moveTo>
                  <a:pt x="64007" y="48006"/>
                </a:moveTo>
                <a:lnTo>
                  <a:pt x="32004" y="48006"/>
                </a:lnTo>
                <a:lnTo>
                  <a:pt x="32004" y="92787"/>
                </a:lnTo>
                <a:lnTo>
                  <a:pt x="48006" y="96012"/>
                </a:lnTo>
                <a:lnTo>
                  <a:pt x="64007" y="92787"/>
                </a:lnTo>
                <a:lnTo>
                  <a:pt x="64007" y="48006"/>
                </a:lnTo>
                <a:close/>
              </a:path>
              <a:path w="96519" h="657860">
                <a:moveTo>
                  <a:pt x="64007" y="92787"/>
                </a:moveTo>
                <a:lnTo>
                  <a:pt x="48006" y="96012"/>
                </a:lnTo>
                <a:lnTo>
                  <a:pt x="64007" y="96012"/>
                </a:lnTo>
                <a:lnTo>
                  <a:pt x="64007" y="92787"/>
                </a:lnTo>
                <a:close/>
              </a:path>
              <a:path w="96519" h="657860">
                <a:moveTo>
                  <a:pt x="48006" y="0"/>
                </a:move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3768" y="66704"/>
                </a:lnTo>
                <a:lnTo>
                  <a:pt x="14049" y="81962"/>
                </a:lnTo>
                <a:lnTo>
                  <a:pt x="29307" y="92243"/>
                </a:lnTo>
                <a:lnTo>
                  <a:pt x="32004" y="92787"/>
                </a:lnTo>
                <a:lnTo>
                  <a:pt x="32004" y="48006"/>
                </a:lnTo>
                <a:lnTo>
                  <a:pt x="96012" y="48006"/>
                </a:lnTo>
                <a:lnTo>
                  <a:pt x="92243" y="29307"/>
                </a:lnTo>
                <a:lnTo>
                  <a:pt x="81962" y="14049"/>
                </a:lnTo>
                <a:lnTo>
                  <a:pt x="66704" y="3768"/>
                </a:lnTo>
                <a:lnTo>
                  <a:pt x="48006" y="0"/>
                </a:lnTo>
                <a:close/>
              </a:path>
              <a:path w="96519" h="657860">
                <a:moveTo>
                  <a:pt x="96012" y="48006"/>
                </a:moveTo>
                <a:lnTo>
                  <a:pt x="64007" y="48006"/>
                </a:lnTo>
                <a:lnTo>
                  <a:pt x="64007" y="92787"/>
                </a:lnTo>
                <a:lnTo>
                  <a:pt x="66704" y="92243"/>
                </a:lnTo>
                <a:lnTo>
                  <a:pt x="81962" y="81962"/>
                </a:lnTo>
                <a:lnTo>
                  <a:pt x="92243" y="66704"/>
                </a:lnTo>
                <a:lnTo>
                  <a:pt x="96012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8361" y="4953761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8361" y="5715761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5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15355" y="5487161"/>
            <a:ext cx="96012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68161" y="3201162"/>
            <a:ext cx="838200" cy="291465"/>
          </a:xfrm>
          <a:custGeom>
            <a:avLst/>
            <a:gdLst/>
            <a:ahLst/>
            <a:cxnLst/>
            <a:rect l="l" t="t" r="r" b="b"/>
            <a:pathLst>
              <a:path w="838200" h="291464">
                <a:moveTo>
                  <a:pt x="256159" y="0"/>
                </a:moveTo>
                <a:lnTo>
                  <a:pt x="0" y="145541"/>
                </a:lnTo>
                <a:lnTo>
                  <a:pt x="256159" y="291084"/>
                </a:lnTo>
                <a:lnTo>
                  <a:pt x="256159" y="218312"/>
                </a:lnTo>
                <a:lnTo>
                  <a:pt x="710120" y="218312"/>
                </a:lnTo>
                <a:lnTo>
                  <a:pt x="838200" y="145541"/>
                </a:lnTo>
                <a:lnTo>
                  <a:pt x="710120" y="72771"/>
                </a:lnTo>
                <a:lnTo>
                  <a:pt x="256159" y="72771"/>
                </a:lnTo>
                <a:lnTo>
                  <a:pt x="256159" y="0"/>
                </a:lnTo>
                <a:close/>
              </a:path>
              <a:path w="838200" h="291464">
                <a:moveTo>
                  <a:pt x="710120" y="218312"/>
                </a:moveTo>
                <a:lnTo>
                  <a:pt x="582040" y="218312"/>
                </a:lnTo>
                <a:lnTo>
                  <a:pt x="582040" y="291084"/>
                </a:lnTo>
                <a:lnTo>
                  <a:pt x="710120" y="218312"/>
                </a:lnTo>
                <a:close/>
              </a:path>
              <a:path w="838200" h="291464">
                <a:moveTo>
                  <a:pt x="582040" y="0"/>
                </a:moveTo>
                <a:lnTo>
                  <a:pt x="582040" y="72771"/>
                </a:lnTo>
                <a:lnTo>
                  <a:pt x="710120" y="72771"/>
                </a:lnTo>
                <a:lnTo>
                  <a:pt x="582040" y="0"/>
                </a:lnTo>
                <a:close/>
              </a:path>
            </a:pathLst>
          </a:custGeom>
          <a:solidFill>
            <a:srgbClr val="00CCFF">
              <a:alpha val="3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68161" y="3201162"/>
            <a:ext cx="838200" cy="291465"/>
          </a:xfrm>
          <a:custGeom>
            <a:avLst/>
            <a:gdLst/>
            <a:ahLst/>
            <a:cxnLst/>
            <a:rect l="l" t="t" r="r" b="b"/>
            <a:pathLst>
              <a:path w="838200" h="291464">
                <a:moveTo>
                  <a:pt x="0" y="145541"/>
                </a:moveTo>
                <a:lnTo>
                  <a:pt x="256159" y="0"/>
                </a:lnTo>
                <a:lnTo>
                  <a:pt x="256159" y="72771"/>
                </a:lnTo>
                <a:lnTo>
                  <a:pt x="582040" y="72771"/>
                </a:lnTo>
                <a:lnTo>
                  <a:pt x="582040" y="0"/>
                </a:lnTo>
                <a:lnTo>
                  <a:pt x="838200" y="145541"/>
                </a:lnTo>
                <a:lnTo>
                  <a:pt x="582040" y="291084"/>
                </a:lnTo>
                <a:lnTo>
                  <a:pt x="582040" y="218312"/>
                </a:lnTo>
                <a:lnTo>
                  <a:pt x="256159" y="218312"/>
                </a:lnTo>
                <a:lnTo>
                  <a:pt x="256159" y="291084"/>
                </a:lnTo>
                <a:lnTo>
                  <a:pt x="0" y="145541"/>
                </a:lnTo>
                <a:close/>
              </a:path>
            </a:pathLst>
          </a:custGeom>
          <a:ln w="3200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68161" y="4725161"/>
            <a:ext cx="838200" cy="243840"/>
          </a:xfrm>
          <a:custGeom>
            <a:avLst/>
            <a:gdLst/>
            <a:ahLst/>
            <a:cxnLst/>
            <a:rect l="l" t="t" r="r" b="b"/>
            <a:pathLst>
              <a:path w="838200" h="243839">
                <a:moveTo>
                  <a:pt x="214629" y="0"/>
                </a:moveTo>
                <a:lnTo>
                  <a:pt x="0" y="121919"/>
                </a:lnTo>
                <a:lnTo>
                  <a:pt x="214629" y="243839"/>
                </a:lnTo>
                <a:lnTo>
                  <a:pt x="214629" y="182880"/>
                </a:lnTo>
                <a:lnTo>
                  <a:pt x="730885" y="182880"/>
                </a:lnTo>
                <a:lnTo>
                  <a:pt x="838200" y="121919"/>
                </a:lnTo>
                <a:lnTo>
                  <a:pt x="730885" y="60960"/>
                </a:lnTo>
                <a:lnTo>
                  <a:pt x="214629" y="60960"/>
                </a:lnTo>
                <a:lnTo>
                  <a:pt x="214629" y="0"/>
                </a:lnTo>
                <a:close/>
              </a:path>
              <a:path w="838200" h="243839">
                <a:moveTo>
                  <a:pt x="730885" y="182880"/>
                </a:moveTo>
                <a:lnTo>
                  <a:pt x="623570" y="182880"/>
                </a:lnTo>
                <a:lnTo>
                  <a:pt x="623570" y="243839"/>
                </a:lnTo>
                <a:lnTo>
                  <a:pt x="730885" y="182880"/>
                </a:lnTo>
                <a:close/>
              </a:path>
              <a:path w="838200" h="243839">
                <a:moveTo>
                  <a:pt x="623570" y="0"/>
                </a:moveTo>
                <a:lnTo>
                  <a:pt x="623570" y="60960"/>
                </a:lnTo>
                <a:lnTo>
                  <a:pt x="730885" y="60960"/>
                </a:lnTo>
                <a:lnTo>
                  <a:pt x="623570" y="0"/>
                </a:lnTo>
                <a:close/>
              </a:path>
            </a:pathLst>
          </a:custGeom>
          <a:solidFill>
            <a:srgbClr val="00CCFF">
              <a:alpha val="3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68161" y="4725161"/>
            <a:ext cx="838200" cy="243840"/>
          </a:xfrm>
          <a:custGeom>
            <a:avLst/>
            <a:gdLst/>
            <a:ahLst/>
            <a:cxnLst/>
            <a:rect l="l" t="t" r="r" b="b"/>
            <a:pathLst>
              <a:path w="838200" h="243839">
                <a:moveTo>
                  <a:pt x="0" y="121919"/>
                </a:moveTo>
                <a:lnTo>
                  <a:pt x="214629" y="0"/>
                </a:lnTo>
                <a:lnTo>
                  <a:pt x="214629" y="60960"/>
                </a:lnTo>
                <a:lnTo>
                  <a:pt x="623570" y="60960"/>
                </a:lnTo>
                <a:lnTo>
                  <a:pt x="623570" y="0"/>
                </a:lnTo>
                <a:lnTo>
                  <a:pt x="838200" y="121919"/>
                </a:lnTo>
                <a:lnTo>
                  <a:pt x="623570" y="243839"/>
                </a:lnTo>
                <a:lnTo>
                  <a:pt x="623570" y="182880"/>
                </a:lnTo>
                <a:lnTo>
                  <a:pt x="214629" y="182880"/>
                </a:lnTo>
                <a:lnTo>
                  <a:pt x="214629" y="243839"/>
                </a:lnTo>
                <a:lnTo>
                  <a:pt x="0" y="121919"/>
                </a:lnTo>
                <a:close/>
              </a:path>
            </a:pathLst>
          </a:custGeom>
          <a:ln w="3200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785228" y="3082544"/>
            <a:ext cx="715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000066"/>
                </a:solidFill>
                <a:latin typeface="Comic Sans MS"/>
                <a:cs typeface="Comic Sans MS"/>
              </a:rPr>
              <a:t>D</a:t>
            </a:r>
            <a:r>
              <a:rPr sz="2400" spc="160" dirty="0">
                <a:solidFill>
                  <a:srgbClr val="0000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Comic Sans MS"/>
                <a:cs typeface="Comic Sans MS"/>
              </a:rPr>
              <a:t>-D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4685" y="3259328"/>
            <a:ext cx="7105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481965" algn="l"/>
              </a:tabLst>
            </a:pPr>
            <a:r>
              <a:rPr sz="1600" spc="-5" dirty="0">
                <a:solidFill>
                  <a:srgbClr val="000066"/>
                </a:solidFill>
                <a:latin typeface="Comic Sans MS"/>
                <a:cs typeface="Comic Sans MS"/>
              </a:rPr>
              <a:t>8	15</a:t>
            </a:r>
            <a:endParaRPr sz="16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88226" y="4548378"/>
            <a:ext cx="838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000066"/>
                </a:solidFill>
                <a:latin typeface="Comic Sans MS"/>
                <a:cs typeface="Comic Sans MS"/>
              </a:rPr>
              <a:t>D</a:t>
            </a:r>
            <a:r>
              <a:rPr sz="2400" spc="-15" baseline="-20833" dirty="0">
                <a:solidFill>
                  <a:srgbClr val="000066"/>
                </a:solidFill>
                <a:latin typeface="Comic Sans MS"/>
                <a:cs typeface="Comic Sans MS"/>
              </a:rPr>
              <a:t>0</a:t>
            </a:r>
            <a:r>
              <a:rPr sz="2400" spc="-5" dirty="0">
                <a:solidFill>
                  <a:srgbClr val="000066"/>
                </a:solidFill>
                <a:latin typeface="Comic Sans MS"/>
                <a:cs typeface="Comic Sans MS"/>
              </a:rPr>
              <a:t>-D</a:t>
            </a:r>
            <a:r>
              <a:rPr sz="2400" spc="-7" baseline="-20833" dirty="0">
                <a:solidFill>
                  <a:srgbClr val="000066"/>
                </a:solidFill>
                <a:latin typeface="Comic Sans MS"/>
                <a:cs typeface="Comic Sans MS"/>
              </a:rPr>
              <a:t>7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401561" y="305561"/>
            <a:ext cx="1676400" cy="2133600"/>
          </a:xfrm>
          <a:custGeom>
            <a:avLst/>
            <a:gdLst/>
            <a:ahLst/>
            <a:cxnLst/>
            <a:rect l="l" t="t" r="r" b="b"/>
            <a:pathLst>
              <a:path w="1676400" h="2133600">
                <a:moveTo>
                  <a:pt x="0" y="2133600"/>
                </a:moveTo>
                <a:lnTo>
                  <a:pt x="1676399" y="2133600"/>
                </a:lnTo>
                <a:lnTo>
                  <a:pt x="1676399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solidFill>
            <a:srgbClr val="6B9F24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53561" y="739141"/>
            <a:ext cx="1066800" cy="86995"/>
          </a:xfrm>
          <a:custGeom>
            <a:avLst/>
            <a:gdLst/>
            <a:ahLst/>
            <a:cxnLst/>
            <a:rect l="l" t="t" r="r" b="b"/>
            <a:pathLst>
              <a:path w="1066800" h="86994">
                <a:moveTo>
                  <a:pt x="979932" y="0"/>
                </a:moveTo>
                <a:lnTo>
                  <a:pt x="979932" y="86868"/>
                </a:lnTo>
                <a:lnTo>
                  <a:pt x="1037844" y="57912"/>
                </a:lnTo>
                <a:lnTo>
                  <a:pt x="994410" y="57912"/>
                </a:lnTo>
                <a:lnTo>
                  <a:pt x="994410" y="28956"/>
                </a:lnTo>
                <a:lnTo>
                  <a:pt x="1037844" y="28956"/>
                </a:lnTo>
                <a:lnTo>
                  <a:pt x="979932" y="0"/>
                </a:lnTo>
                <a:close/>
              </a:path>
              <a:path w="1066800" h="86994">
                <a:moveTo>
                  <a:pt x="9799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979932" y="57912"/>
                </a:lnTo>
                <a:lnTo>
                  <a:pt x="979932" y="28956"/>
                </a:lnTo>
                <a:close/>
              </a:path>
              <a:path w="1066800" h="86994">
                <a:moveTo>
                  <a:pt x="1037844" y="28956"/>
                </a:moveTo>
                <a:lnTo>
                  <a:pt x="994410" y="28956"/>
                </a:lnTo>
                <a:lnTo>
                  <a:pt x="994410" y="57912"/>
                </a:lnTo>
                <a:lnTo>
                  <a:pt x="1037844" y="57912"/>
                </a:lnTo>
                <a:lnTo>
                  <a:pt x="1066800" y="43434"/>
                </a:lnTo>
                <a:lnTo>
                  <a:pt x="10378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53561" y="1252728"/>
            <a:ext cx="1066800" cy="86995"/>
          </a:xfrm>
          <a:custGeom>
            <a:avLst/>
            <a:gdLst/>
            <a:ahLst/>
            <a:cxnLst/>
            <a:rect l="l" t="t" r="r" b="b"/>
            <a:pathLst>
              <a:path w="1066800" h="86994">
                <a:moveTo>
                  <a:pt x="979932" y="0"/>
                </a:moveTo>
                <a:lnTo>
                  <a:pt x="979932" y="86868"/>
                </a:lnTo>
                <a:lnTo>
                  <a:pt x="1037844" y="57912"/>
                </a:lnTo>
                <a:lnTo>
                  <a:pt x="994410" y="57912"/>
                </a:lnTo>
                <a:lnTo>
                  <a:pt x="994410" y="28956"/>
                </a:lnTo>
                <a:lnTo>
                  <a:pt x="1037844" y="28956"/>
                </a:lnTo>
                <a:lnTo>
                  <a:pt x="979932" y="0"/>
                </a:lnTo>
                <a:close/>
              </a:path>
              <a:path w="1066800" h="86994">
                <a:moveTo>
                  <a:pt x="9799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979932" y="57912"/>
                </a:lnTo>
                <a:lnTo>
                  <a:pt x="979932" y="28956"/>
                </a:lnTo>
                <a:close/>
              </a:path>
              <a:path w="1066800" h="86994">
                <a:moveTo>
                  <a:pt x="1037844" y="28956"/>
                </a:moveTo>
                <a:lnTo>
                  <a:pt x="994410" y="28956"/>
                </a:lnTo>
                <a:lnTo>
                  <a:pt x="994410" y="57912"/>
                </a:lnTo>
                <a:lnTo>
                  <a:pt x="1037844" y="57912"/>
                </a:lnTo>
                <a:lnTo>
                  <a:pt x="1066800" y="43434"/>
                </a:lnTo>
                <a:lnTo>
                  <a:pt x="10378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353561" y="1786128"/>
            <a:ext cx="1066800" cy="86995"/>
          </a:xfrm>
          <a:custGeom>
            <a:avLst/>
            <a:gdLst/>
            <a:ahLst/>
            <a:cxnLst/>
            <a:rect l="l" t="t" r="r" b="b"/>
            <a:pathLst>
              <a:path w="1066800" h="86994">
                <a:moveTo>
                  <a:pt x="979932" y="0"/>
                </a:moveTo>
                <a:lnTo>
                  <a:pt x="979932" y="86868"/>
                </a:lnTo>
                <a:lnTo>
                  <a:pt x="1037844" y="57912"/>
                </a:lnTo>
                <a:lnTo>
                  <a:pt x="994410" y="57912"/>
                </a:lnTo>
                <a:lnTo>
                  <a:pt x="994410" y="28956"/>
                </a:lnTo>
                <a:lnTo>
                  <a:pt x="1037844" y="28956"/>
                </a:lnTo>
                <a:lnTo>
                  <a:pt x="979932" y="0"/>
                </a:lnTo>
                <a:close/>
              </a:path>
              <a:path w="1066800" h="86994">
                <a:moveTo>
                  <a:pt x="9799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979932" y="57912"/>
                </a:lnTo>
                <a:lnTo>
                  <a:pt x="979932" y="28956"/>
                </a:lnTo>
                <a:close/>
              </a:path>
              <a:path w="1066800" h="86994">
                <a:moveTo>
                  <a:pt x="1037844" y="28956"/>
                </a:moveTo>
                <a:lnTo>
                  <a:pt x="994410" y="28956"/>
                </a:lnTo>
                <a:lnTo>
                  <a:pt x="994410" y="57912"/>
                </a:lnTo>
                <a:lnTo>
                  <a:pt x="1037844" y="57912"/>
                </a:lnTo>
                <a:lnTo>
                  <a:pt x="1066800" y="43434"/>
                </a:lnTo>
                <a:lnTo>
                  <a:pt x="10378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517445" y="533782"/>
            <a:ext cx="454659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485" algn="ctr">
              <a:spcBef>
                <a:spcPts val="105"/>
              </a:spcBef>
            </a:pPr>
            <a:r>
              <a:rPr sz="2000" b="1" dirty="0">
                <a:latin typeface="Comic Sans MS"/>
                <a:cs typeface="Comic Sans MS"/>
              </a:rPr>
              <a:t>RD</a:t>
            </a:r>
            <a:endParaRPr sz="2000">
              <a:latin typeface="Comic Sans MS"/>
              <a:cs typeface="Comic Sans MS"/>
            </a:endParaRPr>
          </a:p>
          <a:p>
            <a:pPr algn="ctr">
              <a:spcBef>
                <a:spcPts val="2400"/>
              </a:spcBef>
            </a:pPr>
            <a:r>
              <a:rPr sz="2000" b="1" dirty="0">
                <a:latin typeface="Comic Sans MS"/>
                <a:cs typeface="Comic Sans MS"/>
              </a:rPr>
              <a:t>WR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441244" y="1772539"/>
            <a:ext cx="721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Comic Sans MS"/>
                <a:cs typeface="Comic Sans MS"/>
              </a:rPr>
              <a:t>IO</a:t>
            </a:r>
            <a:r>
              <a:rPr sz="2000" b="1" spc="-15" dirty="0">
                <a:latin typeface="Comic Sans MS"/>
                <a:cs typeface="Comic Sans MS"/>
              </a:rPr>
              <a:t>/</a:t>
            </a:r>
            <a:r>
              <a:rPr sz="2000" b="1" dirty="0">
                <a:latin typeface="Comic Sans MS"/>
                <a:cs typeface="Comic Sans MS"/>
              </a:rPr>
              <a:t>M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591561" y="55397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91561" y="116357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15361" y="17533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77961" y="566928"/>
            <a:ext cx="685800" cy="86995"/>
          </a:xfrm>
          <a:custGeom>
            <a:avLst/>
            <a:gdLst/>
            <a:ahLst/>
            <a:cxnLst/>
            <a:rect l="l" t="t" r="r" b="b"/>
            <a:pathLst>
              <a:path w="685800" h="86995">
                <a:moveTo>
                  <a:pt x="598932" y="0"/>
                </a:moveTo>
                <a:lnTo>
                  <a:pt x="598932" y="86868"/>
                </a:lnTo>
                <a:lnTo>
                  <a:pt x="656844" y="57912"/>
                </a:lnTo>
                <a:lnTo>
                  <a:pt x="613410" y="57912"/>
                </a:lnTo>
                <a:lnTo>
                  <a:pt x="613410" y="28956"/>
                </a:lnTo>
                <a:lnTo>
                  <a:pt x="656844" y="28956"/>
                </a:lnTo>
                <a:lnTo>
                  <a:pt x="598932" y="0"/>
                </a:lnTo>
                <a:close/>
              </a:path>
              <a:path w="685800" h="86995">
                <a:moveTo>
                  <a:pt x="5989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98932" y="57912"/>
                </a:lnTo>
                <a:lnTo>
                  <a:pt x="598932" y="28956"/>
                </a:lnTo>
                <a:close/>
              </a:path>
              <a:path w="685800" h="86995">
                <a:moveTo>
                  <a:pt x="656844" y="28956"/>
                </a:moveTo>
                <a:lnTo>
                  <a:pt x="613410" y="28956"/>
                </a:lnTo>
                <a:lnTo>
                  <a:pt x="613410" y="57912"/>
                </a:lnTo>
                <a:lnTo>
                  <a:pt x="656844" y="57912"/>
                </a:lnTo>
                <a:lnTo>
                  <a:pt x="685800" y="43434"/>
                </a:lnTo>
                <a:lnTo>
                  <a:pt x="656844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77961" y="1024128"/>
            <a:ext cx="685800" cy="86995"/>
          </a:xfrm>
          <a:custGeom>
            <a:avLst/>
            <a:gdLst/>
            <a:ahLst/>
            <a:cxnLst/>
            <a:rect l="l" t="t" r="r" b="b"/>
            <a:pathLst>
              <a:path w="685800" h="86994">
                <a:moveTo>
                  <a:pt x="598932" y="0"/>
                </a:moveTo>
                <a:lnTo>
                  <a:pt x="598932" y="86868"/>
                </a:lnTo>
                <a:lnTo>
                  <a:pt x="656844" y="57912"/>
                </a:lnTo>
                <a:lnTo>
                  <a:pt x="613410" y="57912"/>
                </a:lnTo>
                <a:lnTo>
                  <a:pt x="613410" y="28956"/>
                </a:lnTo>
                <a:lnTo>
                  <a:pt x="656844" y="28956"/>
                </a:lnTo>
                <a:lnTo>
                  <a:pt x="598932" y="0"/>
                </a:lnTo>
                <a:close/>
              </a:path>
              <a:path w="685800" h="86994">
                <a:moveTo>
                  <a:pt x="5989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98932" y="57912"/>
                </a:lnTo>
                <a:lnTo>
                  <a:pt x="598932" y="28956"/>
                </a:lnTo>
                <a:close/>
              </a:path>
              <a:path w="685800" h="86994">
                <a:moveTo>
                  <a:pt x="656844" y="28956"/>
                </a:moveTo>
                <a:lnTo>
                  <a:pt x="613410" y="28956"/>
                </a:lnTo>
                <a:lnTo>
                  <a:pt x="613410" y="57912"/>
                </a:lnTo>
                <a:lnTo>
                  <a:pt x="656844" y="57912"/>
                </a:lnTo>
                <a:lnTo>
                  <a:pt x="685800" y="43434"/>
                </a:lnTo>
                <a:lnTo>
                  <a:pt x="656844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77961" y="1557528"/>
            <a:ext cx="685800" cy="86995"/>
          </a:xfrm>
          <a:custGeom>
            <a:avLst/>
            <a:gdLst/>
            <a:ahLst/>
            <a:cxnLst/>
            <a:rect l="l" t="t" r="r" b="b"/>
            <a:pathLst>
              <a:path w="685800" h="86994">
                <a:moveTo>
                  <a:pt x="598932" y="0"/>
                </a:moveTo>
                <a:lnTo>
                  <a:pt x="598932" y="86868"/>
                </a:lnTo>
                <a:lnTo>
                  <a:pt x="656844" y="57912"/>
                </a:lnTo>
                <a:lnTo>
                  <a:pt x="613410" y="57912"/>
                </a:lnTo>
                <a:lnTo>
                  <a:pt x="613410" y="28956"/>
                </a:lnTo>
                <a:lnTo>
                  <a:pt x="656844" y="28956"/>
                </a:lnTo>
                <a:lnTo>
                  <a:pt x="598932" y="0"/>
                </a:lnTo>
                <a:close/>
              </a:path>
              <a:path w="685800" h="86994">
                <a:moveTo>
                  <a:pt x="5989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98932" y="57912"/>
                </a:lnTo>
                <a:lnTo>
                  <a:pt x="598932" y="28956"/>
                </a:lnTo>
                <a:close/>
              </a:path>
              <a:path w="685800" h="86994">
                <a:moveTo>
                  <a:pt x="656844" y="28956"/>
                </a:moveTo>
                <a:lnTo>
                  <a:pt x="613410" y="28956"/>
                </a:lnTo>
                <a:lnTo>
                  <a:pt x="613410" y="57912"/>
                </a:lnTo>
                <a:lnTo>
                  <a:pt x="656844" y="57912"/>
                </a:lnTo>
                <a:lnTo>
                  <a:pt x="685800" y="43434"/>
                </a:lnTo>
                <a:lnTo>
                  <a:pt x="656844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77961" y="2090928"/>
            <a:ext cx="685800" cy="86995"/>
          </a:xfrm>
          <a:custGeom>
            <a:avLst/>
            <a:gdLst/>
            <a:ahLst/>
            <a:cxnLst/>
            <a:rect l="l" t="t" r="r" b="b"/>
            <a:pathLst>
              <a:path w="685800" h="86994">
                <a:moveTo>
                  <a:pt x="598932" y="0"/>
                </a:moveTo>
                <a:lnTo>
                  <a:pt x="598932" y="86868"/>
                </a:lnTo>
                <a:lnTo>
                  <a:pt x="656844" y="57912"/>
                </a:lnTo>
                <a:lnTo>
                  <a:pt x="613410" y="57912"/>
                </a:lnTo>
                <a:lnTo>
                  <a:pt x="613410" y="28956"/>
                </a:lnTo>
                <a:lnTo>
                  <a:pt x="656844" y="28956"/>
                </a:lnTo>
                <a:lnTo>
                  <a:pt x="598932" y="0"/>
                </a:lnTo>
                <a:close/>
              </a:path>
              <a:path w="685800" h="86994">
                <a:moveTo>
                  <a:pt x="5989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98932" y="57912"/>
                </a:lnTo>
                <a:lnTo>
                  <a:pt x="598932" y="28956"/>
                </a:lnTo>
                <a:close/>
              </a:path>
              <a:path w="685800" h="86994">
                <a:moveTo>
                  <a:pt x="656844" y="28956"/>
                </a:moveTo>
                <a:lnTo>
                  <a:pt x="613410" y="28956"/>
                </a:lnTo>
                <a:lnTo>
                  <a:pt x="613410" y="57912"/>
                </a:lnTo>
                <a:lnTo>
                  <a:pt x="656844" y="57912"/>
                </a:lnTo>
                <a:lnTo>
                  <a:pt x="685800" y="43434"/>
                </a:lnTo>
                <a:lnTo>
                  <a:pt x="656844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839961" y="3817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8843009" y="332360"/>
            <a:ext cx="1071880" cy="99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u="none" dirty="0">
                <a:solidFill>
                  <a:srgbClr val="FF0000"/>
                </a:solidFill>
                <a:latin typeface="Comic Sans MS"/>
                <a:cs typeface="Comic Sans MS"/>
              </a:rPr>
              <a:t>MEMR</a:t>
            </a:r>
            <a:endParaRPr sz="2400">
              <a:latin typeface="Comic Sans MS"/>
              <a:cs typeface="Comic Sans MS"/>
            </a:endParaRPr>
          </a:p>
          <a:p>
            <a:pPr marL="12700">
              <a:spcBef>
                <a:spcPts val="1845"/>
              </a:spcBef>
            </a:pPr>
            <a:r>
              <a:rPr sz="2400" b="1" u="none" dirty="0">
                <a:solidFill>
                  <a:srgbClr val="FF0000"/>
                </a:solidFill>
                <a:latin typeface="Comic Sans MS"/>
                <a:cs typeface="Comic Sans MS"/>
              </a:rPr>
              <a:t>ME</a:t>
            </a:r>
            <a:r>
              <a:rPr sz="2400" b="1" u="none" spc="5" dirty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sz="2400" b="1" u="none" dirty="0">
                <a:solidFill>
                  <a:srgbClr val="FF0000"/>
                </a:solidFill>
                <a:latin typeface="Comic Sans MS"/>
                <a:cs typeface="Comic Sans MS"/>
              </a:rPr>
              <a:t>W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8839961" y="991361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919209" y="1231774"/>
            <a:ext cx="751840" cy="1033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IOR  IOW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8916161" y="144856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916161" y="1981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53225" y="1303782"/>
            <a:ext cx="974090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36" y="0"/>
                </a:lnTo>
              </a:path>
            </a:pathLst>
          </a:custGeom>
          <a:ln w="25908">
            <a:solidFill>
              <a:srgbClr val="6B9F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401561" y="305562"/>
            <a:ext cx="1676400" cy="1411925"/>
          </a:xfrm>
          <a:prstGeom prst="rect">
            <a:avLst/>
          </a:prstGeom>
          <a:ln w="28955">
            <a:solidFill>
              <a:srgbClr val="6B9F2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4350">
              <a:latin typeface="Times New Roman"/>
              <a:cs typeface="Times New Roman"/>
            </a:endParaRPr>
          </a:p>
          <a:p>
            <a:pPr marL="169545" marR="156210" indent="182880"/>
            <a:r>
              <a:rPr sz="2400" b="1" dirty="0">
                <a:solidFill>
                  <a:srgbClr val="6B9F24"/>
                </a:solidFill>
                <a:latin typeface="Comic Sans MS"/>
                <a:cs typeface="Comic Sans MS"/>
              </a:rPr>
              <a:t>LOGIC  CIRC</a:t>
            </a:r>
            <a:r>
              <a:rPr sz="2400" b="1" spc="-10" dirty="0">
                <a:solidFill>
                  <a:srgbClr val="6B9F24"/>
                </a:solidFill>
                <a:latin typeface="Comic Sans MS"/>
                <a:cs typeface="Comic Sans MS"/>
              </a:rPr>
              <a:t>U</a:t>
            </a:r>
            <a:r>
              <a:rPr sz="2400" b="1" spc="-5" dirty="0">
                <a:solidFill>
                  <a:srgbClr val="6B9F24"/>
                </a:solidFill>
                <a:latin typeface="Comic Sans MS"/>
                <a:cs typeface="Comic Sans MS"/>
              </a:rPr>
              <a:t>IT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570345" y="1669542"/>
            <a:ext cx="1341120" cy="0"/>
          </a:xfrm>
          <a:custGeom>
            <a:avLst/>
            <a:gdLst/>
            <a:ahLst/>
            <a:cxnLst/>
            <a:rect l="l" t="t" r="r" b="b"/>
            <a:pathLst>
              <a:path w="1341120">
                <a:moveTo>
                  <a:pt x="0" y="0"/>
                </a:moveTo>
                <a:lnTo>
                  <a:pt x="1341119" y="0"/>
                </a:lnTo>
              </a:path>
            </a:pathLst>
          </a:custGeom>
          <a:ln w="25908">
            <a:solidFill>
              <a:srgbClr val="6B9F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420361" y="381761"/>
            <a:ext cx="1524000" cy="1752600"/>
          </a:xfrm>
          <a:prstGeom prst="rect">
            <a:avLst/>
          </a:prstGeom>
          <a:solidFill>
            <a:srgbClr val="660066">
              <a:alpha val="19999"/>
            </a:srgbClr>
          </a:solidFill>
          <a:ln w="32003">
            <a:solidFill>
              <a:srgbClr val="660066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spcBef>
                <a:spcPts val="45"/>
              </a:spcBef>
            </a:pPr>
            <a:endParaRPr sz="4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LS244</a:t>
            </a:r>
            <a:endParaRPr sz="2400">
              <a:latin typeface="Comic Sans MS"/>
              <a:cs typeface="Comic Sans MS"/>
            </a:endParaRPr>
          </a:p>
          <a:p>
            <a:pPr marR="41910" algn="ctr">
              <a:spcBef>
                <a:spcPts val="2845"/>
              </a:spcBef>
            </a:pPr>
            <a:r>
              <a:rPr b="1" dirty="0">
                <a:latin typeface="Comic Sans MS"/>
                <a:cs typeface="Comic Sans MS"/>
              </a:rPr>
              <a:t>OE’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944361" y="638555"/>
            <a:ext cx="457200" cy="96520"/>
          </a:xfrm>
          <a:custGeom>
            <a:avLst/>
            <a:gdLst/>
            <a:ahLst/>
            <a:cxnLst/>
            <a:rect l="l" t="t" r="r" b="b"/>
            <a:pathLst>
              <a:path w="457200" h="96520">
                <a:moveTo>
                  <a:pt x="361188" y="0"/>
                </a:moveTo>
                <a:lnTo>
                  <a:pt x="361188" y="96012"/>
                </a:lnTo>
                <a:lnTo>
                  <a:pt x="425196" y="64008"/>
                </a:lnTo>
                <a:lnTo>
                  <a:pt x="377189" y="64008"/>
                </a:lnTo>
                <a:lnTo>
                  <a:pt x="377189" y="32004"/>
                </a:lnTo>
                <a:lnTo>
                  <a:pt x="425196" y="32004"/>
                </a:lnTo>
                <a:lnTo>
                  <a:pt x="361188" y="0"/>
                </a:lnTo>
                <a:close/>
              </a:path>
              <a:path w="457200" h="96520">
                <a:moveTo>
                  <a:pt x="3611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361188" y="64008"/>
                </a:lnTo>
                <a:lnTo>
                  <a:pt x="361188" y="32004"/>
                </a:lnTo>
                <a:close/>
              </a:path>
              <a:path w="457200" h="96520">
                <a:moveTo>
                  <a:pt x="425196" y="32004"/>
                </a:moveTo>
                <a:lnTo>
                  <a:pt x="377189" y="32004"/>
                </a:lnTo>
                <a:lnTo>
                  <a:pt x="377189" y="64008"/>
                </a:lnTo>
                <a:lnTo>
                  <a:pt x="425196" y="64008"/>
                </a:lnTo>
                <a:lnTo>
                  <a:pt x="457200" y="48006"/>
                </a:lnTo>
                <a:lnTo>
                  <a:pt x="425196" y="32004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44361" y="1171955"/>
            <a:ext cx="457200" cy="96520"/>
          </a:xfrm>
          <a:custGeom>
            <a:avLst/>
            <a:gdLst/>
            <a:ahLst/>
            <a:cxnLst/>
            <a:rect l="l" t="t" r="r" b="b"/>
            <a:pathLst>
              <a:path w="457200" h="96519">
                <a:moveTo>
                  <a:pt x="361188" y="0"/>
                </a:moveTo>
                <a:lnTo>
                  <a:pt x="361188" y="96012"/>
                </a:lnTo>
                <a:lnTo>
                  <a:pt x="425196" y="64008"/>
                </a:lnTo>
                <a:lnTo>
                  <a:pt x="377189" y="64008"/>
                </a:lnTo>
                <a:lnTo>
                  <a:pt x="377189" y="32004"/>
                </a:lnTo>
                <a:lnTo>
                  <a:pt x="425196" y="32004"/>
                </a:lnTo>
                <a:lnTo>
                  <a:pt x="361188" y="0"/>
                </a:lnTo>
                <a:close/>
              </a:path>
              <a:path w="457200" h="96519">
                <a:moveTo>
                  <a:pt x="3611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361188" y="64008"/>
                </a:lnTo>
                <a:lnTo>
                  <a:pt x="361188" y="32004"/>
                </a:lnTo>
                <a:close/>
              </a:path>
              <a:path w="457200" h="96519">
                <a:moveTo>
                  <a:pt x="425196" y="32004"/>
                </a:moveTo>
                <a:lnTo>
                  <a:pt x="377189" y="32004"/>
                </a:lnTo>
                <a:lnTo>
                  <a:pt x="377189" y="64008"/>
                </a:lnTo>
                <a:lnTo>
                  <a:pt x="425196" y="64008"/>
                </a:lnTo>
                <a:lnTo>
                  <a:pt x="457200" y="48006"/>
                </a:lnTo>
                <a:lnTo>
                  <a:pt x="425196" y="32004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944361" y="1705355"/>
            <a:ext cx="457200" cy="96520"/>
          </a:xfrm>
          <a:custGeom>
            <a:avLst/>
            <a:gdLst/>
            <a:ahLst/>
            <a:cxnLst/>
            <a:rect l="l" t="t" r="r" b="b"/>
            <a:pathLst>
              <a:path w="457200" h="96519">
                <a:moveTo>
                  <a:pt x="361188" y="0"/>
                </a:moveTo>
                <a:lnTo>
                  <a:pt x="361188" y="96012"/>
                </a:lnTo>
                <a:lnTo>
                  <a:pt x="425196" y="64008"/>
                </a:lnTo>
                <a:lnTo>
                  <a:pt x="377189" y="64008"/>
                </a:lnTo>
                <a:lnTo>
                  <a:pt x="377189" y="32004"/>
                </a:lnTo>
                <a:lnTo>
                  <a:pt x="425196" y="32004"/>
                </a:lnTo>
                <a:lnTo>
                  <a:pt x="361188" y="0"/>
                </a:lnTo>
                <a:close/>
              </a:path>
              <a:path w="457200" h="96519">
                <a:moveTo>
                  <a:pt x="3611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361188" y="64008"/>
                </a:lnTo>
                <a:lnTo>
                  <a:pt x="361188" y="32004"/>
                </a:lnTo>
                <a:close/>
              </a:path>
              <a:path w="457200" h="96519">
                <a:moveTo>
                  <a:pt x="425196" y="32004"/>
                </a:moveTo>
                <a:lnTo>
                  <a:pt x="377189" y="32004"/>
                </a:lnTo>
                <a:lnTo>
                  <a:pt x="377189" y="64008"/>
                </a:lnTo>
                <a:lnTo>
                  <a:pt x="425196" y="64008"/>
                </a:lnTo>
                <a:lnTo>
                  <a:pt x="457200" y="48006"/>
                </a:lnTo>
                <a:lnTo>
                  <a:pt x="425196" y="32004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06161" y="213436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877561" y="2439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53761" y="25153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029961" y="25915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717040" y="6403950"/>
            <a:ext cx="51809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System Bus </a:t>
            </a:r>
            <a:r>
              <a:rPr sz="2400" dirty="0">
                <a:latin typeface="Comic Sans MS"/>
                <a:cs typeface="Comic Sans MS"/>
              </a:rPr>
              <a:t>of </a:t>
            </a:r>
            <a:r>
              <a:rPr sz="2400" spc="-5" dirty="0">
                <a:latin typeface="Comic Sans MS"/>
                <a:cs typeface="Comic Sans MS"/>
              </a:rPr>
              <a:t>8086(Data </a:t>
            </a:r>
            <a:r>
              <a:rPr sz="2400" dirty="0">
                <a:latin typeface="Comic Sans MS"/>
                <a:cs typeface="Comic Sans MS"/>
              </a:rPr>
              <a:t>+</a:t>
            </a:r>
            <a:r>
              <a:rPr sz="2400" spc="-1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Control)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615794" y="2991688"/>
            <a:ext cx="10008412" cy="18319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250">
              <a:spcBef>
                <a:spcPts val="105"/>
              </a:spcBef>
              <a:tabLst>
                <a:tab pos="7493000" algn="l"/>
              </a:tabLst>
            </a:pPr>
            <a:r>
              <a:rPr spc="-180" dirty="0"/>
              <a:t>8086	</a:t>
            </a:r>
          </a:p>
          <a:p>
            <a:pPr marL="96520">
              <a:spcBef>
                <a:spcPts val="1745"/>
              </a:spcBef>
            </a:pPr>
            <a:r>
              <a:rPr sz="2400" u="none" spc="70" dirty="0">
                <a:solidFill>
                  <a:srgbClr val="455F51"/>
                </a:solidFill>
              </a:rPr>
              <a:t>BUS</a:t>
            </a:r>
            <a:r>
              <a:rPr sz="2400" u="none" spc="195" dirty="0">
                <a:solidFill>
                  <a:srgbClr val="455F51"/>
                </a:solidFill>
              </a:rPr>
              <a:t> </a:t>
            </a:r>
            <a:r>
              <a:rPr sz="2400" u="none" spc="70" dirty="0">
                <a:solidFill>
                  <a:srgbClr val="455F51"/>
                </a:solidFill>
              </a:rPr>
              <a:t>OPERATIONS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2740" y="19304"/>
            <a:ext cx="5396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u="heavy" dirty="0">
                <a:solidFill>
                  <a:srgbClr val="660066"/>
                </a:solidFill>
                <a:uFill>
                  <a:solidFill>
                    <a:srgbClr val="660066"/>
                  </a:solidFill>
                </a:uFill>
                <a:latin typeface="Comic Sans MS"/>
                <a:cs typeface="Comic Sans MS"/>
              </a:rPr>
              <a:t>Signals of </a:t>
            </a:r>
            <a:r>
              <a:rPr sz="2000" b="1" u="heavy" spc="-5" dirty="0">
                <a:solidFill>
                  <a:srgbClr val="660066"/>
                </a:solidFill>
                <a:uFill>
                  <a:solidFill>
                    <a:srgbClr val="660066"/>
                  </a:solidFill>
                </a:uFill>
                <a:latin typeface="Comic Sans MS"/>
                <a:cs typeface="Comic Sans MS"/>
              </a:rPr>
              <a:t>8086 used during </a:t>
            </a:r>
            <a:r>
              <a:rPr sz="2000" b="1" u="heavy" dirty="0">
                <a:solidFill>
                  <a:srgbClr val="660066"/>
                </a:solidFill>
                <a:uFill>
                  <a:solidFill>
                    <a:srgbClr val="660066"/>
                  </a:solidFill>
                </a:uFill>
                <a:latin typeface="Comic Sans MS"/>
                <a:cs typeface="Comic Sans MS"/>
              </a:rPr>
              <a:t>a </a:t>
            </a:r>
            <a:r>
              <a:rPr sz="2000" b="1" u="heavy" spc="-5" dirty="0">
                <a:solidFill>
                  <a:srgbClr val="660066"/>
                </a:solidFill>
                <a:uFill>
                  <a:solidFill>
                    <a:srgbClr val="660066"/>
                  </a:solidFill>
                </a:uFill>
                <a:latin typeface="Comic Sans MS"/>
                <a:cs typeface="Comic Sans MS"/>
              </a:rPr>
              <a:t>bus</a:t>
            </a:r>
            <a:r>
              <a:rPr sz="2000" b="1" u="heavy" spc="-75" dirty="0">
                <a:solidFill>
                  <a:srgbClr val="660066"/>
                </a:solidFill>
                <a:uFill>
                  <a:solidFill>
                    <a:srgbClr val="660066"/>
                  </a:solidFill>
                </a:uFill>
                <a:latin typeface="Comic Sans MS"/>
                <a:cs typeface="Comic Sans MS"/>
              </a:rPr>
              <a:t> </a:t>
            </a:r>
            <a:r>
              <a:rPr sz="2000" b="1" u="heavy" spc="-5" dirty="0">
                <a:solidFill>
                  <a:srgbClr val="660066"/>
                </a:solidFill>
                <a:uFill>
                  <a:solidFill>
                    <a:srgbClr val="660066"/>
                  </a:solidFill>
                </a:uFill>
                <a:latin typeface="Comic Sans MS"/>
                <a:cs typeface="Comic Sans MS"/>
              </a:rPr>
              <a:t>transfer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739" y="324968"/>
            <a:ext cx="1840864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5" dirty="0">
                <a:solidFill>
                  <a:srgbClr val="660066"/>
                </a:solidFill>
                <a:latin typeface="Comic Sans MS"/>
                <a:cs typeface="Comic Sans MS"/>
              </a:rPr>
              <a:t>AD</a:t>
            </a:r>
            <a:r>
              <a:rPr sz="1950" spc="7" baseline="-21367" dirty="0">
                <a:solidFill>
                  <a:srgbClr val="660066"/>
                </a:solidFill>
                <a:latin typeface="Comic Sans MS"/>
                <a:cs typeface="Comic Sans MS"/>
              </a:rPr>
              <a:t>15 </a:t>
            </a: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– </a:t>
            </a:r>
            <a:r>
              <a:rPr sz="2000" spc="5" dirty="0">
                <a:solidFill>
                  <a:srgbClr val="660066"/>
                </a:solidFill>
                <a:latin typeface="Comic Sans MS"/>
                <a:cs typeface="Comic Sans MS"/>
              </a:rPr>
              <a:t>AD</a:t>
            </a:r>
            <a:r>
              <a:rPr sz="1950" spc="7" baseline="-21367" dirty="0">
                <a:solidFill>
                  <a:srgbClr val="660066"/>
                </a:solidFill>
                <a:latin typeface="Comic Sans MS"/>
                <a:cs typeface="Comic Sans MS"/>
              </a:rPr>
              <a:t>0  </a:t>
            </a:r>
            <a:r>
              <a:rPr sz="2000" spc="5" dirty="0">
                <a:solidFill>
                  <a:srgbClr val="660066"/>
                </a:solidFill>
                <a:latin typeface="Comic Sans MS"/>
                <a:cs typeface="Comic Sans MS"/>
              </a:rPr>
              <a:t>A</a:t>
            </a:r>
            <a:r>
              <a:rPr sz="1950" spc="7" baseline="-21367" dirty="0">
                <a:solidFill>
                  <a:srgbClr val="660066"/>
                </a:solidFill>
                <a:latin typeface="Comic Sans MS"/>
                <a:cs typeface="Comic Sans MS"/>
              </a:rPr>
              <a:t>19</a:t>
            </a:r>
            <a:r>
              <a:rPr sz="2000" spc="5" dirty="0">
                <a:solidFill>
                  <a:srgbClr val="660066"/>
                </a:solidFill>
                <a:latin typeface="Comic Sans MS"/>
                <a:cs typeface="Comic Sans MS"/>
              </a:rPr>
              <a:t>/S</a:t>
            </a:r>
            <a:r>
              <a:rPr sz="1950" spc="7" baseline="-21367" dirty="0">
                <a:solidFill>
                  <a:srgbClr val="660066"/>
                </a:solidFill>
                <a:latin typeface="Comic Sans MS"/>
                <a:cs typeface="Comic Sans MS"/>
              </a:rPr>
              <a:t>6 </a:t>
            </a: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– </a:t>
            </a:r>
            <a:r>
              <a:rPr sz="2000" spc="5" dirty="0">
                <a:solidFill>
                  <a:srgbClr val="660066"/>
                </a:solidFill>
                <a:latin typeface="Comic Sans MS"/>
                <a:cs typeface="Comic Sans MS"/>
              </a:rPr>
              <a:t>A</a:t>
            </a:r>
            <a:r>
              <a:rPr sz="1950" spc="7" baseline="-21367" dirty="0">
                <a:solidFill>
                  <a:srgbClr val="660066"/>
                </a:solidFill>
                <a:latin typeface="Comic Sans MS"/>
                <a:cs typeface="Comic Sans MS"/>
              </a:rPr>
              <a:t>16</a:t>
            </a:r>
            <a:r>
              <a:rPr sz="2000" spc="5" dirty="0">
                <a:solidFill>
                  <a:srgbClr val="660066"/>
                </a:solidFill>
                <a:latin typeface="Comic Sans MS"/>
                <a:cs typeface="Comic Sans MS"/>
              </a:rPr>
              <a:t>/S</a:t>
            </a:r>
            <a:r>
              <a:rPr sz="1950" spc="7" baseline="-21367" dirty="0">
                <a:solidFill>
                  <a:srgbClr val="660066"/>
                </a:solidFill>
                <a:latin typeface="Comic Sans MS"/>
                <a:cs typeface="Comic Sans MS"/>
              </a:rPr>
              <a:t>3  </a:t>
            </a:r>
            <a:r>
              <a:rPr sz="2000" spc="-5" dirty="0">
                <a:solidFill>
                  <a:srgbClr val="660066"/>
                </a:solidFill>
                <a:latin typeface="Comic Sans MS"/>
                <a:cs typeface="Comic Sans MS"/>
              </a:rPr>
              <a:t>M/IO’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6576" y="324967"/>
            <a:ext cx="4205605" cy="38366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01295" indent="-188595">
              <a:spcBef>
                <a:spcPts val="1300"/>
              </a:spcBef>
              <a:buChar char="–"/>
              <a:tabLst>
                <a:tab pos="201930" algn="l"/>
              </a:tabLst>
            </a:pP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Multiplexed </a:t>
            </a:r>
            <a:r>
              <a:rPr sz="2000" spc="-5" dirty="0">
                <a:solidFill>
                  <a:srgbClr val="660066"/>
                </a:solidFill>
                <a:latin typeface="Comic Sans MS"/>
                <a:cs typeface="Comic Sans MS"/>
              </a:rPr>
              <a:t>Address </a:t>
            </a: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&amp;</a:t>
            </a:r>
            <a:r>
              <a:rPr sz="2000" spc="-30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Data</a:t>
            </a:r>
            <a:endParaRPr sz="2000">
              <a:latin typeface="Comic Sans MS"/>
              <a:cs typeface="Comic Sans MS"/>
            </a:endParaRPr>
          </a:p>
          <a:p>
            <a:pPr marL="201295" indent="-188595">
              <a:spcBef>
                <a:spcPts val="1200"/>
              </a:spcBef>
              <a:buChar char="–"/>
              <a:tabLst>
                <a:tab pos="201930" algn="l"/>
              </a:tabLst>
            </a:pPr>
            <a:r>
              <a:rPr sz="2000" spc="-5" dirty="0">
                <a:solidFill>
                  <a:srgbClr val="660066"/>
                </a:solidFill>
                <a:latin typeface="Comic Sans MS"/>
                <a:cs typeface="Comic Sans MS"/>
              </a:rPr>
              <a:t>Higher </a:t>
            </a: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order </a:t>
            </a:r>
            <a:r>
              <a:rPr sz="2000" spc="-5" dirty="0">
                <a:solidFill>
                  <a:srgbClr val="660066"/>
                </a:solidFill>
                <a:latin typeface="Comic Sans MS"/>
                <a:cs typeface="Comic Sans MS"/>
              </a:rPr>
              <a:t>Address </a:t>
            </a: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/</a:t>
            </a:r>
            <a:r>
              <a:rPr sz="2000" spc="-20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660066"/>
                </a:solidFill>
                <a:latin typeface="Comic Sans MS"/>
                <a:cs typeface="Comic Sans MS"/>
              </a:rPr>
              <a:t>Status</a:t>
            </a:r>
            <a:endParaRPr sz="2000">
              <a:latin typeface="Comic Sans MS"/>
              <a:cs typeface="Comic Sans MS"/>
            </a:endParaRPr>
          </a:p>
          <a:p>
            <a:pPr marL="201295" indent="-188595">
              <a:spcBef>
                <a:spcPts val="1200"/>
              </a:spcBef>
              <a:buChar char="–"/>
              <a:tabLst>
                <a:tab pos="201930" algn="l"/>
              </a:tabLst>
            </a:pPr>
            <a:r>
              <a:rPr sz="2000" spc="-5" dirty="0">
                <a:solidFill>
                  <a:srgbClr val="660066"/>
                </a:solidFill>
                <a:latin typeface="Comic Sans MS"/>
                <a:cs typeface="Comic Sans MS"/>
              </a:rPr>
              <a:t>Indicates whether access </a:t>
            </a: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is</a:t>
            </a:r>
            <a:r>
              <a:rPr sz="2000" spc="-25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660066"/>
                </a:solidFill>
                <a:latin typeface="Comic Sans MS"/>
                <a:cs typeface="Comic Sans MS"/>
              </a:rPr>
              <a:t>to</a:t>
            </a:r>
            <a:endParaRPr sz="2000">
              <a:latin typeface="Comic Sans MS"/>
              <a:cs typeface="Comic Sans MS"/>
            </a:endParaRPr>
          </a:p>
          <a:p>
            <a:pPr marL="165100"/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memory or </a:t>
            </a:r>
            <a:r>
              <a:rPr sz="2000" spc="-5" dirty="0">
                <a:solidFill>
                  <a:srgbClr val="660066"/>
                </a:solidFill>
                <a:latin typeface="Comic Sans MS"/>
                <a:cs typeface="Comic Sans MS"/>
              </a:rPr>
              <a:t>I/O</a:t>
            </a:r>
            <a:r>
              <a:rPr sz="2000" spc="-35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Device</a:t>
            </a:r>
            <a:endParaRPr sz="2000">
              <a:latin typeface="Comic Sans MS"/>
              <a:cs typeface="Comic Sans MS"/>
            </a:endParaRPr>
          </a:p>
          <a:p>
            <a:pPr marL="12700">
              <a:spcBef>
                <a:spcPts val="1200"/>
              </a:spcBef>
              <a:buChar char="-"/>
              <a:tabLst>
                <a:tab pos="195580" algn="l"/>
              </a:tabLst>
            </a:pPr>
            <a:r>
              <a:rPr sz="2000" spc="-5" dirty="0">
                <a:solidFill>
                  <a:srgbClr val="660066"/>
                </a:solidFill>
                <a:latin typeface="Comic Sans MS"/>
                <a:cs typeface="Comic Sans MS"/>
              </a:rPr>
              <a:t>Read Operation from</a:t>
            </a:r>
            <a:r>
              <a:rPr sz="2000" spc="-50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Memory/IO</a:t>
            </a:r>
            <a:endParaRPr sz="2000">
              <a:latin typeface="Comic Sans MS"/>
              <a:cs typeface="Comic Sans MS"/>
            </a:endParaRPr>
          </a:p>
          <a:p>
            <a:pPr marL="12700">
              <a:spcBef>
                <a:spcPts val="1200"/>
              </a:spcBef>
              <a:buChar char="-"/>
              <a:tabLst>
                <a:tab pos="195580" algn="l"/>
              </a:tabLst>
            </a:pP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Write </a:t>
            </a:r>
            <a:r>
              <a:rPr sz="2000" spc="-5" dirty="0">
                <a:solidFill>
                  <a:srgbClr val="660066"/>
                </a:solidFill>
                <a:latin typeface="Comic Sans MS"/>
                <a:cs typeface="Comic Sans MS"/>
              </a:rPr>
              <a:t>Operation </a:t>
            </a: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to</a:t>
            </a:r>
            <a:r>
              <a:rPr sz="2000" spc="-40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660066"/>
                </a:solidFill>
                <a:latin typeface="Comic Sans MS"/>
                <a:cs typeface="Comic Sans MS"/>
              </a:rPr>
              <a:t>Memory/IO</a:t>
            </a:r>
            <a:endParaRPr sz="2000">
              <a:latin typeface="Comic Sans MS"/>
              <a:cs typeface="Comic Sans MS"/>
            </a:endParaRPr>
          </a:p>
          <a:p>
            <a:pPr marL="12700" marR="457834">
              <a:spcBef>
                <a:spcPts val="1205"/>
              </a:spcBef>
              <a:buChar char="-"/>
              <a:tabLst>
                <a:tab pos="195580" algn="l"/>
              </a:tabLst>
            </a:pP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When </a:t>
            </a:r>
            <a:r>
              <a:rPr sz="2000" spc="-5" dirty="0">
                <a:solidFill>
                  <a:srgbClr val="660066"/>
                </a:solidFill>
                <a:latin typeface="Comic Sans MS"/>
                <a:cs typeface="Comic Sans MS"/>
              </a:rPr>
              <a:t>set </a:t>
            </a: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– Multiplexed </a:t>
            </a:r>
            <a:r>
              <a:rPr sz="2000" spc="10" dirty="0">
                <a:solidFill>
                  <a:srgbClr val="660066"/>
                </a:solidFill>
                <a:latin typeface="Comic Sans MS"/>
                <a:cs typeface="Comic Sans MS"/>
              </a:rPr>
              <a:t>AD</a:t>
            </a:r>
            <a:r>
              <a:rPr sz="1950" spc="15" baseline="-21367" dirty="0">
                <a:solidFill>
                  <a:srgbClr val="660066"/>
                </a:solidFill>
                <a:latin typeface="Comic Sans MS"/>
                <a:cs typeface="Comic Sans MS"/>
              </a:rPr>
              <a:t>0 </a:t>
            </a: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–  </a:t>
            </a:r>
            <a:r>
              <a:rPr sz="2000" spc="-5" dirty="0">
                <a:solidFill>
                  <a:srgbClr val="660066"/>
                </a:solidFill>
                <a:latin typeface="Comic Sans MS"/>
                <a:cs typeface="Comic Sans MS"/>
              </a:rPr>
              <a:t>has</a:t>
            </a:r>
            <a:r>
              <a:rPr sz="2000" spc="-10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660066"/>
                </a:solidFill>
                <a:latin typeface="Comic Sans MS"/>
                <a:cs typeface="Comic Sans MS"/>
              </a:rPr>
              <a:t>address</a:t>
            </a:r>
            <a:endParaRPr sz="2000">
              <a:latin typeface="Comic Sans MS"/>
              <a:cs typeface="Comic Sans MS"/>
            </a:endParaRPr>
          </a:p>
          <a:p>
            <a:pPr marL="12700">
              <a:spcBef>
                <a:spcPts val="1200"/>
              </a:spcBef>
              <a:buChar char="-"/>
              <a:tabLst>
                <a:tab pos="195580" algn="l"/>
              </a:tabLst>
            </a:pP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8086 is</a:t>
            </a:r>
            <a:r>
              <a:rPr sz="2000" spc="-15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z="2000" spc="-5" dirty="0">
                <a:solidFill>
                  <a:srgbClr val="660066"/>
                </a:solidFill>
                <a:latin typeface="Comic Sans MS"/>
                <a:cs typeface="Comic Sans MS"/>
              </a:rPr>
              <a:t>transmitting/receiving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2739" y="2002235"/>
            <a:ext cx="718820" cy="29216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spcBef>
                <a:spcPts val="1295"/>
              </a:spcBef>
            </a:pP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RD’</a:t>
            </a:r>
            <a:endParaRPr sz="2000">
              <a:latin typeface="Comic Sans MS"/>
              <a:cs typeface="Comic Sans MS"/>
            </a:endParaRPr>
          </a:p>
          <a:p>
            <a:pPr marL="12700">
              <a:spcBef>
                <a:spcPts val="1200"/>
              </a:spcBef>
            </a:pP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WR’</a:t>
            </a:r>
            <a:endParaRPr sz="2000">
              <a:latin typeface="Comic Sans MS"/>
              <a:cs typeface="Comic Sans MS"/>
            </a:endParaRPr>
          </a:p>
          <a:p>
            <a:pPr marL="12700" marR="147955">
              <a:spcBef>
                <a:spcPts val="1200"/>
              </a:spcBef>
            </a:pPr>
            <a:r>
              <a:rPr sz="2000" spc="-5" dirty="0">
                <a:solidFill>
                  <a:srgbClr val="660066"/>
                </a:solidFill>
                <a:latin typeface="Comic Sans MS"/>
                <a:cs typeface="Comic Sans MS"/>
              </a:rPr>
              <a:t>ALE  A</a:t>
            </a:r>
            <a:r>
              <a:rPr sz="2000" spc="5" dirty="0">
                <a:solidFill>
                  <a:srgbClr val="660066"/>
                </a:solidFill>
                <a:latin typeface="Comic Sans MS"/>
                <a:cs typeface="Comic Sans MS"/>
              </a:rPr>
              <a:t>D</a:t>
            </a:r>
            <a:r>
              <a:rPr sz="1950" spc="22" baseline="-21367" dirty="0">
                <a:solidFill>
                  <a:srgbClr val="660066"/>
                </a:solidFill>
                <a:latin typeface="Comic Sans MS"/>
                <a:cs typeface="Comic Sans MS"/>
              </a:rPr>
              <a:t>15</a:t>
            </a:r>
            <a:endParaRPr sz="1950" baseline="-21367">
              <a:latin typeface="Comic Sans MS"/>
              <a:cs typeface="Comic Sans MS"/>
            </a:endParaRPr>
          </a:p>
          <a:p>
            <a:pPr marL="12700">
              <a:spcBef>
                <a:spcPts val="1200"/>
              </a:spcBef>
            </a:pP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D</a:t>
            </a:r>
            <a:r>
              <a:rPr sz="2000" spc="5" dirty="0">
                <a:solidFill>
                  <a:srgbClr val="660066"/>
                </a:solidFill>
                <a:latin typeface="Comic Sans MS"/>
                <a:cs typeface="Comic Sans MS"/>
              </a:rPr>
              <a:t>T</a:t>
            </a:r>
            <a:r>
              <a:rPr sz="2000" spc="-10" dirty="0">
                <a:solidFill>
                  <a:srgbClr val="660066"/>
                </a:solidFill>
                <a:latin typeface="Comic Sans MS"/>
                <a:cs typeface="Comic Sans MS"/>
              </a:rPr>
              <a:t>/</a:t>
            </a:r>
            <a:r>
              <a:rPr sz="2000" spc="-5" dirty="0">
                <a:solidFill>
                  <a:srgbClr val="660066"/>
                </a:solidFill>
                <a:latin typeface="Comic Sans MS"/>
                <a:cs typeface="Comic Sans MS"/>
              </a:rPr>
              <a:t>R’</a:t>
            </a:r>
            <a:endParaRPr sz="2000">
              <a:latin typeface="Comic Sans MS"/>
              <a:cs typeface="Comic Sans MS"/>
            </a:endParaRPr>
          </a:p>
          <a:p>
            <a:pPr marL="12700">
              <a:spcBef>
                <a:spcPts val="5"/>
              </a:spcBef>
            </a:pPr>
            <a:r>
              <a:rPr sz="2000" spc="-5" dirty="0">
                <a:solidFill>
                  <a:srgbClr val="660066"/>
                </a:solidFill>
                <a:latin typeface="Comic Sans MS"/>
                <a:cs typeface="Comic Sans MS"/>
              </a:rPr>
              <a:t>data</a:t>
            </a:r>
            <a:endParaRPr sz="2000">
              <a:latin typeface="Comic Sans MS"/>
              <a:cs typeface="Comic Sans MS"/>
            </a:endParaRPr>
          </a:p>
          <a:p>
            <a:pPr marL="12700">
              <a:spcBef>
                <a:spcPts val="1200"/>
              </a:spcBef>
            </a:pP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DEN’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46576" y="4592574"/>
            <a:ext cx="421068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- </a:t>
            </a:r>
            <a:r>
              <a:rPr sz="2000" spc="-5" dirty="0">
                <a:solidFill>
                  <a:srgbClr val="660066"/>
                </a:solidFill>
                <a:latin typeface="Comic Sans MS"/>
                <a:cs typeface="Comic Sans MS"/>
              </a:rPr>
              <a:t>Enable data buffers connected to  </a:t>
            </a:r>
            <a:r>
              <a:rPr sz="2000" dirty="0">
                <a:solidFill>
                  <a:srgbClr val="660066"/>
                </a:solidFill>
                <a:latin typeface="Comic Sans MS"/>
                <a:cs typeface="Comic Sans MS"/>
              </a:rPr>
              <a:t>8086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1161" y="229361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0"/>
                </a:moveTo>
                <a:lnTo>
                  <a:pt x="0" y="5943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1161" y="534162"/>
            <a:ext cx="838200" cy="417830"/>
          </a:xfrm>
          <a:custGeom>
            <a:avLst/>
            <a:gdLst/>
            <a:ahLst/>
            <a:cxnLst/>
            <a:rect l="l" t="t" r="r" b="b"/>
            <a:pathLst>
              <a:path w="838200" h="417830">
                <a:moveTo>
                  <a:pt x="628650" y="0"/>
                </a:moveTo>
                <a:lnTo>
                  <a:pt x="628650" y="104393"/>
                </a:lnTo>
                <a:lnTo>
                  <a:pt x="0" y="104393"/>
                </a:lnTo>
                <a:lnTo>
                  <a:pt x="0" y="313182"/>
                </a:lnTo>
                <a:lnTo>
                  <a:pt x="628650" y="313182"/>
                </a:lnTo>
                <a:lnTo>
                  <a:pt x="628650" y="417575"/>
                </a:lnTo>
                <a:lnTo>
                  <a:pt x="838200" y="208787"/>
                </a:lnTo>
                <a:lnTo>
                  <a:pt x="628650" y="0"/>
                </a:lnTo>
                <a:close/>
              </a:path>
            </a:pathLst>
          </a:custGeom>
          <a:solidFill>
            <a:srgbClr val="62A437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01161" y="534162"/>
            <a:ext cx="838200" cy="417830"/>
          </a:xfrm>
          <a:custGeom>
            <a:avLst/>
            <a:gdLst/>
            <a:ahLst/>
            <a:cxnLst/>
            <a:rect l="l" t="t" r="r" b="b"/>
            <a:pathLst>
              <a:path w="838200" h="417830">
                <a:moveTo>
                  <a:pt x="0" y="104393"/>
                </a:moveTo>
                <a:lnTo>
                  <a:pt x="628650" y="104393"/>
                </a:lnTo>
                <a:lnTo>
                  <a:pt x="628650" y="0"/>
                </a:lnTo>
                <a:lnTo>
                  <a:pt x="838200" y="208787"/>
                </a:lnTo>
                <a:lnTo>
                  <a:pt x="628650" y="417575"/>
                </a:lnTo>
                <a:lnTo>
                  <a:pt x="628650" y="313182"/>
                </a:lnTo>
                <a:lnTo>
                  <a:pt x="0" y="313182"/>
                </a:lnTo>
                <a:lnTo>
                  <a:pt x="0" y="104393"/>
                </a:lnTo>
                <a:close/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36140" y="463042"/>
            <a:ext cx="1007110" cy="110680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43815">
              <a:lnSpc>
                <a:spcPct val="79500"/>
              </a:lnSpc>
              <a:spcBef>
                <a:spcPts val="595"/>
              </a:spcBef>
            </a:pPr>
            <a:r>
              <a:rPr sz="3000" b="1" spc="-7" baseline="13888" dirty="0">
                <a:latin typeface="Comic Sans MS"/>
                <a:cs typeface="Comic Sans MS"/>
              </a:rPr>
              <a:t>A</a:t>
            </a:r>
            <a:r>
              <a:rPr sz="1300" b="1" spc="15" dirty="0">
                <a:latin typeface="Comic Sans MS"/>
                <a:cs typeface="Comic Sans MS"/>
              </a:rPr>
              <a:t>1</a:t>
            </a:r>
            <a:r>
              <a:rPr sz="1300" b="1" spc="20" dirty="0">
                <a:latin typeface="Comic Sans MS"/>
                <a:cs typeface="Comic Sans MS"/>
              </a:rPr>
              <a:t>6</a:t>
            </a:r>
            <a:r>
              <a:rPr sz="3000" b="1" baseline="13888" dirty="0">
                <a:latin typeface="Comic Sans MS"/>
                <a:cs typeface="Comic Sans MS"/>
              </a:rPr>
              <a:t>-</a:t>
            </a:r>
            <a:r>
              <a:rPr sz="3000" b="1" spc="-7" baseline="13888" dirty="0">
                <a:latin typeface="Comic Sans MS"/>
                <a:cs typeface="Comic Sans MS"/>
              </a:rPr>
              <a:t>A</a:t>
            </a:r>
            <a:r>
              <a:rPr sz="1300" b="1" spc="15" dirty="0">
                <a:latin typeface="Comic Sans MS"/>
                <a:cs typeface="Comic Sans MS"/>
              </a:rPr>
              <a:t>19  </a:t>
            </a:r>
            <a:r>
              <a:rPr sz="2000" b="1" spc="10" dirty="0">
                <a:latin typeface="Comic Sans MS"/>
                <a:cs typeface="Comic Sans MS"/>
              </a:rPr>
              <a:t>S</a:t>
            </a:r>
            <a:r>
              <a:rPr sz="1950" b="1" spc="15" baseline="-21367" dirty="0">
                <a:latin typeface="Comic Sans MS"/>
                <a:cs typeface="Comic Sans MS"/>
              </a:rPr>
              <a:t>6</a:t>
            </a:r>
            <a:r>
              <a:rPr sz="2000" b="1" spc="10" dirty="0">
                <a:latin typeface="Comic Sans MS"/>
                <a:cs typeface="Comic Sans MS"/>
              </a:rPr>
              <a:t>-S</a:t>
            </a:r>
            <a:r>
              <a:rPr sz="1950" b="1" spc="15" baseline="-21367" dirty="0">
                <a:latin typeface="Comic Sans MS"/>
                <a:cs typeface="Comic Sans MS"/>
              </a:rPr>
              <a:t>3</a:t>
            </a:r>
            <a:endParaRPr sz="1950" baseline="-21367">
              <a:latin typeface="Comic Sans MS"/>
              <a:cs typeface="Comic Sans MS"/>
            </a:endParaRPr>
          </a:p>
          <a:p>
            <a:pPr marL="12700">
              <a:spcBef>
                <a:spcPts val="1800"/>
              </a:spcBef>
            </a:pPr>
            <a:r>
              <a:rPr sz="2000" b="1" spc="-5" dirty="0">
                <a:latin typeface="Comic Sans MS"/>
                <a:cs typeface="Comic Sans MS"/>
              </a:rPr>
              <a:t>BHE’/S</a:t>
            </a:r>
            <a:r>
              <a:rPr sz="1950" b="1" spc="-7" baseline="-21367" dirty="0">
                <a:latin typeface="Comic Sans MS"/>
                <a:cs typeface="Comic Sans MS"/>
              </a:rPr>
              <a:t>7</a:t>
            </a:r>
            <a:endParaRPr sz="1950" baseline="-21367">
              <a:latin typeface="Comic Sans MS"/>
              <a:cs typeface="Comic Sans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39361" y="229361"/>
            <a:ext cx="990600" cy="1828800"/>
          </a:xfrm>
          <a:custGeom>
            <a:avLst/>
            <a:gdLst/>
            <a:ahLst/>
            <a:cxnLst/>
            <a:rect l="l" t="t" r="r" b="b"/>
            <a:pathLst>
              <a:path w="990600" h="1828800">
                <a:moveTo>
                  <a:pt x="0" y="1828800"/>
                </a:moveTo>
                <a:lnTo>
                  <a:pt x="990600" y="1828800"/>
                </a:lnTo>
                <a:lnTo>
                  <a:pt x="9906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solidFill>
            <a:srgbClr val="66006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39361" y="229361"/>
            <a:ext cx="990600" cy="1828800"/>
          </a:xfrm>
          <a:custGeom>
            <a:avLst/>
            <a:gdLst/>
            <a:ahLst/>
            <a:cxnLst/>
            <a:rect l="l" t="t" r="r" b="b"/>
            <a:pathLst>
              <a:path w="990600" h="1828800">
                <a:moveTo>
                  <a:pt x="0" y="1828800"/>
                </a:moveTo>
                <a:lnTo>
                  <a:pt x="990600" y="1828800"/>
                </a:lnTo>
                <a:lnTo>
                  <a:pt x="990600" y="0"/>
                </a:lnTo>
                <a:lnTo>
                  <a:pt x="0" y="0"/>
                </a:lnTo>
                <a:lnTo>
                  <a:pt x="0" y="1828800"/>
                </a:lnTo>
                <a:close/>
              </a:path>
            </a:pathLst>
          </a:custGeom>
          <a:ln w="32004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065777" y="932434"/>
            <a:ext cx="9505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LS373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1161" y="1400555"/>
            <a:ext cx="838200" cy="96520"/>
          </a:xfrm>
          <a:custGeom>
            <a:avLst/>
            <a:gdLst/>
            <a:ahLst/>
            <a:cxnLst/>
            <a:rect l="l" t="t" r="r" b="b"/>
            <a:pathLst>
              <a:path w="838200" h="96519">
                <a:moveTo>
                  <a:pt x="742188" y="0"/>
                </a:moveTo>
                <a:lnTo>
                  <a:pt x="742188" y="96012"/>
                </a:lnTo>
                <a:lnTo>
                  <a:pt x="806195" y="64008"/>
                </a:lnTo>
                <a:lnTo>
                  <a:pt x="758189" y="64008"/>
                </a:lnTo>
                <a:lnTo>
                  <a:pt x="758189" y="32004"/>
                </a:lnTo>
                <a:lnTo>
                  <a:pt x="806196" y="32004"/>
                </a:lnTo>
                <a:lnTo>
                  <a:pt x="742188" y="0"/>
                </a:lnTo>
                <a:close/>
              </a:path>
              <a:path w="838200" h="96519">
                <a:moveTo>
                  <a:pt x="7421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742188" y="64008"/>
                </a:lnTo>
                <a:lnTo>
                  <a:pt x="742188" y="32004"/>
                </a:lnTo>
                <a:close/>
              </a:path>
              <a:path w="838200" h="96519">
                <a:moveTo>
                  <a:pt x="806196" y="32004"/>
                </a:moveTo>
                <a:lnTo>
                  <a:pt x="758189" y="32004"/>
                </a:lnTo>
                <a:lnTo>
                  <a:pt x="758189" y="64008"/>
                </a:lnTo>
                <a:lnTo>
                  <a:pt x="806195" y="64008"/>
                </a:lnTo>
                <a:lnTo>
                  <a:pt x="838200" y="48006"/>
                </a:lnTo>
                <a:lnTo>
                  <a:pt x="8061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029961" y="610362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1485900" y="0"/>
                </a:moveTo>
                <a:lnTo>
                  <a:pt x="14859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1485900" y="285750"/>
                </a:lnTo>
                <a:lnTo>
                  <a:pt x="1485900" y="381000"/>
                </a:lnTo>
                <a:lnTo>
                  <a:pt x="1981200" y="190500"/>
                </a:lnTo>
                <a:lnTo>
                  <a:pt x="1485900" y="0"/>
                </a:lnTo>
                <a:close/>
              </a:path>
            </a:pathLst>
          </a:custGeom>
          <a:solidFill>
            <a:srgbClr val="00FF00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029961" y="610362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0" y="95250"/>
                </a:moveTo>
                <a:lnTo>
                  <a:pt x="1485900" y="95250"/>
                </a:lnTo>
                <a:lnTo>
                  <a:pt x="1485900" y="0"/>
                </a:lnTo>
                <a:lnTo>
                  <a:pt x="1981200" y="190500"/>
                </a:lnTo>
                <a:lnTo>
                  <a:pt x="1485900" y="381000"/>
                </a:lnTo>
                <a:lnTo>
                  <a:pt x="14859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32004">
            <a:solidFill>
              <a:srgbClr val="455F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01161" y="2515361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91761" y="205816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45720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82361" y="3201161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1485900" y="0"/>
                </a:moveTo>
                <a:lnTo>
                  <a:pt x="14859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1485900" y="285750"/>
                </a:lnTo>
                <a:lnTo>
                  <a:pt x="1485900" y="381000"/>
                </a:lnTo>
                <a:lnTo>
                  <a:pt x="1981200" y="190500"/>
                </a:lnTo>
                <a:lnTo>
                  <a:pt x="1485900" y="0"/>
                </a:lnTo>
                <a:close/>
              </a:path>
            </a:pathLst>
          </a:custGeom>
          <a:solidFill>
            <a:srgbClr val="00FF00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182361" y="3201161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0" y="95250"/>
                </a:moveTo>
                <a:lnTo>
                  <a:pt x="1485900" y="95250"/>
                </a:lnTo>
                <a:lnTo>
                  <a:pt x="1485900" y="0"/>
                </a:lnTo>
                <a:lnTo>
                  <a:pt x="1981200" y="190500"/>
                </a:lnTo>
                <a:lnTo>
                  <a:pt x="1485900" y="381000"/>
                </a:lnTo>
                <a:lnTo>
                  <a:pt x="14859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32004">
            <a:solidFill>
              <a:srgbClr val="455F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01161" y="32011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198119" y="0"/>
                </a:moveTo>
                <a:lnTo>
                  <a:pt x="0" y="152400"/>
                </a:lnTo>
                <a:lnTo>
                  <a:pt x="198119" y="304800"/>
                </a:lnTo>
                <a:lnTo>
                  <a:pt x="198119" y="228600"/>
                </a:lnTo>
                <a:lnTo>
                  <a:pt x="891539" y="228600"/>
                </a:lnTo>
                <a:lnTo>
                  <a:pt x="990600" y="152400"/>
                </a:lnTo>
                <a:lnTo>
                  <a:pt x="891539" y="76200"/>
                </a:lnTo>
                <a:lnTo>
                  <a:pt x="198119" y="76200"/>
                </a:lnTo>
                <a:lnTo>
                  <a:pt x="198119" y="0"/>
                </a:lnTo>
                <a:close/>
              </a:path>
              <a:path w="990600" h="304800">
                <a:moveTo>
                  <a:pt x="891539" y="228600"/>
                </a:moveTo>
                <a:lnTo>
                  <a:pt x="792480" y="228600"/>
                </a:lnTo>
                <a:lnTo>
                  <a:pt x="792480" y="304800"/>
                </a:lnTo>
                <a:lnTo>
                  <a:pt x="891539" y="228600"/>
                </a:lnTo>
                <a:close/>
              </a:path>
              <a:path w="990600" h="304800">
                <a:moveTo>
                  <a:pt x="792480" y="0"/>
                </a:moveTo>
                <a:lnTo>
                  <a:pt x="792480" y="76200"/>
                </a:lnTo>
                <a:lnTo>
                  <a:pt x="891539" y="76200"/>
                </a:lnTo>
                <a:lnTo>
                  <a:pt x="792480" y="0"/>
                </a:lnTo>
                <a:close/>
              </a:path>
            </a:pathLst>
          </a:custGeom>
          <a:solidFill>
            <a:srgbClr val="62A437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01161" y="32011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152400"/>
                </a:moveTo>
                <a:lnTo>
                  <a:pt x="198119" y="0"/>
                </a:lnTo>
                <a:lnTo>
                  <a:pt x="198119" y="76200"/>
                </a:lnTo>
                <a:lnTo>
                  <a:pt x="792480" y="76200"/>
                </a:lnTo>
                <a:lnTo>
                  <a:pt x="792480" y="0"/>
                </a:lnTo>
                <a:lnTo>
                  <a:pt x="990600" y="152400"/>
                </a:lnTo>
                <a:lnTo>
                  <a:pt x="792480" y="304800"/>
                </a:lnTo>
                <a:lnTo>
                  <a:pt x="792480" y="228600"/>
                </a:lnTo>
                <a:lnTo>
                  <a:pt x="198119" y="228600"/>
                </a:lnTo>
                <a:lnTo>
                  <a:pt x="198119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82361" y="4725161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1485900" y="0"/>
                </a:moveTo>
                <a:lnTo>
                  <a:pt x="1485900" y="95250"/>
                </a:lnTo>
                <a:lnTo>
                  <a:pt x="0" y="95250"/>
                </a:lnTo>
                <a:lnTo>
                  <a:pt x="0" y="285750"/>
                </a:lnTo>
                <a:lnTo>
                  <a:pt x="1485900" y="285750"/>
                </a:lnTo>
                <a:lnTo>
                  <a:pt x="1485900" y="381000"/>
                </a:lnTo>
                <a:lnTo>
                  <a:pt x="1981200" y="190500"/>
                </a:lnTo>
                <a:lnTo>
                  <a:pt x="1485900" y="0"/>
                </a:lnTo>
                <a:close/>
              </a:path>
            </a:pathLst>
          </a:custGeom>
          <a:solidFill>
            <a:srgbClr val="00FF00">
              <a:alpha val="2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82361" y="4725161"/>
            <a:ext cx="1981200" cy="381000"/>
          </a:xfrm>
          <a:custGeom>
            <a:avLst/>
            <a:gdLst/>
            <a:ahLst/>
            <a:cxnLst/>
            <a:rect l="l" t="t" r="r" b="b"/>
            <a:pathLst>
              <a:path w="1981200" h="381000">
                <a:moveTo>
                  <a:pt x="0" y="95250"/>
                </a:moveTo>
                <a:lnTo>
                  <a:pt x="1485900" y="95250"/>
                </a:lnTo>
                <a:lnTo>
                  <a:pt x="1485900" y="0"/>
                </a:lnTo>
                <a:lnTo>
                  <a:pt x="1981200" y="190500"/>
                </a:lnTo>
                <a:lnTo>
                  <a:pt x="1485900" y="381000"/>
                </a:lnTo>
                <a:lnTo>
                  <a:pt x="1485900" y="285750"/>
                </a:lnTo>
                <a:lnTo>
                  <a:pt x="0" y="285750"/>
                </a:lnTo>
                <a:lnTo>
                  <a:pt x="0" y="95250"/>
                </a:lnTo>
                <a:close/>
              </a:path>
            </a:pathLst>
          </a:custGeom>
          <a:ln w="32004">
            <a:solidFill>
              <a:srgbClr val="455F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01161" y="47251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198119" y="0"/>
                </a:moveTo>
                <a:lnTo>
                  <a:pt x="0" y="152400"/>
                </a:lnTo>
                <a:lnTo>
                  <a:pt x="198119" y="304800"/>
                </a:lnTo>
                <a:lnTo>
                  <a:pt x="198119" y="228600"/>
                </a:lnTo>
                <a:lnTo>
                  <a:pt x="891539" y="228600"/>
                </a:lnTo>
                <a:lnTo>
                  <a:pt x="990600" y="152400"/>
                </a:lnTo>
                <a:lnTo>
                  <a:pt x="891539" y="76200"/>
                </a:lnTo>
                <a:lnTo>
                  <a:pt x="198119" y="76200"/>
                </a:lnTo>
                <a:lnTo>
                  <a:pt x="198119" y="0"/>
                </a:lnTo>
                <a:close/>
              </a:path>
              <a:path w="990600" h="304800">
                <a:moveTo>
                  <a:pt x="891539" y="228600"/>
                </a:moveTo>
                <a:lnTo>
                  <a:pt x="792480" y="228600"/>
                </a:lnTo>
                <a:lnTo>
                  <a:pt x="792480" y="304800"/>
                </a:lnTo>
                <a:lnTo>
                  <a:pt x="891539" y="228600"/>
                </a:lnTo>
                <a:close/>
              </a:path>
              <a:path w="990600" h="304800">
                <a:moveTo>
                  <a:pt x="792480" y="0"/>
                </a:moveTo>
                <a:lnTo>
                  <a:pt x="792480" y="76200"/>
                </a:lnTo>
                <a:lnTo>
                  <a:pt x="891539" y="76200"/>
                </a:lnTo>
                <a:lnTo>
                  <a:pt x="792480" y="0"/>
                </a:lnTo>
                <a:close/>
              </a:path>
            </a:pathLst>
          </a:custGeom>
          <a:solidFill>
            <a:srgbClr val="62A437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201161" y="47251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152400"/>
                </a:moveTo>
                <a:lnTo>
                  <a:pt x="198119" y="0"/>
                </a:lnTo>
                <a:lnTo>
                  <a:pt x="198119" y="76200"/>
                </a:lnTo>
                <a:lnTo>
                  <a:pt x="792480" y="76200"/>
                </a:lnTo>
                <a:lnTo>
                  <a:pt x="792480" y="0"/>
                </a:lnTo>
                <a:lnTo>
                  <a:pt x="990600" y="152400"/>
                </a:lnTo>
                <a:lnTo>
                  <a:pt x="792480" y="304800"/>
                </a:lnTo>
                <a:lnTo>
                  <a:pt x="792480" y="228600"/>
                </a:lnTo>
                <a:lnTo>
                  <a:pt x="198119" y="228600"/>
                </a:lnTo>
                <a:lnTo>
                  <a:pt x="198119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610355" y="2467355"/>
            <a:ext cx="96520" cy="810260"/>
          </a:xfrm>
          <a:custGeom>
            <a:avLst/>
            <a:gdLst/>
            <a:ahLst/>
            <a:cxnLst/>
            <a:rect l="l" t="t" r="r" b="b"/>
            <a:pathLst>
              <a:path w="96519" h="810260">
                <a:moveTo>
                  <a:pt x="32004" y="92787"/>
                </a:moveTo>
                <a:lnTo>
                  <a:pt x="32004" y="810006"/>
                </a:lnTo>
                <a:lnTo>
                  <a:pt x="64007" y="810006"/>
                </a:lnTo>
                <a:lnTo>
                  <a:pt x="64007" y="96012"/>
                </a:lnTo>
                <a:lnTo>
                  <a:pt x="48006" y="96012"/>
                </a:lnTo>
                <a:lnTo>
                  <a:pt x="32004" y="92787"/>
                </a:lnTo>
                <a:close/>
              </a:path>
              <a:path w="96519" h="810260">
                <a:moveTo>
                  <a:pt x="64007" y="48006"/>
                </a:moveTo>
                <a:lnTo>
                  <a:pt x="32004" y="48006"/>
                </a:lnTo>
                <a:lnTo>
                  <a:pt x="32004" y="92787"/>
                </a:lnTo>
                <a:lnTo>
                  <a:pt x="48006" y="96012"/>
                </a:lnTo>
                <a:lnTo>
                  <a:pt x="64007" y="92787"/>
                </a:lnTo>
                <a:lnTo>
                  <a:pt x="64007" y="48006"/>
                </a:lnTo>
                <a:close/>
              </a:path>
              <a:path w="96519" h="810260">
                <a:moveTo>
                  <a:pt x="64007" y="92787"/>
                </a:moveTo>
                <a:lnTo>
                  <a:pt x="48006" y="96012"/>
                </a:lnTo>
                <a:lnTo>
                  <a:pt x="64007" y="96012"/>
                </a:lnTo>
                <a:lnTo>
                  <a:pt x="64007" y="92787"/>
                </a:lnTo>
                <a:close/>
              </a:path>
              <a:path w="96519" h="810260">
                <a:moveTo>
                  <a:pt x="48006" y="0"/>
                </a:move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3768" y="66704"/>
                </a:lnTo>
                <a:lnTo>
                  <a:pt x="14049" y="81962"/>
                </a:lnTo>
                <a:lnTo>
                  <a:pt x="29307" y="92243"/>
                </a:lnTo>
                <a:lnTo>
                  <a:pt x="32004" y="92787"/>
                </a:lnTo>
                <a:lnTo>
                  <a:pt x="32004" y="48006"/>
                </a:lnTo>
                <a:lnTo>
                  <a:pt x="96012" y="48006"/>
                </a:lnTo>
                <a:lnTo>
                  <a:pt x="92243" y="29307"/>
                </a:lnTo>
                <a:lnTo>
                  <a:pt x="81962" y="14049"/>
                </a:lnTo>
                <a:lnTo>
                  <a:pt x="66704" y="3768"/>
                </a:lnTo>
                <a:lnTo>
                  <a:pt x="48006" y="0"/>
                </a:lnTo>
                <a:close/>
              </a:path>
              <a:path w="96519" h="810260">
                <a:moveTo>
                  <a:pt x="96012" y="48006"/>
                </a:moveTo>
                <a:lnTo>
                  <a:pt x="64007" y="48006"/>
                </a:lnTo>
                <a:lnTo>
                  <a:pt x="64007" y="92787"/>
                </a:lnTo>
                <a:lnTo>
                  <a:pt x="66704" y="92243"/>
                </a:lnTo>
                <a:lnTo>
                  <a:pt x="81962" y="81962"/>
                </a:lnTo>
                <a:lnTo>
                  <a:pt x="92243" y="66704"/>
                </a:lnTo>
                <a:lnTo>
                  <a:pt x="96012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58361" y="3429761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610355" y="4067555"/>
            <a:ext cx="734060" cy="96520"/>
          </a:xfrm>
          <a:custGeom>
            <a:avLst/>
            <a:gdLst/>
            <a:ahLst/>
            <a:cxnLst/>
            <a:rect l="l" t="t" r="r" b="b"/>
            <a:pathLst>
              <a:path w="734060" h="96520">
                <a:moveTo>
                  <a:pt x="48006" y="0"/>
                </a:move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3768" y="66704"/>
                </a:lnTo>
                <a:lnTo>
                  <a:pt x="14049" y="81962"/>
                </a:lnTo>
                <a:lnTo>
                  <a:pt x="29307" y="92243"/>
                </a:lnTo>
                <a:lnTo>
                  <a:pt x="48006" y="96012"/>
                </a:lnTo>
                <a:lnTo>
                  <a:pt x="66704" y="92243"/>
                </a:lnTo>
                <a:lnTo>
                  <a:pt x="81962" y="81962"/>
                </a:lnTo>
                <a:lnTo>
                  <a:pt x="92243" y="66704"/>
                </a:lnTo>
                <a:lnTo>
                  <a:pt x="92787" y="64008"/>
                </a:lnTo>
                <a:lnTo>
                  <a:pt x="48006" y="64008"/>
                </a:lnTo>
                <a:lnTo>
                  <a:pt x="48006" y="32004"/>
                </a:lnTo>
                <a:lnTo>
                  <a:pt x="92787" y="32004"/>
                </a:lnTo>
                <a:lnTo>
                  <a:pt x="92243" y="29307"/>
                </a:lnTo>
                <a:lnTo>
                  <a:pt x="81962" y="14049"/>
                </a:lnTo>
                <a:lnTo>
                  <a:pt x="66704" y="3768"/>
                </a:lnTo>
                <a:lnTo>
                  <a:pt x="48006" y="0"/>
                </a:lnTo>
                <a:close/>
              </a:path>
              <a:path w="734060" h="96520">
                <a:moveTo>
                  <a:pt x="92787" y="32004"/>
                </a:moveTo>
                <a:lnTo>
                  <a:pt x="48006" y="32004"/>
                </a:lnTo>
                <a:lnTo>
                  <a:pt x="48006" y="64008"/>
                </a:lnTo>
                <a:lnTo>
                  <a:pt x="92787" y="64008"/>
                </a:lnTo>
                <a:lnTo>
                  <a:pt x="96012" y="48006"/>
                </a:lnTo>
                <a:lnTo>
                  <a:pt x="92787" y="32004"/>
                </a:lnTo>
                <a:close/>
              </a:path>
              <a:path w="734060" h="96520">
                <a:moveTo>
                  <a:pt x="733806" y="32004"/>
                </a:moveTo>
                <a:lnTo>
                  <a:pt x="92787" y="32004"/>
                </a:lnTo>
                <a:lnTo>
                  <a:pt x="96012" y="48006"/>
                </a:lnTo>
                <a:lnTo>
                  <a:pt x="92787" y="64008"/>
                </a:lnTo>
                <a:lnTo>
                  <a:pt x="733806" y="64008"/>
                </a:lnTo>
                <a:lnTo>
                  <a:pt x="73380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344161" y="396316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240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58361" y="4115561"/>
            <a:ext cx="0" cy="685800"/>
          </a:xfrm>
          <a:custGeom>
            <a:avLst/>
            <a:gdLst/>
            <a:ahLst/>
            <a:cxnLst/>
            <a:rect l="l" t="t" r="r" b="b"/>
            <a:pathLst>
              <a:path h="685800">
                <a:moveTo>
                  <a:pt x="0" y="0"/>
                </a:moveTo>
                <a:lnTo>
                  <a:pt x="0" y="685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8361" y="4953761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8361" y="57157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20361" y="5487161"/>
            <a:ext cx="0" cy="228600"/>
          </a:xfrm>
          <a:custGeom>
            <a:avLst/>
            <a:gdLst/>
            <a:ahLst/>
            <a:cxnLst/>
            <a:rect l="l" t="t" r="r" b="b"/>
            <a:pathLst>
              <a:path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907540" y="2305938"/>
            <a:ext cx="1233170" cy="1169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22300">
              <a:spcBef>
                <a:spcPts val="105"/>
              </a:spcBef>
            </a:pPr>
            <a:r>
              <a:rPr sz="2000" b="1" spc="-5" dirty="0">
                <a:latin typeface="Comic Sans MS"/>
                <a:cs typeface="Comic Sans MS"/>
              </a:rPr>
              <a:t>ALE</a:t>
            </a:r>
            <a:endParaRPr sz="2000">
              <a:latin typeface="Comic Sans MS"/>
              <a:cs typeface="Comic Sans MS"/>
            </a:endParaRPr>
          </a:p>
          <a:p>
            <a:pPr marL="165100">
              <a:lnSpc>
                <a:spcPts val="2650"/>
              </a:lnSpc>
              <a:spcBef>
                <a:spcPts val="1785"/>
              </a:spcBef>
            </a:pPr>
            <a:r>
              <a:rPr sz="2400" spc="-5" dirty="0">
                <a:latin typeface="Comic Sans MS"/>
                <a:cs typeface="Comic Sans MS"/>
              </a:rPr>
              <a:t>8086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ts val="2170"/>
              </a:lnSpc>
            </a:pPr>
            <a:r>
              <a:rPr sz="2000" b="1" spc="5" dirty="0">
                <a:latin typeface="Comic Sans MS"/>
                <a:cs typeface="Comic Sans MS"/>
              </a:rPr>
              <a:t>AD</a:t>
            </a:r>
            <a:r>
              <a:rPr sz="1950" b="1" spc="7" baseline="-21367" dirty="0">
                <a:latin typeface="Comic Sans MS"/>
                <a:cs typeface="Comic Sans MS"/>
              </a:rPr>
              <a:t>8</a:t>
            </a:r>
            <a:r>
              <a:rPr sz="2000" b="1" spc="5" dirty="0">
                <a:latin typeface="Comic Sans MS"/>
                <a:cs typeface="Comic Sans MS"/>
              </a:rPr>
              <a:t>-AD</a:t>
            </a:r>
            <a:r>
              <a:rPr sz="1950" b="1" spc="7" baseline="-21367" dirty="0">
                <a:latin typeface="Comic Sans MS"/>
                <a:cs typeface="Comic Sans MS"/>
              </a:rPr>
              <a:t>15</a:t>
            </a:r>
            <a:endParaRPr sz="1950" baseline="-21367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983740" y="4652899"/>
            <a:ext cx="11290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5" dirty="0">
                <a:latin typeface="Comic Sans MS"/>
                <a:cs typeface="Comic Sans MS"/>
              </a:rPr>
              <a:t>A</a:t>
            </a:r>
            <a:r>
              <a:rPr sz="2000" b="1" spc="5" dirty="0">
                <a:latin typeface="Comic Sans MS"/>
                <a:cs typeface="Comic Sans MS"/>
              </a:rPr>
              <a:t>D</a:t>
            </a:r>
            <a:r>
              <a:rPr sz="1950" b="1" spc="22" baseline="-21367" dirty="0">
                <a:latin typeface="Comic Sans MS"/>
                <a:cs typeface="Comic Sans MS"/>
              </a:rPr>
              <a:t>0</a:t>
            </a:r>
            <a:r>
              <a:rPr sz="2000" b="1" dirty="0">
                <a:latin typeface="Comic Sans MS"/>
                <a:cs typeface="Comic Sans MS"/>
              </a:rPr>
              <a:t>-</a:t>
            </a:r>
            <a:r>
              <a:rPr sz="2000" b="1" spc="-5" dirty="0">
                <a:latin typeface="Comic Sans MS"/>
                <a:cs typeface="Comic Sans MS"/>
              </a:rPr>
              <a:t>A</a:t>
            </a:r>
            <a:r>
              <a:rPr sz="2000" b="1" spc="5" dirty="0">
                <a:latin typeface="Comic Sans MS"/>
                <a:cs typeface="Comic Sans MS"/>
              </a:rPr>
              <a:t>D</a:t>
            </a:r>
            <a:r>
              <a:rPr sz="1950" b="1" spc="22" baseline="-21367" dirty="0">
                <a:latin typeface="Comic Sans MS"/>
                <a:cs typeface="Comic Sans MS"/>
              </a:rPr>
              <a:t>7</a:t>
            </a:r>
            <a:endParaRPr sz="1950" baseline="-21367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30294" y="1697863"/>
            <a:ext cx="848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  <a:tabLst>
                <a:tab pos="457200" algn="l"/>
              </a:tabLst>
            </a:pPr>
            <a:r>
              <a:rPr sz="2400" dirty="0">
                <a:latin typeface="Comic Sans MS"/>
                <a:cs typeface="Comic Sans MS"/>
              </a:rPr>
              <a:t>G	</a:t>
            </a:r>
            <a:r>
              <a:rPr b="1" dirty="0">
                <a:latin typeface="Comic Sans MS"/>
                <a:cs typeface="Comic Sans MS"/>
              </a:rPr>
              <a:t>OE’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01361" y="205816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72761" y="2362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48961" y="24391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725161" y="25153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191761" y="2820161"/>
            <a:ext cx="990600" cy="1143000"/>
          </a:xfrm>
          <a:prstGeom prst="rect">
            <a:avLst/>
          </a:prstGeom>
          <a:solidFill>
            <a:srgbClr val="660066">
              <a:alpha val="19999"/>
            </a:srgbClr>
          </a:solidFill>
          <a:ln w="32003">
            <a:solidFill>
              <a:srgbClr val="660066"/>
            </a:solidFill>
          </a:ln>
        </p:spPr>
        <p:txBody>
          <a:bodyPr vert="horz" wrap="square" lIns="0" tIns="316865" rIns="0" bIns="0" rtlCol="0">
            <a:spAutoFit/>
          </a:bodyPr>
          <a:lstStyle/>
          <a:p>
            <a:pPr marL="90805" marR="18415" indent="-65405">
              <a:lnSpc>
                <a:spcPct val="115399"/>
              </a:lnSpc>
              <a:spcBef>
                <a:spcPts val="2495"/>
              </a:spcBef>
              <a:tabLst>
                <a:tab pos="471805" algn="l"/>
              </a:tabLst>
            </a:pPr>
            <a:r>
              <a:rPr sz="2400" dirty="0">
                <a:latin typeface="Comic Sans MS"/>
                <a:cs typeface="Comic Sans MS"/>
              </a:rPr>
              <a:t>LS373  G	</a:t>
            </a:r>
            <a:r>
              <a:rPr b="1" dirty="0">
                <a:latin typeface="Comic Sans MS"/>
                <a:cs typeface="Comic Sans MS"/>
              </a:rPr>
              <a:t>OE’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877561" y="396316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48961" y="41155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25161" y="41917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801361" y="42679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191761" y="4344161"/>
            <a:ext cx="990600" cy="1143000"/>
          </a:xfrm>
          <a:prstGeom prst="rect">
            <a:avLst/>
          </a:prstGeom>
          <a:solidFill>
            <a:srgbClr val="660066">
              <a:alpha val="19999"/>
            </a:srgbClr>
          </a:solidFill>
          <a:ln w="32003">
            <a:solidFill>
              <a:srgbClr val="660066"/>
            </a:solidFill>
          </a:ln>
        </p:spPr>
        <p:txBody>
          <a:bodyPr vert="horz" wrap="square" lIns="0" tIns="317500" rIns="0" bIns="0" rtlCol="0">
            <a:spAutoFit/>
          </a:bodyPr>
          <a:lstStyle/>
          <a:p>
            <a:pPr marL="167005" marR="18415" indent="-141605">
              <a:lnSpc>
                <a:spcPct val="115399"/>
              </a:lnSpc>
              <a:spcBef>
                <a:spcPts val="2500"/>
              </a:spcBef>
              <a:tabLst>
                <a:tab pos="548005" algn="l"/>
              </a:tabLst>
            </a:pPr>
            <a:r>
              <a:rPr sz="2400" dirty="0">
                <a:latin typeface="Comic Sans MS"/>
                <a:cs typeface="Comic Sans MS"/>
              </a:rPr>
              <a:t>LS373  G	</a:t>
            </a:r>
            <a:r>
              <a:rPr b="1" dirty="0">
                <a:latin typeface="Comic Sans MS"/>
                <a:cs typeface="Comic Sans MS"/>
              </a:rPr>
              <a:t>OE’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953761" y="5487161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0"/>
                </a:moveTo>
                <a:lnTo>
                  <a:pt x="0" y="1524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25161" y="56395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01361" y="57157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877561" y="57919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029961" y="1324355"/>
            <a:ext cx="1828800" cy="96520"/>
          </a:xfrm>
          <a:custGeom>
            <a:avLst/>
            <a:gdLst/>
            <a:ahLst/>
            <a:cxnLst/>
            <a:rect l="l" t="t" r="r" b="b"/>
            <a:pathLst>
              <a:path w="1828800" h="96519">
                <a:moveTo>
                  <a:pt x="1732788" y="0"/>
                </a:moveTo>
                <a:lnTo>
                  <a:pt x="1732788" y="96012"/>
                </a:lnTo>
                <a:lnTo>
                  <a:pt x="1796796" y="64008"/>
                </a:lnTo>
                <a:lnTo>
                  <a:pt x="1748789" y="64008"/>
                </a:lnTo>
                <a:lnTo>
                  <a:pt x="1748789" y="32004"/>
                </a:lnTo>
                <a:lnTo>
                  <a:pt x="1796796" y="32004"/>
                </a:lnTo>
                <a:lnTo>
                  <a:pt x="1732788" y="0"/>
                </a:lnTo>
                <a:close/>
              </a:path>
              <a:path w="1828800" h="96519">
                <a:moveTo>
                  <a:pt x="17327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1732788" y="64008"/>
                </a:lnTo>
                <a:lnTo>
                  <a:pt x="1732788" y="32004"/>
                </a:lnTo>
                <a:close/>
              </a:path>
              <a:path w="1828800" h="96519">
                <a:moveTo>
                  <a:pt x="1796796" y="32004"/>
                </a:moveTo>
                <a:lnTo>
                  <a:pt x="1748789" y="32004"/>
                </a:lnTo>
                <a:lnTo>
                  <a:pt x="1748789" y="64008"/>
                </a:lnTo>
                <a:lnTo>
                  <a:pt x="1796796" y="64008"/>
                </a:lnTo>
                <a:lnTo>
                  <a:pt x="1828800" y="48006"/>
                </a:lnTo>
                <a:lnTo>
                  <a:pt x="1796796" y="32004"/>
                </a:lnTo>
                <a:close/>
              </a:path>
            </a:pathLst>
          </a:custGeom>
          <a:solidFill>
            <a:srgbClr val="455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7166229" y="456945"/>
            <a:ext cx="1028065" cy="10331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6300"/>
              </a:lnSpc>
              <a:spcBef>
                <a:spcPts val="95"/>
              </a:spcBef>
            </a:pPr>
            <a:r>
              <a:rPr sz="3600" u="none" spc="-7" baseline="13888" dirty="0">
                <a:solidFill>
                  <a:srgbClr val="455F51"/>
                </a:solidFill>
                <a:latin typeface="Comic Sans MS"/>
                <a:cs typeface="Comic Sans MS"/>
              </a:rPr>
              <a:t>A</a:t>
            </a:r>
            <a:r>
              <a:rPr sz="1600" u="none" spc="-5" dirty="0">
                <a:solidFill>
                  <a:srgbClr val="455F51"/>
                </a:solidFill>
                <a:latin typeface="Comic Sans MS"/>
                <a:cs typeface="Comic Sans MS"/>
              </a:rPr>
              <a:t>1</a:t>
            </a:r>
            <a:r>
              <a:rPr sz="1600" u="none" spc="-10" dirty="0">
                <a:solidFill>
                  <a:srgbClr val="455F51"/>
                </a:solidFill>
                <a:latin typeface="Comic Sans MS"/>
                <a:cs typeface="Comic Sans MS"/>
              </a:rPr>
              <a:t>6</a:t>
            </a:r>
            <a:r>
              <a:rPr sz="3600" u="none" spc="-7" baseline="13888" dirty="0">
                <a:solidFill>
                  <a:srgbClr val="455F51"/>
                </a:solidFill>
                <a:latin typeface="Comic Sans MS"/>
                <a:cs typeface="Comic Sans MS"/>
              </a:rPr>
              <a:t>-A</a:t>
            </a:r>
            <a:r>
              <a:rPr sz="1600" u="none" spc="-5" dirty="0">
                <a:solidFill>
                  <a:srgbClr val="455F51"/>
                </a:solidFill>
                <a:latin typeface="Comic Sans MS"/>
                <a:cs typeface="Comic Sans MS"/>
              </a:rPr>
              <a:t>19  </a:t>
            </a:r>
            <a:r>
              <a:rPr sz="2400" u="none" spc="-5" dirty="0">
                <a:solidFill>
                  <a:srgbClr val="455F51"/>
                </a:solidFill>
                <a:latin typeface="Comic Sans MS"/>
                <a:cs typeface="Comic Sans MS"/>
              </a:rPr>
              <a:t>BHE’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242429" y="3142869"/>
            <a:ext cx="936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455F51"/>
                </a:solidFill>
                <a:latin typeface="Comic Sans MS"/>
                <a:cs typeface="Comic Sans MS"/>
              </a:rPr>
              <a:t>A</a:t>
            </a:r>
            <a:r>
              <a:rPr sz="2400" spc="-15" baseline="-20833" dirty="0">
                <a:solidFill>
                  <a:srgbClr val="455F51"/>
                </a:solidFill>
                <a:latin typeface="Comic Sans MS"/>
                <a:cs typeface="Comic Sans MS"/>
              </a:rPr>
              <a:t>8</a:t>
            </a:r>
            <a:r>
              <a:rPr sz="2400" spc="-5" dirty="0">
                <a:solidFill>
                  <a:srgbClr val="455F51"/>
                </a:solidFill>
                <a:latin typeface="Comic Sans MS"/>
                <a:cs typeface="Comic Sans MS"/>
              </a:rPr>
              <a:t>-A</a:t>
            </a:r>
            <a:r>
              <a:rPr sz="2400" spc="-7" baseline="-20833" dirty="0">
                <a:solidFill>
                  <a:srgbClr val="455F51"/>
                </a:solidFill>
                <a:latin typeface="Comic Sans MS"/>
                <a:cs typeface="Comic Sans MS"/>
              </a:rPr>
              <a:t>15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242428" y="4667250"/>
            <a:ext cx="844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455F51"/>
                </a:solidFill>
                <a:latin typeface="Comic Sans MS"/>
                <a:cs typeface="Comic Sans MS"/>
              </a:rPr>
              <a:t>A</a:t>
            </a:r>
            <a:r>
              <a:rPr sz="2400" spc="-15" baseline="-20833" dirty="0">
                <a:solidFill>
                  <a:srgbClr val="455F51"/>
                </a:solidFill>
                <a:latin typeface="Comic Sans MS"/>
                <a:cs typeface="Comic Sans MS"/>
              </a:rPr>
              <a:t>0</a:t>
            </a:r>
            <a:r>
              <a:rPr sz="2400" spc="-5" dirty="0">
                <a:solidFill>
                  <a:srgbClr val="455F51"/>
                </a:solidFill>
                <a:latin typeface="Comic Sans MS"/>
                <a:cs typeface="Comic Sans MS"/>
              </a:rPr>
              <a:t>-A</a:t>
            </a:r>
            <a:r>
              <a:rPr sz="2400" spc="-7" baseline="-20833" dirty="0">
                <a:solidFill>
                  <a:srgbClr val="455F51"/>
                </a:solidFill>
                <a:latin typeface="Comic Sans MS"/>
                <a:cs typeface="Comic Sans MS"/>
              </a:rPr>
              <a:t>7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983741" y="5796179"/>
            <a:ext cx="1053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omic Sans MS"/>
                <a:cs typeface="Comic Sans MS"/>
              </a:rPr>
              <a:t>MN</a:t>
            </a:r>
            <a:r>
              <a:rPr sz="2000" b="1" spc="-10" dirty="0">
                <a:latin typeface="Comic Sans MS"/>
                <a:cs typeface="Comic Sans MS"/>
              </a:rPr>
              <a:t>/</a:t>
            </a:r>
            <a:r>
              <a:rPr sz="2000" b="1" dirty="0">
                <a:latin typeface="Comic Sans MS"/>
                <a:cs typeface="Comic Sans MS"/>
              </a:rPr>
              <a:t>MX’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201161" y="602056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718561" y="5928359"/>
            <a:ext cx="489203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91761" y="60205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013960" y="5928359"/>
            <a:ext cx="108203" cy="184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337176" y="5810503"/>
            <a:ext cx="40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5V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194175" y="6419800"/>
            <a:ext cx="44183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System Bus </a:t>
            </a:r>
            <a:r>
              <a:rPr sz="2400" dirty="0">
                <a:latin typeface="Comic Sans MS"/>
                <a:cs typeface="Comic Sans MS"/>
              </a:rPr>
              <a:t>of </a:t>
            </a:r>
            <a:r>
              <a:rPr sz="2400" spc="-5" dirty="0">
                <a:latin typeface="Comic Sans MS"/>
                <a:cs typeface="Comic Sans MS"/>
              </a:rPr>
              <a:t>8086</a:t>
            </a:r>
            <a:r>
              <a:rPr sz="2400" spc="-90" dirty="0">
                <a:latin typeface="Comic Sans MS"/>
                <a:cs typeface="Comic Sans MS"/>
              </a:rPr>
              <a:t> </a:t>
            </a:r>
            <a:r>
              <a:rPr sz="2400" spc="-10" dirty="0">
                <a:latin typeface="Comic Sans MS"/>
                <a:cs typeface="Comic Sans MS"/>
              </a:rPr>
              <a:t>(Address)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3561" y="229361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0"/>
                </a:moveTo>
                <a:lnTo>
                  <a:pt x="0" y="5943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6141" y="5796179"/>
            <a:ext cx="10534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dirty="0">
                <a:latin typeface="Comic Sans MS"/>
                <a:cs typeface="Comic Sans MS"/>
              </a:rPr>
              <a:t>MN</a:t>
            </a:r>
            <a:r>
              <a:rPr sz="2000" b="1" spc="-10" dirty="0">
                <a:latin typeface="Comic Sans MS"/>
                <a:cs typeface="Comic Sans MS"/>
              </a:rPr>
              <a:t>/</a:t>
            </a:r>
            <a:r>
              <a:rPr sz="2000" b="1" dirty="0">
                <a:latin typeface="Comic Sans MS"/>
                <a:cs typeface="Comic Sans MS"/>
              </a:rPr>
              <a:t>MX’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3561" y="602056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70961" y="5928359"/>
            <a:ext cx="489203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44161" y="60205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66360" y="5928359"/>
            <a:ext cx="108203" cy="184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89576" y="5810503"/>
            <a:ext cx="409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5V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53561" y="32011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198119" y="0"/>
                </a:moveTo>
                <a:lnTo>
                  <a:pt x="0" y="152400"/>
                </a:lnTo>
                <a:lnTo>
                  <a:pt x="198119" y="304800"/>
                </a:lnTo>
                <a:lnTo>
                  <a:pt x="198119" y="228600"/>
                </a:lnTo>
                <a:lnTo>
                  <a:pt x="891539" y="228600"/>
                </a:lnTo>
                <a:lnTo>
                  <a:pt x="990600" y="152400"/>
                </a:lnTo>
                <a:lnTo>
                  <a:pt x="891539" y="76200"/>
                </a:lnTo>
                <a:lnTo>
                  <a:pt x="198119" y="76200"/>
                </a:lnTo>
                <a:lnTo>
                  <a:pt x="198119" y="0"/>
                </a:lnTo>
                <a:close/>
              </a:path>
              <a:path w="990600" h="304800">
                <a:moveTo>
                  <a:pt x="891539" y="228600"/>
                </a:moveTo>
                <a:lnTo>
                  <a:pt x="792480" y="228600"/>
                </a:lnTo>
                <a:lnTo>
                  <a:pt x="792480" y="304800"/>
                </a:lnTo>
                <a:lnTo>
                  <a:pt x="891539" y="228600"/>
                </a:lnTo>
                <a:close/>
              </a:path>
              <a:path w="990600" h="304800">
                <a:moveTo>
                  <a:pt x="792480" y="0"/>
                </a:moveTo>
                <a:lnTo>
                  <a:pt x="792480" y="76200"/>
                </a:lnTo>
                <a:lnTo>
                  <a:pt x="891539" y="76200"/>
                </a:lnTo>
                <a:lnTo>
                  <a:pt x="792480" y="0"/>
                </a:lnTo>
                <a:close/>
              </a:path>
            </a:pathLst>
          </a:custGeom>
          <a:solidFill>
            <a:srgbClr val="62A437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53561" y="32011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152400"/>
                </a:moveTo>
                <a:lnTo>
                  <a:pt x="198119" y="0"/>
                </a:lnTo>
                <a:lnTo>
                  <a:pt x="198119" y="76200"/>
                </a:lnTo>
                <a:lnTo>
                  <a:pt x="792480" y="76200"/>
                </a:lnTo>
                <a:lnTo>
                  <a:pt x="792480" y="0"/>
                </a:lnTo>
                <a:lnTo>
                  <a:pt x="990600" y="152400"/>
                </a:lnTo>
                <a:lnTo>
                  <a:pt x="792480" y="304800"/>
                </a:lnTo>
                <a:lnTo>
                  <a:pt x="792480" y="228600"/>
                </a:lnTo>
                <a:lnTo>
                  <a:pt x="198119" y="228600"/>
                </a:lnTo>
                <a:lnTo>
                  <a:pt x="198119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44161" y="4344161"/>
            <a:ext cx="1524000" cy="1143000"/>
          </a:xfrm>
          <a:custGeom>
            <a:avLst/>
            <a:gdLst/>
            <a:ahLst/>
            <a:cxnLst/>
            <a:rect l="l" t="t" r="r" b="b"/>
            <a:pathLst>
              <a:path w="1524000" h="1143000">
                <a:moveTo>
                  <a:pt x="0" y="1143000"/>
                </a:moveTo>
                <a:lnTo>
                  <a:pt x="1524000" y="1143000"/>
                </a:lnTo>
                <a:lnTo>
                  <a:pt x="152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660066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44161" y="4344161"/>
            <a:ext cx="1524000" cy="1143000"/>
          </a:xfrm>
          <a:custGeom>
            <a:avLst/>
            <a:gdLst/>
            <a:ahLst/>
            <a:cxnLst/>
            <a:rect l="l" t="t" r="r" b="b"/>
            <a:pathLst>
              <a:path w="1524000" h="1143000">
                <a:moveTo>
                  <a:pt x="0" y="1143000"/>
                </a:moveTo>
                <a:lnTo>
                  <a:pt x="1524000" y="1143000"/>
                </a:lnTo>
                <a:lnTo>
                  <a:pt x="1524000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32004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624577" y="4705350"/>
            <a:ext cx="9632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omic Sans MS"/>
                <a:cs typeface="Comic Sans MS"/>
              </a:rPr>
              <a:t>LS245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53561" y="47251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198119" y="0"/>
                </a:moveTo>
                <a:lnTo>
                  <a:pt x="0" y="152400"/>
                </a:lnTo>
                <a:lnTo>
                  <a:pt x="198119" y="304800"/>
                </a:lnTo>
                <a:lnTo>
                  <a:pt x="198119" y="228600"/>
                </a:lnTo>
                <a:lnTo>
                  <a:pt x="891539" y="228600"/>
                </a:lnTo>
                <a:lnTo>
                  <a:pt x="990600" y="152400"/>
                </a:lnTo>
                <a:lnTo>
                  <a:pt x="891539" y="76200"/>
                </a:lnTo>
                <a:lnTo>
                  <a:pt x="198119" y="76200"/>
                </a:lnTo>
                <a:lnTo>
                  <a:pt x="198119" y="0"/>
                </a:lnTo>
                <a:close/>
              </a:path>
              <a:path w="990600" h="304800">
                <a:moveTo>
                  <a:pt x="891539" y="228600"/>
                </a:moveTo>
                <a:lnTo>
                  <a:pt x="792480" y="228600"/>
                </a:lnTo>
                <a:lnTo>
                  <a:pt x="792480" y="304800"/>
                </a:lnTo>
                <a:lnTo>
                  <a:pt x="891539" y="228600"/>
                </a:lnTo>
                <a:close/>
              </a:path>
              <a:path w="990600" h="304800">
                <a:moveTo>
                  <a:pt x="792480" y="0"/>
                </a:moveTo>
                <a:lnTo>
                  <a:pt x="792480" y="76200"/>
                </a:lnTo>
                <a:lnTo>
                  <a:pt x="891539" y="76200"/>
                </a:lnTo>
                <a:lnTo>
                  <a:pt x="792480" y="0"/>
                </a:lnTo>
                <a:close/>
              </a:path>
            </a:pathLst>
          </a:custGeom>
          <a:solidFill>
            <a:srgbClr val="62A437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53561" y="4725161"/>
            <a:ext cx="990600" cy="304800"/>
          </a:xfrm>
          <a:custGeom>
            <a:avLst/>
            <a:gdLst/>
            <a:ahLst/>
            <a:cxnLst/>
            <a:rect l="l" t="t" r="r" b="b"/>
            <a:pathLst>
              <a:path w="990600" h="304800">
                <a:moveTo>
                  <a:pt x="0" y="152400"/>
                </a:moveTo>
                <a:lnTo>
                  <a:pt x="198119" y="0"/>
                </a:lnTo>
                <a:lnTo>
                  <a:pt x="198119" y="76200"/>
                </a:lnTo>
                <a:lnTo>
                  <a:pt x="792480" y="76200"/>
                </a:lnTo>
                <a:lnTo>
                  <a:pt x="792480" y="0"/>
                </a:lnTo>
                <a:lnTo>
                  <a:pt x="990600" y="152400"/>
                </a:lnTo>
                <a:lnTo>
                  <a:pt x="792480" y="304800"/>
                </a:lnTo>
                <a:lnTo>
                  <a:pt x="792480" y="228600"/>
                </a:lnTo>
                <a:lnTo>
                  <a:pt x="198119" y="228600"/>
                </a:lnTo>
                <a:lnTo>
                  <a:pt x="198119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344161" y="2820161"/>
            <a:ext cx="1524000" cy="1143000"/>
          </a:xfrm>
          <a:prstGeom prst="rect">
            <a:avLst/>
          </a:prstGeom>
          <a:solidFill>
            <a:srgbClr val="660066">
              <a:alpha val="19999"/>
            </a:srgbClr>
          </a:solidFill>
          <a:ln w="32003">
            <a:solidFill>
              <a:srgbClr val="660066"/>
            </a:solidFill>
          </a:ln>
        </p:spPr>
        <p:txBody>
          <a:bodyPr vert="horz" wrap="square" lIns="0" tIns="373380" rIns="0" bIns="0" rtlCol="0">
            <a:spAutoFit/>
          </a:bodyPr>
          <a:lstStyle/>
          <a:p>
            <a:pPr algn="ctr">
              <a:spcBef>
                <a:spcPts val="2940"/>
              </a:spcBef>
            </a:pPr>
            <a:r>
              <a:rPr sz="2400" dirty="0">
                <a:latin typeface="Comic Sans MS"/>
                <a:cs typeface="Comic Sans MS"/>
              </a:rPr>
              <a:t>LS245</a:t>
            </a:r>
            <a:endParaRPr sz="2400">
              <a:latin typeface="Comic Sans MS"/>
              <a:cs typeface="Comic Sans MS"/>
            </a:endParaRPr>
          </a:p>
          <a:p>
            <a:pPr marR="118110" algn="ctr">
              <a:lnSpc>
                <a:spcPts val="2135"/>
              </a:lnSpc>
              <a:spcBef>
                <a:spcPts val="1045"/>
              </a:spcBef>
              <a:tabLst>
                <a:tab pos="989965" algn="l"/>
              </a:tabLst>
            </a:pPr>
            <a:r>
              <a:rPr b="1" dirty="0">
                <a:latin typeface="Comic Sans MS"/>
                <a:cs typeface="Comic Sans MS"/>
              </a:rPr>
              <a:t>DIR	OE’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37175" y="5203394"/>
            <a:ext cx="403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omic Sans MS"/>
                <a:cs typeface="Comic Sans MS"/>
              </a:rPr>
              <a:t>OE’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46575" y="5217921"/>
            <a:ext cx="462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omic Sans MS"/>
                <a:cs typeface="Comic Sans MS"/>
              </a:rPr>
              <a:t>DIR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353561" y="3838955"/>
            <a:ext cx="990600" cy="96520"/>
          </a:xfrm>
          <a:custGeom>
            <a:avLst/>
            <a:gdLst/>
            <a:ahLst/>
            <a:cxnLst/>
            <a:rect l="l" t="t" r="r" b="b"/>
            <a:pathLst>
              <a:path w="990600" h="96520">
                <a:moveTo>
                  <a:pt x="894588" y="0"/>
                </a:moveTo>
                <a:lnTo>
                  <a:pt x="894588" y="96012"/>
                </a:lnTo>
                <a:lnTo>
                  <a:pt x="958596" y="64008"/>
                </a:lnTo>
                <a:lnTo>
                  <a:pt x="910589" y="64008"/>
                </a:lnTo>
                <a:lnTo>
                  <a:pt x="910589" y="32004"/>
                </a:lnTo>
                <a:lnTo>
                  <a:pt x="958596" y="32004"/>
                </a:lnTo>
                <a:lnTo>
                  <a:pt x="894588" y="0"/>
                </a:lnTo>
                <a:close/>
              </a:path>
              <a:path w="990600" h="96520">
                <a:moveTo>
                  <a:pt x="8945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894588" y="64008"/>
                </a:lnTo>
                <a:lnTo>
                  <a:pt x="894588" y="32004"/>
                </a:lnTo>
                <a:close/>
              </a:path>
              <a:path w="990600" h="96520">
                <a:moveTo>
                  <a:pt x="958596" y="32004"/>
                </a:moveTo>
                <a:lnTo>
                  <a:pt x="910589" y="32004"/>
                </a:lnTo>
                <a:lnTo>
                  <a:pt x="910589" y="64008"/>
                </a:lnTo>
                <a:lnTo>
                  <a:pt x="958596" y="64008"/>
                </a:lnTo>
                <a:lnTo>
                  <a:pt x="990600" y="48006"/>
                </a:lnTo>
                <a:lnTo>
                  <a:pt x="9585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62755" y="3838955"/>
            <a:ext cx="96520" cy="962660"/>
          </a:xfrm>
          <a:custGeom>
            <a:avLst/>
            <a:gdLst/>
            <a:ahLst/>
            <a:cxnLst/>
            <a:rect l="l" t="t" r="r" b="b"/>
            <a:pathLst>
              <a:path w="96519" h="962660">
                <a:moveTo>
                  <a:pt x="32004" y="92787"/>
                </a:moveTo>
                <a:lnTo>
                  <a:pt x="32004" y="962406"/>
                </a:lnTo>
                <a:lnTo>
                  <a:pt x="64007" y="962406"/>
                </a:lnTo>
                <a:lnTo>
                  <a:pt x="64007" y="96012"/>
                </a:lnTo>
                <a:lnTo>
                  <a:pt x="48006" y="96012"/>
                </a:lnTo>
                <a:lnTo>
                  <a:pt x="32004" y="92787"/>
                </a:lnTo>
                <a:close/>
              </a:path>
              <a:path w="96519" h="962660">
                <a:moveTo>
                  <a:pt x="64007" y="48006"/>
                </a:moveTo>
                <a:lnTo>
                  <a:pt x="32004" y="48006"/>
                </a:lnTo>
                <a:lnTo>
                  <a:pt x="32004" y="92787"/>
                </a:lnTo>
                <a:lnTo>
                  <a:pt x="48006" y="96012"/>
                </a:lnTo>
                <a:lnTo>
                  <a:pt x="64007" y="92787"/>
                </a:lnTo>
                <a:lnTo>
                  <a:pt x="64007" y="48006"/>
                </a:lnTo>
                <a:close/>
              </a:path>
              <a:path w="96519" h="962660">
                <a:moveTo>
                  <a:pt x="64007" y="92787"/>
                </a:moveTo>
                <a:lnTo>
                  <a:pt x="48006" y="96012"/>
                </a:lnTo>
                <a:lnTo>
                  <a:pt x="64007" y="96012"/>
                </a:lnTo>
                <a:lnTo>
                  <a:pt x="64007" y="92787"/>
                </a:lnTo>
                <a:close/>
              </a:path>
              <a:path w="96519" h="962660">
                <a:moveTo>
                  <a:pt x="48006" y="0"/>
                </a:move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3768" y="66704"/>
                </a:lnTo>
                <a:lnTo>
                  <a:pt x="14049" y="81962"/>
                </a:lnTo>
                <a:lnTo>
                  <a:pt x="29307" y="92243"/>
                </a:lnTo>
                <a:lnTo>
                  <a:pt x="32004" y="92787"/>
                </a:lnTo>
                <a:lnTo>
                  <a:pt x="32004" y="48006"/>
                </a:lnTo>
                <a:lnTo>
                  <a:pt x="96012" y="48006"/>
                </a:lnTo>
                <a:lnTo>
                  <a:pt x="92243" y="29307"/>
                </a:lnTo>
                <a:lnTo>
                  <a:pt x="81962" y="14049"/>
                </a:lnTo>
                <a:lnTo>
                  <a:pt x="66704" y="3768"/>
                </a:lnTo>
                <a:lnTo>
                  <a:pt x="48006" y="0"/>
                </a:lnTo>
                <a:close/>
              </a:path>
              <a:path w="96519" h="962660">
                <a:moveTo>
                  <a:pt x="96012" y="48006"/>
                </a:moveTo>
                <a:lnTo>
                  <a:pt x="64007" y="48006"/>
                </a:lnTo>
                <a:lnTo>
                  <a:pt x="64007" y="92787"/>
                </a:lnTo>
                <a:lnTo>
                  <a:pt x="66704" y="92243"/>
                </a:lnTo>
                <a:lnTo>
                  <a:pt x="81962" y="81962"/>
                </a:lnTo>
                <a:lnTo>
                  <a:pt x="92243" y="66704"/>
                </a:lnTo>
                <a:lnTo>
                  <a:pt x="96012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10761" y="495376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10761" y="5362955"/>
            <a:ext cx="533400" cy="96520"/>
          </a:xfrm>
          <a:custGeom>
            <a:avLst/>
            <a:gdLst/>
            <a:ahLst/>
            <a:cxnLst/>
            <a:rect l="l" t="t" r="r" b="b"/>
            <a:pathLst>
              <a:path w="533400" h="96520">
                <a:moveTo>
                  <a:pt x="437388" y="0"/>
                </a:moveTo>
                <a:lnTo>
                  <a:pt x="437388" y="96012"/>
                </a:lnTo>
                <a:lnTo>
                  <a:pt x="501396" y="64008"/>
                </a:lnTo>
                <a:lnTo>
                  <a:pt x="453389" y="64008"/>
                </a:lnTo>
                <a:lnTo>
                  <a:pt x="453389" y="32004"/>
                </a:lnTo>
                <a:lnTo>
                  <a:pt x="501395" y="32004"/>
                </a:lnTo>
                <a:lnTo>
                  <a:pt x="437388" y="0"/>
                </a:lnTo>
                <a:close/>
              </a:path>
              <a:path w="533400" h="96520">
                <a:moveTo>
                  <a:pt x="4373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437388" y="64008"/>
                </a:lnTo>
                <a:lnTo>
                  <a:pt x="437388" y="32004"/>
                </a:lnTo>
                <a:close/>
              </a:path>
              <a:path w="533400" h="96520">
                <a:moveTo>
                  <a:pt x="501395" y="32004"/>
                </a:moveTo>
                <a:lnTo>
                  <a:pt x="453389" y="32004"/>
                </a:lnTo>
                <a:lnTo>
                  <a:pt x="453389" y="64008"/>
                </a:lnTo>
                <a:lnTo>
                  <a:pt x="501396" y="64008"/>
                </a:lnTo>
                <a:lnTo>
                  <a:pt x="533400" y="48006"/>
                </a:lnTo>
                <a:lnTo>
                  <a:pt x="5013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53561" y="4191761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059940" y="2838069"/>
            <a:ext cx="1281430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ts val="2650"/>
              </a:lnSpc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8086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ts val="2170"/>
              </a:lnSpc>
            </a:pPr>
            <a:r>
              <a:rPr sz="2000" b="1" spc="5" dirty="0">
                <a:latin typeface="Comic Sans MS"/>
                <a:cs typeface="Comic Sans MS"/>
              </a:rPr>
              <a:t>AD</a:t>
            </a:r>
            <a:r>
              <a:rPr sz="1950" b="1" spc="7" baseline="-21367" dirty="0">
                <a:latin typeface="Comic Sans MS"/>
                <a:cs typeface="Comic Sans MS"/>
              </a:rPr>
              <a:t>8</a:t>
            </a:r>
            <a:r>
              <a:rPr sz="2000" b="1" spc="5" dirty="0">
                <a:latin typeface="Comic Sans MS"/>
                <a:cs typeface="Comic Sans MS"/>
              </a:rPr>
              <a:t>-AD</a:t>
            </a:r>
            <a:r>
              <a:rPr sz="1950" b="1" spc="7" baseline="-21367" dirty="0">
                <a:latin typeface="Comic Sans MS"/>
                <a:cs typeface="Comic Sans MS"/>
              </a:rPr>
              <a:t>15</a:t>
            </a:r>
            <a:endParaRPr sz="1950" baseline="-21367">
              <a:latin typeface="Comic Sans MS"/>
              <a:cs typeface="Comic Sans MS"/>
            </a:endParaRPr>
          </a:p>
          <a:p>
            <a:pPr marL="218440" algn="ctr">
              <a:spcBef>
                <a:spcPts val="1800"/>
              </a:spcBef>
            </a:pPr>
            <a:r>
              <a:rPr sz="2000" b="1" dirty="0">
                <a:latin typeface="Comic Sans MS"/>
                <a:cs typeface="Comic Sans MS"/>
              </a:rPr>
              <a:t>DT/R’</a:t>
            </a:r>
            <a:endParaRPr sz="2000">
              <a:latin typeface="Comic Sans MS"/>
              <a:cs typeface="Comic Sans MS"/>
            </a:endParaRPr>
          </a:p>
          <a:p>
            <a:pPr marL="114935" algn="ctr">
              <a:spcBef>
                <a:spcPts val="475"/>
              </a:spcBef>
            </a:pPr>
            <a:r>
              <a:rPr sz="2000" b="1" dirty="0">
                <a:latin typeface="Comic Sans MS"/>
                <a:cs typeface="Comic Sans MS"/>
              </a:rPr>
              <a:t>DEN’</a:t>
            </a:r>
            <a:endParaRPr sz="2000">
              <a:latin typeface="Comic Sans MS"/>
              <a:cs typeface="Comic Sans MS"/>
            </a:endParaRPr>
          </a:p>
          <a:p>
            <a:pPr marL="152400" algn="ctr">
              <a:spcBef>
                <a:spcPts val="2400"/>
              </a:spcBef>
            </a:pPr>
            <a:r>
              <a:rPr sz="2000" b="1" spc="-5" dirty="0">
                <a:latin typeface="Comic Sans MS"/>
                <a:cs typeface="Comic Sans MS"/>
              </a:rPr>
              <a:t>A</a:t>
            </a:r>
            <a:r>
              <a:rPr sz="2000" b="1" spc="5" dirty="0">
                <a:latin typeface="Comic Sans MS"/>
                <a:cs typeface="Comic Sans MS"/>
              </a:rPr>
              <a:t>D</a:t>
            </a:r>
            <a:r>
              <a:rPr sz="1950" b="1" spc="22" baseline="-21367" dirty="0">
                <a:latin typeface="Comic Sans MS"/>
                <a:cs typeface="Comic Sans MS"/>
              </a:rPr>
              <a:t>0</a:t>
            </a:r>
            <a:r>
              <a:rPr sz="2000" b="1" dirty="0">
                <a:latin typeface="Comic Sans MS"/>
                <a:cs typeface="Comic Sans MS"/>
              </a:rPr>
              <a:t>-</a:t>
            </a:r>
            <a:r>
              <a:rPr sz="2000" b="1" spc="-5" dirty="0">
                <a:latin typeface="Comic Sans MS"/>
                <a:cs typeface="Comic Sans MS"/>
              </a:rPr>
              <a:t>A</a:t>
            </a:r>
            <a:r>
              <a:rPr sz="2000" b="1" spc="5" dirty="0">
                <a:latin typeface="Comic Sans MS"/>
                <a:cs typeface="Comic Sans MS"/>
              </a:rPr>
              <a:t>D</a:t>
            </a:r>
            <a:r>
              <a:rPr sz="1950" b="1" spc="22" baseline="-21367" dirty="0">
                <a:latin typeface="Comic Sans MS"/>
                <a:cs typeface="Comic Sans MS"/>
              </a:rPr>
              <a:t>7</a:t>
            </a:r>
            <a:endParaRPr sz="1950" baseline="-21367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15355" y="3963161"/>
            <a:ext cx="96012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610355" y="4143755"/>
            <a:ext cx="96520" cy="657860"/>
          </a:xfrm>
          <a:custGeom>
            <a:avLst/>
            <a:gdLst/>
            <a:ahLst/>
            <a:cxnLst/>
            <a:rect l="l" t="t" r="r" b="b"/>
            <a:pathLst>
              <a:path w="96519" h="657860">
                <a:moveTo>
                  <a:pt x="32004" y="92787"/>
                </a:moveTo>
                <a:lnTo>
                  <a:pt x="32004" y="657606"/>
                </a:lnTo>
                <a:lnTo>
                  <a:pt x="64007" y="657606"/>
                </a:lnTo>
                <a:lnTo>
                  <a:pt x="64007" y="96012"/>
                </a:lnTo>
                <a:lnTo>
                  <a:pt x="48006" y="96012"/>
                </a:lnTo>
                <a:lnTo>
                  <a:pt x="32004" y="92787"/>
                </a:lnTo>
                <a:close/>
              </a:path>
              <a:path w="96519" h="657860">
                <a:moveTo>
                  <a:pt x="64007" y="48006"/>
                </a:moveTo>
                <a:lnTo>
                  <a:pt x="32004" y="48006"/>
                </a:lnTo>
                <a:lnTo>
                  <a:pt x="32004" y="92787"/>
                </a:lnTo>
                <a:lnTo>
                  <a:pt x="48006" y="96012"/>
                </a:lnTo>
                <a:lnTo>
                  <a:pt x="64007" y="92787"/>
                </a:lnTo>
                <a:lnTo>
                  <a:pt x="64007" y="48006"/>
                </a:lnTo>
                <a:close/>
              </a:path>
              <a:path w="96519" h="657860">
                <a:moveTo>
                  <a:pt x="64007" y="92787"/>
                </a:moveTo>
                <a:lnTo>
                  <a:pt x="48006" y="96012"/>
                </a:lnTo>
                <a:lnTo>
                  <a:pt x="64007" y="96012"/>
                </a:lnTo>
                <a:lnTo>
                  <a:pt x="64007" y="92787"/>
                </a:lnTo>
                <a:close/>
              </a:path>
              <a:path w="96519" h="657860">
                <a:moveTo>
                  <a:pt x="48006" y="0"/>
                </a:moveTo>
                <a:lnTo>
                  <a:pt x="29307" y="3768"/>
                </a:lnTo>
                <a:lnTo>
                  <a:pt x="14049" y="14049"/>
                </a:lnTo>
                <a:lnTo>
                  <a:pt x="3768" y="29307"/>
                </a:lnTo>
                <a:lnTo>
                  <a:pt x="0" y="48006"/>
                </a:lnTo>
                <a:lnTo>
                  <a:pt x="3768" y="66704"/>
                </a:lnTo>
                <a:lnTo>
                  <a:pt x="14049" y="81962"/>
                </a:lnTo>
                <a:lnTo>
                  <a:pt x="29307" y="92243"/>
                </a:lnTo>
                <a:lnTo>
                  <a:pt x="32004" y="92787"/>
                </a:lnTo>
                <a:lnTo>
                  <a:pt x="32004" y="48006"/>
                </a:lnTo>
                <a:lnTo>
                  <a:pt x="96012" y="48006"/>
                </a:lnTo>
                <a:lnTo>
                  <a:pt x="92243" y="29307"/>
                </a:lnTo>
                <a:lnTo>
                  <a:pt x="81962" y="14049"/>
                </a:lnTo>
                <a:lnTo>
                  <a:pt x="66704" y="3768"/>
                </a:lnTo>
                <a:lnTo>
                  <a:pt x="48006" y="0"/>
                </a:lnTo>
                <a:close/>
              </a:path>
              <a:path w="96519" h="657860">
                <a:moveTo>
                  <a:pt x="96012" y="48006"/>
                </a:moveTo>
                <a:lnTo>
                  <a:pt x="64007" y="48006"/>
                </a:lnTo>
                <a:lnTo>
                  <a:pt x="64007" y="92787"/>
                </a:lnTo>
                <a:lnTo>
                  <a:pt x="66704" y="92243"/>
                </a:lnTo>
                <a:lnTo>
                  <a:pt x="81962" y="81962"/>
                </a:lnTo>
                <a:lnTo>
                  <a:pt x="92243" y="66704"/>
                </a:lnTo>
                <a:lnTo>
                  <a:pt x="96012" y="48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58361" y="4953761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658361" y="5715761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>
                <a:moveTo>
                  <a:pt x="0" y="0"/>
                </a:moveTo>
                <a:lnTo>
                  <a:pt x="1905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15355" y="5487161"/>
            <a:ext cx="96012" cy="228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68161" y="3201161"/>
            <a:ext cx="1676400" cy="381000"/>
          </a:xfrm>
          <a:custGeom>
            <a:avLst/>
            <a:gdLst/>
            <a:ahLst/>
            <a:cxnLst/>
            <a:rect l="l" t="t" r="r" b="b"/>
            <a:pathLst>
              <a:path w="1676400" h="381000">
                <a:moveTo>
                  <a:pt x="335279" y="0"/>
                </a:moveTo>
                <a:lnTo>
                  <a:pt x="0" y="190500"/>
                </a:lnTo>
                <a:lnTo>
                  <a:pt x="335279" y="381000"/>
                </a:lnTo>
                <a:lnTo>
                  <a:pt x="335279" y="285750"/>
                </a:lnTo>
                <a:lnTo>
                  <a:pt x="1508760" y="285750"/>
                </a:lnTo>
                <a:lnTo>
                  <a:pt x="1676400" y="190500"/>
                </a:lnTo>
                <a:lnTo>
                  <a:pt x="1508760" y="95250"/>
                </a:lnTo>
                <a:lnTo>
                  <a:pt x="335279" y="95250"/>
                </a:lnTo>
                <a:lnTo>
                  <a:pt x="335279" y="0"/>
                </a:lnTo>
                <a:close/>
              </a:path>
              <a:path w="1676400" h="381000">
                <a:moveTo>
                  <a:pt x="1508760" y="285750"/>
                </a:moveTo>
                <a:lnTo>
                  <a:pt x="1341120" y="285750"/>
                </a:lnTo>
                <a:lnTo>
                  <a:pt x="1341120" y="381000"/>
                </a:lnTo>
                <a:lnTo>
                  <a:pt x="1508760" y="285750"/>
                </a:lnTo>
                <a:close/>
              </a:path>
              <a:path w="1676400" h="381000">
                <a:moveTo>
                  <a:pt x="1341120" y="0"/>
                </a:moveTo>
                <a:lnTo>
                  <a:pt x="1341120" y="95250"/>
                </a:lnTo>
                <a:lnTo>
                  <a:pt x="1508760" y="95250"/>
                </a:lnTo>
                <a:lnTo>
                  <a:pt x="1341120" y="0"/>
                </a:lnTo>
                <a:close/>
              </a:path>
            </a:pathLst>
          </a:custGeom>
          <a:solidFill>
            <a:srgbClr val="00CCFF">
              <a:alpha val="3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68161" y="3201161"/>
            <a:ext cx="1676400" cy="381000"/>
          </a:xfrm>
          <a:custGeom>
            <a:avLst/>
            <a:gdLst/>
            <a:ahLst/>
            <a:cxnLst/>
            <a:rect l="l" t="t" r="r" b="b"/>
            <a:pathLst>
              <a:path w="1676400" h="381000">
                <a:moveTo>
                  <a:pt x="0" y="190500"/>
                </a:moveTo>
                <a:lnTo>
                  <a:pt x="335279" y="0"/>
                </a:lnTo>
                <a:lnTo>
                  <a:pt x="335279" y="95250"/>
                </a:lnTo>
                <a:lnTo>
                  <a:pt x="1341120" y="95250"/>
                </a:lnTo>
                <a:lnTo>
                  <a:pt x="1341120" y="0"/>
                </a:lnTo>
                <a:lnTo>
                  <a:pt x="1676400" y="190500"/>
                </a:lnTo>
                <a:lnTo>
                  <a:pt x="1341120" y="381000"/>
                </a:lnTo>
                <a:lnTo>
                  <a:pt x="1341120" y="285750"/>
                </a:lnTo>
                <a:lnTo>
                  <a:pt x="335279" y="285750"/>
                </a:lnTo>
                <a:lnTo>
                  <a:pt x="335279" y="381000"/>
                </a:lnTo>
                <a:lnTo>
                  <a:pt x="0" y="190500"/>
                </a:lnTo>
                <a:close/>
              </a:path>
            </a:pathLst>
          </a:custGeom>
          <a:ln w="3200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68161" y="4725161"/>
            <a:ext cx="1676400" cy="381000"/>
          </a:xfrm>
          <a:custGeom>
            <a:avLst/>
            <a:gdLst/>
            <a:ahLst/>
            <a:cxnLst/>
            <a:rect l="l" t="t" r="r" b="b"/>
            <a:pathLst>
              <a:path w="1676400" h="381000">
                <a:moveTo>
                  <a:pt x="335279" y="0"/>
                </a:moveTo>
                <a:lnTo>
                  <a:pt x="0" y="190500"/>
                </a:lnTo>
                <a:lnTo>
                  <a:pt x="335279" y="381000"/>
                </a:lnTo>
                <a:lnTo>
                  <a:pt x="335279" y="285750"/>
                </a:lnTo>
                <a:lnTo>
                  <a:pt x="1508760" y="285750"/>
                </a:lnTo>
                <a:lnTo>
                  <a:pt x="1676400" y="190500"/>
                </a:lnTo>
                <a:lnTo>
                  <a:pt x="1508760" y="95250"/>
                </a:lnTo>
                <a:lnTo>
                  <a:pt x="335279" y="95250"/>
                </a:lnTo>
                <a:lnTo>
                  <a:pt x="335279" y="0"/>
                </a:lnTo>
                <a:close/>
              </a:path>
              <a:path w="1676400" h="381000">
                <a:moveTo>
                  <a:pt x="1508760" y="285750"/>
                </a:moveTo>
                <a:lnTo>
                  <a:pt x="1341120" y="285750"/>
                </a:lnTo>
                <a:lnTo>
                  <a:pt x="1341120" y="381000"/>
                </a:lnTo>
                <a:lnTo>
                  <a:pt x="1508760" y="285750"/>
                </a:lnTo>
                <a:close/>
              </a:path>
              <a:path w="1676400" h="381000">
                <a:moveTo>
                  <a:pt x="1341120" y="0"/>
                </a:moveTo>
                <a:lnTo>
                  <a:pt x="1341120" y="95250"/>
                </a:lnTo>
                <a:lnTo>
                  <a:pt x="1508760" y="95250"/>
                </a:lnTo>
                <a:lnTo>
                  <a:pt x="1341120" y="0"/>
                </a:lnTo>
                <a:close/>
              </a:path>
            </a:pathLst>
          </a:custGeom>
          <a:solidFill>
            <a:srgbClr val="00CCFF">
              <a:alpha val="380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68161" y="4725161"/>
            <a:ext cx="1676400" cy="381000"/>
          </a:xfrm>
          <a:custGeom>
            <a:avLst/>
            <a:gdLst/>
            <a:ahLst/>
            <a:cxnLst/>
            <a:rect l="l" t="t" r="r" b="b"/>
            <a:pathLst>
              <a:path w="1676400" h="381000">
                <a:moveTo>
                  <a:pt x="0" y="190500"/>
                </a:moveTo>
                <a:lnTo>
                  <a:pt x="335279" y="0"/>
                </a:lnTo>
                <a:lnTo>
                  <a:pt x="335279" y="95250"/>
                </a:lnTo>
                <a:lnTo>
                  <a:pt x="1341120" y="95250"/>
                </a:lnTo>
                <a:lnTo>
                  <a:pt x="1341120" y="0"/>
                </a:lnTo>
                <a:lnTo>
                  <a:pt x="1676400" y="190500"/>
                </a:lnTo>
                <a:lnTo>
                  <a:pt x="1341120" y="381000"/>
                </a:lnTo>
                <a:lnTo>
                  <a:pt x="1341120" y="285750"/>
                </a:lnTo>
                <a:lnTo>
                  <a:pt x="335279" y="285750"/>
                </a:lnTo>
                <a:lnTo>
                  <a:pt x="335279" y="381000"/>
                </a:lnTo>
                <a:lnTo>
                  <a:pt x="0" y="190500"/>
                </a:lnTo>
                <a:close/>
              </a:path>
            </a:pathLst>
          </a:custGeom>
          <a:ln w="32004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623429" y="3142869"/>
            <a:ext cx="930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000066"/>
                </a:solidFill>
                <a:latin typeface="Comic Sans MS"/>
                <a:cs typeface="Comic Sans MS"/>
              </a:rPr>
              <a:t>D</a:t>
            </a:r>
            <a:r>
              <a:rPr sz="2400" spc="-15" baseline="-20833" dirty="0">
                <a:solidFill>
                  <a:srgbClr val="000066"/>
                </a:solidFill>
                <a:latin typeface="Comic Sans MS"/>
                <a:cs typeface="Comic Sans MS"/>
              </a:rPr>
              <a:t>8</a:t>
            </a:r>
            <a:r>
              <a:rPr sz="2400" spc="-5" dirty="0">
                <a:solidFill>
                  <a:srgbClr val="000066"/>
                </a:solidFill>
                <a:latin typeface="Comic Sans MS"/>
                <a:cs typeface="Comic Sans MS"/>
              </a:rPr>
              <a:t>-D</a:t>
            </a:r>
            <a:r>
              <a:rPr sz="2400" spc="-7" baseline="-20833" dirty="0">
                <a:solidFill>
                  <a:srgbClr val="000066"/>
                </a:solidFill>
                <a:latin typeface="Comic Sans MS"/>
                <a:cs typeface="Comic Sans MS"/>
              </a:rPr>
              <a:t>15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23429" y="4667250"/>
            <a:ext cx="838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solidFill>
                  <a:srgbClr val="000066"/>
                </a:solidFill>
                <a:latin typeface="Comic Sans MS"/>
                <a:cs typeface="Comic Sans MS"/>
              </a:rPr>
              <a:t>D</a:t>
            </a:r>
            <a:r>
              <a:rPr sz="2400" spc="-15" baseline="-20833" dirty="0">
                <a:solidFill>
                  <a:srgbClr val="000066"/>
                </a:solidFill>
                <a:latin typeface="Comic Sans MS"/>
                <a:cs typeface="Comic Sans MS"/>
              </a:rPr>
              <a:t>0</a:t>
            </a:r>
            <a:r>
              <a:rPr sz="2400" spc="-5" dirty="0">
                <a:solidFill>
                  <a:srgbClr val="000066"/>
                </a:solidFill>
                <a:latin typeface="Comic Sans MS"/>
                <a:cs typeface="Comic Sans MS"/>
              </a:rPr>
              <a:t>-D</a:t>
            </a:r>
            <a:r>
              <a:rPr sz="2400" spc="-7" baseline="-20833" dirty="0">
                <a:solidFill>
                  <a:srgbClr val="000066"/>
                </a:solidFill>
                <a:latin typeface="Comic Sans MS"/>
                <a:cs typeface="Comic Sans MS"/>
              </a:rPr>
              <a:t>7</a:t>
            </a:r>
            <a:endParaRPr sz="2400" baseline="-20833">
              <a:latin typeface="Comic Sans MS"/>
              <a:cs typeface="Comic Sans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401561" y="305561"/>
            <a:ext cx="1676400" cy="2133600"/>
          </a:xfrm>
          <a:custGeom>
            <a:avLst/>
            <a:gdLst/>
            <a:ahLst/>
            <a:cxnLst/>
            <a:rect l="l" t="t" r="r" b="b"/>
            <a:pathLst>
              <a:path w="1676400" h="2133600">
                <a:moveTo>
                  <a:pt x="0" y="2133600"/>
                </a:moveTo>
                <a:lnTo>
                  <a:pt x="1676399" y="2133600"/>
                </a:lnTo>
                <a:lnTo>
                  <a:pt x="1676399" y="0"/>
                </a:lnTo>
                <a:lnTo>
                  <a:pt x="0" y="0"/>
                </a:lnTo>
                <a:lnTo>
                  <a:pt x="0" y="2133600"/>
                </a:lnTo>
                <a:close/>
              </a:path>
            </a:pathLst>
          </a:custGeom>
          <a:solidFill>
            <a:srgbClr val="6B9F24">
              <a:alpha val="309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353561" y="739141"/>
            <a:ext cx="1066800" cy="86995"/>
          </a:xfrm>
          <a:custGeom>
            <a:avLst/>
            <a:gdLst/>
            <a:ahLst/>
            <a:cxnLst/>
            <a:rect l="l" t="t" r="r" b="b"/>
            <a:pathLst>
              <a:path w="1066800" h="86994">
                <a:moveTo>
                  <a:pt x="979932" y="0"/>
                </a:moveTo>
                <a:lnTo>
                  <a:pt x="979932" y="86868"/>
                </a:lnTo>
                <a:lnTo>
                  <a:pt x="1037844" y="57912"/>
                </a:lnTo>
                <a:lnTo>
                  <a:pt x="994410" y="57912"/>
                </a:lnTo>
                <a:lnTo>
                  <a:pt x="994410" y="28956"/>
                </a:lnTo>
                <a:lnTo>
                  <a:pt x="1037844" y="28956"/>
                </a:lnTo>
                <a:lnTo>
                  <a:pt x="979932" y="0"/>
                </a:lnTo>
                <a:close/>
              </a:path>
              <a:path w="1066800" h="86994">
                <a:moveTo>
                  <a:pt x="9799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979932" y="57912"/>
                </a:lnTo>
                <a:lnTo>
                  <a:pt x="979932" y="28956"/>
                </a:lnTo>
                <a:close/>
              </a:path>
              <a:path w="1066800" h="86994">
                <a:moveTo>
                  <a:pt x="1037844" y="28956"/>
                </a:moveTo>
                <a:lnTo>
                  <a:pt x="994410" y="28956"/>
                </a:lnTo>
                <a:lnTo>
                  <a:pt x="994410" y="57912"/>
                </a:lnTo>
                <a:lnTo>
                  <a:pt x="1037844" y="57912"/>
                </a:lnTo>
                <a:lnTo>
                  <a:pt x="1066800" y="43434"/>
                </a:lnTo>
                <a:lnTo>
                  <a:pt x="10378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53561" y="1252728"/>
            <a:ext cx="1066800" cy="86995"/>
          </a:xfrm>
          <a:custGeom>
            <a:avLst/>
            <a:gdLst/>
            <a:ahLst/>
            <a:cxnLst/>
            <a:rect l="l" t="t" r="r" b="b"/>
            <a:pathLst>
              <a:path w="1066800" h="86994">
                <a:moveTo>
                  <a:pt x="979932" y="0"/>
                </a:moveTo>
                <a:lnTo>
                  <a:pt x="979932" y="86868"/>
                </a:lnTo>
                <a:lnTo>
                  <a:pt x="1037844" y="57912"/>
                </a:lnTo>
                <a:lnTo>
                  <a:pt x="994410" y="57912"/>
                </a:lnTo>
                <a:lnTo>
                  <a:pt x="994410" y="28956"/>
                </a:lnTo>
                <a:lnTo>
                  <a:pt x="1037844" y="28956"/>
                </a:lnTo>
                <a:lnTo>
                  <a:pt x="979932" y="0"/>
                </a:lnTo>
                <a:close/>
              </a:path>
              <a:path w="1066800" h="86994">
                <a:moveTo>
                  <a:pt x="9799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979932" y="57912"/>
                </a:lnTo>
                <a:lnTo>
                  <a:pt x="979932" y="28956"/>
                </a:lnTo>
                <a:close/>
              </a:path>
              <a:path w="1066800" h="86994">
                <a:moveTo>
                  <a:pt x="1037844" y="28956"/>
                </a:moveTo>
                <a:lnTo>
                  <a:pt x="994410" y="28956"/>
                </a:lnTo>
                <a:lnTo>
                  <a:pt x="994410" y="57912"/>
                </a:lnTo>
                <a:lnTo>
                  <a:pt x="1037844" y="57912"/>
                </a:lnTo>
                <a:lnTo>
                  <a:pt x="1066800" y="43434"/>
                </a:lnTo>
                <a:lnTo>
                  <a:pt x="10378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53561" y="1786128"/>
            <a:ext cx="1066800" cy="86995"/>
          </a:xfrm>
          <a:custGeom>
            <a:avLst/>
            <a:gdLst/>
            <a:ahLst/>
            <a:cxnLst/>
            <a:rect l="l" t="t" r="r" b="b"/>
            <a:pathLst>
              <a:path w="1066800" h="86994">
                <a:moveTo>
                  <a:pt x="979932" y="0"/>
                </a:moveTo>
                <a:lnTo>
                  <a:pt x="979932" y="86868"/>
                </a:lnTo>
                <a:lnTo>
                  <a:pt x="1037844" y="57912"/>
                </a:lnTo>
                <a:lnTo>
                  <a:pt x="994410" y="57912"/>
                </a:lnTo>
                <a:lnTo>
                  <a:pt x="994410" y="28956"/>
                </a:lnTo>
                <a:lnTo>
                  <a:pt x="1037844" y="28956"/>
                </a:lnTo>
                <a:lnTo>
                  <a:pt x="979932" y="0"/>
                </a:lnTo>
                <a:close/>
              </a:path>
              <a:path w="1066800" h="86994">
                <a:moveTo>
                  <a:pt x="9799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979932" y="57912"/>
                </a:lnTo>
                <a:lnTo>
                  <a:pt x="979932" y="28956"/>
                </a:lnTo>
                <a:close/>
              </a:path>
              <a:path w="1066800" h="86994">
                <a:moveTo>
                  <a:pt x="1037844" y="28956"/>
                </a:moveTo>
                <a:lnTo>
                  <a:pt x="994410" y="28956"/>
                </a:lnTo>
                <a:lnTo>
                  <a:pt x="994410" y="57912"/>
                </a:lnTo>
                <a:lnTo>
                  <a:pt x="1037844" y="57912"/>
                </a:lnTo>
                <a:lnTo>
                  <a:pt x="1066800" y="43434"/>
                </a:lnTo>
                <a:lnTo>
                  <a:pt x="1037844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517445" y="533782"/>
            <a:ext cx="454659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485" algn="ctr">
              <a:spcBef>
                <a:spcPts val="105"/>
              </a:spcBef>
            </a:pPr>
            <a:r>
              <a:rPr sz="2000" b="1" dirty="0">
                <a:latin typeface="Comic Sans MS"/>
                <a:cs typeface="Comic Sans MS"/>
              </a:rPr>
              <a:t>RD</a:t>
            </a:r>
            <a:endParaRPr sz="2000">
              <a:latin typeface="Comic Sans MS"/>
              <a:cs typeface="Comic Sans MS"/>
            </a:endParaRPr>
          </a:p>
          <a:p>
            <a:pPr algn="ctr">
              <a:spcBef>
                <a:spcPts val="2400"/>
              </a:spcBef>
            </a:pPr>
            <a:r>
              <a:rPr sz="2000" b="1" dirty="0">
                <a:latin typeface="Comic Sans MS"/>
                <a:cs typeface="Comic Sans MS"/>
              </a:rPr>
              <a:t>WR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441244" y="1772539"/>
            <a:ext cx="721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spc="-5" dirty="0">
                <a:latin typeface="Comic Sans MS"/>
                <a:cs typeface="Comic Sans MS"/>
              </a:rPr>
              <a:t>IO</a:t>
            </a:r>
            <a:r>
              <a:rPr sz="2000" b="1" spc="-15" dirty="0">
                <a:latin typeface="Comic Sans MS"/>
                <a:cs typeface="Comic Sans MS"/>
              </a:rPr>
              <a:t>/</a:t>
            </a:r>
            <a:r>
              <a:rPr sz="2000" b="1" dirty="0">
                <a:latin typeface="Comic Sans MS"/>
                <a:cs typeface="Comic Sans MS"/>
              </a:rPr>
              <a:t>M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591561" y="55397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91561" y="116357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15361" y="17533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77961" y="566928"/>
            <a:ext cx="685800" cy="86995"/>
          </a:xfrm>
          <a:custGeom>
            <a:avLst/>
            <a:gdLst/>
            <a:ahLst/>
            <a:cxnLst/>
            <a:rect l="l" t="t" r="r" b="b"/>
            <a:pathLst>
              <a:path w="685800" h="86995">
                <a:moveTo>
                  <a:pt x="598932" y="0"/>
                </a:moveTo>
                <a:lnTo>
                  <a:pt x="598932" y="86868"/>
                </a:lnTo>
                <a:lnTo>
                  <a:pt x="656844" y="57912"/>
                </a:lnTo>
                <a:lnTo>
                  <a:pt x="613410" y="57912"/>
                </a:lnTo>
                <a:lnTo>
                  <a:pt x="613410" y="28956"/>
                </a:lnTo>
                <a:lnTo>
                  <a:pt x="656844" y="28956"/>
                </a:lnTo>
                <a:lnTo>
                  <a:pt x="598932" y="0"/>
                </a:lnTo>
                <a:close/>
              </a:path>
              <a:path w="685800" h="86995">
                <a:moveTo>
                  <a:pt x="5989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98932" y="57912"/>
                </a:lnTo>
                <a:lnTo>
                  <a:pt x="598932" y="28956"/>
                </a:lnTo>
                <a:close/>
              </a:path>
              <a:path w="685800" h="86995">
                <a:moveTo>
                  <a:pt x="656844" y="28956"/>
                </a:moveTo>
                <a:lnTo>
                  <a:pt x="613410" y="28956"/>
                </a:lnTo>
                <a:lnTo>
                  <a:pt x="613410" y="57912"/>
                </a:lnTo>
                <a:lnTo>
                  <a:pt x="656844" y="57912"/>
                </a:lnTo>
                <a:lnTo>
                  <a:pt x="685800" y="43434"/>
                </a:lnTo>
                <a:lnTo>
                  <a:pt x="656844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77961" y="1024128"/>
            <a:ext cx="685800" cy="86995"/>
          </a:xfrm>
          <a:custGeom>
            <a:avLst/>
            <a:gdLst/>
            <a:ahLst/>
            <a:cxnLst/>
            <a:rect l="l" t="t" r="r" b="b"/>
            <a:pathLst>
              <a:path w="685800" h="86994">
                <a:moveTo>
                  <a:pt x="598932" y="0"/>
                </a:moveTo>
                <a:lnTo>
                  <a:pt x="598932" y="86868"/>
                </a:lnTo>
                <a:lnTo>
                  <a:pt x="656844" y="57912"/>
                </a:lnTo>
                <a:lnTo>
                  <a:pt x="613410" y="57912"/>
                </a:lnTo>
                <a:lnTo>
                  <a:pt x="613410" y="28956"/>
                </a:lnTo>
                <a:lnTo>
                  <a:pt x="656844" y="28956"/>
                </a:lnTo>
                <a:lnTo>
                  <a:pt x="598932" y="0"/>
                </a:lnTo>
                <a:close/>
              </a:path>
              <a:path w="685800" h="86994">
                <a:moveTo>
                  <a:pt x="5989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98932" y="57912"/>
                </a:lnTo>
                <a:lnTo>
                  <a:pt x="598932" y="28956"/>
                </a:lnTo>
                <a:close/>
              </a:path>
              <a:path w="685800" h="86994">
                <a:moveTo>
                  <a:pt x="656844" y="28956"/>
                </a:moveTo>
                <a:lnTo>
                  <a:pt x="613410" y="28956"/>
                </a:lnTo>
                <a:lnTo>
                  <a:pt x="613410" y="57912"/>
                </a:lnTo>
                <a:lnTo>
                  <a:pt x="656844" y="57912"/>
                </a:lnTo>
                <a:lnTo>
                  <a:pt x="685800" y="43434"/>
                </a:lnTo>
                <a:lnTo>
                  <a:pt x="656844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077961" y="1557528"/>
            <a:ext cx="685800" cy="86995"/>
          </a:xfrm>
          <a:custGeom>
            <a:avLst/>
            <a:gdLst/>
            <a:ahLst/>
            <a:cxnLst/>
            <a:rect l="l" t="t" r="r" b="b"/>
            <a:pathLst>
              <a:path w="685800" h="86994">
                <a:moveTo>
                  <a:pt x="598932" y="0"/>
                </a:moveTo>
                <a:lnTo>
                  <a:pt x="598932" y="86868"/>
                </a:lnTo>
                <a:lnTo>
                  <a:pt x="656844" y="57912"/>
                </a:lnTo>
                <a:lnTo>
                  <a:pt x="613410" y="57912"/>
                </a:lnTo>
                <a:lnTo>
                  <a:pt x="613410" y="28956"/>
                </a:lnTo>
                <a:lnTo>
                  <a:pt x="656844" y="28956"/>
                </a:lnTo>
                <a:lnTo>
                  <a:pt x="598932" y="0"/>
                </a:lnTo>
                <a:close/>
              </a:path>
              <a:path w="685800" h="86994">
                <a:moveTo>
                  <a:pt x="5989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98932" y="57912"/>
                </a:lnTo>
                <a:lnTo>
                  <a:pt x="598932" y="28956"/>
                </a:lnTo>
                <a:close/>
              </a:path>
              <a:path w="685800" h="86994">
                <a:moveTo>
                  <a:pt x="656844" y="28956"/>
                </a:moveTo>
                <a:lnTo>
                  <a:pt x="613410" y="28956"/>
                </a:lnTo>
                <a:lnTo>
                  <a:pt x="613410" y="57912"/>
                </a:lnTo>
                <a:lnTo>
                  <a:pt x="656844" y="57912"/>
                </a:lnTo>
                <a:lnTo>
                  <a:pt x="685800" y="43434"/>
                </a:lnTo>
                <a:lnTo>
                  <a:pt x="656844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77961" y="2090928"/>
            <a:ext cx="685800" cy="86995"/>
          </a:xfrm>
          <a:custGeom>
            <a:avLst/>
            <a:gdLst/>
            <a:ahLst/>
            <a:cxnLst/>
            <a:rect l="l" t="t" r="r" b="b"/>
            <a:pathLst>
              <a:path w="685800" h="86994">
                <a:moveTo>
                  <a:pt x="598932" y="0"/>
                </a:moveTo>
                <a:lnTo>
                  <a:pt x="598932" y="86868"/>
                </a:lnTo>
                <a:lnTo>
                  <a:pt x="656844" y="57912"/>
                </a:lnTo>
                <a:lnTo>
                  <a:pt x="613410" y="57912"/>
                </a:lnTo>
                <a:lnTo>
                  <a:pt x="613410" y="28956"/>
                </a:lnTo>
                <a:lnTo>
                  <a:pt x="656844" y="28956"/>
                </a:lnTo>
                <a:lnTo>
                  <a:pt x="598932" y="0"/>
                </a:lnTo>
                <a:close/>
              </a:path>
              <a:path w="685800" h="86994">
                <a:moveTo>
                  <a:pt x="598932" y="28956"/>
                </a:moveTo>
                <a:lnTo>
                  <a:pt x="0" y="28956"/>
                </a:lnTo>
                <a:lnTo>
                  <a:pt x="0" y="57912"/>
                </a:lnTo>
                <a:lnTo>
                  <a:pt x="598932" y="57912"/>
                </a:lnTo>
                <a:lnTo>
                  <a:pt x="598932" y="28956"/>
                </a:lnTo>
                <a:close/>
              </a:path>
              <a:path w="685800" h="86994">
                <a:moveTo>
                  <a:pt x="656844" y="28956"/>
                </a:moveTo>
                <a:lnTo>
                  <a:pt x="613410" y="28956"/>
                </a:lnTo>
                <a:lnTo>
                  <a:pt x="613410" y="57912"/>
                </a:lnTo>
                <a:lnTo>
                  <a:pt x="656844" y="57912"/>
                </a:lnTo>
                <a:lnTo>
                  <a:pt x="685800" y="43434"/>
                </a:lnTo>
                <a:lnTo>
                  <a:pt x="656844" y="289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839961" y="3817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8843009" y="332360"/>
            <a:ext cx="1071880" cy="991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u="none" dirty="0">
                <a:solidFill>
                  <a:srgbClr val="FF0000"/>
                </a:solidFill>
                <a:latin typeface="Comic Sans MS"/>
                <a:cs typeface="Comic Sans MS"/>
              </a:rPr>
              <a:t>MEMR</a:t>
            </a:r>
            <a:endParaRPr sz="2400">
              <a:latin typeface="Comic Sans MS"/>
              <a:cs typeface="Comic Sans MS"/>
            </a:endParaRPr>
          </a:p>
          <a:p>
            <a:pPr marL="12700">
              <a:spcBef>
                <a:spcPts val="1845"/>
              </a:spcBef>
            </a:pPr>
            <a:r>
              <a:rPr sz="2400" b="1" u="none" dirty="0">
                <a:solidFill>
                  <a:srgbClr val="FF0000"/>
                </a:solidFill>
                <a:latin typeface="Comic Sans MS"/>
                <a:cs typeface="Comic Sans MS"/>
              </a:rPr>
              <a:t>ME</a:t>
            </a:r>
            <a:r>
              <a:rPr sz="2400" b="1" u="none" spc="5" dirty="0">
                <a:solidFill>
                  <a:srgbClr val="FF0000"/>
                </a:solidFill>
                <a:latin typeface="Comic Sans MS"/>
                <a:cs typeface="Comic Sans MS"/>
              </a:rPr>
              <a:t>M</a:t>
            </a:r>
            <a:r>
              <a:rPr sz="2400" b="1" u="none" dirty="0">
                <a:solidFill>
                  <a:srgbClr val="FF0000"/>
                </a:solidFill>
                <a:latin typeface="Comic Sans MS"/>
                <a:cs typeface="Comic Sans MS"/>
              </a:rPr>
              <a:t>W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839961" y="991361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8919209" y="1231774"/>
            <a:ext cx="751840" cy="1033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58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0000"/>
                </a:solidFill>
                <a:latin typeface="Comic Sans MS"/>
                <a:cs typeface="Comic Sans MS"/>
              </a:rPr>
              <a:t>IOR  IOW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8916161" y="144856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916161" y="1981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753225" y="1303782"/>
            <a:ext cx="974090" cy="0"/>
          </a:xfrm>
          <a:custGeom>
            <a:avLst/>
            <a:gdLst/>
            <a:ahLst/>
            <a:cxnLst/>
            <a:rect l="l" t="t" r="r" b="b"/>
            <a:pathLst>
              <a:path w="974089">
                <a:moveTo>
                  <a:pt x="0" y="0"/>
                </a:moveTo>
                <a:lnTo>
                  <a:pt x="973836" y="0"/>
                </a:lnTo>
              </a:path>
            </a:pathLst>
          </a:custGeom>
          <a:ln w="25908">
            <a:solidFill>
              <a:srgbClr val="6B9F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401561" y="305562"/>
            <a:ext cx="1676400" cy="1411925"/>
          </a:xfrm>
          <a:prstGeom prst="rect">
            <a:avLst/>
          </a:prstGeom>
          <a:ln w="28955">
            <a:solidFill>
              <a:srgbClr val="6B9F2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4350">
              <a:latin typeface="Times New Roman"/>
              <a:cs typeface="Times New Roman"/>
            </a:endParaRPr>
          </a:p>
          <a:p>
            <a:pPr marL="169545" marR="156210" indent="182880"/>
            <a:r>
              <a:rPr sz="2400" b="1" dirty="0">
                <a:solidFill>
                  <a:srgbClr val="6B9F24"/>
                </a:solidFill>
                <a:latin typeface="Comic Sans MS"/>
                <a:cs typeface="Comic Sans MS"/>
              </a:rPr>
              <a:t>LOGIC  CIRC</a:t>
            </a:r>
            <a:r>
              <a:rPr sz="2400" b="1" spc="-10" dirty="0">
                <a:solidFill>
                  <a:srgbClr val="6B9F24"/>
                </a:solidFill>
                <a:latin typeface="Comic Sans MS"/>
                <a:cs typeface="Comic Sans MS"/>
              </a:rPr>
              <a:t>U</a:t>
            </a:r>
            <a:r>
              <a:rPr sz="2400" b="1" spc="-5" dirty="0">
                <a:solidFill>
                  <a:srgbClr val="6B9F24"/>
                </a:solidFill>
                <a:latin typeface="Comic Sans MS"/>
                <a:cs typeface="Comic Sans MS"/>
              </a:rPr>
              <a:t>IT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570345" y="1669542"/>
            <a:ext cx="1341120" cy="0"/>
          </a:xfrm>
          <a:custGeom>
            <a:avLst/>
            <a:gdLst/>
            <a:ahLst/>
            <a:cxnLst/>
            <a:rect l="l" t="t" r="r" b="b"/>
            <a:pathLst>
              <a:path w="1341120">
                <a:moveTo>
                  <a:pt x="0" y="0"/>
                </a:moveTo>
                <a:lnTo>
                  <a:pt x="1341119" y="0"/>
                </a:lnTo>
              </a:path>
            </a:pathLst>
          </a:custGeom>
          <a:ln w="25908">
            <a:solidFill>
              <a:srgbClr val="6B9F2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420361" y="381761"/>
            <a:ext cx="1524000" cy="1752600"/>
          </a:xfrm>
          <a:prstGeom prst="rect">
            <a:avLst/>
          </a:prstGeom>
          <a:solidFill>
            <a:srgbClr val="660066">
              <a:alpha val="19999"/>
            </a:srgbClr>
          </a:solidFill>
          <a:ln w="32003">
            <a:solidFill>
              <a:srgbClr val="660066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spcBef>
                <a:spcPts val="45"/>
              </a:spcBef>
            </a:pPr>
            <a:endParaRPr sz="4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Comic Sans MS"/>
                <a:cs typeface="Comic Sans MS"/>
              </a:rPr>
              <a:t>LS244</a:t>
            </a:r>
            <a:endParaRPr sz="2400">
              <a:latin typeface="Comic Sans MS"/>
              <a:cs typeface="Comic Sans MS"/>
            </a:endParaRPr>
          </a:p>
          <a:p>
            <a:pPr marR="41910" algn="ctr">
              <a:spcBef>
                <a:spcPts val="2845"/>
              </a:spcBef>
            </a:pPr>
            <a:r>
              <a:rPr b="1" dirty="0">
                <a:latin typeface="Comic Sans MS"/>
                <a:cs typeface="Comic Sans MS"/>
              </a:rPr>
              <a:t>OE’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944361" y="638555"/>
            <a:ext cx="457200" cy="96520"/>
          </a:xfrm>
          <a:custGeom>
            <a:avLst/>
            <a:gdLst/>
            <a:ahLst/>
            <a:cxnLst/>
            <a:rect l="l" t="t" r="r" b="b"/>
            <a:pathLst>
              <a:path w="457200" h="96520">
                <a:moveTo>
                  <a:pt x="361188" y="0"/>
                </a:moveTo>
                <a:lnTo>
                  <a:pt x="361188" y="96012"/>
                </a:lnTo>
                <a:lnTo>
                  <a:pt x="425196" y="64008"/>
                </a:lnTo>
                <a:lnTo>
                  <a:pt x="377189" y="64008"/>
                </a:lnTo>
                <a:lnTo>
                  <a:pt x="377189" y="32004"/>
                </a:lnTo>
                <a:lnTo>
                  <a:pt x="425196" y="32004"/>
                </a:lnTo>
                <a:lnTo>
                  <a:pt x="361188" y="0"/>
                </a:lnTo>
                <a:close/>
              </a:path>
              <a:path w="457200" h="96520">
                <a:moveTo>
                  <a:pt x="3611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361188" y="64008"/>
                </a:lnTo>
                <a:lnTo>
                  <a:pt x="361188" y="32004"/>
                </a:lnTo>
                <a:close/>
              </a:path>
              <a:path w="457200" h="96520">
                <a:moveTo>
                  <a:pt x="425196" y="32004"/>
                </a:moveTo>
                <a:lnTo>
                  <a:pt x="377189" y="32004"/>
                </a:lnTo>
                <a:lnTo>
                  <a:pt x="377189" y="64008"/>
                </a:lnTo>
                <a:lnTo>
                  <a:pt x="425196" y="64008"/>
                </a:lnTo>
                <a:lnTo>
                  <a:pt x="457200" y="48006"/>
                </a:lnTo>
                <a:lnTo>
                  <a:pt x="425196" y="32004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944361" y="1171955"/>
            <a:ext cx="457200" cy="96520"/>
          </a:xfrm>
          <a:custGeom>
            <a:avLst/>
            <a:gdLst/>
            <a:ahLst/>
            <a:cxnLst/>
            <a:rect l="l" t="t" r="r" b="b"/>
            <a:pathLst>
              <a:path w="457200" h="96519">
                <a:moveTo>
                  <a:pt x="361188" y="0"/>
                </a:moveTo>
                <a:lnTo>
                  <a:pt x="361188" y="96012"/>
                </a:lnTo>
                <a:lnTo>
                  <a:pt x="425196" y="64008"/>
                </a:lnTo>
                <a:lnTo>
                  <a:pt x="377189" y="64008"/>
                </a:lnTo>
                <a:lnTo>
                  <a:pt x="377189" y="32004"/>
                </a:lnTo>
                <a:lnTo>
                  <a:pt x="425196" y="32004"/>
                </a:lnTo>
                <a:lnTo>
                  <a:pt x="361188" y="0"/>
                </a:lnTo>
                <a:close/>
              </a:path>
              <a:path w="457200" h="96519">
                <a:moveTo>
                  <a:pt x="3611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361188" y="64008"/>
                </a:lnTo>
                <a:lnTo>
                  <a:pt x="361188" y="32004"/>
                </a:lnTo>
                <a:close/>
              </a:path>
              <a:path w="457200" h="96519">
                <a:moveTo>
                  <a:pt x="425196" y="32004"/>
                </a:moveTo>
                <a:lnTo>
                  <a:pt x="377189" y="32004"/>
                </a:lnTo>
                <a:lnTo>
                  <a:pt x="377189" y="64008"/>
                </a:lnTo>
                <a:lnTo>
                  <a:pt x="425196" y="64008"/>
                </a:lnTo>
                <a:lnTo>
                  <a:pt x="457200" y="48006"/>
                </a:lnTo>
                <a:lnTo>
                  <a:pt x="425196" y="32004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944361" y="1705355"/>
            <a:ext cx="457200" cy="96520"/>
          </a:xfrm>
          <a:custGeom>
            <a:avLst/>
            <a:gdLst/>
            <a:ahLst/>
            <a:cxnLst/>
            <a:rect l="l" t="t" r="r" b="b"/>
            <a:pathLst>
              <a:path w="457200" h="96519">
                <a:moveTo>
                  <a:pt x="361188" y="0"/>
                </a:moveTo>
                <a:lnTo>
                  <a:pt x="361188" y="96012"/>
                </a:lnTo>
                <a:lnTo>
                  <a:pt x="425196" y="64008"/>
                </a:lnTo>
                <a:lnTo>
                  <a:pt x="377189" y="64008"/>
                </a:lnTo>
                <a:lnTo>
                  <a:pt x="377189" y="32004"/>
                </a:lnTo>
                <a:lnTo>
                  <a:pt x="425196" y="32004"/>
                </a:lnTo>
                <a:lnTo>
                  <a:pt x="361188" y="0"/>
                </a:lnTo>
                <a:close/>
              </a:path>
              <a:path w="457200" h="96519">
                <a:moveTo>
                  <a:pt x="3611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361188" y="64008"/>
                </a:lnTo>
                <a:lnTo>
                  <a:pt x="361188" y="32004"/>
                </a:lnTo>
                <a:close/>
              </a:path>
              <a:path w="457200" h="96519">
                <a:moveTo>
                  <a:pt x="425196" y="32004"/>
                </a:moveTo>
                <a:lnTo>
                  <a:pt x="377189" y="32004"/>
                </a:lnTo>
                <a:lnTo>
                  <a:pt x="377189" y="64008"/>
                </a:lnTo>
                <a:lnTo>
                  <a:pt x="425196" y="64008"/>
                </a:lnTo>
                <a:lnTo>
                  <a:pt x="457200" y="48006"/>
                </a:lnTo>
                <a:lnTo>
                  <a:pt x="425196" y="32004"/>
                </a:lnTo>
                <a:close/>
              </a:path>
            </a:pathLst>
          </a:custGeom>
          <a:solidFill>
            <a:srgbClr val="66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06161" y="2134361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877561" y="2439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53761" y="25153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029961" y="25915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888995" y="6419800"/>
            <a:ext cx="51809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omic Sans MS"/>
                <a:cs typeface="Comic Sans MS"/>
              </a:rPr>
              <a:t>System Bus </a:t>
            </a:r>
            <a:r>
              <a:rPr sz="2400" dirty="0">
                <a:latin typeface="Comic Sans MS"/>
                <a:cs typeface="Comic Sans MS"/>
              </a:rPr>
              <a:t>of </a:t>
            </a:r>
            <a:r>
              <a:rPr sz="2400" spc="-5" dirty="0">
                <a:latin typeface="Comic Sans MS"/>
                <a:cs typeface="Comic Sans MS"/>
              </a:rPr>
              <a:t>8086(Data </a:t>
            </a:r>
            <a:r>
              <a:rPr sz="2400" dirty="0">
                <a:latin typeface="Comic Sans MS"/>
                <a:cs typeface="Comic Sans MS"/>
              </a:rPr>
              <a:t>+</a:t>
            </a:r>
            <a:r>
              <a:rPr sz="2400" spc="-120" dirty="0">
                <a:latin typeface="Comic Sans MS"/>
                <a:cs typeface="Comic Sans MS"/>
              </a:rPr>
              <a:t> </a:t>
            </a:r>
            <a:r>
              <a:rPr sz="2400" dirty="0">
                <a:latin typeface="Comic Sans MS"/>
                <a:cs typeface="Comic Sans MS"/>
              </a:rPr>
              <a:t>Control)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962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9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1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3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5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7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1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3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9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1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77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3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99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5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39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01961" y="1219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97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2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6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00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24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48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6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53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41395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00271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20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77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565776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24272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44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01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37629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96126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068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90" y="64008"/>
                </a:lnTo>
                <a:lnTo>
                  <a:pt x="300990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90" y="32004"/>
                </a:lnTo>
                <a:lnTo>
                  <a:pt x="300990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5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0999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0999" y="64008"/>
                </a:lnTo>
                <a:lnTo>
                  <a:pt x="380999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614410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72907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4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95600" y="1447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95600" y="17526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57600" y="1447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57600" y="1600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95600" y="20574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95600" y="23622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576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576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95600" y="26670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95600" y="2971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57600" y="2667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57600" y="2819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9400" y="35814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9400" y="38100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9400" y="441960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2667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19400" y="49530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32004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678940" y="1392682"/>
            <a:ext cx="159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/S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–S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baseline="-20833" dirty="0">
              <a:latin typeface="Comic Sans MS"/>
              <a:cs typeface="Comic Sans M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983740" y="783082"/>
            <a:ext cx="433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CLK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678939" y="2002663"/>
            <a:ext cx="1301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</a:t>
            </a:r>
            <a:r>
              <a:rPr b="1" spc="-7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678939" y="2612263"/>
            <a:ext cx="703580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M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/I</a:t>
            </a: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O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’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44450">
              <a:lnSpc>
                <a:spcPct val="133100"/>
              </a:lnSpc>
              <a:spcBef>
                <a:spcPts val="5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ALE  D</a:t>
            </a: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/R’</a:t>
            </a:r>
            <a:endParaRPr>
              <a:latin typeface="Comic Sans MS"/>
              <a:cs typeface="Comic Sans MS"/>
            </a:endParaRPr>
          </a:p>
          <a:p>
            <a:pPr marL="12700" marR="137160">
              <a:lnSpc>
                <a:spcPct val="194400"/>
              </a:lnSpc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RD’ 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DEN’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353561" y="5591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048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04800" h="96520">
                <a:moveTo>
                  <a:pt x="3048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04800" y="64008"/>
                </a:lnTo>
                <a:lnTo>
                  <a:pt x="3048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572761" y="5591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208787" y="0"/>
                </a:moveTo>
                <a:lnTo>
                  <a:pt x="208787" y="96012"/>
                </a:lnTo>
                <a:lnTo>
                  <a:pt x="272796" y="64008"/>
                </a:lnTo>
                <a:lnTo>
                  <a:pt x="224789" y="64008"/>
                </a:lnTo>
                <a:lnTo>
                  <a:pt x="224789" y="32004"/>
                </a:lnTo>
                <a:lnTo>
                  <a:pt x="272795" y="32004"/>
                </a:lnTo>
                <a:lnTo>
                  <a:pt x="208787" y="0"/>
                </a:lnTo>
                <a:close/>
              </a:path>
              <a:path w="304800" h="96520">
                <a:moveTo>
                  <a:pt x="208787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08787" y="64008"/>
                </a:lnTo>
                <a:lnTo>
                  <a:pt x="208787" y="32004"/>
                </a:lnTo>
                <a:close/>
              </a:path>
              <a:path w="304800" h="96520">
                <a:moveTo>
                  <a:pt x="272795" y="32004"/>
                </a:moveTo>
                <a:lnTo>
                  <a:pt x="224789" y="32004"/>
                </a:lnTo>
                <a:lnTo>
                  <a:pt x="224789" y="64008"/>
                </a:lnTo>
                <a:lnTo>
                  <a:pt x="272796" y="64008"/>
                </a:lnTo>
                <a:lnTo>
                  <a:pt x="304800" y="48006"/>
                </a:lnTo>
                <a:lnTo>
                  <a:pt x="272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3736594" y="5432552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200</a:t>
            </a:r>
            <a:r>
              <a:rPr b="1" spc="-10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353561" y="5820155"/>
            <a:ext cx="2286000" cy="96520"/>
          </a:xfrm>
          <a:custGeom>
            <a:avLst/>
            <a:gdLst/>
            <a:ahLst/>
            <a:cxnLst/>
            <a:rect l="l" t="t" r="r" b="b"/>
            <a:pathLst>
              <a:path w="2286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2286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2286000" h="96520">
                <a:moveTo>
                  <a:pt x="2286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2286000" y="64008"/>
                </a:lnTo>
                <a:lnTo>
                  <a:pt x="2286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39761" y="5820155"/>
            <a:ext cx="2209800" cy="96520"/>
          </a:xfrm>
          <a:custGeom>
            <a:avLst/>
            <a:gdLst/>
            <a:ahLst/>
            <a:cxnLst/>
            <a:rect l="l" t="t" r="r" b="b"/>
            <a:pathLst>
              <a:path w="2209800" h="96520">
                <a:moveTo>
                  <a:pt x="2113788" y="0"/>
                </a:moveTo>
                <a:lnTo>
                  <a:pt x="2113788" y="96012"/>
                </a:lnTo>
                <a:lnTo>
                  <a:pt x="2177795" y="64008"/>
                </a:lnTo>
                <a:lnTo>
                  <a:pt x="2129790" y="64008"/>
                </a:lnTo>
                <a:lnTo>
                  <a:pt x="2129790" y="32004"/>
                </a:lnTo>
                <a:lnTo>
                  <a:pt x="2177795" y="32004"/>
                </a:lnTo>
                <a:lnTo>
                  <a:pt x="2113788" y="0"/>
                </a:lnTo>
                <a:close/>
              </a:path>
              <a:path w="2209800" h="96520">
                <a:moveTo>
                  <a:pt x="21137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113788" y="64008"/>
                </a:lnTo>
                <a:lnTo>
                  <a:pt x="2113788" y="32004"/>
                </a:lnTo>
                <a:close/>
              </a:path>
              <a:path w="2209800" h="96520">
                <a:moveTo>
                  <a:pt x="2177795" y="32004"/>
                </a:moveTo>
                <a:lnTo>
                  <a:pt x="2129790" y="32004"/>
                </a:lnTo>
                <a:lnTo>
                  <a:pt x="2129790" y="64008"/>
                </a:lnTo>
                <a:lnTo>
                  <a:pt x="2177795" y="64008"/>
                </a:lnTo>
                <a:lnTo>
                  <a:pt x="2209799" y="48006"/>
                </a:lnTo>
                <a:lnTo>
                  <a:pt x="2177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3835655" y="5645302"/>
            <a:ext cx="5059045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algn="ctr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800</a:t>
            </a:r>
            <a:r>
              <a:rPr b="1" spc="-1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Bus Timings </a:t>
            </a: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for a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Read</a:t>
            </a:r>
            <a:r>
              <a:rPr sz="2400" b="1" spc="-7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Operation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7315961" y="9151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44561" y="9151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392161" y="6865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392161" y="762762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468361" y="9913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468361" y="6865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68361" y="762762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44561" y="9913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7318628" y="263778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b="1" baseline="-20833" dirty="0">
                <a:solidFill>
                  <a:srgbClr val="FF0000"/>
                </a:solidFill>
                <a:latin typeface="Comic Sans MS"/>
                <a:cs typeface="Comic Sans MS"/>
              </a:rPr>
              <a:t>w</a:t>
            </a:r>
            <a:endParaRPr baseline="-20833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962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9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1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3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5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7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1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3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9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1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77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3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99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5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39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01961" y="1219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97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2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6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00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24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48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6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53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41395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00271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20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77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565776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24272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44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01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37629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96126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068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90" y="64008"/>
                </a:lnTo>
                <a:lnTo>
                  <a:pt x="300990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90" y="32004"/>
                </a:lnTo>
                <a:lnTo>
                  <a:pt x="300990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5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0999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0999" y="64008"/>
                </a:lnTo>
                <a:lnTo>
                  <a:pt x="380999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614410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72907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4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10761" y="1448561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152400"/>
                </a:moveTo>
                <a:lnTo>
                  <a:pt x="133350" y="0"/>
                </a:lnTo>
                <a:lnTo>
                  <a:pt x="1390650" y="0"/>
                </a:lnTo>
                <a:lnTo>
                  <a:pt x="1524000" y="152400"/>
                </a:lnTo>
                <a:lnTo>
                  <a:pt x="1390650" y="304800"/>
                </a:lnTo>
                <a:lnTo>
                  <a:pt x="13335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95600" y="1447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95600" y="17526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10761" y="2058161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152400"/>
                </a:moveTo>
                <a:lnTo>
                  <a:pt x="133350" y="0"/>
                </a:lnTo>
                <a:lnTo>
                  <a:pt x="1390650" y="0"/>
                </a:lnTo>
                <a:lnTo>
                  <a:pt x="1524000" y="152400"/>
                </a:lnTo>
                <a:lnTo>
                  <a:pt x="1390650" y="304800"/>
                </a:lnTo>
                <a:lnTo>
                  <a:pt x="13335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56633" y="1494486"/>
            <a:ext cx="103124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700" b="1" spc="-7" baseline="13888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1200" b="1" spc="-5" dirty="0">
                <a:solidFill>
                  <a:srgbClr val="000099"/>
                </a:solidFill>
                <a:latin typeface="Comic Sans MS"/>
                <a:cs typeface="Comic Sans MS"/>
              </a:rPr>
              <a:t>19 </a:t>
            </a:r>
            <a:r>
              <a:rPr sz="2700" b="1" baseline="13888" dirty="0">
                <a:solidFill>
                  <a:srgbClr val="000099"/>
                </a:solidFill>
                <a:latin typeface="Comic Sans MS"/>
                <a:cs typeface="Comic Sans MS"/>
              </a:rPr>
              <a:t>–</a:t>
            </a:r>
            <a:r>
              <a:rPr sz="2700" b="1" spc="-509" baseline="13888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700" b="1" spc="-7" baseline="13888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1200" b="1" spc="-5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 sz="1200">
              <a:latin typeface="Comic Sans MS"/>
              <a:cs typeface="Comic Sans MS"/>
            </a:endParaRPr>
          </a:p>
          <a:p>
            <a:pPr algn="ctr">
              <a:spcBef>
                <a:spcPts val="2200"/>
              </a:spcBef>
            </a:pPr>
            <a:r>
              <a:rPr b="1" dirty="0">
                <a:solidFill>
                  <a:srgbClr val="0000CC"/>
                </a:solidFill>
                <a:latin typeface="Comic Sans MS"/>
                <a:cs typeface="Comic Sans MS"/>
              </a:rPr>
              <a:t>A</a:t>
            </a:r>
            <a:r>
              <a:rPr b="1" baseline="-20833" dirty="0">
                <a:solidFill>
                  <a:srgbClr val="0000CC"/>
                </a:solidFill>
                <a:latin typeface="Comic Sans MS"/>
                <a:cs typeface="Comic Sans MS"/>
              </a:rPr>
              <a:t>15</a:t>
            </a:r>
            <a:r>
              <a:rPr b="1" dirty="0">
                <a:solidFill>
                  <a:srgbClr val="0000CC"/>
                </a:solidFill>
                <a:latin typeface="Comic Sans MS"/>
                <a:cs typeface="Comic Sans MS"/>
              </a:rPr>
              <a:t>-A</a:t>
            </a:r>
            <a:r>
              <a:rPr b="1" baseline="-20833" dirty="0">
                <a:solidFill>
                  <a:srgbClr val="0000CC"/>
                </a:solidFill>
                <a:latin typeface="Comic Sans MS"/>
                <a:cs typeface="Comic Sans MS"/>
              </a:rPr>
              <a:t>0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657600" y="1447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57600" y="1600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95600" y="20574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95600" y="23622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576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576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95600" y="26670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95600" y="2971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57600" y="2667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57600" y="2819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9400" y="35814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63161" y="32773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25161" y="3277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58361" y="3277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9400" y="38100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9400" y="441960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2667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19400" y="49530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32004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678940" y="1392682"/>
            <a:ext cx="159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/S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–S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baseline="-20833" dirty="0">
              <a:latin typeface="Comic Sans MS"/>
              <a:cs typeface="Comic Sans M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983740" y="783082"/>
            <a:ext cx="433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CLK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678939" y="2002663"/>
            <a:ext cx="1301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</a:t>
            </a:r>
            <a:r>
              <a:rPr b="1" spc="-7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678939" y="2612263"/>
            <a:ext cx="703580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M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/I</a:t>
            </a: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O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’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44450">
              <a:lnSpc>
                <a:spcPct val="133100"/>
              </a:lnSpc>
              <a:spcBef>
                <a:spcPts val="5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ALE  D</a:t>
            </a: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/R’</a:t>
            </a:r>
            <a:endParaRPr>
              <a:latin typeface="Comic Sans MS"/>
              <a:cs typeface="Comic Sans MS"/>
            </a:endParaRPr>
          </a:p>
          <a:p>
            <a:pPr marL="12700" marR="137160">
              <a:lnSpc>
                <a:spcPct val="194400"/>
              </a:lnSpc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RD’ 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DEN’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353561" y="5591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048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04800" h="96520">
                <a:moveTo>
                  <a:pt x="3048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04800" y="64008"/>
                </a:lnTo>
                <a:lnTo>
                  <a:pt x="3048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572761" y="5591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208787" y="0"/>
                </a:moveTo>
                <a:lnTo>
                  <a:pt x="208787" y="96012"/>
                </a:lnTo>
                <a:lnTo>
                  <a:pt x="272796" y="64008"/>
                </a:lnTo>
                <a:lnTo>
                  <a:pt x="224789" y="64008"/>
                </a:lnTo>
                <a:lnTo>
                  <a:pt x="224789" y="32004"/>
                </a:lnTo>
                <a:lnTo>
                  <a:pt x="272795" y="32004"/>
                </a:lnTo>
                <a:lnTo>
                  <a:pt x="208787" y="0"/>
                </a:lnTo>
                <a:close/>
              </a:path>
              <a:path w="304800" h="96520">
                <a:moveTo>
                  <a:pt x="208787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08787" y="64008"/>
                </a:lnTo>
                <a:lnTo>
                  <a:pt x="208787" y="32004"/>
                </a:lnTo>
                <a:close/>
              </a:path>
              <a:path w="304800" h="96520">
                <a:moveTo>
                  <a:pt x="272795" y="32004"/>
                </a:moveTo>
                <a:lnTo>
                  <a:pt x="224789" y="32004"/>
                </a:lnTo>
                <a:lnTo>
                  <a:pt x="224789" y="64008"/>
                </a:lnTo>
                <a:lnTo>
                  <a:pt x="272796" y="64008"/>
                </a:lnTo>
                <a:lnTo>
                  <a:pt x="304800" y="48006"/>
                </a:lnTo>
                <a:lnTo>
                  <a:pt x="272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3736594" y="5432552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200</a:t>
            </a:r>
            <a:r>
              <a:rPr b="1" spc="-10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353561" y="5820155"/>
            <a:ext cx="2286000" cy="96520"/>
          </a:xfrm>
          <a:custGeom>
            <a:avLst/>
            <a:gdLst/>
            <a:ahLst/>
            <a:cxnLst/>
            <a:rect l="l" t="t" r="r" b="b"/>
            <a:pathLst>
              <a:path w="2286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2286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2286000" h="96520">
                <a:moveTo>
                  <a:pt x="2286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2286000" y="64008"/>
                </a:lnTo>
                <a:lnTo>
                  <a:pt x="2286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39761" y="5820155"/>
            <a:ext cx="2209800" cy="96520"/>
          </a:xfrm>
          <a:custGeom>
            <a:avLst/>
            <a:gdLst/>
            <a:ahLst/>
            <a:cxnLst/>
            <a:rect l="l" t="t" r="r" b="b"/>
            <a:pathLst>
              <a:path w="2209800" h="96520">
                <a:moveTo>
                  <a:pt x="2113788" y="0"/>
                </a:moveTo>
                <a:lnTo>
                  <a:pt x="2113788" y="96012"/>
                </a:lnTo>
                <a:lnTo>
                  <a:pt x="2177795" y="64008"/>
                </a:lnTo>
                <a:lnTo>
                  <a:pt x="2129790" y="64008"/>
                </a:lnTo>
                <a:lnTo>
                  <a:pt x="2129790" y="32004"/>
                </a:lnTo>
                <a:lnTo>
                  <a:pt x="2177795" y="32004"/>
                </a:lnTo>
                <a:lnTo>
                  <a:pt x="2113788" y="0"/>
                </a:lnTo>
                <a:close/>
              </a:path>
              <a:path w="2209800" h="96520">
                <a:moveTo>
                  <a:pt x="21137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113788" y="64008"/>
                </a:lnTo>
                <a:lnTo>
                  <a:pt x="2113788" y="32004"/>
                </a:lnTo>
                <a:close/>
              </a:path>
              <a:path w="2209800" h="96520">
                <a:moveTo>
                  <a:pt x="2177795" y="32004"/>
                </a:moveTo>
                <a:lnTo>
                  <a:pt x="2129790" y="32004"/>
                </a:lnTo>
                <a:lnTo>
                  <a:pt x="2129790" y="64008"/>
                </a:lnTo>
                <a:lnTo>
                  <a:pt x="2177795" y="64008"/>
                </a:lnTo>
                <a:lnTo>
                  <a:pt x="2209799" y="48006"/>
                </a:lnTo>
                <a:lnTo>
                  <a:pt x="2177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3835655" y="5645302"/>
            <a:ext cx="5059045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algn="ctr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800</a:t>
            </a:r>
            <a:r>
              <a:rPr b="1" spc="-1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Bus Timings </a:t>
            </a: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for a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Read</a:t>
            </a:r>
            <a:r>
              <a:rPr sz="2400" b="1" spc="-7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Operation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7315961" y="9151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44561" y="9151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392161" y="6865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392161" y="762762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468361" y="9913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468361" y="6865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68361" y="762762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44561" y="9913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7318628" y="263778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b="1" baseline="-20833" dirty="0">
                <a:solidFill>
                  <a:srgbClr val="FF0000"/>
                </a:solidFill>
                <a:latin typeface="Comic Sans MS"/>
                <a:cs typeface="Comic Sans MS"/>
              </a:rPr>
              <a:t>w</a:t>
            </a:r>
            <a:endParaRPr baseline="-20833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405605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962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9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1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3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5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7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1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3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9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1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77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3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99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5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39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01961" y="1219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97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2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6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00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24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48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6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53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41395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00271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20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77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565776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24272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44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01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37629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96126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068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90" y="64008"/>
                </a:lnTo>
                <a:lnTo>
                  <a:pt x="300990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90" y="32004"/>
                </a:lnTo>
                <a:lnTo>
                  <a:pt x="300990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5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0999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0999" y="64008"/>
                </a:lnTo>
                <a:lnTo>
                  <a:pt x="380999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614410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72907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4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10761" y="1448561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152400"/>
                </a:moveTo>
                <a:lnTo>
                  <a:pt x="133350" y="0"/>
                </a:lnTo>
                <a:lnTo>
                  <a:pt x="1390650" y="0"/>
                </a:lnTo>
                <a:lnTo>
                  <a:pt x="1524000" y="152400"/>
                </a:lnTo>
                <a:lnTo>
                  <a:pt x="1390650" y="304800"/>
                </a:lnTo>
                <a:lnTo>
                  <a:pt x="13335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95600" y="1447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95600" y="17526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10761" y="2058161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152400"/>
                </a:moveTo>
                <a:lnTo>
                  <a:pt x="133350" y="0"/>
                </a:lnTo>
                <a:lnTo>
                  <a:pt x="1390650" y="0"/>
                </a:lnTo>
                <a:lnTo>
                  <a:pt x="1524000" y="152400"/>
                </a:lnTo>
                <a:lnTo>
                  <a:pt x="1390650" y="304800"/>
                </a:lnTo>
                <a:lnTo>
                  <a:pt x="13335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56633" y="1494486"/>
            <a:ext cx="103124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700" b="1" spc="-7" baseline="13888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1200" b="1" spc="-5" dirty="0">
                <a:solidFill>
                  <a:srgbClr val="000099"/>
                </a:solidFill>
                <a:latin typeface="Comic Sans MS"/>
                <a:cs typeface="Comic Sans MS"/>
              </a:rPr>
              <a:t>19 </a:t>
            </a:r>
            <a:r>
              <a:rPr sz="2700" b="1" baseline="13888" dirty="0">
                <a:solidFill>
                  <a:srgbClr val="000099"/>
                </a:solidFill>
                <a:latin typeface="Comic Sans MS"/>
                <a:cs typeface="Comic Sans MS"/>
              </a:rPr>
              <a:t>–</a:t>
            </a:r>
            <a:r>
              <a:rPr sz="2700" b="1" spc="-509" baseline="13888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700" b="1" spc="-7" baseline="13888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1200" b="1" spc="-5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 sz="1200">
              <a:latin typeface="Comic Sans MS"/>
              <a:cs typeface="Comic Sans MS"/>
            </a:endParaRPr>
          </a:p>
          <a:p>
            <a:pPr algn="ctr">
              <a:spcBef>
                <a:spcPts val="2200"/>
              </a:spcBef>
            </a:pPr>
            <a:r>
              <a:rPr b="1" dirty="0">
                <a:solidFill>
                  <a:srgbClr val="0000CC"/>
                </a:solidFill>
                <a:latin typeface="Comic Sans MS"/>
                <a:cs typeface="Comic Sans MS"/>
              </a:rPr>
              <a:t>A</a:t>
            </a:r>
            <a:r>
              <a:rPr b="1" baseline="-20833" dirty="0">
                <a:solidFill>
                  <a:srgbClr val="0000CC"/>
                </a:solidFill>
                <a:latin typeface="Comic Sans MS"/>
                <a:cs typeface="Comic Sans MS"/>
              </a:rPr>
              <a:t>15</a:t>
            </a:r>
            <a:r>
              <a:rPr b="1" dirty="0">
                <a:solidFill>
                  <a:srgbClr val="0000CC"/>
                </a:solidFill>
                <a:latin typeface="Comic Sans MS"/>
                <a:cs typeface="Comic Sans MS"/>
              </a:rPr>
              <a:t>-A</a:t>
            </a:r>
            <a:r>
              <a:rPr b="1" baseline="-20833" dirty="0">
                <a:solidFill>
                  <a:srgbClr val="0000CC"/>
                </a:solidFill>
                <a:latin typeface="Comic Sans MS"/>
                <a:cs typeface="Comic Sans MS"/>
              </a:rPr>
              <a:t>0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657600" y="1447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57600" y="1600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95600" y="20574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95600" y="23622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576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576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95600" y="26670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95600" y="2971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57600" y="2667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57600" y="2819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10761" y="2667761"/>
            <a:ext cx="5638800" cy="304800"/>
          </a:xfrm>
          <a:custGeom>
            <a:avLst/>
            <a:gdLst/>
            <a:ahLst/>
            <a:cxnLst/>
            <a:rect l="l" t="t" r="r" b="b"/>
            <a:pathLst>
              <a:path w="5638800" h="304800">
                <a:moveTo>
                  <a:pt x="0" y="152400"/>
                </a:moveTo>
                <a:lnTo>
                  <a:pt x="190626" y="0"/>
                </a:lnTo>
                <a:lnTo>
                  <a:pt x="5448172" y="0"/>
                </a:lnTo>
                <a:lnTo>
                  <a:pt x="5638799" y="152400"/>
                </a:lnTo>
                <a:lnTo>
                  <a:pt x="5448172" y="304800"/>
                </a:lnTo>
                <a:lnTo>
                  <a:pt x="190626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9400" y="35814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63161" y="32773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25161" y="3277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58361" y="3277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01161" y="3810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9400" y="38100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05961" y="4115561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399" y="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9400" y="441960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2667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19400" y="49530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32004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678940" y="1392682"/>
            <a:ext cx="159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/S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–S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baseline="-20833" dirty="0">
              <a:latin typeface="Comic Sans MS"/>
              <a:cs typeface="Comic Sans M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983740" y="783082"/>
            <a:ext cx="433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CLK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678939" y="2002663"/>
            <a:ext cx="1301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</a:t>
            </a:r>
            <a:r>
              <a:rPr b="1" spc="-7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678939" y="2612263"/>
            <a:ext cx="703580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M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/I</a:t>
            </a: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O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’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44450">
              <a:lnSpc>
                <a:spcPct val="133100"/>
              </a:lnSpc>
              <a:spcBef>
                <a:spcPts val="5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ALE  D</a:t>
            </a: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/R’</a:t>
            </a:r>
            <a:endParaRPr>
              <a:latin typeface="Comic Sans MS"/>
              <a:cs typeface="Comic Sans MS"/>
            </a:endParaRPr>
          </a:p>
          <a:p>
            <a:pPr marL="12700" marR="137160">
              <a:lnSpc>
                <a:spcPct val="194400"/>
              </a:lnSpc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RD’ 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DEN’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353561" y="5591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048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04800" h="96520">
                <a:moveTo>
                  <a:pt x="3048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04800" y="64008"/>
                </a:lnTo>
                <a:lnTo>
                  <a:pt x="3048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572761" y="5591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208787" y="0"/>
                </a:moveTo>
                <a:lnTo>
                  <a:pt x="208787" y="96012"/>
                </a:lnTo>
                <a:lnTo>
                  <a:pt x="272796" y="64008"/>
                </a:lnTo>
                <a:lnTo>
                  <a:pt x="224789" y="64008"/>
                </a:lnTo>
                <a:lnTo>
                  <a:pt x="224789" y="32004"/>
                </a:lnTo>
                <a:lnTo>
                  <a:pt x="272795" y="32004"/>
                </a:lnTo>
                <a:lnTo>
                  <a:pt x="208787" y="0"/>
                </a:lnTo>
                <a:close/>
              </a:path>
              <a:path w="304800" h="96520">
                <a:moveTo>
                  <a:pt x="208787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08787" y="64008"/>
                </a:lnTo>
                <a:lnTo>
                  <a:pt x="208787" y="32004"/>
                </a:lnTo>
                <a:close/>
              </a:path>
              <a:path w="304800" h="96520">
                <a:moveTo>
                  <a:pt x="272795" y="32004"/>
                </a:moveTo>
                <a:lnTo>
                  <a:pt x="224789" y="32004"/>
                </a:lnTo>
                <a:lnTo>
                  <a:pt x="224789" y="64008"/>
                </a:lnTo>
                <a:lnTo>
                  <a:pt x="272796" y="64008"/>
                </a:lnTo>
                <a:lnTo>
                  <a:pt x="304800" y="48006"/>
                </a:lnTo>
                <a:lnTo>
                  <a:pt x="272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3736594" y="5432552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200</a:t>
            </a:r>
            <a:r>
              <a:rPr b="1" spc="-10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353561" y="5820155"/>
            <a:ext cx="2286000" cy="96520"/>
          </a:xfrm>
          <a:custGeom>
            <a:avLst/>
            <a:gdLst/>
            <a:ahLst/>
            <a:cxnLst/>
            <a:rect l="l" t="t" r="r" b="b"/>
            <a:pathLst>
              <a:path w="2286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2286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2286000" h="96520">
                <a:moveTo>
                  <a:pt x="2286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2286000" y="64008"/>
                </a:lnTo>
                <a:lnTo>
                  <a:pt x="2286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39761" y="5820155"/>
            <a:ext cx="2209800" cy="96520"/>
          </a:xfrm>
          <a:custGeom>
            <a:avLst/>
            <a:gdLst/>
            <a:ahLst/>
            <a:cxnLst/>
            <a:rect l="l" t="t" r="r" b="b"/>
            <a:pathLst>
              <a:path w="2209800" h="96520">
                <a:moveTo>
                  <a:pt x="2113788" y="0"/>
                </a:moveTo>
                <a:lnTo>
                  <a:pt x="2113788" y="96012"/>
                </a:lnTo>
                <a:lnTo>
                  <a:pt x="2177795" y="64008"/>
                </a:lnTo>
                <a:lnTo>
                  <a:pt x="2129790" y="64008"/>
                </a:lnTo>
                <a:lnTo>
                  <a:pt x="2129790" y="32004"/>
                </a:lnTo>
                <a:lnTo>
                  <a:pt x="2177795" y="32004"/>
                </a:lnTo>
                <a:lnTo>
                  <a:pt x="2113788" y="0"/>
                </a:lnTo>
                <a:close/>
              </a:path>
              <a:path w="2209800" h="96520">
                <a:moveTo>
                  <a:pt x="21137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113788" y="64008"/>
                </a:lnTo>
                <a:lnTo>
                  <a:pt x="2113788" y="32004"/>
                </a:lnTo>
                <a:close/>
              </a:path>
              <a:path w="2209800" h="96520">
                <a:moveTo>
                  <a:pt x="2177795" y="32004"/>
                </a:moveTo>
                <a:lnTo>
                  <a:pt x="2129790" y="32004"/>
                </a:lnTo>
                <a:lnTo>
                  <a:pt x="2129790" y="64008"/>
                </a:lnTo>
                <a:lnTo>
                  <a:pt x="2177795" y="64008"/>
                </a:lnTo>
                <a:lnTo>
                  <a:pt x="2209799" y="48006"/>
                </a:lnTo>
                <a:lnTo>
                  <a:pt x="2177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505961" y="2404872"/>
            <a:ext cx="533400" cy="160020"/>
          </a:xfrm>
          <a:custGeom>
            <a:avLst/>
            <a:gdLst/>
            <a:ahLst/>
            <a:cxnLst/>
            <a:rect l="l" t="t" r="r" b="b"/>
            <a:pathLst>
              <a:path w="533400" h="160019">
                <a:moveTo>
                  <a:pt x="96012" y="0"/>
                </a:moveTo>
                <a:lnTo>
                  <a:pt x="0" y="80010"/>
                </a:lnTo>
                <a:lnTo>
                  <a:pt x="96012" y="160019"/>
                </a:lnTo>
                <a:lnTo>
                  <a:pt x="96012" y="96012"/>
                </a:lnTo>
                <a:lnTo>
                  <a:pt x="80010" y="96012"/>
                </a:lnTo>
                <a:lnTo>
                  <a:pt x="80010" y="64007"/>
                </a:lnTo>
                <a:lnTo>
                  <a:pt x="96012" y="64007"/>
                </a:lnTo>
                <a:lnTo>
                  <a:pt x="96012" y="0"/>
                </a:lnTo>
                <a:close/>
              </a:path>
              <a:path w="533400" h="160019">
                <a:moveTo>
                  <a:pt x="437388" y="0"/>
                </a:moveTo>
                <a:lnTo>
                  <a:pt x="437388" y="160019"/>
                </a:lnTo>
                <a:lnTo>
                  <a:pt x="514197" y="96012"/>
                </a:lnTo>
                <a:lnTo>
                  <a:pt x="453389" y="96012"/>
                </a:lnTo>
                <a:lnTo>
                  <a:pt x="453389" y="64007"/>
                </a:lnTo>
                <a:lnTo>
                  <a:pt x="514197" y="64007"/>
                </a:lnTo>
                <a:lnTo>
                  <a:pt x="437388" y="0"/>
                </a:lnTo>
                <a:close/>
              </a:path>
              <a:path w="533400" h="160019">
                <a:moveTo>
                  <a:pt x="96012" y="64007"/>
                </a:moveTo>
                <a:lnTo>
                  <a:pt x="80010" y="64007"/>
                </a:lnTo>
                <a:lnTo>
                  <a:pt x="80010" y="96012"/>
                </a:lnTo>
                <a:lnTo>
                  <a:pt x="96012" y="96012"/>
                </a:lnTo>
                <a:lnTo>
                  <a:pt x="96012" y="64007"/>
                </a:lnTo>
                <a:close/>
              </a:path>
              <a:path w="533400" h="160019">
                <a:moveTo>
                  <a:pt x="437388" y="64007"/>
                </a:moveTo>
                <a:lnTo>
                  <a:pt x="96012" y="64007"/>
                </a:lnTo>
                <a:lnTo>
                  <a:pt x="96012" y="96012"/>
                </a:lnTo>
                <a:lnTo>
                  <a:pt x="437388" y="96012"/>
                </a:lnTo>
                <a:lnTo>
                  <a:pt x="437388" y="64007"/>
                </a:lnTo>
                <a:close/>
              </a:path>
              <a:path w="533400" h="160019">
                <a:moveTo>
                  <a:pt x="514197" y="64007"/>
                </a:moveTo>
                <a:lnTo>
                  <a:pt x="453389" y="64007"/>
                </a:lnTo>
                <a:lnTo>
                  <a:pt x="453389" y="96012"/>
                </a:lnTo>
                <a:lnTo>
                  <a:pt x="514197" y="96012"/>
                </a:lnTo>
                <a:lnTo>
                  <a:pt x="533400" y="80010"/>
                </a:lnTo>
                <a:lnTo>
                  <a:pt x="514197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3965195" y="2367788"/>
            <a:ext cx="165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Address</a:t>
            </a:r>
            <a:r>
              <a:rPr b="1" spc="-70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Setup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835655" y="5645302"/>
            <a:ext cx="5059045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algn="ctr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800</a:t>
            </a:r>
            <a:r>
              <a:rPr b="1" spc="-1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Bus Timings </a:t>
            </a: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for a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Read</a:t>
            </a:r>
            <a:r>
              <a:rPr sz="2400" b="1" spc="-7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Operation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7315961" y="9151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44561" y="9151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392161" y="6865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392161" y="762762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468361" y="9913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468361" y="6865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68361" y="762762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44561" y="9913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7318628" y="263778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b="1" baseline="-20833" dirty="0">
                <a:solidFill>
                  <a:srgbClr val="FF0000"/>
                </a:solidFill>
                <a:latin typeface="Comic Sans MS"/>
                <a:cs typeface="Comic Sans MS"/>
              </a:rPr>
              <a:t>w</a:t>
            </a:r>
            <a:endParaRPr baseline="-20833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5916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2073" y="1399032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12073" y="1755648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12073" y="2112264"/>
            <a:ext cx="152400" cy="160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12073" y="3182111"/>
            <a:ext cx="152400" cy="160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12073" y="3538728"/>
            <a:ext cx="152400" cy="1600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2073" y="3895345"/>
            <a:ext cx="152400" cy="160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28039" y="163477"/>
            <a:ext cx="5822315" cy="40018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spcBef>
                <a:spcPts val="750"/>
              </a:spcBef>
            </a:pPr>
            <a:r>
              <a:rPr b="1" spc="-50" dirty="0">
                <a:solidFill>
                  <a:srgbClr val="000099"/>
                </a:solidFill>
                <a:latin typeface="Trebuchet MS"/>
                <a:cs typeface="Trebuchet MS"/>
              </a:rPr>
              <a:t>Minimum</a:t>
            </a:r>
            <a:r>
              <a:rPr b="1" spc="-16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b="1" spc="-5" dirty="0">
                <a:solidFill>
                  <a:srgbClr val="000099"/>
                </a:solidFill>
                <a:latin typeface="Trebuchet MS"/>
                <a:cs typeface="Trebuchet MS"/>
              </a:rPr>
              <a:t>&amp;</a:t>
            </a:r>
            <a:r>
              <a:rPr b="1" spc="-145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b="1" spc="-60" dirty="0">
                <a:solidFill>
                  <a:srgbClr val="000099"/>
                </a:solidFill>
                <a:latin typeface="Trebuchet MS"/>
                <a:cs typeface="Trebuchet MS"/>
              </a:rPr>
              <a:t>Maximum</a:t>
            </a:r>
            <a:r>
              <a:rPr b="1" spc="-15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b="1" spc="-15" dirty="0">
                <a:solidFill>
                  <a:srgbClr val="000099"/>
                </a:solidFill>
                <a:latin typeface="Trebuchet MS"/>
                <a:cs typeface="Trebuchet MS"/>
              </a:rPr>
              <a:t>Modes</a:t>
            </a:r>
            <a:r>
              <a:rPr b="1" spc="-17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b="1" spc="-75" dirty="0">
                <a:solidFill>
                  <a:srgbClr val="000099"/>
                </a:solidFill>
                <a:latin typeface="Trebuchet MS"/>
                <a:cs typeface="Trebuchet MS"/>
              </a:rPr>
              <a:t>of</a:t>
            </a:r>
            <a:r>
              <a:rPr b="1" spc="-130" dirty="0">
                <a:solidFill>
                  <a:srgbClr val="000099"/>
                </a:solidFill>
                <a:latin typeface="Trebuchet MS"/>
                <a:cs typeface="Trebuchet MS"/>
              </a:rPr>
              <a:t> </a:t>
            </a:r>
            <a:r>
              <a:rPr b="1" spc="-95" dirty="0">
                <a:solidFill>
                  <a:srgbClr val="000099"/>
                </a:solidFill>
                <a:latin typeface="Trebuchet MS"/>
                <a:cs typeface="Trebuchet MS"/>
              </a:rPr>
              <a:t>Operations</a:t>
            </a:r>
            <a:endParaRPr>
              <a:latin typeface="Trebuchet MS"/>
              <a:cs typeface="Trebuchet MS"/>
            </a:endParaRPr>
          </a:p>
          <a:p>
            <a:pPr marL="12700">
              <a:spcBef>
                <a:spcPts val="650"/>
              </a:spcBef>
            </a:pPr>
            <a:r>
              <a:rPr spc="-60" dirty="0">
                <a:solidFill>
                  <a:srgbClr val="000099"/>
                </a:solidFill>
                <a:latin typeface="Arial"/>
                <a:cs typeface="Arial"/>
              </a:rPr>
              <a:t>8088/8086</a:t>
            </a:r>
            <a:r>
              <a:rPr spc="-9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pc="-120" dirty="0">
                <a:solidFill>
                  <a:srgbClr val="000099"/>
                </a:solidFill>
                <a:latin typeface="Arial"/>
                <a:cs typeface="Arial"/>
              </a:rPr>
              <a:t>can</a:t>
            </a:r>
            <a:r>
              <a:rPr spc="-8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pc="-85" dirty="0">
                <a:solidFill>
                  <a:srgbClr val="000099"/>
                </a:solidFill>
                <a:latin typeface="Arial"/>
                <a:cs typeface="Arial"/>
              </a:rPr>
              <a:t>be </a:t>
            </a:r>
            <a:r>
              <a:rPr spc="-65" dirty="0">
                <a:solidFill>
                  <a:srgbClr val="000099"/>
                </a:solidFill>
                <a:latin typeface="Arial"/>
                <a:cs typeface="Arial"/>
              </a:rPr>
              <a:t>configured </a:t>
            </a:r>
            <a:r>
              <a:rPr spc="15" dirty="0">
                <a:solidFill>
                  <a:srgbClr val="000099"/>
                </a:solidFill>
                <a:latin typeface="Arial"/>
                <a:cs typeface="Arial"/>
              </a:rPr>
              <a:t>to</a:t>
            </a:r>
            <a:r>
              <a:rPr spc="-9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pc="-40" dirty="0">
                <a:solidFill>
                  <a:srgbClr val="000099"/>
                </a:solidFill>
                <a:latin typeface="Arial"/>
                <a:cs typeface="Arial"/>
              </a:rPr>
              <a:t>work</a:t>
            </a:r>
            <a:r>
              <a:rPr spc="-10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pc="-25" dirty="0">
                <a:solidFill>
                  <a:srgbClr val="000099"/>
                </a:solidFill>
                <a:latin typeface="Arial"/>
                <a:cs typeface="Arial"/>
              </a:rPr>
              <a:t>in</a:t>
            </a:r>
            <a:r>
              <a:rPr spc="-8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pc="-105" dirty="0">
                <a:solidFill>
                  <a:srgbClr val="000099"/>
                </a:solidFill>
                <a:latin typeface="Arial"/>
                <a:cs typeface="Arial"/>
              </a:rPr>
              <a:t>any</a:t>
            </a:r>
            <a:r>
              <a:rPr spc="-8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000099"/>
                </a:solidFill>
                <a:latin typeface="Arial"/>
                <a:cs typeface="Arial"/>
              </a:rPr>
              <a:t>of</a:t>
            </a:r>
            <a:r>
              <a:rPr spc="-9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000099"/>
                </a:solidFill>
                <a:latin typeface="Arial"/>
                <a:cs typeface="Arial"/>
              </a:rPr>
              <a:t>the</a:t>
            </a:r>
            <a:r>
              <a:rPr spc="-9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pc="5" dirty="0">
                <a:solidFill>
                  <a:srgbClr val="000099"/>
                </a:solidFill>
                <a:latin typeface="Arial"/>
                <a:cs typeface="Arial"/>
              </a:rPr>
              <a:t>two</a:t>
            </a:r>
            <a:r>
              <a:rPr spc="-80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spc="-95" dirty="0">
                <a:solidFill>
                  <a:srgbClr val="000099"/>
                </a:solidFill>
                <a:latin typeface="Arial"/>
                <a:cs typeface="Arial"/>
              </a:rPr>
              <a:t>modes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650"/>
              </a:spcBef>
            </a:pPr>
            <a:r>
              <a:rPr b="1" spc="-45" dirty="0">
                <a:solidFill>
                  <a:srgbClr val="FF0000"/>
                </a:solidFill>
                <a:latin typeface="Trebuchet MS"/>
                <a:cs typeface="Trebuchet MS"/>
              </a:rPr>
              <a:t>Minimum</a:t>
            </a:r>
            <a:r>
              <a:rPr b="1" spc="-1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b="1" spc="-10" dirty="0">
                <a:solidFill>
                  <a:srgbClr val="FF0000"/>
                </a:solidFill>
                <a:latin typeface="Trebuchet MS"/>
                <a:cs typeface="Trebuchet MS"/>
              </a:rPr>
              <a:t>Mode</a:t>
            </a:r>
            <a:endParaRPr>
              <a:latin typeface="Trebuchet MS"/>
              <a:cs typeface="Trebuchet MS"/>
            </a:endParaRPr>
          </a:p>
          <a:p>
            <a:pPr marL="927100">
              <a:spcBef>
                <a:spcPts val="645"/>
              </a:spcBef>
            </a:pPr>
            <a:r>
              <a:rPr spc="-20" dirty="0">
                <a:solidFill>
                  <a:srgbClr val="FF0000"/>
                </a:solidFill>
                <a:latin typeface="Arial"/>
                <a:cs typeface="Arial"/>
              </a:rPr>
              <a:t>MN/MX’ </a:t>
            </a:r>
            <a:r>
              <a:rPr spc="-75" dirty="0">
                <a:solidFill>
                  <a:srgbClr val="FF0000"/>
                </a:solidFill>
                <a:latin typeface="Arial"/>
                <a:cs typeface="Arial"/>
              </a:rPr>
              <a:t>–logic</a:t>
            </a:r>
            <a:r>
              <a:rPr spc="-1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>
              <a:latin typeface="Arial"/>
              <a:cs typeface="Arial"/>
            </a:endParaRPr>
          </a:p>
          <a:p>
            <a:pPr marL="927100" marR="2455545">
              <a:lnSpc>
                <a:spcPct val="130000"/>
              </a:lnSpc>
              <a:spcBef>
                <a:spcPts val="5"/>
              </a:spcBef>
            </a:pPr>
            <a:r>
              <a:rPr spc="-114" dirty="0">
                <a:solidFill>
                  <a:srgbClr val="FF0000"/>
                </a:solidFill>
                <a:latin typeface="Arial"/>
                <a:cs typeface="Arial"/>
              </a:rPr>
              <a:t>Single </a:t>
            </a:r>
            <a:r>
              <a:rPr spc="-90" dirty="0">
                <a:solidFill>
                  <a:srgbClr val="FF0000"/>
                </a:solidFill>
                <a:latin typeface="Arial"/>
                <a:cs typeface="Arial"/>
              </a:rPr>
              <a:t>processor </a:t>
            </a:r>
            <a:r>
              <a:rPr spc="-25" dirty="0">
                <a:solidFill>
                  <a:srgbClr val="FF0000"/>
                </a:solidFill>
                <a:latin typeface="Arial"/>
                <a:cs typeface="Arial"/>
              </a:rPr>
              <a:t>in</a:t>
            </a:r>
            <a:r>
              <a:rPr spc="-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110" dirty="0">
                <a:solidFill>
                  <a:srgbClr val="FF0000"/>
                </a:solidFill>
                <a:latin typeface="Arial"/>
                <a:cs typeface="Arial"/>
              </a:rPr>
              <a:t>system  </a:t>
            </a:r>
            <a:r>
              <a:rPr spc="-95" dirty="0">
                <a:solidFill>
                  <a:srgbClr val="FF0000"/>
                </a:solidFill>
                <a:latin typeface="Arial"/>
                <a:cs typeface="Arial"/>
              </a:rPr>
              <a:t>Smaller </a:t>
            </a:r>
            <a:r>
              <a:rPr spc="-80" dirty="0">
                <a:solidFill>
                  <a:srgbClr val="FF0000"/>
                </a:solidFill>
                <a:latin typeface="Arial"/>
                <a:cs typeface="Arial"/>
              </a:rPr>
              <a:t>systems/</a:t>
            </a:r>
            <a:r>
              <a:rPr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pc="-114" dirty="0">
                <a:solidFill>
                  <a:srgbClr val="FF0000"/>
                </a:solidFill>
                <a:latin typeface="Arial"/>
                <a:cs typeface="Arial"/>
              </a:rPr>
              <a:t>Cheaper</a:t>
            </a:r>
            <a:endParaRPr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1385"/>
              </a:spcBef>
            </a:pPr>
            <a:r>
              <a:rPr b="1" spc="-60" dirty="0">
                <a:solidFill>
                  <a:srgbClr val="626F52"/>
                </a:solidFill>
                <a:latin typeface="Trebuchet MS"/>
                <a:cs typeface="Trebuchet MS"/>
              </a:rPr>
              <a:t>Maximum</a:t>
            </a:r>
            <a:r>
              <a:rPr b="1" spc="-165" dirty="0">
                <a:solidFill>
                  <a:srgbClr val="626F52"/>
                </a:solidFill>
                <a:latin typeface="Trebuchet MS"/>
                <a:cs typeface="Trebuchet MS"/>
              </a:rPr>
              <a:t> </a:t>
            </a:r>
            <a:r>
              <a:rPr b="1" spc="-10" dirty="0">
                <a:solidFill>
                  <a:srgbClr val="626F52"/>
                </a:solidFill>
                <a:latin typeface="Trebuchet MS"/>
                <a:cs typeface="Trebuchet MS"/>
              </a:rPr>
              <a:t>Mode</a:t>
            </a:r>
            <a:endParaRPr>
              <a:latin typeface="Trebuchet MS"/>
              <a:cs typeface="Trebuchet MS"/>
            </a:endParaRPr>
          </a:p>
          <a:p>
            <a:pPr marL="927100">
              <a:spcBef>
                <a:spcPts val="650"/>
              </a:spcBef>
            </a:pPr>
            <a:r>
              <a:rPr spc="-20" dirty="0">
                <a:solidFill>
                  <a:srgbClr val="626F52"/>
                </a:solidFill>
                <a:latin typeface="Arial"/>
                <a:cs typeface="Arial"/>
              </a:rPr>
              <a:t>MN/MX’ </a:t>
            </a:r>
            <a:r>
              <a:rPr spc="-105" dirty="0">
                <a:solidFill>
                  <a:srgbClr val="626F52"/>
                </a:solidFill>
                <a:latin typeface="Arial"/>
                <a:cs typeface="Arial"/>
              </a:rPr>
              <a:t>– </a:t>
            </a:r>
            <a:r>
              <a:rPr spc="-70" dirty="0">
                <a:solidFill>
                  <a:srgbClr val="626F52"/>
                </a:solidFill>
                <a:latin typeface="Arial"/>
                <a:cs typeface="Arial"/>
              </a:rPr>
              <a:t>logic</a:t>
            </a:r>
            <a:r>
              <a:rPr spc="-140" dirty="0">
                <a:solidFill>
                  <a:srgbClr val="626F52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626F52"/>
                </a:solidFill>
                <a:latin typeface="Arial"/>
                <a:cs typeface="Arial"/>
              </a:rPr>
              <a:t>0</a:t>
            </a:r>
            <a:endParaRPr>
              <a:latin typeface="Arial"/>
              <a:cs typeface="Arial"/>
            </a:endParaRPr>
          </a:p>
          <a:p>
            <a:pPr marL="927100">
              <a:spcBef>
                <a:spcPts val="650"/>
              </a:spcBef>
            </a:pPr>
            <a:r>
              <a:rPr spc="-110" dirty="0">
                <a:solidFill>
                  <a:srgbClr val="626F52"/>
                </a:solidFill>
                <a:latin typeface="Arial"/>
                <a:cs typeface="Arial"/>
              </a:rPr>
              <a:t>Larger </a:t>
            </a:r>
            <a:r>
              <a:rPr spc="-120" dirty="0">
                <a:solidFill>
                  <a:srgbClr val="626F52"/>
                </a:solidFill>
                <a:latin typeface="Arial"/>
                <a:cs typeface="Arial"/>
              </a:rPr>
              <a:t>systems </a:t>
            </a:r>
            <a:r>
              <a:rPr spc="-105" dirty="0">
                <a:solidFill>
                  <a:srgbClr val="626F52"/>
                </a:solidFill>
                <a:latin typeface="Arial"/>
                <a:cs typeface="Arial"/>
              </a:rPr>
              <a:t>– </a:t>
            </a:r>
            <a:r>
              <a:rPr spc="-60" dirty="0">
                <a:solidFill>
                  <a:srgbClr val="626F52"/>
                </a:solidFill>
                <a:latin typeface="Arial"/>
                <a:cs typeface="Arial"/>
              </a:rPr>
              <a:t>more </a:t>
            </a:r>
            <a:r>
              <a:rPr spc="-40" dirty="0">
                <a:solidFill>
                  <a:srgbClr val="626F52"/>
                </a:solidFill>
                <a:latin typeface="Arial"/>
                <a:cs typeface="Arial"/>
              </a:rPr>
              <a:t>than </a:t>
            </a:r>
            <a:r>
              <a:rPr spc="-75" dirty="0">
                <a:solidFill>
                  <a:srgbClr val="626F52"/>
                </a:solidFill>
                <a:latin typeface="Arial"/>
                <a:cs typeface="Arial"/>
              </a:rPr>
              <a:t>one</a:t>
            </a:r>
            <a:r>
              <a:rPr spc="-105" dirty="0">
                <a:solidFill>
                  <a:srgbClr val="626F52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626F52"/>
                </a:solidFill>
                <a:latin typeface="Arial"/>
                <a:cs typeface="Arial"/>
              </a:rPr>
              <a:t>processor</a:t>
            </a:r>
            <a:endParaRPr>
              <a:latin typeface="Arial"/>
              <a:cs typeface="Arial"/>
            </a:endParaRPr>
          </a:p>
          <a:p>
            <a:pPr marL="927100">
              <a:spcBef>
                <a:spcPts val="645"/>
              </a:spcBef>
            </a:pPr>
            <a:r>
              <a:rPr spc="-85" dirty="0">
                <a:solidFill>
                  <a:srgbClr val="626F52"/>
                </a:solidFill>
                <a:latin typeface="Arial"/>
                <a:cs typeface="Arial"/>
              </a:rPr>
              <a:t>e.g. </a:t>
            </a:r>
            <a:r>
              <a:rPr spc="-105" dirty="0">
                <a:solidFill>
                  <a:srgbClr val="626F52"/>
                </a:solidFill>
                <a:latin typeface="Arial"/>
                <a:cs typeface="Arial"/>
              </a:rPr>
              <a:t>– </a:t>
            </a:r>
            <a:r>
              <a:rPr spc="-70" dirty="0">
                <a:solidFill>
                  <a:srgbClr val="626F52"/>
                </a:solidFill>
                <a:latin typeface="Arial"/>
                <a:cs typeface="Arial"/>
              </a:rPr>
              <a:t>Numeric </a:t>
            </a:r>
            <a:r>
              <a:rPr spc="-105" dirty="0">
                <a:solidFill>
                  <a:srgbClr val="626F52"/>
                </a:solidFill>
                <a:latin typeface="Arial"/>
                <a:cs typeface="Arial"/>
              </a:rPr>
              <a:t>Data </a:t>
            </a:r>
            <a:r>
              <a:rPr spc="-90" dirty="0">
                <a:solidFill>
                  <a:srgbClr val="626F52"/>
                </a:solidFill>
                <a:latin typeface="Arial"/>
                <a:cs typeface="Arial"/>
              </a:rPr>
              <a:t>processor </a:t>
            </a:r>
            <a:r>
              <a:rPr spc="-80" dirty="0">
                <a:solidFill>
                  <a:srgbClr val="626F52"/>
                </a:solidFill>
                <a:latin typeface="Arial"/>
                <a:cs typeface="Arial"/>
              </a:rPr>
              <a:t>(8087)</a:t>
            </a:r>
            <a:r>
              <a:rPr spc="-100" dirty="0">
                <a:solidFill>
                  <a:srgbClr val="626F52"/>
                </a:solidFill>
                <a:latin typeface="Arial"/>
                <a:cs typeface="Arial"/>
              </a:rPr>
              <a:t> </a:t>
            </a:r>
            <a:r>
              <a:rPr spc="-90" dirty="0">
                <a:solidFill>
                  <a:srgbClr val="626F52"/>
                </a:solidFill>
                <a:latin typeface="Arial"/>
                <a:cs typeface="Arial"/>
              </a:rPr>
              <a:t>–co-processor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962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9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1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3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5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7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1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3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9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1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77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3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99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5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39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01961" y="1219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97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2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6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00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24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48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6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53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41395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00271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20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77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565776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24272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44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01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37629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96126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068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90" y="64008"/>
                </a:lnTo>
                <a:lnTo>
                  <a:pt x="300990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90" y="32004"/>
                </a:lnTo>
                <a:lnTo>
                  <a:pt x="300990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5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0999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0999" y="64008"/>
                </a:lnTo>
                <a:lnTo>
                  <a:pt x="380999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614410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72907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4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10761" y="1448561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152400"/>
                </a:moveTo>
                <a:lnTo>
                  <a:pt x="133350" y="0"/>
                </a:lnTo>
                <a:lnTo>
                  <a:pt x="1390650" y="0"/>
                </a:lnTo>
                <a:lnTo>
                  <a:pt x="1524000" y="152400"/>
                </a:lnTo>
                <a:lnTo>
                  <a:pt x="1390650" y="304800"/>
                </a:lnTo>
                <a:lnTo>
                  <a:pt x="13335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34761" y="1448561"/>
            <a:ext cx="3810000" cy="304800"/>
          </a:xfrm>
          <a:custGeom>
            <a:avLst/>
            <a:gdLst/>
            <a:ahLst/>
            <a:cxnLst/>
            <a:rect l="l" t="t" r="r" b="b"/>
            <a:pathLst>
              <a:path w="3810000" h="304800">
                <a:moveTo>
                  <a:pt x="0" y="152400"/>
                </a:moveTo>
                <a:lnTo>
                  <a:pt x="71374" y="0"/>
                </a:lnTo>
                <a:lnTo>
                  <a:pt x="3738498" y="0"/>
                </a:lnTo>
                <a:lnTo>
                  <a:pt x="3809999" y="152400"/>
                </a:lnTo>
                <a:lnTo>
                  <a:pt x="3738498" y="304800"/>
                </a:lnTo>
                <a:lnTo>
                  <a:pt x="71374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825489" y="1438098"/>
            <a:ext cx="827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7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–</a:t>
            </a:r>
            <a:r>
              <a:rPr b="1" spc="-34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95600" y="1447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95600" y="17526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10761" y="2058161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152400"/>
                </a:moveTo>
                <a:lnTo>
                  <a:pt x="133350" y="0"/>
                </a:lnTo>
                <a:lnTo>
                  <a:pt x="1390650" y="0"/>
                </a:lnTo>
                <a:lnTo>
                  <a:pt x="1524000" y="152400"/>
                </a:lnTo>
                <a:lnTo>
                  <a:pt x="1390650" y="304800"/>
                </a:lnTo>
                <a:lnTo>
                  <a:pt x="13335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56633" y="1494486"/>
            <a:ext cx="103124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700" b="1" spc="-7" baseline="13888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1200" b="1" spc="-5" dirty="0">
                <a:solidFill>
                  <a:srgbClr val="000099"/>
                </a:solidFill>
                <a:latin typeface="Comic Sans MS"/>
                <a:cs typeface="Comic Sans MS"/>
              </a:rPr>
              <a:t>19 </a:t>
            </a:r>
            <a:r>
              <a:rPr sz="2700" b="1" baseline="13888" dirty="0">
                <a:solidFill>
                  <a:srgbClr val="000099"/>
                </a:solidFill>
                <a:latin typeface="Comic Sans MS"/>
                <a:cs typeface="Comic Sans MS"/>
              </a:rPr>
              <a:t>–</a:t>
            </a:r>
            <a:r>
              <a:rPr sz="2700" b="1" spc="-509" baseline="13888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700" b="1" spc="-7" baseline="13888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1200" b="1" spc="-5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 sz="1200">
              <a:latin typeface="Comic Sans MS"/>
              <a:cs typeface="Comic Sans MS"/>
            </a:endParaRPr>
          </a:p>
          <a:p>
            <a:pPr algn="ctr">
              <a:spcBef>
                <a:spcPts val="2200"/>
              </a:spcBef>
            </a:pPr>
            <a:r>
              <a:rPr b="1" dirty="0">
                <a:solidFill>
                  <a:srgbClr val="0000CC"/>
                </a:solidFill>
                <a:latin typeface="Comic Sans MS"/>
                <a:cs typeface="Comic Sans MS"/>
              </a:rPr>
              <a:t>A</a:t>
            </a:r>
            <a:r>
              <a:rPr b="1" baseline="-20833" dirty="0">
                <a:solidFill>
                  <a:srgbClr val="0000CC"/>
                </a:solidFill>
                <a:latin typeface="Comic Sans MS"/>
                <a:cs typeface="Comic Sans MS"/>
              </a:rPr>
              <a:t>15</a:t>
            </a:r>
            <a:r>
              <a:rPr b="1" dirty="0">
                <a:solidFill>
                  <a:srgbClr val="0000CC"/>
                </a:solidFill>
                <a:latin typeface="Comic Sans MS"/>
                <a:cs typeface="Comic Sans MS"/>
              </a:rPr>
              <a:t>-A</a:t>
            </a:r>
            <a:r>
              <a:rPr b="1" baseline="-20833" dirty="0">
                <a:solidFill>
                  <a:srgbClr val="0000CC"/>
                </a:solidFill>
                <a:latin typeface="Comic Sans MS"/>
                <a:cs typeface="Comic Sans MS"/>
              </a:rPr>
              <a:t>0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334000" y="22098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57600" y="1447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57600" y="1600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95600" y="20574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95600" y="23622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576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576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95600" y="26670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95600" y="2971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57600" y="2667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57600" y="2819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10761" y="2667761"/>
            <a:ext cx="5638800" cy="304800"/>
          </a:xfrm>
          <a:custGeom>
            <a:avLst/>
            <a:gdLst/>
            <a:ahLst/>
            <a:cxnLst/>
            <a:rect l="l" t="t" r="r" b="b"/>
            <a:pathLst>
              <a:path w="5638800" h="304800">
                <a:moveTo>
                  <a:pt x="0" y="152400"/>
                </a:moveTo>
                <a:lnTo>
                  <a:pt x="190626" y="0"/>
                </a:lnTo>
                <a:lnTo>
                  <a:pt x="5448172" y="0"/>
                </a:lnTo>
                <a:lnTo>
                  <a:pt x="5638799" y="152400"/>
                </a:lnTo>
                <a:lnTo>
                  <a:pt x="5448172" y="304800"/>
                </a:lnTo>
                <a:lnTo>
                  <a:pt x="190626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9400" y="35814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63161" y="32773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25161" y="3277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58361" y="3277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29201" y="3581400"/>
            <a:ext cx="4419599" cy="45719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4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01161" y="3810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9400" y="38100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05961" y="4115561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399" y="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9400" y="441960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2667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87161" y="4420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19400" y="49530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32004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91961" y="4725161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199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678940" y="1392682"/>
            <a:ext cx="159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/S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–S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baseline="-20833" dirty="0">
              <a:latin typeface="Comic Sans MS"/>
              <a:cs typeface="Comic Sans M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983740" y="783082"/>
            <a:ext cx="433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CLK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678939" y="2002663"/>
            <a:ext cx="1301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</a:t>
            </a:r>
            <a:r>
              <a:rPr b="1" spc="-7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678939" y="2612263"/>
            <a:ext cx="703580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M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/I</a:t>
            </a: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O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’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44450">
              <a:lnSpc>
                <a:spcPct val="133100"/>
              </a:lnSpc>
              <a:spcBef>
                <a:spcPts val="5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ALE  D</a:t>
            </a: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/R’</a:t>
            </a:r>
            <a:endParaRPr>
              <a:latin typeface="Comic Sans MS"/>
              <a:cs typeface="Comic Sans MS"/>
            </a:endParaRPr>
          </a:p>
          <a:p>
            <a:pPr marL="12700" marR="137160">
              <a:lnSpc>
                <a:spcPct val="194400"/>
              </a:lnSpc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RD’ 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DEN’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353561" y="5591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048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04800" h="96520">
                <a:moveTo>
                  <a:pt x="3048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04800" y="64008"/>
                </a:lnTo>
                <a:lnTo>
                  <a:pt x="3048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572761" y="5591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208787" y="0"/>
                </a:moveTo>
                <a:lnTo>
                  <a:pt x="208787" y="96012"/>
                </a:lnTo>
                <a:lnTo>
                  <a:pt x="272796" y="64008"/>
                </a:lnTo>
                <a:lnTo>
                  <a:pt x="224789" y="64008"/>
                </a:lnTo>
                <a:lnTo>
                  <a:pt x="224789" y="32004"/>
                </a:lnTo>
                <a:lnTo>
                  <a:pt x="272795" y="32004"/>
                </a:lnTo>
                <a:lnTo>
                  <a:pt x="208787" y="0"/>
                </a:lnTo>
                <a:close/>
              </a:path>
              <a:path w="304800" h="96520">
                <a:moveTo>
                  <a:pt x="208787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08787" y="64008"/>
                </a:lnTo>
                <a:lnTo>
                  <a:pt x="208787" y="32004"/>
                </a:lnTo>
                <a:close/>
              </a:path>
              <a:path w="304800" h="96520">
                <a:moveTo>
                  <a:pt x="272795" y="32004"/>
                </a:moveTo>
                <a:lnTo>
                  <a:pt x="224789" y="32004"/>
                </a:lnTo>
                <a:lnTo>
                  <a:pt x="224789" y="64008"/>
                </a:lnTo>
                <a:lnTo>
                  <a:pt x="272796" y="64008"/>
                </a:lnTo>
                <a:lnTo>
                  <a:pt x="304800" y="48006"/>
                </a:lnTo>
                <a:lnTo>
                  <a:pt x="272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3736594" y="5432552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200</a:t>
            </a:r>
            <a:r>
              <a:rPr b="1" spc="-10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353561" y="5820155"/>
            <a:ext cx="2286000" cy="96520"/>
          </a:xfrm>
          <a:custGeom>
            <a:avLst/>
            <a:gdLst/>
            <a:ahLst/>
            <a:cxnLst/>
            <a:rect l="l" t="t" r="r" b="b"/>
            <a:pathLst>
              <a:path w="2286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2286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2286000" h="96520">
                <a:moveTo>
                  <a:pt x="2286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2286000" y="64008"/>
                </a:lnTo>
                <a:lnTo>
                  <a:pt x="2286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39761" y="5820155"/>
            <a:ext cx="2209800" cy="96520"/>
          </a:xfrm>
          <a:custGeom>
            <a:avLst/>
            <a:gdLst/>
            <a:ahLst/>
            <a:cxnLst/>
            <a:rect l="l" t="t" r="r" b="b"/>
            <a:pathLst>
              <a:path w="2209800" h="96520">
                <a:moveTo>
                  <a:pt x="2113788" y="0"/>
                </a:moveTo>
                <a:lnTo>
                  <a:pt x="2113788" y="96012"/>
                </a:lnTo>
                <a:lnTo>
                  <a:pt x="2177795" y="64008"/>
                </a:lnTo>
                <a:lnTo>
                  <a:pt x="2129790" y="64008"/>
                </a:lnTo>
                <a:lnTo>
                  <a:pt x="2129790" y="32004"/>
                </a:lnTo>
                <a:lnTo>
                  <a:pt x="2177795" y="32004"/>
                </a:lnTo>
                <a:lnTo>
                  <a:pt x="2113788" y="0"/>
                </a:lnTo>
                <a:close/>
              </a:path>
              <a:path w="2209800" h="96520">
                <a:moveTo>
                  <a:pt x="21137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113788" y="64008"/>
                </a:lnTo>
                <a:lnTo>
                  <a:pt x="2113788" y="32004"/>
                </a:lnTo>
                <a:close/>
              </a:path>
              <a:path w="2209800" h="96520">
                <a:moveTo>
                  <a:pt x="2177795" y="32004"/>
                </a:moveTo>
                <a:lnTo>
                  <a:pt x="2129790" y="32004"/>
                </a:lnTo>
                <a:lnTo>
                  <a:pt x="2129790" y="64008"/>
                </a:lnTo>
                <a:lnTo>
                  <a:pt x="2177795" y="64008"/>
                </a:lnTo>
                <a:lnTo>
                  <a:pt x="2209799" y="48006"/>
                </a:lnTo>
                <a:lnTo>
                  <a:pt x="2177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505961" y="2404872"/>
            <a:ext cx="533400" cy="160020"/>
          </a:xfrm>
          <a:custGeom>
            <a:avLst/>
            <a:gdLst/>
            <a:ahLst/>
            <a:cxnLst/>
            <a:rect l="l" t="t" r="r" b="b"/>
            <a:pathLst>
              <a:path w="533400" h="160019">
                <a:moveTo>
                  <a:pt x="96012" y="0"/>
                </a:moveTo>
                <a:lnTo>
                  <a:pt x="0" y="80010"/>
                </a:lnTo>
                <a:lnTo>
                  <a:pt x="96012" y="160019"/>
                </a:lnTo>
                <a:lnTo>
                  <a:pt x="96012" y="96012"/>
                </a:lnTo>
                <a:lnTo>
                  <a:pt x="80010" y="96012"/>
                </a:lnTo>
                <a:lnTo>
                  <a:pt x="80010" y="64007"/>
                </a:lnTo>
                <a:lnTo>
                  <a:pt x="96012" y="64007"/>
                </a:lnTo>
                <a:lnTo>
                  <a:pt x="96012" y="0"/>
                </a:lnTo>
                <a:close/>
              </a:path>
              <a:path w="533400" h="160019">
                <a:moveTo>
                  <a:pt x="437388" y="0"/>
                </a:moveTo>
                <a:lnTo>
                  <a:pt x="437388" y="160019"/>
                </a:lnTo>
                <a:lnTo>
                  <a:pt x="514197" y="96012"/>
                </a:lnTo>
                <a:lnTo>
                  <a:pt x="453389" y="96012"/>
                </a:lnTo>
                <a:lnTo>
                  <a:pt x="453389" y="64007"/>
                </a:lnTo>
                <a:lnTo>
                  <a:pt x="514197" y="64007"/>
                </a:lnTo>
                <a:lnTo>
                  <a:pt x="437388" y="0"/>
                </a:lnTo>
                <a:close/>
              </a:path>
              <a:path w="533400" h="160019">
                <a:moveTo>
                  <a:pt x="96012" y="64007"/>
                </a:moveTo>
                <a:lnTo>
                  <a:pt x="80010" y="64007"/>
                </a:lnTo>
                <a:lnTo>
                  <a:pt x="80010" y="96012"/>
                </a:lnTo>
                <a:lnTo>
                  <a:pt x="96012" y="96012"/>
                </a:lnTo>
                <a:lnTo>
                  <a:pt x="96012" y="64007"/>
                </a:lnTo>
                <a:close/>
              </a:path>
              <a:path w="533400" h="160019">
                <a:moveTo>
                  <a:pt x="437388" y="64007"/>
                </a:moveTo>
                <a:lnTo>
                  <a:pt x="96012" y="64007"/>
                </a:lnTo>
                <a:lnTo>
                  <a:pt x="96012" y="96012"/>
                </a:lnTo>
                <a:lnTo>
                  <a:pt x="437388" y="96012"/>
                </a:lnTo>
                <a:lnTo>
                  <a:pt x="437388" y="64007"/>
                </a:lnTo>
                <a:close/>
              </a:path>
              <a:path w="533400" h="160019">
                <a:moveTo>
                  <a:pt x="514197" y="64007"/>
                </a:moveTo>
                <a:lnTo>
                  <a:pt x="453389" y="64007"/>
                </a:lnTo>
                <a:lnTo>
                  <a:pt x="453389" y="96012"/>
                </a:lnTo>
                <a:lnTo>
                  <a:pt x="514197" y="96012"/>
                </a:lnTo>
                <a:lnTo>
                  <a:pt x="533400" y="80010"/>
                </a:lnTo>
                <a:lnTo>
                  <a:pt x="514197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3965195" y="2367788"/>
            <a:ext cx="165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Address</a:t>
            </a:r>
            <a:r>
              <a:rPr b="1" spc="-70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Setup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835655" y="5645302"/>
            <a:ext cx="5059045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algn="ctr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800</a:t>
            </a:r>
            <a:r>
              <a:rPr b="1" spc="-1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Bus Timings </a:t>
            </a: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for a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Read</a:t>
            </a:r>
            <a:r>
              <a:rPr sz="2400" b="1" spc="-7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Operation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7315961" y="9151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44561" y="9151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392161" y="6865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392161" y="762762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468361" y="9913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468361" y="6865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68361" y="762762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44561" y="9913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7318628" y="263778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b="1" baseline="-20833" dirty="0">
                <a:solidFill>
                  <a:srgbClr val="FF0000"/>
                </a:solidFill>
                <a:latin typeface="Comic Sans MS"/>
                <a:cs typeface="Comic Sans MS"/>
              </a:rPr>
              <a:t>w</a:t>
            </a:r>
            <a:endParaRPr baseline="-20833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178299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962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9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1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3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5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7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1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3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9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1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77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3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99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5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39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01961" y="1219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97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2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6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00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24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48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6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53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41395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00271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20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77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565776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24272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44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01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37629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96126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068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90" y="64008"/>
                </a:lnTo>
                <a:lnTo>
                  <a:pt x="300990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90" y="32004"/>
                </a:lnTo>
                <a:lnTo>
                  <a:pt x="300990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5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0999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0999" y="64008"/>
                </a:lnTo>
                <a:lnTo>
                  <a:pt x="380999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614410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72907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4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10761" y="1448561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152400"/>
                </a:moveTo>
                <a:lnTo>
                  <a:pt x="133350" y="0"/>
                </a:lnTo>
                <a:lnTo>
                  <a:pt x="1390650" y="0"/>
                </a:lnTo>
                <a:lnTo>
                  <a:pt x="1524000" y="152400"/>
                </a:lnTo>
                <a:lnTo>
                  <a:pt x="1390650" y="304800"/>
                </a:lnTo>
                <a:lnTo>
                  <a:pt x="13335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34761" y="1448561"/>
            <a:ext cx="3810000" cy="304800"/>
          </a:xfrm>
          <a:custGeom>
            <a:avLst/>
            <a:gdLst/>
            <a:ahLst/>
            <a:cxnLst/>
            <a:rect l="l" t="t" r="r" b="b"/>
            <a:pathLst>
              <a:path w="3810000" h="304800">
                <a:moveTo>
                  <a:pt x="0" y="152400"/>
                </a:moveTo>
                <a:lnTo>
                  <a:pt x="71374" y="0"/>
                </a:lnTo>
                <a:lnTo>
                  <a:pt x="3738498" y="0"/>
                </a:lnTo>
                <a:lnTo>
                  <a:pt x="3809999" y="152400"/>
                </a:lnTo>
                <a:lnTo>
                  <a:pt x="3738498" y="304800"/>
                </a:lnTo>
                <a:lnTo>
                  <a:pt x="71374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825489" y="1438098"/>
            <a:ext cx="827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7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–</a:t>
            </a:r>
            <a:r>
              <a:rPr b="1" spc="-34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95600" y="1447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95600" y="17526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10761" y="2058161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152400"/>
                </a:moveTo>
                <a:lnTo>
                  <a:pt x="133350" y="0"/>
                </a:lnTo>
                <a:lnTo>
                  <a:pt x="1390650" y="0"/>
                </a:lnTo>
                <a:lnTo>
                  <a:pt x="1524000" y="152400"/>
                </a:lnTo>
                <a:lnTo>
                  <a:pt x="1390650" y="304800"/>
                </a:lnTo>
                <a:lnTo>
                  <a:pt x="13335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56633" y="1494486"/>
            <a:ext cx="103124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700" b="1" spc="-7" baseline="13888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1200" b="1" spc="-5" dirty="0">
                <a:solidFill>
                  <a:srgbClr val="000099"/>
                </a:solidFill>
                <a:latin typeface="Comic Sans MS"/>
                <a:cs typeface="Comic Sans MS"/>
              </a:rPr>
              <a:t>19 </a:t>
            </a:r>
            <a:r>
              <a:rPr sz="2700" b="1" baseline="13888" dirty="0">
                <a:solidFill>
                  <a:srgbClr val="000099"/>
                </a:solidFill>
                <a:latin typeface="Comic Sans MS"/>
                <a:cs typeface="Comic Sans MS"/>
              </a:rPr>
              <a:t>–</a:t>
            </a:r>
            <a:r>
              <a:rPr sz="2700" b="1" spc="-509" baseline="13888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700" b="1" spc="-7" baseline="13888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1200" b="1" spc="-5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 sz="1200">
              <a:latin typeface="Comic Sans MS"/>
              <a:cs typeface="Comic Sans MS"/>
            </a:endParaRPr>
          </a:p>
          <a:p>
            <a:pPr algn="ctr">
              <a:spcBef>
                <a:spcPts val="2200"/>
              </a:spcBef>
            </a:pPr>
            <a:r>
              <a:rPr b="1" dirty="0">
                <a:solidFill>
                  <a:srgbClr val="0000CC"/>
                </a:solidFill>
                <a:latin typeface="Comic Sans MS"/>
                <a:cs typeface="Comic Sans MS"/>
              </a:rPr>
              <a:t>A</a:t>
            </a:r>
            <a:r>
              <a:rPr b="1" baseline="-20833" dirty="0">
                <a:solidFill>
                  <a:srgbClr val="0000CC"/>
                </a:solidFill>
                <a:latin typeface="Comic Sans MS"/>
                <a:cs typeface="Comic Sans MS"/>
              </a:rPr>
              <a:t>15</a:t>
            </a:r>
            <a:r>
              <a:rPr b="1" dirty="0">
                <a:solidFill>
                  <a:srgbClr val="0000CC"/>
                </a:solidFill>
                <a:latin typeface="Comic Sans MS"/>
                <a:cs typeface="Comic Sans MS"/>
              </a:rPr>
              <a:t>-A</a:t>
            </a:r>
            <a:r>
              <a:rPr b="1" baseline="-20833" dirty="0">
                <a:solidFill>
                  <a:srgbClr val="0000CC"/>
                </a:solidFill>
                <a:latin typeface="Comic Sans MS"/>
                <a:cs typeface="Comic Sans MS"/>
              </a:rPr>
              <a:t>0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334000" y="22098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57600" y="1447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57600" y="1600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95600" y="20574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95600" y="23622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576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576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95600" y="26670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95600" y="2971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57600" y="2667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57600" y="2819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10761" y="2667761"/>
            <a:ext cx="5638800" cy="304800"/>
          </a:xfrm>
          <a:custGeom>
            <a:avLst/>
            <a:gdLst/>
            <a:ahLst/>
            <a:cxnLst/>
            <a:rect l="l" t="t" r="r" b="b"/>
            <a:pathLst>
              <a:path w="5638800" h="304800">
                <a:moveTo>
                  <a:pt x="0" y="152400"/>
                </a:moveTo>
                <a:lnTo>
                  <a:pt x="190626" y="0"/>
                </a:lnTo>
                <a:lnTo>
                  <a:pt x="5448172" y="0"/>
                </a:lnTo>
                <a:lnTo>
                  <a:pt x="5638799" y="152400"/>
                </a:lnTo>
                <a:lnTo>
                  <a:pt x="5448172" y="304800"/>
                </a:lnTo>
                <a:lnTo>
                  <a:pt x="190626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9400" y="35814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63161" y="32773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25161" y="3277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58361" y="3277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29201" y="3581400"/>
            <a:ext cx="4419599" cy="45719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4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01161" y="3810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9400" y="38100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05961" y="4115561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399" y="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9400" y="441960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2667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87161" y="4420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19400" y="49530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32004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20561" y="495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91961" y="4725161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199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25361" y="5258561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32004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678940" y="1392682"/>
            <a:ext cx="159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/S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–S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baseline="-20833" dirty="0">
              <a:latin typeface="Comic Sans MS"/>
              <a:cs typeface="Comic Sans M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983740" y="783082"/>
            <a:ext cx="433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CLK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678939" y="2002663"/>
            <a:ext cx="1301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</a:t>
            </a:r>
            <a:r>
              <a:rPr b="1" spc="-7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678939" y="2612263"/>
            <a:ext cx="703580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M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/I</a:t>
            </a: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O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’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44450">
              <a:lnSpc>
                <a:spcPct val="133100"/>
              </a:lnSpc>
              <a:spcBef>
                <a:spcPts val="5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ALE  D</a:t>
            </a: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/R’</a:t>
            </a:r>
            <a:endParaRPr>
              <a:latin typeface="Comic Sans MS"/>
              <a:cs typeface="Comic Sans MS"/>
            </a:endParaRPr>
          </a:p>
          <a:p>
            <a:pPr marL="12700" marR="137160">
              <a:lnSpc>
                <a:spcPct val="194400"/>
              </a:lnSpc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RD’ 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DEN’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353561" y="5591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048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04800" h="96520">
                <a:moveTo>
                  <a:pt x="3048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04800" y="64008"/>
                </a:lnTo>
                <a:lnTo>
                  <a:pt x="3048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572761" y="5591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208787" y="0"/>
                </a:moveTo>
                <a:lnTo>
                  <a:pt x="208787" y="96012"/>
                </a:lnTo>
                <a:lnTo>
                  <a:pt x="272796" y="64008"/>
                </a:lnTo>
                <a:lnTo>
                  <a:pt x="224789" y="64008"/>
                </a:lnTo>
                <a:lnTo>
                  <a:pt x="224789" y="32004"/>
                </a:lnTo>
                <a:lnTo>
                  <a:pt x="272795" y="32004"/>
                </a:lnTo>
                <a:lnTo>
                  <a:pt x="208787" y="0"/>
                </a:lnTo>
                <a:close/>
              </a:path>
              <a:path w="304800" h="96520">
                <a:moveTo>
                  <a:pt x="208787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08787" y="64008"/>
                </a:lnTo>
                <a:lnTo>
                  <a:pt x="208787" y="32004"/>
                </a:lnTo>
                <a:close/>
              </a:path>
              <a:path w="304800" h="96520">
                <a:moveTo>
                  <a:pt x="272795" y="32004"/>
                </a:moveTo>
                <a:lnTo>
                  <a:pt x="224789" y="32004"/>
                </a:lnTo>
                <a:lnTo>
                  <a:pt x="224789" y="64008"/>
                </a:lnTo>
                <a:lnTo>
                  <a:pt x="272796" y="64008"/>
                </a:lnTo>
                <a:lnTo>
                  <a:pt x="304800" y="48006"/>
                </a:lnTo>
                <a:lnTo>
                  <a:pt x="272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3736594" y="5432552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200</a:t>
            </a:r>
            <a:r>
              <a:rPr b="1" spc="-10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353561" y="5820155"/>
            <a:ext cx="2286000" cy="96520"/>
          </a:xfrm>
          <a:custGeom>
            <a:avLst/>
            <a:gdLst/>
            <a:ahLst/>
            <a:cxnLst/>
            <a:rect l="l" t="t" r="r" b="b"/>
            <a:pathLst>
              <a:path w="2286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2286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2286000" h="96520">
                <a:moveTo>
                  <a:pt x="2286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2286000" y="64008"/>
                </a:lnTo>
                <a:lnTo>
                  <a:pt x="2286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39761" y="5820155"/>
            <a:ext cx="2209800" cy="96520"/>
          </a:xfrm>
          <a:custGeom>
            <a:avLst/>
            <a:gdLst/>
            <a:ahLst/>
            <a:cxnLst/>
            <a:rect l="l" t="t" r="r" b="b"/>
            <a:pathLst>
              <a:path w="2209800" h="96520">
                <a:moveTo>
                  <a:pt x="2113788" y="0"/>
                </a:moveTo>
                <a:lnTo>
                  <a:pt x="2113788" y="96012"/>
                </a:lnTo>
                <a:lnTo>
                  <a:pt x="2177795" y="64008"/>
                </a:lnTo>
                <a:lnTo>
                  <a:pt x="2129790" y="64008"/>
                </a:lnTo>
                <a:lnTo>
                  <a:pt x="2129790" y="32004"/>
                </a:lnTo>
                <a:lnTo>
                  <a:pt x="2177795" y="32004"/>
                </a:lnTo>
                <a:lnTo>
                  <a:pt x="2113788" y="0"/>
                </a:lnTo>
                <a:close/>
              </a:path>
              <a:path w="2209800" h="96520">
                <a:moveTo>
                  <a:pt x="21137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113788" y="64008"/>
                </a:lnTo>
                <a:lnTo>
                  <a:pt x="2113788" y="32004"/>
                </a:lnTo>
                <a:close/>
              </a:path>
              <a:path w="2209800" h="96520">
                <a:moveTo>
                  <a:pt x="2177795" y="32004"/>
                </a:moveTo>
                <a:lnTo>
                  <a:pt x="2129790" y="32004"/>
                </a:lnTo>
                <a:lnTo>
                  <a:pt x="2129790" y="64008"/>
                </a:lnTo>
                <a:lnTo>
                  <a:pt x="2177795" y="64008"/>
                </a:lnTo>
                <a:lnTo>
                  <a:pt x="2209799" y="48006"/>
                </a:lnTo>
                <a:lnTo>
                  <a:pt x="2177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505961" y="2404872"/>
            <a:ext cx="533400" cy="160020"/>
          </a:xfrm>
          <a:custGeom>
            <a:avLst/>
            <a:gdLst/>
            <a:ahLst/>
            <a:cxnLst/>
            <a:rect l="l" t="t" r="r" b="b"/>
            <a:pathLst>
              <a:path w="533400" h="160019">
                <a:moveTo>
                  <a:pt x="96012" y="0"/>
                </a:moveTo>
                <a:lnTo>
                  <a:pt x="0" y="80010"/>
                </a:lnTo>
                <a:lnTo>
                  <a:pt x="96012" y="160019"/>
                </a:lnTo>
                <a:lnTo>
                  <a:pt x="96012" y="96012"/>
                </a:lnTo>
                <a:lnTo>
                  <a:pt x="80010" y="96012"/>
                </a:lnTo>
                <a:lnTo>
                  <a:pt x="80010" y="64007"/>
                </a:lnTo>
                <a:lnTo>
                  <a:pt x="96012" y="64007"/>
                </a:lnTo>
                <a:lnTo>
                  <a:pt x="96012" y="0"/>
                </a:lnTo>
                <a:close/>
              </a:path>
              <a:path w="533400" h="160019">
                <a:moveTo>
                  <a:pt x="437388" y="0"/>
                </a:moveTo>
                <a:lnTo>
                  <a:pt x="437388" y="160019"/>
                </a:lnTo>
                <a:lnTo>
                  <a:pt x="514197" y="96012"/>
                </a:lnTo>
                <a:lnTo>
                  <a:pt x="453389" y="96012"/>
                </a:lnTo>
                <a:lnTo>
                  <a:pt x="453389" y="64007"/>
                </a:lnTo>
                <a:lnTo>
                  <a:pt x="514197" y="64007"/>
                </a:lnTo>
                <a:lnTo>
                  <a:pt x="437388" y="0"/>
                </a:lnTo>
                <a:close/>
              </a:path>
              <a:path w="533400" h="160019">
                <a:moveTo>
                  <a:pt x="96012" y="64007"/>
                </a:moveTo>
                <a:lnTo>
                  <a:pt x="80010" y="64007"/>
                </a:lnTo>
                <a:lnTo>
                  <a:pt x="80010" y="96012"/>
                </a:lnTo>
                <a:lnTo>
                  <a:pt x="96012" y="96012"/>
                </a:lnTo>
                <a:lnTo>
                  <a:pt x="96012" y="64007"/>
                </a:lnTo>
                <a:close/>
              </a:path>
              <a:path w="533400" h="160019">
                <a:moveTo>
                  <a:pt x="437388" y="64007"/>
                </a:moveTo>
                <a:lnTo>
                  <a:pt x="96012" y="64007"/>
                </a:lnTo>
                <a:lnTo>
                  <a:pt x="96012" y="96012"/>
                </a:lnTo>
                <a:lnTo>
                  <a:pt x="437388" y="96012"/>
                </a:lnTo>
                <a:lnTo>
                  <a:pt x="437388" y="64007"/>
                </a:lnTo>
                <a:close/>
              </a:path>
              <a:path w="533400" h="160019">
                <a:moveTo>
                  <a:pt x="514197" y="64007"/>
                </a:moveTo>
                <a:lnTo>
                  <a:pt x="453389" y="64007"/>
                </a:lnTo>
                <a:lnTo>
                  <a:pt x="453389" y="96012"/>
                </a:lnTo>
                <a:lnTo>
                  <a:pt x="514197" y="96012"/>
                </a:lnTo>
                <a:lnTo>
                  <a:pt x="533400" y="80010"/>
                </a:lnTo>
                <a:lnTo>
                  <a:pt x="514197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3965195" y="2367788"/>
            <a:ext cx="165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Address</a:t>
            </a:r>
            <a:r>
              <a:rPr b="1" spc="-70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Setup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835655" y="5645302"/>
            <a:ext cx="5059045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algn="ctr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800</a:t>
            </a:r>
            <a:r>
              <a:rPr b="1" spc="-1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Bus Timings </a:t>
            </a: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for a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Read</a:t>
            </a:r>
            <a:r>
              <a:rPr sz="2400" b="1" spc="-7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Operation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7315961" y="9151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44561" y="9151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392161" y="6865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392161" y="762762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468361" y="9913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468361" y="6865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68361" y="762762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44561" y="9913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7318628" y="263778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b="1" baseline="-20833" dirty="0">
                <a:solidFill>
                  <a:srgbClr val="FF0000"/>
                </a:solidFill>
                <a:latin typeface="Comic Sans MS"/>
                <a:cs typeface="Comic Sans MS"/>
              </a:rPr>
              <a:t>w</a:t>
            </a:r>
            <a:endParaRPr baseline="-20833">
              <a:latin typeface="Comic Sans MS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1023059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962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9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1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3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5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7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1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3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9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1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77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3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99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5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39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01961" y="1219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97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2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6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00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24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48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6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53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41395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00271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20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77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565776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24272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44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01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37629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96126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068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90" y="64008"/>
                </a:lnTo>
                <a:lnTo>
                  <a:pt x="300990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90" y="32004"/>
                </a:lnTo>
                <a:lnTo>
                  <a:pt x="300990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5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0999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0999" y="64008"/>
                </a:lnTo>
                <a:lnTo>
                  <a:pt x="380999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614410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72907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4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10761" y="1448561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152400"/>
                </a:moveTo>
                <a:lnTo>
                  <a:pt x="133350" y="0"/>
                </a:lnTo>
                <a:lnTo>
                  <a:pt x="1390650" y="0"/>
                </a:lnTo>
                <a:lnTo>
                  <a:pt x="1524000" y="152400"/>
                </a:lnTo>
                <a:lnTo>
                  <a:pt x="1390650" y="304800"/>
                </a:lnTo>
                <a:lnTo>
                  <a:pt x="13335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34761" y="1448561"/>
            <a:ext cx="3810000" cy="304800"/>
          </a:xfrm>
          <a:custGeom>
            <a:avLst/>
            <a:gdLst/>
            <a:ahLst/>
            <a:cxnLst/>
            <a:rect l="l" t="t" r="r" b="b"/>
            <a:pathLst>
              <a:path w="3810000" h="304800">
                <a:moveTo>
                  <a:pt x="0" y="152400"/>
                </a:moveTo>
                <a:lnTo>
                  <a:pt x="71374" y="0"/>
                </a:lnTo>
                <a:lnTo>
                  <a:pt x="3738498" y="0"/>
                </a:lnTo>
                <a:lnTo>
                  <a:pt x="3809999" y="152400"/>
                </a:lnTo>
                <a:lnTo>
                  <a:pt x="3738498" y="304800"/>
                </a:lnTo>
                <a:lnTo>
                  <a:pt x="71374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825489" y="1438098"/>
            <a:ext cx="827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7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–</a:t>
            </a:r>
            <a:r>
              <a:rPr b="1" spc="-34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95600" y="1447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95600" y="17526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20200" y="14478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20200" y="1752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10761" y="2058161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152400"/>
                </a:moveTo>
                <a:lnTo>
                  <a:pt x="133350" y="0"/>
                </a:lnTo>
                <a:lnTo>
                  <a:pt x="1390650" y="0"/>
                </a:lnTo>
                <a:lnTo>
                  <a:pt x="1524000" y="152400"/>
                </a:lnTo>
                <a:lnTo>
                  <a:pt x="1390650" y="304800"/>
                </a:lnTo>
                <a:lnTo>
                  <a:pt x="13335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56633" y="1494486"/>
            <a:ext cx="103124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700" b="1" spc="-7" baseline="13888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1200" b="1" spc="-5" dirty="0">
                <a:solidFill>
                  <a:srgbClr val="000099"/>
                </a:solidFill>
                <a:latin typeface="Comic Sans MS"/>
                <a:cs typeface="Comic Sans MS"/>
              </a:rPr>
              <a:t>19 </a:t>
            </a:r>
            <a:r>
              <a:rPr sz="2700" b="1" baseline="13888" dirty="0">
                <a:solidFill>
                  <a:srgbClr val="000099"/>
                </a:solidFill>
                <a:latin typeface="Comic Sans MS"/>
                <a:cs typeface="Comic Sans MS"/>
              </a:rPr>
              <a:t>–</a:t>
            </a:r>
            <a:r>
              <a:rPr sz="2700" b="1" spc="-509" baseline="13888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700" b="1" spc="-7" baseline="13888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1200" b="1" spc="-5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 sz="1200">
              <a:latin typeface="Comic Sans MS"/>
              <a:cs typeface="Comic Sans MS"/>
            </a:endParaRPr>
          </a:p>
          <a:p>
            <a:pPr algn="ctr">
              <a:spcBef>
                <a:spcPts val="2200"/>
              </a:spcBef>
            </a:pPr>
            <a:r>
              <a:rPr b="1" dirty="0">
                <a:solidFill>
                  <a:srgbClr val="0000CC"/>
                </a:solidFill>
                <a:latin typeface="Comic Sans MS"/>
                <a:cs typeface="Comic Sans MS"/>
              </a:rPr>
              <a:t>A</a:t>
            </a:r>
            <a:r>
              <a:rPr b="1" baseline="-20833" dirty="0">
                <a:solidFill>
                  <a:srgbClr val="0000CC"/>
                </a:solidFill>
                <a:latin typeface="Comic Sans MS"/>
                <a:cs typeface="Comic Sans MS"/>
              </a:rPr>
              <a:t>15</a:t>
            </a:r>
            <a:r>
              <a:rPr b="1" dirty="0">
                <a:solidFill>
                  <a:srgbClr val="0000CC"/>
                </a:solidFill>
                <a:latin typeface="Comic Sans MS"/>
                <a:cs typeface="Comic Sans MS"/>
              </a:rPr>
              <a:t>-A</a:t>
            </a:r>
            <a:r>
              <a:rPr b="1" baseline="-20833" dirty="0">
                <a:solidFill>
                  <a:srgbClr val="0000CC"/>
                </a:solidFill>
                <a:latin typeface="Comic Sans MS"/>
                <a:cs typeface="Comic Sans MS"/>
              </a:rPr>
              <a:t>0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629400" y="2057400"/>
            <a:ext cx="2286000" cy="304800"/>
          </a:xfrm>
          <a:custGeom>
            <a:avLst/>
            <a:gdLst/>
            <a:ahLst/>
            <a:cxnLst/>
            <a:rect l="l" t="t" r="r" b="b"/>
            <a:pathLst>
              <a:path w="2286000" h="304800">
                <a:moveTo>
                  <a:pt x="0" y="152400"/>
                </a:moveTo>
                <a:lnTo>
                  <a:pt x="162813" y="0"/>
                </a:lnTo>
                <a:lnTo>
                  <a:pt x="2123186" y="0"/>
                </a:lnTo>
                <a:lnTo>
                  <a:pt x="2285999" y="152400"/>
                </a:lnTo>
                <a:lnTo>
                  <a:pt x="2123186" y="304800"/>
                </a:lnTo>
                <a:lnTo>
                  <a:pt x="162813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34000" y="22098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44001" y="14478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152400"/>
                </a:moveTo>
                <a:lnTo>
                  <a:pt x="868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44001" y="16002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0"/>
                </a:moveTo>
                <a:lnTo>
                  <a:pt x="86868" y="1524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57600" y="1447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57600" y="1600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95600" y="20574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95600" y="23622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576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576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95600" y="26670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95600" y="2971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57600" y="2667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57600" y="2819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10761" y="2667761"/>
            <a:ext cx="5638800" cy="304800"/>
          </a:xfrm>
          <a:custGeom>
            <a:avLst/>
            <a:gdLst/>
            <a:ahLst/>
            <a:cxnLst/>
            <a:rect l="l" t="t" r="r" b="b"/>
            <a:pathLst>
              <a:path w="5638800" h="304800">
                <a:moveTo>
                  <a:pt x="0" y="152400"/>
                </a:moveTo>
                <a:lnTo>
                  <a:pt x="190626" y="0"/>
                </a:lnTo>
                <a:lnTo>
                  <a:pt x="5448172" y="0"/>
                </a:lnTo>
                <a:lnTo>
                  <a:pt x="5638799" y="152400"/>
                </a:lnTo>
                <a:lnTo>
                  <a:pt x="5448172" y="304800"/>
                </a:lnTo>
                <a:lnTo>
                  <a:pt x="190626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9400" y="35814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63161" y="32773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25161" y="3277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58361" y="3277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29200" y="3581400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4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01161" y="3810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9400" y="38100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05961" y="4115561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399" y="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9400" y="441960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2667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87161" y="4420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19400" y="49530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32004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20561" y="495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91961" y="4725161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199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25361" y="5258561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32004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678940" y="1392682"/>
            <a:ext cx="159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/S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–S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baseline="-20833" dirty="0">
              <a:latin typeface="Comic Sans MS"/>
              <a:cs typeface="Comic Sans M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983740" y="783082"/>
            <a:ext cx="433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CLK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678939" y="2002663"/>
            <a:ext cx="1301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</a:t>
            </a:r>
            <a:r>
              <a:rPr b="1" spc="-7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678939" y="2612263"/>
            <a:ext cx="703580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M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/I</a:t>
            </a: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O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’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44450">
              <a:lnSpc>
                <a:spcPct val="133100"/>
              </a:lnSpc>
              <a:spcBef>
                <a:spcPts val="5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ALE  D</a:t>
            </a: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/R’</a:t>
            </a:r>
            <a:endParaRPr>
              <a:latin typeface="Comic Sans MS"/>
              <a:cs typeface="Comic Sans MS"/>
            </a:endParaRPr>
          </a:p>
          <a:p>
            <a:pPr marL="12700" marR="137160">
              <a:lnSpc>
                <a:spcPct val="194400"/>
              </a:lnSpc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RD’ 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DEN’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353561" y="5591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048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04800" h="96520">
                <a:moveTo>
                  <a:pt x="3048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04800" y="64008"/>
                </a:lnTo>
                <a:lnTo>
                  <a:pt x="3048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572761" y="5591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208787" y="0"/>
                </a:moveTo>
                <a:lnTo>
                  <a:pt x="208787" y="96012"/>
                </a:lnTo>
                <a:lnTo>
                  <a:pt x="272796" y="64008"/>
                </a:lnTo>
                <a:lnTo>
                  <a:pt x="224789" y="64008"/>
                </a:lnTo>
                <a:lnTo>
                  <a:pt x="224789" y="32004"/>
                </a:lnTo>
                <a:lnTo>
                  <a:pt x="272795" y="32004"/>
                </a:lnTo>
                <a:lnTo>
                  <a:pt x="208787" y="0"/>
                </a:lnTo>
                <a:close/>
              </a:path>
              <a:path w="304800" h="96520">
                <a:moveTo>
                  <a:pt x="208787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08787" y="64008"/>
                </a:lnTo>
                <a:lnTo>
                  <a:pt x="208787" y="32004"/>
                </a:lnTo>
                <a:close/>
              </a:path>
              <a:path w="304800" h="96520">
                <a:moveTo>
                  <a:pt x="272795" y="32004"/>
                </a:moveTo>
                <a:lnTo>
                  <a:pt x="224789" y="32004"/>
                </a:lnTo>
                <a:lnTo>
                  <a:pt x="224789" y="64008"/>
                </a:lnTo>
                <a:lnTo>
                  <a:pt x="272796" y="64008"/>
                </a:lnTo>
                <a:lnTo>
                  <a:pt x="304800" y="48006"/>
                </a:lnTo>
                <a:lnTo>
                  <a:pt x="272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3736594" y="5432552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200</a:t>
            </a:r>
            <a:r>
              <a:rPr b="1" spc="-10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353561" y="5820155"/>
            <a:ext cx="2286000" cy="96520"/>
          </a:xfrm>
          <a:custGeom>
            <a:avLst/>
            <a:gdLst/>
            <a:ahLst/>
            <a:cxnLst/>
            <a:rect l="l" t="t" r="r" b="b"/>
            <a:pathLst>
              <a:path w="2286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2286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2286000" h="96520">
                <a:moveTo>
                  <a:pt x="2286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2286000" y="64008"/>
                </a:lnTo>
                <a:lnTo>
                  <a:pt x="2286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39761" y="5820155"/>
            <a:ext cx="2209800" cy="96520"/>
          </a:xfrm>
          <a:custGeom>
            <a:avLst/>
            <a:gdLst/>
            <a:ahLst/>
            <a:cxnLst/>
            <a:rect l="l" t="t" r="r" b="b"/>
            <a:pathLst>
              <a:path w="2209800" h="96520">
                <a:moveTo>
                  <a:pt x="2113788" y="0"/>
                </a:moveTo>
                <a:lnTo>
                  <a:pt x="2113788" y="96012"/>
                </a:lnTo>
                <a:lnTo>
                  <a:pt x="2177795" y="64008"/>
                </a:lnTo>
                <a:lnTo>
                  <a:pt x="2129790" y="64008"/>
                </a:lnTo>
                <a:lnTo>
                  <a:pt x="2129790" y="32004"/>
                </a:lnTo>
                <a:lnTo>
                  <a:pt x="2177795" y="32004"/>
                </a:lnTo>
                <a:lnTo>
                  <a:pt x="2113788" y="0"/>
                </a:lnTo>
                <a:close/>
              </a:path>
              <a:path w="2209800" h="96520">
                <a:moveTo>
                  <a:pt x="21137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113788" y="64008"/>
                </a:lnTo>
                <a:lnTo>
                  <a:pt x="2113788" y="32004"/>
                </a:lnTo>
                <a:close/>
              </a:path>
              <a:path w="2209800" h="96520">
                <a:moveTo>
                  <a:pt x="2177795" y="32004"/>
                </a:moveTo>
                <a:lnTo>
                  <a:pt x="2129790" y="32004"/>
                </a:lnTo>
                <a:lnTo>
                  <a:pt x="2129790" y="64008"/>
                </a:lnTo>
                <a:lnTo>
                  <a:pt x="2177795" y="64008"/>
                </a:lnTo>
                <a:lnTo>
                  <a:pt x="2209799" y="48006"/>
                </a:lnTo>
                <a:lnTo>
                  <a:pt x="2177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505961" y="2404872"/>
            <a:ext cx="533400" cy="160020"/>
          </a:xfrm>
          <a:custGeom>
            <a:avLst/>
            <a:gdLst/>
            <a:ahLst/>
            <a:cxnLst/>
            <a:rect l="l" t="t" r="r" b="b"/>
            <a:pathLst>
              <a:path w="533400" h="160019">
                <a:moveTo>
                  <a:pt x="96012" y="0"/>
                </a:moveTo>
                <a:lnTo>
                  <a:pt x="0" y="80010"/>
                </a:lnTo>
                <a:lnTo>
                  <a:pt x="96012" y="160019"/>
                </a:lnTo>
                <a:lnTo>
                  <a:pt x="96012" y="96012"/>
                </a:lnTo>
                <a:lnTo>
                  <a:pt x="80010" y="96012"/>
                </a:lnTo>
                <a:lnTo>
                  <a:pt x="80010" y="64007"/>
                </a:lnTo>
                <a:lnTo>
                  <a:pt x="96012" y="64007"/>
                </a:lnTo>
                <a:lnTo>
                  <a:pt x="96012" y="0"/>
                </a:lnTo>
                <a:close/>
              </a:path>
              <a:path w="533400" h="160019">
                <a:moveTo>
                  <a:pt x="437388" y="0"/>
                </a:moveTo>
                <a:lnTo>
                  <a:pt x="437388" y="160019"/>
                </a:lnTo>
                <a:lnTo>
                  <a:pt x="514197" y="96012"/>
                </a:lnTo>
                <a:lnTo>
                  <a:pt x="453389" y="96012"/>
                </a:lnTo>
                <a:lnTo>
                  <a:pt x="453389" y="64007"/>
                </a:lnTo>
                <a:lnTo>
                  <a:pt x="514197" y="64007"/>
                </a:lnTo>
                <a:lnTo>
                  <a:pt x="437388" y="0"/>
                </a:lnTo>
                <a:close/>
              </a:path>
              <a:path w="533400" h="160019">
                <a:moveTo>
                  <a:pt x="96012" y="64007"/>
                </a:moveTo>
                <a:lnTo>
                  <a:pt x="80010" y="64007"/>
                </a:lnTo>
                <a:lnTo>
                  <a:pt x="80010" y="96012"/>
                </a:lnTo>
                <a:lnTo>
                  <a:pt x="96012" y="96012"/>
                </a:lnTo>
                <a:lnTo>
                  <a:pt x="96012" y="64007"/>
                </a:lnTo>
                <a:close/>
              </a:path>
              <a:path w="533400" h="160019">
                <a:moveTo>
                  <a:pt x="437388" y="64007"/>
                </a:moveTo>
                <a:lnTo>
                  <a:pt x="96012" y="64007"/>
                </a:lnTo>
                <a:lnTo>
                  <a:pt x="96012" y="96012"/>
                </a:lnTo>
                <a:lnTo>
                  <a:pt x="437388" y="96012"/>
                </a:lnTo>
                <a:lnTo>
                  <a:pt x="437388" y="64007"/>
                </a:lnTo>
                <a:close/>
              </a:path>
              <a:path w="533400" h="160019">
                <a:moveTo>
                  <a:pt x="514197" y="64007"/>
                </a:moveTo>
                <a:lnTo>
                  <a:pt x="453389" y="64007"/>
                </a:lnTo>
                <a:lnTo>
                  <a:pt x="453389" y="96012"/>
                </a:lnTo>
                <a:lnTo>
                  <a:pt x="514197" y="96012"/>
                </a:lnTo>
                <a:lnTo>
                  <a:pt x="533400" y="80010"/>
                </a:lnTo>
                <a:lnTo>
                  <a:pt x="514197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782561" y="2435351"/>
            <a:ext cx="1143000" cy="160020"/>
          </a:xfrm>
          <a:custGeom>
            <a:avLst/>
            <a:gdLst/>
            <a:ahLst/>
            <a:cxnLst/>
            <a:rect l="l" t="t" r="r" b="b"/>
            <a:pathLst>
              <a:path w="1143000" h="160019">
                <a:moveTo>
                  <a:pt x="96012" y="0"/>
                </a:moveTo>
                <a:lnTo>
                  <a:pt x="0" y="80010"/>
                </a:lnTo>
                <a:lnTo>
                  <a:pt x="96012" y="160020"/>
                </a:lnTo>
                <a:lnTo>
                  <a:pt x="96012" y="96012"/>
                </a:lnTo>
                <a:lnTo>
                  <a:pt x="80010" y="96012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0"/>
                </a:lnTo>
                <a:close/>
              </a:path>
              <a:path w="1143000" h="160019">
                <a:moveTo>
                  <a:pt x="1046988" y="0"/>
                </a:moveTo>
                <a:lnTo>
                  <a:pt x="1046988" y="160020"/>
                </a:lnTo>
                <a:lnTo>
                  <a:pt x="1123797" y="96012"/>
                </a:lnTo>
                <a:lnTo>
                  <a:pt x="1062989" y="96012"/>
                </a:lnTo>
                <a:lnTo>
                  <a:pt x="1062989" y="64008"/>
                </a:lnTo>
                <a:lnTo>
                  <a:pt x="1123797" y="64008"/>
                </a:lnTo>
                <a:lnTo>
                  <a:pt x="1046988" y="0"/>
                </a:lnTo>
                <a:close/>
              </a:path>
              <a:path w="1143000" h="160019">
                <a:moveTo>
                  <a:pt x="96012" y="64008"/>
                </a:moveTo>
                <a:lnTo>
                  <a:pt x="80010" y="64008"/>
                </a:lnTo>
                <a:lnTo>
                  <a:pt x="80010" y="96012"/>
                </a:lnTo>
                <a:lnTo>
                  <a:pt x="96012" y="96012"/>
                </a:lnTo>
                <a:lnTo>
                  <a:pt x="96012" y="64008"/>
                </a:lnTo>
                <a:close/>
              </a:path>
              <a:path w="1143000" h="160019">
                <a:moveTo>
                  <a:pt x="1046988" y="64008"/>
                </a:moveTo>
                <a:lnTo>
                  <a:pt x="96012" y="64008"/>
                </a:lnTo>
                <a:lnTo>
                  <a:pt x="96012" y="96012"/>
                </a:lnTo>
                <a:lnTo>
                  <a:pt x="1046988" y="96012"/>
                </a:lnTo>
                <a:lnTo>
                  <a:pt x="1046988" y="64008"/>
                </a:lnTo>
                <a:close/>
              </a:path>
              <a:path w="1143000" h="160019">
                <a:moveTo>
                  <a:pt x="1123797" y="64008"/>
                </a:moveTo>
                <a:lnTo>
                  <a:pt x="1062989" y="64008"/>
                </a:lnTo>
                <a:lnTo>
                  <a:pt x="1062989" y="96012"/>
                </a:lnTo>
                <a:lnTo>
                  <a:pt x="1123797" y="96012"/>
                </a:lnTo>
                <a:lnTo>
                  <a:pt x="1143000" y="80010"/>
                </a:lnTo>
                <a:lnTo>
                  <a:pt x="1123797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3965195" y="2367788"/>
            <a:ext cx="165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Address</a:t>
            </a:r>
            <a:r>
              <a:rPr b="1" spc="-70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Setup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004809" y="2307463"/>
            <a:ext cx="128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Data</a:t>
            </a:r>
            <a:r>
              <a:rPr b="1" spc="-85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Setup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835655" y="5645302"/>
            <a:ext cx="5059045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algn="ctr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800</a:t>
            </a:r>
            <a:r>
              <a:rPr b="1" spc="-1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Bus Timings </a:t>
            </a: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for a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Read</a:t>
            </a:r>
            <a:r>
              <a:rPr sz="2400" b="1" spc="-7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Operation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7315961" y="9151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44561" y="9151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392161" y="6865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392161" y="762762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468361" y="9913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468361" y="6865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68361" y="762762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44561" y="9913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7181722" y="1057479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b="1" baseline="-20833" dirty="0">
                <a:solidFill>
                  <a:srgbClr val="FF0000"/>
                </a:solidFill>
                <a:latin typeface="Comic Sans MS"/>
                <a:cs typeface="Comic Sans MS"/>
              </a:rPr>
              <a:t>w</a:t>
            </a:r>
            <a:endParaRPr baseline="-20833" dirty="0">
              <a:latin typeface="Comic Sans MS"/>
              <a:cs typeface="Comic Sans M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246621" y="2047570"/>
            <a:ext cx="1085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dirty="0">
                <a:solidFill>
                  <a:srgbClr val="000099"/>
                </a:solidFill>
                <a:latin typeface="Comic Sans MS"/>
                <a:cs typeface="Comic Sans MS"/>
              </a:rPr>
              <a:t>Data</a:t>
            </a:r>
            <a:endParaRPr dirty="0">
              <a:latin typeface="Comic Sans MS"/>
              <a:cs typeface="Comic Sans M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F829E4-F337-531F-91AA-77C70895D2E8}"/>
              </a:ext>
            </a:extLst>
          </p:cNvPr>
          <p:cNvSpPr txBox="1"/>
          <p:nvPr/>
        </p:nvSpPr>
        <p:spPr>
          <a:xfrm>
            <a:off x="3488690" y="164068"/>
            <a:ext cx="597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Address               Control                Data                  Windup</a:t>
            </a:r>
            <a:endParaRPr lang="en-AE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249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962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9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1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3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5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7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1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3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9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1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77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3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99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5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39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01961" y="1219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97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2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6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00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24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48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6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53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41395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00271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20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77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565776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24272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44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01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37629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96126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068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90" y="64008"/>
                </a:lnTo>
                <a:lnTo>
                  <a:pt x="300990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90" y="32004"/>
                </a:lnTo>
                <a:lnTo>
                  <a:pt x="300990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5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0999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0999" y="64008"/>
                </a:lnTo>
                <a:lnTo>
                  <a:pt x="380999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614410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72907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4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10761" y="1448561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152400"/>
                </a:moveTo>
                <a:lnTo>
                  <a:pt x="133350" y="0"/>
                </a:lnTo>
                <a:lnTo>
                  <a:pt x="1390650" y="0"/>
                </a:lnTo>
                <a:lnTo>
                  <a:pt x="1524000" y="152400"/>
                </a:lnTo>
                <a:lnTo>
                  <a:pt x="1390650" y="304800"/>
                </a:lnTo>
                <a:lnTo>
                  <a:pt x="13335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34761" y="1448561"/>
            <a:ext cx="3810000" cy="304800"/>
          </a:xfrm>
          <a:custGeom>
            <a:avLst/>
            <a:gdLst/>
            <a:ahLst/>
            <a:cxnLst/>
            <a:rect l="l" t="t" r="r" b="b"/>
            <a:pathLst>
              <a:path w="3810000" h="304800">
                <a:moveTo>
                  <a:pt x="0" y="152400"/>
                </a:moveTo>
                <a:lnTo>
                  <a:pt x="71374" y="0"/>
                </a:lnTo>
                <a:lnTo>
                  <a:pt x="3738498" y="0"/>
                </a:lnTo>
                <a:lnTo>
                  <a:pt x="3809999" y="152400"/>
                </a:lnTo>
                <a:lnTo>
                  <a:pt x="3738498" y="304800"/>
                </a:lnTo>
                <a:lnTo>
                  <a:pt x="71374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825489" y="1438098"/>
            <a:ext cx="827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7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–</a:t>
            </a:r>
            <a:r>
              <a:rPr b="1" spc="-34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95600" y="1447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95600" y="17526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20200" y="14478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20200" y="1752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10761" y="2058161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152400"/>
                </a:moveTo>
                <a:lnTo>
                  <a:pt x="133350" y="0"/>
                </a:lnTo>
                <a:lnTo>
                  <a:pt x="1390650" y="0"/>
                </a:lnTo>
                <a:lnTo>
                  <a:pt x="1524000" y="152400"/>
                </a:lnTo>
                <a:lnTo>
                  <a:pt x="1390650" y="304800"/>
                </a:lnTo>
                <a:lnTo>
                  <a:pt x="13335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56633" y="1494486"/>
            <a:ext cx="103124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700" b="1" spc="-7" baseline="13888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1200" b="1" spc="-5" dirty="0">
                <a:solidFill>
                  <a:srgbClr val="000099"/>
                </a:solidFill>
                <a:latin typeface="Comic Sans MS"/>
                <a:cs typeface="Comic Sans MS"/>
              </a:rPr>
              <a:t>19 </a:t>
            </a:r>
            <a:r>
              <a:rPr sz="2700" b="1" baseline="13888" dirty="0">
                <a:solidFill>
                  <a:srgbClr val="000099"/>
                </a:solidFill>
                <a:latin typeface="Comic Sans MS"/>
                <a:cs typeface="Comic Sans MS"/>
              </a:rPr>
              <a:t>–</a:t>
            </a:r>
            <a:r>
              <a:rPr sz="2700" b="1" spc="-509" baseline="13888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700" b="1" spc="-7" baseline="13888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1200" b="1" spc="-5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 sz="1200">
              <a:latin typeface="Comic Sans MS"/>
              <a:cs typeface="Comic Sans MS"/>
            </a:endParaRPr>
          </a:p>
          <a:p>
            <a:pPr algn="ctr">
              <a:spcBef>
                <a:spcPts val="2200"/>
              </a:spcBef>
            </a:pPr>
            <a:r>
              <a:rPr b="1" dirty="0">
                <a:solidFill>
                  <a:srgbClr val="0000CC"/>
                </a:solidFill>
                <a:latin typeface="Comic Sans MS"/>
                <a:cs typeface="Comic Sans MS"/>
              </a:rPr>
              <a:t>A</a:t>
            </a:r>
            <a:r>
              <a:rPr b="1" baseline="-20833" dirty="0">
                <a:solidFill>
                  <a:srgbClr val="0000CC"/>
                </a:solidFill>
                <a:latin typeface="Comic Sans MS"/>
                <a:cs typeface="Comic Sans MS"/>
              </a:rPr>
              <a:t>15</a:t>
            </a:r>
            <a:r>
              <a:rPr b="1" dirty="0">
                <a:solidFill>
                  <a:srgbClr val="0000CC"/>
                </a:solidFill>
                <a:latin typeface="Comic Sans MS"/>
                <a:cs typeface="Comic Sans MS"/>
              </a:rPr>
              <a:t>-A</a:t>
            </a:r>
            <a:r>
              <a:rPr b="1" baseline="-20833" dirty="0">
                <a:solidFill>
                  <a:srgbClr val="0000CC"/>
                </a:solidFill>
                <a:latin typeface="Comic Sans MS"/>
                <a:cs typeface="Comic Sans MS"/>
              </a:rPr>
              <a:t>0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629400" y="2057400"/>
            <a:ext cx="2286000" cy="304800"/>
          </a:xfrm>
          <a:custGeom>
            <a:avLst/>
            <a:gdLst/>
            <a:ahLst/>
            <a:cxnLst/>
            <a:rect l="l" t="t" r="r" b="b"/>
            <a:pathLst>
              <a:path w="2286000" h="304800">
                <a:moveTo>
                  <a:pt x="0" y="152400"/>
                </a:moveTo>
                <a:lnTo>
                  <a:pt x="162813" y="0"/>
                </a:lnTo>
                <a:lnTo>
                  <a:pt x="2123186" y="0"/>
                </a:lnTo>
                <a:lnTo>
                  <a:pt x="2285999" y="152400"/>
                </a:lnTo>
                <a:lnTo>
                  <a:pt x="2123186" y="304800"/>
                </a:lnTo>
                <a:lnTo>
                  <a:pt x="162813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334000" y="2209800"/>
            <a:ext cx="1295400" cy="0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44001" y="14478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152400"/>
                </a:moveTo>
                <a:lnTo>
                  <a:pt x="868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44001" y="16002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0"/>
                </a:moveTo>
                <a:lnTo>
                  <a:pt x="86868" y="1524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57600" y="1447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57600" y="1600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95600" y="20574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95600" y="23622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576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576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95600" y="26670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95600" y="2971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57600" y="2667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57600" y="2819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10761" y="2667761"/>
            <a:ext cx="5638800" cy="304800"/>
          </a:xfrm>
          <a:custGeom>
            <a:avLst/>
            <a:gdLst/>
            <a:ahLst/>
            <a:cxnLst/>
            <a:rect l="l" t="t" r="r" b="b"/>
            <a:pathLst>
              <a:path w="5638800" h="304800">
                <a:moveTo>
                  <a:pt x="0" y="152400"/>
                </a:moveTo>
                <a:lnTo>
                  <a:pt x="190626" y="0"/>
                </a:lnTo>
                <a:lnTo>
                  <a:pt x="5448172" y="0"/>
                </a:lnTo>
                <a:lnTo>
                  <a:pt x="5638799" y="152400"/>
                </a:lnTo>
                <a:lnTo>
                  <a:pt x="5448172" y="304800"/>
                </a:lnTo>
                <a:lnTo>
                  <a:pt x="190626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525761" y="26677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525761" y="297256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449562" y="2667761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152400"/>
                </a:moveTo>
                <a:lnTo>
                  <a:pt x="86868" y="0"/>
                </a:lnTo>
              </a:path>
            </a:pathLst>
          </a:custGeom>
          <a:ln w="32003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449562" y="2820161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0"/>
                </a:moveTo>
                <a:lnTo>
                  <a:pt x="86868" y="152400"/>
                </a:lnTo>
              </a:path>
            </a:pathLst>
          </a:custGeom>
          <a:ln w="32003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9400" y="35814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63161" y="32773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25161" y="3277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58361" y="3277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29200" y="3581400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4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01161" y="3810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9400" y="38100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992361" y="3810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05961" y="4115561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399" y="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296400" y="38100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9400" y="441960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2667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87161" y="4420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19400" y="49530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32004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20561" y="495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91961" y="4725161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199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35161" y="4420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839200" y="4419600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154161" y="495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25361" y="5258561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32004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458200" y="4953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678940" y="1392682"/>
            <a:ext cx="159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/S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–S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baseline="-20833" dirty="0">
              <a:latin typeface="Comic Sans MS"/>
              <a:cs typeface="Comic Sans M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983740" y="783082"/>
            <a:ext cx="433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CLK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678939" y="2002663"/>
            <a:ext cx="1301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</a:t>
            </a:r>
            <a:r>
              <a:rPr b="1" spc="-7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678939" y="2612263"/>
            <a:ext cx="703580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M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/I</a:t>
            </a: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O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’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44450">
              <a:lnSpc>
                <a:spcPct val="133100"/>
              </a:lnSpc>
              <a:spcBef>
                <a:spcPts val="5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ALE  D</a:t>
            </a: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/R’</a:t>
            </a:r>
            <a:endParaRPr>
              <a:latin typeface="Comic Sans MS"/>
              <a:cs typeface="Comic Sans MS"/>
            </a:endParaRPr>
          </a:p>
          <a:p>
            <a:pPr marL="12700" marR="137160">
              <a:lnSpc>
                <a:spcPct val="194400"/>
              </a:lnSpc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RD’ 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DEN’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353561" y="5591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048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04800" h="96520">
                <a:moveTo>
                  <a:pt x="3048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04800" y="64008"/>
                </a:lnTo>
                <a:lnTo>
                  <a:pt x="3048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572761" y="5591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208787" y="0"/>
                </a:moveTo>
                <a:lnTo>
                  <a:pt x="208787" y="96012"/>
                </a:lnTo>
                <a:lnTo>
                  <a:pt x="272796" y="64008"/>
                </a:lnTo>
                <a:lnTo>
                  <a:pt x="224789" y="64008"/>
                </a:lnTo>
                <a:lnTo>
                  <a:pt x="224789" y="32004"/>
                </a:lnTo>
                <a:lnTo>
                  <a:pt x="272795" y="32004"/>
                </a:lnTo>
                <a:lnTo>
                  <a:pt x="208787" y="0"/>
                </a:lnTo>
                <a:close/>
              </a:path>
              <a:path w="304800" h="96520">
                <a:moveTo>
                  <a:pt x="208787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08787" y="64008"/>
                </a:lnTo>
                <a:lnTo>
                  <a:pt x="208787" y="32004"/>
                </a:lnTo>
                <a:close/>
              </a:path>
              <a:path w="304800" h="96520">
                <a:moveTo>
                  <a:pt x="272795" y="32004"/>
                </a:moveTo>
                <a:lnTo>
                  <a:pt x="224789" y="32004"/>
                </a:lnTo>
                <a:lnTo>
                  <a:pt x="224789" y="64008"/>
                </a:lnTo>
                <a:lnTo>
                  <a:pt x="272796" y="64008"/>
                </a:lnTo>
                <a:lnTo>
                  <a:pt x="304800" y="48006"/>
                </a:lnTo>
                <a:lnTo>
                  <a:pt x="272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3736594" y="5432552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200</a:t>
            </a:r>
            <a:r>
              <a:rPr b="1" spc="-10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353561" y="5820155"/>
            <a:ext cx="2286000" cy="96520"/>
          </a:xfrm>
          <a:custGeom>
            <a:avLst/>
            <a:gdLst/>
            <a:ahLst/>
            <a:cxnLst/>
            <a:rect l="l" t="t" r="r" b="b"/>
            <a:pathLst>
              <a:path w="2286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2286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2286000" h="96520">
                <a:moveTo>
                  <a:pt x="2286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2286000" y="64008"/>
                </a:lnTo>
                <a:lnTo>
                  <a:pt x="2286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39761" y="5820155"/>
            <a:ext cx="2209800" cy="96520"/>
          </a:xfrm>
          <a:custGeom>
            <a:avLst/>
            <a:gdLst/>
            <a:ahLst/>
            <a:cxnLst/>
            <a:rect l="l" t="t" r="r" b="b"/>
            <a:pathLst>
              <a:path w="2209800" h="96520">
                <a:moveTo>
                  <a:pt x="2113788" y="0"/>
                </a:moveTo>
                <a:lnTo>
                  <a:pt x="2113788" y="96012"/>
                </a:lnTo>
                <a:lnTo>
                  <a:pt x="2177795" y="64008"/>
                </a:lnTo>
                <a:lnTo>
                  <a:pt x="2129790" y="64008"/>
                </a:lnTo>
                <a:lnTo>
                  <a:pt x="2129790" y="32004"/>
                </a:lnTo>
                <a:lnTo>
                  <a:pt x="2177795" y="32004"/>
                </a:lnTo>
                <a:lnTo>
                  <a:pt x="2113788" y="0"/>
                </a:lnTo>
                <a:close/>
              </a:path>
              <a:path w="2209800" h="96520">
                <a:moveTo>
                  <a:pt x="21137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113788" y="64008"/>
                </a:lnTo>
                <a:lnTo>
                  <a:pt x="2113788" y="32004"/>
                </a:lnTo>
                <a:close/>
              </a:path>
              <a:path w="2209800" h="96520">
                <a:moveTo>
                  <a:pt x="2177795" y="32004"/>
                </a:moveTo>
                <a:lnTo>
                  <a:pt x="2129790" y="32004"/>
                </a:lnTo>
                <a:lnTo>
                  <a:pt x="2129790" y="64008"/>
                </a:lnTo>
                <a:lnTo>
                  <a:pt x="2177795" y="64008"/>
                </a:lnTo>
                <a:lnTo>
                  <a:pt x="2209799" y="48006"/>
                </a:lnTo>
                <a:lnTo>
                  <a:pt x="2177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505961" y="2404872"/>
            <a:ext cx="533400" cy="160020"/>
          </a:xfrm>
          <a:custGeom>
            <a:avLst/>
            <a:gdLst/>
            <a:ahLst/>
            <a:cxnLst/>
            <a:rect l="l" t="t" r="r" b="b"/>
            <a:pathLst>
              <a:path w="533400" h="160019">
                <a:moveTo>
                  <a:pt x="96012" y="0"/>
                </a:moveTo>
                <a:lnTo>
                  <a:pt x="0" y="80010"/>
                </a:lnTo>
                <a:lnTo>
                  <a:pt x="96012" y="160019"/>
                </a:lnTo>
                <a:lnTo>
                  <a:pt x="96012" y="96012"/>
                </a:lnTo>
                <a:lnTo>
                  <a:pt x="80010" y="96012"/>
                </a:lnTo>
                <a:lnTo>
                  <a:pt x="80010" y="64007"/>
                </a:lnTo>
                <a:lnTo>
                  <a:pt x="96012" y="64007"/>
                </a:lnTo>
                <a:lnTo>
                  <a:pt x="96012" y="0"/>
                </a:lnTo>
                <a:close/>
              </a:path>
              <a:path w="533400" h="160019">
                <a:moveTo>
                  <a:pt x="437388" y="0"/>
                </a:moveTo>
                <a:lnTo>
                  <a:pt x="437388" y="160019"/>
                </a:lnTo>
                <a:lnTo>
                  <a:pt x="514197" y="96012"/>
                </a:lnTo>
                <a:lnTo>
                  <a:pt x="453389" y="96012"/>
                </a:lnTo>
                <a:lnTo>
                  <a:pt x="453389" y="64007"/>
                </a:lnTo>
                <a:lnTo>
                  <a:pt x="514197" y="64007"/>
                </a:lnTo>
                <a:lnTo>
                  <a:pt x="437388" y="0"/>
                </a:lnTo>
                <a:close/>
              </a:path>
              <a:path w="533400" h="160019">
                <a:moveTo>
                  <a:pt x="96012" y="64007"/>
                </a:moveTo>
                <a:lnTo>
                  <a:pt x="80010" y="64007"/>
                </a:lnTo>
                <a:lnTo>
                  <a:pt x="80010" y="96012"/>
                </a:lnTo>
                <a:lnTo>
                  <a:pt x="96012" y="96012"/>
                </a:lnTo>
                <a:lnTo>
                  <a:pt x="96012" y="64007"/>
                </a:lnTo>
                <a:close/>
              </a:path>
              <a:path w="533400" h="160019">
                <a:moveTo>
                  <a:pt x="437388" y="64007"/>
                </a:moveTo>
                <a:lnTo>
                  <a:pt x="96012" y="64007"/>
                </a:lnTo>
                <a:lnTo>
                  <a:pt x="96012" y="96012"/>
                </a:lnTo>
                <a:lnTo>
                  <a:pt x="437388" y="96012"/>
                </a:lnTo>
                <a:lnTo>
                  <a:pt x="437388" y="64007"/>
                </a:lnTo>
                <a:close/>
              </a:path>
              <a:path w="533400" h="160019">
                <a:moveTo>
                  <a:pt x="514197" y="64007"/>
                </a:moveTo>
                <a:lnTo>
                  <a:pt x="453389" y="64007"/>
                </a:lnTo>
                <a:lnTo>
                  <a:pt x="453389" y="96012"/>
                </a:lnTo>
                <a:lnTo>
                  <a:pt x="514197" y="96012"/>
                </a:lnTo>
                <a:lnTo>
                  <a:pt x="533400" y="80010"/>
                </a:lnTo>
                <a:lnTo>
                  <a:pt x="514197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782561" y="2435351"/>
            <a:ext cx="1143000" cy="160020"/>
          </a:xfrm>
          <a:custGeom>
            <a:avLst/>
            <a:gdLst/>
            <a:ahLst/>
            <a:cxnLst/>
            <a:rect l="l" t="t" r="r" b="b"/>
            <a:pathLst>
              <a:path w="1143000" h="160019">
                <a:moveTo>
                  <a:pt x="96012" y="0"/>
                </a:moveTo>
                <a:lnTo>
                  <a:pt x="0" y="80010"/>
                </a:lnTo>
                <a:lnTo>
                  <a:pt x="96012" y="160020"/>
                </a:lnTo>
                <a:lnTo>
                  <a:pt x="96012" y="96012"/>
                </a:lnTo>
                <a:lnTo>
                  <a:pt x="80010" y="96012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0"/>
                </a:lnTo>
                <a:close/>
              </a:path>
              <a:path w="1143000" h="160019">
                <a:moveTo>
                  <a:pt x="1046988" y="0"/>
                </a:moveTo>
                <a:lnTo>
                  <a:pt x="1046988" y="160020"/>
                </a:lnTo>
                <a:lnTo>
                  <a:pt x="1123797" y="96012"/>
                </a:lnTo>
                <a:lnTo>
                  <a:pt x="1062989" y="96012"/>
                </a:lnTo>
                <a:lnTo>
                  <a:pt x="1062989" y="64008"/>
                </a:lnTo>
                <a:lnTo>
                  <a:pt x="1123797" y="64008"/>
                </a:lnTo>
                <a:lnTo>
                  <a:pt x="1046988" y="0"/>
                </a:lnTo>
                <a:close/>
              </a:path>
              <a:path w="1143000" h="160019">
                <a:moveTo>
                  <a:pt x="96012" y="64008"/>
                </a:moveTo>
                <a:lnTo>
                  <a:pt x="80010" y="64008"/>
                </a:lnTo>
                <a:lnTo>
                  <a:pt x="80010" y="96012"/>
                </a:lnTo>
                <a:lnTo>
                  <a:pt x="96012" y="96012"/>
                </a:lnTo>
                <a:lnTo>
                  <a:pt x="96012" y="64008"/>
                </a:lnTo>
                <a:close/>
              </a:path>
              <a:path w="1143000" h="160019">
                <a:moveTo>
                  <a:pt x="1046988" y="64008"/>
                </a:moveTo>
                <a:lnTo>
                  <a:pt x="96012" y="64008"/>
                </a:lnTo>
                <a:lnTo>
                  <a:pt x="96012" y="96012"/>
                </a:lnTo>
                <a:lnTo>
                  <a:pt x="1046988" y="96012"/>
                </a:lnTo>
                <a:lnTo>
                  <a:pt x="1046988" y="64008"/>
                </a:lnTo>
                <a:close/>
              </a:path>
              <a:path w="1143000" h="160019">
                <a:moveTo>
                  <a:pt x="1123797" y="64008"/>
                </a:moveTo>
                <a:lnTo>
                  <a:pt x="1062989" y="64008"/>
                </a:lnTo>
                <a:lnTo>
                  <a:pt x="1062989" y="96012"/>
                </a:lnTo>
                <a:lnTo>
                  <a:pt x="1123797" y="96012"/>
                </a:lnTo>
                <a:lnTo>
                  <a:pt x="1143000" y="80010"/>
                </a:lnTo>
                <a:lnTo>
                  <a:pt x="1123797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3965195" y="2367788"/>
            <a:ext cx="165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Address</a:t>
            </a:r>
            <a:r>
              <a:rPr b="1" spc="-70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Setup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004809" y="2307463"/>
            <a:ext cx="128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Data</a:t>
            </a:r>
            <a:r>
              <a:rPr b="1" spc="-85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Setup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835655" y="5645302"/>
            <a:ext cx="5059045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algn="ctr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800</a:t>
            </a:r>
            <a:r>
              <a:rPr b="1" spc="-1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Bus Timings </a:t>
            </a: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for a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Read</a:t>
            </a:r>
            <a:r>
              <a:rPr sz="2400" b="1" spc="-7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Operation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7315961" y="9151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44561" y="9151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392161" y="6865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392161" y="762762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468361" y="9913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468361" y="6865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68361" y="762762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44561" y="9913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7181722" y="1057479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b="1" baseline="-20833" dirty="0">
                <a:solidFill>
                  <a:srgbClr val="FF0000"/>
                </a:solidFill>
                <a:latin typeface="Comic Sans MS"/>
                <a:cs typeface="Comic Sans MS"/>
              </a:rPr>
              <a:t>w</a:t>
            </a:r>
            <a:endParaRPr baseline="-20833" dirty="0">
              <a:latin typeface="Comic Sans MS"/>
              <a:cs typeface="Comic Sans M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810761" y="1905761"/>
            <a:ext cx="2819400" cy="228600"/>
          </a:xfrm>
          <a:custGeom>
            <a:avLst/>
            <a:gdLst/>
            <a:ahLst/>
            <a:cxnLst/>
            <a:rect l="l" t="t" r="r" b="b"/>
            <a:pathLst>
              <a:path w="2819400" h="228600">
                <a:moveTo>
                  <a:pt x="0" y="228600"/>
                </a:moveTo>
                <a:lnTo>
                  <a:pt x="3341" y="156350"/>
                </a:lnTo>
                <a:lnTo>
                  <a:pt x="12651" y="93597"/>
                </a:lnTo>
                <a:lnTo>
                  <a:pt x="26855" y="44110"/>
                </a:lnTo>
                <a:lnTo>
                  <a:pt x="65658" y="0"/>
                </a:lnTo>
                <a:lnTo>
                  <a:pt x="2753741" y="0"/>
                </a:lnTo>
                <a:lnTo>
                  <a:pt x="2774517" y="11655"/>
                </a:lnTo>
                <a:lnTo>
                  <a:pt x="2792544" y="44110"/>
                </a:lnTo>
                <a:lnTo>
                  <a:pt x="2806748" y="93597"/>
                </a:lnTo>
                <a:lnTo>
                  <a:pt x="2816058" y="156350"/>
                </a:lnTo>
                <a:lnTo>
                  <a:pt x="2819400" y="228600"/>
                </a:lnTo>
              </a:path>
            </a:pathLst>
          </a:custGeom>
          <a:ln w="25908">
            <a:solidFill>
              <a:srgbClr val="FF0066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7246621" y="2047570"/>
            <a:ext cx="1085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dirty="0">
                <a:solidFill>
                  <a:srgbClr val="000099"/>
                </a:solidFill>
                <a:latin typeface="Comic Sans MS"/>
                <a:cs typeface="Comic Sans MS"/>
              </a:rPr>
              <a:t>Data</a:t>
            </a:r>
            <a:endParaRPr dirty="0">
              <a:latin typeface="Comic Sans MS"/>
              <a:cs typeface="Comic Sans MS"/>
            </a:endParaRPr>
          </a:p>
        </p:txBody>
      </p:sp>
      <p:sp>
        <p:nvSpPr>
          <p:cNvPr id="125" name="object 64">
            <a:extLst>
              <a:ext uri="{FF2B5EF4-FFF2-40B4-BE49-F238E27FC236}">
                <a16:creationId xmlns:a16="http://schemas.microsoft.com/office/drawing/2014/main" id="{B993582A-FFFB-3957-32B7-522A0FD753CC}"/>
              </a:ext>
            </a:extLst>
          </p:cNvPr>
          <p:cNvSpPr/>
          <p:nvPr/>
        </p:nvSpPr>
        <p:spPr>
          <a:xfrm>
            <a:off x="9982200" y="20574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65">
            <a:extLst>
              <a:ext uri="{FF2B5EF4-FFF2-40B4-BE49-F238E27FC236}">
                <a16:creationId xmlns:a16="http://schemas.microsoft.com/office/drawing/2014/main" id="{975F7AF0-F7E5-2E84-ABD7-B295BB584CC0}"/>
              </a:ext>
            </a:extLst>
          </p:cNvPr>
          <p:cNvSpPr/>
          <p:nvPr/>
        </p:nvSpPr>
        <p:spPr>
          <a:xfrm>
            <a:off x="9982200" y="23622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66">
            <a:extLst>
              <a:ext uri="{FF2B5EF4-FFF2-40B4-BE49-F238E27FC236}">
                <a16:creationId xmlns:a16="http://schemas.microsoft.com/office/drawing/2014/main" id="{4954E0D4-2465-C7CE-C377-818760E7F58B}"/>
              </a:ext>
            </a:extLst>
          </p:cNvPr>
          <p:cNvSpPr/>
          <p:nvPr/>
        </p:nvSpPr>
        <p:spPr>
          <a:xfrm>
            <a:off x="9906001" y="20574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152400"/>
                </a:moveTo>
                <a:lnTo>
                  <a:pt x="868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67">
            <a:extLst>
              <a:ext uri="{FF2B5EF4-FFF2-40B4-BE49-F238E27FC236}">
                <a16:creationId xmlns:a16="http://schemas.microsoft.com/office/drawing/2014/main" id="{CD94D997-41DA-ACDE-6B87-4D1745C293D2}"/>
              </a:ext>
            </a:extLst>
          </p:cNvPr>
          <p:cNvSpPr/>
          <p:nvPr/>
        </p:nvSpPr>
        <p:spPr>
          <a:xfrm>
            <a:off x="9906001" y="22098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0"/>
                </a:moveTo>
                <a:lnTo>
                  <a:pt x="86868" y="1524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68">
            <a:extLst>
              <a:ext uri="{FF2B5EF4-FFF2-40B4-BE49-F238E27FC236}">
                <a16:creationId xmlns:a16="http://schemas.microsoft.com/office/drawing/2014/main" id="{D420ADF7-D373-DBBD-030F-6A7E3B495384}"/>
              </a:ext>
            </a:extLst>
          </p:cNvPr>
          <p:cNvSpPr/>
          <p:nvPr/>
        </p:nvSpPr>
        <p:spPr>
          <a:xfrm>
            <a:off x="8915400" y="22098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0F829E4-F337-531F-91AA-77C70895D2E8}"/>
              </a:ext>
            </a:extLst>
          </p:cNvPr>
          <p:cNvSpPr txBox="1"/>
          <p:nvPr/>
        </p:nvSpPr>
        <p:spPr>
          <a:xfrm>
            <a:off x="3488690" y="164068"/>
            <a:ext cx="597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Address               Control                Data                  Windup</a:t>
            </a:r>
            <a:endParaRPr lang="en-AE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5057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962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9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1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3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5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7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1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3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9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1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77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3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99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5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39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01961" y="1219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97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2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6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00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24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48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6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53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41395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00271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20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77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565776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24272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44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01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37629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96126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068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90" y="64008"/>
                </a:lnTo>
                <a:lnTo>
                  <a:pt x="300990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90" y="32004"/>
                </a:lnTo>
                <a:lnTo>
                  <a:pt x="300990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5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0999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0999" y="64008"/>
                </a:lnTo>
                <a:lnTo>
                  <a:pt x="380999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614410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72907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4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10761" y="1448561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152400"/>
                </a:moveTo>
                <a:lnTo>
                  <a:pt x="133350" y="0"/>
                </a:lnTo>
                <a:lnTo>
                  <a:pt x="1390650" y="0"/>
                </a:lnTo>
                <a:lnTo>
                  <a:pt x="1524000" y="152400"/>
                </a:lnTo>
                <a:lnTo>
                  <a:pt x="1390650" y="304800"/>
                </a:lnTo>
                <a:lnTo>
                  <a:pt x="13335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34761" y="1448561"/>
            <a:ext cx="3810000" cy="304800"/>
          </a:xfrm>
          <a:custGeom>
            <a:avLst/>
            <a:gdLst/>
            <a:ahLst/>
            <a:cxnLst/>
            <a:rect l="l" t="t" r="r" b="b"/>
            <a:pathLst>
              <a:path w="3810000" h="304800">
                <a:moveTo>
                  <a:pt x="0" y="152400"/>
                </a:moveTo>
                <a:lnTo>
                  <a:pt x="71374" y="0"/>
                </a:lnTo>
                <a:lnTo>
                  <a:pt x="3738498" y="0"/>
                </a:lnTo>
                <a:lnTo>
                  <a:pt x="3809999" y="152400"/>
                </a:lnTo>
                <a:lnTo>
                  <a:pt x="3738498" y="304800"/>
                </a:lnTo>
                <a:lnTo>
                  <a:pt x="71374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825489" y="1438098"/>
            <a:ext cx="827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7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–</a:t>
            </a:r>
            <a:r>
              <a:rPr b="1" spc="-34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95600" y="1447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95600" y="17526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20200" y="14478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20200" y="1752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10761" y="2058161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152400"/>
                </a:moveTo>
                <a:lnTo>
                  <a:pt x="133350" y="0"/>
                </a:lnTo>
                <a:lnTo>
                  <a:pt x="1390650" y="0"/>
                </a:lnTo>
                <a:lnTo>
                  <a:pt x="1524000" y="152400"/>
                </a:lnTo>
                <a:lnTo>
                  <a:pt x="1390650" y="304800"/>
                </a:lnTo>
                <a:lnTo>
                  <a:pt x="13335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56633" y="1494486"/>
            <a:ext cx="103124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700" b="1" spc="-7" baseline="13888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1200" b="1" spc="-5" dirty="0">
                <a:solidFill>
                  <a:srgbClr val="000099"/>
                </a:solidFill>
                <a:latin typeface="Comic Sans MS"/>
                <a:cs typeface="Comic Sans MS"/>
              </a:rPr>
              <a:t>19 </a:t>
            </a:r>
            <a:r>
              <a:rPr sz="2700" b="1" baseline="13888" dirty="0">
                <a:solidFill>
                  <a:srgbClr val="000099"/>
                </a:solidFill>
                <a:latin typeface="Comic Sans MS"/>
                <a:cs typeface="Comic Sans MS"/>
              </a:rPr>
              <a:t>–</a:t>
            </a:r>
            <a:r>
              <a:rPr sz="2700" b="1" spc="-509" baseline="13888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700" b="1" spc="-7" baseline="13888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1200" b="1" spc="-5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 sz="1200">
              <a:latin typeface="Comic Sans MS"/>
              <a:cs typeface="Comic Sans MS"/>
            </a:endParaRPr>
          </a:p>
          <a:p>
            <a:pPr algn="ctr">
              <a:spcBef>
                <a:spcPts val="2200"/>
              </a:spcBef>
            </a:pPr>
            <a:r>
              <a:rPr b="1" dirty="0">
                <a:solidFill>
                  <a:srgbClr val="0000CC"/>
                </a:solidFill>
                <a:latin typeface="Comic Sans MS"/>
                <a:cs typeface="Comic Sans MS"/>
              </a:rPr>
              <a:t>A</a:t>
            </a:r>
            <a:r>
              <a:rPr b="1" baseline="-20833" dirty="0">
                <a:solidFill>
                  <a:srgbClr val="0000CC"/>
                </a:solidFill>
                <a:latin typeface="Comic Sans MS"/>
                <a:cs typeface="Comic Sans MS"/>
              </a:rPr>
              <a:t>15</a:t>
            </a:r>
            <a:r>
              <a:rPr b="1" dirty="0">
                <a:solidFill>
                  <a:srgbClr val="0000CC"/>
                </a:solidFill>
                <a:latin typeface="Comic Sans MS"/>
                <a:cs typeface="Comic Sans MS"/>
              </a:rPr>
              <a:t>-A</a:t>
            </a:r>
            <a:r>
              <a:rPr b="1" baseline="-20833" dirty="0">
                <a:solidFill>
                  <a:srgbClr val="0000CC"/>
                </a:solidFill>
                <a:latin typeface="Comic Sans MS"/>
                <a:cs typeface="Comic Sans MS"/>
              </a:rPr>
              <a:t>0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334000" y="2209800"/>
            <a:ext cx="855728" cy="45719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44001" y="14478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152400"/>
                </a:moveTo>
                <a:lnTo>
                  <a:pt x="868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44001" y="16002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0"/>
                </a:moveTo>
                <a:lnTo>
                  <a:pt x="86868" y="1524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57600" y="1447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57600" y="1600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95600" y="20574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95600" y="23622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576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576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82200" y="20574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982200" y="23622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906001" y="20574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152400"/>
                </a:moveTo>
                <a:lnTo>
                  <a:pt x="868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906001" y="22098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0"/>
                </a:moveTo>
                <a:lnTo>
                  <a:pt x="86868" y="1524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915400" y="22098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95600" y="26670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95600" y="2971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57600" y="2667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57600" y="2819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10761" y="2667761"/>
            <a:ext cx="5638800" cy="304800"/>
          </a:xfrm>
          <a:custGeom>
            <a:avLst/>
            <a:gdLst/>
            <a:ahLst/>
            <a:cxnLst/>
            <a:rect l="l" t="t" r="r" b="b"/>
            <a:pathLst>
              <a:path w="5638800" h="304800">
                <a:moveTo>
                  <a:pt x="0" y="152400"/>
                </a:moveTo>
                <a:lnTo>
                  <a:pt x="190626" y="0"/>
                </a:lnTo>
                <a:lnTo>
                  <a:pt x="5448172" y="0"/>
                </a:lnTo>
                <a:lnTo>
                  <a:pt x="5638799" y="152400"/>
                </a:lnTo>
                <a:lnTo>
                  <a:pt x="5448172" y="304800"/>
                </a:lnTo>
                <a:lnTo>
                  <a:pt x="190626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525761" y="26677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525761" y="297256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449562" y="2667761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152400"/>
                </a:moveTo>
                <a:lnTo>
                  <a:pt x="86868" y="0"/>
                </a:lnTo>
              </a:path>
            </a:pathLst>
          </a:custGeom>
          <a:ln w="32003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449562" y="2820161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0"/>
                </a:moveTo>
                <a:lnTo>
                  <a:pt x="86868" y="152400"/>
                </a:lnTo>
              </a:path>
            </a:pathLst>
          </a:custGeom>
          <a:ln w="32003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9400" y="35814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63161" y="32773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25161" y="3277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58361" y="3277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29200" y="3581400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4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01161" y="3810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9400" y="38100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992361" y="3810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05961" y="4115561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399" y="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296400" y="38100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9400" y="441960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2667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87161" y="4420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19400" y="49530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32004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20561" y="495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91961" y="4725161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199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35161" y="4420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839200" y="4419600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154161" y="495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25361" y="5258561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32004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458200" y="4953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678940" y="1392682"/>
            <a:ext cx="159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/S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–S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baseline="-20833" dirty="0">
              <a:latin typeface="Comic Sans MS"/>
              <a:cs typeface="Comic Sans M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983740" y="783082"/>
            <a:ext cx="433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CLK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678939" y="2002663"/>
            <a:ext cx="1301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</a:t>
            </a:r>
            <a:r>
              <a:rPr b="1" spc="-7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678939" y="2612263"/>
            <a:ext cx="703580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M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/I</a:t>
            </a: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O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’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44450">
              <a:lnSpc>
                <a:spcPct val="133100"/>
              </a:lnSpc>
              <a:spcBef>
                <a:spcPts val="5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ALE  D</a:t>
            </a: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/R’</a:t>
            </a:r>
            <a:endParaRPr>
              <a:latin typeface="Comic Sans MS"/>
              <a:cs typeface="Comic Sans MS"/>
            </a:endParaRPr>
          </a:p>
          <a:p>
            <a:pPr marL="12700" marR="137160">
              <a:lnSpc>
                <a:spcPct val="194400"/>
              </a:lnSpc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RD’ 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DEN’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353561" y="5591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048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04800" h="96520">
                <a:moveTo>
                  <a:pt x="3048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04800" y="64008"/>
                </a:lnTo>
                <a:lnTo>
                  <a:pt x="3048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572761" y="5591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208787" y="0"/>
                </a:moveTo>
                <a:lnTo>
                  <a:pt x="208787" y="96012"/>
                </a:lnTo>
                <a:lnTo>
                  <a:pt x="272796" y="64008"/>
                </a:lnTo>
                <a:lnTo>
                  <a:pt x="224789" y="64008"/>
                </a:lnTo>
                <a:lnTo>
                  <a:pt x="224789" y="32004"/>
                </a:lnTo>
                <a:lnTo>
                  <a:pt x="272795" y="32004"/>
                </a:lnTo>
                <a:lnTo>
                  <a:pt x="208787" y="0"/>
                </a:lnTo>
                <a:close/>
              </a:path>
              <a:path w="304800" h="96520">
                <a:moveTo>
                  <a:pt x="208787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08787" y="64008"/>
                </a:lnTo>
                <a:lnTo>
                  <a:pt x="208787" y="32004"/>
                </a:lnTo>
                <a:close/>
              </a:path>
              <a:path w="304800" h="96520">
                <a:moveTo>
                  <a:pt x="272795" y="32004"/>
                </a:moveTo>
                <a:lnTo>
                  <a:pt x="224789" y="32004"/>
                </a:lnTo>
                <a:lnTo>
                  <a:pt x="224789" y="64008"/>
                </a:lnTo>
                <a:lnTo>
                  <a:pt x="272796" y="64008"/>
                </a:lnTo>
                <a:lnTo>
                  <a:pt x="304800" y="48006"/>
                </a:lnTo>
                <a:lnTo>
                  <a:pt x="272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3736594" y="5432552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200</a:t>
            </a:r>
            <a:r>
              <a:rPr b="1" spc="-10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353561" y="5820155"/>
            <a:ext cx="2286000" cy="96520"/>
          </a:xfrm>
          <a:custGeom>
            <a:avLst/>
            <a:gdLst/>
            <a:ahLst/>
            <a:cxnLst/>
            <a:rect l="l" t="t" r="r" b="b"/>
            <a:pathLst>
              <a:path w="2286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2286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2286000" h="96520">
                <a:moveTo>
                  <a:pt x="2286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2286000" y="64008"/>
                </a:lnTo>
                <a:lnTo>
                  <a:pt x="2286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39761" y="5820155"/>
            <a:ext cx="2209800" cy="96520"/>
          </a:xfrm>
          <a:custGeom>
            <a:avLst/>
            <a:gdLst/>
            <a:ahLst/>
            <a:cxnLst/>
            <a:rect l="l" t="t" r="r" b="b"/>
            <a:pathLst>
              <a:path w="2209800" h="96520">
                <a:moveTo>
                  <a:pt x="2113788" y="0"/>
                </a:moveTo>
                <a:lnTo>
                  <a:pt x="2113788" y="96012"/>
                </a:lnTo>
                <a:lnTo>
                  <a:pt x="2177795" y="64008"/>
                </a:lnTo>
                <a:lnTo>
                  <a:pt x="2129790" y="64008"/>
                </a:lnTo>
                <a:lnTo>
                  <a:pt x="2129790" y="32004"/>
                </a:lnTo>
                <a:lnTo>
                  <a:pt x="2177795" y="32004"/>
                </a:lnTo>
                <a:lnTo>
                  <a:pt x="2113788" y="0"/>
                </a:lnTo>
                <a:close/>
              </a:path>
              <a:path w="2209800" h="96520">
                <a:moveTo>
                  <a:pt x="21137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113788" y="64008"/>
                </a:lnTo>
                <a:lnTo>
                  <a:pt x="2113788" y="32004"/>
                </a:lnTo>
                <a:close/>
              </a:path>
              <a:path w="2209800" h="96520">
                <a:moveTo>
                  <a:pt x="2177795" y="32004"/>
                </a:moveTo>
                <a:lnTo>
                  <a:pt x="2129790" y="32004"/>
                </a:lnTo>
                <a:lnTo>
                  <a:pt x="2129790" y="64008"/>
                </a:lnTo>
                <a:lnTo>
                  <a:pt x="2177795" y="64008"/>
                </a:lnTo>
                <a:lnTo>
                  <a:pt x="2209799" y="48006"/>
                </a:lnTo>
                <a:lnTo>
                  <a:pt x="2177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505961" y="2404872"/>
            <a:ext cx="533400" cy="160020"/>
          </a:xfrm>
          <a:custGeom>
            <a:avLst/>
            <a:gdLst/>
            <a:ahLst/>
            <a:cxnLst/>
            <a:rect l="l" t="t" r="r" b="b"/>
            <a:pathLst>
              <a:path w="533400" h="160019">
                <a:moveTo>
                  <a:pt x="96012" y="0"/>
                </a:moveTo>
                <a:lnTo>
                  <a:pt x="0" y="80010"/>
                </a:lnTo>
                <a:lnTo>
                  <a:pt x="96012" y="160019"/>
                </a:lnTo>
                <a:lnTo>
                  <a:pt x="96012" y="96012"/>
                </a:lnTo>
                <a:lnTo>
                  <a:pt x="80010" y="96012"/>
                </a:lnTo>
                <a:lnTo>
                  <a:pt x="80010" y="64007"/>
                </a:lnTo>
                <a:lnTo>
                  <a:pt x="96012" y="64007"/>
                </a:lnTo>
                <a:lnTo>
                  <a:pt x="96012" y="0"/>
                </a:lnTo>
                <a:close/>
              </a:path>
              <a:path w="533400" h="160019">
                <a:moveTo>
                  <a:pt x="437388" y="0"/>
                </a:moveTo>
                <a:lnTo>
                  <a:pt x="437388" y="160019"/>
                </a:lnTo>
                <a:lnTo>
                  <a:pt x="514197" y="96012"/>
                </a:lnTo>
                <a:lnTo>
                  <a:pt x="453389" y="96012"/>
                </a:lnTo>
                <a:lnTo>
                  <a:pt x="453389" y="64007"/>
                </a:lnTo>
                <a:lnTo>
                  <a:pt x="514197" y="64007"/>
                </a:lnTo>
                <a:lnTo>
                  <a:pt x="437388" y="0"/>
                </a:lnTo>
                <a:close/>
              </a:path>
              <a:path w="533400" h="160019">
                <a:moveTo>
                  <a:pt x="96012" y="64007"/>
                </a:moveTo>
                <a:lnTo>
                  <a:pt x="80010" y="64007"/>
                </a:lnTo>
                <a:lnTo>
                  <a:pt x="80010" y="96012"/>
                </a:lnTo>
                <a:lnTo>
                  <a:pt x="96012" y="96012"/>
                </a:lnTo>
                <a:lnTo>
                  <a:pt x="96012" y="64007"/>
                </a:lnTo>
                <a:close/>
              </a:path>
              <a:path w="533400" h="160019">
                <a:moveTo>
                  <a:pt x="437388" y="64007"/>
                </a:moveTo>
                <a:lnTo>
                  <a:pt x="96012" y="64007"/>
                </a:lnTo>
                <a:lnTo>
                  <a:pt x="96012" y="96012"/>
                </a:lnTo>
                <a:lnTo>
                  <a:pt x="437388" y="96012"/>
                </a:lnTo>
                <a:lnTo>
                  <a:pt x="437388" y="64007"/>
                </a:lnTo>
                <a:close/>
              </a:path>
              <a:path w="533400" h="160019">
                <a:moveTo>
                  <a:pt x="514197" y="64007"/>
                </a:moveTo>
                <a:lnTo>
                  <a:pt x="453389" y="64007"/>
                </a:lnTo>
                <a:lnTo>
                  <a:pt x="453389" y="96012"/>
                </a:lnTo>
                <a:lnTo>
                  <a:pt x="514197" y="96012"/>
                </a:lnTo>
                <a:lnTo>
                  <a:pt x="533400" y="80010"/>
                </a:lnTo>
                <a:lnTo>
                  <a:pt x="514197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782561" y="2435351"/>
            <a:ext cx="1143000" cy="160020"/>
          </a:xfrm>
          <a:custGeom>
            <a:avLst/>
            <a:gdLst/>
            <a:ahLst/>
            <a:cxnLst/>
            <a:rect l="l" t="t" r="r" b="b"/>
            <a:pathLst>
              <a:path w="1143000" h="160019">
                <a:moveTo>
                  <a:pt x="96012" y="0"/>
                </a:moveTo>
                <a:lnTo>
                  <a:pt x="0" y="80010"/>
                </a:lnTo>
                <a:lnTo>
                  <a:pt x="96012" y="160020"/>
                </a:lnTo>
                <a:lnTo>
                  <a:pt x="96012" y="96012"/>
                </a:lnTo>
                <a:lnTo>
                  <a:pt x="80010" y="96012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0"/>
                </a:lnTo>
                <a:close/>
              </a:path>
              <a:path w="1143000" h="160019">
                <a:moveTo>
                  <a:pt x="1046988" y="0"/>
                </a:moveTo>
                <a:lnTo>
                  <a:pt x="1046988" y="160020"/>
                </a:lnTo>
                <a:lnTo>
                  <a:pt x="1123797" y="96012"/>
                </a:lnTo>
                <a:lnTo>
                  <a:pt x="1062989" y="96012"/>
                </a:lnTo>
                <a:lnTo>
                  <a:pt x="1062989" y="64008"/>
                </a:lnTo>
                <a:lnTo>
                  <a:pt x="1123797" y="64008"/>
                </a:lnTo>
                <a:lnTo>
                  <a:pt x="1046988" y="0"/>
                </a:lnTo>
                <a:close/>
              </a:path>
              <a:path w="1143000" h="160019">
                <a:moveTo>
                  <a:pt x="96012" y="64008"/>
                </a:moveTo>
                <a:lnTo>
                  <a:pt x="80010" y="64008"/>
                </a:lnTo>
                <a:lnTo>
                  <a:pt x="80010" y="96012"/>
                </a:lnTo>
                <a:lnTo>
                  <a:pt x="96012" y="96012"/>
                </a:lnTo>
                <a:lnTo>
                  <a:pt x="96012" y="64008"/>
                </a:lnTo>
                <a:close/>
              </a:path>
              <a:path w="1143000" h="160019">
                <a:moveTo>
                  <a:pt x="1046988" y="64008"/>
                </a:moveTo>
                <a:lnTo>
                  <a:pt x="96012" y="64008"/>
                </a:lnTo>
                <a:lnTo>
                  <a:pt x="96012" y="96012"/>
                </a:lnTo>
                <a:lnTo>
                  <a:pt x="1046988" y="96012"/>
                </a:lnTo>
                <a:lnTo>
                  <a:pt x="1046988" y="64008"/>
                </a:lnTo>
                <a:close/>
              </a:path>
              <a:path w="1143000" h="160019">
                <a:moveTo>
                  <a:pt x="1123797" y="64008"/>
                </a:moveTo>
                <a:lnTo>
                  <a:pt x="1062989" y="64008"/>
                </a:lnTo>
                <a:lnTo>
                  <a:pt x="1062989" y="96012"/>
                </a:lnTo>
                <a:lnTo>
                  <a:pt x="1123797" y="96012"/>
                </a:lnTo>
                <a:lnTo>
                  <a:pt x="1143000" y="80010"/>
                </a:lnTo>
                <a:lnTo>
                  <a:pt x="1123797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3965195" y="2367788"/>
            <a:ext cx="165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Address</a:t>
            </a:r>
            <a:r>
              <a:rPr b="1" spc="-70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Setup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004809" y="2307463"/>
            <a:ext cx="128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Data</a:t>
            </a:r>
            <a:r>
              <a:rPr b="1" spc="-85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Setup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835655" y="5645302"/>
            <a:ext cx="5059045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algn="ctr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800</a:t>
            </a:r>
            <a:r>
              <a:rPr b="1" spc="-1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Bus Timings </a:t>
            </a: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for a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Read</a:t>
            </a:r>
            <a:r>
              <a:rPr sz="2400" b="1" spc="-7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Operation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7315961" y="9151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44561" y="9151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392161" y="6865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392161" y="762762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468361" y="9913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468361" y="6865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68361" y="762762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44561" y="9913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7261351" y="1026769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b="1" baseline="-20833" dirty="0">
                <a:solidFill>
                  <a:srgbClr val="FF0000"/>
                </a:solidFill>
                <a:latin typeface="Comic Sans MS"/>
                <a:cs typeface="Comic Sans MS"/>
              </a:rPr>
              <a:t>w</a:t>
            </a:r>
            <a:endParaRPr baseline="-20833" dirty="0">
              <a:latin typeface="Comic Sans MS"/>
              <a:cs typeface="Comic Sans M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810762" y="1905761"/>
            <a:ext cx="2360679" cy="281688"/>
          </a:xfrm>
          <a:custGeom>
            <a:avLst/>
            <a:gdLst/>
            <a:ahLst/>
            <a:cxnLst/>
            <a:rect l="l" t="t" r="r" b="b"/>
            <a:pathLst>
              <a:path w="2819400" h="228600">
                <a:moveTo>
                  <a:pt x="0" y="228600"/>
                </a:moveTo>
                <a:lnTo>
                  <a:pt x="3341" y="156350"/>
                </a:lnTo>
                <a:lnTo>
                  <a:pt x="12651" y="93597"/>
                </a:lnTo>
                <a:lnTo>
                  <a:pt x="26855" y="44110"/>
                </a:lnTo>
                <a:lnTo>
                  <a:pt x="65658" y="0"/>
                </a:lnTo>
                <a:lnTo>
                  <a:pt x="2753741" y="0"/>
                </a:lnTo>
                <a:lnTo>
                  <a:pt x="2774517" y="11655"/>
                </a:lnTo>
                <a:lnTo>
                  <a:pt x="2792544" y="44110"/>
                </a:lnTo>
                <a:lnTo>
                  <a:pt x="2806748" y="93597"/>
                </a:lnTo>
                <a:lnTo>
                  <a:pt x="2816058" y="156350"/>
                </a:lnTo>
                <a:lnTo>
                  <a:pt x="2819400" y="228600"/>
                </a:lnTo>
              </a:path>
            </a:pathLst>
          </a:custGeom>
          <a:ln w="25908">
            <a:solidFill>
              <a:srgbClr val="FF0066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172961" y="2058161"/>
            <a:ext cx="2743200" cy="304800"/>
          </a:xfrm>
          <a:custGeom>
            <a:avLst/>
            <a:gdLst/>
            <a:ahLst/>
            <a:cxnLst/>
            <a:rect l="l" t="t" r="r" b="b"/>
            <a:pathLst>
              <a:path w="2743200" h="304800">
                <a:moveTo>
                  <a:pt x="0" y="152400"/>
                </a:moveTo>
                <a:lnTo>
                  <a:pt x="162813" y="0"/>
                </a:lnTo>
                <a:lnTo>
                  <a:pt x="2580386" y="0"/>
                </a:lnTo>
                <a:lnTo>
                  <a:pt x="2743199" y="152400"/>
                </a:lnTo>
                <a:lnTo>
                  <a:pt x="2580386" y="304800"/>
                </a:lnTo>
                <a:lnTo>
                  <a:pt x="162813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7048374" y="2039467"/>
            <a:ext cx="1085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dirty="0">
                <a:solidFill>
                  <a:srgbClr val="000099"/>
                </a:solidFill>
                <a:latin typeface="Comic Sans MS"/>
                <a:cs typeface="Comic Sans MS"/>
              </a:rPr>
              <a:t>Data</a:t>
            </a:r>
            <a:endParaRPr dirty="0">
              <a:latin typeface="Comic Sans MS"/>
              <a:cs typeface="Comic Sans M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2FCD0C2-C389-F79C-7D44-80E8F869045A}"/>
              </a:ext>
            </a:extLst>
          </p:cNvPr>
          <p:cNvSpPr txBox="1"/>
          <p:nvPr/>
        </p:nvSpPr>
        <p:spPr>
          <a:xfrm>
            <a:off x="3507272" y="51020"/>
            <a:ext cx="597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Address               Control                Data                  Windup</a:t>
            </a:r>
            <a:endParaRPr lang="en-AE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546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962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9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1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3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5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7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1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3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9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1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77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3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99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5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39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01961" y="1219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97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2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6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00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24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48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6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53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041395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00271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1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20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77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565776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24272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7544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01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937629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96126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068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90" y="64008"/>
                </a:lnTo>
                <a:lnTo>
                  <a:pt x="300990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90" y="32004"/>
                </a:lnTo>
                <a:lnTo>
                  <a:pt x="300990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925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0999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0999" y="64008"/>
                </a:lnTo>
                <a:lnTo>
                  <a:pt x="380999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8614410" y="478282"/>
            <a:ext cx="18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772907" y="610870"/>
            <a:ext cx="1187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solidFill>
                  <a:srgbClr val="000099"/>
                </a:solidFill>
                <a:latin typeface="Comic Sans MS"/>
                <a:cs typeface="Comic Sans MS"/>
              </a:rPr>
              <a:t>4</a:t>
            </a:r>
            <a:endParaRPr sz="1200">
              <a:latin typeface="Comic Sans MS"/>
              <a:cs typeface="Comic Sans M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810761" y="1448561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152400"/>
                </a:moveTo>
                <a:lnTo>
                  <a:pt x="133350" y="0"/>
                </a:lnTo>
                <a:lnTo>
                  <a:pt x="1390650" y="0"/>
                </a:lnTo>
                <a:lnTo>
                  <a:pt x="1524000" y="152400"/>
                </a:lnTo>
                <a:lnTo>
                  <a:pt x="1390650" y="304800"/>
                </a:lnTo>
                <a:lnTo>
                  <a:pt x="13335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334761" y="1448561"/>
            <a:ext cx="3810000" cy="304800"/>
          </a:xfrm>
          <a:custGeom>
            <a:avLst/>
            <a:gdLst/>
            <a:ahLst/>
            <a:cxnLst/>
            <a:rect l="l" t="t" r="r" b="b"/>
            <a:pathLst>
              <a:path w="3810000" h="304800">
                <a:moveTo>
                  <a:pt x="0" y="152400"/>
                </a:moveTo>
                <a:lnTo>
                  <a:pt x="71374" y="0"/>
                </a:lnTo>
                <a:lnTo>
                  <a:pt x="3738498" y="0"/>
                </a:lnTo>
                <a:lnTo>
                  <a:pt x="3809999" y="152400"/>
                </a:lnTo>
                <a:lnTo>
                  <a:pt x="3738498" y="304800"/>
                </a:lnTo>
                <a:lnTo>
                  <a:pt x="71374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6825489" y="1438098"/>
            <a:ext cx="827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7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–</a:t>
            </a:r>
            <a:r>
              <a:rPr b="1" spc="-34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895600" y="1447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895600" y="17526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220200" y="14478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220200" y="1752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810761" y="2058161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152400"/>
                </a:moveTo>
                <a:lnTo>
                  <a:pt x="133350" y="0"/>
                </a:lnTo>
                <a:lnTo>
                  <a:pt x="1390650" y="0"/>
                </a:lnTo>
                <a:lnTo>
                  <a:pt x="1524000" y="152400"/>
                </a:lnTo>
                <a:lnTo>
                  <a:pt x="1390650" y="304800"/>
                </a:lnTo>
                <a:lnTo>
                  <a:pt x="13335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56633" y="1494486"/>
            <a:ext cx="1031240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700" b="1" spc="-7" baseline="13888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1200" b="1" spc="-5" dirty="0">
                <a:solidFill>
                  <a:srgbClr val="000099"/>
                </a:solidFill>
                <a:latin typeface="Comic Sans MS"/>
                <a:cs typeface="Comic Sans MS"/>
              </a:rPr>
              <a:t>19 </a:t>
            </a:r>
            <a:r>
              <a:rPr sz="2700" b="1" baseline="13888" dirty="0">
                <a:solidFill>
                  <a:srgbClr val="000099"/>
                </a:solidFill>
                <a:latin typeface="Comic Sans MS"/>
                <a:cs typeface="Comic Sans MS"/>
              </a:rPr>
              <a:t>–</a:t>
            </a:r>
            <a:r>
              <a:rPr sz="2700" b="1" spc="-509" baseline="13888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700" b="1" spc="-7" baseline="13888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1200" b="1" spc="-5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 sz="1200">
              <a:latin typeface="Comic Sans MS"/>
              <a:cs typeface="Comic Sans MS"/>
            </a:endParaRPr>
          </a:p>
          <a:p>
            <a:pPr algn="ctr">
              <a:spcBef>
                <a:spcPts val="2200"/>
              </a:spcBef>
            </a:pPr>
            <a:r>
              <a:rPr b="1" dirty="0">
                <a:solidFill>
                  <a:srgbClr val="0000CC"/>
                </a:solidFill>
                <a:latin typeface="Comic Sans MS"/>
                <a:cs typeface="Comic Sans MS"/>
              </a:rPr>
              <a:t>A</a:t>
            </a:r>
            <a:r>
              <a:rPr b="1" baseline="-20833" dirty="0">
                <a:solidFill>
                  <a:srgbClr val="0000CC"/>
                </a:solidFill>
                <a:latin typeface="Comic Sans MS"/>
                <a:cs typeface="Comic Sans MS"/>
              </a:rPr>
              <a:t>15</a:t>
            </a:r>
            <a:r>
              <a:rPr b="1" dirty="0">
                <a:solidFill>
                  <a:srgbClr val="0000CC"/>
                </a:solidFill>
                <a:latin typeface="Comic Sans MS"/>
                <a:cs typeface="Comic Sans MS"/>
              </a:rPr>
              <a:t>-A</a:t>
            </a:r>
            <a:r>
              <a:rPr b="1" baseline="-20833" dirty="0">
                <a:solidFill>
                  <a:srgbClr val="0000CC"/>
                </a:solidFill>
                <a:latin typeface="Comic Sans MS"/>
                <a:cs typeface="Comic Sans MS"/>
              </a:rPr>
              <a:t>0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5334000" y="2209800"/>
            <a:ext cx="1901192" cy="45719"/>
          </a:xfrm>
          <a:custGeom>
            <a:avLst/>
            <a:gdLst/>
            <a:ahLst/>
            <a:cxnLst/>
            <a:rect l="l" t="t" r="r" b="b"/>
            <a:pathLst>
              <a:path w="1295400">
                <a:moveTo>
                  <a:pt x="0" y="0"/>
                </a:moveTo>
                <a:lnTo>
                  <a:pt x="1295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144001" y="14478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152400"/>
                </a:moveTo>
                <a:lnTo>
                  <a:pt x="868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44001" y="16002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0"/>
                </a:moveTo>
                <a:lnTo>
                  <a:pt x="86868" y="1524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657600" y="1447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657600" y="1600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95600" y="20574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95600" y="23622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6576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6576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982200" y="20574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982200" y="23622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906001" y="20574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152400"/>
                </a:moveTo>
                <a:lnTo>
                  <a:pt x="868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906001" y="22098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0"/>
                </a:moveTo>
                <a:lnTo>
                  <a:pt x="86868" y="1524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915400" y="2209800"/>
            <a:ext cx="990600" cy="0"/>
          </a:xfrm>
          <a:custGeom>
            <a:avLst/>
            <a:gdLst/>
            <a:ahLst/>
            <a:cxnLst/>
            <a:rect l="l" t="t" r="r" b="b"/>
            <a:pathLst>
              <a:path w="990600">
                <a:moveTo>
                  <a:pt x="0" y="0"/>
                </a:moveTo>
                <a:lnTo>
                  <a:pt x="990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895600" y="26670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95600" y="2971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657600" y="2667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657600" y="2819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810761" y="2667761"/>
            <a:ext cx="5638800" cy="304800"/>
          </a:xfrm>
          <a:custGeom>
            <a:avLst/>
            <a:gdLst/>
            <a:ahLst/>
            <a:cxnLst/>
            <a:rect l="l" t="t" r="r" b="b"/>
            <a:pathLst>
              <a:path w="5638800" h="304800">
                <a:moveTo>
                  <a:pt x="0" y="152400"/>
                </a:moveTo>
                <a:lnTo>
                  <a:pt x="190626" y="0"/>
                </a:lnTo>
                <a:lnTo>
                  <a:pt x="5448172" y="0"/>
                </a:lnTo>
                <a:lnTo>
                  <a:pt x="5638799" y="152400"/>
                </a:lnTo>
                <a:lnTo>
                  <a:pt x="5448172" y="304800"/>
                </a:lnTo>
                <a:lnTo>
                  <a:pt x="190626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525761" y="26677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525761" y="297256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449562" y="2667761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152400"/>
                </a:moveTo>
                <a:lnTo>
                  <a:pt x="86868" y="0"/>
                </a:lnTo>
              </a:path>
            </a:pathLst>
          </a:custGeom>
          <a:ln w="32003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9449562" y="2820161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0"/>
                </a:moveTo>
                <a:lnTo>
                  <a:pt x="86868" y="152400"/>
                </a:lnTo>
              </a:path>
            </a:pathLst>
          </a:custGeom>
          <a:ln w="32003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819400" y="35814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963161" y="32773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25161" y="3277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658361" y="3277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029200" y="3581400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4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201161" y="3810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819400" y="38100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992361" y="3810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505961" y="4115561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399" y="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9296400" y="38100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19400" y="4419600"/>
            <a:ext cx="2667000" cy="0"/>
          </a:xfrm>
          <a:custGeom>
            <a:avLst/>
            <a:gdLst/>
            <a:ahLst/>
            <a:cxnLst/>
            <a:rect l="l" t="t" r="r" b="b"/>
            <a:pathLst>
              <a:path w="2667000">
                <a:moveTo>
                  <a:pt x="2667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487161" y="4420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819400" y="49530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32004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020561" y="495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791961" y="4725161"/>
            <a:ext cx="2743200" cy="0"/>
          </a:xfrm>
          <a:custGeom>
            <a:avLst/>
            <a:gdLst/>
            <a:ahLst/>
            <a:cxnLst/>
            <a:rect l="l" t="t" r="r" b="b"/>
            <a:pathLst>
              <a:path w="2743200">
                <a:moveTo>
                  <a:pt x="0" y="0"/>
                </a:moveTo>
                <a:lnTo>
                  <a:pt x="2743199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535161" y="4420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839200" y="4419600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8154161" y="495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6325361" y="5258561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32004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8458200" y="4953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1678940" y="1392682"/>
            <a:ext cx="159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/S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–S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baseline="-20833" dirty="0">
              <a:latin typeface="Comic Sans MS"/>
              <a:cs typeface="Comic Sans MS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983740" y="783082"/>
            <a:ext cx="433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CLK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678939" y="2002663"/>
            <a:ext cx="1301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</a:t>
            </a:r>
            <a:r>
              <a:rPr b="1" spc="-7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678939" y="2612263"/>
            <a:ext cx="703580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M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/I</a:t>
            </a: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O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’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44450">
              <a:lnSpc>
                <a:spcPct val="133100"/>
              </a:lnSpc>
              <a:spcBef>
                <a:spcPts val="5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ALE  D</a:t>
            </a: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/R’</a:t>
            </a:r>
            <a:endParaRPr>
              <a:latin typeface="Comic Sans MS"/>
              <a:cs typeface="Comic Sans MS"/>
            </a:endParaRPr>
          </a:p>
          <a:p>
            <a:pPr marL="12700" marR="137160">
              <a:lnSpc>
                <a:spcPct val="194400"/>
              </a:lnSpc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RD’ 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DEN’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3353561" y="5591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048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04800" h="96520">
                <a:moveTo>
                  <a:pt x="3048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04800" y="64008"/>
                </a:lnTo>
                <a:lnTo>
                  <a:pt x="3048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4572761" y="5591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208787" y="0"/>
                </a:moveTo>
                <a:lnTo>
                  <a:pt x="208787" y="96012"/>
                </a:lnTo>
                <a:lnTo>
                  <a:pt x="272796" y="64008"/>
                </a:lnTo>
                <a:lnTo>
                  <a:pt x="224789" y="64008"/>
                </a:lnTo>
                <a:lnTo>
                  <a:pt x="224789" y="32004"/>
                </a:lnTo>
                <a:lnTo>
                  <a:pt x="272795" y="32004"/>
                </a:lnTo>
                <a:lnTo>
                  <a:pt x="208787" y="0"/>
                </a:lnTo>
                <a:close/>
              </a:path>
              <a:path w="304800" h="96520">
                <a:moveTo>
                  <a:pt x="208787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08787" y="64008"/>
                </a:lnTo>
                <a:lnTo>
                  <a:pt x="208787" y="32004"/>
                </a:lnTo>
                <a:close/>
              </a:path>
              <a:path w="304800" h="96520">
                <a:moveTo>
                  <a:pt x="272795" y="32004"/>
                </a:moveTo>
                <a:lnTo>
                  <a:pt x="224789" y="32004"/>
                </a:lnTo>
                <a:lnTo>
                  <a:pt x="224789" y="64008"/>
                </a:lnTo>
                <a:lnTo>
                  <a:pt x="272796" y="64008"/>
                </a:lnTo>
                <a:lnTo>
                  <a:pt x="304800" y="48006"/>
                </a:lnTo>
                <a:lnTo>
                  <a:pt x="272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3736594" y="5432552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200</a:t>
            </a:r>
            <a:r>
              <a:rPr b="1" spc="-10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353561" y="5820155"/>
            <a:ext cx="2286000" cy="96520"/>
          </a:xfrm>
          <a:custGeom>
            <a:avLst/>
            <a:gdLst/>
            <a:ahLst/>
            <a:cxnLst/>
            <a:rect l="l" t="t" r="r" b="b"/>
            <a:pathLst>
              <a:path w="2286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2286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2286000" h="96520">
                <a:moveTo>
                  <a:pt x="2286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2286000" y="64008"/>
                </a:lnTo>
                <a:lnTo>
                  <a:pt x="2286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239761" y="5820155"/>
            <a:ext cx="2209800" cy="96520"/>
          </a:xfrm>
          <a:custGeom>
            <a:avLst/>
            <a:gdLst/>
            <a:ahLst/>
            <a:cxnLst/>
            <a:rect l="l" t="t" r="r" b="b"/>
            <a:pathLst>
              <a:path w="2209800" h="96520">
                <a:moveTo>
                  <a:pt x="2113788" y="0"/>
                </a:moveTo>
                <a:lnTo>
                  <a:pt x="2113788" y="96012"/>
                </a:lnTo>
                <a:lnTo>
                  <a:pt x="2177795" y="64008"/>
                </a:lnTo>
                <a:lnTo>
                  <a:pt x="2129790" y="64008"/>
                </a:lnTo>
                <a:lnTo>
                  <a:pt x="2129790" y="32004"/>
                </a:lnTo>
                <a:lnTo>
                  <a:pt x="2177795" y="32004"/>
                </a:lnTo>
                <a:lnTo>
                  <a:pt x="2113788" y="0"/>
                </a:lnTo>
                <a:close/>
              </a:path>
              <a:path w="2209800" h="96520">
                <a:moveTo>
                  <a:pt x="21137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113788" y="64008"/>
                </a:lnTo>
                <a:lnTo>
                  <a:pt x="2113788" y="32004"/>
                </a:lnTo>
                <a:close/>
              </a:path>
              <a:path w="2209800" h="96520">
                <a:moveTo>
                  <a:pt x="2177795" y="32004"/>
                </a:moveTo>
                <a:lnTo>
                  <a:pt x="2129790" y="32004"/>
                </a:lnTo>
                <a:lnTo>
                  <a:pt x="2129790" y="64008"/>
                </a:lnTo>
                <a:lnTo>
                  <a:pt x="2177795" y="64008"/>
                </a:lnTo>
                <a:lnTo>
                  <a:pt x="2209799" y="48006"/>
                </a:lnTo>
                <a:lnTo>
                  <a:pt x="2177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505961" y="2404872"/>
            <a:ext cx="533400" cy="160020"/>
          </a:xfrm>
          <a:custGeom>
            <a:avLst/>
            <a:gdLst/>
            <a:ahLst/>
            <a:cxnLst/>
            <a:rect l="l" t="t" r="r" b="b"/>
            <a:pathLst>
              <a:path w="533400" h="160019">
                <a:moveTo>
                  <a:pt x="96012" y="0"/>
                </a:moveTo>
                <a:lnTo>
                  <a:pt x="0" y="80010"/>
                </a:lnTo>
                <a:lnTo>
                  <a:pt x="96012" y="160019"/>
                </a:lnTo>
                <a:lnTo>
                  <a:pt x="96012" y="96012"/>
                </a:lnTo>
                <a:lnTo>
                  <a:pt x="80010" y="96012"/>
                </a:lnTo>
                <a:lnTo>
                  <a:pt x="80010" y="64007"/>
                </a:lnTo>
                <a:lnTo>
                  <a:pt x="96012" y="64007"/>
                </a:lnTo>
                <a:lnTo>
                  <a:pt x="96012" y="0"/>
                </a:lnTo>
                <a:close/>
              </a:path>
              <a:path w="533400" h="160019">
                <a:moveTo>
                  <a:pt x="437388" y="0"/>
                </a:moveTo>
                <a:lnTo>
                  <a:pt x="437388" y="160019"/>
                </a:lnTo>
                <a:lnTo>
                  <a:pt x="514197" y="96012"/>
                </a:lnTo>
                <a:lnTo>
                  <a:pt x="453389" y="96012"/>
                </a:lnTo>
                <a:lnTo>
                  <a:pt x="453389" y="64007"/>
                </a:lnTo>
                <a:lnTo>
                  <a:pt x="514197" y="64007"/>
                </a:lnTo>
                <a:lnTo>
                  <a:pt x="437388" y="0"/>
                </a:lnTo>
                <a:close/>
              </a:path>
              <a:path w="533400" h="160019">
                <a:moveTo>
                  <a:pt x="96012" y="64007"/>
                </a:moveTo>
                <a:lnTo>
                  <a:pt x="80010" y="64007"/>
                </a:lnTo>
                <a:lnTo>
                  <a:pt x="80010" y="96012"/>
                </a:lnTo>
                <a:lnTo>
                  <a:pt x="96012" y="96012"/>
                </a:lnTo>
                <a:lnTo>
                  <a:pt x="96012" y="64007"/>
                </a:lnTo>
                <a:close/>
              </a:path>
              <a:path w="533400" h="160019">
                <a:moveTo>
                  <a:pt x="437388" y="64007"/>
                </a:moveTo>
                <a:lnTo>
                  <a:pt x="96012" y="64007"/>
                </a:lnTo>
                <a:lnTo>
                  <a:pt x="96012" y="96012"/>
                </a:lnTo>
                <a:lnTo>
                  <a:pt x="437388" y="96012"/>
                </a:lnTo>
                <a:lnTo>
                  <a:pt x="437388" y="64007"/>
                </a:lnTo>
                <a:close/>
              </a:path>
              <a:path w="533400" h="160019">
                <a:moveTo>
                  <a:pt x="514197" y="64007"/>
                </a:moveTo>
                <a:lnTo>
                  <a:pt x="453389" y="64007"/>
                </a:lnTo>
                <a:lnTo>
                  <a:pt x="453389" y="96012"/>
                </a:lnTo>
                <a:lnTo>
                  <a:pt x="514197" y="96012"/>
                </a:lnTo>
                <a:lnTo>
                  <a:pt x="533400" y="80010"/>
                </a:lnTo>
                <a:lnTo>
                  <a:pt x="514197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782561" y="2435351"/>
            <a:ext cx="1143000" cy="160020"/>
          </a:xfrm>
          <a:custGeom>
            <a:avLst/>
            <a:gdLst/>
            <a:ahLst/>
            <a:cxnLst/>
            <a:rect l="l" t="t" r="r" b="b"/>
            <a:pathLst>
              <a:path w="1143000" h="160019">
                <a:moveTo>
                  <a:pt x="96012" y="0"/>
                </a:moveTo>
                <a:lnTo>
                  <a:pt x="0" y="80010"/>
                </a:lnTo>
                <a:lnTo>
                  <a:pt x="96012" y="160020"/>
                </a:lnTo>
                <a:lnTo>
                  <a:pt x="96012" y="96012"/>
                </a:lnTo>
                <a:lnTo>
                  <a:pt x="80010" y="96012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0"/>
                </a:lnTo>
                <a:close/>
              </a:path>
              <a:path w="1143000" h="160019">
                <a:moveTo>
                  <a:pt x="1046988" y="0"/>
                </a:moveTo>
                <a:lnTo>
                  <a:pt x="1046988" y="160020"/>
                </a:lnTo>
                <a:lnTo>
                  <a:pt x="1123797" y="96012"/>
                </a:lnTo>
                <a:lnTo>
                  <a:pt x="1062989" y="96012"/>
                </a:lnTo>
                <a:lnTo>
                  <a:pt x="1062989" y="64008"/>
                </a:lnTo>
                <a:lnTo>
                  <a:pt x="1123797" y="64008"/>
                </a:lnTo>
                <a:lnTo>
                  <a:pt x="1046988" y="0"/>
                </a:lnTo>
                <a:close/>
              </a:path>
              <a:path w="1143000" h="160019">
                <a:moveTo>
                  <a:pt x="96012" y="64008"/>
                </a:moveTo>
                <a:lnTo>
                  <a:pt x="80010" y="64008"/>
                </a:lnTo>
                <a:lnTo>
                  <a:pt x="80010" y="96012"/>
                </a:lnTo>
                <a:lnTo>
                  <a:pt x="96012" y="96012"/>
                </a:lnTo>
                <a:lnTo>
                  <a:pt x="96012" y="64008"/>
                </a:lnTo>
                <a:close/>
              </a:path>
              <a:path w="1143000" h="160019">
                <a:moveTo>
                  <a:pt x="1046988" y="64008"/>
                </a:moveTo>
                <a:lnTo>
                  <a:pt x="96012" y="64008"/>
                </a:lnTo>
                <a:lnTo>
                  <a:pt x="96012" y="96012"/>
                </a:lnTo>
                <a:lnTo>
                  <a:pt x="1046988" y="96012"/>
                </a:lnTo>
                <a:lnTo>
                  <a:pt x="1046988" y="64008"/>
                </a:lnTo>
                <a:close/>
              </a:path>
              <a:path w="1143000" h="160019">
                <a:moveTo>
                  <a:pt x="1123797" y="64008"/>
                </a:moveTo>
                <a:lnTo>
                  <a:pt x="1062989" y="64008"/>
                </a:lnTo>
                <a:lnTo>
                  <a:pt x="1062989" y="96012"/>
                </a:lnTo>
                <a:lnTo>
                  <a:pt x="1123797" y="96012"/>
                </a:lnTo>
                <a:lnTo>
                  <a:pt x="1143000" y="80010"/>
                </a:lnTo>
                <a:lnTo>
                  <a:pt x="1123797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3965195" y="2367788"/>
            <a:ext cx="165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Address</a:t>
            </a:r>
            <a:r>
              <a:rPr b="1" spc="-70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Setup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004809" y="2307463"/>
            <a:ext cx="128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Data</a:t>
            </a:r>
            <a:r>
              <a:rPr b="1" spc="-85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Setup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3835655" y="5645302"/>
            <a:ext cx="5059045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170" algn="ctr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800</a:t>
            </a:r>
            <a:r>
              <a:rPr b="1" spc="-1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Bus Timings </a:t>
            </a: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for a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Read</a:t>
            </a:r>
            <a:r>
              <a:rPr sz="2400" b="1" spc="-7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Operation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7315961" y="9151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544561" y="9151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392161" y="6865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7392161" y="762762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468361" y="9913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468361" y="686562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7468361" y="762762"/>
            <a:ext cx="152400" cy="228600"/>
          </a:xfrm>
          <a:custGeom>
            <a:avLst/>
            <a:gdLst/>
            <a:ahLst/>
            <a:cxnLst/>
            <a:rect l="l" t="t" r="r" b="b"/>
            <a:pathLst>
              <a:path w="152400" h="228600">
                <a:moveTo>
                  <a:pt x="0" y="0"/>
                </a:moveTo>
                <a:lnTo>
                  <a:pt x="152400" y="228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7544561" y="991361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7261351" y="1026769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b="1" baseline="-20833" dirty="0">
                <a:solidFill>
                  <a:srgbClr val="FF0000"/>
                </a:solidFill>
                <a:latin typeface="Comic Sans MS"/>
                <a:cs typeface="Comic Sans MS"/>
              </a:rPr>
              <a:t>w</a:t>
            </a:r>
            <a:endParaRPr baseline="-20833" dirty="0">
              <a:latin typeface="Comic Sans MS"/>
              <a:cs typeface="Comic Sans M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819526" y="1895855"/>
            <a:ext cx="3475863" cy="219838"/>
          </a:xfrm>
          <a:custGeom>
            <a:avLst/>
            <a:gdLst/>
            <a:ahLst/>
            <a:cxnLst/>
            <a:rect l="l" t="t" r="r" b="b"/>
            <a:pathLst>
              <a:path w="2819400" h="228600">
                <a:moveTo>
                  <a:pt x="0" y="228600"/>
                </a:moveTo>
                <a:lnTo>
                  <a:pt x="3341" y="156350"/>
                </a:lnTo>
                <a:lnTo>
                  <a:pt x="12651" y="93597"/>
                </a:lnTo>
                <a:lnTo>
                  <a:pt x="26855" y="44110"/>
                </a:lnTo>
                <a:lnTo>
                  <a:pt x="65658" y="0"/>
                </a:lnTo>
                <a:lnTo>
                  <a:pt x="2753741" y="0"/>
                </a:lnTo>
                <a:lnTo>
                  <a:pt x="2774517" y="11655"/>
                </a:lnTo>
                <a:lnTo>
                  <a:pt x="2792544" y="44110"/>
                </a:lnTo>
                <a:lnTo>
                  <a:pt x="2806748" y="93597"/>
                </a:lnTo>
                <a:lnTo>
                  <a:pt x="2816058" y="156350"/>
                </a:lnTo>
                <a:lnTo>
                  <a:pt x="2819400" y="228600"/>
                </a:lnTo>
              </a:path>
            </a:pathLst>
          </a:custGeom>
          <a:ln w="25908">
            <a:solidFill>
              <a:srgbClr val="FF0066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7239761" y="2058161"/>
            <a:ext cx="1676400" cy="304800"/>
          </a:xfrm>
          <a:custGeom>
            <a:avLst/>
            <a:gdLst/>
            <a:ahLst/>
            <a:cxnLst/>
            <a:rect l="l" t="t" r="r" b="b"/>
            <a:pathLst>
              <a:path w="1676400" h="304800">
                <a:moveTo>
                  <a:pt x="0" y="152400"/>
                </a:moveTo>
                <a:lnTo>
                  <a:pt x="162687" y="0"/>
                </a:lnTo>
                <a:lnTo>
                  <a:pt x="1513586" y="0"/>
                </a:lnTo>
                <a:lnTo>
                  <a:pt x="1676399" y="152400"/>
                </a:lnTo>
                <a:lnTo>
                  <a:pt x="1513586" y="304800"/>
                </a:lnTo>
                <a:lnTo>
                  <a:pt x="162687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7562850" y="2067304"/>
            <a:ext cx="1085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b="1" dirty="0">
                <a:solidFill>
                  <a:srgbClr val="000099"/>
                </a:solidFill>
                <a:latin typeface="Comic Sans MS"/>
                <a:cs typeface="Comic Sans MS"/>
              </a:rPr>
              <a:t>Data</a:t>
            </a:r>
            <a:endParaRPr dirty="0">
              <a:latin typeface="Comic Sans MS"/>
              <a:cs typeface="Comic Sans M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2FCD0C2-C389-F79C-7D44-80E8F869045A}"/>
              </a:ext>
            </a:extLst>
          </p:cNvPr>
          <p:cNvSpPr txBox="1"/>
          <p:nvPr/>
        </p:nvSpPr>
        <p:spPr>
          <a:xfrm>
            <a:off x="3507272" y="51020"/>
            <a:ext cx="597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Address               Control                Data                  Windup</a:t>
            </a:r>
            <a:endParaRPr lang="en-AE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6106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1" y="152400"/>
            <a:ext cx="53041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u="none" spc="-10" dirty="0">
                <a:solidFill>
                  <a:srgbClr val="000066"/>
                </a:solidFill>
                <a:highlight>
                  <a:srgbClr val="FF00FF"/>
                </a:highlight>
                <a:latin typeface="Comic Sans MS"/>
                <a:cs typeface="Comic Sans MS"/>
              </a:rPr>
              <a:t>READY Signal </a:t>
            </a:r>
            <a:r>
              <a:rPr sz="2800" b="1" u="none" spc="-5" dirty="0">
                <a:solidFill>
                  <a:srgbClr val="000066"/>
                </a:solidFill>
                <a:highlight>
                  <a:srgbClr val="FF00FF"/>
                </a:highlight>
                <a:latin typeface="Comic Sans MS"/>
                <a:cs typeface="Comic Sans MS"/>
              </a:rPr>
              <a:t>&amp; WAIT</a:t>
            </a:r>
            <a:r>
              <a:rPr sz="2800" b="1" u="none" spc="20" dirty="0">
                <a:solidFill>
                  <a:srgbClr val="000066"/>
                </a:solidFill>
                <a:highlight>
                  <a:srgbClr val="FF00FF"/>
                </a:highlight>
                <a:latin typeface="Comic Sans MS"/>
                <a:cs typeface="Comic Sans MS"/>
              </a:rPr>
              <a:t> </a:t>
            </a:r>
            <a:r>
              <a:rPr sz="2800" b="1" u="none" spc="-10" dirty="0">
                <a:solidFill>
                  <a:srgbClr val="000066"/>
                </a:solidFill>
                <a:highlight>
                  <a:srgbClr val="FF00FF"/>
                </a:highlight>
                <a:latin typeface="Comic Sans MS"/>
                <a:cs typeface="Comic Sans MS"/>
              </a:rPr>
              <a:t>States</a:t>
            </a:r>
            <a:endParaRPr sz="2800" dirty="0">
              <a:highlight>
                <a:srgbClr val="FF00FF"/>
              </a:highlight>
              <a:latin typeface="Comic Sans MS"/>
              <a:cs typeface="Comic Sans MS"/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3AAB6F73-C090-7071-E3E2-9685EFDCB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066800"/>
            <a:ext cx="5638800" cy="520739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962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9161" y="915161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7761" y="9151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733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6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95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150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9342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91761" y="638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208787" y="0"/>
                </a:moveTo>
                <a:lnTo>
                  <a:pt x="208787" y="96012"/>
                </a:lnTo>
                <a:lnTo>
                  <a:pt x="272795" y="64008"/>
                </a:lnTo>
                <a:lnTo>
                  <a:pt x="224789" y="64008"/>
                </a:lnTo>
                <a:lnTo>
                  <a:pt x="224789" y="32004"/>
                </a:lnTo>
                <a:lnTo>
                  <a:pt x="272796" y="32004"/>
                </a:lnTo>
                <a:lnTo>
                  <a:pt x="208787" y="0"/>
                </a:lnTo>
                <a:close/>
              </a:path>
              <a:path w="304800" h="96520">
                <a:moveTo>
                  <a:pt x="208787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08787" y="64008"/>
                </a:lnTo>
                <a:lnTo>
                  <a:pt x="208787" y="32004"/>
                </a:lnTo>
                <a:close/>
              </a:path>
              <a:path w="304800" h="96520">
                <a:moveTo>
                  <a:pt x="272796" y="32004"/>
                </a:moveTo>
                <a:lnTo>
                  <a:pt x="224789" y="32004"/>
                </a:lnTo>
                <a:lnTo>
                  <a:pt x="224789" y="64008"/>
                </a:lnTo>
                <a:lnTo>
                  <a:pt x="272795" y="64008"/>
                </a:lnTo>
                <a:lnTo>
                  <a:pt x="304800" y="48006"/>
                </a:lnTo>
                <a:lnTo>
                  <a:pt x="2727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7361" y="638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048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04800" h="96520">
                <a:moveTo>
                  <a:pt x="3048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04800" y="64008"/>
                </a:lnTo>
                <a:lnTo>
                  <a:pt x="3048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736595" y="478282"/>
            <a:ext cx="27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r>
              <a:rPr b="1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10961" y="638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208787" y="0"/>
                </a:moveTo>
                <a:lnTo>
                  <a:pt x="208787" y="96012"/>
                </a:lnTo>
                <a:lnTo>
                  <a:pt x="272796" y="64008"/>
                </a:lnTo>
                <a:lnTo>
                  <a:pt x="224789" y="64008"/>
                </a:lnTo>
                <a:lnTo>
                  <a:pt x="224789" y="32004"/>
                </a:lnTo>
                <a:lnTo>
                  <a:pt x="272796" y="32004"/>
                </a:lnTo>
                <a:lnTo>
                  <a:pt x="208787" y="0"/>
                </a:lnTo>
                <a:close/>
              </a:path>
              <a:path w="304800" h="96520">
                <a:moveTo>
                  <a:pt x="208787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08787" y="64008"/>
                </a:lnTo>
                <a:lnTo>
                  <a:pt x="208787" y="32004"/>
                </a:lnTo>
                <a:close/>
              </a:path>
              <a:path w="304800" h="96520">
                <a:moveTo>
                  <a:pt x="272796" y="32004"/>
                </a:moveTo>
                <a:lnTo>
                  <a:pt x="224789" y="32004"/>
                </a:lnTo>
                <a:lnTo>
                  <a:pt x="224789" y="64008"/>
                </a:lnTo>
                <a:lnTo>
                  <a:pt x="272796" y="64008"/>
                </a:lnTo>
                <a:lnTo>
                  <a:pt x="304800" y="48006"/>
                </a:lnTo>
                <a:lnTo>
                  <a:pt x="2727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96561" y="638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048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04800" h="96520">
                <a:moveTo>
                  <a:pt x="3048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04800" y="64008"/>
                </a:lnTo>
                <a:lnTo>
                  <a:pt x="3048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56176" y="478282"/>
            <a:ext cx="27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r>
              <a:rPr b="1" baseline="-20833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30161" y="638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208787" y="0"/>
                </a:moveTo>
                <a:lnTo>
                  <a:pt x="208787" y="96012"/>
                </a:lnTo>
                <a:lnTo>
                  <a:pt x="272796" y="64008"/>
                </a:lnTo>
                <a:lnTo>
                  <a:pt x="224789" y="64008"/>
                </a:lnTo>
                <a:lnTo>
                  <a:pt x="224789" y="32004"/>
                </a:lnTo>
                <a:lnTo>
                  <a:pt x="272796" y="32004"/>
                </a:lnTo>
                <a:lnTo>
                  <a:pt x="208787" y="0"/>
                </a:lnTo>
                <a:close/>
              </a:path>
              <a:path w="304800" h="96520">
                <a:moveTo>
                  <a:pt x="208787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08787" y="64008"/>
                </a:lnTo>
                <a:lnTo>
                  <a:pt x="208787" y="32004"/>
                </a:lnTo>
                <a:close/>
              </a:path>
              <a:path w="304800" h="96520">
                <a:moveTo>
                  <a:pt x="272796" y="32004"/>
                </a:moveTo>
                <a:lnTo>
                  <a:pt x="224789" y="32004"/>
                </a:lnTo>
                <a:lnTo>
                  <a:pt x="224789" y="64008"/>
                </a:lnTo>
                <a:lnTo>
                  <a:pt x="272796" y="64008"/>
                </a:lnTo>
                <a:lnTo>
                  <a:pt x="304800" y="48006"/>
                </a:lnTo>
                <a:lnTo>
                  <a:pt x="2727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15761" y="638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048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04800" h="96520">
                <a:moveTo>
                  <a:pt x="3048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04800" y="64008"/>
                </a:lnTo>
                <a:lnTo>
                  <a:pt x="3048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394829" y="492075"/>
            <a:ext cx="277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r>
              <a:rPr b="1" baseline="-20833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849361" y="638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208787" y="0"/>
                </a:moveTo>
                <a:lnTo>
                  <a:pt x="208787" y="96012"/>
                </a:lnTo>
                <a:lnTo>
                  <a:pt x="272795" y="64008"/>
                </a:lnTo>
                <a:lnTo>
                  <a:pt x="224789" y="64008"/>
                </a:lnTo>
                <a:lnTo>
                  <a:pt x="224789" y="32004"/>
                </a:lnTo>
                <a:lnTo>
                  <a:pt x="272795" y="32004"/>
                </a:lnTo>
                <a:lnTo>
                  <a:pt x="208787" y="0"/>
                </a:lnTo>
                <a:close/>
              </a:path>
              <a:path w="304800" h="96520">
                <a:moveTo>
                  <a:pt x="208787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08787" y="64008"/>
                </a:lnTo>
                <a:lnTo>
                  <a:pt x="208787" y="32004"/>
                </a:lnTo>
                <a:close/>
              </a:path>
              <a:path w="304800" h="96520">
                <a:moveTo>
                  <a:pt x="272795" y="32004"/>
                </a:moveTo>
                <a:lnTo>
                  <a:pt x="224789" y="32004"/>
                </a:lnTo>
                <a:lnTo>
                  <a:pt x="224789" y="64008"/>
                </a:lnTo>
                <a:lnTo>
                  <a:pt x="272795" y="64008"/>
                </a:lnTo>
                <a:lnTo>
                  <a:pt x="304799" y="48006"/>
                </a:lnTo>
                <a:lnTo>
                  <a:pt x="272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34961" y="638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048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04800" h="96520">
                <a:moveTo>
                  <a:pt x="3048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04800" y="64008"/>
                </a:lnTo>
                <a:lnTo>
                  <a:pt x="3048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614410" y="478282"/>
            <a:ext cx="27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r>
              <a:rPr b="1" baseline="-20833" dirty="0">
                <a:solidFill>
                  <a:srgbClr val="000099"/>
                </a:solidFill>
                <a:latin typeface="Comic Sans MS"/>
                <a:cs typeface="Comic Sans MS"/>
              </a:rPr>
              <a:t>4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82161" y="1448561"/>
            <a:ext cx="1295400" cy="304800"/>
          </a:xfrm>
          <a:custGeom>
            <a:avLst/>
            <a:gdLst/>
            <a:ahLst/>
            <a:cxnLst/>
            <a:rect l="l" t="t" r="r" b="b"/>
            <a:pathLst>
              <a:path w="1295400" h="304800">
                <a:moveTo>
                  <a:pt x="0" y="152400"/>
                </a:moveTo>
                <a:lnTo>
                  <a:pt x="133350" y="0"/>
                </a:lnTo>
                <a:lnTo>
                  <a:pt x="1162050" y="0"/>
                </a:lnTo>
                <a:lnTo>
                  <a:pt x="1295400" y="152400"/>
                </a:lnTo>
                <a:lnTo>
                  <a:pt x="1162050" y="304800"/>
                </a:lnTo>
                <a:lnTo>
                  <a:pt x="13335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7561" y="1448561"/>
            <a:ext cx="4267200" cy="304800"/>
          </a:xfrm>
          <a:custGeom>
            <a:avLst/>
            <a:gdLst/>
            <a:ahLst/>
            <a:cxnLst/>
            <a:rect l="l" t="t" r="r" b="b"/>
            <a:pathLst>
              <a:path w="4267200" h="304800">
                <a:moveTo>
                  <a:pt x="0" y="152400"/>
                </a:moveTo>
                <a:lnTo>
                  <a:pt x="71500" y="0"/>
                </a:lnTo>
                <a:lnTo>
                  <a:pt x="4195698" y="0"/>
                </a:lnTo>
                <a:lnTo>
                  <a:pt x="4267199" y="152400"/>
                </a:lnTo>
                <a:lnTo>
                  <a:pt x="4195698" y="304800"/>
                </a:lnTo>
                <a:lnTo>
                  <a:pt x="7150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596889" y="1438098"/>
            <a:ext cx="8274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7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–</a:t>
            </a:r>
            <a:r>
              <a:rPr b="1" spc="-34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43200" y="14478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43200" y="17526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6858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20200" y="14478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220200" y="1752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82161" y="2058161"/>
            <a:ext cx="1371600" cy="304800"/>
          </a:xfrm>
          <a:custGeom>
            <a:avLst/>
            <a:gdLst/>
            <a:ahLst/>
            <a:cxnLst/>
            <a:rect l="l" t="t" r="r" b="b"/>
            <a:pathLst>
              <a:path w="1371600" h="304800">
                <a:moveTo>
                  <a:pt x="0" y="152400"/>
                </a:moveTo>
                <a:lnTo>
                  <a:pt x="133350" y="0"/>
                </a:lnTo>
                <a:lnTo>
                  <a:pt x="1238250" y="0"/>
                </a:lnTo>
                <a:lnTo>
                  <a:pt x="1371600" y="152400"/>
                </a:lnTo>
                <a:lnTo>
                  <a:pt x="1238250" y="304800"/>
                </a:lnTo>
                <a:lnTo>
                  <a:pt x="13335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714370" y="1494486"/>
            <a:ext cx="1031875" cy="85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700" b="1" spc="-7" baseline="13888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1200" b="1" spc="-5" dirty="0">
                <a:solidFill>
                  <a:srgbClr val="000099"/>
                </a:solidFill>
                <a:latin typeface="Comic Sans MS"/>
                <a:cs typeface="Comic Sans MS"/>
              </a:rPr>
              <a:t>19 </a:t>
            </a:r>
            <a:r>
              <a:rPr sz="2700" b="1" baseline="13888" dirty="0">
                <a:solidFill>
                  <a:srgbClr val="000099"/>
                </a:solidFill>
                <a:latin typeface="Comic Sans MS"/>
                <a:cs typeface="Comic Sans MS"/>
              </a:rPr>
              <a:t>–</a:t>
            </a:r>
            <a:r>
              <a:rPr sz="2700" b="1" spc="-502" baseline="13888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700" b="1" spc="-7" baseline="13888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1200" b="1" spc="-5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 sz="1200">
              <a:latin typeface="Comic Sans MS"/>
              <a:cs typeface="Comic Sans MS"/>
            </a:endParaRPr>
          </a:p>
          <a:p>
            <a:pPr marL="74930" algn="ctr">
              <a:spcBef>
                <a:spcPts val="2200"/>
              </a:spcBef>
            </a:pPr>
            <a:r>
              <a:rPr b="1" dirty="0">
                <a:solidFill>
                  <a:srgbClr val="0000CC"/>
                </a:solidFill>
                <a:latin typeface="Comic Sans MS"/>
                <a:cs typeface="Comic Sans MS"/>
              </a:rPr>
              <a:t>A</a:t>
            </a:r>
            <a:r>
              <a:rPr b="1" baseline="-20833" dirty="0">
                <a:solidFill>
                  <a:srgbClr val="0000CC"/>
                </a:solidFill>
                <a:latin typeface="Comic Sans MS"/>
                <a:cs typeface="Comic Sans MS"/>
              </a:rPr>
              <a:t>15</a:t>
            </a:r>
            <a:r>
              <a:rPr b="1" dirty="0">
                <a:solidFill>
                  <a:srgbClr val="0000CC"/>
                </a:solidFill>
                <a:latin typeface="Comic Sans MS"/>
                <a:cs typeface="Comic Sans MS"/>
              </a:rPr>
              <a:t>-A</a:t>
            </a:r>
            <a:r>
              <a:rPr b="1" baseline="-20833" dirty="0">
                <a:solidFill>
                  <a:srgbClr val="0000CC"/>
                </a:solidFill>
                <a:latin typeface="Comic Sans MS"/>
                <a:cs typeface="Comic Sans MS"/>
              </a:rPr>
              <a:t>0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782561" y="2058161"/>
            <a:ext cx="2133600" cy="304800"/>
          </a:xfrm>
          <a:custGeom>
            <a:avLst/>
            <a:gdLst/>
            <a:ahLst/>
            <a:cxnLst/>
            <a:rect l="l" t="t" r="r" b="b"/>
            <a:pathLst>
              <a:path w="2133600" h="304800">
                <a:moveTo>
                  <a:pt x="0" y="152400"/>
                </a:moveTo>
                <a:lnTo>
                  <a:pt x="162813" y="0"/>
                </a:lnTo>
                <a:lnTo>
                  <a:pt x="1970786" y="0"/>
                </a:lnTo>
                <a:lnTo>
                  <a:pt x="2133599" y="152400"/>
                </a:lnTo>
                <a:lnTo>
                  <a:pt x="1970786" y="304800"/>
                </a:lnTo>
                <a:lnTo>
                  <a:pt x="162813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574026" y="2048383"/>
            <a:ext cx="55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D</a:t>
            </a: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ta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953000" y="220980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144001" y="14478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152400"/>
                </a:moveTo>
                <a:lnTo>
                  <a:pt x="868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144001" y="16002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0"/>
                </a:moveTo>
                <a:lnTo>
                  <a:pt x="86868" y="1524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429000" y="1447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29000" y="1600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67000" y="20574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67000" y="23622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290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290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448800" y="20574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448800" y="23622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372601" y="20574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152400"/>
                </a:moveTo>
                <a:lnTo>
                  <a:pt x="868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372601" y="22098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0"/>
                </a:moveTo>
                <a:lnTo>
                  <a:pt x="86868" y="1524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15400" y="2209800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43200" y="26670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43200" y="2971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505200" y="2667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05200" y="2819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58361" y="2667761"/>
            <a:ext cx="5791200" cy="304800"/>
          </a:xfrm>
          <a:custGeom>
            <a:avLst/>
            <a:gdLst/>
            <a:ahLst/>
            <a:cxnLst/>
            <a:rect l="l" t="t" r="r" b="b"/>
            <a:pathLst>
              <a:path w="5791200" h="304800">
                <a:moveTo>
                  <a:pt x="0" y="152400"/>
                </a:moveTo>
                <a:lnTo>
                  <a:pt x="190626" y="0"/>
                </a:lnTo>
                <a:lnTo>
                  <a:pt x="5600572" y="0"/>
                </a:lnTo>
                <a:lnTo>
                  <a:pt x="5791199" y="152400"/>
                </a:lnTo>
                <a:lnTo>
                  <a:pt x="5600572" y="304800"/>
                </a:lnTo>
                <a:lnTo>
                  <a:pt x="190626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525761" y="26677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525761" y="297256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449562" y="2667761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152400"/>
                </a:moveTo>
                <a:lnTo>
                  <a:pt x="86868" y="0"/>
                </a:lnTo>
              </a:path>
            </a:pathLst>
          </a:custGeom>
          <a:ln w="32003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449562" y="2820161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0"/>
                </a:moveTo>
                <a:lnTo>
                  <a:pt x="86868" y="152400"/>
                </a:lnTo>
              </a:path>
            </a:pathLst>
          </a:custGeom>
          <a:ln w="32003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19400" y="3581400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810761" y="32773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572761" y="3277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505961" y="3277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876800" y="3581400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01161" y="3810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819400" y="38100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992361" y="3810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505961" y="4115561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399" y="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296400" y="38100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819400" y="4419600"/>
            <a:ext cx="2133600" cy="0"/>
          </a:xfrm>
          <a:custGeom>
            <a:avLst/>
            <a:gdLst/>
            <a:ahLst/>
            <a:cxnLst/>
            <a:rect l="l" t="t" r="r" b="b"/>
            <a:pathLst>
              <a:path w="2133600">
                <a:moveTo>
                  <a:pt x="21336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953761" y="4420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819400" y="4953000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>
                <a:moveTo>
                  <a:pt x="24384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58561" y="495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258561" y="4725161"/>
            <a:ext cx="3276600" cy="0"/>
          </a:xfrm>
          <a:custGeom>
            <a:avLst/>
            <a:gdLst/>
            <a:ahLst/>
            <a:cxnLst/>
            <a:rect l="l" t="t" r="r" b="b"/>
            <a:pathLst>
              <a:path w="3276600">
                <a:moveTo>
                  <a:pt x="0" y="0"/>
                </a:moveTo>
                <a:lnTo>
                  <a:pt x="3276599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535161" y="4420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839200" y="4419600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154161" y="495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563361" y="5258561"/>
            <a:ext cx="2590800" cy="0"/>
          </a:xfrm>
          <a:custGeom>
            <a:avLst/>
            <a:gdLst/>
            <a:ahLst/>
            <a:cxnLst/>
            <a:rect l="l" t="t" r="r" b="b"/>
            <a:pathLst>
              <a:path w="2590800">
                <a:moveTo>
                  <a:pt x="0" y="0"/>
                </a:moveTo>
                <a:lnTo>
                  <a:pt x="2590799" y="0"/>
                </a:lnTo>
              </a:path>
            </a:pathLst>
          </a:custGeom>
          <a:ln w="32004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8458200" y="4953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678940" y="1392682"/>
            <a:ext cx="159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/S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–S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907540" y="783082"/>
            <a:ext cx="433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CLK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1678940" y="2002663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0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</a:t>
            </a:r>
            <a:r>
              <a:rPr b="1" spc="-8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15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277361" y="5515355"/>
            <a:ext cx="152400" cy="96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267961" y="5515355"/>
            <a:ext cx="228600" cy="96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1678939" y="2612264"/>
            <a:ext cx="2603500" cy="3091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M/IO’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1944370">
              <a:lnSpc>
                <a:spcPct val="133100"/>
              </a:lnSpc>
              <a:spcBef>
                <a:spcPts val="5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ALE  D</a:t>
            </a: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/R’</a:t>
            </a:r>
            <a:endParaRPr>
              <a:latin typeface="Comic Sans MS"/>
              <a:cs typeface="Comic Sans MS"/>
            </a:endParaRPr>
          </a:p>
          <a:p>
            <a:pPr marL="12700" marR="2037080">
              <a:lnSpc>
                <a:spcPct val="194400"/>
              </a:lnSpc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RD’ 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DEN’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0"/>
              </a:spcBef>
            </a:pPr>
            <a:endParaRPr sz="2400">
              <a:latin typeface="Times New Roman"/>
              <a:cs typeface="Times New Roman"/>
            </a:endParaRPr>
          </a:p>
          <a:p>
            <a:pPr marR="5080" algn="r"/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200</a:t>
            </a:r>
            <a:r>
              <a:rPr b="1" spc="-11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3353561" y="5820155"/>
            <a:ext cx="2286000" cy="96520"/>
          </a:xfrm>
          <a:custGeom>
            <a:avLst/>
            <a:gdLst/>
            <a:ahLst/>
            <a:cxnLst/>
            <a:rect l="l" t="t" r="r" b="b"/>
            <a:pathLst>
              <a:path w="2286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2286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2286000" h="96520">
                <a:moveTo>
                  <a:pt x="2286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2286000" y="64008"/>
                </a:lnTo>
                <a:lnTo>
                  <a:pt x="2286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239761" y="5820155"/>
            <a:ext cx="2209800" cy="96520"/>
          </a:xfrm>
          <a:custGeom>
            <a:avLst/>
            <a:gdLst/>
            <a:ahLst/>
            <a:cxnLst/>
            <a:rect l="l" t="t" r="r" b="b"/>
            <a:pathLst>
              <a:path w="2209800" h="96520">
                <a:moveTo>
                  <a:pt x="2113788" y="0"/>
                </a:moveTo>
                <a:lnTo>
                  <a:pt x="2113788" y="96012"/>
                </a:lnTo>
                <a:lnTo>
                  <a:pt x="2177795" y="64008"/>
                </a:lnTo>
                <a:lnTo>
                  <a:pt x="2129790" y="64008"/>
                </a:lnTo>
                <a:lnTo>
                  <a:pt x="2129790" y="32004"/>
                </a:lnTo>
                <a:lnTo>
                  <a:pt x="2177795" y="32004"/>
                </a:lnTo>
                <a:lnTo>
                  <a:pt x="2113788" y="0"/>
                </a:lnTo>
                <a:close/>
              </a:path>
              <a:path w="2209800" h="96520">
                <a:moveTo>
                  <a:pt x="21137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113788" y="64008"/>
                </a:lnTo>
                <a:lnTo>
                  <a:pt x="2113788" y="32004"/>
                </a:lnTo>
                <a:close/>
              </a:path>
              <a:path w="2209800" h="96520">
                <a:moveTo>
                  <a:pt x="2177795" y="32004"/>
                </a:moveTo>
                <a:lnTo>
                  <a:pt x="2129790" y="32004"/>
                </a:lnTo>
                <a:lnTo>
                  <a:pt x="2129790" y="64008"/>
                </a:lnTo>
                <a:lnTo>
                  <a:pt x="2177795" y="64008"/>
                </a:lnTo>
                <a:lnTo>
                  <a:pt x="2209799" y="48006"/>
                </a:lnTo>
                <a:lnTo>
                  <a:pt x="2177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353561" y="2435351"/>
            <a:ext cx="533400" cy="160020"/>
          </a:xfrm>
          <a:custGeom>
            <a:avLst/>
            <a:gdLst/>
            <a:ahLst/>
            <a:cxnLst/>
            <a:rect l="l" t="t" r="r" b="b"/>
            <a:pathLst>
              <a:path w="533400" h="160019">
                <a:moveTo>
                  <a:pt x="96012" y="0"/>
                </a:moveTo>
                <a:lnTo>
                  <a:pt x="0" y="80010"/>
                </a:lnTo>
                <a:lnTo>
                  <a:pt x="96012" y="160020"/>
                </a:lnTo>
                <a:lnTo>
                  <a:pt x="96012" y="96012"/>
                </a:lnTo>
                <a:lnTo>
                  <a:pt x="80010" y="96012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0"/>
                </a:lnTo>
                <a:close/>
              </a:path>
              <a:path w="533400" h="160019">
                <a:moveTo>
                  <a:pt x="437388" y="0"/>
                </a:moveTo>
                <a:lnTo>
                  <a:pt x="437388" y="160020"/>
                </a:lnTo>
                <a:lnTo>
                  <a:pt x="514197" y="96012"/>
                </a:lnTo>
                <a:lnTo>
                  <a:pt x="453389" y="96012"/>
                </a:lnTo>
                <a:lnTo>
                  <a:pt x="453389" y="64008"/>
                </a:lnTo>
                <a:lnTo>
                  <a:pt x="514197" y="64008"/>
                </a:lnTo>
                <a:lnTo>
                  <a:pt x="437388" y="0"/>
                </a:lnTo>
                <a:close/>
              </a:path>
              <a:path w="533400" h="160019">
                <a:moveTo>
                  <a:pt x="96012" y="64008"/>
                </a:moveTo>
                <a:lnTo>
                  <a:pt x="80010" y="64008"/>
                </a:lnTo>
                <a:lnTo>
                  <a:pt x="80010" y="96012"/>
                </a:lnTo>
                <a:lnTo>
                  <a:pt x="96012" y="96012"/>
                </a:lnTo>
                <a:lnTo>
                  <a:pt x="96012" y="64008"/>
                </a:lnTo>
                <a:close/>
              </a:path>
              <a:path w="533400" h="160019">
                <a:moveTo>
                  <a:pt x="437388" y="64008"/>
                </a:moveTo>
                <a:lnTo>
                  <a:pt x="96012" y="64008"/>
                </a:lnTo>
                <a:lnTo>
                  <a:pt x="96012" y="96012"/>
                </a:lnTo>
                <a:lnTo>
                  <a:pt x="437388" y="96012"/>
                </a:lnTo>
                <a:lnTo>
                  <a:pt x="437388" y="64008"/>
                </a:lnTo>
                <a:close/>
              </a:path>
              <a:path w="533400" h="160019">
                <a:moveTo>
                  <a:pt x="514197" y="64008"/>
                </a:moveTo>
                <a:lnTo>
                  <a:pt x="453389" y="64008"/>
                </a:lnTo>
                <a:lnTo>
                  <a:pt x="453389" y="96012"/>
                </a:lnTo>
                <a:lnTo>
                  <a:pt x="514197" y="96012"/>
                </a:lnTo>
                <a:lnTo>
                  <a:pt x="533400" y="80010"/>
                </a:lnTo>
                <a:lnTo>
                  <a:pt x="514197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82561" y="2435351"/>
            <a:ext cx="1143000" cy="160020"/>
          </a:xfrm>
          <a:custGeom>
            <a:avLst/>
            <a:gdLst/>
            <a:ahLst/>
            <a:cxnLst/>
            <a:rect l="l" t="t" r="r" b="b"/>
            <a:pathLst>
              <a:path w="1143000" h="160019">
                <a:moveTo>
                  <a:pt x="96012" y="0"/>
                </a:moveTo>
                <a:lnTo>
                  <a:pt x="0" y="80010"/>
                </a:lnTo>
                <a:lnTo>
                  <a:pt x="96012" y="160020"/>
                </a:lnTo>
                <a:lnTo>
                  <a:pt x="96012" y="96012"/>
                </a:lnTo>
                <a:lnTo>
                  <a:pt x="80010" y="96012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0"/>
                </a:lnTo>
                <a:close/>
              </a:path>
              <a:path w="1143000" h="160019">
                <a:moveTo>
                  <a:pt x="1046988" y="0"/>
                </a:moveTo>
                <a:lnTo>
                  <a:pt x="1046988" y="160020"/>
                </a:lnTo>
                <a:lnTo>
                  <a:pt x="1123797" y="96012"/>
                </a:lnTo>
                <a:lnTo>
                  <a:pt x="1062989" y="96012"/>
                </a:lnTo>
                <a:lnTo>
                  <a:pt x="1062989" y="64008"/>
                </a:lnTo>
                <a:lnTo>
                  <a:pt x="1123797" y="64008"/>
                </a:lnTo>
                <a:lnTo>
                  <a:pt x="1046988" y="0"/>
                </a:lnTo>
                <a:close/>
              </a:path>
              <a:path w="1143000" h="160019">
                <a:moveTo>
                  <a:pt x="96012" y="64008"/>
                </a:moveTo>
                <a:lnTo>
                  <a:pt x="80010" y="64008"/>
                </a:lnTo>
                <a:lnTo>
                  <a:pt x="80010" y="96012"/>
                </a:lnTo>
                <a:lnTo>
                  <a:pt x="96012" y="96012"/>
                </a:lnTo>
                <a:lnTo>
                  <a:pt x="96012" y="64008"/>
                </a:lnTo>
                <a:close/>
              </a:path>
              <a:path w="1143000" h="160019">
                <a:moveTo>
                  <a:pt x="1046988" y="64008"/>
                </a:moveTo>
                <a:lnTo>
                  <a:pt x="96012" y="64008"/>
                </a:lnTo>
                <a:lnTo>
                  <a:pt x="96012" y="96012"/>
                </a:lnTo>
                <a:lnTo>
                  <a:pt x="1046988" y="96012"/>
                </a:lnTo>
                <a:lnTo>
                  <a:pt x="1046988" y="64008"/>
                </a:lnTo>
                <a:close/>
              </a:path>
              <a:path w="1143000" h="160019">
                <a:moveTo>
                  <a:pt x="1123797" y="64008"/>
                </a:moveTo>
                <a:lnTo>
                  <a:pt x="1062989" y="64008"/>
                </a:lnTo>
                <a:lnTo>
                  <a:pt x="1062989" y="96012"/>
                </a:lnTo>
                <a:lnTo>
                  <a:pt x="1123797" y="96012"/>
                </a:lnTo>
                <a:lnTo>
                  <a:pt x="1143000" y="80010"/>
                </a:lnTo>
                <a:lnTo>
                  <a:pt x="1123797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3965195" y="2367788"/>
            <a:ext cx="1655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Address</a:t>
            </a:r>
            <a:r>
              <a:rPr b="1" spc="-70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Setup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8004809" y="2307463"/>
            <a:ext cx="128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latin typeface="Comic Sans MS"/>
                <a:cs typeface="Comic Sans MS"/>
              </a:rPr>
              <a:t>Data</a:t>
            </a:r>
            <a:r>
              <a:rPr b="1" spc="-85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Setup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911855" y="5645303"/>
            <a:ext cx="5059045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 algn="ctr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1000</a:t>
            </a:r>
            <a:r>
              <a:rPr b="1" spc="-3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0"/>
              </a:spcBef>
            </a:pPr>
            <a:endParaRPr sz="3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Bus Timings </a:t>
            </a: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for a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Read</a:t>
            </a:r>
            <a:r>
              <a:rPr sz="2400" b="1" spc="-7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Operation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6175628" y="478282"/>
            <a:ext cx="2882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T</a:t>
            </a:r>
            <a:r>
              <a:rPr b="1" baseline="-20833" dirty="0">
                <a:solidFill>
                  <a:srgbClr val="FF0000"/>
                </a:solidFill>
                <a:latin typeface="Comic Sans MS"/>
                <a:cs typeface="Comic Sans MS"/>
              </a:rPr>
              <a:t>w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3582161" y="1905761"/>
            <a:ext cx="3200400" cy="198120"/>
          </a:xfrm>
          <a:custGeom>
            <a:avLst/>
            <a:gdLst/>
            <a:ahLst/>
            <a:cxnLst/>
            <a:rect l="l" t="t" r="r" b="b"/>
            <a:pathLst>
              <a:path w="3200400" h="198119">
                <a:moveTo>
                  <a:pt x="0" y="198120"/>
                </a:moveTo>
                <a:lnTo>
                  <a:pt x="2905" y="135477"/>
                </a:lnTo>
                <a:lnTo>
                  <a:pt x="10993" y="81088"/>
                </a:lnTo>
                <a:lnTo>
                  <a:pt x="23317" y="38209"/>
                </a:lnTo>
                <a:lnTo>
                  <a:pt x="56895" y="0"/>
                </a:lnTo>
                <a:lnTo>
                  <a:pt x="3143504" y="0"/>
                </a:lnTo>
                <a:lnTo>
                  <a:pt x="3161466" y="10094"/>
                </a:lnTo>
                <a:lnTo>
                  <a:pt x="3177082" y="38209"/>
                </a:lnTo>
                <a:lnTo>
                  <a:pt x="3189406" y="81088"/>
                </a:lnTo>
                <a:lnTo>
                  <a:pt x="3197494" y="135477"/>
                </a:lnTo>
                <a:lnTo>
                  <a:pt x="3200400" y="198120"/>
                </a:lnTo>
              </a:path>
            </a:pathLst>
          </a:custGeom>
          <a:ln w="25908">
            <a:solidFill>
              <a:srgbClr val="FF0066"/>
            </a:solidFill>
            <a:prstDash val="lgDash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048761" y="915161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277361" y="12199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658361" y="915161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886961" y="9151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267961" y="915161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496561" y="12199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877561" y="915161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106161" y="9151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487161" y="915161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715761" y="12199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096761" y="915161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25361" y="9151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6706361" y="915161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934961" y="12199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315961" y="915161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44561" y="9151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925561" y="915161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599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81534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8154161" y="12199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535161" y="915161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30480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763761" y="9151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9144761" y="915161"/>
            <a:ext cx="228600" cy="304800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0" y="0"/>
                </a:moveTo>
                <a:lnTo>
                  <a:pt x="2286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3726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9068561" y="638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208788" y="0"/>
                </a:moveTo>
                <a:lnTo>
                  <a:pt x="208788" y="96012"/>
                </a:lnTo>
                <a:lnTo>
                  <a:pt x="272796" y="64008"/>
                </a:lnTo>
                <a:lnTo>
                  <a:pt x="224790" y="64008"/>
                </a:lnTo>
                <a:lnTo>
                  <a:pt x="224790" y="32004"/>
                </a:lnTo>
                <a:lnTo>
                  <a:pt x="272796" y="32004"/>
                </a:lnTo>
                <a:lnTo>
                  <a:pt x="208788" y="0"/>
                </a:lnTo>
                <a:close/>
              </a:path>
              <a:path w="304800" h="96520">
                <a:moveTo>
                  <a:pt x="2087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08788" y="64008"/>
                </a:lnTo>
                <a:lnTo>
                  <a:pt x="208788" y="32004"/>
                </a:lnTo>
                <a:close/>
              </a:path>
              <a:path w="304800" h="96520">
                <a:moveTo>
                  <a:pt x="272796" y="32004"/>
                </a:moveTo>
                <a:lnTo>
                  <a:pt x="224790" y="32004"/>
                </a:lnTo>
                <a:lnTo>
                  <a:pt x="224790" y="64008"/>
                </a:lnTo>
                <a:lnTo>
                  <a:pt x="272796" y="64008"/>
                </a:lnTo>
                <a:lnTo>
                  <a:pt x="304800" y="48006"/>
                </a:lnTo>
                <a:lnTo>
                  <a:pt x="2727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8154161" y="638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048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04800" h="96520">
                <a:moveTo>
                  <a:pt x="3048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04800" y="64008"/>
                </a:lnTo>
                <a:lnTo>
                  <a:pt x="3048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715761" y="680085"/>
            <a:ext cx="316230" cy="540385"/>
          </a:xfrm>
          <a:custGeom>
            <a:avLst/>
            <a:gdLst/>
            <a:ahLst/>
            <a:cxnLst/>
            <a:rect l="l" t="t" r="r" b="b"/>
            <a:pathLst>
              <a:path w="316229" h="540385">
                <a:moveTo>
                  <a:pt x="4825" y="453136"/>
                </a:moveTo>
                <a:lnTo>
                  <a:pt x="0" y="539876"/>
                </a:lnTo>
                <a:lnTo>
                  <a:pt x="72262" y="491616"/>
                </a:lnTo>
                <a:lnTo>
                  <a:pt x="69592" y="490092"/>
                </a:lnTo>
                <a:lnTo>
                  <a:pt x="43434" y="490092"/>
                </a:lnTo>
                <a:lnTo>
                  <a:pt x="20827" y="477265"/>
                </a:lnTo>
                <a:lnTo>
                  <a:pt x="27290" y="465954"/>
                </a:lnTo>
                <a:lnTo>
                  <a:pt x="4825" y="453136"/>
                </a:lnTo>
                <a:close/>
              </a:path>
              <a:path w="316229" h="540385">
                <a:moveTo>
                  <a:pt x="27290" y="465954"/>
                </a:moveTo>
                <a:lnTo>
                  <a:pt x="20827" y="477265"/>
                </a:lnTo>
                <a:lnTo>
                  <a:pt x="43434" y="490092"/>
                </a:lnTo>
                <a:lnTo>
                  <a:pt x="49866" y="478837"/>
                </a:lnTo>
                <a:lnTo>
                  <a:pt x="27290" y="465954"/>
                </a:lnTo>
                <a:close/>
              </a:path>
              <a:path w="316229" h="540385">
                <a:moveTo>
                  <a:pt x="49866" y="478837"/>
                </a:moveTo>
                <a:lnTo>
                  <a:pt x="43434" y="490092"/>
                </a:lnTo>
                <a:lnTo>
                  <a:pt x="69592" y="490092"/>
                </a:lnTo>
                <a:lnTo>
                  <a:pt x="49866" y="478837"/>
                </a:lnTo>
                <a:close/>
              </a:path>
              <a:path w="316229" h="540385">
                <a:moveTo>
                  <a:pt x="293497" y="0"/>
                </a:moveTo>
                <a:lnTo>
                  <a:pt x="27290" y="465954"/>
                </a:lnTo>
                <a:lnTo>
                  <a:pt x="49866" y="478837"/>
                </a:lnTo>
                <a:lnTo>
                  <a:pt x="316102" y="12953"/>
                </a:lnTo>
                <a:lnTo>
                  <a:pt x="293497" y="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81962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439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43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05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01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63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67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29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25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87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91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53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249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11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77961" y="12199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73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799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35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839961" y="915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601961" y="1219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297161" y="9151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352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876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400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24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448800" y="533400"/>
            <a:ext cx="0" cy="5486400"/>
          </a:xfrm>
          <a:custGeom>
            <a:avLst/>
            <a:gdLst/>
            <a:ahLst/>
            <a:cxnLst/>
            <a:rect l="l" t="t" r="r" b="b"/>
            <a:pathLst>
              <a:path h="5486400">
                <a:moveTo>
                  <a:pt x="0" y="0"/>
                </a:moveTo>
                <a:lnTo>
                  <a:pt x="0" y="5486400"/>
                </a:lnTo>
              </a:path>
            </a:pathLst>
          </a:custGeom>
          <a:ln w="6096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6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53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965195" y="478282"/>
            <a:ext cx="27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r>
              <a:rPr b="1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020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77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565776" y="478282"/>
            <a:ext cx="27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r>
              <a:rPr b="1" baseline="-20833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544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89" y="64008"/>
                </a:lnTo>
                <a:lnTo>
                  <a:pt x="300989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89" y="32004"/>
                </a:lnTo>
                <a:lnTo>
                  <a:pt x="300989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01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1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1000" y="64008"/>
                </a:lnTo>
                <a:lnTo>
                  <a:pt x="381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090029" y="478282"/>
            <a:ext cx="27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r>
              <a:rPr b="1" baseline="-20833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068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284988" y="0"/>
                </a:moveTo>
                <a:lnTo>
                  <a:pt x="284988" y="96012"/>
                </a:lnTo>
                <a:lnTo>
                  <a:pt x="348996" y="64008"/>
                </a:lnTo>
                <a:lnTo>
                  <a:pt x="300990" y="64008"/>
                </a:lnTo>
                <a:lnTo>
                  <a:pt x="300990" y="32004"/>
                </a:lnTo>
                <a:lnTo>
                  <a:pt x="348996" y="32004"/>
                </a:lnTo>
                <a:lnTo>
                  <a:pt x="284988" y="0"/>
                </a:lnTo>
                <a:close/>
              </a:path>
              <a:path w="381000" h="96520">
                <a:moveTo>
                  <a:pt x="2849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84988" y="64008"/>
                </a:lnTo>
                <a:lnTo>
                  <a:pt x="284988" y="32004"/>
                </a:lnTo>
                <a:close/>
              </a:path>
              <a:path w="381000" h="96520">
                <a:moveTo>
                  <a:pt x="348996" y="32004"/>
                </a:moveTo>
                <a:lnTo>
                  <a:pt x="300990" y="32004"/>
                </a:lnTo>
                <a:lnTo>
                  <a:pt x="300990" y="64008"/>
                </a:lnTo>
                <a:lnTo>
                  <a:pt x="348996" y="64008"/>
                </a:lnTo>
                <a:lnTo>
                  <a:pt x="381000" y="48006"/>
                </a:lnTo>
                <a:lnTo>
                  <a:pt x="348996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25561" y="638555"/>
            <a:ext cx="381000" cy="96520"/>
          </a:xfrm>
          <a:custGeom>
            <a:avLst/>
            <a:gdLst/>
            <a:ahLst/>
            <a:cxnLst/>
            <a:rect l="l" t="t" r="r" b="b"/>
            <a:pathLst>
              <a:path w="381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81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81000" h="96520">
                <a:moveTo>
                  <a:pt x="380999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80999" y="64008"/>
                </a:lnTo>
                <a:lnTo>
                  <a:pt x="380999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8614410" y="478282"/>
            <a:ext cx="277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r>
              <a:rPr b="1" baseline="-20833" dirty="0">
                <a:solidFill>
                  <a:srgbClr val="000099"/>
                </a:solidFill>
                <a:latin typeface="Comic Sans MS"/>
                <a:cs typeface="Comic Sans MS"/>
              </a:rPr>
              <a:t>4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810761" y="1448561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152400"/>
                </a:moveTo>
                <a:lnTo>
                  <a:pt x="133350" y="0"/>
                </a:lnTo>
                <a:lnTo>
                  <a:pt x="1390650" y="0"/>
                </a:lnTo>
                <a:lnTo>
                  <a:pt x="1524000" y="152400"/>
                </a:lnTo>
                <a:lnTo>
                  <a:pt x="1390650" y="304800"/>
                </a:lnTo>
                <a:lnTo>
                  <a:pt x="13335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34761" y="1448561"/>
            <a:ext cx="3810000" cy="304800"/>
          </a:xfrm>
          <a:custGeom>
            <a:avLst/>
            <a:gdLst/>
            <a:ahLst/>
            <a:cxnLst/>
            <a:rect l="l" t="t" r="r" b="b"/>
            <a:pathLst>
              <a:path w="3810000" h="304800">
                <a:moveTo>
                  <a:pt x="0" y="152400"/>
                </a:moveTo>
                <a:lnTo>
                  <a:pt x="71374" y="0"/>
                </a:lnTo>
                <a:lnTo>
                  <a:pt x="3738498" y="0"/>
                </a:lnTo>
                <a:lnTo>
                  <a:pt x="3809999" y="152400"/>
                </a:lnTo>
                <a:lnTo>
                  <a:pt x="3738498" y="304800"/>
                </a:lnTo>
                <a:lnTo>
                  <a:pt x="71374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6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895600" y="1447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95600" y="17526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220200" y="14478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220200" y="17526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10761" y="2058161"/>
            <a:ext cx="1524000" cy="304800"/>
          </a:xfrm>
          <a:custGeom>
            <a:avLst/>
            <a:gdLst/>
            <a:ahLst/>
            <a:cxnLst/>
            <a:rect l="l" t="t" r="r" b="b"/>
            <a:pathLst>
              <a:path w="1524000" h="304800">
                <a:moveTo>
                  <a:pt x="0" y="152400"/>
                </a:moveTo>
                <a:lnTo>
                  <a:pt x="133350" y="0"/>
                </a:lnTo>
                <a:lnTo>
                  <a:pt x="1390650" y="0"/>
                </a:lnTo>
                <a:lnTo>
                  <a:pt x="1524000" y="152400"/>
                </a:lnTo>
                <a:lnTo>
                  <a:pt x="1390650" y="304800"/>
                </a:lnTo>
                <a:lnTo>
                  <a:pt x="13335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334761" y="2058161"/>
            <a:ext cx="3810000" cy="304800"/>
          </a:xfrm>
          <a:custGeom>
            <a:avLst/>
            <a:gdLst/>
            <a:ahLst/>
            <a:cxnLst/>
            <a:rect l="l" t="t" r="r" b="b"/>
            <a:pathLst>
              <a:path w="3810000" h="304800">
                <a:moveTo>
                  <a:pt x="0" y="152400"/>
                </a:moveTo>
                <a:lnTo>
                  <a:pt x="101600" y="0"/>
                </a:lnTo>
                <a:lnTo>
                  <a:pt x="3708399" y="0"/>
                </a:lnTo>
                <a:lnTo>
                  <a:pt x="3809999" y="152400"/>
                </a:lnTo>
                <a:lnTo>
                  <a:pt x="3708399" y="304800"/>
                </a:lnTo>
                <a:lnTo>
                  <a:pt x="101600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825489" y="1438098"/>
            <a:ext cx="827405" cy="920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7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–</a:t>
            </a:r>
            <a:r>
              <a:rPr b="1" spc="-34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baseline="-20833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 marL="1270" algn="ctr"/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Data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144001" y="14478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152400"/>
                </a:moveTo>
                <a:lnTo>
                  <a:pt x="868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144001" y="16002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0"/>
                </a:moveTo>
                <a:lnTo>
                  <a:pt x="86868" y="1524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657600" y="1447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657600" y="16002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895600" y="20574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895600" y="23622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657600" y="2057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657600" y="22098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220200" y="20574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20200" y="23622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144001" y="20574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152400"/>
                </a:moveTo>
                <a:lnTo>
                  <a:pt x="86868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144001" y="2209800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0"/>
                </a:moveTo>
                <a:lnTo>
                  <a:pt x="86868" y="15240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95600" y="26670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895600" y="29718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762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657600" y="26670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0"/>
                </a:moveTo>
                <a:lnTo>
                  <a:pt x="152400" y="15240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57600" y="2819400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52400"/>
                </a:moveTo>
                <a:lnTo>
                  <a:pt x="152400" y="0"/>
                </a:lnTo>
              </a:path>
            </a:pathLst>
          </a:custGeom>
          <a:ln w="914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810761" y="2667761"/>
            <a:ext cx="5638800" cy="304800"/>
          </a:xfrm>
          <a:custGeom>
            <a:avLst/>
            <a:gdLst/>
            <a:ahLst/>
            <a:cxnLst/>
            <a:rect l="l" t="t" r="r" b="b"/>
            <a:pathLst>
              <a:path w="5638800" h="304800">
                <a:moveTo>
                  <a:pt x="0" y="152400"/>
                </a:moveTo>
                <a:lnTo>
                  <a:pt x="190626" y="0"/>
                </a:lnTo>
                <a:lnTo>
                  <a:pt x="5448172" y="0"/>
                </a:lnTo>
                <a:lnTo>
                  <a:pt x="5638799" y="152400"/>
                </a:lnTo>
                <a:lnTo>
                  <a:pt x="5448172" y="304800"/>
                </a:lnTo>
                <a:lnTo>
                  <a:pt x="190626" y="304800"/>
                </a:lnTo>
                <a:lnTo>
                  <a:pt x="0" y="152400"/>
                </a:lnTo>
                <a:close/>
              </a:path>
            </a:pathLst>
          </a:custGeom>
          <a:ln w="3200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9525761" y="26677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525761" y="2972561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449562" y="2667761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152400"/>
                </a:moveTo>
                <a:lnTo>
                  <a:pt x="86868" y="0"/>
                </a:lnTo>
              </a:path>
            </a:pathLst>
          </a:custGeom>
          <a:ln w="32003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449562" y="2820161"/>
            <a:ext cx="86995" cy="152400"/>
          </a:xfrm>
          <a:custGeom>
            <a:avLst/>
            <a:gdLst/>
            <a:ahLst/>
            <a:cxnLst/>
            <a:rect l="l" t="t" r="r" b="b"/>
            <a:pathLst>
              <a:path w="86995" h="152400">
                <a:moveTo>
                  <a:pt x="0" y="0"/>
                </a:moveTo>
                <a:lnTo>
                  <a:pt x="86868" y="152400"/>
                </a:lnTo>
              </a:path>
            </a:pathLst>
          </a:custGeom>
          <a:ln w="32003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819400" y="3581400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963161" y="32773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725161" y="3277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658361" y="3277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29200" y="3581400"/>
            <a:ext cx="5334000" cy="0"/>
          </a:xfrm>
          <a:custGeom>
            <a:avLst/>
            <a:gdLst/>
            <a:ahLst/>
            <a:cxnLst/>
            <a:rect l="l" t="t" r="r" b="b"/>
            <a:pathLst>
              <a:path w="5334000">
                <a:moveTo>
                  <a:pt x="0" y="0"/>
                </a:moveTo>
                <a:lnTo>
                  <a:pt x="5334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201161" y="38869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0"/>
                </a:moveTo>
                <a:lnTo>
                  <a:pt x="0" y="30480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819400" y="4191000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381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8992361" y="38869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505961" y="3886961"/>
            <a:ext cx="5486400" cy="0"/>
          </a:xfrm>
          <a:custGeom>
            <a:avLst/>
            <a:gdLst/>
            <a:ahLst/>
            <a:cxnLst/>
            <a:rect l="l" t="t" r="r" b="b"/>
            <a:pathLst>
              <a:path w="5486400">
                <a:moveTo>
                  <a:pt x="0" y="0"/>
                </a:moveTo>
                <a:lnTo>
                  <a:pt x="5486399" y="0"/>
                </a:lnTo>
              </a:path>
            </a:pathLst>
          </a:custGeom>
          <a:ln w="32004">
            <a:solidFill>
              <a:srgbClr val="99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9296400" y="4191000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819400" y="441960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11430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963161" y="4420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819400" y="4953000"/>
            <a:ext cx="3200400" cy="0"/>
          </a:xfrm>
          <a:custGeom>
            <a:avLst/>
            <a:gdLst/>
            <a:ahLst/>
            <a:cxnLst/>
            <a:rect l="l" t="t" r="r" b="b"/>
            <a:pathLst>
              <a:path w="3200400">
                <a:moveTo>
                  <a:pt x="3200400" y="0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020561" y="495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304800" y="304800"/>
                </a:lnTo>
              </a:path>
            </a:pathLst>
          </a:custGeom>
          <a:ln w="32004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4267961" y="4725161"/>
            <a:ext cx="4267200" cy="0"/>
          </a:xfrm>
          <a:custGeom>
            <a:avLst/>
            <a:gdLst/>
            <a:ahLst/>
            <a:cxnLst/>
            <a:rect l="l" t="t" r="r" b="b"/>
            <a:pathLst>
              <a:path w="4267200">
                <a:moveTo>
                  <a:pt x="0" y="0"/>
                </a:moveTo>
                <a:lnTo>
                  <a:pt x="4267199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8535161" y="44203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8839200" y="4419600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>
                <a:moveTo>
                  <a:pt x="0" y="0"/>
                </a:moveTo>
                <a:lnTo>
                  <a:pt x="14478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8154161" y="4953761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30480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458200" y="49530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6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1678940" y="1392682"/>
            <a:ext cx="1594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-A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/S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6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–S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983740" y="783082"/>
            <a:ext cx="433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CLK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678940" y="2002663"/>
            <a:ext cx="120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0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-</a:t>
            </a:r>
            <a:r>
              <a:rPr b="1" spc="-8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000099"/>
                </a:solidFill>
                <a:latin typeface="Comic Sans MS"/>
                <a:cs typeface="Comic Sans MS"/>
              </a:rPr>
              <a:t>AD</a:t>
            </a:r>
            <a:r>
              <a:rPr b="1" spc="-7" baseline="-20833" dirty="0">
                <a:solidFill>
                  <a:srgbClr val="000099"/>
                </a:solidFill>
                <a:latin typeface="Comic Sans MS"/>
                <a:cs typeface="Comic Sans MS"/>
              </a:rPr>
              <a:t>15</a:t>
            </a:r>
            <a:endParaRPr baseline="-20833">
              <a:latin typeface="Comic Sans MS"/>
              <a:cs typeface="Comic Sans MS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678939" y="2612263"/>
            <a:ext cx="703580" cy="2418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M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/I</a:t>
            </a: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O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’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50"/>
              </a:spcBef>
            </a:pPr>
            <a:endParaRPr sz="2150">
              <a:latin typeface="Times New Roman"/>
              <a:cs typeface="Times New Roman"/>
            </a:endParaRPr>
          </a:p>
          <a:p>
            <a:pPr marL="12700" marR="44450">
              <a:lnSpc>
                <a:spcPct val="133100"/>
              </a:lnSpc>
              <a:spcBef>
                <a:spcPts val="5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ALE  D</a:t>
            </a:r>
            <a:r>
              <a:rPr b="1" spc="-10" dirty="0">
                <a:solidFill>
                  <a:srgbClr val="000099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/R’</a:t>
            </a:r>
            <a:endParaRPr>
              <a:latin typeface="Comic Sans MS"/>
              <a:cs typeface="Comic Sans MS"/>
            </a:endParaRPr>
          </a:p>
          <a:p>
            <a:pPr marL="12700" marR="137160">
              <a:lnSpc>
                <a:spcPct val="194400"/>
              </a:lnSpc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WR’  DEN’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3353561" y="5591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3048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304800" h="96520">
                <a:moveTo>
                  <a:pt x="3048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304800" y="64008"/>
                </a:lnTo>
                <a:lnTo>
                  <a:pt x="3048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572761" y="5591555"/>
            <a:ext cx="304800" cy="96520"/>
          </a:xfrm>
          <a:custGeom>
            <a:avLst/>
            <a:gdLst/>
            <a:ahLst/>
            <a:cxnLst/>
            <a:rect l="l" t="t" r="r" b="b"/>
            <a:pathLst>
              <a:path w="304800" h="96520">
                <a:moveTo>
                  <a:pt x="208787" y="0"/>
                </a:moveTo>
                <a:lnTo>
                  <a:pt x="208787" y="96012"/>
                </a:lnTo>
                <a:lnTo>
                  <a:pt x="272796" y="64008"/>
                </a:lnTo>
                <a:lnTo>
                  <a:pt x="224789" y="64008"/>
                </a:lnTo>
                <a:lnTo>
                  <a:pt x="224789" y="32004"/>
                </a:lnTo>
                <a:lnTo>
                  <a:pt x="272795" y="32004"/>
                </a:lnTo>
                <a:lnTo>
                  <a:pt x="208787" y="0"/>
                </a:lnTo>
                <a:close/>
              </a:path>
              <a:path w="304800" h="96520">
                <a:moveTo>
                  <a:pt x="208787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08787" y="64008"/>
                </a:lnTo>
                <a:lnTo>
                  <a:pt x="208787" y="32004"/>
                </a:lnTo>
                <a:close/>
              </a:path>
              <a:path w="304800" h="96520">
                <a:moveTo>
                  <a:pt x="272795" y="32004"/>
                </a:moveTo>
                <a:lnTo>
                  <a:pt x="224789" y="32004"/>
                </a:lnTo>
                <a:lnTo>
                  <a:pt x="224789" y="64008"/>
                </a:lnTo>
                <a:lnTo>
                  <a:pt x="272796" y="64008"/>
                </a:lnTo>
                <a:lnTo>
                  <a:pt x="304800" y="48006"/>
                </a:lnTo>
                <a:lnTo>
                  <a:pt x="272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3736594" y="5432552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200</a:t>
            </a:r>
            <a:r>
              <a:rPr b="1" spc="-10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3353561" y="5820155"/>
            <a:ext cx="2286000" cy="96520"/>
          </a:xfrm>
          <a:custGeom>
            <a:avLst/>
            <a:gdLst/>
            <a:ahLst/>
            <a:cxnLst/>
            <a:rect l="l" t="t" r="r" b="b"/>
            <a:pathLst>
              <a:path w="2286000" h="96520">
                <a:moveTo>
                  <a:pt x="96012" y="0"/>
                </a:moveTo>
                <a:lnTo>
                  <a:pt x="0" y="48006"/>
                </a:lnTo>
                <a:lnTo>
                  <a:pt x="96012" y="96012"/>
                </a:lnTo>
                <a:lnTo>
                  <a:pt x="96012" y="64008"/>
                </a:lnTo>
                <a:lnTo>
                  <a:pt x="80010" y="64008"/>
                </a:lnTo>
                <a:lnTo>
                  <a:pt x="80010" y="32004"/>
                </a:lnTo>
                <a:lnTo>
                  <a:pt x="96012" y="32004"/>
                </a:lnTo>
                <a:lnTo>
                  <a:pt x="96012" y="0"/>
                </a:lnTo>
                <a:close/>
              </a:path>
              <a:path w="2286000" h="96520">
                <a:moveTo>
                  <a:pt x="96012" y="32004"/>
                </a:moveTo>
                <a:lnTo>
                  <a:pt x="80010" y="32004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32004"/>
                </a:lnTo>
                <a:close/>
              </a:path>
              <a:path w="2286000" h="96520">
                <a:moveTo>
                  <a:pt x="2286000" y="32004"/>
                </a:moveTo>
                <a:lnTo>
                  <a:pt x="96012" y="32004"/>
                </a:lnTo>
                <a:lnTo>
                  <a:pt x="96012" y="64008"/>
                </a:lnTo>
                <a:lnTo>
                  <a:pt x="2286000" y="64008"/>
                </a:lnTo>
                <a:lnTo>
                  <a:pt x="2286000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239761" y="5820155"/>
            <a:ext cx="2209800" cy="96520"/>
          </a:xfrm>
          <a:custGeom>
            <a:avLst/>
            <a:gdLst/>
            <a:ahLst/>
            <a:cxnLst/>
            <a:rect l="l" t="t" r="r" b="b"/>
            <a:pathLst>
              <a:path w="2209800" h="96520">
                <a:moveTo>
                  <a:pt x="2113788" y="0"/>
                </a:moveTo>
                <a:lnTo>
                  <a:pt x="2113788" y="96012"/>
                </a:lnTo>
                <a:lnTo>
                  <a:pt x="2177795" y="64008"/>
                </a:lnTo>
                <a:lnTo>
                  <a:pt x="2129790" y="64008"/>
                </a:lnTo>
                <a:lnTo>
                  <a:pt x="2129790" y="32004"/>
                </a:lnTo>
                <a:lnTo>
                  <a:pt x="2177795" y="32004"/>
                </a:lnTo>
                <a:lnTo>
                  <a:pt x="2113788" y="0"/>
                </a:lnTo>
                <a:close/>
              </a:path>
              <a:path w="2209800" h="96520">
                <a:moveTo>
                  <a:pt x="2113788" y="32004"/>
                </a:moveTo>
                <a:lnTo>
                  <a:pt x="0" y="32004"/>
                </a:lnTo>
                <a:lnTo>
                  <a:pt x="0" y="64008"/>
                </a:lnTo>
                <a:lnTo>
                  <a:pt x="2113788" y="64008"/>
                </a:lnTo>
                <a:lnTo>
                  <a:pt x="2113788" y="32004"/>
                </a:lnTo>
                <a:close/>
              </a:path>
              <a:path w="2209800" h="96520">
                <a:moveTo>
                  <a:pt x="2177795" y="32004"/>
                </a:moveTo>
                <a:lnTo>
                  <a:pt x="2129790" y="32004"/>
                </a:lnTo>
                <a:lnTo>
                  <a:pt x="2129790" y="64008"/>
                </a:lnTo>
                <a:lnTo>
                  <a:pt x="2177795" y="64008"/>
                </a:lnTo>
                <a:lnTo>
                  <a:pt x="2209799" y="48006"/>
                </a:lnTo>
                <a:lnTo>
                  <a:pt x="2177795" y="320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53561" y="2435351"/>
            <a:ext cx="533400" cy="160020"/>
          </a:xfrm>
          <a:custGeom>
            <a:avLst/>
            <a:gdLst/>
            <a:ahLst/>
            <a:cxnLst/>
            <a:rect l="l" t="t" r="r" b="b"/>
            <a:pathLst>
              <a:path w="533400" h="160019">
                <a:moveTo>
                  <a:pt x="96012" y="0"/>
                </a:moveTo>
                <a:lnTo>
                  <a:pt x="0" y="80010"/>
                </a:lnTo>
                <a:lnTo>
                  <a:pt x="96012" y="160020"/>
                </a:lnTo>
                <a:lnTo>
                  <a:pt x="96012" y="96012"/>
                </a:lnTo>
                <a:lnTo>
                  <a:pt x="80010" y="96012"/>
                </a:lnTo>
                <a:lnTo>
                  <a:pt x="80010" y="64008"/>
                </a:lnTo>
                <a:lnTo>
                  <a:pt x="96012" y="64008"/>
                </a:lnTo>
                <a:lnTo>
                  <a:pt x="96012" y="0"/>
                </a:lnTo>
                <a:close/>
              </a:path>
              <a:path w="533400" h="160019">
                <a:moveTo>
                  <a:pt x="437388" y="0"/>
                </a:moveTo>
                <a:lnTo>
                  <a:pt x="437388" y="160020"/>
                </a:lnTo>
                <a:lnTo>
                  <a:pt x="514197" y="96012"/>
                </a:lnTo>
                <a:lnTo>
                  <a:pt x="453389" y="96012"/>
                </a:lnTo>
                <a:lnTo>
                  <a:pt x="453389" y="64008"/>
                </a:lnTo>
                <a:lnTo>
                  <a:pt x="514197" y="64008"/>
                </a:lnTo>
                <a:lnTo>
                  <a:pt x="437388" y="0"/>
                </a:lnTo>
                <a:close/>
              </a:path>
              <a:path w="533400" h="160019">
                <a:moveTo>
                  <a:pt x="96012" y="64008"/>
                </a:moveTo>
                <a:lnTo>
                  <a:pt x="80010" y="64008"/>
                </a:lnTo>
                <a:lnTo>
                  <a:pt x="80010" y="96012"/>
                </a:lnTo>
                <a:lnTo>
                  <a:pt x="96012" y="96012"/>
                </a:lnTo>
                <a:lnTo>
                  <a:pt x="96012" y="64008"/>
                </a:lnTo>
                <a:close/>
              </a:path>
              <a:path w="533400" h="160019">
                <a:moveTo>
                  <a:pt x="437388" y="64008"/>
                </a:moveTo>
                <a:lnTo>
                  <a:pt x="96012" y="64008"/>
                </a:lnTo>
                <a:lnTo>
                  <a:pt x="96012" y="96012"/>
                </a:lnTo>
                <a:lnTo>
                  <a:pt x="437388" y="96012"/>
                </a:lnTo>
                <a:lnTo>
                  <a:pt x="437388" y="64008"/>
                </a:lnTo>
                <a:close/>
              </a:path>
              <a:path w="533400" h="160019">
                <a:moveTo>
                  <a:pt x="514197" y="64008"/>
                </a:moveTo>
                <a:lnTo>
                  <a:pt x="453389" y="64008"/>
                </a:lnTo>
                <a:lnTo>
                  <a:pt x="453389" y="96012"/>
                </a:lnTo>
                <a:lnTo>
                  <a:pt x="514197" y="96012"/>
                </a:lnTo>
                <a:lnTo>
                  <a:pt x="533400" y="80010"/>
                </a:lnTo>
                <a:lnTo>
                  <a:pt x="514197" y="64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3965195" y="1494485"/>
            <a:ext cx="1655445" cy="1173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3070" algn="ctr">
              <a:spcBef>
                <a:spcPts val="100"/>
              </a:spcBef>
            </a:pPr>
            <a:r>
              <a:rPr sz="2700" b="1" spc="-7" baseline="13888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1200" b="1" spc="-5" dirty="0">
                <a:solidFill>
                  <a:srgbClr val="000099"/>
                </a:solidFill>
                <a:latin typeface="Comic Sans MS"/>
                <a:cs typeface="Comic Sans MS"/>
              </a:rPr>
              <a:t>19 </a:t>
            </a:r>
            <a:r>
              <a:rPr sz="2700" b="1" baseline="13888" dirty="0">
                <a:solidFill>
                  <a:srgbClr val="000099"/>
                </a:solidFill>
                <a:latin typeface="Comic Sans MS"/>
                <a:cs typeface="Comic Sans MS"/>
              </a:rPr>
              <a:t>–</a:t>
            </a:r>
            <a:r>
              <a:rPr sz="2700" b="1" spc="-472" baseline="13888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700" b="1" spc="-7" baseline="13888" dirty="0">
                <a:solidFill>
                  <a:srgbClr val="000099"/>
                </a:solidFill>
                <a:latin typeface="Comic Sans MS"/>
                <a:cs typeface="Comic Sans MS"/>
              </a:rPr>
              <a:t>A</a:t>
            </a:r>
            <a:r>
              <a:rPr sz="1200" b="1" spc="-5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 sz="1200">
              <a:latin typeface="Comic Sans MS"/>
              <a:cs typeface="Comic Sans MS"/>
            </a:endParaRPr>
          </a:p>
          <a:p>
            <a:pPr marR="433705" algn="ctr">
              <a:spcBef>
                <a:spcPts val="2200"/>
              </a:spcBef>
            </a:pPr>
            <a:r>
              <a:rPr b="1" dirty="0">
                <a:solidFill>
                  <a:srgbClr val="0000CC"/>
                </a:solidFill>
                <a:latin typeface="Comic Sans MS"/>
                <a:cs typeface="Comic Sans MS"/>
              </a:rPr>
              <a:t>A</a:t>
            </a:r>
            <a:r>
              <a:rPr b="1" baseline="-20833" dirty="0">
                <a:solidFill>
                  <a:srgbClr val="0000CC"/>
                </a:solidFill>
                <a:latin typeface="Comic Sans MS"/>
                <a:cs typeface="Comic Sans MS"/>
              </a:rPr>
              <a:t>15</a:t>
            </a:r>
            <a:r>
              <a:rPr b="1" dirty="0">
                <a:solidFill>
                  <a:srgbClr val="0000CC"/>
                </a:solidFill>
                <a:latin typeface="Comic Sans MS"/>
                <a:cs typeface="Comic Sans MS"/>
              </a:rPr>
              <a:t>-A</a:t>
            </a:r>
            <a:r>
              <a:rPr b="1" baseline="-20833" dirty="0">
                <a:solidFill>
                  <a:srgbClr val="0000CC"/>
                </a:solidFill>
                <a:latin typeface="Comic Sans MS"/>
                <a:cs typeface="Comic Sans MS"/>
              </a:rPr>
              <a:t>0</a:t>
            </a:r>
            <a:endParaRPr baseline="-20833">
              <a:latin typeface="Comic Sans MS"/>
              <a:cs typeface="Comic Sans MS"/>
            </a:endParaRPr>
          </a:p>
          <a:p>
            <a:pPr marL="12700">
              <a:spcBef>
                <a:spcPts val="355"/>
              </a:spcBef>
            </a:pPr>
            <a:r>
              <a:rPr b="1" spc="-5" dirty="0">
                <a:latin typeface="Comic Sans MS"/>
                <a:cs typeface="Comic Sans MS"/>
              </a:rPr>
              <a:t>Address</a:t>
            </a:r>
            <a:r>
              <a:rPr b="1" spc="-70" dirty="0">
                <a:latin typeface="Comic Sans MS"/>
                <a:cs typeface="Comic Sans MS"/>
              </a:rPr>
              <a:t> </a:t>
            </a:r>
            <a:r>
              <a:rPr b="1" spc="-5" dirty="0">
                <a:latin typeface="Comic Sans MS"/>
                <a:cs typeface="Comic Sans MS"/>
              </a:rPr>
              <a:t>Setup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683255" y="5645303"/>
            <a:ext cx="5206365" cy="1182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0" algn="ctr">
              <a:spcBef>
                <a:spcPts val="10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800</a:t>
            </a:r>
            <a:r>
              <a:rPr b="1" spc="-15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ns</a:t>
            </a:r>
            <a:endParaRPr dirty="0">
              <a:latin typeface="Comic Sans MS"/>
              <a:cs typeface="Comic Sans MS"/>
            </a:endParaRPr>
          </a:p>
          <a:p>
            <a:pPr>
              <a:spcBef>
                <a:spcPts val="30"/>
              </a:spcBef>
            </a:pPr>
            <a:endParaRPr sz="3400" dirty="0">
              <a:latin typeface="Times New Roman"/>
              <a:cs typeface="Times New Roman"/>
            </a:endParaRPr>
          </a:p>
          <a:p>
            <a:pPr marL="12700"/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Bus Timings </a:t>
            </a:r>
            <a:r>
              <a:rPr sz="2400" b="1" dirty="0">
                <a:solidFill>
                  <a:srgbClr val="000099"/>
                </a:solidFill>
                <a:latin typeface="Comic Sans MS"/>
                <a:cs typeface="Comic Sans MS"/>
              </a:rPr>
              <a:t>for a </a:t>
            </a:r>
            <a:r>
              <a:rPr sz="2400" b="1" spc="-5" dirty="0">
                <a:solidFill>
                  <a:srgbClr val="000099"/>
                </a:solidFill>
                <a:highlight>
                  <a:srgbClr val="FFFF00"/>
                </a:highlight>
                <a:latin typeface="Comic Sans MS"/>
                <a:cs typeface="Comic Sans MS"/>
              </a:rPr>
              <a:t>Write</a:t>
            </a:r>
            <a:r>
              <a:rPr sz="2400" b="1" spc="-80" dirty="0">
                <a:solidFill>
                  <a:srgbClr val="000099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000099"/>
                </a:solidFill>
                <a:latin typeface="Comic Sans MS"/>
                <a:cs typeface="Comic Sans MS"/>
              </a:rPr>
              <a:t>Operation</a:t>
            </a:r>
            <a:endParaRPr sz="2400" dirty="0">
              <a:latin typeface="Comic Sans MS"/>
              <a:cs typeface="Comic Sans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7315961" y="9151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544561" y="9151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6325361" y="5258561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799" y="0"/>
                </a:lnTo>
              </a:path>
            </a:pathLst>
          </a:custGeom>
          <a:ln w="32004">
            <a:solidFill>
              <a:srgbClr val="66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28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0" y="67055"/>
                </a:moveTo>
                <a:lnTo>
                  <a:pt x="9144000" y="67055"/>
                </a:lnTo>
                <a:lnTo>
                  <a:pt x="9144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ACAC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2615794" y="2991688"/>
            <a:ext cx="10008412" cy="18319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250">
              <a:spcBef>
                <a:spcPts val="105"/>
              </a:spcBef>
              <a:tabLst>
                <a:tab pos="7493000" algn="l"/>
              </a:tabLst>
            </a:pPr>
            <a:r>
              <a:rPr spc="-180" dirty="0"/>
              <a:t>8086	</a:t>
            </a:r>
          </a:p>
          <a:p>
            <a:pPr marL="96520">
              <a:spcBef>
                <a:spcPts val="1745"/>
              </a:spcBef>
            </a:pPr>
            <a:r>
              <a:rPr sz="2400" u="none" spc="25" dirty="0">
                <a:solidFill>
                  <a:srgbClr val="514848"/>
                </a:solidFill>
              </a:rPr>
              <a:t>OTHER</a:t>
            </a:r>
            <a:r>
              <a:rPr sz="2400" u="none" spc="185" dirty="0">
                <a:solidFill>
                  <a:srgbClr val="514848"/>
                </a:solidFill>
              </a:rPr>
              <a:t> </a:t>
            </a:r>
            <a:r>
              <a:rPr sz="2400" u="none" spc="85" dirty="0">
                <a:solidFill>
                  <a:srgbClr val="514848"/>
                </a:solidFill>
              </a:rPr>
              <a:t>PINS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0161" y="229361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0"/>
                </a:moveTo>
                <a:lnTo>
                  <a:pt x="0" y="5943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82361" y="229361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0"/>
                </a:moveTo>
                <a:lnTo>
                  <a:pt x="0" y="5943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20161" y="6172961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20161" y="2293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20361" y="2293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7369" y="208662"/>
            <a:ext cx="828040" cy="325755"/>
          </a:xfrm>
          <a:custGeom>
            <a:avLst/>
            <a:gdLst/>
            <a:ahLst/>
            <a:cxnLst/>
            <a:rect l="l" t="t" r="r" b="b"/>
            <a:pathLst>
              <a:path w="828039" h="325755">
                <a:moveTo>
                  <a:pt x="29718" y="0"/>
                </a:moveTo>
                <a:lnTo>
                  <a:pt x="0" y="4318"/>
                </a:lnTo>
                <a:lnTo>
                  <a:pt x="11012" y="49508"/>
                </a:lnTo>
                <a:lnTo>
                  <a:pt x="27598" y="92358"/>
                </a:lnTo>
                <a:lnTo>
                  <a:pt x="49365" y="132566"/>
                </a:lnTo>
                <a:lnTo>
                  <a:pt x="75922" y="169827"/>
                </a:lnTo>
                <a:lnTo>
                  <a:pt x="106878" y="203839"/>
                </a:lnTo>
                <a:lnTo>
                  <a:pt x="141843" y="234299"/>
                </a:lnTo>
                <a:lnTo>
                  <a:pt x="180424" y="260904"/>
                </a:lnTo>
                <a:lnTo>
                  <a:pt x="222231" y="283351"/>
                </a:lnTo>
                <a:lnTo>
                  <a:pt x="266872" y="301337"/>
                </a:lnTo>
                <a:lnTo>
                  <a:pt x="313957" y="314559"/>
                </a:lnTo>
                <a:lnTo>
                  <a:pt x="363094" y="322715"/>
                </a:lnTo>
                <a:lnTo>
                  <a:pt x="413893" y="325501"/>
                </a:lnTo>
                <a:lnTo>
                  <a:pt x="464691" y="322715"/>
                </a:lnTo>
                <a:lnTo>
                  <a:pt x="513828" y="314559"/>
                </a:lnTo>
                <a:lnTo>
                  <a:pt x="560913" y="301337"/>
                </a:lnTo>
                <a:lnTo>
                  <a:pt x="568709" y="298196"/>
                </a:lnTo>
                <a:lnTo>
                  <a:pt x="413893" y="298196"/>
                </a:lnTo>
                <a:lnTo>
                  <a:pt x="362511" y="295123"/>
                </a:lnTo>
                <a:lnTo>
                  <a:pt x="313005" y="286150"/>
                </a:lnTo>
                <a:lnTo>
                  <a:pt x="265848" y="271639"/>
                </a:lnTo>
                <a:lnTo>
                  <a:pt x="221510" y="251957"/>
                </a:lnTo>
                <a:lnTo>
                  <a:pt x="180463" y="227468"/>
                </a:lnTo>
                <a:lnTo>
                  <a:pt x="143179" y="198536"/>
                </a:lnTo>
                <a:lnTo>
                  <a:pt x="110130" y="165525"/>
                </a:lnTo>
                <a:lnTo>
                  <a:pt x="81788" y="128802"/>
                </a:lnTo>
                <a:lnTo>
                  <a:pt x="58624" y="88730"/>
                </a:lnTo>
                <a:lnTo>
                  <a:pt x="41110" y="45674"/>
                </a:lnTo>
                <a:lnTo>
                  <a:pt x="29718" y="0"/>
                </a:lnTo>
                <a:close/>
              </a:path>
              <a:path w="828039" h="325755">
                <a:moveTo>
                  <a:pt x="798068" y="0"/>
                </a:moveTo>
                <a:lnTo>
                  <a:pt x="786675" y="45674"/>
                </a:lnTo>
                <a:lnTo>
                  <a:pt x="769161" y="88730"/>
                </a:lnTo>
                <a:lnTo>
                  <a:pt x="745997" y="128802"/>
                </a:lnTo>
                <a:lnTo>
                  <a:pt x="717655" y="165525"/>
                </a:lnTo>
                <a:lnTo>
                  <a:pt x="684606" y="198536"/>
                </a:lnTo>
                <a:lnTo>
                  <a:pt x="647322" y="227468"/>
                </a:lnTo>
                <a:lnTo>
                  <a:pt x="606275" y="251957"/>
                </a:lnTo>
                <a:lnTo>
                  <a:pt x="561937" y="271639"/>
                </a:lnTo>
                <a:lnTo>
                  <a:pt x="514780" y="286150"/>
                </a:lnTo>
                <a:lnTo>
                  <a:pt x="465274" y="295123"/>
                </a:lnTo>
                <a:lnTo>
                  <a:pt x="413893" y="298196"/>
                </a:lnTo>
                <a:lnTo>
                  <a:pt x="568709" y="298196"/>
                </a:lnTo>
                <a:lnTo>
                  <a:pt x="605554" y="283351"/>
                </a:lnTo>
                <a:lnTo>
                  <a:pt x="647361" y="260904"/>
                </a:lnTo>
                <a:lnTo>
                  <a:pt x="685942" y="234299"/>
                </a:lnTo>
                <a:lnTo>
                  <a:pt x="720907" y="203839"/>
                </a:lnTo>
                <a:lnTo>
                  <a:pt x="751863" y="169827"/>
                </a:lnTo>
                <a:lnTo>
                  <a:pt x="778420" y="132566"/>
                </a:lnTo>
                <a:lnTo>
                  <a:pt x="800187" y="92358"/>
                </a:lnTo>
                <a:lnTo>
                  <a:pt x="816773" y="49508"/>
                </a:lnTo>
                <a:lnTo>
                  <a:pt x="827786" y="4318"/>
                </a:lnTo>
                <a:lnTo>
                  <a:pt x="798068" y="0"/>
                </a:lnTo>
                <a:close/>
              </a:path>
            </a:pathLst>
          </a:custGeom>
          <a:solidFill>
            <a:srgbClr val="000000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87369" y="208662"/>
            <a:ext cx="828040" cy="325755"/>
          </a:xfrm>
          <a:custGeom>
            <a:avLst/>
            <a:gdLst/>
            <a:ahLst/>
            <a:cxnLst/>
            <a:rect l="l" t="t" r="r" b="b"/>
            <a:pathLst>
              <a:path w="828039" h="325755">
                <a:moveTo>
                  <a:pt x="798068" y="0"/>
                </a:moveTo>
                <a:lnTo>
                  <a:pt x="786675" y="45674"/>
                </a:lnTo>
                <a:lnTo>
                  <a:pt x="769161" y="88730"/>
                </a:lnTo>
                <a:lnTo>
                  <a:pt x="745997" y="128802"/>
                </a:lnTo>
                <a:lnTo>
                  <a:pt x="717655" y="165525"/>
                </a:lnTo>
                <a:lnTo>
                  <a:pt x="684606" y="198536"/>
                </a:lnTo>
                <a:lnTo>
                  <a:pt x="647322" y="227468"/>
                </a:lnTo>
                <a:lnTo>
                  <a:pt x="606275" y="251957"/>
                </a:lnTo>
                <a:lnTo>
                  <a:pt x="561937" y="271639"/>
                </a:lnTo>
                <a:lnTo>
                  <a:pt x="514780" y="286150"/>
                </a:lnTo>
                <a:lnTo>
                  <a:pt x="465274" y="295123"/>
                </a:lnTo>
                <a:lnTo>
                  <a:pt x="413893" y="298196"/>
                </a:lnTo>
                <a:lnTo>
                  <a:pt x="362511" y="295123"/>
                </a:lnTo>
                <a:lnTo>
                  <a:pt x="313005" y="286150"/>
                </a:lnTo>
                <a:lnTo>
                  <a:pt x="265848" y="271639"/>
                </a:lnTo>
                <a:lnTo>
                  <a:pt x="221510" y="251957"/>
                </a:lnTo>
                <a:lnTo>
                  <a:pt x="180463" y="227468"/>
                </a:lnTo>
                <a:lnTo>
                  <a:pt x="143179" y="198536"/>
                </a:lnTo>
                <a:lnTo>
                  <a:pt x="110130" y="165525"/>
                </a:lnTo>
                <a:lnTo>
                  <a:pt x="81788" y="128802"/>
                </a:lnTo>
                <a:lnTo>
                  <a:pt x="58624" y="88730"/>
                </a:lnTo>
                <a:lnTo>
                  <a:pt x="41110" y="45674"/>
                </a:lnTo>
                <a:lnTo>
                  <a:pt x="29718" y="0"/>
                </a:lnTo>
                <a:lnTo>
                  <a:pt x="0" y="4318"/>
                </a:lnTo>
                <a:lnTo>
                  <a:pt x="11012" y="49508"/>
                </a:lnTo>
                <a:lnTo>
                  <a:pt x="27598" y="92358"/>
                </a:lnTo>
                <a:lnTo>
                  <a:pt x="49365" y="132566"/>
                </a:lnTo>
                <a:lnTo>
                  <a:pt x="75922" y="169827"/>
                </a:lnTo>
                <a:lnTo>
                  <a:pt x="106878" y="203839"/>
                </a:lnTo>
                <a:lnTo>
                  <a:pt x="141843" y="234299"/>
                </a:lnTo>
                <a:lnTo>
                  <a:pt x="180424" y="260904"/>
                </a:lnTo>
                <a:lnTo>
                  <a:pt x="222231" y="283351"/>
                </a:lnTo>
                <a:lnTo>
                  <a:pt x="266872" y="301337"/>
                </a:lnTo>
                <a:lnTo>
                  <a:pt x="313957" y="314559"/>
                </a:lnTo>
                <a:lnTo>
                  <a:pt x="363094" y="322715"/>
                </a:lnTo>
                <a:lnTo>
                  <a:pt x="413893" y="325501"/>
                </a:lnTo>
                <a:lnTo>
                  <a:pt x="464691" y="322715"/>
                </a:lnTo>
                <a:lnTo>
                  <a:pt x="513828" y="314559"/>
                </a:lnTo>
                <a:lnTo>
                  <a:pt x="560913" y="301337"/>
                </a:lnTo>
                <a:lnTo>
                  <a:pt x="605554" y="283351"/>
                </a:lnTo>
                <a:lnTo>
                  <a:pt x="647361" y="260904"/>
                </a:lnTo>
                <a:lnTo>
                  <a:pt x="685942" y="234299"/>
                </a:lnTo>
                <a:lnTo>
                  <a:pt x="720907" y="203839"/>
                </a:lnTo>
                <a:lnTo>
                  <a:pt x="751863" y="169827"/>
                </a:lnTo>
                <a:lnTo>
                  <a:pt x="778420" y="132566"/>
                </a:lnTo>
                <a:lnTo>
                  <a:pt x="800187" y="92358"/>
                </a:lnTo>
                <a:lnTo>
                  <a:pt x="816773" y="49508"/>
                </a:lnTo>
                <a:lnTo>
                  <a:pt x="827786" y="4318"/>
                </a:lnTo>
                <a:lnTo>
                  <a:pt x="798068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182361" y="343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2361" y="305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91561" y="61348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91561" y="60967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08961" y="289559"/>
            <a:ext cx="108203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91561" y="343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591561" y="305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91561" y="6621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591561" y="6240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91561" y="9669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91561" y="9288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91561" y="12717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91561" y="12336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591561" y="15765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91561" y="15384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91561" y="18813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91561" y="18432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91561" y="21861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91561" y="21480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91561" y="24909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91561" y="24528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91561" y="27957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91561" y="27576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91561" y="31005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591561" y="30624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591561" y="3391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5915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591561" y="36964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91561" y="36583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91561" y="40012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591561" y="39631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591561" y="43060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591561" y="42679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591561" y="46108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91561" y="45727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591561" y="4915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91561" y="487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591561" y="52204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591561" y="51823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591561" y="55115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591561" y="54734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2911094" y="157443"/>
            <a:ext cx="293370" cy="604647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>
              <a:spcBef>
                <a:spcPts val="335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4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8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9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10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4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11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12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13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14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3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18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2591561" y="58163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591561" y="57782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755140" y="171196"/>
            <a:ext cx="641350" cy="603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890">
              <a:lnSpc>
                <a:spcPct val="110600"/>
              </a:lnSpc>
            </a:pPr>
            <a:r>
              <a:rPr b="1" dirty="0">
                <a:latin typeface="Comic Sans MS"/>
                <a:cs typeface="Comic Sans MS"/>
              </a:rPr>
              <a:t>GND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14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13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12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11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10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AD9  AD8  AD7  AD6</a:t>
            </a:r>
            <a:endParaRPr>
              <a:latin typeface="Comic Sans MS"/>
              <a:cs typeface="Comic Sans MS"/>
            </a:endParaRPr>
          </a:p>
          <a:p>
            <a:pPr marL="12700" marR="5080" algn="just">
              <a:lnSpc>
                <a:spcPct val="111100"/>
              </a:lnSpc>
              <a:spcBef>
                <a:spcPts val="110"/>
              </a:spcBef>
            </a:pP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AD5  AD4  AD3  AD2  AD1  AD0  </a:t>
            </a:r>
            <a:r>
              <a:rPr b="1" dirty="0">
                <a:solidFill>
                  <a:srgbClr val="660066"/>
                </a:solidFill>
                <a:latin typeface="Comic Sans MS"/>
                <a:cs typeface="Comic Sans MS"/>
              </a:rPr>
              <a:t>NMI  </a:t>
            </a:r>
            <a:r>
              <a:rPr b="1" spc="-5" dirty="0">
                <a:solidFill>
                  <a:srgbClr val="660066"/>
                </a:solidFill>
                <a:latin typeface="Comic Sans MS"/>
                <a:cs typeface="Comic Sans MS"/>
              </a:rPr>
              <a:t>IN</a:t>
            </a:r>
            <a:r>
              <a:rPr b="1" spc="-10" dirty="0">
                <a:solidFill>
                  <a:srgbClr val="660066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66"/>
                </a:solidFill>
                <a:latin typeface="Comic Sans MS"/>
                <a:cs typeface="Comic Sans MS"/>
              </a:rPr>
              <a:t>R</a:t>
            </a:r>
            <a:endParaRPr>
              <a:latin typeface="Comic Sans MS"/>
              <a:cs typeface="Comic Sans MS"/>
            </a:endParaRPr>
          </a:p>
          <a:p>
            <a:pPr marL="12700" marR="114300">
              <a:lnSpc>
                <a:spcPts val="1800"/>
              </a:lnSpc>
              <a:spcBef>
                <a:spcPts val="605"/>
              </a:spcBef>
            </a:pPr>
            <a:r>
              <a:rPr b="1" dirty="0">
                <a:solidFill>
                  <a:srgbClr val="2997E2"/>
                </a:solidFill>
                <a:latin typeface="Comic Sans MS"/>
                <a:cs typeface="Comic Sans MS"/>
              </a:rPr>
              <a:t>CLK  </a:t>
            </a:r>
            <a:r>
              <a:rPr b="1" dirty="0">
                <a:latin typeface="Comic Sans MS"/>
                <a:cs typeface="Comic Sans MS"/>
              </a:rPr>
              <a:t>GND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182361" y="58163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182361" y="57782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182361" y="61348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182361" y="60967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182361" y="55252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182361" y="54871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5718176" y="5353648"/>
            <a:ext cx="793115" cy="8502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ct val="97300"/>
              </a:lnSpc>
              <a:spcBef>
                <a:spcPts val="290"/>
              </a:spcBef>
            </a:pPr>
            <a:r>
              <a:rPr b="1" spc="-5" dirty="0">
                <a:solidFill>
                  <a:srgbClr val="FF33CC"/>
                </a:solidFill>
                <a:latin typeface="Comic Sans MS"/>
                <a:cs typeface="Comic Sans MS"/>
              </a:rPr>
              <a:t>TEST  </a:t>
            </a:r>
            <a:r>
              <a:rPr b="1" spc="-5" dirty="0">
                <a:solidFill>
                  <a:srgbClr val="2997E2"/>
                </a:solidFill>
                <a:latin typeface="Comic Sans MS"/>
                <a:cs typeface="Comic Sans MS"/>
              </a:rPr>
              <a:t>RE</a:t>
            </a:r>
            <a:r>
              <a:rPr b="1" spc="5" dirty="0">
                <a:solidFill>
                  <a:srgbClr val="2997E2"/>
                </a:solidFill>
                <a:latin typeface="Comic Sans MS"/>
                <a:cs typeface="Comic Sans MS"/>
              </a:rPr>
              <a:t>A</a:t>
            </a:r>
            <a:r>
              <a:rPr b="1" dirty="0">
                <a:solidFill>
                  <a:srgbClr val="2997E2"/>
                </a:solidFill>
                <a:latin typeface="Comic Sans MS"/>
                <a:cs typeface="Comic Sans MS"/>
              </a:rPr>
              <a:t>DY  </a:t>
            </a:r>
            <a:r>
              <a:rPr b="1" spc="-5" dirty="0">
                <a:solidFill>
                  <a:srgbClr val="2997E2"/>
                </a:solidFill>
                <a:latin typeface="Comic Sans MS"/>
                <a:cs typeface="Comic Sans MS"/>
              </a:rPr>
              <a:t>RESET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715761" y="5410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FF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182361" y="52204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182361" y="51823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5182361" y="4915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182361" y="487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182361" y="45971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182361" y="45590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182361" y="42923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182361" y="42542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82361" y="39875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182361" y="39494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182361" y="36827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182361" y="36446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182361" y="3391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1823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82361" y="307314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82361" y="3035045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715761" y="51061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172961" y="4191761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6096761" y="38869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718175" y="2872485"/>
            <a:ext cx="674370" cy="247904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210"/>
              </a:spcBef>
            </a:pP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HOLD 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BC572C"/>
                  </a:solidFill>
                </a:uFill>
                <a:latin typeface="Comic Sans MS"/>
                <a:cs typeface="Comic Sans MS"/>
              </a:rPr>
              <a:t>HLD</a:t>
            </a: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A  </a:t>
            </a:r>
            <a:r>
              <a:rPr b="1" dirty="0">
                <a:solidFill>
                  <a:srgbClr val="BC572C"/>
                </a:solidFill>
                <a:latin typeface="Comic Sans MS"/>
                <a:cs typeface="Comic Sans MS"/>
              </a:rPr>
              <a:t>WR  </a:t>
            </a:r>
            <a:r>
              <a:rPr b="1" spc="-5" dirty="0">
                <a:solidFill>
                  <a:srgbClr val="BC572C"/>
                </a:solidFill>
                <a:latin typeface="Comic Sans MS"/>
                <a:cs typeface="Comic Sans MS"/>
              </a:rPr>
              <a:t>M/IO  </a:t>
            </a:r>
            <a:r>
              <a:rPr b="1" u="heavy" spc="-5" dirty="0">
                <a:solidFill>
                  <a:srgbClr val="BC572C"/>
                </a:solidFill>
                <a:uFill>
                  <a:solidFill>
                    <a:srgbClr val="BC572C"/>
                  </a:solidFill>
                </a:uFill>
                <a:latin typeface="Comic Sans MS"/>
                <a:cs typeface="Comic Sans MS"/>
              </a:rPr>
              <a:t>DT/R </a:t>
            </a:r>
            <a:r>
              <a:rPr b="1" spc="-5" dirty="0">
                <a:solidFill>
                  <a:srgbClr val="BC572C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BC572C"/>
                </a:solidFill>
                <a:latin typeface="Comic Sans MS"/>
                <a:cs typeface="Comic Sans MS"/>
              </a:rPr>
              <a:t>DEN  ALE  </a:t>
            </a:r>
            <a:r>
              <a:rPr b="1" spc="-5" dirty="0">
                <a:solidFill>
                  <a:srgbClr val="660066"/>
                </a:solidFill>
                <a:latin typeface="Comic Sans MS"/>
                <a:cs typeface="Comic Sans MS"/>
              </a:rPr>
              <a:t>INTA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182361" y="27820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182361" y="27439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715761" y="26677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182361" y="24772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182361" y="24391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5718176" y="2291335"/>
            <a:ext cx="897255" cy="608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b="1" spc="-10" dirty="0">
                <a:solidFill>
                  <a:srgbClr val="FF6600"/>
                </a:solidFill>
                <a:latin typeface="Comic Sans MS"/>
                <a:cs typeface="Comic Sans MS"/>
              </a:rPr>
              <a:t>M</a:t>
            </a:r>
            <a:r>
              <a:rPr b="1" dirty="0">
                <a:solidFill>
                  <a:srgbClr val="FF6600"/>
                </a:solidFill>
                <a:latin typeface="Comic Sans MS"/>
                <a:cs typeface="Comic Sans MS"/>
              </a:rPr>
              <a:t>N/MX  </a:t>
            </a:r>
            <a:r>
              <a:rPr b="1" spc="-5" dirty="0">
                <a:solidFill>
                  <a:srgbClr val="BC572C"/>
                </a:solidFill>
                <a:latin typeface="Comic Sans MS"/>
                <a:cs typeface="Comic Sans MS"/>
              </a:rPr>
              <a:t>RD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6249161" y="23629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182361" y="21724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182361" y="21343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715761" y="2058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BC5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182361" y="63474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82361" y="596645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82361" y="9532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182361" y="9151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182361" y="12580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182361" y="12199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182361" y="15628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182361" y="15247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5718176" y="142494"/>
            <a:ext cx="903605" cy="21742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80"/>
              </a:spcBef>
            </a:pPr>
            <a:r>
              <a:rPr b="1" dirty="0">
                <a:latin typeface="Comic Sans MS"/>
                <a:cs typeface="Comic Sans MS"/>
              </a:rPr>
              <a:t>VCC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AD15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spc="5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6/S3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spc="5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7/S4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spc="5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8/S5  </a:t>
            </a: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A19/S6  </a:t>
            </a:r>
            <a:r>
              <a:rPr b="1" dirty="0">
                <a:solidFill>
                  <a:srgbClr val="BC572C"/>
                </a:solidFill>
                <a:latin typeface="Comic Sans MS"/>
                <a:cs typeface="Comic Sans MS"/>
              </a:rPr>
              <a:t>B</a:t>
            </a:r>
            <a:r>
              <a:rPr b="1" spc="-5" dirty="0">
                <a:solidFill>
                  <a:srgbClr val="BC572C"/>
                </a:solidFill>
                <a:latin typeface="Comic Sans MS"/>
                <a:cs typeface="Comic Sans MS"/>
              </a:rPr>
              <a:t>HE/S7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816475" y="171196"/>
            <a:ext cx="293370" cy="603313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>
              <a:spcBef>
                <a:spcPts val="229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40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2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39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5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38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37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4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33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32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2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31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5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30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2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29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28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5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23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  <a:spcBef>
                <a:spcPts val="13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22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5182361" y="1867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5182361" y="1829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6861428" y="2917316"/>
            <a:ext cx="94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RQ/G</a:t>
            </a:r>
            <a:r>
              <a:rPr b="1" spc="-10" dirty="0">
                <a:solidFill>
                  <a:srgbClr val="6600FF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FF"/>
                </a:solidFill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858761" y="29725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392161" y="29725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858761" y="32773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392161" y="32773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861428" y="3220339"/>
            <a:ext cx="942340" cy="60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RQ/G</a:t>
            </a:r>
            <a:r>
              <a:rPr b="1" spc="-10" dirty="0">
                <a:solidFill>
                  <a:srgbClr val="6600FF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FF"/>
                </a:solidFill>
                <a:latin typeface="Comic Sans MS"/>
                <a:cs typeface="Comic Sans MS"/>
              </a:rPr>
              <a:t>1  LOCK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0" name="object 110"/>
          <p:cNvSpPr/>
          <p:nvPr/>
        </p:nvSpPr>
        <p:spPr>
          <a:xfrm>
            <a:off x="6858761" y="358216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6861428" y="383171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S2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6858761" y="38869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6861428" y="413689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6858761" y="41917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6861428" y="444169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6858761" y="44965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6861429" y="4701794"/>
            <a:ext cx="523875" cy="6330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QS0  QS1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596894" y="2911220"/>
            <a:ext cx="878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2800" b="1" spc="-10" dirty="0">
                <a:latin typeface="Comic Sans MS"/>
                <a:cs typeface="Comic Sans MS"/>
              </a:rPr>
              <a:t>8086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19" name="object 119"/>
          <p:cNvSpPr/>
          <p:nvPr/>
        </p:nvSpPr>
        <p:spPr>
          <a:xfrm>
            <a:off x="6325361" y="3505961"/>
            <a:ext cx="381000" cy="1447800"/>
          </a:xfrm>
          <a:custGeom>
            <a:avLst/>
            <a:gdLst/>
            <a:ahLst/>
            <a:cxnLst/>
            <a:rect l="l" t="t" r="r" b="b"/>
            <a:pathLst>
              <a:path w="381000" h="1447800">
                <a:moveTo>
                  <a:pt x="0" y="0"/>
                </a:moveTo>
                <a:lnTo>
                  <a:pt x="60191" y="6146"/>
                </a:lnTo>
                <a:lnTo>
                  <a:pt x="112483" y="23266"/>
                </a:lnTo>
                <a:lnTo>
                  <a:pt x="153728" y="49377"/>
                </a:lnTo>
                <a:lnTo>
                  <a:pt x="180782" y="82499"/>
                </a:lnTo>
                <a:lnTo>
                  <a:pt x="190500" y="120650"/>
                </a:lnTo>
                <a:lnTo>
                  <a:pt x="190500" y="603250"/>
                </a:lnTo>
                <a:lnTo>
                  <a:pt x="200217" y="641400"/>
                </a:lnTo>
                <a:lnTo>
                  <a:pt x="227271" y="674522"/>
                </a:lnTo>
                <a:lnTo>
                  <a:pt x="268516" y="700633"/>
                </a:lnTo>
                <a:lnTo>
                  <a:pt x="320808" y="717753"/>
                </a:lnTo>
                <a:lnTo>
                  <a:pt x="381000" y="723900"/>
                </a:lnTo>
                <a:lnTo>
                  <a:pt x="320808" y="730046"/>
                </a:lnTo>
                <a:lnTo>
                  <a:pt x="268516" y="747166"/>
                </a:lnTo>
                <a:lnTo>
                  <a:pt x="227271" y="773277"/>
                </a:lnTo>
                <a:lnTo>
                  <a:pt x="200217" y="806399"/>
                </a:lnTo>
                <a:lnTo>
                  <a:pt x="190500" y="844550"/>
                </a:lnTo>
                <a:lnTo>
                  <a:pt x="190500" y="1327150"/>
                </a:lnTo>
                <a:lnTo>
                  <a:pt x="180782" y="1365300"/>
                </a:lnTo>
                <a:lnTo>
                  <a:pt x="153728" y="1398422"/>
                </a:lnTo>
                <a:lnTo>
                  <a:pt x="112483" y="1424533"/>
                </a:lnTo>
                <a:lnTo>
                  <a:pt x="60191" y="1441653"/>
                </a:lnTo>
                <a:lnTo>
                  <a:pt x="0" y="1447800"/>
                </a:lnTo>
              </a:path>
            </a:pathLst>
          </a:custGeom>
          <a:ln w="32004">
            <a:solidFill>
              <a:srgbClr val="626F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0" y="6397753"/>
            <a:ext cx="9144000" cy="3175"/>
          </a:xfrm>
          <a:custGeom>
            <a:avLst/>
            <a:gdLst/>
            <a:ahLst/>
            <a:cxnLst/>
            <a:rect l="l" t="t" r="r" b="b"/>
            <a:pathLst>
              <a:path w="9144000" h="3175">
                <a:moveTo>
                  <a:pt x="0" y="3047"/>
                </a:moveTo>
                <a:lnTo>
                  <a:pt x="9144000" y="3047"/>
                </a:lnTo>
                <a:lnTo>
                  <a:pt x="9144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E0E0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28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ACAC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2561" y="89153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0"/>
                </a:moveTo>
                <a:lnTo>
                  <a:pt x="0" y="5943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761" y="89153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0"/>
                </a:moveTo>
                <a:lnTo>
                  <a:pt x="0" y="5943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2561" y="6032753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2561" y="89153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761" y="89153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769" y="68581"/>
            <a:ext cx="828040" cy="325755"/>
          </a:xfrm>
          <a:custGeom>
            <a:avLst/>
            <a:gdLst/>
            <a:ahLst/>
            <a:cxnLst/>
            <a:rect l="l" t="t" r="r" b="b"/>
            <a:pathLst>
              <a:path w="828039" h="325755">
                <a:moveTo>
                  <a:pt x="29718" y="0"/>
                </a:moveTo>
                <a:lnTo>
                  <a:pt x="0" y="4191"/>
                </a:lnTo>
                <a:lnTo>
                  <a:pt x="11012" y="49381"/>
                </a:lnTo>
                <a:lnTo>
                  <a:pt x="27598" y="92231"/>
                </a:lnTo>
                <a:lnTo>
                  <a:pt x="49365" y="132439"/>
                </a:lnTo>
                <a:lnTo>
                  <a:pt x="75922" y="169700"/>
                </a:lnTo>
                <a:lnTo>
                  <a:pt x="106878" y="203712"/>
                </a:lnTo>
                <a:lnTo>
                  <a:pt x="141843" y="234172"/>
                </a:lnTo>
                <a:lnTo>
                  <a:pt x="180424" y="260777"/>
                </a:lnTo>
                <a:lnTo>
                  <a:pt x="222231" y="283224"/>
                </a:lnTo>
                <a:lnTo>
                  <a:pt x="266872" y="301210"/>
                </a:lnTo>
                <a:lnTo>
                  <a:pt x="313957" y="314432"/>
                </a:lnTo>
                <a:lnTo>
                  <a:pt x="363094" y="322588"/>
                </a:lnTo>
                <a:lnTo>
                  <a:pt x="413893" y="325374"/>
                </a:lnTo>
                <a:lnTo>
                  <a:pt x="464691" y="322588"/>
                </a:lnTo>
                <a:lnTo>
                  <a:pt x="513828" y="314432"/>
                </a:lnTo>
                <a:lnTo>
                  <a:pt x="560913" y="301210"/>
                </a:lnTo>
                <a:lnTo>
                  <a:pt x="568709" y="298069"/>
                </a:lnTo>
                <a:lnTo>
                  <a:pt x="413893" y="298069"/>
                </a:lnTo>
                <a:lnTo>
                  <a:pt x="362511" y="294996"/>
                </a:lnTo>
                <a:lnTo>
                  <a:pt x="313005" y="286023"/>
                </a:lnTo>
                <a:lnTo>
                  <a:pt x="265848" y="271515"/>
                </a:lnTo>
                <a:lnTo>
                  <a:pt x="221510" y="251836"/>
                </a:lnTo>
                <a:lnTo>
                  <a:pt x="180463" y="227353"/>
                </a:lnTo>
                <a:lnTo>
                  <a:pt x="143179" y="198429"/>
                </a:lnTo>
                <a:lnTo>
                  <a:pt x="110130" y="165431"/>
                </a:lnTo>
                <a:lnTo>
                  <a:pt x="81788" y="128724"/>
                </a:lnTo>
                <a:lnTo>
                  <a:pt x="58624" y="88673"/>
                </a:lnTo>
                <a:lnTo>
                  <a:pt x="41110" y="45643"/>
                </a:lnTo>
                <a:lnTo>
                  <a:pt x="29718" y="0"/>
                </a:lnTo>
                <a:close/>
              </a:path>
              <a:path w="828039" h="325755">
                <a:moveTo>
                  <a:pt x="798068" y="0"/>
                </a:moveTo>
                <a:lnTo>
                  <a:pt x="786675" y="45643"/>
                </a:lnTo>
                <a:lnTo>
                  <a:pt x="769161" y="88673"/>
                </a:lnTo>
                <a:lnTo>
                  <a:pt x="745997" y="128724"/>
                </a:lnTo>
                <a:lnTo>
                  <a:pt x="717655" y="165431"/>
                </a:lnTo>
                <a:lnTo>
                  <a:pt x="684606" y="198429"/>
                </a:lnTo>
                <a:lnTo>
                  <a:pt x="647322" y="227353"/>
                </a:lnTo>
                <a:lnTo>
                  <a:pt x="606275" y="251836"/>
                </a:lnTo>
                <a:lnTo>
                  <a:pt x="561937" y="271515"/>
                </a:lnTo>
                <a:lnTo>
                  <a:pt x="514780" y="286023"/>
                </a:lnTo>
                <a:lnTo>
                  <a:pt x="465274" y="294996"/>
                </a:lnTo>
                <a:lnTo>
                  <a:pt x="413893" y="298069"/>
                </a:lnTo>
                <a:lnTo>
                  <a:pt x="568709" y="298069"/>
                </a:lnTo>
                <a:lnTo>
                  <a:pt x="605554" y="283224"/>
                </a:lnTo>
                <a:lnTo>
                  <a:pt x="647361" y="260777"/>
                </a:lnTo>
                <a:lnTo>
                  <a:pt x="685942" y="234172"/>
                </a:lnTo>
                <a:lnTo>
                  <a:pt x="720907" y="203712"/>
                </a:lnTo>
                <a:lnTo>
                  <a:pt x="751863" y="169700"/>
                </a:lnTo>
                <a:lnTo>
                  <a:pt x="778420" y="132439"/>
                </a:lnTo>
                <a:lnTo>
                  <a:pt x="800187" y="92231"/>
                </a:lnTo>
                <a:lnTo>
                  <a:pt x="816773" y="49381"/>
                </a:lnTo>
                <a:lnTo>
                  <a:pt x="827786" y="4191"/>
                </a:lnTo>
                <a:lnTo>
                  <a:pt x="798068" y="0"/>
                </a:lnTo>
                <a:close/>
              </a:path>
            </a:pathLst>
          </a:custGeom>
          <a:solidFill>
            <a:srgbClr val="000000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39769" y="68581"/>
            <a:ext cx="828040" cy="325755"/>
          </a:xfrm>
          <a:custGeom>
            <a:avLst/>
            <a:gdLst/>
            <a:ahLst/>
            <a:cxnLst/>
            <a:rect l="l" t="t" r="r" b="b"/>
            <a:pathLst>
              <a:path w="828039" h="325755">
                <a:moveTo>
                  <a:pt x="798068" y="0"/>
                </a:moveTo>
                <a:lnTo>
                  <a:pt x="786675" y="45643"/>
                </a:lnTo>
                <a:lnTo>
                  <a:pt x="769161" y="88673"/>
                </a:lnTo>
                <a:lnTo>
                  <a:pt x="745997" y="128724"/>
                </a:lnTo>
                <a:lnTo>
                  <a:pt x="717655" y="165431"/>
                </a:lnTo>
                <a:lnTo>
                  <a:pt x="684606" y="198429"/>
                </a:lnTo>
                <a:lnTo>
                  <a:pt x="647322" y="227353"/>
                </a:lnTo>
                <a:lnTo>
                  <a:pt x="606275" y="251836"/>
                </a:lnTo>
                <a:lnTo>
                  <a:pt x="561937" y="271515"/>
                </a:lnTo>
                <a:lnTo>
                  <a:pt x="514780" y="286023"/>
                </a:lnTo>
                <a:lnTo>
                  <a:pt x="465274" y="294996"/>
                </a:lnTo>
                <a:lnTo>
                  <a:pt x="413893" y="298069"/>
                </a:lnTo>
                <a:lnTo>
                  <a:pt x="362511" y="294996"/>
                </a:lnTo>
                <a:lnTo>
                  <a:pt x="313005" y="286023"/>
                </a:lnTo>
                <a:lnTo>
                  <a:pt x="265848" y="271515"/>
                </a:lnTo>
                <a:lnTo>
                  <a:pt x="221510" y="251836"/>
                </a:lnTo>
                <a:lnTo>
                  <a:pt x="180463" y="227353"/>
                </a:lnTo>
                <a:lnTo>
                  <a:pt x="143179" y="198429"/>
                </a:lnTo>
                <a:lnTo>
                  <a:pt x="110130" y="165431"/>
                </a:lnTo>
                <a:lnTo>
                  <a:pt x="81788" y="128724"/>
                </a:lnTo>
                <a:lnTo>
                  <a:pt x="58624" y="88673"/>
                </a:lnTo>
                <a:lnTo>
                  <a:pt x="41110" y="45643"/>
                </a:lnTo>
                <a:lnTo>
                  <a:pt x="29718" y="0"/>
                </a:lnTo>
                <a:lnTo>
                  <a:pt x="0" y="4191"/>
                </a:lnTo>
                <a:lnTo>
                  <a:pt x="11012" y="49381"/>
                </a:lnTo>
                <a:lnTo>
                  <a:pt x="27598" y="92231"/>
                </a:lnTo>
                <a:lnTo>
                  <a:pt x="49365" y="132439"/>
                </a:lnTo>
                <a:lnTo>
                  <a:pt x="75922" y="169700"/>
                </a:lnTo>
                <a:lnTo>
                  <a:pt x="106878" y="203712"/>
                </a:lnTo>
                <a:lnTo>
                  <a:pt x="141843" y="234172"/>
                </a:lnTo>
                <a:lnTo>
                  <a:pt x="180424" y="260777"/>
                </a:lnTo>
                <a:lnTo>
                  <a:pt x="222231" y="283224"/>
                </a:lnTo>
                <a:lnTo>
                  <a:pt x="266872" y="301210"/>
                </a:lnTo>
                <a:lnTo>
                  <a:pt x="313957" y="314432"/>
                </a:lnTo>
                <a:lnTo>
                  <a:pt x="363094" y="322588"/>
                </a:lnTo>
                <a:lnTo>
                  <a:pt x="413893" y="325374"/>
                </a:lnTo>
                <a:lnTo>
                  <a:pt x="464691" y="322588"/>
                </a:lnTo>
                <a:lnTo>
                  <a:pt x="513828" y="314432"/>
                </a:lnTo>
                <a:lnTo>
                  <a:pt x="560913" y="301210"/>
                </a:lnTo>
                <a:lnTo>
                  <a:pt x="605554" y="283224"/>
                </a:lnTo>
                <a:lnTo>
                  <a:pt x="647361" y="260777"/>
                </a:lnTo>
                <a:lnTo>
                  <a:pt x="685942" y="234172"/>
                </a:lnTo>
                <a:lnTo>
                  <a:pt x="720907" y="203712"/>
                </a:lnTo>
                <a:lnTo>
                  <a:pt x="751863" y="169700"/>
                </a:lnTo>
                <a:lnTo>
                  <a:pt x="778420" y="132439"/>
                </a:lnTo>
                <a:lnTo>
                  <a:pt x="800187" y="92231"/>
                </a:lnTo>
                <a:lnTo>
                  <a:pt x="816773" y="49381"/>
                </a:lnTo>
                <a:lnTo>
                  <a:pt x="827786" y="4191"/>
                </a:lnTo>
                <a:lnTo>
                  <a:pt x="798068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4761" y="20345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4761" y="16535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961" y="59946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43961" y="59565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61361" y="149353"/>
            <a:ext cx="108203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43961" y="20345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3961" y="16535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43961" y="5234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43961" y="48539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43961" y="8282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43961" y="79019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43961" y="11330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43961" y="109499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43961" y="14378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43961" y="139979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43961" y="17426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43961" y="170459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43961" y="20474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43961" y="200939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43961" y="23522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43961" y="231419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43961" y="26570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961" y="261899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43961" y="29618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43961" y="292379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43961" y="32514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43961" y="321335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43961" y="35562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43961" y="35181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43961" y="38610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43961" y="38229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43961" y="41658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43961" y="41277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43961" y="44706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43961" y="44325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43961" y="47754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43961" y="47373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43961" y="50802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43961" y="50421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43961" y="53713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43961" y="5333238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063494" y="17526"/>
            <a:ext cx="293370" cy="60464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spcBef>
                <a:spcPts val="3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8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9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10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11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12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13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3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18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743961" y="56761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43961" y="5638038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907540" y="31877"/>
            <a:ext cx="641350" cy="60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890">
              <a:lnSpc>
                <a:spcPct val="110500"/>
              </a:lnSpc>
            </a:pPr>
            <a:r>
              <a:rPr b="1" dirty="0">
                <a:latin typeface="Comic Sans MS"/>
                <a:cs typeface="Comic Sans MS"/>
              </a:rPr>
              <a:t>GND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14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AD13  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12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11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10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AD9  AD8  AD7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AD6</a:t>
            </a:r>
            <a:endParaRPr>
              <a:latin typeface="Comic Sans MS"/>
              <a:cs typeface="Comic Sans MS"/>
            </a:endParaRPr>
          </a:p>
          <a:p>
            <a:pPr marL="12700" marR="5080">
              <a:lnSpc>
                <a:spcPct val="111100"/>
              </a:lnSpc>
              <a:spcBef>
                <a:spcPts val="110"/>
              </a:spcBef>
            </a:pP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AD5  AD4  AD3  AD2  AD1  AD0  </a:t>
            </a:r>
            <a:r>
              <a:rPr b="1" dirty="0">
                <a:solidFill>
                  <a:srgbClr val="660066"/>
                </a:solidFill>
                <a:latin typeface="Comic Sans MS"/>
                <a:cs typeface="Comic Sans MS"/>
              </a:rPr>
              <a:t>NMI  </a:t>
            </a:r>
            <a:r>
              <a:rPr b="1" spc="-5" dirty="0">
                <a:solidFill>
                  <a:srgbClr val="660066"/>
                </a:solidFill>
                <a:latin typeface="Comic Sans MS"/>
                <a:cs typeface="Comic Sans MS"/>
              </a:rPr>
              <a:t>INTR  </a:t>
            </a:r>
            <a:r>
              <a:rPr b="1" dirty="0">
                <a:solidFill>
                  <a:srgbClr val="0000FF"/>
                </a:solidFill>
                <a:latin typeface="Comic Sans MS"/>
                <a:cs typeface="Comic Sans MS"/>
              </a:rPr>
              <a:t>CLK</a:t>
            </a:r>
            <a:endParaRPr>
              <a:latin typeface="Comic Sans MS"/>
              <a:cs typeface="Comic Sans MS"/>
            </a:endParaRPr>
          </a:p>
          <a:p>
            <a:pPr marL="12700">
              <a:lnSpc>
                <a:spcPts val="1800"/>
              </a:lnSpc>
            </a:pPr>
            <a:r>
              <a:rPr b="1" spc="-5" dirty="0">
                <a:latin typeface="Comic Sans MS"/>
                <a:cs typeface="Comic Sans MS"/>
              </a:rPr>
              <a:t>GND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334761" y="56761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761" y="5638038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34761" y="59946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34761" y="59565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34761" y="53850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761" y="53469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870575" y="5214569"/>
            <a:ext cx="793750" cy="8496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97200"/>
              </a:lnSpc>
              <a:spcBef>
                <a:spcPts val="285"/>
              </a:spcBef>
            </a:pPr>
            <a:r>
              <a:rPr b="1" dirty="0">
                <a:solidFill>
                  <a:srgbClr val="FF33CC"/>
                </a:solidFill>
                <a:latin typeface="Comic Sans MS"/>
                <a:cs typeface="Comic Sans MS"/>
              </a:rPr>
              <a:t>TEST  </a:t>
            </a:r>
            <a:r>
              <a:rPr b="1" spc="-5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b="1" spc="5" dirty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r>
              <a:rPr b="1" dirty="0">
                <a:solidFill>
                  <a:srgbClr val="0000FF"/>
                </a:solidFill>
                <a:latin typeface="Comic Sans MS"/>
                <a:cs typeface="Comic Sans MS"/>
              </a:rPr>
              <a:t>ADY  </a:t>
            </a:r>
            <a:r>
              <a:rPr b="1" spc="-5" dirty="0">
                <a:solidFill>
                  <a:srgbClr val="0000FF"/>
                </a:solidFill>
                <a:latin typeface="Comic Sans MS"/>
                <a:cs typeface="Comic Sans MS"/>
              </a:rPr>
              <a:t>RESET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868161" y="5270753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FF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34761" y="50802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34761" y="50421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34761" y="47754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34761" y="47373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34761" y="44569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34761" y="4418838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34761" y="41521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34761" y="4114038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34761" y="38473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34761" y="3809238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334761" y="35425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334761" y="3504438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34761" y="32514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34761" y="321335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34761" y="29329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334761" y="2894838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68161" y="4965953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325361" y="405155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DB85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49161" y="37467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DB85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34761" y="264185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34761" y="260375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68161" y="252755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DB85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334761" y="233705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34761" y="229895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5870575" y="2151635"/>
            <a:ext cx="897890" cy="608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b="1" dirty="0">
                <a:solidFill>
                  <a:srgbClr val="FF6600"/>
                </a:solidFill>
                <a:latin typeface="Comic Sans MS"/>
                <a:cs typeface="Comic Sans MS"/>
              </a:rPr>
              <a:t>MN/MX  </a:t>
            </a:r>
            <a:r>
              <a:rPr b="1" dirty="0">
                <a:solidFill>
                  <a:srgbClr val="DB8530"/>
                </a:solidFill>
                <a:latin typeface="Comic Sans MS"/>
                <a:cs typeface="Comic Sans MS"/>
              </a:rPr>
              <a:t>RD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401561" y="2222754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334761" y="203225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334761" y="199415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68161" y="1917954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DB85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34761" y="49453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34761" y="45643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334761" y="8130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334761" y="77495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34761" y="11178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334761" y="10797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334761" y="14226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334761" y="13845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870575" y="3176"/>
            <a:ext cx="905510" cy="21736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80"/>
              </a:spcBef>
            </a:pPr>
            <a:r>
              <a:rPr b="1" dirty="0">
                <a:latin typeface="Comic Sans MS"/>
                <a:cs typeface="Comic Sans MS"/>
              </a:rPr>
              <a:t>VCC  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AD15  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A16/S3  A17/S4  A18/S5  A19/S6  </a:t>
            </a:r>
            <a:r>
              <a:rPr b="1" spc="5" dirty="0">
                <a:solidFill>
                  <a:srgbClr val="DB8530"/>
                </a:solidFill>
                <a:latin typeface="Comic Sans MS"/>
                <a:cs typeface="Comic Sans MS"/>
              </a:rPr>
              <a:t>B</a:t>
            </a:r>
            <a:r>
              <a:rPr b="1" spc="-5" dirty="0">
                <a:solidFill>
                  <a:srgbClr val="DB8530"/>
                </a:solidFill>
                <a:latin typeface="Comic Sans MS"/>
                <a:cs typeface="Comic Sans MS"/>
              </a:rPr>
              <a:t>H</a:t>
            </a:r>
            <a:r>
              <a:rPr b="1" dirty="0">
                <a:solidFill>
                  <a:srgbClr val="DB8530"/>
                </a:solidFill>
                <a:latin typeface="Comic Sans MS"/>
                <a:cs typeface="Comic Sans MS"/>
              </a:rPr>
              <a:t>E/</a:t>
            </a:r>
            <a:r>
              <a:rPr b="1" spc="5" dirty="0">
                <a:solidFill>
                  <a:srgbClr val="DB8530"/>
                </a:solidFill>
                <a:latin typeface="Comic Sans MS"/>
                <a:cs typeface="Comic Sans MS"/>
              </a:rPr>
              <a:t>S</a:t>
            </a:r>
            <a:r>
              <a:rPr b="1" dirty="0">
                <a:solidFill>
                  <a:srgbClr val="DB8530"/>
                </a:solidFill>
                <a:latin typeface="Comic Sans MS"/>
                <a:cs typeface="Comic Sans MS"/>
              </a:rPr>
              <a:t>7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968875" y="31877"/>
            <a:ext cx="293370" cy="60325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>
              <a:spcBef>
                <a:spcPts val="22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40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2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39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5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38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33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32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2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31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5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30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3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29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28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5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23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  <a:spcBef>
                <a:spcPts val="12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22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334761" y="172745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334761" y="168935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11161" y="283235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44561" y="283235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11161" y="313715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44561" y="313715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7013828" y="3080004"/>
            <a:ext cx="942340" cy="60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RQ/G</a:t>
            </a:r>
            <a:r>
              <a:rPr b="1" spc="-10" dirty="0">
                <a:solidFill>
                  <a:srgbClr val="6600FF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FF"/>
                </a:solidFill>
                <a:latin typeface="Comic Sans MS"/>
                <a:cs typeface="Comic Sans MS"/>
              </a:rPr>
              <a:t>1  LOCK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7011161" y="344195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5870576" y="2732786"/>
            <a:ext cx="2085339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  <a:tabLst>
                <a:tab pos="1155700" algn="l"/>
              </a:tabLst>
            </a:pP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H</a:t>
            </a:r>
            <a:r>
              <a:rPr b="1" dirty="0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b="1" spc="5" dirty="0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b="1" dirty="0">
                <a:solidFill>
                  <a:srgbClr val="FF0000"/>
                </a:solidFill>
                <a:latin typeface="Comic Sans MS"/>
                <a:cs typeface="Comic Sans MS"/>
              </a:rPr>
              <a:t>D	</a:t>
            </a: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RQ/G</a:t>
            </a:r>
            <a:r>
              <a:rPr b="1" spc="-10" dirty="0">
                <a:solidFill>
                  <a:srgbClr val="6600FF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FF"/>
                </a:solidFill>
                <a:latin typeface="Comic Sans MS"/>
                <a:cs typeface="Comic Sans MS"/>
              </a:rPr>
              <a:t>0  </a:t>
            </a:r>
            <a:r>
              <a:rPr b="1" u="heavy" dirty="0">
                <a:solidFill>
                  <a:srgbClr val="FF0000"/>
                </a:solidFill>
                <a:uFill>
                  <a:solidFill>
                    <a:srgbClr val="DB8530"/>
                  </a:solidFill>
                </a:uFill>
                <a:latin typeface="Comic Sans MS"/>
                <a:cs typeface="Comic Sans MS"/>
              </a:rPr>
              <a:t>HLD</a:t>
            </a:r>
            <a:r>
              <a:rPr b="1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30"/>
              </a:spcBef>
            </a:pPr>
            <a:r>
              <a:rPr b="1" dirty="0">
                <a:solidFill>
                  <a:srgbClr val="DB8530"/>
                </a:solidFill>
                <a:latin typeface="Comic Sans MS"/>
                <a:cs typeface="Comic Sans MS"/>
              </a:rPr>
              <a:t>WR</a:t>
            </a:r>
            <a:endParaRPr>
              <a:latin typeface="Comic Sans MS"/>
              <a:cs typeface="Comic Sans MS"/>
            </a:endParaRPr>
          </a:p>
          <a:p>
            <a:pPr marL="12700" marR="623570">
              <a:lnSpc>
                <a:spcPts val="2510"/>
              </a:lnSpc>
              <a:spcBef>
                <a:spcPts val="30"/>
              </a:spcBef>
              <a:tabLst>
                <a:tab pos="1155700" algn="l"/>
              </a:tabLst>
            </a:pPr>
            <a:r>
              <a:rPr b="1" dirty="0">
                <a:solidFill>
                  <a:srgbClr val="DB8530"/>
                </a:solidFill>
                <a:latin typeface="Comic Sans MS"/>
                <a:cs typeface="Comic Sans MS"/>
              </a:rPr>
              <a:t>M/IO	</a:t>
            </a: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S2  </a:t>
            </a:r>
            <a:r>
              <a:rPr b="1" u="heavy" dirty="0">
                <a:solidFill>
                  <a:srgbClr val="DB8530"/>
                </a:solidFill>
                <a:uFill>
                  <a:solidFill>
                    <a:srgbClr val="DB8530"/>
                  </a:solidFill>
                </a:uFill>
                <a:latin typeface="Comic Sans MS"/>
                <a:cs typeface="Comic Sans MS"/>
              </a:rPr>
              <a:t>DT/R</a:t>
            </a:r>
            <a:endParaRPr>
              <a:latin typeface="Comic Sans MS"/>
              <a:cs typeface="Comic Sans MS"/>
            </a:endParaRPr>
          </a:p>
          <a:p>
            <a:pPr marL="12700">
              <a:lnSpc>
                <a:spcPts val="2150"/>
              </a:lnSpc>
            </a:pPr>
            <a:r>
              <a:rPr b="1" dirty="0">
                <a:solidFill>
                  <a:srgbClr val="DB8530"/>
                </a:solidFill>
                <a:latin typeface="Comic Sans MS"/>
                <a:cs typeface="Comic Sans MS"/>
              </a:rPr>
              <a:t>DEN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355"/>
              </a:spcBef>
            </a:pPr>
            <a:r>
              <a:rPr b="1" dirty="0">
                <a:solidFill>
                  <a:srgbClr val="DB8530"/>
                </a:solidFill>
                <a:latin typeface="Comic Sans MS"/>
                <a:cs typeface="Comic Sans MS"/>
              </a:rPr>
              <a:t>ALE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25"/>
              </a:spcBef>
            </a:pPr>
            <a:r>
              <a:rPr b="1" spc="-5" dirty="0">
                <a:solidFill>
                  <a:srgbClr val="660066"/>
                </a:solidFill>
                <a:latin typeface="Comic Sans MS"/>
                <a:cs typeface="Comic Sans MS"/>
              </a:rPr>
              <a:t>INTA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7011161" y="374675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7013828" y="3996944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7011161" y="405155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7013828" y="4301744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7011161" y="435635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7013829" y="4561967"/>
            <a:ext cx="523875" cy="6330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QS0  QS1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749294" y="2771393"/>
            <a:ext cx="878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2800" b="1" spc="-10" dirty="0">
                <a:latin typeface="Comic Sans MS"/>
                <a:cs typeface="Comic Sans MS"/>
              </a:rPr>
              <a:t>8086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6477761" y="3365753"/>
            <a:ext cx="381000" cy="1447800"/>
          </a:xfrm>
          <a:custGeom>
            <a:avLst/>
            <a:gdLst/>
            <a:ahLst/>
            <a:cxnLst/>
            <a:rect l="l" t="t" r="r" b="b"/>
            <a:pathLst>
              <a:path w="381000" h="1447800">
                <a:moveTo>
                  <a:pt x="0" y="0"/>
                </a:moveTo>
                <a:lnTo>
                  <a:pt x="60191" y="6146"/>
                </a:lnTo>
                <a:lnTo>
                  <a:pt x="112483" y="23266"/>
                </a:lnTo>
                <a:lnTo>
                  <a:pt x="153728" y="49377"/>
                </a:lnTo>
                <a:lnTo>
                  <a:pt x="180782" y="82499"/>
                </a:lnTo>
                <a:lnTo>
                  <a:pt x="190500" y="120650"/>
                </a:lnTo>
                <a:lnTo>
                  <a:pt x="190500" y="603250"/>
                </a:lnTo>
                <a:lnTo>
                  <a:pt x="200217" y="641400"/>
                </a:lnTo>
                <a:lnTo>
                  <a:pt x="227271" y="674522"/>
                </a:lnTo>
                <a:lnTo>
                  <a:pt x="268516" y="700633"/>
                </a:lnTo>
                <a:lnTo>
                  <a:pt x="320808" y="717753"/>
                </a:lnTo>
                <a:lnTo>
                  <a:pt x="381000" y="723900"/>
                </a:lnTo>
                <a:lnTo>
                  <a:pt x="320808" y="730046"/>
                </a:lnTo>
                <a:lnTo>
                  <a:pt x="268516" y="747166"/>
                </a:lnTo>
                <a:lnTo>
                  <a:pt x="227271" y="773277"/>
                </a:lnTo>
                <a:lnTo>
                  <a:pt x="200217" y="806399"/>
                </a:lnTo>
                <a:lnTo>
                  <a:pt x="190500" y="844550"/>
                </a:lnTo>
                <a:lnTo>
                  <a:pt x="190500" y="1327150"/>
                </a:lnTo>
                <a:lnTo>
                  <a:pt x="180782" y="1365300"/>
                </a:lnTo>
                <a:lnTo>
                  <a:pt x="153728" y="1398422"/>
                </a:lnTo>
                <a:lnTo>
                  <a:pt x="112483" y="1424533"/>
                </a:lnTo>
                <a:lnTo>
                  <a:pt x="60191" y="1441653"/>
                </a:lnTo>
                <a:lnTo>
                  <a:pt x="0" y="1447800"/>
                </a:lnTo>
              </a:path>
            </a:pathLst>
          </a:custGeom>
          <a:ln w="32004">
            <a:solidFill>
              <a:srgbClr val="5148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6541008" y="4942333"/>
            <a:ext cx="1223772" cy="2362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640829" y="5003292"/>
            <a:ext cx="1066800" cy="78105"/>
          </a:xfrm>
          <a:custGeom>
            <a:avLst/>
            <a:gdLst/>
            <a:ahLst/>
            <a:cxnLst/>
            <a:rect l="l" t="t" r="r" b="b"/>
            <a:pathLst>
              <a:path w="1066800" h="78104">
                <a:moveTo>
                  <a:pt x="77724" y="0"/>
                </a:moveTo>
                <a:lnTo>
                  <a:pt x="0" y="38861"/>
                </a:lnTo>
                <a:lnTo>
                  <a:pt x="77724" y="77723"/>
                </a:lnTo>
                <a:lnTo>
                  <a:pt x="77724" y="51815"/>
                </a:lnTo>
                <a:lnTo>
                  <a:pt x="64770" y="51815"/>
                </a:lnTo>
                <a:lnTo>
                  <a:pt x="64770" y="25907"/>
                </a:lnTo>
                <a:lnTo>
                  <a:pt x="77724" y="25907"/>
                </a:lnTo>
                <a:lnTo>
                  <a:pt x="77724" y="0"/>
                </a:lnTo>
                <a:close/>
              </a:path>
              <a:path w="1066800" h="78104">
                <a:moveTo>
                  <a:pt x="77724" y="25907"/>
                </a:moveTo>
                <a:lnTo>
                  <a:pt x="64770" y="25907"/>
                </a:lnTo>
                <a:lnTo>
                  <a:pt x="64770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066800" h="78104">
                <a:moveTo>
                  <a:pt x="1066800" y="25907"/>
                </a:moveTo>
                <a:lnTo>
                  <a:pt x="77724" y="25907"/>
                </a:lnTo>
                <a:lnTo>
                  <a:pt x="77724" y="51815"/>
                </a:lnTo>
                <a:lnTo>
                  <a:pt x="1066800" y="51815"/>
                </a:lnTo>
                <a:lnTo>
                  <a:pt x="1066800" y="25907"/>
                </a:lnTo>
                <a:close/>
              </a:path>
            </a:pathLst>
          </a:custGeom>
          <a:solidFill>
            <a:srgbClr val="DB85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524000" y="5414771"/>
            <a:ext cx="1127760" cy="236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1524761" y="5475733"/>
            <a:ext cx="990600" cy="78105"/>
          </a:xfrm>
          <a:custGeom>
            <a:avLst/>
            <a:gdLst/>
            <a:ahLst/>
            <a:cxnLst/>
            <a:rect l="l" t="t" r="r" b="b"/>
            <a:pathLst>
              <a:path w="990600" h="78104">
                <a:moveTo>
                  <a:pt x="912876" y="0"/>
                </a:moveTo>
                <a:lnTo>
                  <a:pt x="912876" y="77724"/>
                </a:lnTo>
                <a:lnTo>
                  <a:pt x="964692" y="51816"/>
                </a:lnTo>
                <a:lnTo>
                  <a:pt x="925830" y="51816"/>
                </a:lnTo>
                <a:lnTo>
                  <a:pt x="925830" y="25908"/>
                </a:lnTo>
                <a:lnTo>
                  <a:pt x="964692" y="25908"/>
                </a:lnTo>
                <a:lnTo>
                  <a:pt x="912876" y="0"/>
                </a:lnTo>
                <a:close/>
              </a:path>
              <a:path w="990600" h="78104">
                <a:moveTo>
                  <a:pt x="912876" y="25908"/>
                </a:moveTo>
                <a:lnTo>
                  <a:pt x="0" y="25908"/>
                </a:lnTo>
                <a:lnTo>
                  <a:pt x="0" y="51816"/>
                </a:lnTo>
                <a:lnTo>
                  <a:pt x="912876" y="51816"/>
                </a:lnTo>
                <a:lnTo>
                  <a:pt x="912876" y="25908"/>
                </a:lnTo>
                <a:close/>
              </a:path>
              <a:path w="990600" h="78104">
                <a:moveTo>
                  <a:pt x="964692" y="25908"/>
                </a:moveTo>
                <a:lnTo>
                  <a:pt x="925830" y="25908"/>
                </a:lnTo>
                <a:lnTo>
                  <a:pt x="925830" y="51816"/>
                </a:lnTo>
                <a:lnTo>
                  <a:pt x="964692" y="51816"/>
                </a:lnTo>
                <a:lnTo>
                  <a:pt x="990600" y="38862"/>
                </a:lnTo>
                <a:lnTo>
                  <a:pt x="964692" y="25908"/>
                </a:lnTo>
                <a:close/>
              </a:path>
            </a:pathLst>
          </a:custGeom>
          <a:solidFill>
            <a:srgbClr val="DB85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524000" y="5058156"/>
            <a:ext cx="1170432" cy="2362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524716" y="5119371"/>
            <a:ext cx="1034415" cy="78105"/>
          </a:xfrm>
          <a:custGeom>
            <a:avLst/>
            <a:gdLst/>
            <a:ahLst/>
            <a:cxnLst/>
            <a:rect l="l" t="t" r="r" b="b"/>
            <a:pathLst>
              <a:path w="1034415" h="78104">
                <a:moveTo>
                  <a:pt x="1008632" y="25907"/>
                </a:moveTo>
                <a:lnTo>
                  <a:pt x="969424" y="25907"/>
                </a:lnTo>
                <a:lnTo>
                  <a:pt x="969526" y="51815"/>
                </a:lnTo>
                <a:lnTo>
                  <a:pt x="956568" y="51861"/>
                </a:lnTo>
                <a:lnTo>
                  <a:pt x="956661" y="77723"/>
                </a:lnTo>
                <a:lnTo>
                  <a:pt x="1034245" y="38607"/>
                </a:lnTo>
                <a:lnTo>
                  <a:pt x="1008632" y="25907"/>
                </a:lnTo>
                <a:close/>
              </a:path>
              <a:path w="1034415" h="78104">
                <a:moveTo>
                  <a:pt x="956475" y="25953"/>
                </a:moveTo>
                <a:lnTo>
                  <a:pt x="0" y="29336"/>
                </a:lnTo>
                <a:lnTo>
                  <a:pt x="93" y="55244"/>
                </a:lnTo>
                <a:lnTo>
                  <a:pt x="956568" y="51861"/>
                </a:lnTo>
                <a:lnTo>
                  <a:pt x="956475" y="25953"/>
                </a:lnTo>
                <a:close/>
              </a:path>
              <a:path w="1034415" h="78104">
                <a:moveTo>
                  <a:pt x="969424" y="25907"/>
                </a:moveTo>
                <a:lnTo>
                  <a:pt x="956475" y="25953"/>
                </a:lnTo>
                <a:lnTo>
                  <a:pt x="956568" y="51861"/>
                </a:lnTo>
                <a:lnTo>
                  <a:pt x="969526" y="51815"/>
                </a:lnTo>
                <a:lnTo>
                  <a:pt x="969424" y="25907"/>
                </a:lnTo>
                <a:close/>
              </a:path>
              <a:path w="1034415" h="78104">
                <a:moveTo>
                  <a:pt x="956382" y="0"/>
                </a:moveTo>
                <a:lnTo>
                  <a:pt x="956475" y="25953"/>
                </a:lnTo>
                <a:lnTo>
                  <a:pt x="1008632" y="25907"/>
                </a:lnTo>
                <a:lnTo>
                  <a:pt x="956382" y="0"/>
                </a:lnTo>
                <a:close/>
              </a:path>
            </a:pathLst>
          </a:custGeom>
          <a:solidFill>
            <a:srgbClr val="DB853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199"/>
                </a:moveTo>
                <a:lnTo>
                  <a:pt x="9144000" y="457199"/>
                </a:lnTo>
                <a:lnTo>
                  <a:pt x="9144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28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0" y="67055"/>
                </a:moveTo>
                <a:lnTo>
                  <a:pt x="9144000" y="67055"/>
                </a:lnTo>
                <a:lnTo>
                  <a:pt x="9144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ACAC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2600" y="633857"/>
            <a:ext cx="997457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467600" algn="l"/>
              </a:tabLst>
            </a:pPr>
            <a:r>
              <a:rPr spc="-260" dirty="0"/>
              <a:t>Interrupts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426004" y="1803526"/>
            <a:ext cx="2984196" cy="215764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spcBef>
                <a:spcPts val="325"/>
              </a:spcBef>
            </a:pPr>
            <a:r>
              <a:rPr sz="2400" spc="-100" dirty="0">
                <a:solidFill>
                  <a:srgbClr val="404040"/>
                </a:solidFill>
                <a:latin typeface="Arial"/>
                <a:cs typeface="Arial"/>
              </a:rPr>
              <a:t>Maskable</a:t>
            </a: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14" dirty="0">
                <a:solidFill>
                  <a:srgbClr val="404040"/>
                </a:solidFill>
                <a:latin typeface="Arial"/>
                <a:cs typeface="Arial"/>
              </a:rPr>
              <a:t>–</a:t>
            </a:r>
            <a:endParaRPr sz="2400" dirty="0">
              <a:latin typeface="Arial"/>
              <a:cs typeface="Arial"/>
            </a:endParaRPr>
          </a:p>
          <a:p>
            <a:pPr marL="304800" indent="-182880">
              <a:spcBef>
                <a:spcPts val="204"/>
              </a:spcBef>
              <a:buClr>
                <a:srgbClr val="9DBEBD"/>
              </a:buClr>
              <a:buChar char="◦"/>
              <a:tabLst>
                <a:tab pos="305435" algn="l"/>
              </a:tabLst>
            </a:pPr>
            <a:r>
              <a:rPr sz="2400" spc="-185" dirty="0">
                <a:solidFill>
                  <a:srgbClr val="404040"/>
                </a:solidFill>
                <a:latin typeface="Arial"/>
                <a:cs typeface="Arial"/>
              </a:rPr>
              <a:t>INTR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Arial"/>
                <a:cs typeface="Arial"/>
              </a:rPr>
              <a:t>input</a:t>
            </a:r>
            <a:endParaRPr sz="2400" dirty="0">
              <a:latin typeface="Arial"/>
              <a:cs typeface="Arial"/>
            </a:endParaRPr>
          </a:p>
          <a:p>
            <a:pPr marL="304800" indent="-182880">
              <a:spcBef>
                <a:spcPts val="384"/>
              </a:spcBef>
              <a:buClr>
                <a:srgbClr val="9DBEBD"/>
              </a:buClr>
              <a:buChar char="◦"/>
              <a:tabLst>
                <a:tab pos="305435" algn="l"/>
              </a:tabLst>
            </a:pPr>
            <a:r>
              <a:rPr sz="2400" spc="-130" dirty="0">
                <a:solidFill>
                  <a:srgbClr val="404040"/>
                </a:solidFill>
                <a:latin typeface="Arial"/>
                <a:cs typeface="Arial"/>
              </a:rPr>
              <a:t>Ack </a:t>
            </a:r>
            <a:r>
              <a:rPr sz="2400" spc="-150" dirty="0">
                <a:solidFill>
                  <a:srgbClr val="404040"/>
                </a:solidFill>
                <a:latin typeface="Arial"/>
                <a:cs typeface="Arial"/>
              </a:rPr>
              <a:t>INTA’</a:t>
            </a:r>
            <a:r>
              <a:rPr sz="2400" spc="-1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Arial"/>
                <a:cs typeface="Arial"/>
              </a:rPr>
              <a:t>output</a:t>
            </a:r>
            <a:endParaRPr sz="2400" dirty="0">
              <a:latin typeface="Arial"/>
              <a:cs typeface="Arial"/>
            </a:endParaRPr>
          </a:p>
          <a:p>
            <a:pPr marL="12700">
              <a:spcBef>
                <a:spcPts val="1345"/>
              </a:spcBef>
            </a:pPr>
            <a:r>
              <a:rPr sz="2400" spc="-95" dirty="0">
                <a:solidFill>
                  <a:srgbClr val="404040"/>
                </a:solidFill>
                <a:latin typeface="Arial"/>
                <a:cs typeface="Arial"/>
              </a:rPr>
              <a:t>Non-Maskable</a:t>
            </a:r>
            <a:endParaRPr sz="2400" dirty="0">
              <a:latin typeface="Arial"/>
              <a:cs typeface="Arial"/>
            </a:endParaRPr>
          </a:p>
          <a:p>
            <a:pPr marL="356870" indent="-234950">
              <a:spcBef>
                <a:spcPts val="190"/>
              </a:spcBef>
              <a:buClr>
                <a:srgbClr val="9DBEBD"/>
              </a:buClr>
              <a:buChar char="◦"/>
              <a:tabLst>
                <a:tab pos="356870" algn="l"/>
                <a:tab pos="357505" algn="l"/>
              </a:tabLst>
            </a:pPr>
            <a:r>
              <a:rPr sz="2400" spc="-50" dirty="0">
                <a:solidFill>
                  <a:srgbClr val="404040"/>
                </a:solidFill>
                <a:latin typeface="Arial"/>
                <a:cs typeface="Arial"/>
              </a:rPr>
              <a:t>NMI</a:t>
            </a:r>
            <a:r>
              <a:rPr sz="2400" spc="-10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Arial"/>
                <a:cs typeface="Arial"/>
              </a:rPr>
              <a:t>Input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0" y="6397753"/>
            <a:ext cx="9144000" cy="3175"/>
          </a:xfrm>
          <a:custGeom>
            <a:avLst/>
            <a:gdLst/>
            <a:ahLst/>
            <a:cxnLst/>
            <a:rect l="l" t="t" r="r" b="b"/>
            <a:pathLst>
              <a:path w="9144000" h="3175">
                <a:moveTo>
                  <a:pt x="0" y="3047"/>
                </a:moveTo>
                <a:lnTo>
                  <a:pt x="9144000" y="3047"/>
                </a:lnTo>
                <a:lnTo>
                  <a:pt x="9144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E0E0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28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ACAC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2561" y="89153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0"/>
                </a:moveTo>
                <a:lnTo>
                  <a:pt x="0" y="5943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761" y="89153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0"/>
                </a:moveTo>
                <a:lnTo>
                  <a:pt x="0" y="5943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2561" y="6032753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72561" y="89153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761" y="89153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39769" y="68581"/>
            <a:ext cx="828040" cy="325755"/>
          </a:xfrm>
          <a:custGeom>
            <a:avLst/>
            <a:gdLst/>
            <a:ahLst/>
            <a:cxnLst/>
            <a:rect l="l" t="t" r="r" b="b"/>
            <a:pathLst>
              <a:path w="828039" h="325755">
                <a:moveTo>
                  <a:pt x="29718" y="0"/>
                </a:moveTo>
                <a:lnTo>
                  <a:pt x="0" y="4191"/>
                </a:lnTo>
                <a:lnTo>
                  <a:pt x="11012" y="49381"/>
                </a:lnTo>
                <a:lnTo>
                  <a:pt x="27598" y="92231"/>
                </a:lnTo>
                <a:lnTo>
                  <a:pt x="49365" y="132439"/>
                </a:lnTo>
                <a:lnTo>
                  <a:pt x="75922" y="169700"/>
                </a:lnTo>
                <a:lnTo>
                  <a:pt x="106878" y="203712"/>
                </a:lnTo>
                <a:lnTo>
                  <a:pt x="141843" y="234172"/>
                </a:lnTo>
                <a:lnTo>
                  <a:pt x="180424" y="260777"/>
                </a:lnTo>
                <a:lnTo>
                  <a:pt x="222231" y="283224"/>
                </a:lnTo>
                <a:lnTo>
                  <a:pt x="266872" y="301210"/>
                </a:lnTo>
                <a:lnTo>
                  <a:pt x="313957" y="314432"/>
                </a:lnTo>
                <a:lnTo>
                  <a:pt x="363094" y="322588"/>
                </a:lnTo>
                <a:lnTo>
                  <a:pt x="413893" y="325374"/>
                </a:lnTo>
                <a:lnTo>
                  <a:pt x="464691" y="322588"/>
                </a:lnTo>
                <a:lnTo>
                  <a:pt x="513828" y="314432"/>
                </a:lnTo>
                <a:lnTo>
                  <a:pt x="560913" y="301210"/>
                </a:lnTo>
                <a:lnTo>
                  <a:pt x="568709" y="298069"/>
                </a:lnTo>
                <a:lnTo>
                  <a:pt x="413893" y="298069"/>
                </a:lnTo>
                <a:lnTo>
                  <a:pt x="362511" y="294996"/>
                </a:lnTo>
                <a:lnTo>
                  <a:pt x="313005" y="286023"/>
                </a:lnTo>
                <a:lnTo>
                  <a:pt x="265848" y="271515"/>
                </a:lnTo>
                <a:lnTo>
                  <a:pt x="221510" y="251836"/>
                </a:lnTo>
                <a:lnTo>
                  <a:pt x="180463" y="227353"/>
                </a:lnTo>
                <a:lnTo>
                  <a:pt x="143179" y="198429"/>
                </a:lnTo>
                <a:lnTo>
                  <a:pt x="110130" y="165431"/>
                </a:lnTo>
                <a:lnTo>
                  <a:pt x="81788" y="128724"/>
                </a:lnTo>
                <a:lnTo>
                  <a:pt x="58624" y="88673"/>
                </a:lnTo>
                <a:lnTo>
                  <a:pt x="41110" y="45643"/>
                </a:lnTo>
                <a:lnTo>
                  <a:pt x="29718" y="0"/>
                </a:lnTo>
                <a:close/>
              </a:path>
              <a:path w="828039" h="325755">
                <a:moveTo>
                  <a:pt x="798068" y="0"/>
                </a:moveTo>
                <a:lnTo>
                  <a:pt x="786675" y="45643"/>
                </a:lnTo>
                <a:lnTo>
                  <a:pt x="769161" y="88673"/>
                </a:lnTo>
                <a:lnTo>
                  <a:pt x="745997" y="128724"/>
                </a:lnTo>
                <a:lnTo>
                  <a:pt x="717655" y="165431"/>
                </a:lnTo>
                <a:lnTo>
                  <a:pt x="684606" y="198429"/>
                </a:lnTo>
                <a:lnTo>
                  <a:pt x="647322" y="227353"/>
                </a:lnTo>
                <a:lnTo>
                  <a:pt x="606275" y="251836"/>
                </a:lnTo>
                <a:lnTo>
                  <a:pt x="561937" y="271515"/>
                </a:lnTo>
                <a:lnTo>
                  <a:pt x="514780" y="286023"/>
                </a:lnTo>
                <a:lnTo>
                  <a:pt x="465274" y="294996"/>
                </a:lnTo>
                <a:lnTo>
                  <a:pt x="413893" y="298069"/>
                </a:lnTo>
                <a:lnTo>
                  <a:pt x="568709" y="298069"/>
                </a:lnTo>
                <a:lnTo>
                  <a:pt x="605554" y="283224"/>
                </a:lnTo>
                <a:lnTo>
                  <a:pt x="647361" y="260777"/>
                </a:lnTo>
                <a:lnTo>
                  <a:pt x="685942" y="234172"/>
                </a:lnTo>
                <a:lnTo>
                  <a:pt x="720907" y="203712"/>
                </a:lnTo>
                <a:lnTo>
                  <a:pt x="751863" y="169700"/>
                </a:lnTo>
                <a:lnTo>
                  <a:pt x="778420" y="132439"/>
                </a:lnTo>
                <a:lnTo>
                  <a:pt x="800187" y="92231"/>
                </a:lnTo>
                <a:lnTo>
                  <a:pt x="816773" y="49381"/>
                </a:lnTo>
                <a:lnTo>
                  <a:pt x="827786" y="4191"/>
                </a:lnTo>
                <a:lnTo>
                  <a:pt x="798068" y="0"/>
                </a:lnTo>
                <a:close/>
              </a:path>
            </a:pathLst>
          </a:custGeom>
          <a:solidFill>
            <a:srgbClr val="000000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39769" y="68581"/>
            <a:ext cx="828040" cy="325755"/>
          </a:xfrm>
          <a:custGeom>
            <a:avLst/>
            <a:gdLst/>
            <a:ahLst/>
            <a:cxnLst/>
            <a:rect l="l" t="t" r="r" b="b"/>
            <a:pathLst>
              <a:path w="828039" h="325755">
                <a:moveTo>
                  <a:pt x="798068" y="0"/>
                </a:moveTo>
                <a:lnTo>
                  <a:pt x="786675" y="45643"/>
                </a:lnTo>
                <a:lnTo>
                  <a:pt x="769161" y="88673"/>
                </a:lnTo>
                <a:lnTo>
                  <a:pt x="745997" y="128724"/>
                </a:lnTo>
                <a:lnTo>
                  <a:pt x="717655" y="165431"/>
                </a:lnTo>
                <a:lnTo>
                  <a:pt x="684606" y="198429"/>
                </a:lnTo>
                <a:lnTo>
                  <a:pt x="647322" y="227353"/>
                </a:lnTo>
                <a:lnTo>
                  <a:pt x="606275" y="251836"/>
                </a:lnTo>
                <a:lnTo>
                  <a:pt x="561937" y="271515"/>
                </a:lnTo>
                <a:lnTo>
                  <a:pt x="514780" y="286023"/>
                </a:lnTo>
                <a:lnTo>
                  <a:pt x="465274" y="294996"/>
                </a:lnTo>
                <a:lnTo>
                  <a:pt x="413893" y="298069"/>
                </a:lnTo>
                <a:lnTo>
                  <a:pt x="362511" y="294996"/>
                </a:lnTo>
                <a:lnTo>
                  <a:pt x="313005" y="286023"/>
                </a:lnTo>
                <a:lnTo>
                  <a:pt x="265848" y="271515"/>
                </a:lnTo>
                <a:lnTo>
                  <a:pt x="221510" y="251836"/>
                </a:lnTo>
                <a:lnTo>
                  <a:pt x="180463" y="227353"/>
                </a:lnTo>
                <a:lnTo>
                  <a:pt x="143179" y="198429"/>
                </a:lnTo>
                <a:lnTo>
                  <a:pt x="110130" y="165431"/>
                </a:lnTo>
                <a:lnTo>
                  <a:pt x="81788" y="128724"/>
                </a:lnTo>
                <a:lnTo>
                  <a:pt x="58624" y="88673"/>
                </a:lnTo>
                <a:lnTo>
                  <a:pt x="41110" y="45643"/>
                </a:lnTo>
                <a:lnTo>
                  <a:pt x="29718" y="0"/>
                </a:lnTo>
                <a:lnTo>
                  <a:pt x="0" y="4191"/>
                </a:lnTo>
                <a:lnTo>
                  <a:pt x="11012" y="49381"/>
                </a:lnTo>
                <a:lnTo>
                  <a:pt x="27598" y="92231"/>
                </a:lnTo>
                <a:lnTo>
                  <a:pt x="49365" y="132439"/>
                </a:lnTo>
                <a:lnTo>
                  <a:pt x="75922" y="169700"/>
                </a:lnTo>
                <a:lnTo>
                  <a:pt x="106878" y="203712"/>
                </a:lnTo>
                <a:lnTo>
                  <a:pt x="141843" y="234172"/>
                </a:lnTo>
                <a:lnTo>
                  <a:pt x="180424" y="260777"/>
                </a:lnTo>
                <a:lnTo>
                  <a:pt x="222231" y="283224"/>
                </a:lnTo>
                <a:lnTo>
                  <a:pt x="266872" y="301210"/>
                </a:lnTo>
                <a:lnTo>
                  <a:pt x="313957" y="314432"/>
                </a:lnTo>
                <a:lnTo>
                  <a:pt x="363094" y="322588"/>
                </a:lnTo>
                <a:lnTo>
                  <a:pt x="413893" y="325374"/>
                </a:lnTo>
                <a:lnTo>
                  <a:pt x="464691" y="322588"/>
                </a:lnTo>
                <a:lnTo>
                  <a:pt x="513828" y="314432"/>
                </a:lnTo>
                <a:lnTo>
                  <a:pt x="560913" y="301210"/>
                </a:lnTo>
                <a:lnTo>
                  <a:pt x="605554" y="283224"/>
                </a:lnTo>
                <a:lnTo>
                  <a:pt x="647361" y="260777"/>
                </a:lnTo>
                <a:lnTo>
                  <a:pt x="685942" y="234172"/>
                </a:lnTo>
                <a:lnTo>
                  <a:pt x="720907" y="203712"/>
                </a:lnTo>
                <a:lnTo>
                  <a:pt x="751863" y="169700"/>
                </a:lnTo>
                <a:lnTo>
                  <a:pt x="778420" y="132439"/>
                </a:lnTo>
                <a:lnTo>
                  <a:pt x="800187" y="92231"/>
                </a:lnTo>
                <a:lnTo>
                  <a:pt x="816773" y="49381"/>
                </a:lnTo>
                <a:lnTo>
                  <a:pt x="827786" y="4191"/>
                </a:lnTo>
                <a:lnTo>
                  <a:pt x="798068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34761" y="20345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34761" y="16535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43961" y="59946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43961" y="59565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61361" y="149353"/>
            <a:ext cx="108203" cy="10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43961" y="20345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43961" y="16535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43961" y="5234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43961" y="48539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43961" y="8282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43961" y="79019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43961" y="11330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43961" y="109499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43961" y="14378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43961" y="139979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43961" y="17426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43961" y="170459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43961" y="20474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43961" y="200939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43961" y="23522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43961" y="231419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43961" y="26570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43961" y="261899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43961" y="296189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43961" y="292379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43961" y="32514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43961" y="321335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43961" y="35562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43961" y="35181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43961" y="38610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43961" y="38229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43961" y="41658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743961" y="41277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43961" y="44706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43961" y="44325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43961" y="47754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43961" y="47373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743961" y="50802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43961" y="50421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43961" y="53713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743961" y="5333238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063494" y="17526"/>
            <a:ext cx="293370" cy="60464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>
              <a:spcBef>
                <a:spcPts val="3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8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9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10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11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12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13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3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18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743961" y="56761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743961" y="5638038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1907540" y="31877"/>
            <a:ext cx="641350" cy="603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890">
              <a:lnSpc>
                <a:spcPct val="110500"/>
              </a:lnSpc>
            </a:pPr>
            <a:r>
              <a:rPr b="1" dirty="0">
                <a:latin typeface="Comic Sans MS"/>
                <a:cs typeface="Comic Sans MS"/>
              </a:rPr>
              <a:t>GND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14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AD13  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12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11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10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AD9  AD8  AD7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AD6</a:t>
            </a:r>
            <a:endParaRPr>
              <a:latin typeface="Comic Sans MS"/>
              <a:cs typeface="Comic Sans MS"/>
            </a:endParaRPr>
          </a:p>
          <a:p>
            <a:pPr marL="12700" marR="5080">
              <a:lnSpc>
                <a:spcPct val="111100"/>
              </a:lnSpc>
              <a:spcBef>
                <a:spcPts val="110"/>
              </a:spcBef>
            </a:pP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AD5  AD4  AD3  AD2  AD1  AD0  </a:t>
            </a:r>
            <a:r>
              <a:rPr b="1" dirty="0">
                <a:solidFill>
                  <a:srgbClr val="660066"/>
                </a:solidFill>
                <a:latin typeface="Comic Sans MS"/>
                <a:cs typeface="Comic Sans MS"/>
              </a:rPr>
              <a:t>NMI  </a:t>
            </a:r>
            <a:r>
              <a:rPr b="1" spc="-5" dirty="0">
                <a:solidFill>
                  <a:srgbClr val="660066"/>
                </a:solidFill>
                <a:latin typeface="Comic Sans MS"/>
                <a:cs typeface="Comic Sans MS"/>
              </a:rPr>
              <a:t>INTR  </a:t>
            </a:r>
            <a:r>
              <a:rPr b="1" dirty="0">
                <a:solidFill>
                  <a:srgbClr val="0000FF"/>
                </a:solidFill>
                <a:latin typeface="Comic Sans MS"/>
                <a:cs typeface="Comic Sans MS"/>
              </a:rPr>
              <a:t>CLK</a:t>
            </a:r>
            <a:endParaRPr>
              <a:latin typeface="Comic Sans MS"/>
              <a:cs typeface="Comic Sans MS"/>
            </a:endParaRPr>
          </a:p>
          <a:p>
            <a:pPr marL="12700">
              <a:lnSpc>
                <a:spcPts val="1800"/>
              </a:lnSpc>
            </a:pPr>
            <a:r>
              <a:rPr b="1" spc="-5" dirty="0">
                <a:latin typeface="Comic Sans MS"/>
                <a:cs typeface="Comic Sans MS"/>
              </a:rPr>
              <a:t>GND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334761" y="56761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334761" y="5638038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334761" y="59946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334761" y="59565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334761" y="53850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334761" y="53469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5870575" y="5214569"/>
            <a:ext cx="793750" cy="8496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97200"/>
              </a:lnSpc>
              <a:spcBef>
                <a:spcPts val="285"/>
              </a:spcBef>
            </a:pPr>
            <a:r>
              <a:rPr b="1" dirty="0">
                <a:solidFill>
                  <a:srgbClr val="FF33CC"/>
                </a:solidFill>
                <a:latin typeface="Comic Sans MS"/>
                <a:cs typeface="Comic Sans MS"/>
              </a:rPr>
              <a:t>TEST  </a:t>
            </a:r>
            <a:r>
              <a:rPr b="1" spc="-5" dirty="0">
                <a:solidFill>
                  <a:srgbClr val="0000FF"/>
                </a:solidFill>
                <a:latin typeface="Comic Sans MS"/>
                <a:cs typeface="Comic Sans MS"/>
              </a:rPr>
              <a:t>R</a:t>
            </a:r>
            <a:r>
              <a:rPr b="1" spc="5" dirty="0">
                <a:solidFill>
                  <a:srgbClr val="0000FF"/>
                </a:solidFill>
                <a:latin typeface="Comic Sans MS"/>
                <a:cs typeface="Comic Sans MS"/>
              </a:rPr>
              <a:t>E</a:t>
            </a:r>
            <a:r>
              <a:rPr b="1" dirty="0">
                <a:solidFill>
                  <a:srgbClr val="0000FF"/>
                </a:solidFill>
                <a:latin typeface="Comic Sans MS"/>
                <a:cs typeface="Comic Sans MS"/>
              </a:rPr>
              <a:t>ADY  </a:t>
            </a:r>
            <a:r>
              <a:rPr b="1" spc="-5" dirty="0">
                <a:solidFill>
                  <a:srgbClr val="0000FF"/>
                </a:solidFill>
                <a:latin typeface="Comic Sans MS"/>
                <a:cs typeface="Comic Sans MS"/>
              </a:rPr>
              <a:t>RESET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5868161" y="5270753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FF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334761" y="50802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334761" y="50421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334761" y="47754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334761" y="47373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334761" y="44569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334761" y="4418838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5334761" y="41521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34761" y="4114038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334761" y="38473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334761" y="3809238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334761" y="35425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334761" y="3504438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334761" y="32514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334761" y="321335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34761" y="2932938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334761" y="2894838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868161" y="4965953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800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325361" y="4051553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32004">
            <a:solidFill>
              <a:srgbClr val="DB85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249161" y="37467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32004">
            <a:solidFill>
              <a:srgbClr val="DB85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334761" y="264185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334761" y="260375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868161" y="252755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DB85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334761" y="233705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334761" y="229895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5870575" y="2151635"/>
            <a:ext cx="897890" cy="608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b="1" dirty="0">
                <a:solidFill>
                  <a:srgbClr val="FF6600"/>
                </a:solidFill>
                <a:latin typeface="Comic Sans MS"/>
                <a:cs typeface="Comic Sans MS"/>
              </a:rPr>
              <a:t>MN/MX  </a:t>
            </a:r>
            <a:r>
              <a:rPr b="1" dirty="0">
                <a:solidFill>
                  <a:srgbClr val="DB8530"/>
                </a:solidFill>
                <a:latin typeface="Comic Sans MS"/>
                <a:cs typeface="Comic Sans MS"/>
              </a:rPr>
              <a:t>RD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6401561" y="2222754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334761" y="203225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334761" y="199415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868161" y="1917954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DB853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334761" y="49453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5334761" y="45643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334761" y="8130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5334761" y="77495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5334761" y="11178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5334761" y="10797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5334761" y="1422653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334761" y="1384553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870575" y="3176"/>
            <a:ext cx="905510" cy="21736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80"/>
              </a:spcBef>
            </a:pPr>
            <a:r>
              <a:rPr b="1" dirty="0">
                <a:latin typeface="Comic Sans MS"/>
                <a:cs typeface="Comic Sans MS"/>
              </a:rPr>
              <a:t>VCC  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AD15  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A16/S3  A17/S4  A18/S5  A19/S6  </a:t>
            </a:r>
            <a:r>
              <a:rPr b="1" spc="5" dirty="0">
                <a:solidFill>
                  <a:srgbClr val="DB8530"/>
                </a:solidFill>
                <a:latin typeface="Comic Sans MS"/>
                <a:cs typeface="Comic Sans MS"/>
              </a:rPr>
              <a:t>B</a:t>
            </a:r>
            <a:r>
              <a:rPr b="1" spc="-5" dirty="0">
                <a:solidFill>
                  <a:srgbClr val="DB8530"/>
                </a:solidFill>
                <a:latin typeface="Comic Sans MS"/>
                <a:cs typeface="Comic Sans MS"/>
              </a:rPr>
              <a:t>H</a:t>
            </a:r>
            <a:r>
              <a:rPr b="1" dirty="0">
                <a:solidFill>
                  <a:srgbClr val="DB8530"/>
                </a:solidFill>
                <a:latin typeface="Comic Sans MS"/>
                <a:cs typeface="Comic Sans MS"/>
              </a:rPr>
              <a:t>E/</a:t>
            </a:r>
            <a:r>
              <a:rPr b="1" spc="5" dirty="0">
                <a:solidFill>
                  <a:srgbClr val="DB8530"/>
                </a:solidFill>
                <a:latin typeface="Comic Sans MS"/>
                <a:cs typeface="Comic Sans MS"/>
              </a:rPr>
              <a:t>S</a:t>
            </a:r>
            <a:r>
              <a:rPr b="1" dirty="0">
                <a:solidFill>
                  <a:srgbClr val="DB8530"/>
                </a:solidFill>
                <a:latin typeface="Comic Sans MS"/>
                <a:cs typeface="Comic Sans MS"/>
              </a:rPr>
              <a:t>7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968875" y="31877"/>
            <a:ext cx="293370" cy="60325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>
              <a:spcBef>
                <a:spcPts val="22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40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2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39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5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38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33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32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2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31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5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30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3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29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28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27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26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5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25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24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23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  <a:spcBef>
                <a:spcPts val="12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22</a:t>
            </a:r>
            <a:endParaRPr>
              <a:latin typeface="Comic Sans MS"/>
              <a:cs typeface="Comic Sans MS"/>
            </a:endParaRPr>
          </a:p>
          <a:p>
            <a:pPr>
              <a:lnSpc>
                <a:spcPts val="2035"/>
              </a:lnSpc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5334761" y="1727454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334761" y="1689354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011161" y="283235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7544561" y="283235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7011161" y="313715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544561" y="3137154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 txBox="1"/>
          <p:nvPr/>
        </p:nvSpPr>
        <p:spPr>
          <a:xfrm>
            <a:off x="7013828" y="3080004"/>
            <a:ext cx="942340" cy="60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RQ/G</a:t>
            </a:r>
            <a:r>
              <a:rPr b="1" spc="-10" dirty="0">
                <a:solidFill>
                  <a:srgbClr val="6600FF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FF"/>
                </a:solidFill>
                <a:latin typeface="Comic Sans MS"/>
                <a:cs typeface="Comic Sans MS"/>
              </a:rPr>
              <a:t>1  LOCK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7011161" y="3441953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5870576" y="2732786"/>
            <a:ext cx="2085339" cy="2479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  <a:tabLst>
                <a:tab pos="1155700" algn="l"/>
              </a:tabLst>
            </a:pP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H</a:t>
            </a:r>
            <a:r>
              <a:rPr b="1" dirty="0">
                <a:solidFill>
                  <a:srgbClr val="FF0000"/>
                </a:solidFill>
                <a:latin typeface="Comic Sans MS"/>
                <a:cs typeface="Comic Sans MS"/>
              </a:rPr>
              <a:t>O</a:t>
            </a:r>
            <a:r>
              <a:rPr b="1" spc="5" dirty="0">
                <a:solidFill>
                  <a:srgbClr val="FF0000"/>
                </a:solidFill>
                <a:latin typeface="Comic Sans MS"/>
                <a:cs typeface="Comic Sans MS"/>
              </a:rPr>
              <a:t>L</a:t>
            </a:r>
            <a:r>
              <a:rPr b="1" dirty="0">
                <a:solidFill>
                  <a:srgbClr val="FF0000"/>
                </a:solidFill>
                <a:latin typeface="Comic Sans MS"/>
                <a:cs typeface="Comic Sans MS"/>
              </a:rPr>
              <a:t>D	</a:t>
            </a: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RQ/G</a:t>
            </a:r>
            <a:r>
              <a:rPr b="1" spc="-10" dirty="0">
                <a:solidFill>
                  <a:srgbClr val="6600FF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FF"/>
                </a:solidFill>
                <a:latin typeface="Comic Sans MS"/>
                <a:cs typeface="Comic Sans MS"/>
              </a:rPr>
              <a:t>0  </a:t>
            </a:r>
            <a:r>
              <a:rPr b="1" u="heavy" dirty="0">
                <a:solidFill>
                  <a:srgbClr val="FF0000"/>
                </a:solidFill>
                <a:uFill>
                  <a:solidFill>
                    <a:srgbClr val="DB8530"/>
                  </a:solidFill>
                </a:uFill>
                <a:latin typeface="Comic Sans MS"/>
                <a:cs typeface="Comic Sans MS"/>
              </a:rPr>
              <a:t>HLD</a:t>
            </a:r>
            <a:r>
              <a:rPr b="1" dirty="0">
                <a:solidFill>
                  <a:srgbClr val="FF0000"/>
                </a:solidFill>
                <a:latin typeface="Comic Sans MS"/>
                <a:cs typeface="Comic Sans MS"/>
              </a:rPr>
              <a:t>A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30"/>
              </a:spcBef>
            </a:pPr>
            <a:r>
              <a:rPr b="1" dirty="0">
                <a:solidFill>
                  <a:srgbClr val="DB8530"/>
                </a:solidFill>
                <a:latin typeface="Comic Sans MS"/>
                <a:cs typeface="Comic Sans MS"/>
              </a:rPr>
              <a:t>WR</a:t>
            </a:r>
            <a:endParaRPr>
              <a:latin typeface="Comic Sans MS"/>
              <a:cs typeface="Comic Sans MS"/>
            </a:endParaRPr>
          </a:p>
          <a:p>
            <a:pPr marL="12700" marR="623570">
              <a:lnSpc>
                <a:spcPts val="2510"/>
              </a:lnSpc>
              <a:spcBef>
                <a:spcPts val="30"/>
              </a:spcBef>
              <a:tabLst>
                <a:tab pos="1155700" algn="l"/>
              </a:tabLst>
            </a:pPr>
            <a:r>
              <a:rPr b="1" dirty="0">
                <a:solidFill>
                  <a:srgbClr val="DB8530"/>
                </a:solidFill>
                <a:latin typeface="Comic Sans MS"/>
                <a:cs typeface="Comic Sans MS"/>
              </a:rPr>
              <a:t>M/IO	</a:t>
            </a: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S2  </a:t>
            </a:r>
            <a:r>
              <a:rPr b="1" u="heavy" dirty="0">
                <a:solidFill>
                  <a:srgbClr val="DB8530"/>
                </a:solidFill>
                <a:uFill>
                  <a:solidFill>
                    <a:srgbClr val="DB8530"/>
                  </a:solidFill>
                </a:uFill>
                <a:latin typeface="Comic Sans MS"/>
                <a:cs typeface="Comic Sans MS"/>
              </a:rPr>
              <a:t>DT/R</a:t>
            </a:r>
            <a:endParaRPr>
              <a:latin typeface="Comic Sans MS"/>
              <a:cs typeface="Comic Sans MS"/>
            </a:endParaRPr>
          </a:p>
          <a:p>
            <a:pPr marL="12700">
              <a:lnSpc>
                <a:spcPts val="2150"/>
              </a:lnSpc>
            </a:pPr>
            <a:r>
              <a:rPr b="1" dirty="0">
                <a:solidFill>
                  <a:srgbClr val="DB8530"/>
                </a:solidFill>
                <a:latin typeface="Comic Sans MS"/>
                <a:cs typeface="Comic Sans MS"/>
              </a:rPr>
              <a:t>DEN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355"/>
              </a:spcBef>
            </a:pPr>
            <a:r>
              <a:rPr b="1" dirty="0">
                <a:solidFill>
                  <a:srgbClr val="DB8530"/>
                </a:solidFill>
                <a:latin typeface="Comic Sans MS"/>
                <a:cs typeface="Comic Sans MS"/>
              </a:rPr>
              <a:t>ALE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25"/>
              </a:spcBef>
            </a:pPr>
            <a:r>
              <a:rPr b="1" spc="-5" dirty="0">
                <a:solidFill>
                  <a:srgbClr val="660066"/>
                </a:solidFill>
                <a:latin typeface="Comic Sans MS"/>
                <a:cs typeface="Comic Sans MS"/>
              </a:rPr>
              <a:t>INTA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7011161" y="374675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7013828" y="3996944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7011161" y="405155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7013828" y="4301744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7011161" y="435635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7013829" y="4561967"/>
            <a:ext cx="523875" cy="6330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QS0  QS1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749294" y="2771393"/>
            <a:ext cx="8788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spcBef>
                <a:spcPts val="95"/>
              </a:spcBef>
            </a:pPr>
            <a:r>
              <a:rPr sz="2800" b="1" spc="-10" dirty="0">
                <a:latin typeface="Comic Sans MS"/>
                <a:cs typeface="Comic Sans MS"/>
              </a:rPr>
              <a:t>8086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6477761" y="3365753"/>
            <a:ext cx="381000" cy="1447800"/>
          </a:xfrm>
          <a:custGeom>
            <a:avLst/>
            <a:gdLst/>
            <a:ahLst/>
            <a:cxnLst/>
            <a:rect l="l" t="t" r="r" b="b"/>
            <a:pathLst>
              <a:path w="381000" h="1447800">
                <a:moveTo>
                  <a:pt x="0" y="0"/>
                </a:moveTo>
                <a:lnTo>
                  <a:pt x="60191" y="6146"/>
                </a:lnTo>
                <a:lnTo>
                  <a:pt x="112483" y="23266"/>
                </a:lnTo>
                <a:lnTo>
                  <a:pt x="153728" y="49377"/>
                </a:lnTo>
                <a:lnTo>
                  <a:pt x="180782" y="82499"/>
                </a:lnTo>
                <a:lnTo>
                  <a:pt x="190500" y="120650"/>
                </a:lnTo>
                <a:lnTo>
                  <a:pt x="190500" y="603250"/>
                </a:lnTo>
                <a:lnTo>
                  <a:pt x="200217" y="641400"/>
                </a:lnTo>
                <a:lnTo>
                  <a:pt x="227271" y="674522"/>
                </a:lnTo>
                <a:lnTo>
                  <a:pt x="268516" y="700633"/>
                </a:lnTo>
                <a:lnTo>
                  <a:pt x="320808" y="717753"/>
                </a:lnTo>
                <a:lnTo>
                  <a:pt x="381000" y="723900"/>
                </a:lnTo>
                <a:lnTo>
                  <a:pt x="320808" y="730046"/>
                </a:lnTo>
                <a:lnTo>
                  <a:pt x="268516" y="747166"/>
                </a:lnTo>
                <a:lnTo>
                  <a:pt x="227271" y="773277"/>
                </a:lnTo>
                <a:lnTo>
                  <a:pt x="200217" y="806399"/>
                </a:lnTo>
                <a:lnTo>
                  <a:pt x="190500" y="844550"/>
                </a:lnTo>
                <a:lnTo>
                  <a:pt x="190500" y="1327150"/>
                </a:lnTo>
                <a:lnTo>
                  <a:pt x="180782" y="1365300"/>
                </a:lnTo>
                <a:lnTo>
                  <a:pt x="153728" y="1398422"/>
                </a:lnTo>
                <a:lnTo>
                  <a:pt x="112483" y="1424533"/>
                </a:lnTo>
                <a:lnTo>
                  <a:pt x="60191" y="1441653"/>
                </a:lnTo>
                <a:lnTo>
                  <a:pt x="0" y="1447800"/>
                </a:lnTo>
              </a:path>
            </a:pathLst>
          </a:custGeom>
          <a:ln w="32004">
            <a:solidFill>
              <a:srgbClr val="5148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783579" y="2993135"/>
            <a:ext cx="1223772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5883402" y="3054096"/>
            <a:ext cx="1066800" cy="78105"/>
          </a:xfrm>
          <a:custGeom>
            <a:avLst/>
            <a:gdLst/>
            <a:ahLst/>
            <a:cxnLst/>
            <a:rect l="l" t="t" r="r" b="b"/>
            <a:pathLst>
              <a:path w="1066800" h="78105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5"/>
                </a:lnTo>
                <a:lnTo>
                  <a:pt x="64770" y="51815"/>
                </a:lnTo>
                <a:lnTo>
                  <a:pt x="64770" y="25907"/>
                </a:lnTo>
                <a:lnTo>
                  <a:pt x="77724" y="25907"/>
                </a:lnTo>
                <a:lnTo>
                  <a:pt x="77724" y="0"/>
                </a:lnTo>
                <a:close/>
              </a:path>
              <a:path w="1066800" h="78105">
                <a:moveTo>
                  <a:pt x="77724" y="25907"/>
                </a:moveTo>
                <a:lnTo>
                  <a:pt x="64770" y="25907"/>
                </a:lnTo>
                <a:lnTo>
                  <a:pt x="64770" y="51815"/>
                </a:lnTo>
                <a:lnTo>
                  <a:pt x="77724" y="51815"/>
                </a:lnTo>
                <a:lnTo>
                  <a:pt x="77724" y="25907"/>
                </a:lnTo>
                <a:close/>
              </a:path>
              <a:path w="1066800" h="78105">
                <a:moveTo>
                  <a:pt x="1066800" y="25907"/>
                </a:moveTo>
                <a:lnTo>
                  <a:pt x="77724" y="25907"/>
                </a:lnTo>
                <a:lnTo>
                  <a:pt x="77724" y="51815"/>
                </a:lnTo>
                <a:lnTo>
                  <a:pt x="1066800" y="51815"/>
                </a:lnTo>
                <a:lnTo>
                  <a:pt x="1066800" y="25907"/>
                </a:lnTo>
                <a:close/>
              </a:path>
            </a:pathLst>
          </a:custGeom>
          <a:solidFill>
            <a:srgbClr val="DB85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5847588" y="3265932"/>
            <a:ext cx="1223772" cy="2362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947409" y="3326892"/>
            <a:ext cx="1066800" cy="78105"/>
          </a:xfrm>
          <a:custGeom>
            <a:avLst/>
            <a:gdLst/>
            <a:ahLst/>
            <a:cxnLst/>
            <a:rect l="l" t="t" r="r" b="b"/>
            <a:pathLst>
              <a:path w="1066800" h="78104">
                <a:moveTo>
                  <a:pt x="77724" y="0"/>
                </a:moveTo>
                <a:lnTo>
                  <a:pt x="0" y="38862"/>
                </a:lnTo>
                <a:lnTo>
                  <a:pt x="77724" y="77724"/>
                </a:lnTo>
                <a:lnTo>
                  <a:pt x="77724" y="51816"/>
                </a:lnTo>
                <a:lnTo>
                  <a:pt x="64769" y="51816"/>
                </a:lnTo>
                <a:lnTo>
                  <a:pt x="64769" y="25908"/>
                </a:lnTo>
                <a:lnTo>
                  <a:pt x="77724" y="25908"/>
                </a:lnTo>
                <a:lnTo>
                  <a:pt x="77724" y="0"/>
                </a:lnTo>
                <a:close/>
              </a:path>
              <a:path w="1066800" h="78104">
                <a:moveTo>
                  <a:pt x="77724" y="25908"/>
                </a:moveTo>
                <a:lnTo>
                  <a:pt x="64769" y="25908"/>
                </a:lnTo>
                <a:lnTo>
                  <a:pt x="64769" y="51816"/>
                </a:lnTo>
                <a:lnTo>
                  <a:pt x="77724" y="51816"/>
                </a:lnTo>
                <a:lnTo>
                  <a:pt x="77724" y="25908"/>
                </a:lnTo>
                <a:close/>
              </a:path>
              <a:path w="1066800" h="78104">
                <a:moveTo>
                  <a:pt x="1066800" y="25908"/>
                </a:moveTo>
                <a:lnTo>
                  <a:pt x="77724" y="25908"/>
                </a:lnTo>
                <a:lnTo>
                  <a:pt x="77724" y="51816"/>
                </a:lnTo>
                <a:lnTo>
                  <a:pt x="1066800" y="51816"/>
                </a:lnTo>
                <a:lnTo>
                  <a:pt x="1066800" y="25908"/>
                </a:lnTo>
                <a:close/>
              </a:path>
            </a:pathLst>
          </a:custGeom>
          <a:solidFill>
            <a:srgbClr val="DB853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524000" y="6400799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199"/>
                </a:moveTo>
                <a:lnTo>
                  <a:pt x="9144000" y="457199"/>
                </a:lnTo>
                <a:lnTo>
                  <a:pt x="91440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828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333744"/>
            <a:ext cx="9144000" cy="67310"/>
          </a:xfrm>
          <a:custGeom>
            <a:avLst/>
            <a:gdLst/>
            <a:ahLst/>
            <a:cxnLst/>
            <a:rect l="l" t="t" r="r" b="b"/>
            <a:pathLst>
              <a:path w="9144000" h="67310">
                <a:moveTo>
                  <a:pt x="0" y="67055"/>
                </a:moveTo>
                <a:lnTo>
                  <a:pt x="9144000" y="67055"/>
                </a:lnTo>
                <a:lnTo>
                  <a:pt x="9144000" y="0"/>
                </a:lnTo>
                <a:lnTo>
                  <a:pt x="0" y="0"/>
                </a:lnTo>
                <a:lnTo>
                  <a:pt x="0" y="67055"/>
                </a:lnTo>
                <a:close/>
              </a:path>
            </a:pathLst>
          </a:custGeom>
          <a:solidFill>
            <a:srgbClr val="ACAC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26004" y="913842"/>
            <a:ext cx="748093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467600" algn="l"/>
              </a:tabLst>
            </a:pPr>
            <a:r>
              <a:rPr sz="4800" u="sng" spc="130" dirty="0">
                <a:solidFill>
                  <a:srgbClr val="404040"/>
                </a:solidFill>
                <a:uFill>
                  <a:solidFill>
                    <a:srgbClr val="7E7E7E"/>
                  </a:solidFill>
                </a:uFill>
                <a:latin typeface="Trebuchet MS"/>
                <a:cs typeface="Trebuchet MS"/>
              </a:rPr>
              <a:t>DMA	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6005" y="1831976"/>
            <a:ext cx="1383995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600" u="none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6004" y="2009625"/>
            <a:ext cx="2450796" cy="1572866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04800" indent="-182880">
              <a:spcBef>
                <a:spcPts val="1305"/>
              </a:spcBef>
              <a:buClr>
                <a:srgbClr val="9DBEBD"/>
              </a:buClr>
              <a:buChar char="◦"/>
              <a:tabLst>
                <a:tab pos="305435" algn="l"/>
              </a:tabLst>
            </a:pPr>
            <a:r>
              <a:rPr sz="26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350"/>
              </a:spcBef>
            </a:pPr>
            <a:r>
              <a:rPr sz="2600" spc="-2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HLDA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indent="-182880">
              <a:spcBef>
                <a:spcPts val="185"/>
              </a:spcBef>
              <a:buClr>
                <a:srgbClr val="9DBEBD"/>
              </a:buClr>
              <a:buChar char="◦"/>
              <a:tabLst>
                <a:tab pos="305435" algn="l"/>
              </a:tabLst>
            </a:pPr>
            <a:r>
              <a:rPr sz="26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xfrm>
            <a:off x="2615794" y="2991688"/>
            <a:ext cx="10008412" cy="18319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250">
              <a:spcBef>
                <a:spcPts val="105"/>
              </a:spcBef>
              <a:tabLst>
                <a:tab pos="7493000" algn="l"/>
              </a:tabLst>
            </a:pPr>
            <a:r>
              <a:rPr spc="-175" dirty="0"/>
              <a:t>8086	</a:t>
            </a:r>
          </a:p>
          <a:p>
            <a:pPr marL="95250">
              <a:spcBef>
                <a:spcPts val="1725"/>
              </a:spcBef>
            </a:pPr>
            <a:r>
              <a:rPr sz="2400" u="none" spc="265" dirty="0">
                <a:solidFill>
                  <a:srgbClr val="455F51"/>
                </a:solidFill>
              </a:rPr>
              <a:t>MAXIMUM</a:t>
            </a:r>
            <a:r>
              <a:rPr sz="2400" u="none" spc="165" dirty="0">
                <a:solidFill>
                  <a:srgbClr val="455F51"/>
                </a:solidFill>
              </a:rPr>
              <a:t> </a:t>
            </a:r>
            <a:r>
              <a:rPr sz="2400" u="none" spc="185" dirty="0">
                <a:solidFill>
                  <a:srgbClr val="455F51"/>
                </a:solidFill>
              </a:rPr>
              <a:t>MODE</a:t>
            </a:r>
            <a:endParaRPr sz="24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961" y="229361"/>
            <a:ext cx="0" cy="5943600"/>
          </a:xfrm>
          <a:custGeom>
            <a:avLst/>
            <a:gdLst/>
            <a:ahLst/>
            <a:cxnLst/>
            <a:rect l="l" t="t" r="r" b="b"/>
            <a:pathLst>
              <a:path h="5943600">
                <a:moveTo>
                  <a:pt x="0" y="0"/>
                </a:moveTo>
                <a:lnTo>
                  <a:pt x="0" y="594360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30161" y="229361"/>
            <a:ext cx="0" cy="2743200"/>
          </a:xfrm>
          <a:custGeom>
            <a:avLst/>
            <a:gdLst/>
            <a:ahLst/>
            <a:cxnLst/>
            <a:rect l="l" t="t" r="r" b="b"/>
            <a:pathLst>
              <a:path h="2743200">
                <a:moveTo>
                  <a:pt x="0" y="0"/>
                </a:moveTo>
                <a:lnTo>
                  <a:pt x="0" y="274320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30161" y="5334761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320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67961" y="6172961"/>
            <a:ext cx="2362200" cy="0"/>
          </a:xfrm>
          <a:custGeom>
            <a:avLst/>
            <a:gdLst/>
            <a:ahLst/>
            <a:cxnLst/>
            <a:rect l="l" t="t" r="r" b="b"/>
            <a:pathLst>
              <a:path w="2362200">
                <a:moveTo>
                  <a:pt x="0" y="0"/>
                </a:moveTo>
                <a:lnTo>
                  <a:pt x="23622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67961" y="2293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868161" y="229361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35169" y="208662"/>
            <a:ext cx="828040" cy="325755"/>
          </a:xfrm>
          <a:custGeom>
            <a:avLst/>
            <a:gdLst/>
            <a:ahLst/>
            <a:cxnLst/>
            <a:rect l="l" t="t" r="r" b="b"/>
            <a:pathLst>
              <a:path w="828039" h="325755">
                <a:moveTo>
                  <a:pt x="29717" y="0"/>
                </a:moveTo>
                <a:lnTo>
                  <a:pt x="0" y="4318"/>
                </a:lnTo>
                <a:lnTo>
                  <a:pt x="11012" y="49508"/>
                </a:lnTo>
                <a:lnTo>
                  <a:pt x="27598" y="92358"/>
                </a:lnTo>
                <a:lnTo>
                  <a:pt x="49365" y="132566"/>
                </a:lnTo>
                <a:lnTo>
                  <a:pt x="75922" y="169827"/>
                </a:lnTo>
                <a:lnTo>
                  <a:pt x="106878" y="203839"/>
                </a:lnTo>
                <a:lnTo>
                  <a:pt x="141843" y="234299"/>
                </a:lnTo>
                <a:lnTo>
                  <a:pt x="180424" y="260904"/>
                </a:lnTo>
                <a:lnTo>
                  <a:pt x="222231" y="283351"/>
                </a:lnTo>
                <a:lnTo>
                  <a:pt x="266872" y="301337"/>
                </a:lnTo>
                <a:lnTo>
                  <a:pt x="313957" y="314559"/>
                </a:lnTo>
                <a:lnTo>
                  <a:pt x="363094" y="322715"/>
                </a:lnTo>
                <a:lnTo>
                  <a:pt x="413892" y="325501"/>
                </a:lnTo>
                <a:lnTo>
                  <a:pt x="464691" y="322715"/>
                </a:lnTo>
                <a:lnTo>
                  <a:pt x="513828" y="314559"/>
                </a:lnTo>
                <a:lnTo>
                  <a:pt x="560913" y="301337"/>
                </a:lnTo>
                <a:lnTo>
                  <a:pt x="568709" y="298196"/>
                </a:lnTo>
                <a:lnTo>
                  <a:pt x="413892" y="298196"/>
                </a:lnTo>
                <a:lnTo>
                  <a:pt x="362511" y="295123"/>
                </a:lnTo>
                <a:lnTo>
                  <a:pt x="313005" y="286150"/>
                </a:lnTo>
                <a:lnTo>
                  <a:pt x="265848" y="271639"/>
                </a:lnTo>
                <a:lnTo>
                  <a:pt x="221510" y="251957"/>
                </a:lnTo>
                <a:lnTo>
                  <a:pt x="180463" y="227468"/>
                </a:lnTo>
                <a:lnTo>
                  <a:pt x="143179" y="198536"/>
                </a:lnTo>
                <a:lnTo>
                  <a:pt x="110130" y="165525"/>
                </a:lnTo>
                <a:lnTo>
                  <a:pt x="81788" y="128802"/>
                </a:lnTo>
                <a:lnTo>
                  <a:pt x="58624" y="88730"/>
                </a:lnTo>
                <a:lnTo>
                  <a:pt x="41110" y="45674"/>
                </a:lnTo>
                <a:lnTo>
                  <a:pt x="29717" y="0"/>
                </a:lnTo>
                <a:close/>
              </a:path>
              <a:path w="828039" h="325755">
                <a:moveTo>
                  <a:pt x="798067" y="0"/>
                </a:moveTo>
                <a:lnTo>
                  <a:pt x="786675" y="45674"/>
                </a:lnTo>
                <a:lnTo>
                  <a:pt x="769161" y="88730"/>
                </a:lnTo>
                <a:lnTo>
                  <a:pt x="745997" y="128802"/>
                </a:lnTo>
                <a:lnTo>
                  <a:pt x="717655" y="165525"/>
                </a:lnTo>
                <a:lnTo>
                  <a:pt x="684606" y="198536"/>
                </a:lnTo>
                <a:lnTo>
                  <a:pt x="647322" y="227468"/>
                </a:lnTo>
                <a:lnTo>
                  <a:pt x="606275" y="251957"/>
                </a:lnTo>
                <a:lnTo>
                  <a:pt x="561937" y="271639"/>
                </a:lnTo>
                <a:lnTo>
                  <a:pt x="514780" y="286150"/>
                </a:lnTo>
                <a:lnTo>
                  <a:pt x="465274" y="295123"/>
                </a:lnTo>
                <a:lnTo>
                  <a:pt x="413892" y="298196"/>
                </a:lnTo>
                <a:lnTo>
                  <a:pt x="568709" y="298196"/>
                </a:lnTo>
                <a:lnTo>
                  <a:pt x="605554" y="283351"/>
                </a:lnTo>
                <a:lnTo>
                  <a:pt x="647361" y="260904"/>
                </a:lnTo>
                <a:lnTo>
                  <a:pt x="685942" y="234299"/>
                </a:lnTo>
                <a:lnTo>
                  <a:pt x="720907" y="203839"/>
                </a:lnTo>
                <a:lnTo>
                  <a:pt x="751863" y="169827"/>
                </a:lnTo>
                <a:lnTo>
                  <a:pt x="778420" y="132566"/>
                </a:lnTo>
                <a:lnTo>
                  <a:pt x="800187" y="92358"/>
                </a:lnTo>
                <a:lnTo>
                  <a:pt x="816773" y="49508"/>
                </a:lnTo>
                <a:lnTo>
                  <a:pt x="827785" y="4318"/>
                </a:lnTo>
                <a:lnTo>
                  <a:pt x="798067" y="0"/>
                </a:lnTo>
                <a:close/>
              </a:path>
            </a:pathLst>
          </a:custGeom>
          <a:solidFill>
            <a:srgbClr val="000000">
              <a:alpha val="9882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35169" y="208662"/>
            <a:ext cx="828040" cy="325755"/>
          </a:xfrm>
          <a:custGeom>
            <a:avLst/>
            <a:gdLst/>
            <a:ahLst/>
            <a:cxnLst/>
            <a:rect l="l" t="t" r="r" b="b"/>
            <a:pathLst>
              <a:path w="828039" h="325755">
                <a:moveTo>
                  <a:pt x="798067" y="0"/>
                </a:moveTo>
                <a:lnTo>
                  <a:pt x="786675" y="45674"/>
                </a:lnTo>
                <a:lnTo>
                  <a:pt x="769161" y="88730"/>
                </a:lnTo>
                <a:lnTo>
                  <a:pt x="745997" y="128802"/>
                </a:lnTo>
                <a:lnTo>
                  <a:pt x="717655" y="165525"/>
                </a:lnTo>
                <a:lnTo>
                  <a:pt x="684606" y="198536"/>
                </a:lnTo>
                <a:lnTo>
                  <a:pt x="647322" y="227468"/>
                </a:lnTo>
                <a:lnTo>
                  <a:pt x="606275" y="251957"/>
                </a:lnTo>
                <a:lnTo>
                  <a:pt x="561937" y="271639"/>
                </a:lnTo>
                <a:lnTo>
                  <a:pt x="514780" y="286150"/>
                </a:lnTo>
                <a:lnTo>
                  <a:pt x="465274" y="295123"/>
                </a:lnTo>
                <a:lnTo>
                  <a:pt x="413892" y="298196"/>
                </a:lnTo>
                <a:lnTo>
                  <a:pt x="362511" y="295123"/>
                </a:lnTo>
                <a:lnTo>
                  <a:pt x="313005" y="286150"/>
                </a:lnTo>
                <a:lnTo>
                  <a:pt x="265848" y="271639"/>
                </a:lnTo>
                <a:lnTo>
                  <a:pt x="221510" y="251957"/>
                </a:lnTo>
                <a:lnTo>
                  <a:pt x="180463" y="227468"/>
                </a:lnTo>
                <a:lnTo>
                  <a:pt x="143179" y="198536"/>
                </a:lnTo>
                <a:lnTo>
                  <a:pt x="110130" y="165525"/>
                </a:lnTo>
                <a:lnTo>
                  <a:pt x="81788" y="128802"/>
                </a:lnTo>
                <a:lnTo>
                  <a:pt x="58624" y="88730"/>
                </a:lnTo>
                <a:lnTo>
                  <a:pt x="41110" y="45674"/>
                </a:lnTo>
                <a:lnTo>
                  <a:pt x="29717" y="0"/>
                </a:lnTo>
                <a:lnTo>
                  <a:pt x="0" y="4318"/>
                </a:lnTo>
                <a:lnTo>
                  <a:pt x="11012" y="49508"/>
                </a:lnTo>
                <a:lnTo>
                  <a:pt x="27598" y="92358"/>
                </a:lnTo>
                <a:lnTo>
                  <a:pt x="49365" y="132566"/>
                </a:lnTo>
                <a:lnTo>
                  <a:pt x="75922" y="169827"/>
                </a:lnTo>
                <a:lnTo>
                  <a:pt x="106878" y="203839"/>
                </a:lnTo>
                <a:lnTo>
                  <a:pt x="141843" y="234299"/>
                </a:lnTo>
                <a:lnTo>
                  <a:pt x="180424" y="260904"/>
                </a:lnTo>
                <a:lnTo>
                  <a:pt x="222231" y="283351"/>
                </a:lnTo>
                <a:lnTo>
                  <a:pt x="266872" y="301337"/>
                </a:lnTo>
                <a:lnTo>
                  <a:pt x="313957" y="314559"/>
                </a:lnTo>
                <a:lnTo>
                  <a:pt x="363094" y="322715"/>
                </a:lnTo>
                <a:lnTo>
                  <a:pt x="413892" y="325501"/>
                </a:lnTo>
                <a:lnTo>
                  <a:pt x="464691" y="322715"/>
                </a:lnTo>
                <a:lnTo>
                  <a:pt x="513828" y="314559"/>
                </a:lnTo>
                <a:lnTo>
                  <a:pt x="560913" y="301337"/>
                </a:lnTo>
                <a:lnTo>
                  <a:pt x="605554" y="283351"/>
                </a:lnTo>
                <a:lnTo>
                  <a:pt x="647361" y="260904"/>
                </a:lnTo>
                <a:lnTo>
                  <a:pt x="685942" y="234299"/>
                </a:lnTo>
                <a:lnTo>
                  <a:pt x="720907" y="203839"/>
                </a:lnTo>
                <a:lnTo>
                  <a:pt x="751863" y="169827"/>
                </a:lnTo>
                <a:lnTo>
                  <a:pt x="778420" y="132566"/>
                </a:lnTo>
                <a:lnTo>
                  <a:pt x="800187" y="92358"/>
                </a:lnTo>
                <a:lnTo>
                  <a:pt x="816773" y="49508"/>
                </a:lnTo>
                <a:lnTo>
                  <a:pt x="827785" y="4318"/>
                </a:lnTo>
                <a:lnTo>
                  <a:pt x="798067" y="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630161" y="343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30161" y="305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39361" y="61348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39361" y="60967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66229" y="173228"/>
            <a:ext cx="462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omic Sans MS"/>
                <a:cs typeface="Comic Sans MS"/>
              </a:rPr>
              <a:t>VCC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556761" y="289559"/>
            <a:ext cx="108203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9361" y="343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39361" y="305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39361" y="6621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039361" y="6240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039361" y="9669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039361" y="9288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39361" y="12717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039361" y="12336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39361" y="15765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039361" y="15384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039361" y="18813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39361" y="18432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039361" y="21861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39361" y="21480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39361" y="24909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39361" y="24528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039361" y="27957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39361" y="27576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346575" y="157444"/>
            <a:ext cx="306070" cy="30740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spcBef>
                <a:spcPts val="335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1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4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4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5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6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7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8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9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10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039361" y="3100577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39361" y="3062477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39361" y="3391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393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39361" y="36964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9361" y="36583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039361" y="40012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39361" y="39631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39361" y="43060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39361" y="42679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39361" y="46108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039361" y="45727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39361" y="4915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39361" y="487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039361" y="52204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039361" y="51823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346575" y="3205989"/>
            <a:ext cx="306070" cy="24504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11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12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13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14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15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16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17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3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18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4039361" y="55115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39361" y="54734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346575" y="5661153"/>
            <a:ext cx="306070" cy="54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35"/>
              </a:lnSpc>
              <a:spcBef>
                <a:spcPts val="10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19</a:t>
            </a:r>
            <a:endParaRPr>
              <a:latin typeface="Comic Sans MS"/>
              <a:cs typeface="Comic Sans MS"/>
            </a:endParaRPr>
          </a:p>
          <a:p>
            <a:pPr marL="12700">
              <a:lnSpc>
                <a:spcPts val="2035"/>
              </a:lnSpc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039361" y="58163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39361" y="57782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203194" y="171196"/>
            <a:ext cx="641350" cy="6033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890">
              <a:lnSpc>
                <a:spcPct val="110600"/>
              </a:lnSpc>
            </a:pPr>
            <a:r>
              <a:rPr b="1" dirty="0">
                <a:latin typeface="Comic Sans MS"/>
                <a:cs typeface="Comic Sans MS"/>
              </a:rPr>
              <a:t>GND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14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13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12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11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10  </a:t>
            </a: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AD9  AD8  AD7  AD6</a:t>
            </a:r>
            <a:endParaRPr>
              <a:latin typeface="Comic Sans MS"/>
              <a:cs typeface="Comic Sans MS"/>
            </a:endParaRPr>
          </a:p>
          <a:p>
            <a:pPr marL="12700" marR="5080" algn="just">
              <a:lnSpc>
                <a:spcPct val="111100"/>
              </a:lnSpc>
              <a:spcBef>
                <a:spcPts val="110"/>
              </a:spcBef>
            </a:pP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AD5  AD4  AD3  AD2  AD1  AD0  </a:t>
            </a:r>
            <a:r>
              <a:rPr b="1" dirty="0">
                <a:solidFill>
                  <a:srgbClr val="660066"/>
                </a:solidFill>
                <a:latin typeface="Comic Sans MS"/>
                <a:cs typeface="Comic Sans MS"/>
              </a:rPr>
              <a:t>NMI  </a:t>
            </a:r>
            <a:r>
              <a:rPr b="1" spc="-5" dirty="0">
                <a:solidFill>
                  <a:srgbClr val="660066"/>
                </a:solidFill>
                <a:latin typeface="Comic Sans MS"/>
                <a:cs typeface="Comic Sans MS"/>
              </a:rPr>
              <a:t>IN</a:t>
            </a:r>
            <a:r>
              <a:rPr b="1" spc="-10" dirty="0">
                <a:solidFill>
                  <a:srgbClr val="660066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66"/>
                </a:solidFill>
                <a:latin typeface="Comic Sans MS"/>
                <a:cs typeface="Comic Sans MS"/>
              </a:rPr>
              <a:t>R</a:t>
            </a:r>
            <a:endParaRPr>
              <a:latin typeface="Comic Sans MS"/>
              <a:cs typeface="Comic Sans MS"/>
            </a:endParaRPr>
          </a:p>
          <a:p>
            <a:pPr marL="12700" marR="114300">
              <a:lnSpc>
                <a:spcPts val="1800"/>
              </a:lnSpc>
              <a:spcBef>
                <a:spcPts val="605"/>
              </a:spcBef>
            </a:pPr>
            <a:r>
              <a:rPr b="1" dirty="0">
                <a:solidFill>
                  <a:srgbClr val="6B9F24"/>
                </a:solidFill>
                <a:latin typeface="Comic Sans MS"/>
                <a:cs typeface="Comic Sans MS"/>
              </a:rPr>
              <a:t>CLK  </a:t>
            </a:r>
            <a:r>
              <a:rPr b="1" dirty="0">
                <a:latin typeface="Comic Sans MS"/>
                <a:cs typeface="Comic Sans MS"/>
              </a:rPr>
              <a:t>GND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630161" y="581634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30161" y="57782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166228" y="5904077"/>
            <a:ext cx="775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6B9F24"/>
                </a:solidFill>
                <a:latin typeface="Comic Sans MS"/>
                <a:cs typeface="Comic Sans MS"/>
              </a:rPr>
              <a:t>RES</a:t>
            </a:r>
            <a:r>
              <a:rPr b="1" spc="5" dirty="0">
                <a:solidFill>
                  <a:srgbClr val="6B9F24"/>
                </a:solidFill>
                <a:latin typeface="Comic Sans MS"/>
                <a:cs typeface="Comic Sans MS"/>
              </a:rPr>
              <a:t>E</a:t>
            </a:r>
            <a:r>
              <a:rPr b="1" dirty="0">
                <a:solidFill>
                  <a:srgbClr val="6B9F24"/>
                </a:solidFill>
                <a:latin typeface="Comic Sans MS"/>
                <a:cs typeface="Comic Sans MS"/>
              </a:rPr>
              <a:t>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630161" y="61348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30161" y="60967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166229" y="5661152"/>
            <a:ext cx="793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6B9F24"/>
                </a:solidFill>
                <a:latin typeface="Comic Sans MS"/>
                <a:cs typeface="Comic Sans MS"/>
              </a:rPr>
              <a:t>RE</a:t>
            </a:r>
            <a:r>
              <a:rPr b="1" spc="5" dirty="0">
                <a:solidFill>
                  <a:srgbClr val="6B9F24"/>
                </a:solidFill>
                <a:latin typeface="Comic Sans MS"/>
                <a:cs typeface="Comic Sans MS"/>
              </a:rPr>
              <a:t>A</a:t>
            </a:r>
            <a:r>
              <a:rPr b="1" dirty="0">
                <a:solidFill>
                  <a:srgbClr val="6B9F24"/>
                </a:solidFill>
                <a:latin typeface="Comic Sans MS"/>
                <a:cs typeface="Comic Sans MS"/>
              </a:rPr>
              <a:t>DY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251828" y="5353648"/>
            <a:ext cx="306070" cy="85026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spcBef>
                <a:spcPts val="229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23</a:t>
            </a:r>
            <a:endParaRPr>
              <a:latin typeface="Comic Sans MS"/>
              <a:cs typeface="Comic Sans MS"/>
            </a:endParaRPr>
          </a:p>
          <a:p>
            <a:pPr marL="12700">
              <a:lnSpc>
                <a:spcPts val="2035"/>
              </a:lnSpc>
              <a:spcBef>
                <a:spcPts val="13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22</a:t>
            </a:r>
            <a:endParaRPr>
              <a:latin typeface="Comic Sans MS"/>
              <a:cs typeface="Comic Sans MS"/>
            </a:endParaRPr>
          </a:p>
          <a:p>
            <a:pPr marL="12700">
              <a:lnSpc>
                <a:spcPts val="2035"/>
              </a:lnSpc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21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30161" y="55252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30161" y="54871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166228" y="5370068"/>
            <a:ext cx="6451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FF33CC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FF33CC"/>
                </a:solidFill>
                <a:latin typeface="Comic Sans MS"/>
                <a:cs typeface="Comic Sans MS"/>
              </a:rPr>
              <a:t>EST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7163561" y="5410961"/>
            <a:ext cx="685800" cy="0"/>
          </a:xfrm>
          <a:custGeom>
            <a:avLst/>
            <a:gdLst/>
            <a:ahLst/>
            <a:cxnLst/>
            <a:rect l="l" t="t" r="r" b="b"/>
            <a:pathLst>
              <a:path w="685800">
                <a:moveTo>
                  <a:pt x="0" y="0"/>
                </a:moveTo>
                <a:lnTo>
                  <a:pt x="685800" y="0"/>
                </a:lnTo>
              </a:path>
            </a:pathLst>
          </a:custGeom>
          <a:ln w="32004">
            <a:solidFill>
              <a:srgbClr val="FF33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630161" y="51823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30161" y="4877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630161" y="45590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30161" y="42542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30161" y="39494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30161" y="3644646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199"/>
                </a:moveTo>
                <a:lnTo>
                  <a:pt x="228600" y="76199"/>
                </a:lnTo>
                <a:lnTo>
                  <a:pt x="228600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630161" y="3353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630161" y="3035045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6264528" y="2906689"/>
            <a:ext cx="1563370" cy="246697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spcBef>
                <a:spcPts val="180"/>
              </a:spcBef>
              <a:tabLst>
                <a:tab pos="913765" algn="l"/>
              </a:tabLst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1	</a:t>
            </a: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HOLD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55"/>
              </a:spcBef>
              <a:tabLst>
                <a:tab pos="913765" algn="l"/>
              </a:tabLst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</a:t>
            </a: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0	</a:t>
            </a:r>
            <a:r>
              <a:rPr b="1" spc="-5" dirty="0">
                <a:solidFill>
                  <a:srgbClr val="FF0000"/>
                </a:solidFill>
                <a:latin typeface="Comic Sans MS"/>
                <a:cs typeface="Comic Sans MS"/>
              </a:rPr>
              <a:t>HLDA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25"/>
              </a:spcBef>
              <a:tabLst>
                <a:tab pos="913765" algn="l"/>
              </a:tabLst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29	</a:t>
            </a:r>
            <a:r>
              <a:rPr b="1" dirty="0">
                <a:solidFill>
                  <a:srgbClr val="62A437"/>
                </a:solidFill>
                <a:latin typeface="Comic Sans MS"/>
                <a:cs typeface="Comic Sans MS"/>
              </a:rPr>
              <a:t>WR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240"/>
              </a:spcBef>
              <a:tabLst>
                <a:tab pos="913765" algn="l"/>
              </a:tabLst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28	</a:t>
            </a:r>
            <a:r>
              <a:rPr b="1" spc="-5" dirty="0">
                <a:solidFill>
                  <a:srgbClr val="62A437"/>
                </a:solidFill>
                <a:latin typeface="Comic Sans MS"/>
                <a:cs typeface="Comic Sans MS"/>
              </a:rPr>
              <a:t>M/IO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55"/>
              </a:spcBef>
              <a:tabLst>
                <a:tab pos="913765" algn="l"/>
              </a:tabLst>
            </a:pPr>
            <a:r>
              <a:rPr sz="2700" b="1" baseline="3086" dirty="0">
                <a:solidFill>
                  <a:srgbClr val="000099"/>
                </a:solidFill>
                <a:latin typeface="Comic Sans MS"/>
                <a:cs typeface="Comic Sans MS"/>
              </a:rPr>
              <a:t>27	</a:t>
            </a:r>
            <a:r>
              <a:rPr b="1" spc="-5" dirty="0">
                <a:solidFill>
                  <a:srgbClr val="62A437"/>
                </a:solidFill>
                <a:latin typeface="Comic Sans MS"/>
                <a:cs typeface="Comic Sans MS"/>
              </a:rPr>
              <a:t>DT/R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30"/>
              </a:spcBef>
              <a:tabLst>
                <a:tab pos="913765" algn="l"/>
              </a:tabLst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26	</a:t>
            </a:r>
            <a:r>
              <a:rPr b="1" dirty="0">
                <a:solidFill>
                  <a:srgbClr val="62A437"/>
                </a:solidFill>
                <a:latin typeface="Comic Sans MS"/>
                <a:cs typeface="Comic Sans MS"/>
              </a:rPr>
              <a:t>DEN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350"/>
              </a:spcBef>
              <a:tabLst>
                <a:tab pos="913765" algn="l"/>
              </a:tabLst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25	</a:t>
            </a:r>
            <a:r>
              <a:rPr b="1" dirty="0">
                <a:solidFill>
                  <a:srgbClr val="62A437"/>
                </a:solidFill>
                <a:latin typeface="Comic Sans MS"/>
                <a:cs typeface="Comic Sans MS"/>
              </a:rPr>
              <a:t>ALE</a:t>
            </a:r>
            <a:endParaRPr>
              <a:latin typeface="Comic Sans MS"/>
              <a:cs typeface="Comic Sans MS"/>
            </a:endParaRPr>
          </a:p>
          <a:p>
            <a:pPr>
              <a:spcBef>
                <a:spcPts val="130"/>
              </a:spcBef>
              <a:tabLst>
                <a:tab pos="913765" algn="l"/>
              </a:tabLst>
            </a:pPr>
            <a:r>
              <a:rPr sz="2700" b="1" spc="7" baseline="-3086" dirty="0">
                <a:solidFill>
                  <a:srgbClr val="000099"/>
                </a:solidFill>
                <a:latin typeface="Comic Sans MS"/>
                <a:cs typeface="Comic Sans MS"/>
              </a:rPr>
              <a:t>2</a:t>
            </a:r>
            <a:r>
              <a:rPr sz="2700" b="1" baseline="-3086" dirty="0">
                <a:solidFill>
                  <a:srgbClr val="000099"/>
                </a:solidFill>
                <a:latin typeface="Comic Sans MS"/>
                <a:cs typeface="Comic Sans MS"/>
              </a:rPr>
              <a:t>4	</a:t>
            </a:r>
            <a:r>
              <a:rPr b="1" spc="-5" dirty="0">
                <a:solidFill>
                  <a:srgbClr val="660066"/>
                </a:solidFill>
                <a:latin typeface="Comic Sans MS"/>
                <a:cs typeface="Comic Sans MS"/>
              </a:rPr>
              <a:t>INTA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6630161" y="27820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630161" y="27439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7166229" y="2626614"/>
            <a:ext cx="33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62A437"/>
                </a:solidFill>
                <a:latin typeface="Comic Sans MS"/>
                <a:cs typeface="Comic Sans MS"/>
              </a:rPr>
              <a:t>RD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7163561" y="26677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30161" y="24772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30161" y="24391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7166229" y="2321814"/>
            <a:ext cx="897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FF6600"/>
                </a:solidFill>
                <a:latin typeface="Comic Sans MS"/>
                <a:cs typeface="Comic Sans MS"/>
              </a:rPr>
              <a:t>M</a:t>
            </a:r>
            <a:r>
              <a:rPr b="1" dirty="0">
                <a:solidFill>
                  <a:srgbClr val="FF6600"/>
                </a:solidFill>
                <a:latin typeface="Comic Sans MS"/>
                <a:cs typeface="Comic Sans MS"/>
              </a:rPr>
              <a:t>N/MX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7696961" y="23629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6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630161" y="21724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630161" y="21343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7166229" y="2017014"/>
            <a:ext cx="903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62A437"/>
                </a:solidFill>
                <a:latin typeface="Comic Sans MS"/>
                <a:cs typeface="Comic Sans MS"/>
              </a:rPr>
              <a:t>B</a:t>
            </a:r>
            <a:r>
              <a:rPr b="1" spc="-5" dirty="0">
                <a:solidFill>
                  <a:srgbClr val="62A437"/>
                </a:solidFill>
                <a:latin typeface="Comic Sans MS"/>
                <a:cs typeface="Comic Sans MS"/>
              </a:rPr>
              <a:t>HE/S7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1" name="object 91"/>
          <p:cNvSpPr/>
          <p:nvPr/>
        </p:nvSpPr>
        <p:spPr>
          <a:xfrm>
            <a:off x="7163561" y="2058161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32004">
            <a:solidFill>
              <a:srgbClr val="62A43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7166228" y="478282"/>
            <a:ext cx="637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CC3300"/>
                </a:solidFill>
                <a:latin typeface="Comic Sans MS"/>
                <a:cs typeface="Comic Sans MS"/>
              </a:rPr>
              <a:t>AD</a:t>
            </a:r>
            <a:r>
              <a:rPr b="1" dirty="0">
                <a:solidFill>
                  <a:srgbClr val="CC3300"/>
                </a:solidFill>
                <a:latin typeface="Comic Sans MS"/>
                <a:cs typeface="Comic Sans MS"/>
              </a:rPr>
              <a:t>15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630161" y="634745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630161" y="596645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7166229" y="797433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spc="5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6/S3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6630161" y="9532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6630161" y="9151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7166229" y="1102233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spc="5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7/S4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6630161" y="12580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30161" y="12199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7166229" y="1407033"/>
            <a:ext cx="88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</a:t>
            </a:r>
            <a:r>
              <a:rPr b="1" spc="5" dirty="0">
                <a:solidFill>
                  <a:srgbClr val="993300"/>
                </a:solidFill>
                <a:latin typeface="Comic Sans MS"/>
                <a:cs typeface="Comic Sans MS"/>
              </a:rPr>
              <a:t>1</a:t>
            </a:r>
            <a:r>
              <a:rPr b="1" dirty="0">
                <a:solidFill>
                  <a:srgbClr val="993300"/>
                </a:solidFill>
                <a:latin typeface="Comic Sans MS"/>
                <a:cs typeface="Comic Sans MS"/>
              </a:rPr>
              <a:t>8/S5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6630161" y="15628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630161" y="15247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7166228" y="1711529"/>
            <a:ext cx="8890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993300"/>
                </a:solidFill>
                <a:latin typeface="Comic Sans MS"/>
                <a:cs typeface="Comic Sans MS"/>
              </a:rPr>
              <a:t>A19/S6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6251828" y="171196"/>
            <a:ext cx="306070" cy="275526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spcBef>
                <a:spcPts val="229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40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12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39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355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38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37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36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dirty="0">
                <a:solidFill>
                  <a:srgbClr val="000099"/>
                </a:solidFill>
                <a:latin typeface="Comic Sans MS"/>
                <a:cs typeface="Comic Sans MS"/>
              </a:rPr>
              <a:t>37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4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35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33</a:t>
            </a:r>
            <a:endParaRPr>
              <a:latin typeface="Comic Sans MS"/>
              <a:cs typeface="Comic Sans MS"/>
            </a:endParaRPr>
          </a:p>
          <a:p>
            <a:pPr marL="12700">
              <a:spcBef>
                <a:spcPts val="240"/>
              </a:spcBef>
            </a:pPr>
            <a:r>
              <a:rPr b="1" spc="5" dirty="0">
                <a:solidFill>
                  <a:srgbClr val="000099"/>
                </a:solidFill>
                <a:latin typeface="Comic Sans MS"/>
                <a:cs typeface="Comic Sans MS"/>
              </a:rPr>
              <a:t>32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06" name="object 106"/>
          <p:cNvSpPr/>
          <p:nvPr/>
        </p:nvSpPr>
        <p:spPr>
          <a:xfrm>
            <a:off x="6630161" y="1867661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6630161" y="1829561"/>
            <a:ext cx="228600" cy="76200"/>
          </a:xfrm>
          <a:custGeom>
            <a:avLst/>
            <a:gdLst/>
            <a:ahLst/>
            <a:cxnLst/>
            <a:rect l="l" t="t" r="r" b="b"/>
            <a:pathLst>
              <a:path w="228600" h="76200">
                <a:moveTo>
                  <a:pt x="0" y="76200"/>
                </a:moveTo>
                <a:lnTo>
                  <a:pt x="228600" y="76200"/>
                </a:lnTo>
                <a:lnTo>
                  <a:pt x="228600" y="0"/>
                </a:lnTo>
                <a:lnTo>
                  <a:pt x="0" y="0"/>
                </a:lnTo>
                <a:lnTo>
                  <a:pt x="0" y="762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6096761" y="2972561"/>
            <a:ext cx="2057400" cy="2362200"/>
          </a:xfrm>
          <a:custGeom>
            <a:avLst/>
            <a:gdLst/>
            <a:ahLst/>
            <a:cxnLst/>
            <a:rect l="l" t="t" r="r" b="b"/>
            <a:pathLst>
              <a:path w="2057400" h="2362200">
                <a:moveTo>
                  <a:pt x="0" y="2362200"/>
                </a:moveTo>
                <a:lnTo>
                  <a:pt x="2057399" y="2362200"/>
                </a:lnTo>
                <a:lnTo>
                  <a:pt x="2057399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solidFill>
            <a:srgbClr val="FF0000">
              <a:alpha val="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096761" y="2972561"/>
            <a:ext cx="2057400" cy="2362200"/>
          </a:xfrm>
          <a:custGeom>
            <a:avLst/>
            <a:gdLst/>
            <a:ahLst/>
            <a:cxnLst/>
            <a:rect l="l" t="t" r="r" b="b"/>
            <a:pathLst>
              <a:path w="2057400" h="2362200">
                <a:moveTo>
                  <a:pt x="0" y="2362200"/>
                </a:moveTo>
                <a:lnTo>
                  <a:pt x="2057399" y="2362200"/>
                </a:lnTo>
                <a:lnTo>
                  <a:pt x="2057399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ln w="32003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 txBox="1"/>
          <p:nvPr/>
        </p:nvSpPr>
        <p:spPr>
          <a:xfrm>
            <a:off x="8309609" y="2917316"/>
            <a:ext cx="942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RQ/G</a:t>
            </a:r>
            <a:r>
              <a:rPr b="1" spc="-10" dirty="0">
                <a:solidFill>
                  <a:srgbClr val="6600FF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FF"/>
                </a:solidFill>
                <a:latin typeface="Comic Sans MS"/>
                <a:cs typeface="Comic Sans MS"/>
              </a:rPr>
              <a:t>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8306561" y="29725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8839961" y="29725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8306561" y="32773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839961" y="3277361"/>
            <a:ext cx="381000" cy="0"/>
          </a:xfrm>
          <a:custGeom>
            <a:avLst/>
            <a:gdLst/>
            <a:ahLst/>
            <a:cxnLst/>
            <a:rect l="l" t="t" r="r" b="b"/>
            <a:pathLst>
              <a:path w="381000">
                <a:moveTo>
                  <a:pt x="0" y="0"/>
                </a:moveTo>
                <a:lnTo>
                  <a:pt x="3810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8309609" y="3220339"/>
            <a:ext cx="942340" cy="606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RQ/G</a:t>
            </a:r>
            <a:r>
              <a:rPr b="1" spc="-10" dirty="0">
                <a:solidFill>
                  <a:srgbClr val="6600FF"/>
                </a:solidFill>
                <a:latin typeface="Comic Sans MS"/>
                <a:cs typeface="Comic Sans MS"/>
              </a:rPr>
              <a:t>T</a:t>
            </a:r>
            <a:r>
              <a:rPr b="1" dirty="0">
                <a:solidFill>
                  <a:srgbClr val="6600FF"/>
                </a:solidFill>
                <a:latin typeface="Comic Sans MS"/>
                <a:cs typeface="Comic Sans MS"/>
              </a:rPr>
              <a:t>1  LOCK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8306561" y="3582161"/>
            <a:ext cx="609600" cy="0"/>
          </a:xfrm>
          <a:custGeom>
            <a:avLst/>
            <a:gdLst/>
            <a:ahLst/>
            <a:cxnLst/>
            <a:rect l="l" t="t" r="r" b="b"/>
            <a:pathLst>
              <a:path w="609600">
                <a:moveTo>
                  <a:pt x="0" y="0"/>
                </a:moveTo>
                <a:lnTo>
                  <a:pt x="609600" y="0"/>
                </a:lnTo>
              </a:path>
            </a:pathLst>
          </a:custGeom>
          <a:ln w="3200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8309609" y="383171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S2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8306561" y="38869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 txBox="1"/>
          <p:nvPr/>
        </p:nvSpPr>
        <p:spPr>
          <a:xfrm>
            <a:off x="8309609" y="413689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0" name="object 120"/>
          <p:cNvSpPr/>
          <p:nvPr/>
        </p:nvSpPr>
        <p:spPr>
          <a:xfrm>
            <a:off x="8306561" y="41917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 txBox="1"/>
          <p:nvPr/>
        </p:nvSpPr>
        <p:spPr>
          <a:xfrm>
            <a:off x="8309609" y="4441697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FF9900"/>
                </a:solidFill>
                <a:latin typeface="Comic Sans MS"/>
                <a:cs typeface="Comic Sans MS"/>
              </a:rPr>
              <a:t>S0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8306561" y="44965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 txBox="1"/>
          <p:nvPr/>
        </p:nvSpPr>
        <p:spPr>
          <a:xfrm>
            <a:off x="8309610" y="4701794"/>
            <a:ext cx="523875" cy="6330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100"/>
              </a:spcBef>
            </a:pPr>
            <a:r>
              <a:rPr b="1" spc="-5" dirty="0">
                <a:solidFill>
                  <a:srgbClr val="6600FF"/>
                </a:solidFill>
                <a:latin typeface="Comic Sans MS"/>
                <a:cs typeface="Comic Sans MS"/>
              </a:rPr>
              <a:t>QS0  QS1</a:t>
            </a:r>
            <a:endParaRPr>
              <a:latin typeface="Comic Sans MS"/>
              <a:cs typeface="Comic Sans M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032375" y="2911220"/>
            <a:ext cx="891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10" dirty="0">
                <a:latin typeface="Comic Sans MS"/>
                <a:cs typeface="Comic Sans MS"/>
              </a:rPr>
              <a:t>8086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7773161" y="3505961"/>
            <a:ext cx="381000" cy="1447800"/>
          </a:xfrm>
          <a:custGeom>
            <a:avLst/>
            <a:gdLst/>
            <a:ahLst/>
            <a:cxnLst/>
            <a:rect l="l" t="t" r="r" b="b"/>
            <a:pathLst>
              <a:path w="381000" h="1447800">
                <a:moveTo>
                  <a:pt x="0" y="0"/>
                </a:moveTo>
                <a:lnTo>
                  <a:pt x="60191" y="6146"/>
                </a:lnTo>
                <a:lnTo>
                  <a:pt x="112483" y="23266"/>
                </a:lnTo>
                <a:lnTo>
                  <a:pt x="153728" y="49377"/>
                </a:lnTo>
                <a:lnTo>
                  <a:pt x="180782" y="82499"/>
                </a:lnTo>
                <a:lnTo>
                  <a:pt x="190500" y="120650"/>
                </a:lnTo>
                <a:lnTo>
                  <a:pt x="190500" y="603250"/>
                </a:lnTo>
                <a:lnTo>
                  <a:pt x="200217" y="641400"/>
                </a:lnTo>
                <a:lnTo>
                  <a:pt x="227271" y="674522"/>
                </a:lnTo>
                <a:lnTo>
                  <a:pt x="268516" y="700633"/>
                </a:lnTo>
                <a:lnTo>
                  <a:pt x="320808" y="717753"/>
                </a:lnTo>
                <a:lnTo>
                  <a:pt x="380999" y="723900"/>
                </a:lnTo>
                <a:lnTo>
                  <a:pt x="320808" y="730046"/>
                </a:lnTo>
                <a:lnTo>
                  <a:pt x="268516" y="747166"/>
                </a:lnTo>
                <a:lnTo>
                  <a:pt x="227271" y="773277"/>
                </a:lnTo>
                <a:lnTo>
                  <a:pt x="200217" y="806399"/>
                </a:lnTo>
                <a:lnTo>
                  <a:pt x="190500" y="844550"/>
                </a:lnTo>
                <a:lnTo>
                  <a:pt x="190500" y="1327150"/>
                </a:lnTo>
                <a:lnTo>
                  <a:pt x="180782" y="1365300"/>
                </a:lnTo>
                <a:lnTo>
                  <a:pt x="153728" y="1398422"/>
                </a:lnTo>
                <a:lnTo>
                  <a:pt x="112483" y="1424533"/>
                </a:lnTo>
                <a:lnTo>
                  <a:pt x="60191" y="1441653"/>
                </a:lnTo>
                <a:lnTo>
                  <a:pt x="0" y="1447800"/>
                </a:lnTo>
              </a:path>
            </a:pathLst>
          </a:custGeom>
          <a:ln w="32004">
            <a:solidFill>
              <a:srgbClr val="455F5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 txBox="1"/>
          <p:nvPr/>
        </p:nvSpPr>
        <p:spPr>
          <a:xfrm>
            <a:off x="9147810" y="6429248"/>
            <a:ext cx="24447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800" u="sng" spc="-5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omic Sans MS"/>
                <a:cs typeface="Comic Sans MS"/>
              </a:rPr>
              <a:t>n</a:t>
            </a:r>
            <a:r>
              <a:rPr sz="800" u="sng" dirty="0">
                <a:solidFill>
                  <a:srgbClr val="6B9F24"/>
                </a:solidFill>
                <a:uFill>
                  <a:solidFill>
                    <a:srgbClr val="6B9F24"/>
                  </a:solidFill>
                </a:uFill>
                <a:latin typeface="Comic Sans MS"/>
                <a:cs typeface="Comic Sans MS"/>
              </a:rPr>
              <a:t>ext</a:t>
            </a:r>
            <a:endParaRPr sz="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7540" y="780034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95" dirty="0">
                <a:latin typeface="Arial"/>
                <a:cs typeface="Arial"/>
              </a:rPr>
              <a:t>8086</a:t>
            </a:r>
            <a:endParaRPr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1009" y="703834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95" dirty="0">
                <a:latin typeface="Arial"/>
                <a:cs typeface="Arial"/>
              </a:rPr>
              <a:t>8087</a:t>
            </a:r>
            <a:endParaRPr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91400" y="140970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85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85800" h="76200">
                <a:moveTo>
                  <a:pt x="685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</a:pathLst>
          </a:custGeom>
          <a:solidFill>
            <a:srgbClr val="51C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7161" y="144856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2004">
            <a:solidFill>
              <a:srgbClr val="99C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7161" y="1905761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2004">
            <a:solidFill>
              <a:srgbClr val="99C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20561" y="144856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956">
            <a:solidFill>
              <a:srgbClr val="99C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20561" y="14485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99C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2361" y="143636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99C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90900" y="1360932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85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85800" h="76200">
                <a:moveTo>
                  <a:pt x="685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</a:pathLst>
          </a:custGeom>
          <a:solidFill>
            <a:srgbClr val="51C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76600" y="255270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3100" y="44450"/>
                </a:lnTo>
                <a:lnTo>
                  <a:pt x="622300" y="44450"/>
                </a:lnTo>
                <a:lnTo>
                  <a:pt x="622300" y="31750"/>
                </a:lnTo>
                <a:lnTo>
                  <a:pt x="673100" y="3175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685800" h="76200">
                <a:moveTo>
                  <a:pt x="6731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73100" y="44450"/>
                </a:lnTo>
                <a:lnTo>
                  <a:pt x="685800" y="3810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577328" y="262890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609600" y="0"/>
                </a:moveTo>
                <a:lnTo>
                  <a:pt x="609600" y="76200"/>
                </a:lnTo>
                <a:lnTo>
                  <a:pt x="673100" y="44450"/>
                </a:lnTo>
                <a:lnTo>
                  <a:pt x="622300" y="44450"/>
                </a:lnTo>
                <a:lnTo>
                  <a:pt x="622300" y="31750"/>
                </a:lnTo>
                <a:lnTo>
                  <a:pt x="673100" y="31750"/>
                </a:lnTo>
                <a:lnTo>
                  <a:pt x="609600" y="0"/>
                </a:lnTo>
                <a:close/>
              </a:path>
              <a:path w="685800" h="76200">
                <a:moveTo>
                  <a:pt x="6096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685800" h="76200">
                <a:moveTo>
                  <a:pt x="673100" y="31750"/>
                </a:moveTo>
                <a:lnTo>
                  <a:pt x="622300" y="31750"/>
                </a:lnTo>
                <a:lnTo>
                  <a:pt x="622300" y="44450"/>
                </a:lnTo>
                <a:lnTo>
                  <a:pt x="673100" y="44450"/>
                </a:lnTo>
                <a:lnTo>
                  <a:pt x="685800" y="38100"/>
                </a:lnTo>
                <a:lnTo>
                  <a:pt x="673100" y="317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87161" y="2527554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2004">
            <a:solidFill>
              <a:srgbClr val="99C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7161" y="2984754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2004">
            <a:solidFill>
              <a:srgbClr val="99C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020561" y="2527554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956">
            <a:solidFill>
              <a:srgbClr val="99C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020561" y="2527554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99C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182361" y="25153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99C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1400" y="3744467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685800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685800" h="76200">
                <a:moveTo>
                  <a:pt x="685800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685800" y="44449"/>
                </a:lnTo>
                <a:lnTo>
                  <a:pt x="685800" y="31749"/>
                </a:lnTo>
                <a:close/>
              </a:path>
            </a:pathLst>
          </a:custGeom>
          <a:solidFill>
            <a:srgbClr val="51C3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87161" y="378332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32004">
            <a:solidFill>
              <a:srgbClr val="99C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87161" y="4240529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32004">
            <a:solidFill>
              <a:srgbClr val="99C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020561" y="378332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28956">
            <a:solidFill>
              <a:srgbClr val="99C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0561" y="3783329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99C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182361" y="3772661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2004">
            <a:solidFill>
              <a:srgbClr val="99C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390900" y="3695700"/>
            <a:ext cx="685800" cy="76200"/>
          </a:xfrm>
          <a:custGeom>
            <a:avLst/>
            <a:gdLst/>
            <a:ahLst/>
            <a:cxnLst/>
            <a:rect l="l" t="t" r="r" b="b"/>
            <a:pathLst>
              <a:path w="685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6858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685800" h="76200">
                <a:moveTo>
                  <a:pt x="6858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685800" y="44450"/>
                </a:lnTo>
                <a:lnTo>
                  <a:pt x="685800" y="31750"/>
                </a:lnTo>
                <a:close/>
              </a:path>
            </a:pathLst>
          </a:custGeom>
          <a:solidFill>
            <a:srgbClr val="51C3F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55850" y="298451"/>
          <a:ext cx="6096000" cy="3333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S2’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1C3F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S1’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1C3F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S0’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1C3F8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Function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1C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9F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9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9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80" dirty="0">
                          <a:latin typeface="Arial"/>
                          <a:cs typeface="Arial"/>
                        </a:rPr>
                        <a:t>INTA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95" dirty="0">
                          <a:latin typeface="Arial"/>
                          <a:cs typeface="Arial"/>
                        </a:rPr>
                        <a:t>IOR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9F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9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9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30" dirty="0">
                          <a:latin typeface="Arial"/>
                          <a:cs typeface="Arial"/>
                        </a:rPr>
                        <a:t>IOW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5" dirty="0">
                          <a:latin typeface="Arial"/>
                          <a:cs typeface="Arial"/>
                        </a:rPr>
                        <a:t>Halt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9F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9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9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10" dirty="0">
                          <a:latin typeface="Arial"/>
                          <a:cs typeface="Arial"/>
                        </a:rPr>
                        <a:t>Opcode</a:t>
                      </a:r>
                      <a:r>
                        <a:rPr sz="1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fetch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0" dirty="0">
                          <a:latin typeface="Arial"/>
                          <a:cs typeface="Arial"/>
                        </a:rPr>
                        <a:t>MEMR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9FC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9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9FC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90" dirty="0">
                          <a:latin typeface="Arial"/>
                          <a:cs typeface="Arial"/>
                        </a:rPr>
                        <a:t>MEMW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D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D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5" dirty="0">
                          <a:latin typeface="Arial"/>
                          <a:cs typeface="Arial"/>
                        </a:rPr>
                        <a:t>Passive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5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279650" y="4032250"/>
          <a:ext cx="4800600" cy="1979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QS0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A3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QS1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A3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Function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A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5" dirty="0">
                          <a:latin typeface="Arial"/>
                          <a:cs typeface="Arial"/>
                        </a:rPr>
                        <a:t>Queue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0" dirty="0">
                          <a:latin typeface="Arial"/>
                          <a:cs typeface="Arial"/>
                        </a:rPr>
                        <a:t>Idle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85" dirty="0">
                          <a:latin typeface="Arial"/>
                          <a:cs typeface="Arial"/>
                        </a:rPr>
                        <a:t>First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byte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8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opcode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5" dirty="0">
                          <a:latin typeface="Arial"/>
                          <a:cs typeface="Arial"/>
                        </a:rPr>
                        <a:t>Queue </a:t>
                      </a:r>
                      <a:r>
                        <a:rPr sz="1800" spc="-1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empty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8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0" dirty="0">
                          <a:latin typeface="Arial"/>
                          <a:cs typeface="Arial"/>
                        </a:rPr>
                        <a:t>Subsequent 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byte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85" dirty="0">
                          <a:latin typeface="Arial"/>
                          <a:cs typeface="Arial"/>
                        </a:rPr>
                        <a:t>opcode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62A4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10000" y="9525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0" y="12573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10000" y="15621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07995" y="856234"/>
            <a:ext cx="20827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1800" u="none" spc="-37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800" u="none" spc="-60" baseline="-20833" dirty="0">
                <a:solidFill>
                  <a:srgbClr val="000000"/>
                </a:solidFill>
                <a:latin typeface="Arial"/>
                <a:cs typeface="Arial"/>
              </a:rPr>
              <a:t>2  </a:t>
            </a:r>
            <a:r>
              <a:rPr sz="1800" u="none" spc="-37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800" u="none" spc="-60" baseline="-20833" dirty="0">
                <a:solidFill>
                  <a:srgbClr val="000000"/>
                </a:solidFill>
                <a:latin typeface="Arial"/>
                <a:cs typeface="Arial"/>
              </a:rPr>
              <a:t>1  </a:t>
            </a:r>
            <a:r>
              <a:rPr sz="1800" u="none" spc="-375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sz="1800" u="none" spc="-89" baseline="-20833" dirty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29000" y="9144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192">
            <a:solidFill>
              <a:srgbClr val="99C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29000" y="12192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192">
            <a:solidFill>
              <a:srgbClr val="99C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29000" y="1447800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600" y="0"/>
                </a:lnTo>
              </a:path>
            </a:pathLst>
          </a:custGeom>
          <a:ln w="12192">
            <a:solidFill>
              <a:srgbClr val="99CA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63137" y="4382013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63137" y="4686813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63137" y="4991613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63137" y="5296413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724400" y="609601"/>
            <a:ext cx="2667000" cy="4892621"/>
          </a:xfrm>
          <a:prstGeom prst="rect">
            <a:avLst/>
          </a:prstGeom>
          <a:ln w="1524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100" dirty="0">
              <a:latin typeface="Times New Roman"/>
              <a:cs typeface="Times New Roman"/>
            </a:endParaRPr>
          </a:p>
          <a:p>
            <a:pPr marL="1750060" marR="83820" indent="177800" algn="just">
              <a:spcBef>
                <a:spcPts val="5"/>
              </a:spcBef>
            </a:pPr>
            <a:r>
              <a:rPr spc="-155" dirty="0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spc="-14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pc="-27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pc="-204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pc="55" dirty="0">
                <a:solidFill>
                  <a:srgbClr val="FF0000"/>
                </a:solidFill>
                <a:latin typeface="Arial"/>
                <a:cs typeface="Arial"/>
              </a:rPr>
              <a:t>’  </a:t>
            </a:r>
            <a:r>
              <a:rPr lang="en-US" spc="55" dirty="0">
                <a:solidFill>
                  <a:srgbClr val="FF0000"/>
                </a:solidFill>
                <a:latin typeface="Arial"/>
                <a:cs typeface="Arial"/>
              </a:rPr>
              <a:t>   </a:t>
            </a:r>
            <a:r>
              <a:rPr spc="-114" dirty="0">
                <a:solidFill>
                  <a:srgbClr val="FF0000"/>
                </a:solidFill>
                <a:latin typeface="Arial"/>
                <a:cs typeface="Arial"/>
              </a:rPr>
              <a:t>MWTC’  </a:t>
            </a:r>
            <a:r>
              <a:rPr spc="-70" dirty="0">
                <a:solidFill>
                  <a:srgbClr val="FF0000"/>
                </a:solidFill>
                <a:latin typeface="Arial"/>
                <a:cs typeface="Arial"/>
              </a:rPr>
              <a:t>AM</a:t>
            </a:r>
            <a:r>
              <a:rPr spc="-9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pc="-26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pc="-28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pc="45" dirty="0">
                <a:solidFill>
                  <a:srgbClr val="FF0000"/>
                </a:solidFill>
                <a:latin typeface="Arial"/>
                <a:cs typeface="Arial"/>
              </a:rPr>
              <a:t>’</a:t>
            </a:r>
            <a:endParaRPr dirty="0">
              <a:latin typeface="Arial"/>
              <a:cs typeface="Arial"/>
            </a:endParaRPr>
          </a:p>
          <a:p>
            <a:pPr marL="1975485" marR="83185" indent="210185" algn="just"/>
            <a:r>
              <a:rPr spc="-175" dirty="0">
                <a:solidFill>
                  <a:srgbClr val="FF0000"/>
                </a:solidFill>
                <a:latin typeface="Arial"/>
                <a:cs typeface="Arial"/>
              </a:rPr>
              <a:t>IO</a:t>
            </a:r>
            <a:r>
              <a:rPr spc="-24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pc="55" dirty="0">
                <a:solidFill>
                  <a:srgbClr val="FF0000"/>
                </a:solidFill>
                <a:latin typeface="Arial"/>
                <a:cs typeface="Arial"/>
              </a:rPr>
              <a:t>’  </a:t>
            </a:r>
            <a:r>
              <a:rPr spc="-85" dirty="0">
                <a:solidFill>
                  <a:srgbClr val="FF0000"/>
                </a:solidFill>
                <a:latin typeface="Arial"/>
                <a:cs typeface="Arial"/>
              </a:rPr>
              <a:t>IOW’  </a:t>
            </a:r>
            <a:r>
              <a:rPr spc="-114" dirty="0">
                <a:solidFill>
                  <a:srgbClr val="FF0000"/>
                </a:solidFill>
                <a:latin typeface="Arial"/>
                <a:cs typeface="Arial"/>
              </a:rPr>
              <a:t>AI</a:t>
            </a:r>
            <a:r>
              <a:rPr spc="-215" dirty="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spc="-100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pc="55" dirty="0">
                <a:solidFill>
                  <a:srgbClr val="FF0000"/>
                </a:solidFill>
                <a:latin typeface="Arial"/>
                <a:cs typeface="Arial"/>
              </a:rPr>
              <a:t>’  </a:t>
            </a:r>
            <a:r>
              <a:rPr spc="-130" dirty="0">
                <a:solidFill>
                  <a:srgbClr val="FF0000"/>
                </a:solidFill>
                <a:latin typeface="Arial"/>
                <a:cs typeface="Arial"/>
              </a:rPr>
              <a:t>DT/R’</a:t>
            </a:r>
            <a:endParaRPr dirty="0">
              <a:latin typeface="Arial"/>
              <a:cs typeface="Arial"/>
            </a:endParaRPr>
          </a:p>
          <a:p>
            <a:pPr marL="2234565" marR="83820" indent="-1133475" algn="r">
              <a:lnSpc>
                <a:spcPct val="50800"/>
              </a:lnSpc>
              <a:tabLst>
                <a:tab pos="2175510" algn="l"/>
              </a:tabLst>
            </a:pPr>
            <a:endParaRPr lang="en-US" dirty="0">
              <a:latin typeface="Arial"/>
              <a:cs typeface="Arial"/>
            </a:endParaRPr>
          </a:p>
          <a:p>
            <a:pPr marL="2234565" marR="83820" indent="-1133475" algn="r">
              <a:lnSpc>
                <a:spcPct val="50800"/>
              </a:lnSpc>
              <a:tabLst>
                <a:tab pos="2175510" algn="l"/>
              </a:tabLst>
            </a:pPr>
            <a:endParaRPr lang="en-US" dirty="0">
              <a:latin typeface="Arial"/>
              <a:cs typeface="Arial"/>
            </a:endParaRPr>
          </a:p>
          <a:p>
            <a:pPr marL="2234565" marR="83820" indent="-1133475" algn="r">
              <a:lnSpc>
                <a:spcPct val="50800"/>
              </a:lnSpc>
              <a:tabLst>
                <a:tab pos="2175510" algn="l"/>
              </a:tabLst>
            </a:pPr>
            <a:endParaRPr lang="en-US" dirty="0">
              <a:latin typeface="Arial"/>
              <a:cs typeface="Arial"/>
            </a:endParaRPr>
          </a:p>
          <a:p>
            <a:pPr marL="2234565" marR="83820" indent="-1133475" algn="r">
              <a:lnSpc>
                <a:spcPct val="50800"/>
              </a:lnSpc>
              <a:tabLst>
                <a:tab pos="2175510" algn="l"/>
              </a:tabLst>
            </a:pPr>
            <a:endParaRPr lang="en-US" dirty="0">
              <a:latin typeface="Arial"/>
              <a:cs typeface="Arial"/>
            </a:endParaRPr>
          </a:p>
          <a:p>
            <a:pPr marL="2234565" marR="83820" indent="-1133475" algn="r">
              <a:lnSpc>
                <a:spcPct val="50800"/>
              </a:lnSpc>
              <a:tabLst>
                <a:tab pos="2175510" algn="l"/>
              </a:tabLst>
            </a:pPr>
            <a:endParaRPr lang="en-US" dirty="0">
              <a:latin typeface="Arial"/>
              <a:cs typeface="Arial"/>
            </a:endParaRPr>
          </a:p>
          <a:p>
            <a:pPr marL="2234565" marR="83820" indent="-1133475" algn="r">
              <a:lnSpc>
                <a:spcPct val="50800"/>
              </a:lnSpc>
              <a:tabLst>
                <a:tab pos="2175510" algn="l"/>
              </a:tabLst>
            </a:pPr>
            <a:r>
              <a:rPr lang="en-US" sz="2700" spc="-254" baseline="32407" dirty="0">
                <a:solidFill>
                  <a:srgbClr val="FF0000"/>
                </a:solidFill>
                <a:latin typeface="Arial"/>
                <a:cs typeface="Arial"/>
              </a:rPr>
              <a:t>   </a:t>
            </a:r>
            <a:r>
              <a:rPr sz="2700" spc="-254" baseline="32407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lang="en-US" sz="2700" spc="-254" baseline="32407" dirty="0">
                <a:solidFill>
                  <a:srgbClr val="FF0000"/>
                </a:solidFill>
                <a:latin typeface="Arial"/>
                <a:cs typeface="Arial"/>
              </a:rPr>
              <a:t>EN</a:t>
            </a:r>
            <a:r>
              <a:rPr sz="2700" spc="-254" baseline="3240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endParaRPr lang="en-US" sz="2700" spc="-254" baseline="32407" dirty="0">
              <a:solidFill>
                <a:srgbClr val="FF0000"/>
              </a:solidFill>
              <a:latin typeface="Arial"/>
              <a:cs typeface="Arial"/>
            </a:endParaRPr>
          </a:p>
          <a:p>
            <a:pPr marL="2234565" marR="83820" indent="-1133475" algn="r">
              <a:lnSpc>
                <a:spcPct val="50800"/>
              </a:lnSpc>
              <a:tabLst>
                <a:tab pos="2175510" algn="l"/>
              </a:tabLst>
            </a:pPr>
            <a:endParaRPr lang="en-US" sz="2700" spc="-254" baseline="32407" dirty="0">
              <a:solidFill>
                <a:srgbClr val="FF0000"/>
              </a:solidFill>
              <a:latin typeface="Arial"/>
              <a:cs typeface="Arial"/>
            </a:endParaRPr>
          </a:p>
          <a:p>
            <a:pPr marL="2234565" marR="83820" indent="-1133475" algn="r">
              <a:lnSpc>
                <a:spcPct val="50800"/>
              </a:lnSpc>
              <a:tabLst>
                <a:tab pos="2175510" algn="l"/>
              </a:tabLst>
            </a:pPr>
            <a:r>
              <a:rPr spc="-245" dirty="0">
                <a:solidFill>
                  <a:srgbClr val="FF0000"/>
                </a:solidFill>
                <a:latin typeface="Arial"/>
                <a:cs typeface="Arial"/>
              </a:rPr>
              <a:t>ALE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20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68275" marR="2042160"/>
            <a:r>
              <a:rPr spc="-285" dirty="0">
                <a:latin typeface="Arial"/>
                <a:cs typeface="Arial"/>
              </a:rPr>
              <a:t>CLK  </a:t>
            </a:r>
            <a:r>
              <a:rPr spc="-120" dirty="0">
                <a:latin typeface="Arial"/>
                <a:cs typeface="Arial"/>
              </a:rPr>
              <a:t>AEN’  </a:t>
            </a:r>
            <a:r>
              <a:rPr spc="-275" dirty="0">
                <a:latin typeface="Arial"/>
                <a:cs typeface="Arial"/>
              </a:rPr>
              <a:t>CEN  </a:t>
            </a:r>
            <a:r>
              <a:rPr spc="-160" dirty="0">
                <a:latin typeface="Arial"/>
                <a:cs typeface="Arial"/>
              </a:rPr>
              <a:t>IOB</a:t>
            </a:r>
            <a:endParaRPr dirty="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391400" y="10287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391400" y="13335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91400" y="16383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1400" y="18669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1400" y="20955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1400" y="24003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08926" y="27051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1400" y="3771900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91400" y="3414634"/>
            <a:ext cx="914400" cy="76200"/>
          </a:xfrm>
          <a:custGeom>
            <a:avLst/>
            <a:gdLst/>
            <a:ahLst/>
            <a:cxnLst/>
            <a:rect l="l" t="t" r="r" b="b"/>
            <a:pathLst>
              <a:path w="914400" h="76200">
                <a:moveTo>
                  <a:pt x="838200" y="0"/>
                </a:moveTo>
                <a:lnTo>
                  <a:pt x="838200" y="76200"/>
                </a:lnTo>
                <a:lnTo>
                  <a:pt x="901700" y="44450"/>
                </a:lnTo>
                <a:lnTo>
                  <a:pt x="850900" y="44450"/>
                </a:lnTo>
                <a:lnTo>
                  <a:pt x="850900" y="31750"/>
                </a:lnTo>
                <a:lnTo>
                  <a:pt x="901700" y="31750"/>
                </a:lnTo>
                <a:lnTo>
                  <a:pt x="838200" y="0"/>
                </a:lnTo>
                <a:close/>
              </a:path>
              <a:path w="914400" h="76200">
                <a:moveTo>
                  <a:pt x="838200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838200" y="44450"/>
                </a:lnTo>
                <a:lnTo>
                  <a:pt x="838200" y="31750"/>
                </a:lnTo>
                <a:close/>
              </a:path>
              <a:path w="914400" h="76200">
                <a:moveTo>
                  <a:pt x="901700" y="31750"/>
                </a:moveTo>
                <a:lnTo>
                  <a:pt x="850900" y="31750"/>
                </a:lnTo>
                <a:lnTo>
                  <a:pt x="850900" y="44450"/>
                </a:lnTo>
                <a:lnTo>
                  <a:pt x="901700" y="44450"/>
                </a:lnTo>
                <a:lnTo>
                  <a:pt x="914400" y="38100"/>
                </a:lnTo>
                <a:lnTo>
                  <a:pt x="901700" y="31750"/>
                </a:lnTo>
                <a:close/>
              </a:path>
            </a:pathLst>
          </a:custGeom>
          <a:solidFill>
            <a:srgbClr val="99CA3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7047" y="6400799"/>
            <a:ext cx="9141460" cy="457200"/>
          </a:xfrm>
          <a:custGeom>
            <a:avLst/>
            <a:gdLst/>
            <a:ahLst/>
            <a:cxnLst/>
            <a:rect l="l" t="t" r="r" b="b"/>
            <a:pathLst>
              <a:path w="9141460" h="457200">
                <a:moveTo>
                  <a:pt x="0" y="457199"/>
                </a:moveTo>
                <a:lnTo>
                  <a:pt x="9140952" y="457199"/>
                </a:lnTo>
                <a:lnTo>
                  <a:pt x="9140952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333745"/>
            <a:ext cx="9141460" cy="64135"/>
          </a:xfrm>
          <a:custGeom>
            <a:avLst/>
            <a:gdLst/>
            <a:ahLst/>
            <a:cxnLst/>
            <a:rect l="l" t="t" r="r" b="b"/>
            <a:pathLst>
              <a:path w="9141460" h="64135">
                <a:moveTo>
                  <a:pt x="0" y="64007"/>
                </a:moveTo>
                <a:lnTo>
                  <a:pt x="9140952" y="64007"/>
                </a:lnTo>
                <a:lnTo>
                  <a:pt x="9140952" y="0"/>
                </a:lnTo>
                <a:lnTo>
                  <a:pt x="0" y="0"/>
                </a:lnTo>
                <a:lnTo>
                  <a:pt x="0" y="64007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12340" y="362458"/>
            <a:ext cx="297180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u="none" spc="-10" dirty="0">
                <a:solidFill>
                  <a:srgbClr val="000066"/>
                </a:solidFill>
                <a:latin typeface="Comic Sans MS"/>
                <a:cs typeface="Comic Sans MS"/>
              </a:rPr>
              <a:t>Instruction</a:t>
            </a:r>
            <a:r>
              <a:rPr sz="2800" b="1" u="none" spc="-25" dirty="0">
                <a:solidFill>
                  <a:srgbClr val="000066"/>
                </a:solidFill>
                <a:latin typeface="Comic Sans MS"/>
                <a:cs typeface="Comic Sans MS"/>
              </a:rPr>
              <a:t> </a:t>
            </a:r>
            <a:r>
              <a:rPr sz="2800" b="1" u="none" spc="-5" dirty="0">
                <a:solidFill>
                  <a:srgbClr val="000066"/>
                </a:solidFill>
                <a:latin typeface="Comic Sans MS"/>
                <a:cs typeface="Comic Sans MS"/>
              </a:rPr>
              <a:t>Cycle</a:t>
            </a:r>
            <a:endParaRPr sz="2800">
              <a:latin typeface="Comic Sans MS"/>
              <a:cs typeface="Comic Sans MS"/>
            </a:endParaRPr>
          </a:p>
          <a:p>
            <a:pPr marL="12700">
              <a:spcBef>
                <a:spcPts val="3365"/>
              </a:spcBef>
            </a:pPr>
            <a:r>
              <a:rPr sz="2800" b="1" u="none" spc="-5" dirty="0">
                <a:solidFill>
                  <a:srgbClr val="000066"/>
                </a:solidFill>
                <a:latin typeface="Comic Sans MS"/>
                <a:cs typeface="Comic Sans MS"/>
              </a:rPr>
              <a:t>Machine</a:t>
            </a:r>
            <a:r>
              <a:rPr sz="2800" b="1" u="none" spc="-15" dirty="0">
                <a:solidFill>
                  <a:srgbClr val="000066"/>
                </a:solidFill>
                <a:latin typeface="Comic Sans MS"/>
                <a:cs typeface="Comic Sans MS"/>
              </a:rPr>
              <a:t> </a:t>
            </a:r>
            <a:r>
              <a:rPr sz="2800" b="1" u="none" spc="-5" dirty="0">
                <a:solidFill>
                  <a:srgbClr val="000066"/>
                </a:solidFill>
                <a:latin typeface="Comic Sans MS"/>
                <a:cs typeface="Comic Sans MS"/>
              </a:rPr>
              <a:t>Cycle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2341" y="2069974"/>
            <a:ext cx="3604895" cy="2038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solidFill>
                  <a:srgbClr val="000066"/>
                </a:solidFill>
                <a:latin typeface="Comic Sans MS"/>
                <a:cs typeface="Comic Sans MS"/>
              </a:rPr>
              <a:t>T </a:t>
            </a:r>
            <a:r>
              <a:rPr sz="2800" b="1" spc="-10" dirty="0">
                <a:solidFill>
                  <a:srgbClr val="000066"/>
                </a:solidFill>
                <a:latin typeface="Comic Sans MS"/>
                <a:cs typeface="Comic Sans MS"/>
              </a:rPr>
              <a:t>states</a:t>
            </a:r>
            <a:endParaRPr sz="2800">
              <a:latin typeface="Comic Sans MS"/>
              <a:cs typeface="Comic Sans MS"/>
            </a:endParaRPr>
          </a:p>
          <a:p>
            <a:pPr>
              <a:spcBef>
                <a:spcPts val="30"/>
              </a:spcBef>
            </a:pPr>
            <a:endParaRPr sz="4400">
              <a:latin typeface="Times New Roman"/>
              <a:cs typeface="Times New Roman"/>
            </a:endParaRPr>
          </a:p>
          <a:p>
            <a:pPr marL="1003300"/>
            <a:r>
              <a:rPr sz="2400" b="1" dirty="0">
                <a:solidFill>
                  <a:srgbClr val="660066"/>
                </a:solidFill>
                <a:latin typeface="Comic Sans MS"/>
                <a:cs typeface="Comic Sans MS"/>
              </a:rPr>
              <a:t>MOV</a:t>
            </a:r>
            <a:r>
              <a:rPr sz="2400" b="1" spc="425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z="2400" b="1" spc="-5" dirty="0">
                <a:solidFill>
                  <a:srgbClr val="660066"/>
                </a:solidFill>
                <a:latin typeface="Comic Sans MS"/>
                <a:cs typeface="Comic Sans MS"/>
              </a:rPr>
              <a:t>BX,[0114</a:t>
            </a:r>
            <a:r>
              <a:rPr sz="2400" b="1" spc="-7" baseline="-20833" dirty="0">
                <a:solidFill>
                  <a:srgbClr val="660066"/>
                </a:solidFill>
                <a:latin typeface="Comic Sans MS"/>
                <a:cs typeface="Comic Sans MS"/>
              </a:rPr>
              <a:t>H</a:t>
            </a:r>
            <a:r>
              <a:rPr sz="2400" b="1" spc="-5" dirty="0">
                <a:solidFill>
                  <a:srgbClr val="660066"/>
                </a:solidFill>
                <a:latin typeface="Comic Sans MS"/>
                <a:cs typeface="Comic Sans MS"/>
              </a:rPr>
              <a:t>]</a:t>
            </a:r>
            <a:endParaRPr sz="2400">
              <a:latin typeface="Comic Sans MS"/>
              <a:cs typeface="Comic Sans MS"/>
            </a:endParaRPr>
          </a:p>
          <a:p>
            <a:pPr marL="88900">
              <a:spcBef>
                <a:spcPts val="1440"/>
              </a:spcBef>
              <a:tabLst>
                <a:tab pos="1003300" algn="l"/>
              </a:tabLst>
            </a:pPr>
            <a:r>
              <a:rPr sz="2400" dirty="0">
                <a:solidFill>
                  <a:srgbClr val="BC572C"/>
                </a:solidFill>
                <a:latin typeface="Comic Sans MS"/>
                <a:cs typeface="Comic Sans MS"/>
              </a:rPr>
              <a:t>8B1E	</a:t>
            </a:r>
            <a:r>
              <a:rPr sz="2400" spc="-5" dirty="0">
                <a:solidFill>
                  <a:srgbClr val="FF0066"/>
                </a:solidFill>
                <a:latin typeface="Comic Sans MS"/>
                <a:cs typeface="Comic Sans MS"/>
              </a:rPr>
              <a:t>1401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44552" y="4116960"/>
            <a:ext cx="144145" cy="686435"/>
          </a:xfrm>
          <a:custGeom>
            <a:avLst/>
            <a:gdLst/>
            <a:ahLst/>
            <a:cxnLst/>
            <a:rect l="l" t="t" r="r" b="b"/>
            <a:pathLst>
              <a:path w="144144" h="686435">
                <a:moveTo>
                  <a:pt x="72167" y="63512"/>
                </a:moveTo>
                <a:lnTo>
                  <a:pt x="56033" y="90881"/>
                </a:lnTo>
                <a:lnTo>
                  <a:pt x="53284" y="685800"/>
                </a:lnTo>
                <a:lnTo>
                  <a:pt x="85288" y="686054"/>
                </a:lnTo>
                <a:lnTo>
                  <a:pt x="87906" y="119380"/>
                </a:lnTo>
                <a:lnTo>
                  <a:pt x="87964" y="90881"/>
                </a:lnTo>
                <a:lnTo>
                  <a:pt x="72167" y="63512"/>
                </a:lnTo>
                <a:close/>
              </a:path>
              <a:path w="144144" h="686435">
                <a:moveTo>
                  <a:pt x="90769" y="31750"/>
                </a:moveTo>
                <a:lnTo>
                  <a:pt x="56306" y="31750"/>
                </a:lnTo>
                <a:lnTo>
                  <a:pt x="88310" y="31877"/>
                </a:lnTo>
                <a:lnTo>
                  <a:pt x="88037" y="91008"/>
                </a:lnTo>
                <a:lnTo>
                  <a:pt x="114015" y="136017"/>
                </a:lnTo>
                <a:lnTo>
                  <a:pt x="118220" y="140825"/>
                </a:lnTo>
                <a:lnTo>
                  <a:pt x="123734" y="143525"/>
                </a:lnTo>
                <a:lnTo>
                  <a:pt x="129853" y="143964"/>
                </a:lnTo>
                <a:lnTo>
                  <a:pt x="135872" y="141986"/>
                </a:lnTo>
                <a:lnTo>
                  <a:pt x="140641" y="137769"/>
                </a:lnTo>
                <a:lnTo>
                  <a:pt x="143335" y="132254"/>
                </a:lnTo>
                <a:lnTo>
                  <a:pt x="143764" y="126144"/>
                </a:lnTo>
                <a:lnTo>
                  <a:pt x="141739" y="120142"/>
                </a:lnTo>
                <a:lnTo>
                  <a:pt x="90769" y="31750"/>
                </a:lnTo>
                <a:close/>
              </a:path>
              <a:path w="144144" h="686435">
                <a:moveTo>
                  <a:pt x="72461" y="0"/>
                </a:moveTo>
                <a:lnTo>
                  <a:pt x="2077" y="119380"/>
                </a:lnTo>
                <a:lnTo>
                  <a:pt x="0" y="125402"/>
                </a:lnTo>
                <a:lnTo>
                  <a:pt x="371" y="131556"/>
                </a:lnTo>
                <a:lnTo>
                  <a:pt x="3011" y="137114"/>
                </a:lnTo>
                <a:lnTo>
                  <a:pt x="7742" y="141351"/>
                </a:lnTo>
                <a:lnTo>
                  <a:pt x="13743" y="143404"/>
                </a:lnTo>
                <a:lnTo>
                  <a:pt x="19867" y="143017"/>
                </a:lnTo>
                <a:lnTo>
                  <a:pt x="25404" y="140368"/>
                </a:lnTo>
                <a:lnTo>
                  <a:pt x="29649" y="135636"/>
                </a:lnTo>
                <a:lnTo>
                  <a:pt x="56033" y="90881"/>
                </a:lnTo>
                <a:lnTo>
                  <a:pt x="56306" y="31750"/>
                </a:lnTo>
                <a:lnTo>
                  <a:pt x="90769" y="31750"/>
                </a:lnTo>
                <a:lnTo>
                  <a:pt x="72461" y="0"/>
                </a:lnTo>
                <a:close/>
              </a:path>
              <a:path w="144144" h="686435">
                <a:moveTo>
                  <a:pt x="88274" y="39751"/>
                </a:moveTo>
                <a:lnTo>
                  <a:pt x="58453" y="39751"/>
                </a:lnTo>
                <a:lnTo>
                  <a:pt x="86101" y="39878"/>
                </a:lnTo>
                <a:lnTo>
                  <a:pt x="72167" y="63512"/>
                </a:lnTo>
                <a:lnTo>
                  <a:pt x="88037" y="91008"/>
                </a:lnTo>
                <a:lnTo>
                  <a:pt x="88274" y="39751"/>
                </a:lnTo>
                <a:close/>
              </a:path>
              <a:path w="144144" h="686435">
                <a:moveTo>
                  <a:pt x="56306" y="31750"/>
                </a:moveTo>
                <a:lnTo>
                  <a:pt x="56033" y="90881"/>
                </a:lnTo>
                <a:lnTo>
                  <a:pt x="72167" y="63512"/>
                </a:lnTo>
                <a:lnTo>
                  <a:pt x="58453" y="39751"/>
                </a:lnTo>
                <a:lnTo>
                  <a:pt x="88274" y="39751"/>
                </a:lnTo>
                <a:lnTo>
                  <a:pt x="88310" y="31877"/>
                </a:lnTo>
                <a:lnTo>
                  <a:pt x="56306" y="31750"/>
                </a:lnTo>
                <a:close/>
              </a:path>
              <a:path w="144144" h="686435">
                <a:moveTo>
                  <a:pt x="58453" y="39751"/>
                </a:moveTo>
                <a:lnTo>
                  <a:pt x="72167" y="63512"/>
                </a:lnTo>
                <a:lnTo>
                  <a:pt x="86101" y="39878"/>
                </a:lnTo>
                <a:lnTo>
                  <a:pt x="58453" y="397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11529" y="4115435"/>
            <a:ext cx="144145" cy="686435"/>
          </a:xfrm>
          <a:custGeom>
            <a:avLst/>
            <a:gdLst/>
            <a:ahLst/>
            <a:cxnLst/>
            <a:rect l="l" t="t" r="r" b="b"/>
            <a:pathLst>
              <a:path w="144144" h="686435">
                <a:moveTo>
                  <a:pt x="72076" y="63608"/>
                </a:moveTo>
                <a:lnTo>
                  <a:pt x="56017" y="90977"/>
                </a:lnTo>
                <a:lnTo>
                  <a:pt x="54631" y="685926"/>
                </a:lnTo>
                <a:lnTo>
                  <a:pt x="86635" y="685926"/>
                </a:lnTo>
                <a:lnTo>
                  <a:pt x="87899" y="143785"/>
                </a:lnTo>
                <a:lnTo>
                  <a:pt x="87948" y="90977"/>
                </a:lnTo>
                <a:lnTo>
                  <a:pt x="72076" y="63608"/>
                </a:lnTo>
                <a:close/>
              </a:path>
              <a:path w="144144" h="686435">
                <a:moveTo>
                  <a:pt x="90682" y="31750"/>
                </a:moveTo>
                <a:lnTo>
                  <a:pt x="56155" y="31750"/>
                </a:lnTo>
                <a:lnTo>
                  <a:pt x="88159" y="31876"/>
                </a:lnTo>
                <a:lnTo>
                  <a:pt x="88021" y="91103"/>
                </a:lnTo>
                <a:lnTo>
                  <a:pt x="114067" y="136016"/>
                </a:lnTo>
                <a:lnTo>
                  <a:pt x="118284" y="140749"/>
                </a:lnTo>
                <a:lnTo>
                  <a:pt x="123799" y="143398"/>
                </a:lnTo>
                <a:lnTo>
                  <a:pt x="129909" y="143785"/>
                </a:lnTo>
                <a:lnTo>
                  <a:pt x="135911" y="141731"/>
                </a:lnTo>
                <a:lnTo>
                  <a:pt x="140717" y="137568"/>
                </a:lnTo>
                <a:lnTo>
                  <a:pt x="143404" y="132048"/>
                </a:lnTo>
                <a:lnTo>
                  <a:pt x="143805" y="125908"/>
                </a:lnTo>
                <a:lnTo>
                  <a:pt x="141753" y="119887"/>
                </a:lnTo>
                <a:lnTo>
                  <a:pt x="90682" y="31750"/>
                </a:lnTo>
                <a:close/>
              </a:path>
              <a:path w="144144" h="686435">
                <a:moveTo>
                  <a:pt x="72284" y="0"/>
                </a:moveTo>
                <a:lnTo>
                  <a:pt x="2053" y="119633"/>
                </a:lnTo>
                <a:lnTo>
                  <a:pt x="0" y="125636"/>
                </a:lnTo>
                <a:lnTo>
                  <a:pt x="386" y="131746"/>
                </a:lnTo>
                <a:lnTo>
                  <a:pt x="3036" y="137261"/>
                </a:lnTo>
                <a:lnTo>
                  <a:pt x="7768" y="141477"/>
                </a:lnTo>
                <a:lnTo>
                  <a:pt x="13791" y="143531"/>
                </a:lnTo>
                <a:lnTo>
                  <a:pt x="19944" y="143144"/>
                </a:lnTo>
                <a:lnTo>
                  <a:pt x="25503" y="140495"/>
                </a:lnTo>
                <a:lnTo>
                  <a:pt x="29739" y="135762"/>
                </a:lnTo>
                <a:lnTo>
                  <a:pt x="56017" y="90977"/>
                </a:lnTo>
                <a:lnTo>
                  <a:pt x="56155" y="31750"/>
                </a:lnTo>
                <a:lnTo>
                  <a:pt x="90682" y="31750"/>
                </a:lnTo>
                <a:lnTo>
                  <a:pt x="72284" y="0"/>
                </a:lnTo>
                <a:close/>
              </a:path>
              <a:path w="144144" h="686435">
                <a:moveTo>
                  <a:pt x="88141" y="39877"/>
                </a:moveTo>
                <a:lnTo>
                  <a:pt x="86000" y="39877"/>
                </a:lnTo>
                <a:lnTo>
                  <a:pt x="72076" y="63608"/>
                </a:lnTo>
                <a:lnTo>
                  <a:pt x="88021" y="91103"/>
                </a:lnTo>
                <a:lnTo>
                  <a:pt x="88141" y="39877"/>
                </a:lnTo>
                <a:close/>
              </a:path>
              <a:path w="144144" h="686435">
                <a:moveTo>
                  <a:pt x="56155" y="31750"/>
                </a:moveTo>
                <a:lnTo>
                  <a:pt x="56017" y="90977"/>
                </a:lnTo>
                <a:lnTo>
                  <a:pt x="72076" y="63608"/>
                </a:lnTo>
                <a:lnTo>
                  <a:pt x="58314" y="39877"/>
                </a:lnTo>
                <a:lnTo>
                  <a:pt x="88141" y="39877"/>
                </a:lnTo>
                <a:lnTo>
                  <a:pt x="88159" y="31876"/>
                </a:lnTo>
                <a:lnTo>
                  <a:pt x="56155" y="31750"/>
                </a:lnTo>
                <a:close/>
              </a:path>
              <a:path w="144144" h="686435">
                <a:moveTo>
                  <a:pt x="86000" y="39877"/>
                </a:moveTo>
                <a:lnTo>
                  <a:pt x="58314" y="39877"/>
                </a:lnTo>
                <a:lnTo>
                  <a:pt x="72076" y="63608"/>
                </a:lnTo>
                <a:lnTo>
                  <a:pt x="86000" y="39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4041" y="885444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44041" y="1799844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4041" y="2348483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36723" y="780035"/>
            <a:ext cx="7042784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CLK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is crystal </a:t>
            </a: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controlled clock sent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to 8086</a:t>
            </a:r>
            <a:r>
              <a:rPr sz="2400" spc="-100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from  </a:t>
            </a: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an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external </a:t>
            </a: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clock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generator device such </a:t>
            </a: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as</a:t>
            </a:r>
            <a:r>
              <a:rPr sz="2400" spc="-80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8284</a:t>
            </a:r>
            <a:endParaRPr sz="2400">
              <a:latin typeface="Comic Sans MS"/>
              <a:cs typeface="Comic Sans MS"/>
            </a:endParaRPr>
          </a:p>
          <a:p>
            <a:pPr marL="12700">
              <a:spcBef>
                <a:spcPts val="1440"/>
              </a:spcBef>
            </a:pP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One cycle of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this </a:t>
            </a: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clock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is </a:t>
            </a: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called a</a:t>
            </a:r>
            <a:r>
              <a:rPr sz="2400" spc="-60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state</a:t>
            </a:r>
            <a:endParaRPr sz="2400">
              <a:latin typeface="Comic Sans MS"/>
              <a:cs typeface="Comic Sans MS"/>
            </a:endParaRPr>
          </a:p>
          <a:p>
            <a:pPr marL="12700" marR="247650">
              <a:spcBef>
                <a:spcPts val="1440"/>
              </a:spcBef>
            </a:pP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A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state is measured </a:t>
            </a: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as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falling </a:t>
            </a: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edge of one</a:t>
            </a:r>
            <a:r>
              <a:rPr sz="2400" spc="-105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clock  pulse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to falling edge of </a:t>
            </a: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next clock</a:t>
            </a:r>
            <a:r>
              <a:rPr sz="2400" spc="-25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pulse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1639" y="352044"/>
            <a:ext cx="202692" cy="21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91639" y="1266444"/>
            <a:ext cx="202692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91639" y="2180844"/>
            <a:ext cx="202692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48841" y="2729483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48841" y="3278123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48841" y="3826764"/>
            <a:ext cx="202691" cy="213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84324" y="246075"/>
            <a:ext cx="684847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Different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versions </a:t>
            </a: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of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8086 </a:t>
            </a: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have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maximum</a:t>
            </a:r>
            <a:r>
              <a:rPr sz="2400" spc="-114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clock</a:t>
            </a:r>
            <a:endParaRPr sz="2400">
              <a:latin typeface="Comic Sans MS"/>
              <a:cs typeface="Comic Sans MS"/>
            </a:endParaRPr>
          </a:p>
          <a:p>
            <a:pPr marL="12700">
              <a:spcBef>
                <a:spcPts val="5"/>
              </a:spcBef>
            </a:pP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frequencies of between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5MHz </a:t>
            </a: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and</a:t>
            </a:r>
            <a:r>
              <a:rPr sz="2400" spc="-100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10MHz</a:t>
            </a:r>
            <a:endParaRPr sz="2400">
              <a:latin typeface="Comic Sans MS"/>
              <a:cs typeface="Comic Sans MS"/>
            </a:endParaRPr>
          </a:p>
          <a:p>
            <a:pPr marL="12700" marR="158750">
              <a:spcBef>
                <a:spcPts val="1440"/>
              </a:spcBef>
            </a:pP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The minimum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time of one state will be between  100nS to</a:t>
            </a:r>
            <a:r>
              <a:rPr sz="2400" spc="-20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200nS</a:t>
            </a:r>
            <a:endParaRPr sz="2400">
              <a:latin typeface="Comic Sans MS"/>
              <a:cs typeface="Comic Sans MS"/>
            </a:endParaRPr>
          </a:p>
          <a:p>
            <a:pPr marL="12700">
              <a:spcBef>
                <a:spcPts val="1440"/>
              </a:spcBef>
            </a:pPr>
            <a:r>
              <a:rPr sz="2400" spc="-10" dirty="0">
                <a:solidFill>
                  <a:srgbClr val="660066"/>
                </a:solidFill>
                <a:latin typeface="Comic Sans MS"/>
                <a:cs typeface="Comic Sans MS"/>
              </a:rPr>
              <a:t>Basic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operation such</a:t>
            </a:r>
            <a:r>
              <a:rPr sz="2400" spc="20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as</a:t>
            </a:r>
            <a:endParaRPr sz="2400">
              <a:latin typeface="Comic Sans MS"/>
              <a:cs typeface="Comic Sans MS"/>
            </a:endParaRPr>
          </a:p>
          <a:p>
            <a:pPr marL="351155" marR="1603375">
              <a:lnSpc>
                <a:spcPct val="150000"/>
              </a:lnSpc>
            </a:pP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reading </a:t>
            </a: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a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byte from memory /port  writing </a:t>
            </a: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a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byte to </a:t>
            </a: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a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memory/port  </a:t>
            </a: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called a </a:t>
            </a:r>
            <a:r>
              <a:rPr sz="2400" spc="-5" dirty="0">
                <a:solidFill>
                  <a:srgbClr val="660066"/>
                </a:solidFill>
                <a:latin typeface="Comic Sans MS"/>
                <a:cs typeface="Comic Sans MS"/>
              </a:rPr>
              <a:t>machine</a:t>
            </a:r>
            <a:r>
              <a:rPr sz="2400" spc="-15" dirty="0">
                <a:solidFill>
                  <a:srgbClr val="660066"/>
                </a:solidFill>
                <a:latin typeface="Comic Sans MS"/>
                <a:cs typeface="Comic Sans MS"/>
              </a:rPr>
              <a:t> </a:t>
            </a:r>
            <a:r>
              <a:rPr sz="2400" dirty="0">
                <a:solidFill>
                  <a:srgbClr val="660066"/>
                </a:solidFill>
                <a:latin typeface="Comic Sans MS"/>
                <a:cs typeface="Comic Sans MS"/>
              </a:rPr>
              <a:t>cycle</a:t>
            </a:r>
            <a:endParaRPr sz="24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7420</TotalTime>
  <Words>2935</Words>
  <Application>Microsoft Office PowerPoint</Application>
  <PresentationFormat>Widescreen</PresentationFormat>
  <Paragraphs>1229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Comic Sans MS</vt:lpstr>
      <vt:lpstr>Symbol</vt:lpstr>
      <vt:lpstr>Times New Roman</vt:lpstr>
      <vt:lpstr>Trebuchet MS</vt:lpstr>
      <vt:lpstr>Office Theme</vt:lpstr>
      <vt:lpstr>8086  PIN OUT – INPUTS</vt:lpstr>
      <vt:lpstr>A0 A19</vt:lpstr>
      <vt:lpstr>PowerPoint Presentation</vt:lpstr>
      <vt:lpstr>PowerPoint Presentation</vt:lpstr>
      <vt:lpstr>PowerPoint Presentation</vt:lpstr>
      <vt:lpstr>PowerPoint Presentation</vt:lpstr>
      <vt:lpstr>Instruction Cycle Machine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Cycle </vt:lpstr>
      <vt:lpstr>MOV AX,BX </vt:lpstr>
      <vt:lpstr>ADD BX,[0110] </vt:lpstr>
      <vt:lpstr>ADD [0110],BX </vt:lpstr>
      <vt:lpstr>PowerPoint Presentation</vt:lpstr>
      <vt:lpstr>ADD AX,[BX] </vt:lpstr>
      <vt:lpstr>8086  PIN OUT – ADDRESS BUS</vt:lpstr>
      <vt:lpstr>PowerPoint Presentation</vt:lpstr>
      <vt:lpstr>PowerPoint Presentation</vt:lpstr>
      <vt:lpstr>LS273</vt:lpstr>
      <vt:lpstr>PowerPoint Presentation</vt:lpstr>
      <vt:lpstr>A16-A19  BHE’</vt:lpstr>
      <vt:lpstr>8086  PIN OUT – CONTROL BUS</vt:lpstr>
      <vt:lpstr>PowerPoint Presentation</vt:lpstr>
      <vt:lpstr>PowerPoint Presentation</vt:lpstr>
      <vt:lpstr>PowerPoint Presentation</vt:lpstr>
      <vt:lpstr>M/IO’</vt:lpstr>
      <vt:lpstr>8086  PIN OUT – DATA BUS</vt:lpstr>
      <vt:lpstr>PowerPoint Presentation</vt:lpstr>
      <vt:lpstr>PowerPoint Presentation</vt:lpstr>
      <vt:lpstr>B Bus  Outputs</vt:lpstr>
      <vt:lpstr>B Bus</vt:lpstr>
      <vt:lpstr>B Bus  Inputs/Outputs</vt:lpstr>
      <vt:lpstr>PowerPoint Presentation</vt:lpstr>
      <vt:lpstr>System Bus of 8086(Data)</vt:lpstr>
      <vt:lpstr>8086  SYSTEM BUS</vt:lpstr>
      <vt:lpstr>PowerPoint Presentation</vt:lpstr>
      <vt:lpstr>Signals of 8086 used during a bus transfer</vt:lpstr>
      <vt:lpstr>A16-A19  BHE’</vt:lpstr>
      <vt:lpstr>MEMR MEMW</vt:lpstr>
      <vt:lpstr>8086  BUS OPERATIONS</vt:lpstr>
      <vt:lpstr>PowerPoint Presentation</vt:lpstr>
      <vt:lpstr>A16-A19  BHE’</vt:lpstr>
      <vt:lpstr>MEMR MEMW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READY Signal &amp; WAIT States</vt:lpstr>
      <vt:lpstr>PowerPoint Presentation</vt:lpstr>
      <vt:lpstr>PowerPoint Presentation</vt:lpstr>
      <vt:lpstr>8086  OTHER PINS</vt:lpstr>
      <vt:lpstr>PowerPoint Presentation</vt:lpstr>
      <vt:lpstr>Interrupts </vt:lpstr>
      <vt:lpstr>PowerPoint Presentation</vt:lpstr>
      <vt:lpstr>HOLD</vt:lpstr>
      <vt:lpstr>8086  MAXIMUM MODE</vt:lpstr>
      <vt:lpstr>PowerPoint Presentation</vt:lpstr>
      <vt:lpstr>PowerPoint Presentation</vt:lpstr>
      <vt:lpstr>PowerPoint Presentation</vt:lpstr>
      <vt:lpstr>S2  S1  S0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</dc:title>
  <dc:creator>Anupama KR</dc:creator>
  <cp:lastModifiedBy>Nilesh Goel</cp:lastModifiedBy>
  <cp:revision>38</cp:revision>
  <dcterms:created xsi:type="dcterms:W3CDTF">2019-03-07T10:10:31Z</dcterms:created>
  <dcterms:modified xsi:type="dcterms:W3CDTF">2023-03-28T05:41:21Z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2014-02-17T00:00:00Z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2019-03-07T00:00:00Z</vt:filetime>
  </property>
</Properties>
</file>