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70" r:id="rId3"/>
    <p:sldId id="284" r:id="rId4"/>
    <p:sldId id="278" r:id="rId5"/>
    <p:sldId id="279" r:id="rId6"/>
    <p:sldId id="292" r:id="rId7"/>
    <p:sldId id="290" r:id="rId8"/>
    <p:sldId id="293" r:id="rId9"/>
    <p:sldId id="280" r:id="rId10"/>
    <p:sldId id="277" r:id="rId11"/>
  </p:sldIdLst>
  <p:sldSz cx="12192000" cy="6858000"/>
  <p:notesSz cx="6858000" cy="9144000"/>
  <p:embeddedFontLst>
    <p:embeddedFont>
      <p:font typeface="KoPubWorld돋움체 Medium" panose="00000600000000000000" pitchFamily="2" charset="-127"/>
      <p:regular r:id="rId12"/>
    </p:embeddedFont>
    <p:embeddedFont>
      <p:font typeface="KoPubWorld돋움체 Bold" panose="00000800000000000000" pitchFamily="2" charset="-127"/>
      <p:bold r:id="rId13"/>
    </p:embeddedFont>
    <p:embeddedFont>
      <p:font typeface="JetBrains Mono" panose="02000009000000000000" pitchFamily="49" charset="0"/>
      <p:regular r:id="rId14"/>
      <p:bold r:id="rId15"/>
      <p:italic r:id="rId16"/>
      <p:boldItalic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KoPubWorld바탕체 Light" panose="00000300000000000000" pitchFamily="2" charset="-127"/>
      <p:regular r:id="rId20"/>
    </p:embeddedFont>
    <p:embeddedFont>
      <p:font typeface="JetBrains Mono ExtraBold" panose="02000009000000000000" pitchFamily="49" charset="0"/>
      <p:bold r:id="rId21"/>
      <p:boldItalic r:id="rId22"/>
    </p:embeddedFont>
    <p:embeddedFont>
      <p:font typeface="KoPubWorld바탕체 Bold" panose="00000800000000000000" pitchFamily="2" charset="-127"/>
      <p:bold r:id="rId23"/>
    </p:embeddedFont>
    <p:embeddedFont>
      <p:font typeface="Tmon몬소리 Black" panose="02000A03000000000000" pitchFamily="2" charset="-127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130F"/>
    <a:srgbClr val="F58F89"/>
    <a:srgbClr val="523E91"/>
    <a:srgbClr val="406DC7"/>
    <a:srgbClr val="00194C"/>
    <a:srgbClr val="12AFD2"/>
    <a:srgbClr val="B690C2"/>
    <a:srgbClr val="8F96AC"/>
    <a:srgbClr val="FFFFFF"/>
    <a:srgbClr val="EB6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31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08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58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9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85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41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8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41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71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5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96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27104B2-EC09-1599-945A-6FBAEACD3AE7}"/>
              </a:ext>
            </a:extLst>
          </p:cNvPr>
          <p:cNvSpPr txBox="1"/>
          <p:nvPr/>
        </p:nvSpPr>
        <p:spPr>
          <a:xfrm>
            <a:off x="4795244" y="3700142"/>
            <a:ext cx="26737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dist">
              <a:defRPr/>
            </a:pPr>
            <a:r>
              <a:rPr lang="en-US" altLang="ko-KR" sz="3200" b="1" kern="0" smtClean="0">
                <a:ln w="15875">
                  <a:noFill/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</a:t>
            </a:r>
            <a:r>
              <a:rPr lang="ko-KR" altLang="en-US" sz="3200" b="1" kern="0" smtClean="0">
                <a:ln w="15875">
                  <a:noFill/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 </a:t>
            </a:r>
            <a:r>
              <a:rPr lang="ko-KR" altLang="en-US" sz="3200" b="1" kern="0" err="1" smtClean="0">
                <a:ln w="15875">
                  <a:noFill/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코딩메이트</a:t>
            </a:r>
            <a:endParaRPr lang="en-US" altLang="ko-KR" sz="3200" b="1" kern="0">
              <a:ln w="15875">
                <a:noFill/>
              </a:ln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lvl="2" algn="dist">
              <a:defRPr/>
            </a:pPr>
            <a:r>
              <a:rPr lang="ko-KR" altLang="en-US" sz="1600" kern="0" smtClean="0">
                <a:solidFill>
                  <a:schemeClr val="bg1">
                    <a:lumMod val="7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이정섭 </a:t>
            </a:r>
            <a:r>
              <a:rPr lang="en-US" altLang="ko-KR" sz="1600" kern="0" smtClean="0">
                <a:solidFill>
                  <a:schemeClr val="bg1">
                    <a:lumMod val="7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| </a:t>
            </a:r>
            <a:r>
              <a:rPr lang="ko-KR" altLang="en-US" sz="1600" kern="0" smtClean="0">
                <a:solidFill>
                  <a:schemeClr val="bg1">
                    <a:lumMod val="7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윤승현</a:t>
            </a:r>
            <a:r>
              <a:rPr lang="en-US" altLang="ko-KR" sz="1600" kern="0" smtClean="0">
                <a:solidFill>
                  <a:schemeClr val="bg1">
                    <a:lumMod val="7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, </a:t>
            </a:r>
            <a:r>
              <a:rPr lang="ko-KR" altLang="en-US" sz="1600" kern="0" smtClean="0">
                <a:solidFill>
                  <a:schemeClr val="bg1">
                    <a:lumMod val="7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이혁수</a:t>
            </a:r>
            <a:endParaRPr lang="en-US" altLang="ko-KR" sz="1600" kern="0">
              <a:solidFill>
                <a:schemeClr val="bg1">
                  <a:lumMod val="7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851288" y="3799840"/>
            <a:ext cx="2340712" cy="3058160"/>
            <a:chOff x="10045700" y="4053840"/>
            <a:chExt cx="2146300" cy="2804160"/>
          </a:xfrm>
        </p:grpSpPr>
        <p:pic>
          <p:nvPicPr>
            <p:cNvPr id="12" name="그림 11"/>
            <p:cNvPicPr/>
            <p:nvPr/>
          </p:nvPicPr>
          <p:blipFill rotWithShape="1">
            <a:blip r:embed="rId2"/>
            <a:srcRect l="77878" t="59111"/>
            <a:stretch/>
          </p:blipFill>
          <p:spPr>
            <a:xfrm>
              <a:off x="10046159" y="4053840"/>
              <a:ext cx="2145841" cy="2804160"/>
            </a:xfrm>
            <a:prstGeom prst="rect">
              <a:avLst/>
            </a:prstGeom>
            <a:solidFill>
              <a:srgbClr val="00194C"/>
            </a:solidFill>
          </p:spPr>
        </p:pic>
        <p:sp>
          <p:nvSpPr>
            <p:cNvPr id="6" name="직사각형 5"/>
            <p:cNvSpPr/>
            <p:nvPr/>
          </p:nvSpPr>
          <p:spPr>
            <a:xfrm>
              <a:off x="10045700" y="4724400"/>
              <a:ext cx="292100" cy="116840"/>
            </a:xfrm>
            <a:prstGeom prst="rect">
              <a:avLst/>
            </a:prstGeom>
            <a:solidFill>
              <a:srgbClr val="001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/>
          <p:nvPr/>
        </p:nvPicPr>
        <p:blipFill rotWithShape="1">
          <a:blip r:embed="rId2"/>
          <a:srcRect l="9164" t="30815" r="36997" b="42223"/>
          <a:stretch/>
        </p:blipFill>
        <p:spPr>
          <a:xfrm>
            <a:off x="340750" y="153478"/>
            <a:ext cx="2548136" cy="9022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7840" y="2612485"/>
            <a:ext cx="10068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상품명 표준화</a:t>
            </a:r>
            <a:endParaRPr lang="ko-KR" altLang="en-US" sz="540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130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99BAC14-E7CF-4B4D-9BF3-597785D349BA}"/>
              </a:ext>
            </a:extLst>
          </p:cNvPr>
          <p:cNvSpPr txBox="1"/>
          <p:nvPr/>
        </p:nvSpPr>
        <p:spPr>
          <a:xfrm>
            <a:off x="3037840" y="2129010"/>
            <a:ext cx="553828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 i="1" ker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defRPr>
            </a:lvl1pPr>
          </a:lstStyle>
          <a:p>
            <a:pPr algn="r"/>
            <a:r>
              <a:rPr lang="en-US" altLang="ko-KR" sz="7200" smtClean="0"/>
              <a:t>Thank you</a:t>
            </a:r>
          </a:p>
          <a:p>
            <a:r>
              <a:rPr lang="ko-KR" altLang="en-US" sz="320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모두 수고 많으셨습니다</a:t>
            </a:r>
            <a:r>
              <a:rPr lang="en-US" altLang="ko-KR" sz="320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5377B53-88E8-4942-ABF5-CD1300A80C65}"/>
              </a:ext>
            </a:extLst>
          </p:cNvPr>
          <p:cNvGrpSpPr/>
          <p:nvPr/>
        </p:nvGrpSpPr>
        <p:grpSpPr>
          <a:xfrm>
            <a:off x="5355772" y="1422657"/>
            <a:ext cx="4552900" cy="4502281"/>
            <a:chOff x="0" y="666878"/>
            <a:chExt cx="2002261" cy="19800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A6205D5-19B1-44D9-A094-15E99B0157CE}"/>
                </a:ext>
              </a:extLst>
            </p:cNvPr>
            <p:cNvSpPr/>
            <p:nvPr/>
          </p:nvSpPr>
          <p:spPr>
            <a:xfrm rot="2700000">
              <a:off x="661106" y="686278"/>
              <a:ext cx="741111" cy="19411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99A39BE6-57D2-4CA7-8C2D-ED11A8D59722}"/>
                </a:ext>
              </a:extLst>
            </p:cNvPr>
            <p:cNvSpPr/>
            <p:nvPr/>
          </p:nvSpPr>
          <p:spPr>
            <a:xfrm rot="16200000">
              <a:off x="0" y="666878"/>
              <a:ext cx="1980000" cy="1980000"/>
            </a:xfrm>
            <a:prstGeom prst="rtTriangle">
              <a:avLst/>
            </a:prstGeom>
            <a:gradFill flip="none" rotWithShape="1">
              <a:gsLst>
                <a:gs pos="0">
                  <a:schemeClr val="bg1"/>
                </a:gs>
                <a:gs pos="69000">
                  <a:srgbClr val="00194C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C4029F8-9808-4D86-93B1-E884F3D2CA07}"/>
                </a:ext>
              </a:extLst>
            </p:cNvPr>
            <p:cNvCxnSpPr>
              <a:stCxn id="5" idx="4"/>
              <a:endCxn id="5" idx="0"/>
            </p:cNvCxnSpPr>
            <p:nvPr/>
          </p:nvCxnSpPr>
          <p:spPr>
            <a:xfrm flipH="1">
              <a:off x="0" y="666878"/>
              <a:ext cx="1980000" cy="1980000"/>
            </a:xfrm>
            <a:prstGeom prst="line">
              <a:avLst/>
            </a:prstGeom>
            <a:ln w="31750">
              <a:solidFill>
                <a:srgbClr val="00194C"/>
              </a:solidFill>
            </a:ln>
            <a:effectLst>
              <a:outerShdw blurRad="50800" dist="12700" dir="2700000" algn="tl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10920102" y="5196254"/>
            <a:ext cx="1271898" cy="1661746"/>
            <a:chOff x="10045700" y="4053840"/>
            <a:chExt cx="2146300" cy="2804160"/>
          </a:xfrm>
        </p:grpSpPr>
        <p:pic>
          <p:nvPicPr>
            <p:cNvPr id="9" name="그림 8"/>
            <p:cNvPicPr/>
            <p:nvPr/>
          </p:nvPicPr>
          <p:blipFill rotWithShape="1">
            <a:blip r:embed="rId2"/>
            <a:srcRect l="77878" t="59111"/>
            <a:stretch/>
          </p:blipFill>
          <p:spPr>
            <a:xfrm>
              <a:off x="10046159" y="4053840"/>
              <a:ext cx="2145841" cy="2804160"/>
            </a:xfrm>
            <a:prstGeom prst="rect">
              <a:avLst/>
            </a:prstGeom>
            <a:solidFill>
              <a:srgbClr val="00194C"/>
            </a:solidFill>
          </p:spPr>
        </p:pic>
        <p:sp>
          <p:nvSpPr>
            <p:cNvPr id="10" name="직사각형 9"/>
            <p:cNvSpPr/>
            <p:nvPr/>
          </p:nvSpPr>
          <p:spPr>
            <a:xfrm>
              <a:off x="10045700" y="4724400"/>
              <a:ext cx="292100" cy="116840"/>
            </a:xfrm>
            <a:prstGeom prst="rect">
              <a:avLst/>
            </a:prstGeom>
            <a:solidFill>
              <a:srgbClr val="001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/>
          <p:nvPr/>
        </p:nvPicPr>
        <p:blipFill rotWithShape="1">
          <a:blip r:embed="rId2"/>
          <a:srcRect l="9164" t="30815" r="36997" b="42223"/>
          <a:stretch/>
        </p:blipFill>
        <p:spPr>
          <a:xfrm>
            <a:off x="340750" y="153478"/>
            <a:ext cx="2120169" cy="7507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7104B2-EC09-1599-945A-6FBAEACD3AE7}"/>
              </a:ext>
            </a:extLst>
          </p:cNvPr>
          <p:cNvSpPr txBox="1"/>
          <p:nvPr/>
        </p:nvSpPr>
        <p:spPr>
          <a:xfrm>
            <a:off x="290152" y="894873"/>
            <a:ext cx="21910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dist">
              <a:defRPr/>
            </a:pPr>
            <a:r>
              <a:rPr lang="en-US" altLang="ko-KR" sz="1600" b="1" kern="0" smtClean="0">
                <a:solidFill>
                  <a:srgbClr val="FFFFFF"/>
                </a:solidFill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05_CodingMate</a:t>
            </a:r>
            <a:endParaRPr lang="en-US" altLang="ko-KR" sz="1600" b="1" kern="0">
              <a:solidFill>
                <a:srgbClr val="FFFFFF"/>
              </a:solidFill>
              <a:latin typeface="JetBrains Mono ExtraBold" panose="02000009000000000000" pitchFamily="49" charset="0"/>
              <a:ea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45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A7D7F3-C77F-0547-CE5B-8BBE15BFD988}"/>
              </a:ext>
            </a:extLst>
          </p:cNvPr>
          <p:cNvSpPr txBox="1"/>
          <p:nvPr/>
        </p:nvSpPr>
        <p:spPr>
          <a:xfrm>
            <a:off x="2460919" y="282780"/>
            <a:ext cx="7270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i="1" kern="0" smtClean="0">
                <a:ln w="9525">
                  <a:noFill/>
                </a:ln>
                <a:solidFill>
                  <a:prstClr val="white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Contents</a:t>
            </a:r>
            <a:endParaRPr lang="ko-KR" altLang="en-US" sz="4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8675DD-0681-6112-1A3A-A2198CBE20C8}"/>
              </a:ext>
            </a:extLst>
          </p:cNvPr>
          <p:cNvSpPr/>
          <p:nvPr/>
        </p:nvSpPr>
        <p:spPr>
          <a:xfrm>
            <a:off x="1606707" y="5525650"/>
            <a:ext cx="2235741" cy="504000"/>
          </a:xfrm>
          <a:prstGeom prst="rect">
            <a:avLst/>
          </a:prstGeom>
          <a:solidFill>
            <a:srgbClr val="116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smtClean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목적</a:t>
            </a:r>
            <a:endParaRPr lang="en-US" altLang="ko-KR" sz="2800" b="1" i="1"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AA2786-0ABA-787D-B75C-EF2CE9270CAB}"/>
              </a:ext>
            </a:extLst>
          </p:cNvPr>
          <p:cNvSpPr/>
          <p:nvPr/>
        </p:nvSpPr>
        <p:spPr>
          <a:xfrm>
            <a:off x="1734632" y="4439394"/>
            <a:ext cx="1979891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err="1" smtClean="0">
                <a:solidFill>
                  <a:prstClr val="white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메뉴명</a:t>
            </a:r>
            <a:r>
              <a:rPr lang="ko-KR" altLang="en-US" sz="1200" smtClean="0">
                <a:solidFill>
                  <a:prstClr val="white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표준화의 필요성</a:t>
            </a:r>
            <a:endParaRPr lang="ko-KR" altLang="en-US" sz="1200">
              <a:solidFill>
                <a:prstClr val="white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677FFE-3612-0EBE-47BC-3031FE4AD7AE}"/>
              </a:ext>
            </a:extLst>
          </p:cNvPr>
          <p:cNvSpPr txBox="1"/>
          <p:nvPr/>
        </p:nvSpPr>
        <p:spPr>
          <a:xfrm>
            <a:off x="2280039" y="2879496"/>
            <a:ext cx="8890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 i="1" ker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defRPr>
            </a:lvl1pPr>
          </a:lstStyle>
          <a:p>
            <a:r>
              <a:rPr lang="en-US" altLang="ko-KR" sz="3200"/>
              <a:t>01</a:t>
            </a:r>
            <a:endParaRPr lang="ko-KR" altLang="en-US" sz="48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155674-958A-B6BF-509B-D279FFA79EE0}"/>
              </a:ext>
            </a:extLst>
          </p:cNvPr>
          <p:cNvSpPr/>
          <p:nvPr/>
        </p:nvSpPr>
        <p:spPr>
          <a:xfrm>
            <a:off x="3842447" y="4885578"/>
            <a:ext cx="2235741" cy="504000"/>
          </a:xfrm>
          <a:prstGeom prst="rect">
            <a:avLst/>
          </a:prstGeom>
          <a:solidFill>
            <a:srgbClr val="116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smtClean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endParaRPr lang="en-US" altLang="ko-KR" sz="2800" b="1" i="1"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1E35F8-A9E3-C5E3-5CA4-D63E3C42D327}"/>
              </a:ext>
            </a:extLst>
          </p:cNvPr>
          <p:cNvSpPr/>
          <p:nvPr/>
        </p:nvSpPr>
        <p:spPr>
          <a:xfrm>
            <a:off x="3970372" y="3799321"/>
            <a:ext cx="197989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주어진 데이터를 훑어보고 </a:t>
            </a:r>
            <a:endParaRPr lang="en-US" altLang="ko-KR" sz="1100" smtClean="0">
              <a:solidFill>
                <a:prstClr val="white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모델링을 위한 전처리</a:t>
            </a:r>
            <a:r>
              <a:rPr lang="en-US" altLang="ko-KR" sz="1100" smtClean="0">
                <a:solidFill>
                  <a:prstClr val="white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100" smtClean="0">
                <a:solidFill>
                  <a:prstClr val="white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과정</a:t>
            </a:r>
            <a:endParaRPr lang="ko-KR" altLang="en-US" sz="1100">
              <a:solidFill>
                <a:prstClr val="white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437FAE-CBD7-0ED3-F32D-C7846769A569}"/>
              </a:ext>
            </a:extLst>
          </p:cNvPr>
          <p:cNvSpPr txBox="1"/>
          <p:nvPr/>
        </p:nvSpPr>
        <p:spPr>
          <a:xfrm>
            <a:off x="4515779" y="2239423"/>
            <a:ext cx="8890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800" i="1" ker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defRPr>
            </a:lvl1pPr>
          </a:lstStyle>
          <a:p>
            <a:r>
              <a:rPr lang="en-US" altLang="ko-KR" sz="3200"/>
              <a:t>02</a:t>
            </a:r>
            <a:endParaRPr lang="ko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37BFC740-DA79-7188-C2C9-ABD080B9E6BF}"/>
              </a:ext>
            </a:extLst>
          </p:cNvPr>
          <p:cNvSpPr/>
          <p:nvPr/>
        </p:nvSpPr>
        <p:spPr>
          <a:xfrm>
            <a:off x="6078188" y="4245505"/>
            <a:ext cx="2235741" cy="504000"/>
          </a:xfrm>
          <a:prstGeom prst="rect">
            <a:avLst/>
          </a:prstGeom>
          <a:solidFill>
            <a:srgbClr val="116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smtClean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</a:t>
            </a:r>
            <a:endParaRPr lang="en-US" altLang="ko-KR" sz="2800" b="1" i="1"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3A5EBE36-F6E0-06DE-B034-B6EF5EA4EDA6}"/>
              </a:ext>
            </a:extLst>
          </p:cNvPr>
          <p:cNvSpPr/>
          <p:nvPr/>
        </p:nvSpPr>
        <p:spPr>
          <a:xfrm>
            <a:off x="6206113" y="3159248"/>
            <a:ext cx="1979891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정확도를 척도로 표준화 분류를 가장 잘할 수 있도록 선정한 모델과 그 선정한 이유</a:t>
            </a:r>
            <a:endParaRPr lang="ko-KR" altLang="en-US" sz="1100">
              <a:solidFill>
                <a:prstClr val="white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9D2C0E4-92DE-1ECC-6F92-95C45D59554C}"/>
              </a:ext>
            </a:extLst>
          </p:cNvPr>
          <p:cNvSpPr txBox="1"/>
          <p:nvPr/>
        </p:nvSpPr>
        <p:spPr>
          <a:xfrm>
            <a:off x="6751520" y="1599350"/>
            <a:ext cx="8890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800" i="1" ker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defRPr>
            </a:lvl1pPr>
          </a:lstStyle>
          <a:p>
            <a:r>
              <a:rPr lang="en-US" altLang="ko-KR" sz="3200"/>
              <a:t>03</a:t>
            </a:r>
            <a:endParaRPr lang="ko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A0C67DA3-DBA6-5961-0270-ECF000B14342}"/>
              </a:ext>
            </a:extLst>
          </p:cNvPr>
          <p:cNvSpPr/>
          <p:nvPr/>
        </p:nvSpPr>
        <p:spPr>
          <a:xfrm>
            <a:off x="8313929" y="3605432"/>
            <a:ext cx="2235741" cy="504000"/>
          </a:xfrm>
          <a:prstGeom prst="rect">
            <a:avLst/>
          </a:prstGeom>
          <a:solidFill>
            <a:srgbClr val="116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smtClean="0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</a:t>
            </a:r>
            <a:endParaRPr lang="en-US" altLang="ko-KR" sz="2800" b="1" i="1"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C0882192-CD42-7AAE-C024-4BA9B44F78F7}"/>
              </a:ext>
            </a:extLst>
          </p:cNvPr>
          <p:cNvSpPr/>
          <p:nvPr/>
        </p:nvSpPr>
        <p:spPr>
          <a:xfrm>
            <a:off x="8441853" y="2519175"/>
            <a:ext cx="197989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모델링의 결과 및 </a:t>
            </a:r>
            <a:r>
              <a:rPr lang="ko-KR" altLang="en-US" sz="1100" err="1">
                <a:solidFill>
                  <a:prstClr val="white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및</a:t>
            </a:r>
            <a:r>
              <a:rPr lang="ko-KR" altLang="en-US" sz="1100">
                <a:solidFill>
                  <a:prstClr val="white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endParaRPr lang="en-US" altLang="ko-KR" sz="1100" smtClean="0">
              <a:solidFill>
                <a:prstClr val="white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prstClr val="white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100">
                <a:solidFill>
                  <a:prstClr val="white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더 나은 아이디어 </a:t>
            </a:r>
            <a:r>
              <a:rPr lang="ko-KR" altLang="en-US" sz="1100" smtClean="0">
                <a:solidFill>
                  <a:prstClr val="white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제시 </a:t>
            </a:r>
            <a:endParaRPr lang="ko-KR" altLang="en-US" sz="1100">
              <a:solidFill>
                <a:prstClr val="white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C044372E-92B1-58BA-13B7-CB6262739A95}"/>
              </a:ext>
            </a:extLst>
          </p:cNvPr>
          <p:cNvSpPr txBox="1"/>
          <p:nvPr/>
        </p:nvSpPr>
        <p:spPr>
          <a:xfrm>
            <a:off x="8987261" y="959277"/>
            <a:ext cx="8890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800" i="1" ker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defRPr>
            </a:lvl1pPr>
          </a:lstStyle>
          <a:p>
            <a:r>
              <a:rPr lang="en-US" altLang="ko-KR" sz="3200"/>
              <a:t>04</a:t>
            </a:r>
            <a:endParaRPr lang="ko-KR" altLang="en-US" sz="3200"/>
          </a:p>
        </p:txBody>
      </p: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9C7EC370-F13D-37F5-3BD3-D103DB53CF9D}"/>
              </a:ext>
            </a:extLst>
          </p:cNvPr>
          <p:cNvGrpSpPr/>
          <p:nvPr/>
        </p:nvGrpSpPr>
        <p:grpSpPr>
          <a:xfrm>
            <a:off x="1606707" y="1639307"/>
            <a:ext cx="8942963" cy="1920218"/>
            <a:chOff x="1606707" y="1964427"/>
            <a:chExt cx="8942963" cy="1920218"/>
          </a:xfrm>
        </p:grpSpPr>
        <p:cxnSp>
          <p:nvCxnSpPr>
            <p:cNvPr id="265" name="직선 연결선 264">
              <a:extLst>
                <a:ext uri="{FF2B5EF4-FFF2-40B4-BE49-F238E27FC236}">
                  <a16:creationId xmlns:a16="http://schemas.microsoft.com/office/drawing/2014/main" id="{C912712A-DE7E-FDDA-C3B0-BC467AAD5CBD}"/>
                </a:ext>
              </a:extLst>
            </p:cNvPr>
            <p:cNvCxnSpPr>
              <a:cxnSpLocks/>
            </p:cNvCxnSpPr>
            <p:nvPr/>
          </p:nvCxnSpPr>
          <p:spPr>
            <a:xfrm>
              <a:off x="1606707" y="3884645"/>
              <a:ext cx="2235741" cy="0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>
              <a:extLst>
                <a:ext uri="{FF2B5EF4-FFF2-40B4-BE49-F238E27FC236}">
                  <a16:creationId xmlns:a16="http://schemas.microsoft.com/office/drawing/2014/main" id="{681050A5-514E-B932-2F25-1472F626E4B9}"/>
                </a:ext>
              </a:extLst>
            </p:cNvPr>
            <p:cNvCxnSpPr>
              <a:cxnSpLocks/>
            </p:cNvCxnSpPr>
            <p:nvPr/>
          </p:nvCxnSpPr>
          <p:spPr>
            <a:xfrm>
              <a:off x="3842447" y="3244572"/>
              <a:ext cx="2235741" cy="0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>
              <a:extLst>
                <a:ext uri="{FF2B5EF4-FFF2-40B4-BE49-F238E27FC236}">
                  <a16:creationId xmlns:a16="http://schemas.microsoft.com/office/drawing/2014/main" id="{1A562E65-1623-8353-B6AC-BBCE361351AA}"/>
                </a:ext>
              </a:extLst>
            </p:cNvPr>
            <p:cNvCxnSpPr>
              <a:cxnSpLocks/>
            </p:cNvCxnSpPr>
            <p:nvPr/>
          </p:nvCxnSpPr>
          <p:spPr>
            <a:xfrm>
              <a:off x="6078188" y="2604500"/>
              <a:ext cx="2235741" cy="0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C838926D-8801-E731-4FEE-52E1081E4A2C}"/>
                </a:ext>
              </a:extLst>
            </p:cNvPr>
            <p:cNvCxnSpPr>
              <a:cxnSpLocks/>
            </p:cNvCxnSpPr>
            <p:nvPr/>
          </p:nvCxnSpPr>
          <p:spPr>
            <a:xfrm>
              <a:off x="8313929" y="1964427"/>
              <a:ext cx="2235741" cy="0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452E3544-4B1D-912D-CD05-1E3407849B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8184" y="3244572"/>
              <a:ext cx="4264" cy="640073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61F5F006-71EA-1410-55B2-A75D0FB01E60}"/>
                </a:ext>
              </a:extLst>
            </p:cNvPr>
            <p:cNvCxnSpPr>
              <a:cxnSpLocks/>
            </p:cNvCxnSpPr>
            <p:nvPr/>
          </p:nvCxnSpPr>
          <p:spPr>
            <a:xfrm>
              <a:off x="6073924" y="2604500"/>
              <a:ext cx="8527" cy="640073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3CBCE387-5A4D-4890-F579-FD4251E96A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9665" y="1964427"/>
              <a:ext cx="4264" cy="640073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10920102" y="5196254"/>
            <a:ext cx="1271898" cy="1661746"/>
            <a:chOff x="10045700" y="4053840"/>
            <a:chExt cx="2146300" cy="2804160"/>
          </a:xfrm>
        </p:grpSpPr>
        <p:pic>
          <p:nvPicPr>
            <p:cNvPr id="40" name="그림 39"/>
            <p:cNvPicPr/>
            <p:nvPr/>
          </p:nvPicPr>
          <p:blipFill rotWithShape="1">
            <a:blip r:embed="rId2"/>
            <a:srcRect l="77878" t="59111"/>
            <a:stretch/>
          </p:blipFill>
          <p:spPr>
            <a:xfrm>
              <a:off x="10046159" y="4053840"/>
              <a:ext cx="2145841" cy="2804160"/>
            </a:xfrm>
            <a:prstGeom prst="rect">
              <a:avLst/>
            </a:prstGeom>
            <a:solidFill>
              <a:srgbClr val="00194C"/>
            </a:solidFill>
          </p:spPr>
        </p:pic>
        <p:sp>
          <p:nvSpPr>
            <p:cNvPr id="41" name="직사각형 40"/>
            <p:cNvSpPr/>
            <p:nvPr/>
          </p:nvSpPr>
          <p:spPr>
            <a:xfrm>
              <a:off x="10045700" y="4724400"/>
              <a:ext cx="292100" cy="116840"/>
            </a:xfrm>
            <a:prstGeom prst="rect">
              <a:avLst/>
            </a:prstGeom>
            <a:solidFill>
              <a:srgbClr val="001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183" y="3036190"/>
            <a:ext cx="720000" cy="72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58" y="2398782"/>
            <a:ext cx="720000" cy="72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72" y="1755241"/>
            <a:ext cx="648000" cy="64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08" y="3684398"/>
            <a:ext cx="720000" cy="720000"/>
          </a:xfrm>
          <a:prstGeom prst="rect">
            <a:avLst/>
          </a:prstGeom>
        </p:spPr>
      </p:pic>
      <p:pic>
        <p:nvPicPr>
          <p:cNvPr id="48" name="그림 47"/>
          <p:cNvPicPr/>
          <p:nvPr/>
        </p:nvPicPr>
        <p:blipFill rotWithShape="1">
          <a:blip r:embed="rId2"/>
          <a:srcRect l="9164" t="30815" r="36997" b="42223"/>
          <a:stretch/>
        </p:blipFill>
        <p:spPr>
          <a:xfrm>
            <a:off x="340750" y="153478"/>
            <a:ext cx="2120169" cy="75072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27104B2-EC09-1599-945A-6FBAEACD3AE7}"/>
              </a:ext>
            </a:extLst>
          </p:cNvPr>
          <p:cNvSpPr txBox="1"/>
          <p:nvPr/>
        </p:nvSpPr>
        <p:spPr>
          <a:xfrm>
            <a:off x="290152" y="894873"/>
            <a:ext cx="21910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dist">
              <a:defRPr/>
            </a:pPr>
            <a:r>
              <a:rPr lang="en-US" altLang="ko-KR" sz="1600" b="1" kern="0" smtClean="0">
                <a:solidFill>
                  <a:srgbClr val="FFFFFF"/>
                </a:solidFill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05_CodingMate</a:t>
            </a:r>
            <a:endParaRPr lang="en-US" altLang="ko-KR" sz="1600" b="1" kern="0">
              <a:solidFill>
                <a:srgbClr val="FFFFFF"/>
              </a:solidFill>
              <a:latin typeface="JetBrains Mono ExtraBold" panose="02000009000000000000" pitchFamily="49" charset="0"/>
              <a:ea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5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DF58102-663B-4472-82CE-F080E20EEF8D}"/>
              </a:ext>
            </a:extLst>
          </p:cNvPr>
          <p:cNvSpPr txBox="1"/>
          <p:nvPr/>
        </p:nvSpPr>
        <p:spPr>
          <a:xfrm>
            <a:off x="228000" y="0"/>
            <a:ext cx="1371600" cy="2646878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/>
            <a:r>
              <a:rPr lang="en-US" altLang="ko-KR" sz="16600" b="1" kern="0">
                <a:solidFill>
                  <a:srgbClr val="00194C"/>
                </a:solidFill>
              </a:rPr>
              <a:t>1</a:t>
            </a:r>
            <a:endParaRPr lang="ko-KR" altLang="en-US" sz="7200">
              <a:solidFill>
                <a:srgbClr val="00194C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A6205D5-19B1-44D9-A094-15E99B0157CE}"/>
              </a:ext>
            </a:extLst>
          </p:cNvPr>
          <p:cNvSpPr/>
          <p:nvPr/>
        </p:nvSpPr>
        <p:spPr>
          <a:xfrm rot="2700000">
            <a:off x="661106" y="686278"/>
            <a:ext cx="741111" cy="1941198"/>
          </a:xfrm>
          <a:prstGeom prst="ellipse">
            <a:avLst/>
          </a:prstGeom>
          <a:solidFill>
            <a:schemeClr val="tx1">
              <a:alpha val="89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9A39BE6-57D2-4CA7-8C2D-ED11A8D59722}"/>
              </a:ext>
            </a:extLst>
          </p:cNvPr>
          <p:cNvSpPr/>
          <p:nvPr/>
        </p:nvSpPr>
        <p:spPr>
          <a:xfrm rot="16200000">
            <a:off x="0" y="666878"/>
            <a:ext cx="1980000" cy="1980000"/>
          </a:xfrm>
          <a:prstGeom prst="rtTriangl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9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4029F8-9808-4D86-93B1-E884F3D2CA07}"/>
              </a:ext>
            </a:extLst>
          </p:cNvPr>
          <p:cNvCxnSpPr>
            <a:stCxn id="5" idx="4"/>
            <a:endCxn id="5" idx="0"/>
          </p:cNvCxnSpPr>
          <p:nvPr/>
        </p:nvCxnSpPr>
        <p:spPr>
          <a:xfrm flipH="1">
            <a:off x="0" y="666878"/>
            <a:ext cx="1980000" cy="1980000"/>
          </a:xfrm>
          <a:prstGeom prst="line">
            <a:avLst/>
          </a:prstGeom>
          <a:ln w="31750">
            <a:solidFill>
              <a:schemeClr val="bg1"/>
            </a:solidFill>
          </a:ln>
          <a:effectLst>
            <a:outerShdw blurRad="50800" dist="12700" dir="2700000" algn="tl" rotWithShape="0">
              <a:prstClr val="black">
                <a:alpha val="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9BAC14-E7CF-4B4D-9BF3-597785D349BA}"/>
              </a:ext>
            </a:extLst>
          </p:cNvPr>
          <p:cNvSpPr txBox="1"/>
          <p:nvPr/>
        </p:nvSpPr>
        <p:spPr>
          <a:xfrm>
            <a:off x="2208000" y="228989"/>
            <a:ext cx="5930160" cy="1011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400" b="1" i="1" kern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목적</a:t>
            </a:r>
            <a:endParaRPr lang="en-US" altLang="ko-KR" sz="4400" b="1" i="1" kern="0" smtClean="0">
              <a:solidFill>
                <a:srgbClr val="00194C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이 프로젝트의 주요 목적은 </a:t>
            </a:r>
            <a:r>
              <a:rPr lang="en-US" altLang="ko-KR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‘</a:t>
            </a:r>
            <a:r>
              <a:rPr lang="ko-KR" altLang="en-US" sz="105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메뉴명의</a:t>
            </a:r>
            <a:r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표준화</a:t>
            </a:r>
            <a:r>
              <a:rPr lang="en-US" altLang="ko-KR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’</a:t>
            </a:r>
            <a:r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이며</a:t>
            </a:r>
            <a:r>
              <a:rPr lang="en-US" altLang="ko-KR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, </a:t>
            </a:r>
            <a:r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이 부분을 확장해 상품을 카테고리화하는 것입니다</a:t>
            </a:r>
            <a:r>
              <a:rPr lang="en-US" altLang="ko-KR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.</a:t>
            </a:r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A8B2DF6-3E86-4451-9DE1-303B5AA2BEBF}"/>
              </a:ext>
            </a:extLst>
          </p:cNvPr>
          <p:cNvCxnSpPr>
            <a:cxnSpLocks/>
          </p:cNvCxnSpPr>
          <p:nvPr/>
        </p:nvCxnSpPr>
        <p:spPr>
          <a:xfrm flipV="1">
            <a:off x="8229600" y="1069195"/>
            <a:ext cx="3960000" cy="17925"/>
          </a:xfrm>
          <a:prstGeom prst="line">
            <a:avLst/>
          </a:prstGeom>
          <a:ln>
            <a:solidFill>
              <a:srgbClr val="0019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063734" y="2547690"/>
            <a:ext cx="4955100" cy="3662829"/>
            <a:chOff x="1063734" y="2598490"/>
            <a:chExt cx="4955100" cy="3662829"/>
          </a:xfrm>
        </p:grpSpPr>
        <p:sp>
          <p:nvSpPr>
            <p:cNvPr id="31" name="대각선 방향의 모서리가 둥근 사각형 31">
              <a:extLst>
                <a:ext uri="{FF2B5EF4-FFF2-40B4-BE49-F238E27FC236}">
                  <a16:creationId xmlns:a16="http://schemas.microsoft.com/office/drawing/2014/main" id="{E4CCDCB3-27BD-13D9-1F67-CA01C45CE59D}"/>
                </a:ext>
              </a:extLst>
            </p:cNvPr>
            <p:cNvSpPr/>
            <p:nvPr/>
          </p:nvSpPr>
          <p:spPr>
            <a:xfrm flipH="1">
              <a:off x="1069609" y="2604363"/>
              <a:ext cx="4949225" cy="2763526"/>
            </a:xfrm>
            <a:prstGeom prst="snipRoundRect">
              <a:avLst>
                <a:gd name="adj1" fmla="val 8568"/>
                <a:gd name="adj2" fmla="val 20879"/>
              </a:avLst>
            </a:prstGeom>
            <a:solidFill>
              <a:schemeClr val="bg1"/>
            </a:solidFill>
            <a:ln w="6350">
              <a:solidFill>
                <a:srgbClr val="00194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7173907F-71E1-5FBE-AA99-8C206D412CFD}"/>
                </a:ext>
              </a:extLst>
            </p:cNvPr>
            <p:cNvSpPr/>
            <p:nvPr/>
          </p:nvSpPr>
          <p:spPr>
            <a:xfrm rot="5400000">
              <a:off x="1063735" y="2598490"/>
              <a:ext cx="480376" cy="480376"/>
            </a:xfrm>
            <a:prstGeom prst="rtTriangle">
              <a:avLst/>
            </a:prstGeom>
            <a:solidFill>
              <a:srgbClr val="00194C"/>
            </a:solidFill>
            <a:ln>
              <a:solidFill>
                <a:srgbClr val="0019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endParaRPr lang="ko-KR" altLang="en-US" sz="1050" b="1" i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8E9F139-24CA-BDA8-3DF1-1A1B5DBE7FA4}"/>
                </a:ext>
              </a:extLst>
            </p:cNvPr>
            <p:cNvSpPr/>
            <p:nvPr/>
          </p:nvSpPr>
          <p:spPr>
            <a:xfrm>
              <a:off x="1063734" y="5430322"/>
              <a:ext cx="495509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smtClean="0">
                  <a:solidFill>
                    <a:srgbClr val="44546A">
                      <a:lumMod val="75000"/>
                    </a:srgb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개인의 </a:t>
              </a:r>
              <a:r>
                <a:rPr lang="ko-KR" altLang="en-US" sz="1600" b="1">
                  <a:solidFill>
                    <a:srgbClr val="44546A">
                      <a:lumMod val="75000"/>
                    </a:srgb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취향과 선호를 반영한 데이터와 상품의 특성 데이터를 분석해 </a:t>
              </a:r>
              <a:r>
                <a:rPr lang="ko-KR" altLang="en-US" sz="1600" b="1" smtClean="0">
                  <a:solidFill>
                    <a:srgbClr val="44546A">
                      <a:lumMod val="75000"/>
                    </a:srgb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상품을추천하는 네이버 </a:t>
              </a:r>
              <a:r>
                <a:rPr lang="en-US" altLang="ko-KR" sz="1600" b="1" err="1" smtClean="0">
                  <a:solidFill>
                    <a:srgbClr val="44546A">
                      <a:lumMod val="75000"/>
                    </a:srgb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AiTEMS</a:t>
              </a:r>
              <a:r>
                <a:rPr lang="ko-KR" altLang="en-US" sz="1600" b="1" smtClean="0">
                  <a:solidFill>
                    <a:srgbClr val="44546A">
                      <a:lumMod val="75000"/>
                    </a:srgb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의 효과 검증  </a:t>
              </a:r>
              <a:endParaRPr lang="ko-KR" altLang="en-US" sz="1600" b="1">
                <a:solidFill>
                  <a:srgbClr val="44546A">
                    <a:lumMod val="75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451965" y="2618810"/>
            <a:ext cx="5566410" cy="4032161"/>
            <a:chOff x="6451965" y="2598490"/>
            <a:chExt cx="5566410" cy="4032161"/>
          </a:xfrm>
        </p:grpSpPr>
        <p:grpSp>
          <p:nvGrpSpPr>
            <p:cNvPr id="10" name="그룹 9"/>
            <p:cNvGrpSpPr/>
            <p:nvPr/>
          </p:nvGrpSpPr>
          <p:grpSpPr>
            <a:xfrm>
              <a:off x="6451965" y="2925566"/>
              <a:ext cx="5566410" cy="2289023"/>
              <a:chOff x="6451965" y="2925566"/>
              <a:chExt cx="5566410" cy="2289023"/>
            </a:xfrm>
          </p:grpSpPr>
          <p:pic>
            <p:nvPicPr>
              <p:cNvPr id="1026" name="Picture 2" descr="AI 기반 초개인화 서비스의 현재와 미래 | 코스콤 뉴스룸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56" t="12953"/>
              <a:stretch/>
            </p:blipFill>
            <p:spPr bwMode="auto">
              <a:xfrm>
                <a:off x="6451965" y="2925566"/>
                <a:ext cx="5566410" cy="22890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10023677" y="4892163"/>
                <a:ext cx="1525578" cy="3021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sz="9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출처 </a:t>
                </a:r>
                <a:r>
                  <a:rPr lang="en-US" altLang="ko-KR" sz="9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: </a:t>
                </a:r>
                <a:r>
                  <a:rPr lang="en-US" altLang="ko-KR" sz="90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Webengage</a:t>
                </a:r>
                <a:r>
                  <a:rPr lang="en-US" altLang="ko-KR" sz="9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, 2019</a:t>
                </a:r>
                <a:endPara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8BE94A67-7D21-7FC6-4D70-249C28ABB614}"/>
                </a:ext>
              </a:extLst>
            </p:cNvPr>
            <p:cNvSpPr/>
            <p:nvPr/>
          </p:nvSpPr>
          <p:spPr>
            <a:xfrm>
              <a:off x="6623554" y="5025383"/>
              <a:ext cx="4955099" cy="332006"/>
            </a:xfrm>
            <a:prstGeom prst="round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  <a:defRPr/>
              </a:pPr>
              <a:r>
                <a:rPr lang="en-US" altLang="ko-KR" sz="9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‘Why Hyper-Personalization is The Future of Marketing (And how to do it)</a:t>
              </a:r>
              <a:endPara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6688485" y="2598490"/>
              <a:ext cx="4955100" cy="4032161"/>
              <a:chOff x="1063734" y="2598490"/>
              <a:chExt cx="4955100" cy="4032161"/>
            </a:xfrm>
          </p:grpSpPr>
          <p:sp>
            <p:nvSpPr>
              <p:cNvPr id="44" name="대각선 방향의 모서리가 둥근 사각형 31">
                <a:extLst>
                  <a:ext uri="{FF2B5EF4-FFF2-40B4-BE49-F238E27FC236}">
                    <a16:creationId xmlns:a16="http://schemas.microsoft.com/office/drawing/2014/main" id="{E4CCDCB3-27BD-13D9-1F67-CA01C45CE59D}"/>
                  </a:ext>
                </a:extLst>
              </p:cNvPr>
              <p:cNvSpPr/>
              <p:nvPr/>
            </p:nvSpPr>
            <p:spPr>
              <a:xfrm flipH="1">
                <a:off x="1069609" y="2604363"/>
                <a:ext cx="4949225" cy="2763526"/>
              </a:xfrm>
              <a:prstGeom prst="snipRoundRect">
                <a:avLst>
                  <a:gd name="adj1" fmla="val 8568"/>
                  <a:gd name="adj2" fmla="val 20879"/>
                </a:avLst>
              </a:prstGeom>
              <a:noFill/>
              <a:ln w="6350">
                <a:solidFill>
                  <a:srgbClr val="00194C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각 삼각형 44">
                <a:extLst>
                  <a:ext uri="{FF2B5EF4-FFF2-40B4-BE49-F238E27FC236}">
                    <a16:creationId xmlns:a16="http://schemas.microsoft.com/office/drawing/2014/main" id="{7173907F-71E1-5FBE-AA99-8C206D412CFD}"/>
                  </a:ext>
                </a:extLst>
              </p:cNvPr>
              <p:cNvSpPr/>
              <p:nvPr/>
            </p:nvSpPr>
            <p:spPr>
              <a:xfrm rot="5400000">
                <a:off x="1063735" y="2598490"/>
                <a:ext cx="480376" cy="480376"/>
              </a:xfrm>
              <a:prstGeom prst="rtTriangle">
                <a:avLst/>
              </a:prstGeom>
              <a:solidFill>
                <a:srgbClr val="00194C"/>
              </a:solidFill>
              <a:ln>
                <a:solidFill>
                  <a:srgbClr val="0019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endParaRPr lang="ko-KR" altLang="en-US" sz="1050" b="1" i="1">
                  <a:solidFill>
                    <a:prstClr val="black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B8E9F139-24CA-BDA8-3DF1-1A1B5DBE7FA4}"/>
                  </a:ext>
                </a:extLst>
              </p:cNvPr>
              <p:cNvSpPr/>
              <p:nvPr/>
            </p:nvSpPr>
            <p:spPr>
              <a:xfrm>
                <a:off x="1063734" y="5430322"/>
                <a:ext cx="495509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b="1" smtClean="0">
                    <a:solidFill>
                      <a:srgbClr val="44546A">
                        <a:lumMod val="75000"/>
                      </a:srgbClr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개인의 다양한 </a:t>
                </a:r>
                <a:r>
                  <a:rPr lang="ko-KR" altLang="en-US" sz="1600" b="1" err="1" smtClean="0">
                    <a:solidFill>
                      <a:srgbClr val="44546A">
                        <a:lumMod val="75000"/>
                      </a:srgbClr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상황별</a:t>
                </a:r>
                <a:r>
                  <a:rPr lang="ko-KR" altLang="en-US" sz="1600" b="1" smtClean="0">
                    <a:solidFill>
                      <a:srgbClr val="44546A">
                        <a:lumMod val="75000"/>
                      </a:srgbClr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 취향을 반영한 맞춤형 서비스를 제안하는 </a:t>
                </a:r>
                <a:r>
                  <a:rPr lang="en-US" altLang="ko-KR" sz="1600" b="1" smtClean="0">
                    <a:solidFill>
                      <a:srgbClr val="44546A">
                        <a:lumMod val="75000"/>
                      </a:srgbClr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‘</a:t>
                </a:r>
                <a:r>
                  <a:rPr lang="ko-KR" altLang="en-US" sz="1600" b="1" smtClean="0">
                    <a:solidFill>
                      <a:srgbClr val="44546A">
                        <a:lumMod val="75000"/>
                      </a:srgbClr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예측적 개인화</a:t>
                </a:r>
                <a:r>
                  <a:rPr lang="en-US" altLang="ko-KR" sz="1600" b="1" smtClean="0">
                    <a:solidFill>
                      <a:srgbClr val="44546A">
                        <a:lumMod val="75000"/>
                      </a:srgbClr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(Predictive Personalization)*’ </a:t>
                </a:r>
                <a:r>
                  <a:rPr lang="ko-KR" altLang="en-US" sz="1600" b="1" smtClean="0">
                    <a:solidFill>
                      <a:srgbClr val="44546A">
                        <a:lumMod val="75000"/>
                      </a:srgbClr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대두</a:t>
                </a:r>
                <a:endParaRPr lang="en-US" altLang="ko-KR" sz="1600" b="1" smtClean="0">
                  <a:solidFill>
                    <a:srgbClr val="44546A">
                      <a:lumMod val="75000"/>
                    </a:srgb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8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*</a:t>
                </a:r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"</a:t>
                </a:r>
                <a:r>
                  <a:rPr lang="ko-KR" altLang="en-US" sz="8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예측적 </a:t>
                </a: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개인화</a:t>
                </a:r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"</a:t>
                </a: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란 데이터와 기계 학습 알고리즘을 사용하여 고객의 환경과 행동을 예측하고</a:t>
                </a:r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고객에게 개인화된 콘텐츠</a:t>
                </a:r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제안</a:t>
                </a:r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추천을 제공하는 마케팅 전략</a:t>
                </a:r>
                <a:r>
                  <a:rPr lang="en-US" altLang="ko-KR" sz="8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 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  <p:sp>
          <p:nvSpPr>
            <p:cNvPr id="49" name="사각형: 둥근 모서리 28">
              <a:extLst>
                <a:ext uri="{FF2B5EF4-FFF2-40B4-BE49-F238E27FC236}">
                  <a16:creationId xmlns:a16="http://schemas.microsoft.com/office/drawing/2014/main" id="{91D5313A-B4CC-5523-2A20-FFDBDCC3AD69}"/>
                </a:ext>
              </a:extLst>
            </p:cNvPr>
            <p:cNvSpPr/>
            <p:nvPr/>
          </p:nvSpPr>
          <p:spPr>
            <a:xfrm>
              <a:off x="7417949" y="2673322"/>
              <a:ext cx="3496169" cy="3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85725" algn="ctr" latinLnBrk="0">
                <a:defRPr/>
              </a:pPr>
              <a:r>
                <a:rPr lang="ko-KR" altLang="en-US" sz="1600" b="1" i="1" kern="0" smtClean="0">
                  <a:ln w="12700">
                    <a:noFill/>
                  </a:ln>
                  <a:solidFill>
                    <a:srgbClr val="406DC7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개인화 성숙도에 따른 수익</a:t>
              </a:r>
              <a:endParaRPr lang="ko-KR" altLang="en-US" sz="1200" b="1">
                <a:solidFill>
                  <a:srgbClr val="406DC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2208000" y="1287072"/>
            <a:ext cx="94355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양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만큼이나 데이터의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적합성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중요해진 </a:t>
            </a:r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개인화</a:t>
            </a:r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r>
              <a:rPr lang="ko-KR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흐름에서</a:t>
            </a:r>
            <a:endParaRPr lang="en-US" altLang="ko-KR" sz="160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표준화된 데이터는 고객에게 좀더 정교한 개인별 맞춤 서비스를 제공하고</a:t>
            </a:r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큐레이션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기능의 강화를 가능케 한다</a:t>
            </a:r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53" name="대각선 방향의 모서리가 둥근 사각형 31">
            <a:extLst>
              <a:ext uri="{FF2B5EF4-FFF2-40B4-BE49-F238E27FC236}">
                <a16:creationId xmlns:a16="http://schemas.microsoft.com/office/drawing/2014/main" id="{E4CCDCB3-27BD-13D9-1F67-CA01C45CE59D}"/>
              </a:ext>
            </a:extLst>
          </p:cNvPr>
          <p:cNvSpPr/>
          <p:nvPr/>
        </p:nvSpPr>
        <p:spPr>
          <a:xfrm flipH="1">
            <a:off x="1128487" y="2994350"/>
            <a:ext cx="2487050" cy="892747"/>
          </a:xfrm>
          <a:prstGeom prst="snipRoundRect">
            <a:avLst>
              <a:gd name="adj1" fmla="val 0"/>
              <a:gd name="adj2" fmla="val 20879"/>
            </a:avLst>
          </a:prstGeom>
          <a:blipFill dpi="0" rotWithShape="0">
            <a:blip r:embed="rId3"/>
            <a:srcRect/>
            <a:tile tx="0" ty="0" sx="92000" sy="92000" flip="y" algn="ctr"/>
          </a:blip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530" y="2996416"/>
            <a:ext cx="3799550" cy="1982977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418080" y="3819500"/>
            <a:ext cx="2966720" cy="472203"/>
            <a:chOff x="2397760" y="4197960"/>
            <a:chExt cx="2966720" cy="472203"/>
          </a:xfrm>
        </p:grpSpPr>
        <p:sp>
          <p:nvSpPr>
            <p:cNvPr id="22" name="직사각형 21"/>
            <p:cNvSpPr/>
            <p:nvPr/>
          </p:nvSpPr>
          <p:spPr>
            <a:xfrm>
              <a:off x="2397760" y="4343401"/>
              <a:ext cx="2966720" cy="168076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314251" y="4197960"/>
              <a:ext cx="1050229" cy="145442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397760" y="4511477"/>
              <a:ext cx="2032000" cy="158686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 flipH="1">
            <a:off x="2466889" y="4625748"/>
            <a:ext cx="284356" cy="610587"/>
            <a:chOff x="5398690" y="1890194"/>
            <a:chExt cx="1192248" cy="2560071"/>
          </a:xfrm>
        </p:grpSpPr>
        <p:sp>
          <p:nvSpPr>
            <p:cNvPr id="64" name="자유형 63"/>
            <p:cNvSpPr/>
            <p:nvPr/>
          </p:nvSpPr>
          <p:spPr>
            <a:xfrm rot="10800000">
              <a:off x="5567781" y="2674986"/>
              <a:ext cx="1023157" cy="1775279"/>
            </a:xfrm>
            <a:custGeom>
              <a:avLst/>
              <a:gdLst>
                <a:gd name="connsiteX0" fmla="*/ 1917700 w 1917700"/>
                <a:gd name="connsiteY0" fmla="*/ 702601 h 3327400"/>
                <a:gd name="connsiteX1" fmla="*/ 1917700 w 1917700"/>
                <a:gd name="connsiteY1" fmla="*/ 3327400 h 3327400"/>
                <a:gd name="connsiteX2" fmla="*/ 520700 w 1917700"/>
                <a:gd name="connsiteY2" fmla="*/ 3327400 h 3327400"/>
                <a:gd name="connsiteX3" fmla="*/ 520700 w 1917700"/>
                <a:gd name="connsiteY3" fmla="*/ 702601 h 3327400"/>
                <a:gd name="connsiteX4" fmla="*/ 91583 w 1917700"/>
                <a:gd name="connsiteY4" fmla="*/ 55214 h 3327400"/>
                <a:gd name="connsiteX5" fmla="*/ 0 w 1917700"/>
                <a:gd name="connsiteY5" fmla="*/ 26785 h 3327400"/>
                <a:gd name="connsiteX6" fmla="*/ 40302 w 1917700"/>
                <a:gd name="connsiteY6" fmla="*/ 14275 h 3327400"/>
                <a:gd name="connsiteX7" fmla="*/ 181901 w 1917700"/>
                <a:gd name="connsiteY7" fmla="*/ 0 h 3327400"/>
                <a:gd name="connsiteX8" fmla="*/ 1215099 w 1917700"/>
                <a:gd name="connsiteY8" fmla="*/ 0 h 3327400"/>
                <a:gd name="connsiteX9" fmla="*/ 1917700 w 1917700"/>
                <a:gd name="connsiteY9" fmla="*/ 702601 h 332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17700" h="3327400">
                  <a:moveTo>
                    <a:pt x="1917700" y="702601"/>
                  </a:moveTo>
                  <a:lnTo>
                    <a:pt x="1917700" y="3327400"/>
                  </a:lnTo>
                  <a:lnTo>
                    <a:pt x="520700" y="3327400"/>
                  </a:lnTo>
                  <a:lnTo>
                    <a:pt x="520700" y="702601"/>
                  </a:lnTo>
                  <a:cubicBezTo>
                    <a:pt x="520700" y="411574"/>
                    <a:pt x="343757" y="161875"/>
                    <a:pt x="91583" y="55214"/>
                  </a:cubicBezTo>
                  <a:lnTo>
                    <a:pt x="0" y="26785"/>
                  </a:lnTo>
                  <a:lnTo>
                    <a:pt x="40302" y="14275"/>
                  </a:lnTo>
                  <a:cubicBezTo>
                    <a:pt x="86040" y="4915"/>
                    <a:pt x="133397" y="0"/>
                    <a:pt x="181901" y="0"/>
                  </a:cubicBezTo>
                  <a:lnTo>
                    <a:pt x="1215099" y="0"/>
                  </a:lnTo>
                  <a:cubicBezTo>
                    <a:pt x="1603135" y="0"/>
                    <a:pt x="1917700" y="314565"/>
                    <a:pt x="1917700" y="70260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33000">
                  <a:srgbClr val="FF3300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279400" dist="165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이등변 삼각형 64"/>
            <p:cNvSpPr/>
            <p:nvPr/>
          </p:nvSpPr>
          <p:spPr>
            <a:xfrm>
              <a:off x="5398690" y="1890194"/>
              <a:ext cx="1097179" cy="711827"/>
            </a:xfrm>
            <a:prstGeom prst="triangle">
              <a:avLst/>
            </a:prstGeom>
            <a:solidFill>
              <a:srgbClr val="FF3300"/>
            </a:solidFill>
            <a:ln w="146050" cap="sq">
              <a:solidFill>
                <a:srgbClr val="FF33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 flipH="1">
            <a:off x="3921821" y="4625748"/>
            <a:ext cx="284356" cy="610587"/>
            <a:chOff x="5398690" y="1890194"/>
            <a:chExt cx="1192248" cy="2560071"/>
          </a:xfrm>
        </p:grpSpPr>
        <p:sp>
          <p:nvSpPr>
            <p:cNvPr id="67" name="자유형 66"/>
            <p:cNvSpPr/>
            <p:nvPr/>
          </p:nvSpPr>
          <p:spPr>
            <a:xfrm rot="10800000">
              <a:off x="5567781" y="2674986"/>
              <a:ext cx="1023157" cy="1775279"/>
            </a:xfrm>
            <a:custGeom>
              <a:avLst/>
              <a:gdLst>
                <a:gd name="connsiteX0" fmla="*/ 1917700 w 1917700"/>
                <a:gd name="connsiteY0" fmla="*/ 702601 h 3327400"/>
                <a:gd name="connsiteX1" fmla="*/ 1917700 w 1917700"/>
                <a:gd name="connsiteY1" fmla="*/ 3327400 h 3327400"/>
                <a:gd name="connsiteX2" fmla="*/ 520700 w 1917700"/>
                <a:gd name="connsiteY2" fmla="*/ 3327400 h 3327400"/>
                <a:gd name="connsiteX3" fmla="*/ 520700 w 1917700"/>
                <a:gd name="connsiteY3" fmla="*/ 702601 h 3327400"/>
                <a:gd name="connsiteX4" fmla="*/ 91583 w 1917700"/>
                <a:gd name="connsiteY4" fmla="*/ 55214 h 3327400"/>
                <a:gd name="connsiteX5" fmla="*/ 0 w 1917700"/>
                <a:gd name="connsiteY5" fmla="*/ 26785 h 3327400"/>
                <a:gd name="connsiteX6" fmla="*/ 40302 w 1917700"/>
                <a:gd name="connsiteY6" fmla="*/ 14275 h 3327400"/>
                <a:gd name="connsiteX7" fmla="*/ 181901 w 1917700"/>
                <a:gd name="connsiteY7" fmla="*/ 0 h 3327400"/>
                <a:gd name="connsiteX8" fmla="*/ 1215099 w 1917700"/>
                <a:gd name="connsiteY8" fmla="*/ 0 h 3327400"/>
                <a:gd name="connsiteX9" fmla="*/ 1917700 w 1917700"/>
                <a:gd name="connsiteY9" fmla="*/ 702601 h 332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17700" h="3327400">
                  <a:moveTo>
                    <a:pt x="1917700" y="702601"/>
                  </a:moveTo>
                  <a:lnTo>
                    <a:pt x="1917700" y="3327400"/>
                  </a:lnTo>
                  <a:lnTo>
                    <a:pt x="520700" y="3327400"/>
                  </a:lnTo>
                  <a:lnTo>
                    <a:pt x="520700" y="702601"/>
                  </a:lnTo>
                  <a:cubicBezTo>
                    <a:pt x="520700" y="411574"/>
                    <a:pt x="343757" y="161875"/>
                    <a:pt x="91583" y="55214"/>
                  </a:cubicBezTo>
                  <a:lnTo>
                    <a:pt x="0" y="26785"/>
                  </a:lnTo>
                  <a:lnTo>
                    <a:pt x="40302" y="14275"/>
                  </a:lnTo>
                  <a:cubicBezTo>
                    <a:pt x="86040" y="4915"/>
                    <a:pt x="133397" y="0"/>
                    <a:pt x="181901" y="0"/>
                  </a:cubicBezTo>
                  <a:lnTo>
                    <a:pt x="1215099" y="0"/>
                  </a:lnTo>
                  <a:cubicBezTo>
                    <a:pt x="1603135" y="0"/>
                    <a:pt x="1917700" y="314565"/>
                    <a:pt x="1917700" y="70260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33000">
                  <a:srgbClr val="FF3300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279400" dist="165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이등변 삼각형 67"/>
            <p:cNvSpPr/>
            <p:nvPr/>
          </p:nvSpPr>
          <p:spPr>
            <a:xfrm>
              <a:off x="5398690" y="1890194"/>
              <a:ext cx="1097179" cy="711827"/>
            </a:xfrm>
            <a:prstGeom prst="triangle">
              <a:avLst/>
            </a:prstGeom>
            <a:solidFill>
              <a:srgbClr val="FF3300"/>
            </a:solidFill>
            <a:ln w="146050" cap="sq">
              <a:solidFill>
                <a:srgbClr val="FF33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690900" y="2640195"/>
            <a:ext cx="3735643" cy="433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85725" algn="ctr" latinLnBrk="0">
              <a:defRPr sz="1600" b="1" i="1" kern="0">
                <a:ln w="12700">
                  <a:noFill/>
                </a:ln>
                <a:solidFill>
                  <a:srgbClr val="406DC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r>
              <a:rPr lang="ko-KR" altLang="en-US"/>
              <a:t>네이버 </a:t>
            </a:r>
            <a:r>
              <a:rPr lang="en-US" altLang="ko-KR" err="1"/>
              <a:t>AiTEMS</a:t>
            </a:r>
            <a:r>
              <a:rPr lang="en-US" altLang="ko-KR"/>
              <a:t> </a:t>
            </a:r>
            <a:r>
              <a:rPr lang="ko-KR" altLang="en-US"/>
              <a:t>추천서비스 이용 현황</a:t>
            </a:r>
          </a:p>
        </p:txBody>
      </p:sp>
      <p:grpSp>
        <p:nvGrpSpPr>
          <p:cNvPr id="69" name="그룹 68"/>
          <p:cNvGrpSpPr/>
          <p:nvPr/>
        </p:nvGrpSpPr>
        <p:grpSpPr>
          <a:xfrm flipH="1">
            <a:off x="5356434" y="4625748"/>
            <a:ext cx="284356" cy="610587"/>
            <a:chOff x="5398690" y="1890194"/>
            <a:chExt cx="1192248" cy="2560071"/>
          </a:xfrm>
        </p:grpSpPr>
        <p:sp>
          <p:nvSpPr>
            <p:cNvPr id="70" name="자유형 69"/>
            <p:cNvSpPr/>
            <p:nvPr/>
          </p:nvSpPr>
          <p:spPr>
            <a:xfrm rot="10800000">
              <a:off x="5567781" y="2674986"/>
              <a:ext cx="1023157" cy="1775279"/>
            </a:xfrm>
            <a:custGeom>
              <a:avLst/>
              <a:gdLst>
                <a:gd name="connsiteX0" fmla="*/ 1917700 w 1917700"/>
                <a:gd name="connsiteY0" fmla="*/ 702601 h 3327400"/>
                <a:gd name="connsiteX1" fmla="*/ 1917700 w 1917700"/>
                <a:gd name="connsiteY1" fmla="*/ 3327400 h 3327400"/>
                <a:gd name="connsiteX2" fmla="*/ 520700 w 1917700"/>
                <a:gd name="connsiteY2" fmla="*/ 3327400 h 3327400"/>
                <a:gd name="connsiteX3" fmla="*/ 520700 w 1917700"/>
                <a:gd name="connsiteY3" fmla="*/ 702601 h 3327400"/>
                <a:gd name="connsiteX4" fmla="*/ 91583 w 1917700"/>
                <a:gd name="connsiteY4" fmla="*/ 55214 h 3327400"/>
                <a:gd name="connsiteX5" fmla="*/ 0 w 1917700"/>
                <a:gd name="connsiteY5" fmla="*/ 26785 h 3327400"/>
                <a:gd name="connsiteX6" fmla="*/ 40302 w 1917700"/>
                <a:gd name="connsiteY6" fmla="*/ 14275 h 3327400"/>
                <a:gd name="connsiteX7" fmla="*/ 181901 w 1917700"/>
                <a:gd name="connsiteY7" fmla="*/ 0 h 3327400"/>
                <a:gd name="connsiteX8" fmla="*/ 1215099 w 1917700"/>
                <a:gd name="connsiteY8" fmla="*/ 0 h 3327400"/>
                <a:gd name="connsiteX9" fmla="*/ 1917700 w 1917700"/>
                <a:gd name="connsiteY9" fmla="*/ 702601 h 332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17700" h="3327400">
                  <a:moveTo>
                    <a:pt x="1917700" y="702601"/>
                  </a:moveTo>
                  <a:lnTo>
                    <a:pt x="1917700" y="3327400"/>
                  </a:lnTo>
                  <a:lnTo>
                    <a:pt x="520700" y="3327400"/>
                  </a:lnTo>
                  <a:lnTo>
                    <a:pt x="520700" y="702601"/>
                  </a:lnTo>
                  <a:cubicBezTo>
                    <a:pt x="520700" y="411574"/>
                    <a:pt x="343757" y="161875"/>
                    <a:pt x="91583" y="55214"/>
                  </a:cubicBezTo>
                  <a:lnTo>
                    <a:pt x="0" y="26785"/>
                  </a:lnTo>
                  <a:lnTo>
                    <a:pt x="40302" y="14275"/>
                  </a:lnTo>
                  <a:cubicBezTo>
                    <a:pt x="86040" y="4915"/>
                    <a:pt x="133397" y="0"/>
                    <a:pt x="181901" y="0"/>
                  </a:cubicBezTo>
                  <a:lnTo>
                    <a:pt x="1215099" y="0"/>
                  </a:lnTo>
                  <a:cubicBezTo>
                    <a:pt x="1603135" y="0"/>
                    <a:pt x="1917700" y="314565"/>
                    <a:pt x="1917700" y="70260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33000">
                  <a:srgbClr val="FF3300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279400" dist="165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이등변 삼각형 70"/>
            <p:cNvSpPr/>
            <p:nvPr/>
          </p:nvSpPr>
          <p:spPr>
            <a:xfrm>
              <a:off x="5398690" y="1890194"/>
              <a:ext cx="1097179" cy="711827"/>
            </a:xfrm>
            <a:prstGeom prst="triangle">
              <a:avLst/>
            </a:prstGeom>
            <a:solidFill>
              <a:srgbClr val="FF3300"/>
            </a:solidFill>
            <a:ln w="146050" cap="sq">
              <a:solidFill>
                <a:srgbClr val="FF33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422046" y="4688953"/>
            <a:ext cx="1092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사용자수</a:t>
            </a:r>
            <a:endParaRPr lang="en-US" altLang="ko-KR" sz="1600" b="1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r"/>
            <a:r>
              <a:rPr lang="en-US" altLang="ko-KR" sz="1600" b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40%</a:t>
            </a:r>
            <a:r>
              <a:rPr lang="ko-KR" altLang="en-US" sz="1000" b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상승</a:t>
            </a:r>
            <a:endParaRPr lang="ko-KR" altLang="en-US" sz="1600" b="1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75582" y="4688953"/>
            <a:ext cx="1092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상품클릭수</a:t>
            </a:r>
            <a:endParaRPr lang="en-US" altLang="ko-KR" sz="1600" b="1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r"/>
            <a:r>
              <a:rPr lang="en-US" altLang="ko-KR" sz="1600" b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70.5%</a:t>
            </a:r>
            <a:r>
              <a:rPr lang="ko-KR" altLang="en-US" sz="1000" b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상승</a:t>
            </a:r>
            <a:endParaRPr lang="ko-KR" altLang="en-US" sz="1600" b="1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08799" y="4688953"/>
            <a:ext cx="1092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상품거래액</a:t>
            </a:r>
            <a:r>
              <a:rPr lang="en-US" altLang="ko-KR" sz="1600" b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83.6%</a:t>
            </a:r>
            <a:r>
              <a:rPr lang="ko-KR" altLang="en-US" sz="1000" b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상승</a:t>
            </a:r>
            <a:endParaRPr lang="ko-KR" altLang="en-US" sz="1600" b="1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20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556" y="2197839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188" y="2166562"/>
            <a:ext cx="1080000" cy="1080000"/>
          </a:xfrm>
          <a:prstGeom prst="rect">
            <a:avLst/>
          </a:prstGeom>
        </p:spPr>
      </p:pic>
      <p:sp>
        <p:nvSpPr>
          <p:cNvPr id="93" name="모서리가 둥근 직사각형 10">
            <a:extLst>
              <a:ext uri="{FF2B5EF4-FFF2-40B4-BE49-F238E27FC236}">
                <a16:creationId xmlns:a16="http://schemas.microsoft.com/office/drawing/2014/main" id="{E3E70AD3-27F1-9335-5F8E-5C982877B56A}"/>
              </a:ext>
            </a:extLst>
          </p:cNvPr>
          <p:cNvSpPr/>
          <p:nvPr/>
        </p:nvSpPr>
        <p:spPr>
          <a:xfrm>
            <a:off x="9831328" y="3581558"/>
            <a:ext cx="1323935" cy="3720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4472C4">
                    <a:lumMod val="50000"/>
                  </a:srgbClr>
                </a:solidFill>
              </a:rPr>
              <a:t>전처리</a:t>
            </a:r>
            <a:r>
              <a:rPr lang="en-US" altLang="ko-KR" sz="1400" b="1">
                <a:solidFill>
                  <a:srgbClr val="4472C4">
                    <a:lumMod val="50000"/>
                  </a:srgbClr>
                </a:solidFill>
              </a:rPr>
              <a:t>3</a:t>
            </a:r>
          </a:p>
        </p:txBody>
      </p:sp>
      <p:sp>
        <p:nvSpPr>
          <p:cNvPr id="89" name="모서리가 둥근 직사각형 10">
            <a:extLst>
              <a:ext uri="{FF2B5EF4-FFF2-40B4-BE49-F238E27FC236}">
                <a16:creationId xmlns:a16="http://schemas.microsoft.com/office/drawing/2014/main" id="{E3E70AD3-27F1-9335-5F8E-5C982877B56A}"/>
              </a:ext>
            </a:extLst>
          </p:cNvPr>
          <p:cNvSpPr/>
          <p:nvPr/>
        </p:nvSpPr>
        <p:spPr>
          <a:xfrm>
            <a:off x="7069446" y="3581558"/>
            <a:ext cx="1323935" cy="3720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rgbClr val="4472C4">
                    <a:lumMod val="50000"/>
                  </a:srgbClr>
                </a:solidFill>
              </a:rPr>
              <a:t>전처리</a:t>
            </a:r>
            <a:r>
              <a:rPr lang="en-US" altLang="ko-KR" sz="1400" b="1" smtClean="0">
                <a:solidFill>
                  <a:srgbClr val="4472C4">
                    <a:lumMod val="50000"/>
                  </a:srgbClr>
                </a:solidFill>
              </a:rPr>
              <a:t>2</a:t>
            </a:r>
            <a:endParaRPr lang="en-US" altLang="ko-KR" sz="1400" b="1">
              <a:solidFill>
                <a:srgbClr val="4472C4">
                  <a:lumMod val="50000"/>
                </a:srgb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F58102-663B-4472-82CE-F080E20EEF8D}"/>
              </a:ext>
            </a:extLst>
          </p:cNvPr>
          <p:cNvSpPr txBox="1"/>
          <p:nvPr/>
        </p:nvSpPr>
        <p:spPr>
          <a:xfrm>
            <a:off x="228000" y="0"/>
            <a:ext cx="1371600" cy="2646878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/>
            <a:r>
              <a:rPr lang="en-US" altLang="ko-KR" sz="16600" b="1" kern="0" smtClean="0">
                <a:solidFill>
                  <a:srgbClr val="00194C"/>
                </a:solidFill>
              </a:rPr>
              <a:t>2</a:t>
            </a:r>
            <a:endParaRPr lang="ko-KR" altLang="en-US" sz="7200">
              <a:solidFill>
                <a:srgbClr val="00194C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A6205D5-19B1-44D9-A094-15E99B0157CE}"/>
              </a:ext>
            </a:extLst>
          </p:cNvPr>
          <p:cNvSpPr/>
          <p:nvPr/>
        </p:nvSpPr>
        <p:spPr>
          <a:xfrm rot="2700000">
            <a:off x="661106" y="686278"/>
            <a:ext cx="741111" cy="1941198"/>
          </a:xfrm>
          <a:prstGeom prst="ellipse">
            <a:avLst/>
          </a:prstGeom>
          <a:solidFill>
            <a:schemeClr val="tx1">
              <a:alpha val="89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9A39BE6-57D2-4CA7-8C2D-ED11A8D59722}"/>
              </a:ext>
            </a:extLst>
          </p:cNvPr>
          <p:cNvSpPr/>
          <p:nvPr/>
        </p:nvSpPr>
        <p:spPr>
          <a:xfrm rot="16200000">
            <a:off x="0" y="666878"/>
            <a:ext cx="1980000" cy="1980000"/>
          </a:xfrm>
          <a:prstGeom prst="rtTriangl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9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4029F8-9808-4D86-93B1-E884F3D2CA07}"/>
              </a:ext>
            </a:extLst>
          </p:cNvPr>
          <p:cNvCxnSpPr>
            <a:stCxn id="5" idx="4"/>
            <a:endCxn id="5" idx="0"/>
          </p:cNvCxnSpPr>
          <p:nvPr/>
        </p:nvCxnSpPr>
        <p:spPr>
          <a:xfrm flipH="1">
            <a:off x="0" y="666878"/>
            <a:ext cx="1980000" cy="1980000"/>
          </a:xfrm>
          <a:prstGeom prst="line">
            <a:avLst/>
          </a:prstGeom>
          <a:ln w="31750">
            <a:solidFill>
              <a:schemeClr val="bg1"/>
            </a:solidFill>
          </a:ln>
          <a:effectLst>
            <a:outerShdw blurRad="50800" dist="12700" dir="2700000" algn="tl" rotWithShape="0">
              <a:prstClr val="black">
                <a:alpha val="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10">
            <a:extLst>
              <a:ext uri="{FF2B5EF4-FFF2-40B4-BE49-F238E27FC236}">
                <a16:creationId xmlns:a16="http://schemas.microsoft.com/office/drawing/2014/main" id="{E3E70AD3-27F1-9335-5F8E-5C982877B56A}"/>
              </a:ext>
            </a:extLst>
          </p:cNvPr>
          <p:cNvSpPr/>
          <p:nvPr/>
        </p:nvSpPr>
        <p:spPr>
          <a:xfrm>
            <a:off x="1545682" y="3581558"/>
            <a:ext cx="1323935" cy="3720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 smtClean="0">
                <a:solidFill>
                  <a:srgbClr val="4472C4">
                    <a:lumMod val="50000"/>
                  </a:srgbClr>
                </a:solidFill>
              </a:rPr>
              <a:t>중복 제거</a:t>
            </a:r>
            <a:endParaRPr lang="en-US" altLang="ko-KR" sz="1400" b="1">
              <a:solidFill>
                <a:srgbClr val="4472C4">
                  <a:lumMod val="50000"/>
                </a:srgb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DE8BC80-4C26-DB27-E2FB-9ACD1770E5E2}"/>
              </a:ext>
            </a:extLst>
          </p:cNvPr>
          <p:cNvSpPr/>
          <p:nvPr/>
        </p:nvSpPr>
        <p:spPr>
          <a:xfrm>
            <a:off x="947078" y="4288606"/>
            <a:ext cx="252114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00194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중복 데이터 </a:t>
            </a:r>
            <a:r>
              <a:rPr lang="en-US" altLang="ko-KR" sz="1400" b="1">
                <a:solidFill>
                  <a:srgbClr val="00194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54,818</a:t>
            </a:r>
            <a:r>
              <a:rPr lang="ko-KR" altLang="en-US" sz="1400" b="1">
                <a:solidFill>
                  <a:srgbClr val="00194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 제거</a:t>
            </a:r>
            <a:endParaRPr lang="en-US" altLang="ko-KR" sz="1400" b="1">
              <a:solidFill>
                <a:srgbClr val="00194C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>
                <a:solidFill>
                  <a:srgbClr val="00194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수 </a:t>
            </a:r>
            <a:r>
              <a:rPr lang="en-US" altLang="ko-KR" sz="1100">
                <a:solidFill>
                  <a:srgbClr val="00194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428,682 </a:t>
            </a:r>
            <a:r>
              <a:rPr lang="ko-KR" altLang="en-US" sz="1100">
                <a:solidFill>
                  <a:srgbClr val="00194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 </a:t>
            </a:r>
            <a:r>
              <a:rPr lang="en-US" altLang="ko-KR" sz="1100">
                <a:solidFill>
                  <a:srgbClr val="00194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373,863</a:t>
            </a:r>
            <a:endParaRPr lang="ko-KR" altLang="en-US" sz="1100">
              <a:solidFill>
                <a:srgbClr val="00194C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42976A2-4169-EC17-0C7A-CF0908E3D743}"/>
              </a:ext>
            </a:extLst>
          </p:cNvPr>
          <p:cNvSpPr/>
          <p:nvPr/>
        </p:nvSpPr>
        <p:spPr>
          <a:xfrm>
            <a:off x="3708960" y="4288606"/>
            <a:ext cx="25211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srgbClr val="00194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</a:t>
            </a:r>
            <a:r>
              <a:rPr lang="ko-KR" altLang="en-US" sz="1400" b="1">
                <a:solidFill>
                  <a:srgbClr val="00194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</a:t>
            </a:r>
            <a:r>
              <a:rPr lang="en-US" altLang="ko-KR" sz="1400" b="1">
                <a:solidFill>
                  <a:srgbClr val="00194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[]</a:t>
            </a:r>
            <a:r>
              <a:rPr lang="ko-KR" altLang="en-US" sz="1400" b="1">
                <a:solidFill>
                  <a:srgbClr val="00194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포함</a:t>
            </a:r>
            <a:r>
              <a:rPr lang="en-US" altLang="ko-KR" sz="1400" b="1">
                <a:solidFill>
                  <a:srgbClr val="00194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b="1">
                <a:solidFill>
                  <a:srgbClr val="00194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괄호 내 문자 제거</a:t>
            </a:r>
            <a:endParaRPr lang="en-US" altLang="ko-KR" sz="1400" b="1">
              <a:solidFill>
                <a:srgbClr val="00194C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>
                <a:solidFill>
                  <a:srgbClr val="00194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 </a:t>
            </a:r>
            <a:r>
              <a:rPr lang="ko-KR" altLang="en-US" sz="1100">
                <a:solidFill>
                  <a:srgbClr val="00194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포함 </a:t>
            </a:r>
            <a:r>
              <a:rPr lang="en-US" altLang="ko-KR" sz="1100">
                <a:solidFill>
                  <a:srgbClr val="00194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87,195</a:t>
            </a:r>
            <a:r>
              <a:rPr lang="ko-KR" altLang="en-US" sz="1100" smtClean="0">
                <a:solidFill>
                  <a:srgbClr val="00194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</a:t>
            </a:r>
            <a:r>
              <a:rPr lang="en-US" altLang="ko-KR" sz="1100" smtClean="0">
                <a:solidFill>
                  <a:srgbClr val="00194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[] </a:t>
            </a:r>
            <a:r>
              <a:rPr lang="ko-KR" altLang="en-US" sz="1100" smtClean="0">
                <a:solidFill>
                  <a:srgbClr val="00194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포함 </a:t>
            </a:r>
            <a:r>
              <a:rPr lang="en-US" altLang="ko-KR" sz="1100" smtClean="0">
                <a:solidFill>
                  <a:srgbClr val="00194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13,111</a:t>
            </a:r>
            <a:r>
              <a:rPr lang="ko-KR" altLang="en-US" sz="1100" smtClean="0">
                <a:solidFill>
                  <a:srgbClr val="00194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</a:t>
            </a:r>
            <a:r>
              <a:rPr lang="en-US" altLang="ko-KR" sz="1100" smtClean="0">
                <a:solidFill>
                  <a:srgbClr val="00194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srgbClr val="00194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대부분 상품명과 무관한 내용</a:t>
            </a:r>
            <a:endParaRPr lang="ko-KR" altLang="en-US" sz="1100">
              <a:solidFill>
                <a:srgbClr val="00194C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9" name="모서리가 둥근 직사각형 10">
            <a:extLst>
              <a:ext uri="{FF2B5EF4-FFF2-40B4-BE49-F238E27FC236}">
                <a16:creationId xmlns:a16="http://schemas.microsoft.com/office/drawing/2014/main" id="{9A7D80E1-E32E-EEA3-51B1-D7A3EB6DC7CB}"/>
              </a:ext>
            </a:extLst>
          </p:cNvPr>
          <p:cNvSpPr/>
          <p:nvPr/>
        </p:nvSpPr>
        <p:spPr>
          <a:xfrm>
            <a:off x="1557232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40" name="모서리가 둥근 직사각형 10">
            <a:extLst>
              <a:ext uri="{FF2B5EF4-FFF2-40B4-BE49-F238E27FC236}">
                <a16:creationId xmlns:a16="http://schemas.microsoft.com/office/drawing/2014/main" id="{5C463F65-5AF0-FF8E-E2D2-50BE5776C613}"/>
              </a:ext>
            </a:extLst>
          </p:cNvPr>
          <p:cNvSpPr/>
          <p:nvPr/>
        </p:nvSpPr>
        <p:spPr>
          <a:xfrm>
            <a:off x="1819992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41" name="모서리가 둥근 직사각형 10">
            <a:extLst>
              <a:ext uri="{FF2B5EF4-FFF2-40B4-BE49-F238E27FC236}">
                <a16:creationId xmlns:a16="http://schemas.microsoft.com/office/drawing/2014/main" id="{BCFD01F1-CC1F-0E75-0C81-6BF5D75BA2A6}"/>
              </a:ext>
            </a:extLst>
          </p:cNvPr>
          <p:cNvSpPr/>
          <p:nvPr/>
        </p:nvSpPr>
        <p:spPr>
          <a:xfrm>
            <a:off x="2082752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42" name="모서리가 둥근 직사각형 10">
            <a:extLst>
              <a:ext uri="{FF2B5EF4-FFF2-40B4-BE49-F238E27FC236}">
                <a16:creationId xmlns:a16="http://schemas.microsoft.com/office/drawing/2014/main" id="{FC41A50D-9DAD-CACA-3D25-F24BDA0935C8}"/>
              </a:ext>
            </a:extLst>
          </p:cNvPr>
          <p:cNvSpPr/>
          <p:nvPr/>
        </p:nvSpPr>
        <p:spPr>
          <a:xfrm>
            <a:off x="2345512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43" name="모서리가 둥근 직사각형 10">
            <a:extLst>
              <a:ext uri="{FF2B5EF4-FFF2-40B4-BE49-F238E27FC236}">
                <a16:creationId xmlns:a16="http://schemas.microsoft.com/office/drawing/2014/main" id="{BAD8D326-BC4A-026C-2110-BCDCA5F9168E}"/>
              </a:ext>
            </a:extLst>
          </p:cNvPr>
          <p:cNvSpPr/>
          <p:nvPr/>
        </p:nvSpPr>
        <p:spPr>
          <a:xfrm>
            <a:off x="2608272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44" name="모서리가 둥근 직사각형 10">
            <a:extLst>
              <a:ext uri="{FF2B5EF4-FFF2-40B4-BE49-F238E27FC236}">
                <a16:creationId xmlns:a16="http://schemas.microsoft.com/office/drawing/2014/main" id="{C4B04011-8613-D524-959E-E43EB2206CC3}"/>
              </a:ext>
            </a:extLst>
          </p:cNvPr>
          <p:cNvSpPr/>
          <p:nvPr/>
        </p:nvSpPr>
        <p:spPr>
          <a:xfrm>
            <a:off x="1557232" y="5820669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45" name="모서리가 둥근 직사각형 10">
            <a:extLst>
              <a:ext uri="{FF2B5EF4-FFF2-40B4-BE49-F238E27FC236}">
                <a16:creationId xmlns:a16="http://schemas.microsoft.com/office/drawing/2014/main" id="{F9CE6012-A657-CE9A-9196-1D3D9BD69037}"/>
              </a:ext>
            </a:extLst>
          </p:cNvPr>
          <p:cNvSpPr/>
          <p:nvPr/>
        </p:nvSpPr>
        <p:spPr>
          <a:xfrm>
            <a:off x="1819992" y="5820669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46" name="모서리가 둥근 직사각형 10">
            <a:extLst>
              <a:ext uri="{FF2B5EF4-FFF2-40B4-BE49-F238E27FC236}">
                <a16:creationId xmlns:a16="http://schemas.microsoft.com/office/drawing/2014/main" id="{1CBDCB8A-8663-3003-4BBB-3803C6CFF356}"/>
              </a:ext>
            </a:extLst>
          </p:cNvPr>
          <p:cNvSpPr/>
          <p:nvPr/>
        </p:nvSpPr>
        <p:spPr>
          <a:xfrm>
            <a:off x="2082752" y="5820669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47" name="모서리가 둥근 직사각형 10">
            <a:extLst>
              <a:ext uri="{FF2B5EF4-FFF2-40B4-BE49-F238E27FC236}">
                <a16:creationId xmlns:a16="http://schemas.microsoft.com/office/drawing/2014/main" id="{154F429F-A5F0-0CF1-36DB-567F5B8568F6}"/>
              </a:ext>
            </a:extLst>
          </p:cNvPr>
          <p:cNvSpPr/>
          <p:nvPr/>
        </p:nvSpPr>
        <p:spPr>
          <a:xfrm>
            <a:off x="2345512" y="5820669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48" name="모서리가 둥근 직사각형 10">
            <a:extLst>
              <a:ext uri="{FF2B5EF4-FFF2-40B4-BE49-F238E27FC236}">
                <a16:creationId xmlns:a16="http://schemas.microsoft.com/office/drawing/2014/main" id="{92C41CB4-08DF-8384-2237-81C9BE18FEC6}"/>
              </a:ext>
            </a:extLst>
          </p:cNvPr>
          <p:cNvSpPr/>
          <p:nvPr/>
        </p:nvSpPr>
        <p:spPr>
          <a:xfrm>
            <a:off x="2608272" y="5820669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49" name="모서리가 둥근 직사각형 10">
            <a:extLst>
              <a:ext uri="{FF2B5EF4-FFF2-40B4-BE49-F238E27FC236}">
                <a16:creationId xmlns:a16="http://schemas.microsoft.com/office/drawing/2014/main" id="{3834F266-3731-DDE1-9084-B2A4913EF0A9}"/>
              </a:ext>
            </a:extLst>
          </p:cNvPr>
          <p:cNvSpPr/>
          <p:nvPr/>
        </p:nvSpPr>
        <p:spPr>
          <a:xfrm>
            <a:off x="4323900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50" name="모서리가 둥근 직사각형 10">
            <a:extLst>
              <a:ext uri="{FF2B5EF4-FFF2-40B4-BE49-F238E27FC236}">
                <a16:creationId xmlns:a16="http://schemas.microsoft.com/office/drawing/2014/main" id="{DCA2D52E-A730-548B-27D3-928F907D354A}"/>
              </a:ext>
            </a:extLst>
          </p:cNvPr>
          <p:cNvSpPr/>
          <p:nvPr/>
        </p:nvSpPr>
        <p:spPr>
          <a:xfrm>
            <a:off x="4586660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51" name="모서리가 둥근 직사각형 10">
            <a:extLst>
              <a:ext uri="{FF2B5EF4-FFF2-40B4-BE49-F238E27FC236}">
                <a16:creationId xmlns:a16="http://schemas.microsoft.com/office/drawing/2014/main" id="{4E19C190-0CB7-8AFE-E8C0-6F250D57C2AD}"/>
              </a:ext>
            </a:extLst>
          </p:cNvPr>
          <p:cNvSpPr/>
          <p:nvPr/>
        </p:nvSpPr>
        <p:spPr>
          <a:xfrm>
            <a:off x="4849420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52" name="모서리가 둥근 직사각형 10">
            <a:extLst>
              <a:ext uri="{FF2B5EF4-FFF2-40B4-BE49-F238E27FC236}">
                <a16:creationId xmlns:a16="http://schemas.microsoft.com/office/drawing/2014/main" id="{DF1AAC7F-F739-1B8D-1AF4-AC2B38D577F6}"/>
              </a:ext>
            </a:extLst>
          </p:cNvPr>
          <p:cNvSpPr/>
          <p:nvPr/>
        </p:nvSpPr>
        <p:spPr>
          <a:xfrm>
            <a:off x="5112180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53" name="모서리가 둥근 직사각형 10">
            <a:extLst>
              <a:ext uri="{FF2B5EF4-FFF2-40B4-BE49-F238E27FC236}">
                <a16:creationId xmlns:a16="http://schemas.microsoft.com/office/drawing/2014/main" id="{15EA7574-CFC2-30DD-A62F-FA98A06E843A}"/>
              </a:ext>
            </a:extLst>
          </p:cNvPr>
          <p:cNvSpPr/>
          <p:nvPr/>
        </p:nvSpPr>
        <p:spPr>
          <a:xfrm>
            <a:off x="5374940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54" name="모서리가 둥근 직사각형 10">
            <a:extLst>
              <a:ext uri="{FF2B5EF4-FFF2-40B4-BE49-F238E27FC236}">
                <a16:creationId xmlns:a16="http://schemas.microsoft.com/office/drawing/2014/main" id="{023DCE29-C23B-867C-7623-BD5ACF4DD846}"/>
              </a:ext>
            </a:extLst>
          </p:cNvPr>
          <p:cNvSpPr/>
          <p:nvPr/>
        </p:nvSpPr>
        <p:spPr>
          <a:xfrm>
            <a:off x="4323900" y="5820669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55" name="모서리가 둥근 직사각형 10">
            <a:extLst>
              <a:ext uri="{FF2B5EF4-FFF2-40B4-BE49-F238E27FC236}">
                <a16:creationId xmlns:a16="http://schemas.microsoft.com/office/drawing/2014/main" id="{1666FD3A-05F0-81EE-D60E-DC15C1A75129}"/>
              </a:ext>
            </a:extLst>
          </p:cNvPr>
          <p:cNvSpPr/>
          <p:nvPr/>
        </p:nvSpPr>
        <p:spPr>
          <a:xfrm>
            <a:off x="4586660" y="5820669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56" name="모서리가 둥근 직사각형 10">
            <a:extLst>
              <a:ext uri="{FF2B5EF4-FFF2-40B4-BE49-F238E27FC236}">
                <a16:creationId xmlns:a16="http://schemas.microsoft.com/office/drawing/2014/main" id="{F0B2B810-58ED-114C-C870-3910AB316B39}"/>
              </a:ext>
            </a:extLst>
          </p:cNvPr>
          <p:cNvSpPr/>
          <p:nvPr/>
        </p:nvSpPr>
        <p:spPr>
          <a:xfrm>
            <a:off x="4849420" y="5820669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57" name="모서리가 둥근 직사각형 10">
            <a:extLst>
              <a:ext uri="{FF2B5EF4-FFF2-40B4-BE49-F238E27FC236}">
                <a16:creationId xmlns:a16="http://schemas.microsoft.com/office/drawing/2014/main" id="{B70D242D-C3FC-2D48-CBC4-8C36D0E81B4B}"/>
              </a:ext>
            </a:extLst>
          </p:cNvPr>
          <p:cNvSpPr/>
          <p:nvPr/>
        </p:nvSpPr>
        <p:spPr>
          <a:xfrm>
            <a:off x="5112180" y="5820669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58" name="모서리가 둥근 직사각형 10">
            <a:extLst>
              <a:ext uri="{FF2B5EF4-FFF2-40B4-BE49-F238E27FC236}">
                <a16:creationId xmlns:a16="http://schemas.microsoft.com/office/drawing/2014/main" id="{59869BC1-A43F-694D-9A80-BD82DAD7B338}"/>
              </a:ext>
            </a:extLst>
          </p:cNvPr>
          <p:cNvSpPr/>
          <p:nvPr/>
        </p:nvSpPr>
        <p:spPr>
          <a:xfrm>
            <a:off x="5374940" y="5820669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59" name="모서리가 둥근 직사각형 10">
            <a:extLst>
              <a:ext uri="{FF2B5EF4-FFF2-40B4-BE49-F238E27FC236}">
                <a16:creationId xmlns:a16="http://schemas.microsoft.com/office/drawing/2014/main" id="{FE2D9FCE-3031-CABC-228D-45C48F06D4F9}"/>
              </a:ext>
            </a:extLst>
          </p:cNvPr>
          <p:cNvSpPr/>
          <p:nvPr/>
        </p:nvSpPr>
        <p:spPr>
          <a:xfrm>
            <a:off x="7128668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60" name="모서리가 둥근 직사각형 10">
            <a:extLst>
              <a:ext uri="{FF2B5EF4-FFF2-40B4-BE49-F238E27FC236}">
                <a16:creationId xmlns:a16="http://schemas.microsoft.com/office/drawing/2014/main" id="{296B5A69-3370-D9FC-74BB-EC2C0934AE07}"/>
              </a:ext>
            </a:extLst>
          </p:cNvPr>
          <p:cNvSpPr/>
          <p:nvPr/>
        </p:nvSpPr>
        <p:spPr>
          <a:xfrm>
            <a:off x="7391428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61" name="모서리가 둥근 직사각형 10">
            <a:extLst>
              <a:ext uri="{FF2B5EF4-FFF2-40B4-BE49-F238E27FC236}">
                <a16:creationId xmlns:a16="http://schemas.microsoft.com/office/drawing/2014/main" id="{9237EC5F-CD54-F4C4-CA3A-439134233573}"/>
              </a:ext>
            </a:extLst>
          </p:cNvPr>
          <p:cNvSpPr/>
          <p:nvPr/>
        </p:nvSpPr>
        <p:spPr>
          <a:xfrm>
            <a:off x="7654188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62" name="모서리가 둥근 직사각형 10">
            <a:extLst>
              <a:ext uri="{FF2B5EF4-FFF2-40B4-BE49-F238E27FC236}">
                <a16:creationId xmlns:a16="http://schemas.microsoft.com/office/drawing/2014/main" id="{0DE1782C-4AB4-9CFF-8745-B64B23F8D8F6}"/>
              </a:ext>
            </a:extLst>
          </p:cNvPr>
          <p:cNvSpPr/>
          <p:nvPr/>
        </p:nvSpPr>
        <p:spPr>
          <a:xfrm>
            <a:off x="7916948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63" name="모서리가 둥근 직사각형 10">
            <a:extLst>
              <a:ext uri="{FF2B5EF4-FFF2-40B4-BE49-F238E27FC236}">
                <a16:creationId xmlns:a16="http://schemas.microsoft.com/office/drawing/2014/main" id="{65720B5E-47C2-7970-0564-7ECED8B543B1}"/>
              </a:ext>
            </a:extLst>
          </p:cNvPr>
          <p:cNvSpPr/>
          <p:nvPr/>
        </p:nvSpPr>
        <p:spPr>
          <a:xfrm>
            <a:off x="8179708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64" name="모서리가 둥근 직사각형 10">
            <a:extLst>
              <a:ext uri="{FF2B5EF4-FFF2-40B4-BE49-F238E27FC236}">
                <a16:creationId xmlns:a16="http://schemas.microsoft.com/office/drawing/2014/main" id="{BA83ACDE-405B-4E81-5451-295F1EA002F7}"/>
              </a:ext>
            </a:extLst>
          </p:cNvPr>
          <p:cNvSpPr/>
          <p:nvPr/>
        </p:nvSpPr>
        <p:spPr>
          <a:xfrm>
            <a:off x="7128668" y="5820669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65" name="모서리가 둥근 직사각형 10">
            <a:extLst>
              <a:ext uri="{FF2B5EF4-FFF2-40B4-BE49-F238E27FC236}">
                <a16:creationId xmlns:a16="http://schemas.microsoft.com/office/drawing/2014/main" id="{C7099029-F483-9139-C3BC-FCD5D37E8B2D}"/>
              </a:ext>
            </a:extLst>
          </p:cNvPr>
          <p:cNvSpPr/>
          <p:nvPr/>
        </p:nvSpPr>
        <p:spPr>
          <a:xfrm>
            <a:off x="7391428" y="5820669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66" name="모서리가 둥근 직사각형 10">
            <a:extLst>
              <a:ext uri="{FF2B5EF4-FFF2-40B4-BE49-F238E27FC236}">
                <a16:creationId xmlns:a16="http://schemas.microsoft.com/office/drawing/2014/main" id="{582C4CD9-5CF3-0A96-9DBB-0C918532A373}"/>
              </a:ext>
            </a:extLst>
          </p:cNvPr>
          <p:cNvSpPr/>
          <p:nvPr/>
        </p:nvSpPr>
        <p:spPr>
          <a:xfrm>
            <a:off x="7654188" y="5820669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67" name="모서리가 둥근 직사각형 10">
            <a:extLst>
              <a:ext uri="{FF2B5EF4-FFF2-40B4-BE49-F238E27FC236}">
                <a16:creationId xmlns:a16="http://schemas.microsoft.com/office/drawing/2014/main" id="{8EE48DAE-8F9F-E239-9475-D343539BB777}"/>
              </a:ext>
            </a:extLst>
          </p:cNvPr>
          <p:cNvSpPr/>
          <p:nvPr/>
        </p:nvSpPr>
        <p:spPr>
          <a:xfrm>
            <a:off x="7916948" y="5820669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68" name="모서리가 둥근 직사각형 10">
            <a:extLst>
              <a:ext uri="{FF2B5EF4-FFF2-40B4-BE49-F238E27FC236}">
                <a16:creationId xmlns:a16="http://schemas.microsoft.com/office/drawing/2014/main" id="{DF0D9714-7071-C49B-8358-8F7712331C96}"/>
              </a:ext>
            </a:extLst>
          </p:cNvPr>
          <p:cNvSpPr/>
          <p:nvPr/>
        </p:nvSpPr>
        <p:spPr>
          <a:xfrm>
            <a:off x="8179708" y="5820669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69" name="모서리가 둥근 직사각형 10">
            <a:extLst>
              <a:ext uri="{FF2B5EF4-FFF2-40B4-BE49-F238E27FC236}">
                <a16:creationId xmlns:a16="http://schemas.microsoft.com/office/drawing/2014/main" id="{6B6D4D25-6F2E-8248-D264-066593E4FC4B}"/>
              </a:ext>
            </a:extLst>
          </p:cNvPr>
          <p:cNvSpPr/>
          <p:nvPr/>
        </p:nvSpPr>
        <p:spPr>
          <a:xfrm>
            <a:off x="9908036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70" name="모서리가 둥근 직사각형 10">
            <a:extLst>
              <a:ext uri="{FF2B5EF4-FFF2-40B4-BE49-F238E27FC236}">
                <a16:creationId xmlns:a16="http://schemas.microsoft.com/office/drawing/2014/main" id="{5D7A38D3-E644-CFED-4AD4-465F4DB26696}"/>
              </a:ext>
            </a:extLst>
          </p:cNvPr>
          <p:cNvSpPr/>
          <p:nvPr/>
        </p:nvSpPr>
        <p:spPr>
          <a:xfrm>
            <a:off x="10170796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71" name="모서리가 둥근 직사각형 10">
            <a:extLst>
              <a:ext uri="{FF2B5EF4-FFF2-40B4-BE49-F238E27FC236}">
                <a16:creationId xmlns:a16="http://schemas.microsoft.com/office/drawing/2014/main" id="{314370A2-FD49-4E1D-5CD5-366ECBC983FB}"/>
              </a:ext>
            </a:extLst>
          </p:cNvPr>
          <p:cNvSpPr/>
          <p:nvPr/>
        </p:nvSpPr>
        <p:spPr>
          <a:xfrm>
            <a:off x="10433556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72" name="모서리가 둥근 직사각형 10">
            <a:extLst>
              <a:ext uri="{FF2B5EF4-FFF2-40B4-BE49-F238E27FC236}">
                <a16:creationId xmlns:a16="http://schemas.microsoft.com/office/drawing/2014/main" id="{F6D9F11E-FC9F-D703-06E4-0DAAB23CED7A}"/>
              </a:ext>
            </a:extLst>
          </p:cNvPr>
          <p:cNvSpPr/>
          <p:nvPr/>
        </p:nvSpPr>
        <p:spPr>
          <a:xfrm>
            <a:off x="10696316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73" name="모서리가 둥근 직사각형 10">
            <a:extLst>
              <a:ext uri="{FF2B5EF4-FFF2-40B4-BE49-F238E27FC236}">
                <a16:creationId xmlns:a16="http://schemas.microsoft.com/office/drawing/2014/main" id="{405301A0-0DC5-260A-5897-63C0F368D27B}"/>
              </a:ext>
            </a:extLst>
          </p:cNvPr>
          <p:cNvSpPr/>
          <p:nvPr/>
        </p:nvSpPr>
        <p:spPr>
          <a:xfrm>
            <a:off x="10959076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74" name="모서리가 둥근 직사각형 10">
            <a:extLst>
              <a:ext uri="{FF2B5EF4-FFF2-40B4-BE49-F238E27FC236}">
                <a16:creationId xmlns:a16="http://schemas.microsoft.com/office/drawing/2014/main" id="{546456C3-3321-5229-B1CC-EE9F9D4FDE60}"/>
              </a:ext>
            </a:extLst>
          </p:cNvPr>
          <p:cNvSpPr/>
          <p:nvPr/>
        </p:nvSpPr>
        <p:spPr>
          <a:xfrm>
            <a:off x="9908036" y="5820669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75" name="모서리가 둥근 직사각형 10">
            <a:extLst>
              <a:ext uri="{FF2B5EF4-FFF2-40B4-BE49-F238E27FC236}">
                <a16:creationId xmlns:a16="http://schemas.microsoft.com/office/drawing/2014/main" id="{0E75A1F7-F8EA-C76E-214F-6357ACEE82EA}"/>
              </a:ext>
            </a:extLst>
          </p:cNvPr>
          <p:cNvSpPr/>
          <p:nvPr/>
        </p:nvSpPr>
        <p:spPr>
          <a:xfrm>
            <a:off x="10170796" y="5820669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76" name="모서리가 둥근 직사각형 10">
            <a:extLst>
              <a:ext uri="{FF2B5EF4-FFF2-40B4-BE49-F238E27FC236}">
                <a16:creationId xmlns:a16="http://schemas.microsoft.com/office/drawing/2014/main" id="{D546673B-563D-A7E4-53EF-1C1967040F7B}"/>
              </a:ext>
            </a:extLst>
          </p:cNvPr>
          <p:cNvSpPr/>
          <p:nvPr/>
        </p:nvSpPr>
        <p:spPr>
          <a:xfrm>
            <a:off x="10433556" y="5820669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77" name="모서리가 둥근 직사각형 10">
            <a:extLst>
              <a:ext uri="{FF2B5EF4-FFF2-40B4-BE49-F238E27FC236}">
                <a16:creationId xmlns:a16="http://schemas.microsoft.com/office/drawing/2014/main" id="{DDEB9004-2225-11A1-2627-FFAC6F11728A}"/>
              </a:ext>
            </a:extLst>
          </p:cNvPr>
          <p:cNvSpPr/>
          <p:nvPr/>
        </p:nvSpPr>
        <p:spPr>
          <a:xfrm>
            <a:off x="10696316" y="5820669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78" name="모서리가 둥근 직사각형 10">
            <a:extLst>
              <a:ext uri="{FF2B5EF4-FFF2-40B4-BE49-F238E27FC236}">
                <a16:creationId xmlns:a16="http://schemas.microsoft.com/office/drawing/2014/main" id="{51EECE39-ABA6-0377-0285-CA5A4B3226DE}"/>
              </a:ext>
            </a:extLst>
          </p:cNvPr>
          <p:cNvSpPr/>
          <p:nvPr/>
        </p:nvSpPr>
        <p:spPr>
          <a:xfrm>
            <a:off x="10959076" y="5820669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>
              <a:solidFill>
                <a:prstClr val="white"/>
              </a:solidFill>
            </a:endParaRPr>
          </a:p>
        </p:txBody>
      </p:sp>
      <p:sp>
        <p:nvSpPr>
          <p:cNvPr id="79" name="모서리가 둥근 직사각형 10">
            <a:extLst>
              <a:ext uri="{FF2B5EF4-FFF2-40B4-BE49-F238E27FC236}">
                <a16:creationId xmlns:a16="http://schemas.microsoft.com/office/drawing/2014/main" id="{9E72EE18-71E7-A6A7-EE8E-AF49C0395A83}"/>
              </a:ext>
            </a:extLst>
          </p:cNvPr>
          <p:cNvSpPr/>
          <p:nvPr/>
        </p:nvSpPr>
        <p:spPr>
          <a:xfrm>
            <a:off x="4307564" y="3581558"/>
            <a:ext cx="1323935" cy="3720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rgbClr val="4472C4">
                    <a:lumMod val="50000"/>
                  </a:srgbClr>
                </a:solidFill>
              </a:rPr>
              <a:t>전처리</a:t>
            </a:r>
            <a:r>
              <a:rPr lang="en-US" altLang="ko-KR" sz="1400" b="1" smtClean="0">
                <a:solidFill>
                  <a:srgbClr val="4472C4">
                    <a:lumMod val="50000"/>
                  </a:srgbClr>
                </a:solidFill>
              </a:rPr>
              <a:t>1</a:t>
            </a:r>
            <a:endParaRPr lang="en-US" altLang="ko-KR" sz="1400" b="1">
              <a:solidFill>
                <a:srgbClr val="4472C4">
                  <a:lumMod val="50000"/>
                </a:srgbClr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A8B2DF6-3E86-4451-9DE1-303B5AA2BEBF}"/>
              </a:ext>
            </a:extLst>
          </p:cNvPr>
          <p:cNvCxnSpPr>
            <a:cxnSpLocks/>
          </p:cNvCxnSpPr>
          <p:nvPr/>
        </p:nvCxnSpPr>
        <p:spPr>
          <a:xfrm flipV="1">
            <a:off x="7345680" y="1069195"/>
            <a:ext cx="4860000" cy="17925"/>
          </a:xfrm>
          <a:prstGeom prst="line">
            <a:avLst/>
          </a:prstGeom>
          <a:ln>
            <a:solidFill>
              <a:srgbClr val="0019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49" y="2172516"/>
            <a:ext cx="1080000" cy="10800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C99BAC14-E7CF-4B4D-9BF3-597785D349BA}"/>
              </a:ext>
            </a:extLst>
          </p:cNvPr>
          <p:cNvSpPr txBox="1"/>
          <p:nvPr/>
        </p:nvSpPr>
        <p:spPr>
          <a:xfrm>
            <a:off x="2208001" y="228989"/>
            <a:ext cx="5137678" cy="1011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400" b="1" i="1" kern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</a:t>
            </a:r>
            <a:r>
              <a:rPr lang="en-US" altLang="ko-KR" sz="4400" b="1" i="1" kern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altLang="en-US" sz="4400" b="1" i="1" kern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전처리</a:t>
            </a:r>
            <a:endParaRPr lang="en-US" altLang="ko-KR" sz="4400" b="1" i="1" kern="0" smtClean="0">
              <a:solidFill>
                <a:srgbClr val="00194C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kern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428,682</a:t>
            </a:r>
            <a:r>
              <a:rPr lang="ko-KR" altLang="en-US" sz="1050" kern="0">
                <a:solidFill>
                  <a:prstClr val="black">
                    <a:lumMod val="65000"/>
                    <a:lumOff val="35000"/>
                  </a:prst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개의 </a:t>
            </a:r>
            <a:r>
              <a:rPr lang="en-US" altLang="ko-KR" sz="1050" kern="0">
                <a:solidFill>
                  <a:prstClr val="black">
                    <a:lumMod val="65000"/>
                    <a:lumOff val="35000"/>
                  </a:prst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train </a:t>
            </a:r>
            <a:r>
              <a:rPr lang="ko-KR" altLang="en-US" sz="1050" kern="0">
                <a:solidFill>
                  <a:prstClr val="black">
                    <a:lumMod val="65000"/>
                    <a:lumOff val="35000"/>
                  </a:prst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데이터는 </a:t>
            </a:r>
            <a:r>
              <a:rPr lang="en-US" altLang="ko-KR" sz="1050" kern="0">
                <a:solidFill>
                  <a:prstClr val="black">
                    <a:lumMod val="65000"/>
                    <a:lumOff val="35000"/>
                  </a:prst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22,802</a:t>
            </a:r>
            <a:r>
              <a:rPr lang="ko-KR" altLang="en-US" sz="1050" kern="0">
                <a:solidFill>
                  <a:prstClr val="black">
                    <a:lumMod val="65000"/>
                    <a:lumOff val="35000"/>
                  </a:prst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개의 표준상품명으로 </a:t>
            </a:r>
            <a:r>
              <a:rPr lang="ko-KR" altLang="en-US" sz="1050" kern="0" err="1">
                <a:solidFill>
                  <a:prstClr val="black">
                    <a:lumMod val="65000"/>
                    <a:lumOff val="35000"/>
                  </a:prst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라벨링</a:t>
            </a:r>
            <a:r>
              <a:rPr lang="ko-KR" altLang="en-US" sz="1050" kern="0">
                <a:solidFill>
                  <a:prstClr val="black">
                    <a:lumMod val="65000"/>
                    <a:lumOff val="35000"/>
                  </a:prst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050" kern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되어있었습니다</a:t>
            </a:r>
            <a:r>
              <a:rPr lang="en-US" altLang="ko-KR" sz="1050" kern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.</a:t>
            </a:r>
            <a:endParaRPr lang="en-US" altLang="ko-KR" sz="1050" b="1" i="1" kern="0">
              <a:solidFill>
                <a:srgbClr val="00194C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DE8BC80-4C26-DB27-E2FB-9ACD1770E5E2}"/>
              </a:ext>
            </a:extLst>
          </p:cNvPr>
          <p:cNvSpPr/>
          <p:nvPr/>
        </p:nvSpPr>
        <p:spPr>
          <a:xfrm>
            <a:off x="6470842" y="4288606"/>
            <a:ext cx="25211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00194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영어 제거</a:t>
            </a:r>
            <a:endParaRPr lang="en-US" altLang="ko-KR" sz="1400" b="1">
              <a:solidFill>
                <a:srgbClr val="00194C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srgbClr val="00194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표준상품명에 영어가 포함된 데이터 </a:t>
            </a:r>
            <a:r>
              <a:rPr lang="en-US" altLang="ko-KR" sz="1100" smtClean="0">
                <a:solidFill>
                  <a:srgbClr val="00194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36</a:t>
            </a:r>
            <a:r>
              <a:rPr lang="ko-KR" altLang="en-US" sz="1100" smtClean="0">
                <a:solidFill>
                  <a:srgbClr val="00194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개로</a:t>
            </a:r>
            <a:r>
              <a:rPr lang="en-US" altLang="ko-KR" sz="1100">
                <a:solidFill>
                  <a:srgbClr val="00194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100" smtClean="0">
                <a:solidFill>
                  <a:srgbClr val="00194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무의미한 수치로 판단하여 제거</a:t>
            </a:r>
            <a:endParaRPr lang="en-US" altLang="ko-KR" sz="1100" smtClean="0">
              <a:solidFill>
                <a:srgbClr val="00194C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DE8BC80-4C26-DB27-E2FB-9ACD1770E5E2}"/>
              </a:ext>
            </a:extLst>
          </p:cNvPr>
          <p:cNvSpPr/>
          <p:nvPr/>
        </p:nvSpPr>
        <p:spPr>
          <a:xfrm>
            <a:off x="9232724" y="4288606"/>
            <a:ext cx="2521142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rgbClr val="00194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특수문자 제거</a:t>
            </a:r>
            <a:endParaRPr lang="en-US" altLang="ko-KR" sz="1400" b="1" smtClean="0">
              <a:solidFill>
                <a:srgbClr val="00194C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smtClean="0">
                <a:solidFill>
                  <a:srgbClr val="00194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! @ # $ </a:t>
            </a:r>
            <a:r>
              <a:rPr lang="ko-KR" altLang="en-US" sz="1000" smtClean="0">
                <a:solidFill>
                  <a:srgbClr val="00194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 상품명과 무관</a:t>
            </a:r>
            <a:endParaRPr lang="ko-KR" altLang="en-US" sz="1000">
              <a:solidFill>
                <a:srgbClr val="00194C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531" y="217251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8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DF58102-663B-4472-82CE-F080E20EEF8D}"/>
              </a:ext>
            </a:extLst>
          </p:cNvPr>
          <p:cNvSpPr txBox="1"/>
          <p:nvPr/>
        </p:nvSpPr>
        <p:spPr>
          <a:xfrm>
            <a:off x="228000" y="0"/>
            <a:ext cx="1371600" cy="2646878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/>
            <a:r>
              <a:rPr lang="en-US" altLang="ko-KR" sz="16600" b="1" kern="0" smtClean="0">
                <a:solidFill>
                  <a:srgbClr val="00194C"/>
                </a:solidFill>
              </a:rPr>
              <a:t>3</a:t>
            </a:r>
            <a:endParaRPr lang="ko-KR" altLang="en-US" sz="7200">
              <a:solidFill>
                <a:srgbClr val="00194C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A6205D5-19B1-44D9-A094-15E99B0157CE}"/>
              </a:ext>
            </a:extLst>
          </p:cNvPr>
          <p:cNvSpPr/>
          <p:nvPr/>
        </p:nvSpPr>
        <p:spPr>
          <a:xfrm rot="2700000">
            <a:off x="661106" y="686278"/>
            <a:ext cx="741111" cy="1941198"/>
          </a:xfrm>
          <a:prstGeom prst="ellipse">
            <a:avLst/>
          </a:prstGeom>
          <a:solidFill>
            <a:schemeClr val="tx1">
              <a:alpha val="89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9A39BE6-57D2-4CA7-8C2D-ED11A8D59722}"/>
              </a:ext>
            </a:extLst>
          </p:cNvPr>
          <p:cNvSpPr/>
          <p:nvPr/>
        </p:nvSpPr>
        <p:spPr>
          <a:xfrm rot="16200000">
            <a:off x="0" y="666878"/>
            <a:ext cx="1980000" cy="1980000"/>
          </a:xfrm>
          <a:prstGeom prst="rtTriangl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9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4029F8-9808-4D86-93B1-E884F3D2CA07}"/>
              </a:ext>
            </a:extLst>
          </p:cNvPr>
          <p:cNvCxnSpPr>
            <a:stCxn id="5" idx="4"/>
            <a:endCxn id="5" idx="0"/>
          </p:cNvCxnSpPr>
          <p:nvPr/>
        </p:nvCxnSpPr>
        <p:spPr>
          <a:xfrm flipH="1">
            <a:off x="0" y="666878"/>
            <a:ext cx="1980000" cy="1980000"/>
          </a:xfrm>
          <a:prstGeom prst="line">
            <a:avLst/>
          </a:prstGeom>
          <a:ln w="31750">
            <a:solidFill>
              <a:schemeClr val="bg1"/>
            </a:solidFill>
          </a:ln>
          <a:effectLst>
            <a:outerShdw blurRad="50800" dist="12700" dir="2700000" algn="tl" rotWithShape="0">
              <a:prstClr val="black">
                <a:alpha val="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99BAC14-E7CF-4B4D-9BF3-597785D349BA}"/>
              </a:ext>
            </a:extLst>
          </p:cNvPr>
          <p:cNvSpPr txBox="1"/>
          <p:nvPr/>
        </p:nvSpPr>
        <p:spPr>
          <a:xfrm>
            <a:off x="2208000" y="228989"/>
            <a:ext cx="720016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400" b="1" i="1" kern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</a:t>
            </a:r>
            <a:endParaRPr lang="en-US" altLang="ko-KR" sz="4400" b="1" i="1" kern="0" smtClean="0">
              <a:solidFill>
                <a:srgbClr val="00194C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50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표준화도 상품명의 소분류임으로 접근해 </a:t>
            </a:r>
            <a:r>
              <a:rPr lang="ko-KR" altLang="en-US" sz="1050" kern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한국다중분류모델인</a:t>
            </a:r>
            <a:r>
              <a:rPr lang="ko-KR" altLang="en-US" sz="1050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en-US" altLang="ko-KR" sz="1050" kern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KoBERT</a:t>
            </a:r>
            <a:r>
              <a:rPr lang="ko-KR" altLang="en-US" sz="1050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를 모델을 선정해 진행했다</a:t>
            </a:r>
            <a:r>
              <a:rPr lang="en-US" altLang="ko-KR" sz="1050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. </a:t>
            </a:r>
            <a:r>
              <a:rPr lang="en-US" altLang="ko-KR" sz="1050" kern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KoBERT</a:t>
            </a:r>
            <a:r>
              <a:rPr lang="ko-KR" altLang="en-US" sz="1050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는 </a:t>
            </a:r>
            <a:r>
              <a:rPr lang="ko-KR" altLang="en-US" sz="1050" kern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수백만개의</a:t>
            </a:r>
            <a:r>
              <a:rPr lang="ko-KR" altLang="en-US" sz="1050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한국어 단어 집합으로 한국어 데이터 분류에 높은 정확도를 보인다는 점에서 이 프로젝트에 적합하다 판단하였다</a:t>
            </a:r>
            <a:r>
              <a:rPr lang="en-US" altLang="ko-KR" sz="1050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.</a:t>
            </a:r>
            <a:endParaRPr lang="en-US" altLang="ko-KR" sz="800" kern="0">
              <a:solidFill>
                <a:schemeClr val="tx1">
                  <a:lumMod val="65000"/>
                  <a:lumOff val="3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A8B2DF6-3E86-4451-9DE1-303B5AA2BEBF}"/>
              </a:ext>
            </a:extLst>
          </p:cNvPr>
          <p:cNvCxnSpPr>
            <a:cxnSpLocks/>
          </p:cNvCxnSpPr>
          <p:nvPr/>
        </p:nvCxnSpPr>
        <p:spPr>
          <a:xfrm flipV="1">
            <a:off x="9377680" y="1069195"/>
            <a:ext cx="2808000" cy="17925"/>
          </a:xfrm>
          <a:prstGeom prst="line">
            <a:avLst/>
          </a:prstGeom>
          <a:ln>
            <a:solidFill>
              <a:srgbClr val="0019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8DA83A54-C4C8-0F34-48DE-E07F6310E03E}"/>
              </a:ext>
            </a:extLst>
          </p:cNvPr>
          <p:cNvSpPr/>
          <p:nvPr/>
        </p:nvSpPr>
        <p:spPr>
          <a:xfrm flipH="1">
            <a:off x="7111398" y="3910013"/>
            <a:ext cx="900000" cy="900000"/>
          </a:xfrm>
          <a:prstGeom prst="ellipse">
            <a:avLst/>
          </a:prstGeom>
          <a:solidFill>
            <a:srgbClr val="00194C"/>
          </a:solidFill>
          <a:ln w="19050">
            <a:solidFill>
              <a:srgbClr val="EB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A9C4A8-2DDB-B089-FBBA-0DA47028D54C}"/>
              </a:ext>
            </a:extLst>
          </p:cNvPr>
          <p:cNvSpPr/>
          <p:nvPr/>
        </p:nvSpPr>
        <p:spPr>
          <a:xfrm rot="10800000" flipH="1" flipV="1">
            <a:off x="4221038" y="3930333"/>
            <a:ext cx="900000" cy="900000"/>
          </a:xfrm>
          <a:prstGeom prst="ellipse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C20023A-AB73-08D0-C632-DF69457BACA3}"/>
              </a:ext>
            </a:extLst>
          </p:cNvPr>
          <p:cNvSpPr/>
          <p:nvPr/>
        </p:nvSpPr>
        <p:spPr>
          <a:xfrm rot="10800000" flipV="1">
            <a:off x="5666218" y="2322588"/>
            <a:ext cx="900000" cy="900000"/>
          </a:xfrm>
          <a:prstGeom prst="ellipse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4" name="원호 43">
            <a:extLst>
              <a:ext uri="{FF2B5EF4-FFF2-40B4-BE49-F238E27FC236}">
                <a16:creationId xmlns:a16="http://schemas.microsoft.com/office/drawing/2014/main" id="{6AB1EBA2-2BD4-6710-334D-3A05A3750CBC}"/>
              </a:ext>
            </a:extLst>
          </p:cNvPr>
          <p:cNvSpPr/>
          <p:nvPr/>
        </p:nvSpPr>
        <p:spPr>
          <a:xfrm>
            <a:off x="4650067" y="2693636"/>
            <a:ext cx="2952267" cy="2952267"/>
          </a:xfrm>
          <a:prstGeom prst="arc">
            <a:avLst>
              <a:gd name="adj1" fmla="val 11408692"/>
              <a:gd name="adj2" fmla="val 15009121"/>
            </a:avLst>
          </a:prstGeom>
          <a:ln w="19050">
            <a:solidFill>
              <a:schemeClr val="bg1">
                <a:lumMod val="65000"/>
              </a:schemeClr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34F9ED2E-706E-E58A-DC6D-F624BB0C88BE}"/>
              </a:ext>
            </a:extLst>
          </p:cNvPr>
          <p:cNvSpPr/>
          <p:nvPr/>
        </p:nvSpPr>
        <p:spPr>
          <a:xfrm>
            <a:off x="4650066" y="2693636"/>
            <a:ext cx="2952267" cy="2952267"/>
          </a:xfrm>
          <a:prstGeom prst="arc">
            <a:avLst>
              <a:gd name="adj1" fmla="val 17284002"/>
              <a:gd name="adj2" fmla="val 20938751"/>
            </a:avLst>
          </a:prstGeom>
          <a:ln w="19050">
            <a:solidFill>
              <a:schemeClr val="bg1">
                <a:lumMod val="65000"/>
              </a:schemeClr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원호 45">
            <a:extLst>
              <a:ext uri="{FF2B5EF4-FFF2-40B4-BE49-F238E27FC236}">
                <a16:creationId xmlns:a16="http://schemas.microsoft.com/office/drawing/2014/main" id="{151824B8-D58A-9E31-8701-FB3676DEA00B}"/>
              </a:ext>
            </a:extLst>
          </p:cNvPr>
          <p:cNvSpPr/>
          <p:nvPr/>
        </p:nvSpPr>
        <p:spPr>
          <a:xfrm>
            <a:off x="4650066" y="2693636"/>
            <a:ext cx="2952267" cy="2952267"/>
          </a:xfrm>
          <a:prstGeom prst="arc">
            <a:avLst>
              <a:gd name="adj1" fmla="val 1555761"/>
              <a:gd name="adj2" fmla="val 9176036"/>
            </a:avLst>
          </a:prstGeom>
          <a:ln w="19050">
            <a:solidFill>
              <a:schemeClr val="bg1">
                <a:lumMod val="65000"/>
              </a:schemeClr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2DEE66-F257-7D63-AC0D-42176B7BDF89}"/>
              </a:ext>
            </a:extLst>
          </p:cNvPr>
          <p:cNvSpPr/>
          <p:nvPr/>
        </p:nvSpPr>
        <p:spPr>
          <a:xfrm>
            <a:off x="8316377" y="2765648"/>
            <a:ext cx="3531434" cy="3379649"/>
          </a:xfrm>
          <a:prstGeom prst="roundRect">
            <a:avLst>
              <a:gd name="adj" fmla="val 7348"/>
            </a:avLst>
          </a:prstGeom>
          <a:solidFill>
            <a:srgbClr val="00194C"/>
          </a:solidFill>
        </p:spPr>
        <p:txBody>
          <a:bodyPr wrap="square" anchor="ctr" anchorCtr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</a:t>
            </a:r>
            <a:r>
              <a:rPr lang="ko-KR" altLang="en-US" sz="1400" smtClean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기반 모델로 한국어를 지원</a:t>
            </a:r>
            <a:r>
              <a:rPr lang="en-US" altLang="ko-KR" sz="140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en-US" altLang="ko-KR" sz="140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endParaRPr lang="en-US" altLang="ko-KR" sz="140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smtClean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위키피디아</a:t>
            </a:r>
            <a:r>
              <a:rPr lang="en-US" altLang="ko-KR" sz="1400" smtClean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뉴스 등에서 수집한 수백만 개의 한국어 문장으로 이루어진 대규모말뭉치 학습</a:t>
            </a:r>
            <a:endParaRPr lang="en-US" altLang="ko-KR" sz="1400" smtClean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smtClean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기반 </a:t>
            </a:r>
            <a:r>
              <a:rPr lang="ko-KR" altLang="en-US" sz="1400" err="1" smtClean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토큰화</a:t>
            </a:r>
            <a:r>
              <a:rPr lang="ko-KR" altLang="en-US" sz="1400" smtClean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기법을 적용해 기존 대비 </a:t>
            </a:r>
            <a:r>
              <a:rPr lang="en-US" altLang="ko-KR" sz="1400" smtClean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27%</a:t>
            </a:r>
            <a:r>
              <a:rPr lang="ko-KR" altLang="en-US" sz="1400" smtClean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토큰만으로 </a:t>
            </a:r>
            <a:r>
              <a:rPr lang="en-US" altLang="ko-KR" sz="1400" smtClean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2.6% </a:t>
            </a:r>
            <a:r>
              <a:rPr lang="ko-KR" altLang="en-US" sz="1400" smtClean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이상 성능 향상</a:t>
            </a:r>
            <a:endParaRPr lang="en-US" altLang="ko-KR" sz="1400" smtClean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smtClean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링 </a:t>
            </a:r>
            <a:r>
              <a:rPr lang="ko-KR" altLang="en-US" sz="1400" err="1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리듀스</a:t>
            </a:r>
            <a:r>
              <a:rPr lang="en-US" altLang="ko-KR" sz="140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(ring-reduce) </a:t>
            </a:r>
            <a:r>
              <a:rPr lang="ko-KR" altLang="en-US" sz="140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기반 분산 학습 기술을 사용하여</a:t>
            </a:r>
            <a:r>
              <a:rPr lang="en-US" altLang="ko-KR" sz="140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대량의 데이터를 </a:t>
            </a:r>
            <a:r>
              <a:rPr lang="ko-KR" altLang="en-US" sz="1400" err="1" smtClean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빠른시간에</a:t>
            </a:r>
            <a:r>
              <a:rPr lang="ko-KR" altLang="en-US" sz="1400" smtClean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학습</a:t>
            </a:r>
            <a:endParaRPr lang="en-US" altLang="ko-KR" sz="1400" smtClean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smtClean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050" smtClean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출처 </a:t>
            </a:r>
            <a:r>
              <a:rPr lang="en-US" altLang="ko-KR" sz="105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https://sktelecom.github.io/project/kobert</a:t>
            </a:r>
            <a:r>
              <a:rPr lang="en-US" altLang="ko-KR" sz="1050" smtClean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</a:t>
            </a:r>
          </a:p>
          <a:p>
            <a:endParaRPr lang="en-US" altLang="ko-KR" sz="140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8BE94A67-7D21-7FC6-4D70-249C28ABB614}"/>
              </a:ext>
            </a:extLst>
          </p:cNvPr>
          <p:cNvSpPr/>
          <p:nvPr/>
        </p:nvSpPr>
        <p:spPr>
          <a:xfrm>
            <a:off x="1066801" y="4842813"/>
            <a:ext cx="3583264" cy="1302484"/>
          </a:xfrm>
          <a:prstGeom prst="roundRect">
            <a:avLst/>
          </a:prstGeom>
          <a:solidFill>
            <a:srgbClr val="00194C">
              <a:alpha val="10000"/>
            </a:srgbClr>
          </a:solidFill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400" b="1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머신러닝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400" b="1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XGBoost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1400" b="1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LightGBM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en-US" altLang="ko-KR" sz="1400" b="1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r">
              <a:lnSpc>
                <a:spcPct val="150000"/>
              </a:lnSpc>
              <a:defRPr/>
            </a:pPr>
            <a:r>
              <a:rPr lang="en-US" altLang="ko-KR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sampleTest</a:t>
            </a:r>
            <a:r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en-US" altLang="ko-KR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data</a:t>
            </a:r>
            <a:r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target </a:t>
            </a:r>
            <a:r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값이 총 </a:t>
            </a:r>
            <a:r>
              <a:rPr lang="en-US" altLang="ko-KR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7199</a:t>
            </a:r>
            <a:r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 중 </a:t>
            </a:r>
            <a:r>
              <a:rPr lang="en-US" altLang="ko-KR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offerTrain</a:t>
            </a:r>
            <a:r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en-US" altLang="ko-KR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data target </a:t>
            </a:r>
            <a:r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값에 없는 데이터가 </a:t>
            </a:r>
            <a:r>
              <a:rPr lang="en-US" altLang="ko-KR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1263</a:t>
            </a:r>
            <a:r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개로 </a:t>
            </a:r>
            <a:r>
              <a:rPr lang="ko-KR" altLang="en-US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머신러닝의</a:t>
            </a:r>
            <a:r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관점으로는 의미 있는 데이터를 뽑을 수 없었다</a:t>
            </a:r>
            <a:r>
              <a:rPr lang="en-US" altLang="ko-KR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endParaRPr lang="ko-KR" altLang="en-US" sz="110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1563171-F7A9-79E6-CA3F-C13017B56438}"/>
              </a:ext>
            </a:extLst>
          </p:cNvPr>
          <p:cNvSpPr/>
          <p:nvPr/>
        </p:nvSpPr>
        <p:spPr>
          <a:xfrm>
            <a:off x="5418216" y="3479792"/>
            <a:ext cx="141897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try</a:t>
            </a:r>
          </a:p>
          <a:p>
            <a:pPr algn="ctr">
              <a:defRPr/>
            </a:pPr>
            <a:r>
              <a:rPr lang="en-US" altLang="ko-KR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&amp;</a:t>
            </a:r>
          </a:p>
          <a:p>
            <a:pPr algn="ctr">
              <a:defRPr/>
            </a:pP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e</a:t>
            </a:r>
            <a:r>
              <a:rPr lang="en-US" altLang="ko-KR" sz="3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rror</a:t>
            </a:r>
            <a:endParaRPr lang="en-US" altLang="ko-KR" sz="1100">
              <a:solidFill>
                <a:schemeClr val="tx1">
                  <a:lumMod val="65000"/>
                  <a:lumOff val="35000"/>
                </a:schemeClr>
              </a:solidFill>
              <a:latin typeface="JetBrains Mono ExtraBold" panose="02000009000000000000" pitchFamily="49" charset="0"/>
              <a:ea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1DCB5FF-E676-1180-2853-7458DE23A080}"/>
              </a:ext>
            </a:extLst>
          </p:cNvPr>
          <p:cNvCxnSpPr/>
          <p:nvPr/>
        </p:nvCxnSpPr>
        <p:spPr>
          <a:xfrm>
            <a:off x="7543618" y="2853867"/>
            <a:ext cx="684000" cy="0"/>
          </a:xfrm>
          <a:prstGeom prst="line">
            <a:avLst/>
          </a:prstGeom>
          <a:ln w="15875">
            <a:solidFill>
              <a:srgbClr val="00194C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24">
            <a:extLst>
              <a:ext uri="{FF2B5EF4-FFF2-40B4-BE49-F238E27FC236}">
                <a16:creationId xmlns:a16="http://schemas.microsoft.com/office/drawing/2014/main" id="{20190804-0E1E-818A-C1A1-24624A68DF86}"/>
              </a:ext>
            </a:extLst>
          </p:cNvPr>
          <p:cNvSpPr/>
          <p:nvPr/>
        </p:nvSpPr>
        <p:spPr>
          <a:xfrm>
            <a:off x="8316377" y="2286825"/>
            <a:ext cx="3531434" cy="374587"/>
          </a:xfrm>
          <a:prstGeom prst="roundRect">
            <a:avLst>
              <a:gd name="adj" fmla="val 25758"/>
            </a:avLst>
          </a:prstGeom>
          <a:solidFill>
            <a:srgbClr val="00194C"/>
          </a:solidFill>
          <a:ln w="22225">
            <a:solidFill>
              <a:srgbClr val="EB6447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kern="0" err="1" smtClean="0">
                <a:ln w="9525">
                  <a:noFill/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딥러닝</a:t>
            </a:r>
            <a:r>
              <a:rPr lang="ko-KR" altLang="en-US" kern="0" smtClean="0">
                <a:ln w="9525">
                  <a:noFill/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kern="0" smtClean="0">
                <a:ln w="9525">
                  <a:noFill/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en-US" altLang="ko-KR" kern="0" err="1" smtClean="0">
                <a:ln w="9525">
                  <a:noFill/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KoBERT</a:t>
            </a:r>
            <a:r>
              <a:rPr lang="en-US" altLang="ko-KR" kern="0" smtClean="0">
                <a:ln w="9525">
                  <a:noFill/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en-US" altLang="ko-KR" kern="0">
              <a:ln w="9525">
                <a:noFill/>
              </a:ln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398" y="4018013"/>
            <a:ext cx="684000" cy="684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037" y="4074333"/>
            <a:ext cx="612000" cy="612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199" y="2502587"/>
            <a:ext cx="540000" cy="540000"/>
          </a:xfrm>
          <a:prstGeom prst="rect">
            <a:avLst/>
          </a:prstGeom>
        </p:spPr>
      </p:pic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8BE94A67-7D21-7FC6-4D70-249C28ABB614}"/>
              </a:ext>
            </a:extLst>
          </p:cNvPr>
          <p:cNvSpPr/>
          <p:nvPr/>
        </p:nvSpPr>
        <p:spPr>
          <a:xfrm>
            <a:off x="1066801" y="2513294"/>
            <a:ext cx="4298353" cy="1021556"/>
          </a:xfrm>
          <a:prstGeom prst="roundRect">
            <a:avLst/>
          </a:prstGeom>
          <a:solidFill>
            <a:srgbClr val="00194C">
              <a:alpha val="10000"/>
            </a:srgbClr>
          </a:solidFill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If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정규표현식을 활용한 직접 분류 </a:t>
            </a:r>
          </a:p>
          <a:p>
            <a:pPr algn="r">
              <a:lnSpc>
                <a:spcPct val="150000"/>
              </a:lnSpc>
              <a:defRPr/>
            </a:pPr>
            <a:r>
              <a:rPr lang="en-US" altLang="ko-KR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50</a:t>
            </a:r>
            <a:r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만개의 </a:t>
            </a:r>
            <a:r>
              <a:rPr lang="en-US" altLang="ko-KR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if</a:t>
            </a:r>
            <a:r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문을 만들어내기에 도전하였으나</a:t>
            </a:r>
            <a:r>
              <a:rPr lang="en-US" altLang="ko-KR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표준상품명으로 </a:t>
            </a:r>
            <a:r>
              <a:rPr lang="ko-KR" altLang="en-US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라벨된</a:t>
            </a:r>
            <a:r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‘(</a:t>
            </a:r>
            <a:r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건</a:t>
            </a:r>
            <a:r>
              <a:rPr lang="en-US" altLang="ko-KR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강한 </a:t>
            </a:r>
            <a:r>
              <a:rPr lang="ko-KR" altLang="en-US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우리집</a:t>
            </a:r>
            <a:r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잡채</a:t>
            </a:r>
            <a:r>
              <a:rPr lang="en-US" altLang="ko-KR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 </a:t>
            </a:r>
            <a:r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표준화에 의미를 가지기 어렵다고 판단하였다</a:t>
            </a:r>
            <a:r>
              <a:rPr lang="en-US" altLang="ko-KR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10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 flipV="1">
            <a:off x="7551238" y="2860267"/>
            <a:ext cx="14574" cy="1008000"/>
          </a:xfrm>
          <a:prstGeom prst="line">
            <a:avLst/>
          </a:prstGeom>
          <a:ln w="15875">
            <a:solidFill>
              <a:srgbClr val="00194C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22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DF58102-663B-4472-82CE-F080E20EEF8D}"/>
              </a:ext>
            </a:extLst>
          </p:cNvPr>
          <p:cNvSpPr txBox="1"/>
          <p:nvPr/>
        </p:nvSpPr>
        <p:spPr>
          <a:xfrm>
            <a:off x="228000" y="0"/>
            <a:ext cx="1371600" cy="2646878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/>
            <a:r>
              <a:rPr lang="en-US" altLang="ko-KR" sz="16600" b="1" kern="0" smtClean="0">
                <a:solidFill>
                  <a:srgbClr val="00194C"/>
                </a:solidFill>
              </a:rPr>
              <a:t>3</a:t>
            </a:r>
            <a:endParaRPr lang="ko-KR" altLang="en-US" sz="7200">
              <a:solidFill>
                <a:srgbClr val="00194C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A6205D5-19B1-44D9-A094-15E99B0157CE}"/>
              </a:ext>
            </a:extLst>
          </p:cNvPr>
          <p:cNvSpPr/>
          <p:nvPr/>
        </p:nvSpPr>
        <p:spPr>
          <a:xfrm rot="2700000">
            <a:off x="661106" y="686278"/>
            <a:ext cx="741111" cy="1941198"/>
          </a:xfrm>
          <a:prstGeom prst="ellipse">
            <a:avLst/>
          </a:prstGeom>
          <a:solidFill>
            <a:schemeClr val="tx1">
              <a:alpha val="89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9A39BE6-57D2-4CA7-8C2D-ED11A8D59722}"/>
              </a:ext>
            </a:extLst>
          </p:cNvPr>
          <p:cNvSpPr/>
          <p:nvPr/>
        </p:nvSpPr>
        <p:spPr>
          <a:xfrm rot="16200000">
            <a:off x="0" y="666878"/>
            <a:ext cx="1980000" cy="1980000"/>
          </a:xfrm>
          <a:prstGeom prst="rtTriangl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9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4029F8-9808-4D86-93B1-E884F3D2CA07}"/>
              </a:ext>
            </a:extLst>
          </p:cNvPr>
          <p:cNvCxnSpPr>
            <a:stCxn id="5" idx="4"/>
            <a:endCxn id="5" idx="0"/>
          </p:cNvCxnSpPr>
          <p:nvPr/>
        </p:nvCxnSpPr>
        <p:spPr>
          <a:xfrm flipH="1">
            <a:off x="0" y="666878"/>
            <a:ext cx="1980000" cy="1980000"/>
          </a:xfrm>
          <a:prstGeom prst="line">
            <a:avLst/>
          </a:prstGeom>
          <a:ln w="31750">
            <a:solidFill>
              <a:schemeClr val="bg1"/>
            </a:solidFill>
          </a:ln>
          <a:effectLst>
            <a:outerShdw blurRad="50800" dist="12700" dir="2700000" algn="tl" rotWithShape="0">
              <a:prstClr val="black">
                <a:alpha val="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99BAC14-E7CF-4B4D-9BF3-597785D349BA}"/>
              </a:ext>
            </a:extLst>
          </p:cNvPr>
          <p:cNvSpPr txBox="1"/>
          <p:nvPr/>
        </p:nvSpPr>
        <p:spPr>
          <a:xfrm>
            <a:off x="2208000" y="228989"/>
            <a:ext cx="4975120" cy="1011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400" b="1" i="1" kern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</a:t>
            </a:r>
            <a:r>
              <a:rPr lang="en-US" altLang="ko-KR" sz="4400" b="1" i="1" kern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en-US" altLang="ko-KR" sz="4400" b="1" i="1" kern="0" err="1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KoBERT</a:t>
            </a:r>
            <a:endParaRPr lang="en-US" altLang="ko-KR" sz="4400" b="1" i="1" kern="0" smtClean="0">
              <a:solidFill>
                <a:srgbClr val="00194C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50" kern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파라미터</a:t>
            </a:r>
            <a:r>
              <a:rPr lang="ko-KR" altLang="en-US" sz="1050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값과 모델의 </a:t>
            </a:r>
            <a:r>
              <a:rPr lang="en-US" altLang="ko-KR" sz="1050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fine-tuning</a:t>
            </a:r>
            <a:r>
              <a:rPr lang="ko-KR" altLang="en-US" sz="1050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을 통해서 </a:t>
            </a:r>
            <a:r>
              <a:rPr lang="ko-KR" altLang="en-US" sz="1050" kern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최적값을</a:t>
            </a:r>
            <a:r>
              <a:rPr lang="ko-KR" altLang="en-US" sz="1050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찾아가는 과정을 진행합니다</a:t>
            </a:r>
            <a:r>
              <a:rPr lang="en-US" altLang="ko-KR" sz="1050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. </a:t>
            </a:r>
            <a:endParaRPr lang="en-US" altLang="ko-KR" sz="800" kern="0">
              <a:solidFill>
                <a:schemeClr val="tx1">
                  <a:lumMod val="65000"/>
                  <a:lumOff val="3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A8B2DF6-3E86-4451-9DE1-303B5AA2BEBF}"/>
              </a:ext>
            </a:extLst>
          </p:cNvPr>
          <p:cNvCxnSpPr>
            <a:cxnSpLocks/>
          </p:cNvCxnSpPr>
          <p:nvPr/>
        </p:nvCxnSpPr>
        <p:spPr>
          <a:xfrm flipV="1">
            <a:off x="7193280" y="1069195"/>
            <a:ext cx="5004000" cy="17925"/>
          </a:xfrm>
          <a:prstGeom prst="line">
            <a:avLst/>
          </a:prstGeom>
          <a:ln>
            <a:solidFill>
              <a:srgbClr val="0019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2254318" y="1656876"/>
            <a:ext cx="8100000" cy="1440000"/>
            <a:chOff x="2469265" y="1466850"/>
            <a:chExt cx="8617157" cy="1409701"/>
          </a:xfrm>
          <a:solidFill>
            <a:schemeClr val="bg1"/>
          </a:solidFill>
        </p:grpSpPr>
        <p:sp>
          <p:nvSpPr>
            <p:cNvPr id="40" name="사각형: 둥근 대각선 방향 모서리 10">
              <a:extLst>
                <a:ext uri="{FF2B5EF4-FFF2-40B4-BE49-F238E27FC236}">
                  <a16:creationId xmlns:a16="http://schemas.microsoft.com/office/drawing/2014/main" id="{A731C59D-1649-457F-9B34-F94E4BC2ECB0}"/>
                </a:ext>
              </a:extLst>
            </p:cNvPr>
            <p:cNvSpPr/>
            <p:nvPr/>
          </p:nvSpPr>
          <p:spPr>
            <a:xfrm flipH="1">
              <a:off x="2469265" y="1466850"/>
              <a:ext cx="8617157" cy="1409701"/>
            </a:xfrm>
            <a:prstGeom prst="round2DiagRect">
              <a:avLst>
                <a:gd name="adj1" fmla="val 23424"/>
                <a:gd name="adj2" fmla="val 0"/>
              </a:avLst>
            </a:prstGeom>
            <a:gradFill flip="none" rotWithShape="1">
              <a:gsLst>
                <a:gs pos="33000">
                  <a:srgbClr val="00194C"/>
                </a:gs>
                <a:gs pos="98000">
                  <a:srgbClr val="12AFD2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ctr"/>
            <a:lstStyle/>
            <a:p>
              <a:r>
                <a:rPr lang="en-US" altLang="ko-KR" sz="3600" b="1" smtClean="0">
                  <a:solidFill>
                    <a:prstClr val="white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3600" b="1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FD73D39-AB87-4033-B998-1323D4BAA486}"/>
                </a:ext>
              </a:extLst>
            </p:cNvPr>
            <p:cNvGrpSpPr/>
            <p:nvPr/>
          </p:nvGrpSpPr>
          <p:grpSpPr>
            <a:xfrm>
              <a:off x="3606151" y="1466850"/>
              <a:ext cx="7480271" cy="1276351"/>
              <a:chOff x="2570398" y="381000"/>
              <a:chExt cx="7480271" cy="1276351"/>
            </a:xfrm>
            <a:grpFill/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2" name="사각형: 둥근 대각선 방향 모서리 14">
                <a:extLst>
                  <a:ext uri="{FF2B5EF4-FFF2-40B4-BE49-F238E27FC236}">
                    <a16:creationId xmlns:a16="http://schemas.microsoft.com/office/drawing/2014/main" id="{58385261-F346-4C4B-96C9-A65E64E35691}"/>
                  </a:ext>
                </a:extLst>
              </p:cNvPr>
              <p:cNvSpPr/>
              <p:nvPr/>
            </p:nvSpPr>
            <p:spPr>
              <a:xfrm flipH="1">
                <a:off x="2806369" y="381000"/>
                <a:ext cx="7244300" cy="1276351"/>
              </a:xfrm>
              <a:prstGeom prst="round2DiagRect">
                <a:avLst>
                  <a:gd name="adj1" fmla="val 2342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parameter</a:t>
                </a:r>
                <a:endParaRPr lang="ko-KR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20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max_len</a:t>
                </a:r>
                <a:r>
                  <a:rPr lang="en-US" altLang="ko-KR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 = </a:t>
                </a:r>
                <a:r>
                  <a:rPr lang="en-US" altLang="ko-KR" sz="12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25 / </a:t>
                </a:r>
                <a:r>
                  <a:rPr lang="en-US" altLang="ko-KR" sz="120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batch_size</a:t>
                </a:r>
                <a:r>
                  <a:rPr lang="en-US" altLang="ko-KR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 = </a:t>
                </a:r>
                <a:r>
                  <a:rPr lang="en-US" altLang="ko-KR" sz="12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64 / </a:t>
                </a:r>
                <a:r>
                  <a:rPr lang="en-US" altLang="ko-KR" sz="120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warmup_ratio</a:t>
                </a:r>
                <a:r>
                  <a:rPr lang="en-US" altLang="ko-KR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 = 0.1</a:t>
                </a:r>
              </a:p>
              <a:p>
                <a:r>
                  <a:rPr lang="en-US" altLang="ko-KR" sz="120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num_epochs</a:t>
                </a:r>
                <a:r>
                  <a:rPr lang="en-US" altLang="ko-KR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 = </a:t>
                </a:r>
                <a:r>
                  <a:rPr lang="en-US" altLang="ko-KR" sz="12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3 / </a:t>
                </a:r>
                <a:r>
                  <a:rPr lang="en-US" altLang="ko-KR" sz="120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max_grad_norm</a:t>
                </a:r>
                <a:r>
                  <a:rPr lang="en-US" altLang="ko-KR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 = </a:t>
                </a:r>
                <a:r>
                  <a:rPr lang="en-US" altLang="ko-KR" sz="12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1 / </a:t>
                </a:r>
                <a:r>
                  <a:rPr lang="en-US" altLang="ko-KR" sz="120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log_interval</a:t>
                </a:r>
                <a:r>
                  <a:rPr lang="en-US" altLang="ko-KR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 = 2 </a:t>
                </a:r>
              </a:p>
              <a:p>
                <a:r>
                  <a:rPr lang="en-US" altLang="ko-KR" sz="120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learning_rate</a:t>
                </a:r>
                <a:r>
                  <a:rPr lang="en-US" altLang="ko-KR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 =  5e-5</a:t>
                </a:r>
                <a:endParaRPr lang="ko-KR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0954721F-4D62-40CC-917A-8D7E8832DAD4}"/>
                  </a:ext>
                </a:extLst>
              </p:cNvPr>
              <p:cNvSpPr/>
              <p:nvPr/>
            </p:nvSpPr>
            <p:spPr>
              <a:xfrm rot="16200000" flipH="1">
                <a:off x="2500032" y="901190"/>
                <a:ext cx="376702" cy="23597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8" name="그룹 57"/>
          <p:cNvGrpSpPr/>
          <p:nvPr/>
        </p:nvGrpSpPr>
        <p:grpSpPr>
          <a:xfrm>
            <a:off x="2254318" y="3261023"/>
            <a:ext cx="8100000" cy="1440000"/>
            <a:chOff x="2469265" y="1466850"/>
            <a:chExt cx="8617157" cy="1409701"/>
          </a:xfrm>
          <a:solidFill>
            <a:schemeClr val="bg1"/>
          </a:solidFill>
        </p:grpSpPr>
        <p:sp>
          <p:nvSpPr>
            <p:cNvPr id="59" name="사각형: 둥근 대각선 방향 모서리 10">
              <a:extLst>
                <a:ext uri="{FF2B5EF4-FFF2-40B4-BE49-F238E27FC236}">
                  <a16:creationId xmlns:a16="http://schemas.microsoft.com/office/drawing/2014/main" id="{A731C59D-1649-457F-9B34-F94E4BC2ECB0}"/>
                </a:ext>
              </a:extLst>
            </p:cNvPr>
            <p:cNvSpPr/>
            <p:nvPr/>
          </p:nvSpPr>
          <p:spPr>
            <a:xfrm flipH="1">
              <a:off x="2469265" y="1466850"/>
              <a:ext cx="8617157" cy="1409701"/>
            </a:xfrm>
            <a:prstGeom prst="round2DiagRect">
              <a:avLst>
                <a:gd name="adj1" fmla="val 23424"/>
                <a:gd name="adj2" fmla="val 0"/>
              </a:avLst>
            </a:prstGeom>
            <a:gradFill flip="none" rotWithShape="1">
              <a:gsLst>
                <a:gs pos="33000">
                  <a:srgbClr val="00194C"/>
                </a:gs>
                <a:gs pos="98000">
                  <a:srgbClr val="12AFD2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ctr"/>
            <a:lstStyle/>
            <a:p>
              <a:r>
                <a:rPr lang="en-US" altLang="ko-KR" sz="3600" b="1" smtClean="0">
                  <a:solidFill>
                    <a:prstClr val="white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3600" b="1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2FD73D39-AB87-4033-B998-1323D4BAA486}"/>
                </a:ext>
              </a:extLst>
            </p:cNvPr>
            <p:cNvGrpSpPr/>
            <p:nvPr/>
          </p:nvGrpSpPr>
          <p:grpSpPr>
            <a:xfrm>
              <a:off x="3606151" y="1466850"/>
              <a:ext cx="7480271" cy="1276351"/>
              <a:chOff x="2570398" y="381000"/>
              <a:chExt cx="7480271" cy="1276351"/>
            </a:xfrm>
            <a:grpFill/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1" name="사각형: 둥근 대각선 방향 모서리 14">
                <a:extLst>
                  <a:ext uri="{FF2B5EF4-FFF2-40B4-BE49-F238E27FC236}">
                    <a16:creationId xmlns:a16="http://schemas.microsoft.com/office/drawing/2014/main" id="{58385261-F346-4C4B-96C9-A65E64E35691}"/>
                  </a:ext>
                </a:extLst>
              </p:cNvPr>
              <p:cNvSpPr/>
              <p:nvPr/>
            </p:nvSpPr>
            <p:spPr>
              <a:xfrm flipH="1">
                <a:off x="2806369" y="381000"/>
                <a:ext cx="7244300" cy="1276351"/>
              </a:xfrm>
              <a:prstGeom prst="round2DiagRect">
                <a:avLst>
                  <a:gd name="adj1" fmla="val 2342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tokenizer</a:t>
                </a:r>
              </a:p>
              <a:p>
                <a:r>
                  <a:rPr lang="en-US" altLang="ko-KR" sz="120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b</a:t>
                </a:r>
                <a:r>
                  <a:rPr lang="en-US" altLang="ko-KR" sz="120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ert_tokenizer</a:t>
                </a:r>
                <a:endParaRPr lang="en-US" altLang="ko-KR" sz="12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altLang="ko-KR" sz="12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vocab = </a:t>
                </a:r>
                <a:r>
                  <a:rPr lang="en-US" altLang="ko-KR" sz="120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get_pytorch_kobert_mode</a:t>
                </a:r>
                <a:endParaRPr lang="en-US" altLang="ko-KR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0954721F-4D62-40CC-917A-8D7E8832DAD4}"/>
                  </a:ext>
                </a:extLst>
              </p:cNvPr>
              <p:cNvSpPr/>
              <p:nvPr/>
            </p:nvSpPr>
            <p:spPr>
              <a:xfrm rot="16200000" flipH="1">
                <a:off x="2500032" y="901190"/>
                <a:ext cx="376702" cy="23597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3" name="그룹 62"/>
          <p:cNvGrpSpPr/>
          <p:nvPr/>
        </p:nvGrpSpPr>
        <p:grpSpPr>
          <a:xfrm>
            <a:off x="2254318" y="4865170"/>
            <a:ext cx="8100000" cy="1440000"/>
            <a:chOff x="2469265" y="1466850"/>
            <a:chExt cx="8617157" cy="1409701"/>
          </a:xfrm>
          <a:solidFill>
            <a:schemeClr val="bg1"/>
          </a:solidFill>
        </p:grpSpPr>
        <p:sp>
          <p:nvSpPr>
            <p:cNvPr id="64" name="사각형: 둥근 대각선 방향 모서리 10">
              <a:extLst>
                <a:ext uri="{FF2B5EF4-FFF2-40B4-BE49-F238E27FC236}">
                  <a16:creationId xmlns:a16="http://schemas.microsoft.com/office/drawing/2014/main" id="{A731C59D-1649-457F-9B34-F94E4BC2ECB0}"/>
                </a:ext>
              </a:extLst>
            </p:cNvPr>
            <p:cNvSpPr/>
            <p:nvPr/>
          </p:nvSpPr>
          <p:spPr>
            <a:xfrm flipH="1">
              <a:off x="2469265" y="1466850"/>
              <a:ext cx="8617157" cy="1409701"/>
            </a:xfrm>
            <a:prstGeom prst="round2DiagRect">
              <a:avLst>
                <a:gd name="adj1" fmla="val 23424"/>
                <a:gd name="adj2" fmla="val 0"/>
              </a:avLst>
            </a:prstGeom>
            <a:gradFill flip="none" rotWithShape="1">
              <a:gsLst>
                <a:gs pos="33000">
                  <a:srgbClr val="00194C"/>
                </a:gs>
                <a:gs pos="98000">
                  <a:srgbClr val="12AFD2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ctr"/>
            <a:lstStyle/>
            <a:p>
              <a:r>
                <a:rPr lang="en-US" altLang="ko-KR" sz="3600" b="1" smtClean="0">
                  <a:solidFill>
                    <a:prstClr val="white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3600" b="1"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2FD73D39-AB87-4033-B998-1323D4BAA486}"/>
                </a:ext>
              </a:extLst>
            </p:cNvPr>
            <p:cNvGrpSpPr/>
            <p:nvPr/>
          </p:nvGrpSpPr>
          <p:grpSpPr>
            <a:xfrm>
              <a:off x="3606151" y="1466850"/>
              <a:ext cx="7480271" cy="1276351"/>
              <a:chOff x="2570398" y="381000"/>
              <a:chExt cx="7480271" cy="1276351"/>
            </a:xfrm>
            <a:grpFill/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6" name="사각형: 둥근 대각선 방향 모서리 14">
                <a:extLst>
                  <a:ext uri="{FF2B5EF4-FFF2-40B4-BE49-F238E27FC236}">
                    <a16:creationId xmlns:a16="http://schemas.microsoft.com/office/drawing/2014/main" id="{58385261-F346-4C4B-96C9-A65E64E35691}"/>
                  </a:ext>
                </a:extLst>
              </p:cNvPr>
              <p:cNvSpPr/>
              <p:nvPr/>
            </p:nvSpPr>
            <p:spPr>
              <a:xfrm flipH="1">
                <a:off x="2806369" y="381000"/>
                <a:ext cx="7244300" cy="1276351"/>
              </a:xfrm>
              <a:prstGeom prst="round2DiagRect">
                <a:avLst>
                  <a:gd name="adj1" fmla="val 2342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model</a:t>
                </a:r>
              </a:p>
              <a:p>
                <a:r>
                  <a:rPr lang="en-US" altLang="ko-KR" sz="120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Bertmodel</a:t>
                </a:r>
                <a:r>
                  <a:rPr lang="en-US" altLang="ko-KR" sz="12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, </a:t>
                </a:r>
                <a:r>
                  <a:rPr lang="en-US" altLang="ko-KR" sz="120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hidden_size</a:t>
                </a:r>
                <a:r>
                  <a:rPr lang="en-US" altLang="ko-KR" sz="12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= 768, </a:t>
                </a:r>
                <a:r>
                  <a:rPr lang="en-US" altLang="ko-KR" sz="120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dr_rate</a:t>
                </a:r>
                <a:r>
                  <a:rPr lang="en-US" altLang="ko-KR" sz="12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= 0.5</a:t>
                </a:r>
              </a:p>
              <a:p>
                <a:r>
                  <a:rPr lang="en-US" altLang="ko-KR" sz="12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Optimizer = </a:t>
                </a:r>
                <a:r>
                  <a:rPr lang="en-US" altLang="ko-KR" sz="120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AdamW</a:t>
                </a:r>
                <a:endParaRPr lang="en-US" altLang="ko-KR" sz="12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altLang="ko-KR" sz="120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loss_fn</a:t>
                </a:r>
                <a:r>
                  <a:rPr lang="en-US" altLang="ko-KR" sz="12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= </a:t>
                </a:r>
                <a:r>
                  <a:rPr lang="en-US" altLang="ko-KR" sz="120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CrossEntropyLoss</a:t>
                </a:r>
                <a:r>
                  <a:rPr lang="en-US" altLang="ko-KR" sz="12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</a:t>
                </a:r>
                <a:endParaRPr lang="en-US" altLang="ko-KR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67" name="이등변 삼각형 66">
                <a:extLst>
                  <a:ext uri="{FF2B5EF4-FFF2-40B4-BE49-F238E27FC236}">
                    <a16:creationId xmlns:a16="http://schemas.microsoft.com/office/drawing/2014/main" id="{0954721F-4D62-40CC-917A-8D7E8832DAD4}"/>
                  </a:ext>
                </a:extLst>
              </p:cNvPr>
              <p:cNvSpPr/>
              <p:nvPr/>
            </p:nvSpPr>
            <p:spPr>
              <a:xfrm rot="16200000" flipH="1">
                <a:off x="2500032" y="901190"/>
                <a:ext cx="376702" cy="23597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673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DF58102-663B-4472-82CE-F080E20EEF8D}"/>
              </a:ext>
            </a:extLst>
          </p:cNvPr>
          <p:cNvSpPr txBox="1"/>
          <p:nvPr/>
        </p:nvSpPr>
        <p:spPr>
          <a:xfrm>
            <a:off x="228000" y="0"/>
            <a:ext cx="1371600" cy="2646878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/>
            <a:r>
              <a:rPr lang="en-US" altLang="ko-KR" sz="16600" b="1" kern="0" smtClean="0">
                <a:solidFill>
                  <a:srgbClr val="00194C"/>
                </a:solidFill>
              </a:rPr>
              <a:t>4</a:t>
            </a:r>
            <a:endParaRPr lang="ko-KR" altLang="en-US" sz="7200">
              <a:solidFill>
                <a:srgbClr val="00194C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A6205D5-19B1-44D9-A094-15E99B0157CE}"/>
              </a:ext>
            </a:extLst>
          </p:cNvPr>
          <p:cNvSpPr/>
          <p:nvPr/>
        </p:nvSpPr>
        <p:spPr>
          <a:xfrm rot="2700000">
            <a:off x="661106" y="686278"/>
            <a:ext cx="741111" cy="1941198"/>
          </a:xfrm>
          <a:prstGeom prst="ellipse">
            <a:avLst/>
          </a:prstGeom>
          <a:solidFill>
            <a:schemeClr val="tx1">
              <a:alpha val="89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9A39BE6-57D2-4CA7-8C2D-ED11A8D59722}"/>
              </a:ext>
            </a:extLst>
          </p:cNvPr>
          <p:cNvSpPr/>
          <p:nvPr/>
        </p:nvSpPr>
        <p:spPr>
          <a:xfrm rot="16200000">
            <a:off x="0" y="666878"/>
            <a:ext cx="1980000" cy="1980000"/>
          </a:xfrm>
          <a:prstGeom prst="rtTriangl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9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4029F8-9808-4D86-93B1-E884F3D2CA07}"/>
              </a:ext>
            </a:extLst>
          </p:cNvPr>
          <p:cNvCxnSpPr>
            <a:stCxn id="5" idx="4"/>
            <a:endCxn id="5" idx="0"/>
          </p:cNvCxnSpPr>
          <p:nvPr/>
        </p:nvCxnSpPr>
        <p:spPr>
          <a:xfrm flipH="1">
            <a:off x="0" y="666878"/>
            <a:ext cx="1980000" cy="1980000"/>
          </a:xfrm>
          <a:prstGeom prst="line">
            <a:avLst/>
          </a:prstGeom>
          <a:ln w="31750">
            <a:solidFill>
              <a:schemeClr val="bg1"/>
            </a:solidFill>
          </a:ln>
          <a:effectLst>
            <a:outerShdw blurRad="50800" dist="12700" dir="2700000" algn="tl" rotWithShape="0">
              <a:prstClr val="black">
                <a:alpha val="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A8B2DF6-3E86-4451-9DE1-303B5AA2BEBF}"/>
              </a:ext>
            </a:extLst>
          </p:cNvPr>
          <p:cNvCxnSpPr>
            <a:cxnSpLocks/>
          </p:cNvCxnSpPr>
          <p:nvPr/>
        </p:nvCxnSpPr>
        <p:spPr>
          <a:xfrm>
            <a:off x="7580587" y="1069195"/>
            <a:ext cx="4608000" cy="0"/>
          </a:xfrm>
          <a:prstGeom prst="line">
            <a:avLst/>
          </a:prstGeom>
          <a:ln>
            <a:solidFill>
              <a:srgbClr val="0019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99BAC14-E7CF-4B4D-9BF3-597785D349BA}"/>
              </a:ext>
            </a:extLst>
          </p:cNvPr>
          <p:cNvSpPr txBox="1"/>
          <p:nvPr/>
        </p:nvSpPr>
        <p:spPr>
          <a:xfrm>
            <a:off x="2208000" y="228989"/>
            <a:ext cx="5203089" cy="1011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400" b="1" i="1" kern="0" dirty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 </a:t>
            </a:r>
            <a:r>
              <a:rPr lang="en-US" altLang="ko-KR" sz="4400" b="1" i="1" kern="0" dirty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en-US" altLang="ko-KR" sz="4400" b="1" i="1" kern="0" dirty="0" err="1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offerTrain</a:t>
            </a:r>
            <a:endParaRPr lang="en-US" altLang="ko-KR" sz="4400" b="1" i="1" kern="0" dirty="0" smtClean="0">
              <a:solidFill>
                <a:srgbClr val="00194C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05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KoBERT</a:t>
            </a:r>
            <a:r>
              <a:rPr lang="en-US" altLang="ko-KR" sz="105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05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모델로 예측하니 시간이 오래 걸려 </a:t>
            </a:r>
            <a:r>
              <a:rPr lang="en-US" altLang="ko-KR" sz="105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test </a:t>
            </a:r>
            <a:r>
              <a:rPr lang="ko-KR" altLang="en-US" sz="105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데이터는 일부만 확인 가능했습니다</a:t>
            </a:r>
            <a:r>
              <a:rPr lang="en-US" altLang="ko-KR" sz="105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.</a:t>
            </a:r>
            <a:endParaRPr lang="en-US" altLang="ko-KR" sz="800" kern="0" dirty="0">
              <a:solidFill>
                <a:prstClr val="black">
                  <a:lumMod val="65000"/>
                  <a:lumOff val="35000"/>
                </a:prst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F07ECEC-77CB-6BBD-5F5B-5E0D9F3B4C4B}"/>
              </a:ext>
            </a:extLst>
          </p:cNvPr>
          <p:cNvSpPr/>
          <p:nvPr/>
        </p:nvSpPr>
        <p:spPr>
          <a:xfrm>
            <a:off x="1820382" y="4644535"/>
            <a:ext cx="2447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 err="1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offerTrain</a:t>
            </a:r>
            <a:r>
              <a:rPr lang="en-US" altLang="ko-KR" sz="1400" b="1" dirty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data </a:t>
            </a:r>
            <a:r>
              <a:rPr lang="ko-KR" altLang="en-US" sz="1400" b="1" dirty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</a:t>
            </a:r>
            <a:r>
              <a:rPr lang="en-US" altLang="ko-KR" sz="1400" b="1" dirty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test acc.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900" dirty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</a:t>
            </a:r>
            <a:r>
              <a:rPr lang="en-US" altLang="ko-KR" sz="900" dirty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rain : test = 75 : 25 </a:t>
            </a:r>
            <a:r>
              <a:rPr lang="ko-KR" altLang="en-US" sz="900" dirty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 </a:t>
            </a:r>
            <a:r>
              <a:rPr lang="en-US" altLang="ko-KR" sz="900" dirty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split </a:t>
            </a:r>
            <a:r>
              <a:rPr lang="ko-KR" altLang="en-US" sz="900" dirty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하여</a:t>
            </a:r>
            <a:r>
              <a:rPr lang="en-US" altLang="ko-KR" sz="900" dirty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en-US" altLang="ko-KR" sz="900" dirty="0" smtClean="0">
              <a:solidFill>
                <a:srgbClr val="00194C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학습한 </a:t>
            </a:r>
            <a:r>
              <a:rPr lang="en-US" altLang="ko-KR" sz="900" dirty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test</a:t>
            </a:r>
            <a:r>
              <a:rPr lang="ko-KR" altLang="en-US" sz="900" dirty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정확도</a:t>
            </a:r>
            <a:endParaRPr lang="ko-KR" altLang="en-US" sz="900" dirty="0">
              <a:solidFill>
                <a:srgbClr val="00194C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884478" y="2095864"/>
            <a:ext cx="2319570" cy="2321976"/>
            <a:chOff x="1987526" y="1649389"/>
            <a:chExt cx="2975569" cy="297865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9C9416E-C240-D62F-1269-662A4424370E}"/>
                </a:ext>
              </a:extLst>
            </p:cNvPr>
            <p:cNvSpPr txBox="1"/>
            <p:nvPr/>
          </p:nvSpPr>
          <p:spPr>
            <a:xfrm>
              <a:off x="2462492" y="2278877"/>
              <a:ext cx="2025634" cy="2013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6600" b="1" dirty="0" smtClean="0">
                  <a:solidFill>
                    <a:srgbClr val="00194C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79</a:t>
              </a:r>
              <a:r>
                <a:rPr lang="en-US" altLang="ko-KR" sz="3200" b="1" dirty="0" smtClean="0">
                  <a:solidFill>
                    <a:srgbClr val="00194C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%</a:t>
              </a:r>
              <a:endParaRPr lang="en-US" altLang="ko-KR" sz="4400" b="1" dirty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b="1" dirty="0" smtClean="0">
                  <a:solidFill>
                    <a:srgbClr val="00194C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Accuracy</a:t>
              </a:r>
              <a:endParaRPr lang="en-US" altLang="ko-KR" b="1" dirty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5515CCC-5DB6-470F-5FF8-AA4E9EF3B844}"/>
                </a:ext>
              </a:extLst>
            </p:cNvPr>
            <p:cNvSpPr/>
            <p:nvPr/>
          </p:nvSpPr>
          <p:spPr>
            <a:xfrm>
              <a:off x="1987526" y="1649389"/>
              <a:ext cx="2975567" cy="2975564"/>
            </a:xfrm>
            <a:prstGeom prst="ellipse">
              <a:avLst/>
            </a:prstGeom>
            <a:ln w="60325" cap="rnd">
              <a:solidFill>
                <a:srgbClr val="484B5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400">
                <a:solidFill>
                  <a:srgbClr val="4B7FFF"/>
                </a:solidFill>
              </a:endParaRPr>
            </a:p>
          </p:txBody>
        </p:sp>
        <p:sp>
          <p:nvSpPr>
            <p:cNvPr id="36" name="원호 35">
              <a:extLst>
                <a:ext uri="{FF2B5EF4-FFF2-40B4-BE49-F238E27FC236}">
                  <a16:creationId xmlns:a16="http://schemas.microsoft.com/office/drawing/2014/main" id="{1BC7EA01-F58D-DB63-CDC6-7400426C4E35}"/>
                </a:ext>
              </a:extLst>
            </p:cNvPr>
            <p:cNvSpPr/>
            <p:nvPr/>
          </p:nvSpPr>
          <p:spPr>
            <a:xfrm>
              <a:off x="1987528" y="1652479"/>
              <a:ext cx="2975567" cy="2975567"/>
            </a:xfrm>
            <a:prstGeom prst="arc">
              <a:avLst>
                <a:gd name="adj1" fmla="val 16200000"/>
                <a:gd name="adj2" fmla="val 11829327"/>
              </a:avLst>
            </a:prstGeom>
            <a:ln w="127000" cap="rnd">
              <a:solidFill>
                <a:srgbClr val="EB6447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400">
                <a:solidFill>
                  <a:srgbClr val="4B7FFF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" t="39343"/>
          <a:stretch/>
        </p:blipFill>
        <p:spPr>
          <a:xfrm>
            <a:off x="5788454" y="1642535"/>
            <a:ext cx="4592675" cy="459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DF58102-663B-4472-82CE-F080E20EEF8D}"/>
              </a:ext>
            </a:extLst>
          </p:cNvPr>
          <p:cNvSpPr txBox="1"/>
          <p:nvPr/>
        </p:nvSpPr>
        <p:spPr>
          <a:xfrm>
            <a:off x="228000" y="0"/>
            <a:ext cx="1371600" cy="2646878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/>
            <a:r>
              <a:rPr lang="en-US" altLang="ko-KR" sz="16600" b="1" kern="0" smtClean="0">
                <a:solidFill>
                  <a:srgbClr val="00194C"/>
                </a:solidFill>
              </a:rPr>
              <a:t>4</a:t>
            </a:r>
            <a:endParaRPr lang="ko-KR" altLang="en-US" sz="7200">
              <a:solidFill>
                <a:srgbClr val="00194C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A6205D5-19B1-44D9-A094-15E99B0157CE}"/>
              </a:ext>
            </a:extLst>
          </p:cNvPr>
          <p:cNvSpPr/>
          <p:nvPr/>
        </p:nvSpPr>
        <p:spPr>
          <a:xfrm rot="2700000">
            <a:off x="661106" y="686278"/>
            <a:ext cx="741111" cy="1941198"/>
          </a:xfrm>
          <a:prstGeom prst="ellipse">
            <a:avLst/>
          </a:prstGeom>
          <a:solidFill>
            <a:schemeClr val="tx1">
              <a:alpha val="89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9A39BE6-57D2-4CA7-8C2D-ED11A8D59722}"/>
              </a:ext>
            </a:extLst>
          </p:cNvPr>
          <p:cNvSpPr/>
          <p:nvPr/>
        </p:nvSpPr>
        <p:spPr>
          <a:xfrm rot="16200000">
            <a:off x="0" y="666878"/>
            <a:ext cx="1980000" cy="1980000"/>
          </a:xfrm>
          <a:prstGeom prst="rtTriangl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9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4029F8-9808-4D86-93B1-E884F3D2CA07}"/>
              </a:ext>
            </a:extLst>
          </p:cNvPr>
          <p:cNvCxnSpPr>
            <a:stCxn id="5" idx="4"/>
            <a:endCxn id="5" idx="0"/>
          </p:cNvCxnSpPr>
          <p:nvPr/>
        </p:nvCxnSpPr>
        <p:spPr>
          <a:xfrm flipH="1">
            <a:off x="0" y="666878"/>
            <a:ext cx="1980000" cy="1980000"/>
          </a:xfrm>
          <a:prstGeom prst="line">
            <a:avLst/>
          </a:prstGeom>
          <a:ln w="31750">
            <a:solidFill>
              <a:schemeClr val="bg1"/>
            </a:solidFill>
          </a:ln>
          <a:effectLst>
            <a:outerShdw blurRad="50800" dist="12700" dir="2700000" algn="tl" rotWithShape="0">
              <a:prstClr val="black">
                <a:alpha val="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A8B2DF6-3E86-4451-9DE1-303B5AA2BEBF}"/>
              </a:ext>
            </a:extLst>
          </p:cNvPr>
          <p:cNvCxnSpPr>
            <a:cxnSpLocks/>
          </p:cNvCxnSpPr>
          <p:nvPr/>
        </p:nvCxnSpPr>
        <p:spPr>
          <a:xfrm>
            <a:off x="7580587" y="1069195"/>
            <a:ext cx="4608000" cy="0"/>
          </a:xfrm>
          <a:prstGeom prst="line">
            <a:avLst/>
          </a:prstGeom>
          <a:ln>
            <a:solidFill>
              <a:srgbClr val="0019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99BAC14-E7CF-4B4D-9BF3-597785D349BA}"/>
              </a:ext>
            </a:extLst>
          </p:cNvPr>
          <p:cNvSpPr txBox="1"/>
          <p:nvPr/>
        </p:nvSpPr>
        <p:spPr>
          <a:xfrm>
            <a:off x="2208000" y="228989"/>
            <a:ext cx="5203089" cy="1011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400" b="1" i="1" kern="0" dirty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 </a:t>
            </a:r>
            <a:r>
              <a:rPr lang="en-US" altLang="ko-KR" sz="4400" b="1" i="1" kern="0" dirty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en-US" altLang="ko-KR" sz="4400" b="1" i="1" kern="0" dirty="0" err="1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sampleTest</a:t>
            </a:r>
            <a:endParaRPr lang="en-US" altLang="ko-KR" sz="4400" b="1" i="1" kern="0" dirty="0" smtClean="0">
              <a:solidFill>
                <a:srgbClr val="00194C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05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KoBERT</a:t>
            </a:r>
            <a:r>
              <a:rPr lang="en-US" altLang="ko-KR" sz="105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05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모델로 예측하니 시간이 오래 걸려 </a:t>
            </a:r>
            <a:r>
              <a:rPr lang="en-US" altLang="ko-KR" sz="105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test </a:t>
            </a:r>
            <a:r>
              <a:rPr lang="ko-KR" altLang="en-US" sz="105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데이터는 일부만 확인 가능했습니다</a:t>
            </a:r>
            <a:r>
              <a:rPr lang="en-US" altLang="ko-KR" sz="105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.</a:t>
            </a:r>
            <a:endParaRPr lang="en-US" altLang="ko-KR" sz="800" kern="0" dirty="0">
              <a:solidFill>
                <a:prstClr val="black">
                  <a:lumMod val="65000"/>
                  <a:lumOff val="35000"/>
                </a:prst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618" y="1332231"/>
            <a:ext cx="2287200" cy="5447378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6497153" y="2376457"/>
            <a:ext cx="2305464" cy="252000"/>
            <a:chOff x="2172140" y="2367665"/>
            <a:chExt cx="2305464" cy="252000"/>
          </a:xfrm>
        </p:grpSpPr>
        <p:sp>
          <p:nvSpPr>
            <p:cNvPr id="3" name="직사각형 2"/>
            <p:cNvSpPr/>
            <p:nvPr/>
          </p:nvSpPr>
          <p:spPr>
            <a:xfrm>
              <a:off x="2172140" y="2408094"/>
              <a:ext cx="2088000" cy="171143"/>
            </a:xfrm>
            <a:prstGeom prst="rect">
              <a:avLst/>
            </a:prstGeom>
            <a:noFill/>
            <a:ln w="19050">
              <a:solidFill>
                <a:srgbClr val="DB13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604" y="2367665"/>
              <a:ext cx="252000" cy="252000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6497153" y="2717118"/>
            <a:ext cx="2305464" cy="252000"/>
            <a:chOff x="2172140" y="2367665"/>
            <a:chExt cx="2305464" cy="252000"/>
          </a:xfrm>
        </p:grpSpPr>
        <p:sp>
          <p:nvSpPr>
            <p:cNvPr id="25" name="직사각형 24"/>
            <p:cNvSpPr/>
            <p:nvPr/>
          </p:nvSpPr>
          <p:spPr>
            <a:xfrm>
              <a:off x="2172140" y="2408094"/>
              <a:ext cx="2088000" cy="171143"/>
            </a:xfrm>
            <a:prstGeom prst="rect">
              <a:avLst/>
            </a:prstGeom>
            <a:noFill/>
            <a:ln w="19050">
              <a:solidFill>
                <a:srgbClr val="DB13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604" y="2367665"/>
              <a:ext cx="252000" cy="252000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6497153" y="3398436"/>
            <a:ext cx="2305464" cy="252000"/>
            <a:chOff x="2172140" y="2367665"/>
            <a:chExt cx="2305464" cy="252000"/>
          </a:xfrm>
        </p:grpSpPr>
        <p:sp>
          <p:nvSpPr>
            <p:cNvPr id="28" name="직사각형 27"/>
            <p:cNvSpPr/>
            <p:nvPr/>
          </p:nvSpPr>
          <p:spPr>
            <a:xfrm>
              <a:off x="2172140" y="2408094"/>
              <a:ext cx="2088000" cy="171143"/>
            </a:xfrm>
            <a:prstGeom prst="rect">
              <a:avLst/>
            </a:prstGeom>
            <a:noFill/>
            <a:ln w="19050">
              <a:solidFill>
                <a:srgbClr val="DB13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604" y="2367665"/>
              <a:ext cx="252000" cy="25200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6497153" y="3730129"/>
            <a:ext cx="2305464" cy="252000"/>
            <a:chOff x="2172140" y="2367665"/>
            <a:chExt cx="2305464" cy="252000"/>
          </a:xfrm>
        </p:grpSpPr>
        <p:sp>
          <p:nvSpPr>
            <p:cNvPr id="32" name="직사각형 31"/>
            <p:cNvSpPr/>
            <p:nvPr/>
          </p:nvSpPr>
          <p:spPr>
            <a:xfrm>
              <a:off x="2172140" y="2408094"/>
              <a:ext cx="2088000" cy="171143"/>
            </a:xfrm>
            <a:prstGeom prst="rect">
              <a:avLst/>
            </a:prstGeom>
            <a:noFill/>
            <a:ln w="19050">
              <a:solidFill>
                <a:srgbClr val="DB13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604" y="2367665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그룹 37"/>
          <p:cNvGrpSpPr/>
          <p:nvPr/>
        </p:nvGrpSpPr>
        <p:grpSpPr>
          <a:xfrm>
            <a:off x="6497153" y="3909424"/>
            <a:ext cx="2305464" cy="252000"/>
            <a:chOff x="2172140" y="2367665"/>
            <a:chExt cx="2305464" cy="252000"/>
          </a:xfrm>
        </p:grpSpPr>
        <p:sp>
          <p:nvSpPr>
            <p:cNvPr id="39" name="직사각형 38"/>
            <p:cNvSpPr/>
            <p:nvPr/>
          </p:nvSpPr>
          <p:spPr>
            <a:xfrm>
              <a:off x="2172140" y="2408094"/>
              <a:ext cx="2088000" cy="171143"/>
            </a:xfrm>
            <a:prstGeom prst="rect">
              <a:avLst/>
            </a:prstGeom>
            <a:noFill/>
            <a:ln w="19050">
              <a:solidFill>
                <a:srgbClr val="DB13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604" y="2367665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6497153" y="4079754"/>
            <a:ext cx="2305464" cy="252000"/>
            <a:chOff x="2172140" y="2367665"/>
            <a:chExt cx="2305464" cy="252000"/>
          </a:xfrm>
        </p:grpSpPr>
        <p:sp>
          <p:nvSpPr>
            <p:cNvPr id="42" name="직사각형 41"/>
            <p:cNvSpPr/>
            <p:nvPr/>
          </p:nvSpPr>
          <p:spPr>
            <a:xfrm>
              <a:off x="2172140" y="2408094"/>
              <a:ext cx="2088000" cy="171143"/>
            </a:xfrm>
            <a:prstGeom prst="rect">
              <a:avLst/>
            </a:prstGeom>
            <a:noFill/>
            <a:ln w="19050">
              <a:solidFill>
                <a:srgbClr val="DB13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604" y="2367665"/>
              <a:ext cx="252000" cy="252000"/>
            </a:xfrm>
            <a:prstGeom prst="rect">
              <a:avLst/>
            </a:prstGeom>
          </p:spPr>
        </p:pic>
      </p:grpSp>
      <p:grpSp>
        <p:nvGrpSpPr>
          <p:cNvPr id="44" name="그룹 43"/>
          <p:cNvGrpSpPr/>
          <p:nvPr/>
        </p:nvGrpSpPr>
        <p:grpSpPr>
          <a:xfrm>
            <a:off x="6497153" y="4241119"/>
            <a:ext cx="2305464" cy="252000"/>
            <a:chOff x="2172140" y="2367665"/>
            <a:chExt cx="2305464" cy="252000"/>
          </a:xfrm>
        </p:grpSpPr>
        <p:sp>
          <p:nvSpPr>
            <p:cNvPr id="45" name="직사각형 44"/>
            <p:cNvSpPr/>
            <p:nvPr/>
          </p:nvSpPr>
          <p:spPr>
            <a:xfrm>
              <a:off x="2172140" y="2408094"/>
              <a:ext cx="2088000" cy="171143"/>
            </a:xfrm>
            <a:prstGeom prst="rect">
              <a:avLst/>
            </a:prstGeom>
            <a:noFill/>
            <a:ln w="19050">
              <a:solidFill>
                <a:srgbClr val="DB13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604" y="2367665"/>
              <a:ext cx="252000" cy="25200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8380940" y="1543899"/>
            <a:ext cx="50202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1</a:t>
            </a:r>
          </a:p>
          <a:p>
            <a:r>
              <a:rPr lang="en-US" altLang="ko-KR" sz="11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2</a:t>
            </a:r>
          </a:p>
          <a:p>
            <a:r>
              <a:rPr lang="en-US" altLang="ko-KR" sz="11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3</a:t>
            </a:r>
          </a:p>
          <a:p>
            <a:r>
              <a:rPr lang="en-US" altLang="ko-KR" sz="11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4</a:t>
            </a:r>
          </a:p>
          <a:p>
            <a:r>
              <a:rPr lang="en-US" altLang="ko-KR" sz="11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5</a:t>
            </a:r>
            <a:endParaRPr lang="en-US" altLang="ko-KR" sz="1100" dirty="0" smtClean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endParaRPr lang="en-US" altLang="ko-KR" sz="1100" dirty="0" smtClean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r>
              <a:rPr lang="en-US" altLang="ko-KR" sz="11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6</a:t>
            </a:r>
          </a:p>
          <a:p>
            <a:endParaRPr lang="en-US" altLang="ko-KR" sz="11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r>
              <a:rPr lang="en-US" altLang="ko-KR" sz="11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7</a:t>
            </a:r>
            <a:endParaRPr lang="en-US" altLang="ko-KR" sz="1100" dirty="0" smtClean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r>
              <a:rPr lang="en-US" altLang="ko-KR" sz="11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8</a:t>
            </a:r>
            <a:endParaRPr lang="en-US" altLang="ko-KR" sz="1100" dirty="0" smtClean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r>
              <a:rPr lang="en-US" altLang="ko-KR" sz="11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9</a:t>
            </a:r>
            <a:endParaRPr lang="ko-KR" altLang="en-US" sz="11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80940" y="3579578"/>
            <a:ext cx="502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54045" y="4447309"/>
            <a:ext cx="50202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11</a:t>
            </a:r>
          </a:p>
          <a:p>
            <a:r>
              <a:rPr lang="en-US" altLang="ko-KR" sz="11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12</a:t>
            </a:r>
          </a:p>
          <a:p>
            <a:r>
              <a:rPr lang="en-US" altLang="ko-KR" sz="11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13</a:t>
            </a:r>
          </a:p>
          <a:p>
            <a:r>
              <a:rPr lang="en-US" altLang="ko-KR" sz="11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14</a:t>
            </a:r>
          </a:p>
          <a:p>
            <a:r>
              <a:rPr lang="en-US" altLang="ko-KR" sz="11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15</a:t>
            </a:r>
          </a:p>
          <a:p>
            <a:r>
              <a:rPr lang="en-US" altLang="ko-KR" sz="11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16</a:t>
            </a:r>
          </a:p>
          <a:p>
            <a:r>
              <a:rPr lang="en-US" altLang="ko-KR" sz="11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17</a:t>
            </a:r>
          </a:p>
          <a:p>
            <a:r>
              <a:rPr lang="en-US" altLang="ko-KR" sz="11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18</a:t>
            </a:r>
            <a:endParaRPr lang="en-US" altLang="ko-KR" sz="11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r>
              <a:rPr lang="en-US" altLang="ko-KR" sz="11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19</a:t>
            </a:r>
          </a:p>
          <a:p>
            <a:r>
              <a:rPr lang="en-US" altLang="ko-KR" sz="11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20</a:t>
            </a:r>
          </a:p>
          <a:p>
            <a:r>
              <a:rPr lang="en-US" altLang="ko-KR" sz="11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21</a:t>
            </a:r>
          </a:p>
          <a:p>
            <a:r>
              <a:rPr lang="en-US" altLang="ko-KR" sz="11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22</a:t>
            </a:r>
          </a:p>
          <a:p>
            <a:r>
              <a:rPr lang="en-US" altLang="ko-KR" sz="1100" dirty="0" smtClean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23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739527" y="2386581"/>
            <a:ext cx="5020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1</a:t>
            </a:r>
          </a:p>
          <a:p>
            <a:endParaRPr lang="en-US" altLang="ko-KR" sz="1100" dirty="0" smtClean="0">
              <a:solidFill>
                <a:srgbClr val="FF0000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r>
              <a:rPr lang="en-US" altLang="ko-KR" sz="1100" dirty="0" smtClean="0">
                <a:solidFill>
                  <a:srgbClr val="FF0000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2</a:t>
            </a:r>
          </a:p>
          <a:p>
            <a:endParaRPr lang="en-US" altLang="ko-KR" sz="1100" dirty="0">
              <a:solidFill>
                <a:srgbClr val="FF0000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endParaRPr lang="en-US" altLang="ko-KR" sz="1100" dirty="0" smtClean="0">
              <a:solidFill>
                <a:srgbClr val="FF0000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endParaRPr lang="en-US" altLang="ko-KR" sz="1100" dirty="0" smtClean="0">
              <a:solidFill>
                <a:srgbClr val="FF0000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r>
              <a:rPr lang="en-US" altLang="ko-KR" sz="1100" dirty="0" smtClean="0">
                <a:solidFill>
                  <a:srgbClr val="FF0000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3</a:t>
            </a:r>
          </a:p>
          <a:p>
            <a:endParaRPr lang="en-US" altLang="ko-KR" sz="1100" dirty="0" smtClean="0">
              <a:solidFill>
                <a:srgbClr val="FF0000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r>
              <a:rPr lang="en-US" altLang="ko-KR" sz="1100" dirty="0" smtClean="0">
                <a:solidFill>
                  <a:srgbClr val="FF0000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4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5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6</a:t>
            </a:r>
            <a:endParaRPr lang="en-US" altLang="ko-KR" sz="1100" dirty="0">
              <a:solidFill>
                <a:srgbClr val="FF0000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r>
              <a:rPr lang="en-US" altLang="ko-KR" sz="1100" dirty="0" smtClean="0">
                <a:solidFill>
                  <a:srgbClr val="FF0000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7</a:t>
            </a:r>
            <a:endParaRPr lang="ko-KR" altLang="en-US" sz="1100" dirty="0">
              <a:solidFill>
                <a:srgbClr val="FF0000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F07ECEC-77CB-6BBD-5F5B-5E0D9F3B4C4B}"/>
              </a:ext>
            </a:extLst>
          </p:cNvPr>
          <p:cNvSpPr/>
          <p:nvPr/>
        </p:nvSpPr>
        <p:spPr>
          <a:xfrm>
            <a:off x="1820382" y="4644535"/>
            <a:ext cx="2447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 err="1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sampleTest</a:t>
            </a:r>
            <a:r>
              <a:rPr lang="en-US" altLang="ko-KR" sz="1400" b="1" dirty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data 30</a:t>
            </a:r>
            <a:r>
              <a:rPr lang="ko-KR" altLang="en-US" sz="1400" b="1" dirty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 추출</a:t>
            </a:r>
            <a:endParaRPr lang="en-US" altLang="ko-KR" sz="1400" b="1" dirty="0" smtClean="0">
              <a:solidFill>
                <a:srgbClr val="00194C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 err="1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예측시간이</a:t>
            </a:r>
            <a:r>
              <a:rPr lang="ko-KR" altLang="en-US" sz="900" dirty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상당히 </a:t>
            </a:r>
            <a:r>
              <a:rPr lang="ko-KR" altLang="en-US" sz="900" dirty="0" err="1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오래걸려</a:t>
            </a:r>
            <a:r>
              <a:rPr lang="en-US" altLang="ko-KR" sz="900" dirty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(50,000</a:t>
            </a:r>
            <a:r>
              <a:rPr lang="ko-KR" altLang="en-US" sz="900" dirty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 전부 진행 시 </a:t>
            </a:r>
            <a:r>
              <a:rPr lang="en-US" altLang="ko-KR" sz="900" dirty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14</a:t>
            </a:r>
            <a:r>
              <a:rPr lang="ko-KR" altLang="en-US" sz="900" dirty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시간 예상</a:t>
            </a:r>
            <a:r>
              <a:rPr lang="en-US" altLang="ko-KR" sz="900" dirty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</a:t>
            </a:r>
            <a:r>
              <a:rPr lang="ko-KR" altLang="en-US" sz="900" dirty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상위 </a:t>
            </a:r>
            <a:r>
              <a:rPr lang="en-US" altLang="ko-KR" sz="900" dirty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</a:t>
            </a:r>
            <a:r>
              <a:rPr lang="ko-KR" altLang="en-US" sz="900" dirty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개만 추출하여 예측 진행</a:t>
            </a:r>
            <a:endParaRPr lang="ko-KR" altLang="en-US" sz="900" dirty="0">
              <a:solidFill>
                <a:srgbClr val="00194C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1884478" y="2095864"/>
            <a:ext cx="2319570" cy="2321976"/>
            <a:chOff x="1987526" y="1649389"/>
            <a:chExt cx="2975569" cy="2978657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C9416E-C240-D62F-1269-662A4424370E}"/>
                </a:ext>
              </a:extLst>
            </p:cNvPr>
            <p:cNvSpPr txBox="1"/>
            <p:nvPr/>
          </p:nvSpPr>
          <p:spPr>
            <a:xfrm>
              <a:off x="2462492" y="2278877"/>
              <a:ext cx="2025634" cy="2013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6600" b="1" dirty="0" smtClean="0">
                  <a:solidFill>
                    <a:srgbClr val="00194C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77</a:t>
              </a:r>
              <a:r>
                <a:rPr lang="en-US" altLang="ko-KR" sz="3200" b="1" dirty="0" smtClean="0">
                  <a:solidFill>
                    <a:srgbClr val="00194C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%</a:t>
              </a:r>
              <a:endParaRPr lang="en-US" altLang="ko-KR" sz="4400" b="1" dirty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b="1" dirty="0" smtClean="0">
                  <a:solidFill>
                    <a:srgbClr val="00194C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Accuracy</a:t>
              </a:r>
              <a:endParaRPr lang="en-US" altLang="ko-KR" b="1" dirty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5515CCC-5DB6-470F-5FF8-AA4E9EF3B844}"/>
                </a:ext>
              </a:extLst>
            </p:cNvPr>
            <p:cNvSpPr/>
            <p:nvPr/>
          </p:nvSpPr>
          <p:spPr>
            <a:xfrm>
              <a:off x="1987526" y="1649389"/>
              <a:ext cx="2975567" cy="2975564"/>
            </a:xfrm>
            <a:prstGeom prst="ellipse">
              <a:avLst/>
            </a:prstGeom>
            <a:ln w="60325" cap="rnd">
              <a:solidFill>
                <a:srgbClr val="484B5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400">
                <a:solidFill>
                  <a:srgbClr val="4B7FFF"/>
                </a:solidFill>
              </a:endParaRPr>
            </a:p>
          </p:txBody>
        </p:sp>
        <p:sp>
          <p:nvSpPr>
            <p:cNvPr id="97" name="원호 96">
              <a:extLst>
                <a:ext uri="{FF2B5EF4-FFF2-40B4-BE49-F238E27FC236}">
                  <a16:creationId xmlns:a16="http://schemas.microsoft.com/office/drawing/2014/main" id="{1BC7EA01-F58D-DB63-CDC6-7400426C4E35}"/>
                </a:ext>
              </a:extLst>
            </p:cNvPr>
            <p:cNvSpPr/>
            <p:nvPr/>
          </p:nvSpPr>
          <p:spPr>
            <a:xfrm>
              <a:off x="1987528" y="1652479"/>
              <a:ext cx="2975567" cy="2975567"/>
            </a:xfrm>
            <a:prstGeom prst="arc">
              <a:avLst>
                <a:gd name="adj1" fmla="val 16200000"/>
                <a:gd name="adj2" fmla="val 11829327"/>
              </a:avLst>
            </a:prstGeom>
            <a:ln w="127000" cap="rnd">
              <a:solidFill>
                <a:srgbClr val="EB6447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400">
                <a:solidFill>
                  <a:srgbClr val="4B7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03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36">
            <a:extLst>
              <a:ext uri="{FF2B5EF4-FFF2-40B4-BE49-F238E27FC236}">
                <a16:creationId xmlns:a16="http://schemas.microsoft.com/office/drawing/2014/main" id="{773869AC-A677-486B-9971-06FA597D1E13}"/>
              </a:ext>
            </a:extLst>
          </p:cNvPr>
          <p:cNvSpPr/>
          <p:nvPr/>
        </p:nvSpPr>
        <p:spPr>
          <a:xfrm>
            <a:off x="4875047" y="2263351"/>
            <a:ext cx="3168000" cy="4015529"/>
          </a:xfrm>
          <a:prstGeom prst="roundRect">
            <a:avLst>
              <a:gd name="adj" fmla="val 5702"/>
            </a:avLst>
          </a:prstGeom>
          <a:gradFill flip="none" rotWithShape="1">
            <a:gsLst>
              <a:gs pos="0">
                <a:srgbClr val="264DA8">
                  <a:shade val="30000"/>
                  <a:satMod val="115000"/>
                </a:srgbClr>
              </a:gs>
              <a:gs pos="50000">
                <a:srgbClr val="264DA8">
                  <a:shade val="67500"/>
                  <a:satMod val="115000"/>
                </a:srgbClr>
              </a:gs>
              <a:gs pos="100000">
                <a:srgbClr val="264DA8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BEC8A6F-8A17-4BC9-A7A5-44852900F511}"/>
              </a:ext>
            </a:extLst>
          </p:cNvPr>
          <p:cNvSpPr txBox="1"/>
          <p:nvPr/>
        </p:nvSpPr>
        <p:spPr>
          <a:xfrm>
            <a:off x="5089656" y="4150641"/>
            <a:ext cx="2733122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부트캠프 </a:t>
            </a:r>
            <a:r>
              <a:rPr lang="ko-KR" altLang="en-US" sz="140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교육생의 </a:t>
            </a:r>
            <a:r>
              <a:rPr lang="ko-KR" altLang="en-US" sz="1400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용감한 도전이었다고 스스로 평가하고 싶습니다</a:t>
            </a:r>
            <a:r>
              <a:rPr lang="en-US" altLang="ko-KR" sz="1400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sz="1400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입상이 목표는 아니었지만</a:t>
            </a:r>
            <a:r>
              <a:rPr lang="en-US" altLang="ko-KR" sz="1400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400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그동안의 </a:t>
            </a:r>
            <a:r>
              <a:rPr lang="ko-KR" altLang="en-US" sz="1400" err="1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나태했음과</a:t>
            </a:r>
            <a:r>
              <a:rPr lang="en-US" altLang="ko-KR" sz="1400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400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실력적인 부족함을 많이 깨닫게 되었습니다</a:t>
            </a:r>
            <a:r>
              <a:rPr lang="en-US" altLang="ko-KR" sz="1400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endParaRPr lang="ko-KR" altLang="en-US" sz="1400">
              <a:solidFill>
                <a:prstClr val="white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8" name="사각형: 둥근 모서리 5">
            <a:extLst>
              <a:ext uri="{FF2B5EF4-FFF2-40B4-BE49-F238E27FC236}">
                <a16:creationId xmlns:a16="http://schemas.microsoft.com/office/drawing/2014/main" id="{525167B5-2034-4897-9298-02B51B6E52FA}"/>
              </a:ext>
            </a:extLst>
          </p:cNvPr>
          <p:cNvSpPr/>
          <p:nvPr/>
        </p:nvSpPr>
        <p:spPr>
          <a:xfrm>
            <a:off x="1097076" y="2236600"/>
            <a:ext cx="3168000" cy="4015529"/>
          </a:xfrm>
          <a:prstGeom prst="roundRect">
            <a:avLst>
              <a:gd name="adj" fmla="val 5702"/>
            </a:avLst>
          </a:prstGeom>
          <a:gradFill flip="none" rotWithShape="1">
            <a:gsLst>
              <a:gs pos="0">
                <a:srgbClr val="264DA8">
                  <a:shade val="30000"/>
                  <a:satMod val="115000"/>
                </a:srgbClr>
              </a:gs>
              <a:gs pos="50000">
                <a:srgbClr val="264DA8">
                  <a:shade val="67500"/>
                  <a:satMod val="115000"/>
                </a:srgbClr>
              </a:gs>
              <a:gs pos="100000">
                <a:srgbClr val="264DA8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AB29D674-DBCD-462D-A883-79B938B67AAD}"/>
              </a:ext>
            </a:extLst>
          </p:cNvPr>
          <p:cNvSpPr/>
          <p:nvPr/>
        </p:nvSpPr>
        <p:spPr>
          <a:xfrm flipV="1">
            <a:off x="1910958" y="3660327"/>
            <a:ext cx="587729" cy="384498"/>
          </a:xfrm>
          <a:prstGeom prst="triangle">
            <a:avLst/>
          </a:prstGeom>
          <a:solidFill>
            <a:srgbClr val="523E91"/>
          </a:soli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사각형: 둥근 모서리 9">
            <a:extLst>
              <a:ext uri="{FF2B5EF4-FFF2-40B4-BE49-F238E27FC236}">
                <a16:creationId xmlns:a16="http://schemas.microsoft.com/office/drawing/2014/main" id="{1FD747AB-11EA-4872-9FE7-2B5B828DCF3B}"/>
              </a:ext>
            </a:extLst>
          </p:cNvPr>
          <p:cNvSpPr/>
          <p:nvPr/>
        </p:nvSpPr>
        <p:spPr>
          <a:xfrm>
            <a:off x="1322324" y="1773258"/>
            <a:ext cx="1764997" cy="2011329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7855EFD-5920-4CA6-8D94-941DF07E1C32}"/>
              </a:ext>
            </a:extLst>
          </p:cNvPr>
          <p:cNvSpPr/>
          <p:nvPr/>
        </p:nvSpPr>
        <p:spPr>
          <a:xfrm>
            <a:off x="1917763" y="1502058"/>
            <a:ext cx="574118" cy="576000"/>
          </a:xfrm>
          <a:prstGeom prst="ellipse">
            <a:avLst/>
          </a:prstGeom>
          <a:gradFill flip="none" rotWithShape="1">
            <a:gsLst>
              <a:gs pos="0">
                <a:srgbClr val="264DA8">
                  <a:shade val="30000"/>
                  <a:satMod val="115000"/>
                </a:srgbClr>
              </a:gs>
              <a:gs pos="50000">
                <a:srgbClr val="264DA8">
                  <a:shade val="67500"/>
                  <a:satMod val="115000"/>
                </a:srgbClr>
              </a:gs>
              <a:gs pos="100000">
                <a:srgbClr val="264DA8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자유형 23">
            <a:extLst>
              <a:ext uri="{FF2B5EF4-FFF2-40B4-BE49-F238E27FC236}">
                <a16:creationId xmlns:a16="http://schemas.microsoft.com/office/drawing/2014/main" id="{A7237012-A9D7-4783-AEBA-692906AE49E7}"/>
              </a:ext>
            </a:extLst>
          </p:cNvPr>
          <p:cNvSpPr>
            <a:spLocks/>
          </p:cNvSpPr>
          <p:nvPr/>
        </p:nvSpPr>
        <p:spPr bwMode="auto">
          <a:xfrm>
            <a:off x="2057698" y="1653557"/>
            <a:ext cx="294248" cy="25752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EA5F5D27-C655-4DC6-8B3A-B025315C5E39}"/>
              </a:ext>
            </a:extLst>
          </p:cNvPr>
          <p:cNvSpPr/>
          <p:nvPr/>
        </p:nvSpPr>
        <p:spPr>
          <a:xfrm flipV="1">
            <a:off x="5683576" y="3652113"/>
            <a:ext cx="587729" cy="384498"/>
          </a:xfrm>
          <a:prstGeom prst="triangle">
            <a:avLst/>
          </a:prstGeom>
          <a:solidFill>
            <a:srgbClr val="4E5DA7"/>
          </a:soli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사각형: 둥근 모서리 25">
            <a:extLst>
              <a:ext uri="{FF2B5EF4-FFF2-40B4-BE49-F238E27FC236}">
                <a16:creationId xmlns:a16="http://schemas.microsoft.com/office/drawing/2014/main" id="{AB6F3E79-BBC9-48DE-83ED-66C15963B496}"/>
              </a:ext>
            </a:extLst>
          </p:cNvPr>
          <p:cNvSpPr/>
          <p:nvPr/>
        </p:nvSpPr>
        <p:spPr>
          <a:xfrm>
            <a:off x="5094942" y="1765044"/>
            <a:ext cx="1764997" cy="2011329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5F237E6-23E4-4441-89C5-0B834BB057EE}"/>
              </a:ext>
            </a:extLst>
          </p:cNvPr>
          <p:cNvSpPr/>
          <p:nvPr/>
        </p:nvSpPr>
        <p:spPr>
          <a:xfrm>
            <a:off x="5690381" y="1493844"/>
            <a:ext cx="574118" cy="576000"/>
          </a:xfrm>
          <a:prstGeom prst="ellipse">
            <a:avLst/>
          </a:prstGeom>
          <a:gradFill flip="none" rotWithShape="1">
            <a:gsLst>
              <a:gs pos="0">
                <a:srgbClr val="264DA8">
                  <a:shade val="30000"/>
                  <a:satMod val="115000"/>
                </a:srgbClr>
              </a:gs>
              <a:gs pos="50000">
                <a:srgbClr val="264DA8">
                  <a:shade val="67500"/>
                  <a:satMod val="115000"/>
                </a:srgbClr>
              </a:gs>
              <a:gs pos="100000">
                <a:srgbClr val="264DA8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사각형: 둥근 모서리 36">
            <a:extLst>
              <a:ext uri="{FF2B5EF4-FFF2-40B4-BE49-F238E27FC236}">
                <a16:creationId xmlns:a16="http://schemas.microsoft.com/office/drawing/2014/main" id="{773869AC-A677-486B-9971-06FA597D1E13}"/>
              </a:ext>
            </a:extLst>
          </p:cNvPr>
          <p:cNvSpPr/>
          <p:nvPr/>
        </p:nvSpPr>
        <p:spPr>
          <a:xfrm>
            <a:off x="8634670" y="2264381"/>
            <a:ext cx="3168000" cy="4015529"/>
          </a:xfrm>
          <a:prstGeom prst="roundRect">
            <a:avLst>
              <a:gd name="adj" fmla="val 5702"/>
            </a:avLst>
          </a:prstGeom>
          <a:gradFill flip="none" rotWithShape="1">
            <a:gsLst>
              <a:gs pos="0">
                <a:srgbClr val="264DA8">
                  <a:shade val="30000"/>
                  <a:satMod val="115000"/>
                </a:srgbClr>
              </a:gs>
              <a:gs pos="50000">
                <a:srgbClr val="264DA8">
                  <a:shade val="67500"/>
                  <a:satMod val="115000"/>
                </a:srgbClr>
              </a:gs>
              <a:gs pos="100000">
                <a:srgbClr val="264DA8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B0747278-25ED-49E3-B4F4-B83B2DBB1387}"/>
              </a:ext>
            </a:extLst>
          </p:cNvPr>
          <p:cNvSpPr/>
          <p:nvPr/>
        </p:nvSpPr>
        <p:spPr>
          <a:xfrm flipV="1">
            <a:off x="9437912" y="3652113"/>
            <a:ext cx="587729" cy="384498"/>
          </a:xfrm>
          <a:prstGeom prst="triangle">
            <a:avLst/>
          </a:prstGeom>
          <a:solidFill>
            <a:srgbClr val="9CAAD8"/>
          </a:soli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사각형: 둥근 모서리 38">
            <a:extLst>
              <a:ext uri="{FF2B5EF4-FFF2-40B4-BE49-F238E27FC236}">
                <a16:creationId xmlns:a16="http://schemas.microsoft.com/office/drawing/2014/main" id="{F431CBFD-3D00-48CA-BB26-FE1C7310A6AD}"/>
              </a:ext>
            </a:extLst>
          </p:cNvPr>
          <p:cNvSpPr/>
          <p:nvPr/>
        </p:nvSpPr>
        <p:spPr>
          <a:xfrm>
            <a:off x="8849278" y="1765044"/>
            <a:ext cx="1764997" cy="2011329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A2910E1-BEF3-4560-A01B-AF817EC950CB}"/>
              </a:ext>
            </a:extLst>
          </p:cNvPr>
          <p:cNvSpPr/>
          <p:nvPr/>
        </p:nvSpPr>
        <p:spPr>
          <a:xfrm>
            <a:off x="9444717" y="1493844"/>
            <a:ext cx="574118" cy="576000"/>
          </a:xfrm>
          <a:prstGeom prst="ellipse">
            <a:avLst/>
          </a:prstGeom>
          <a:gradFill flip="none" rotWithShape="1">
            <a:gsLst>
              <a:gs pos="0">
                <a:srgbClr val="264DA8">
                  <a:shade val="30000"/>
                  <a:satMod val="115000"/>
                </a:srgbClr>
              </a:gs>
              <a:gs pos="50000">
                <a:srgbClr val="264DA8">
                  <a:shade val="67500"/>
                  <a:satMod val="115000"/>
                </a:srgbClr>
              </a:gs>
              <a:gs pos="100000">
                <a:srgbClr val="264DA8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0636E945-4334-4234-A065-68595C01D8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8"/>
          <a:stretch/>
        </p:blipFill>
        <p:spPr>
          <a:xfrm>
            <a:off x="8948745" y="2216678"/>
            <a:ext cx="1546469" cy="1567909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CFD388FC-E6D2-4057-8064-E4F7DCA731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618" y="2218680"/>
            <a:ext cx="1574523" cy="1574523"/>
          </a:xfrm>
          <a:prstGeom prst="rect">
            <a:avLst/>
          </a:prstGeom>
        </p:spPr>
      </p:pic>
      <p:sp>
        <p:nvSpPr>
          <p:cNvPr id="62" name="Freeform 9">
            <a:extLst>
              <a:ext uri="{FF2B5EF4-FFF2-40B4-BE49-F238E27FC236}">
                <a16:creationId xmlns:a16="http://schemas.microsoft.com/office/drawing/2014/main" id="{4F0BC9AB-32AF-491E-B273-2B060E8781EA}"/>
              </a:ext>
            </a:extLst>
          </p:cNvPr>
          <p:cNvSpPr>
            <a:spLocks/>
          </p:cNvSpPr>
          <p:nvPr/>
        </p:nvSpPr>
        <p:spPr bwMode="auto">
          <a:xfrm flipH="1">
            <a:off x="5893851" y="1645343"/>
            <a:ext cx="189294" cy="249809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3" name="Freeform 6">
            <a:extLst>
              <a:ext uri="{FF2B5EF4-FFF2-40B4-BE49-F238E27FC236}">
                <a16:creationId xmlns:a16="http://schemas.microsoft.com/office/drawing/2014/main" id="{EB3E4FCA-44B9-4D51-858B-CD92BA7D44B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9602164" y="1645342"/>
            <a:ext cx="273661" cy="242627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DC4E14C-35DE-ABDE-3134-A25C0DBE1B81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406DC7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Freeform 10">
            <a:extLst>
              <a:ext uri="{FF2B5EF4-FFF2-40B4-BE49-F238E27FC236}">
                <a16:creationId xmlns:a16="http://schemas.microsoft.com/office/drawing/2014/main" id="{34B4243A-7B82-4B47-EB8B-0EBDB6811AD5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36575">
              <a:defRPr/>
            </a:pPr>
            <a:r>
              <a:rPr lang="ko-KR" altLang="en-US" sz="3200" i="1" kern="0" dirty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마치며</a:t>
            </a:r>
            <a:r>
              <a:rPr lang="en-US" altLang="ko-KR" sz="3200" i="1" kern="0" dirty="0" smtClean="0">
                <a:solidFill>
                  <a:srgbClr val="00194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...</a:t>
            </a:r>
            <a:endParaRPr lang="ko-KR" altLang="en-US" sz="2400" dirty="0">
              <a:solidFill>
                <a:srgbClr val="E7E6E6">
                  <a:lumMod val="75000"/>
                </a:srgbClr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36FBCF3-4210-60DE-9DF3-95899F1A382B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466A9998-B94D-F101-927D-F707CF141B5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5D012CC3-C1C5-4239-6C0C-5457184F8E7C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62E0F814-7A78-25AC-59D7-A9CBE65B2FC2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AED02B81-9BA0-33E4-2B85-6168569929B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2EAAE831-D38C-619D-CA42-42685DB1F37A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94E44FA6-8260-B44A-E7D3-873EC7F35D8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3CA53E22-758E-8B83-0C94-3C07EBED732A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B8763149-C6C3-C64D-DAAB-B872EB8BF2A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A036272F-A2CF-A5EF-D6C7-187740B9ED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A53DEF9F-7489-6825-335E-7FC82EB8F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22" y="2244801"/>
            <a:ext cx="1548000" cy="15480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CBEC8A6F-8A17-4BC9-A7A5-44852900F511}"/>
              </a:ext>
            </a:extLst>
          </p:cNvPr>
          <p:cNvSpPr txBox="1"/>
          <p:nvPr/>
        </p:nvSpPr>
        <p:spPr>
          <a:xfrm>
            <a:off x="8852109" y="4137420"/>
            <a:ext cx="2733122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농담처럼 말했던 </a:t>
            </a:r>
            <a:r>
              <a:rPr lang="en-US" altLang="ko-KR" sz="1400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‘</a:t>
            </a:r>
            <a:r>
              <a:rPr lang="ko-KR" altLang="en-US" sz="1400" err="1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기술부채</a:t>
            </a:r>
            <a:r>
              <a:rPr lang="en-US" altLang="ko-KR" sz="1400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’. </a:t>
            </a:r>
            <a:r>
              <a:rPr lang="ko-KR" altLang="en-US" sz="1400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코딩의 </a:t>
            </a:r>
            <a:r>
              <a:rPr lang="en-US" altLang="ko-KR" sz="1400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9</a:t>
            </a:r>
            <a:r>
              <a:rPr lang="ko-KR" altLang="en-US" sz="1400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할은 </a:t>
            </a:r>
            <a:r>
              <a:rPr lang="ko-KR" altLang="en-US" sz="1400" err="1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구글링이라지만</a:t>
            </a:r>
            <a:r>
              <a:rPr lang="ko-KR" altLang="en-US" sz="1400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남의 것을 단순히 </a:t>
            </a:r>
            <a:r>
              <a:rPr lang="ko-KR" altLang="en-US" sz="1400" err="1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복붙하는건</a:t>
            </a:r>
            <a:r>
              <a:rPr lang="ko-KR" altLang="en-US" sz="1400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진정한 내 실력이 아님을 느꼈습니다</a:t>
            </a:r>
            <a:r>
              <a:rPr lang="en-US" altLang="ko-KR" sz="1400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sz="1400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그리고 저장</a:t>
            </a:r>
            <a:r>
              <a:rPr lang="en-US" altLang="ko-KR" sz="1400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... </a:t>
            </a:r>
            <a:r>
              <a:rPr lang="ko-KR" altLang="en-US" sz="1400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저장</a:t>
            </a:r>
            <a:r>
              <a:rPr lang="en-US" altLang="ko-KR" sz="1400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...</a:t>
            </a:r>
            <a:endParaRPr lang="ko-KR" altLang="en-US" sz="1400">
              <a:solidFill>
                <a:prstClr val="white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EC8A6F-8A17-4BC9-A7A5-44852900F511}"/>
              </a:ext>
            </a:extLst>
          </p:cNvPr>
          <p:cNvSpPr txBox="1"/>
          <p:nvPr/>
        </p:nvSpPr>
        <p:spPr>
          <a:xfrm>
            <a:off x="1258346" y="4137420"/>
            <a:ext cx="2733122" cy="1681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오랜만에 몰입할 수 있었던 </a:t>
            </a:r>
            <a:r>
              <a:rPr lang="en-US" altLang="ko-KR" sz="1400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</a:t>
            </a:r>
            <a:r>
              <a:rPr lang="ko-KR" altLang="en-US" sz="1400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박 </a:t>
            </a:r>
            <a:r>
              <a:rPr lang="en-US" altLang="ko-KR" sz="1400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</a:t>
            </a:r>
            <a:r>
              <a:rPr lang="ko-KR" altLang="en-US" sz="1400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일이었습니다</a:t>
            </a:r>
            <a:r>
              <a:rPr lang="en-US" altLang="ko-KR" sz="1400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sz="1400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결과가 </a:t>
            </a:r>
            <a:r>
              <a:rPr lang="ko-KR" altLang="en-US" sz="140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어찌됐든 끝까지 </a:t>
            </a:r>
            <a:r>
              <a:rPr lang="ko-KR" altLang="en-US" sz="1400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포기하지 않았기에 더 의미 있는 시간이었다고 생각합니다</a:t>
            </a:r>
            <a:r>
              <a:rPr lang="en-US" altLang="ko-KR" sz="1400" smtClean="0">
                <a:solidFill>
                  <a:prstClr val="whit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  <a:defRPr/>
            </a:pPr>
            <a:endParaRPr lang="ko-KR" altLang="en-US" sz="1400">
              <a:solidFill>
                <a:prstClr val="white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10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608</Words>
  <Application>Microsoft Office PowerPoint</Application>
  <PresentationFormat>와이드스크린</PresentationFormat>
  <Paragraphs>145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KoPubWorld돋움체 Medium</vt:lpstr>
      <vt:lpstr>KoPubWorld돋움체 Bold</vt:lpstr>
      <vt:lpstr>JetBrains Mono</vt:lpstr>
      <vt:lpstr>맑은 고딕</vt:lpstr>
      <vt:lpstr>KoPubWorld바탕체 Light</vt:lpstr>
      <vt:lpstr>JetBrains Mono ExtraBold</vt:lpstr>
      <vt:lpstr>Times New Roman</vt:lpstr>
      <vt:lpstr>Arial</vt:lpstr>
      <vt:lpstr>KoPubWorld바탕체 Bold</vt:lpstr>
      <vt:lpstr>Tmon몬소리 Black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user</cp:lastModifiedBy>
  <cp:revision>90</cp:revision>
  <dcterms:created xsi:type="dcterms:W3CDTF">2023-01-23T15:17:12Z</dcterms:created>
  <dcterms:modified xsi:type="dcterms:W3CDTF">2023-01-28T20:20:16Z</dcterms:modified>
</cp:coreProperties>
</file>