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57" r:id="rId4"/>
    <p:sldId id="260" r:id="rId5"/>
    <p:sldId id="261" r:id="rId6"/>
    <p:sldId id="262" r:id="rId7"/>
    <p:sldId id="271" r:id="rId8"/>
    <p:sldId id="273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6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AC93F87-1DF0-46DB-97F3-26F3EB6AF058}">
          <p14:sldIdLst>
            <p14:sldId id="256"/>
            <p14:sldId id="257"/>
            <p14:sldId id="260"/>
            <p14:sldId id="261"/>
            <p14:sldId id="262"/>
            <p14:sldId id="271"/>
            <p14:sldId id="273"/>
            <p14:sldId id="272"/>
            <p14:sldId id="274"/>
            <p14:sldId id="275"/>
            <p14:sldId id="276"/>
            <p14:sldId id="277"/>
            <p14:sldId id="278"/>
            <p14:sldId id="27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4" pos="5488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C"/>
    <a:srgbClr val="A6A6A6"/>
    <a:srgbClr val="D7BA8E"/>
    <a:srgbClr val="CCA66E"/>
    <a:srgbClr val="F5EEE3"/>
    <a:srgbClr val="E1CAA9"/>
    <a:srgbClr val="BD8C43"/>
    <a:srgbClr val="E8D7BE"/>
    <a:srgbClr val="B68E4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60" y="96"/>
      </p:cViewPr>
      <p:guideLst>
        <p:guide pos="2880"/>
        <p:guide pos="5488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8210F-1FA1-4E83-A5B1-1349EDA82D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5E82BB5-361F-431B-8897-D58700E9CBB6}">
      <dgm:prSet/>
      <dgm:spPr/>
      <dgm:t>
        <a:bodyPr/>
        <a:lstStyle/>
        <a:p>
          <a:pPr latinLnBrk="1"/>
          <a:r>
            <a:rPr lang="ko-KR"/>
            <a:t>장점 </a:t>
          </a:r>
        </a:p>
      </dgm:t>
    </dgm:pt>
    <dgm:pt modelId="{F06FD30B-8DC0-4825-BECA-42D00F661893}" type="parTrans" cxnId="{6EF2B626-E24E-4AC0-8B35-C84DFF0A6E6B}">
      <dgm:prSet/>
      <dgm:spPr/>
      <dgm:t>
        <a:bodyPr/>
        <a:lstStyle/>
        <a:p>
          <a:pPr latinLnBrk="1"/>
          <a:endParaRPr lang="ko-KR" altLang="en-US"/>
        </a:p>
      </dgm:t>
    </dgm:pt>
    <dgm:pt modelId="{058CF918-243A-49A5-A188-B9DF41700081}" type="sibTrans" cxnId="{6EF2B626-E24E-4AC0-8B35-C84DFF0A6E6B}">
      <dgm:prSet/>
      <dgm:spPr/>
      <dgm:t>
        <a:bodyPr/>
        <a:lstStyle/>
        <a:p>
          <a:pPr latinLnBrk="1"/>
          <a:endParaRPr lang="ko-KR" altLang="en-US"/>
        </a:p>
      </dgm:t>
    </dgm:pt>
    <dgm:pt modelId="{0345CDAC-9BA0-4299-A521-7E2651A5C0C6}">
      <dgm:prSet/>
      <dgm:spPr/>
      <dgm:t>
        <a:bodyPr/>
        <a:lstStyle/>
        <a:p>
          <a:pPr latinLnBrk="1"/>
          <a:r>
            <a:rPr lang="ko-KR"/>
            <a:t>색인어를 원형으로 복구해서 보여준다</a:t>
          </a:r>
          <a:r>
            <a:rPr lang="en-US"/>
            <a:t>.(stemming)</a:t>
          </a:r>
          <a:endParaRPr lang="ko-KR"/>
        </a:p>
      </dgm:t>
    </dgm:pt>
    <dgm:pt modelId="{607F7EB4-CDD2-43B3-8155-B5180E1059B0}" type="parTrans" cxnId="{89DFE1FA-66AB-4E9B-86AE-0D98167DB307}">
      <dgm:prSet/>
      <dgm:spPr/>
      <dgm:t>
        <a:bodyPr/>
        <a:lstStyle/>
        <a:p>
          <a:pPr latinLnBrk="1"/>
          <a:endParaRPr lang="ko-KR" altLang="en-US"/>
        </a:p>
      </dgm:t>
    </dgm:pt>
    <dgm:pt modelId="{62F9F5E2-B568-485B-B228-1DCD20010B24}" type="sibTrans" cxnId="{89DFE1FA-66AB-4E9B-86AE-0D98167DB307}">
      <dgm:prSet/>
      <dgm:spPr/>
      <dgm:t>
        <a:bodyPr/>
        <a:lstStyle/>
        <a:p>
          <a:pPr latinLnBrk="1"/>
          <a:endParaRPr lang="ko-KR" altLang="en-US"/>
        </a:p>
      </dgm:t>
    </dgm:pt>
    <dgm:pt modelId="{42FB4B6C-9BAF-4967-A931-2E04BE524FFE}">
      <dgm:prSet/>
      <dgm:spPr/>
      <dgm:t>
        <a:bodyPr/>
        <a:lstStyle/>
        <a:p>
          <a:pPr latinLnBrk="1"/>
          <a:r>
            <a:rPr lang="ko-KR"/>
            <a:t>네이버 사전을 이용하기 때문에 형태소 분석을 위한 단어사전</a:t>
          </a:r>
          <a:r>
            <a:rPr lang="en-US"/>
            <a:t>, </a:t>
          </a:r>
          <a:r>
            <a:rPr lang="ko-KR"/>
            <a:t>불용어사전이 따로 필요 없다</a:t>
          </a:r>
          <a:r>
            <a:rPr lang="en-US"/>
            <a:t>.</a:t>
          </a:r>
          <a:endParaRPr lang="ko-KR"/>
        </a:p>
      </dgm:t>
    </dgm:pt>
    <dgm:pt modelId="{F6CFC7E2-2093-46D6-9E42-3038FCBE3291}" type="parTrans" cxnId="{BD1113EC-4FAA-4474-A3E1-D4F72E4C24B7}">
      <dgm:prSet/>
      <dgm:spPr/>
      <dgm:t>
        <a:bodyPr/>
        <a:lstStyle/>
        <a:p>
          <a:pPr latinLnBrk="1"/>
          <a:endParaRPr lang="ko-KR" altLang="en-US"/>
        </a:p>
      </dgm:t>
    </dgm:pt>
    <dgm:pt modelId="{3CC76DFF-EFEE-472D-B85E-DE000AE650D5}" type="sibTrans" cxnId="{BD1113EC-4FAA-4474-A3E1-D4F72E4C24B7}">
      <dgm:prSet/>
      <dgm:spPr/>
      <dgm:t>
        <a:bodyPr/>
        <a:lstStyle/>
        <a:p>
          <a:pPr latinLnBrk="1"/>
          <a:endParaRPr lang="ko-KR" altLang="en-US"/>
        </a:p>
      </dgm:t>
    </dgm:pt>
    <dgm:pt modelId="{210A9AE9-FE34-4A13-8A28-0F9A0A4A815A}">
      <dgm:prSet/>
      <dgm:spPr/>
      <dgm:t>
        <a:bodyPr/>
        <a:lstStyle/>
        <a:p>
          <a:pPr latinLnBrk="1"/>
          <a:r>
            <a:rPr lang="ko-KR"/>
            <a:t>모든 절차는 자동으로 이루어진다</a:t>
          </a:r>
          <a:r>
            <a:rPr lang="en-US"/>
            <a:t>.</a:t>
          </a:r>
          <a:endParaRPr lang="ko-KR"/>
        </a:p>
      </dgm:t>
    </dgm:pt>
    <dgm:pt modelId="{FB503684-E4CB-44CC-AD2E-5B1485332F2B}" type="parTrans" cxnId="{F71BF3AA-528E-4A8A-9897-18264EFA2234}">
      <dgm:prSet/>
      <dgm:spPr/>
      <dgm:t>
        <a:bodyPr/>
        <a:lstStyle/>
        <a:p>
          <a:pPr latinLnBrk="1"/>
          <a:endParaRPr lang="ko-KR" altLang="en-US"/>
        </a:p>
      </dgm:t>
    </dgm:pt>
    <dgm:pt modelId="{29A0410C-DC3E-4D32-903D-2911A6061BF8}" type="sibTrans" cxnId="{F71BF3AA-528E-4A8A-9897-18264EFA2234}">
      <dgm:prSet/>
      <dgm:spPr/>
      <dgm:t>
        <a:bodyPr/>
        <a:lstStyle/>
        <a:p>
          <a:pPr latinLnBrk="1"/>
          <a:endParaRPr lang="ko-KR" altLang="en-US"/>
        </a:p>
      </dgm:t>
    </dgm:pt>
    <dgm:pt modelId="{74D5ACBB-F586-4B46-9EF0-05D367D74F0C}">
      <dgm:prSet/>
      <dgm:spPr/>
      <dgm:t>
        <a:bodyPr/>
        <a:lstStyle/>
        <a:p>
          <a:pPr latinLnBrk="1"/>
          <a:r>
            <a:rPr lang="ko-KR" dirty="0"/>
            <a:t>명사를 제외한 나머지 품사들</a:t>
          </a:r>
          <a:r>
            <a:rPr lang="en-US" dirty="0"/>
            <a:t>(</a:t>
          </a:r>
          <a:r>
            <a:rPr lang="ko-KR" dirty="0"/>
            <a:t>동사</a:t>
          </a:r>
          <a:r>
            <a:rPr lang="en-US" dirty="0"/>
            <a:t>, </a:t>
          </a:r>
          <a:r>
            <a:rPr lang="ko-KR" dirty="0"/>
            <a:t>형용사</a:t>
          </a:r>
          <a:r>
            <a:rPr lang="en-US" dirty="0"/>
            <a:t>, </a:t>
          </a:r>
          <a:r>
            <a:rPr lang="ko-KR" dirty="0"/>
            <a:t>부사</a:t>
          </a:r>
          <a:r>
            <a:rPr lang="en-US" dirty="0"/>
            <a:t>)</a:t>
          </a:r>
          <a:r>
            <a:rPr lang="ko-KR" dirty="0"/>
            <a:t>을 불용어로 처리하고 싶다면 코드를 바꾸어 처리해 줄 수 있다</a:t>
          </a:r>
          <a:r>
            <a:rPr lang="en-US" dirty="0"/>
            <a:t>.</a:t>
          </a:r>
          <a:endParaRPr lang="ko-KR" dirty="0"/>
        </a:p>
      </dgm:t>
    </dgm:pt>
    <dgm:pt modelId="{6D518B3D-BE51-48C6-A716-B5BFD3652F77}" type="parTrans" cxnId="{BC2A6265-2A22-4707-90D8-DB3199FBB5B7}">
      <dgm:prSet/>
      <dgm:spPr/>
      <dgm:t>
        <a:bodyPr/>
        <a:lstStyle/>
        <a:p>
          <a:pPr latinLnBrk="1"/>
          <a:endParaRPr lang="ko-KR" altLang="en-US"/>
        </a:p>
      </dgm:t>
    </dgm:pt>
    <dgm:pt modelId="{A54573B4-BDA3-4B41-9C32-A316506BC9F3}" type="sibTrans" cxnId="{BC2A6265-2A22-4707-90D8-DB3199FBB5B7}">
      <dgm:prSet/>
      <dgm:spPr/>
      <dgm:t>
        <a:bodyPr/>
        <a:lstStyle/>
        <a:p>
          <a:pPr latinLnBrk="1"/>
          <a:endParaRPr lang="ko-KR" altLang="en-US"/>
        </a:p>
      </dgm:t>
    </dgm:pt>
    <dgm:pt modelId="{7EF2ED56-D9E8-49EC-95FD-F8E2632D7229}">
      <dgm:prSet/>
      <dgm:spPr/>
      <dgm:t>
        <a:bodyPr/>
        <a:lstStyle/>
        <a:p>
          <a:pPr latinLnBrk="1"/>
          <a:r>
            <a:rPr lang="ko-KR"/>
            <a:t>단점</a:t>
          </a:r>
        </a:p>
      </dgm:t>
    </dgm:pt>
    <dgm:pt modelId="{0E875F1F-C6FB-4EF8-8DAE-8FAB087BE6AA}" type="parTrans" cxnId="{018B6EBF-7680-41B0-BD91-40B15EB21A49}">
      <dgm:prSet/>
      <dgm:spPr/>
      <dgm:t>
        <a:bodyPr/>
        <a:lstStyle/>
        <a:p>
          <a:pPr latinLnBrk="1"/>
          <a:endParaRPr lang="ko-KR" altLang="en-US"/>
        </a:p>
      </dgm:t>
    </dgm:pt>
    <dgm:pt modelId="{09E2EC61-2FED-47F1-A710-E7593256FE3C}" type="sibTrans" cxnId="{018B6EBF-7680-41B0-BD91-40B15EB21A49}">
      <dgm:prSet/>
      <dgm:spPr/>
      <dgm:t>
        <a:bodyPr/>
        <a:lstStyle/>
        <a:p>
          <a:pPr latinLnBrk="1"/>
          <a:endParaRPr lang="ko-KR" altLang="en-US"/>
        </a:p>
      </dgm:t>
    </dgm:pt>
    <dgm:pt modelId="{B7A9365B-F90A-43C3-91F3-D7EA02E733F4}">
      <dgm:prSet/>
      <dgm:spPr/>
      <dgm:t>
        <a:bodyPr/>
        <a:lstStyle/>
        <a:p>
          <a:pPr latinLnBrk="1"/>
          <a:r>
            <a:rPr lang="ko-KR" dirty="0"/>
            <a:t>데이터 사전이 따로 없는 만큼</a:t>
          </a:r>
          <a:r>
            <a:rPr lang="en-US" dirty="0"/>
            <a:t>, </a:t>
          </a:r>
          <a:r>
            <a:rPr lang="ko-KR" dirty="0"/>
            <a:t>단어 하나하나를 </a:t>
          </a:r>
          <a:r>
            <a:rPr lang="ko-KR" altLang="en-US" dirty="0"/>
            <a:t>인터넷에 </a:t>
          </a:r>
          <a:r>
            <a:rPr lang="ko-KR" dirty="0"/>
            <a:t>조회하기 때문에 처리 시간이 느리다</a:t>
          </a:r>
          <a:r>
            <a:rPr lang="en-US" dirty="0"/>
            <a:t>.</a:t>
          </a:r>
          <a:endParaRPr lang="ko-KR" dirty="0"/>
        </a:p>
      </dgm:t>
    </dgm:pt>
    <dgm:pt modelId="{41F8E981-9C82-4D57-ACEA-7DC9D97155CF}" type="parTrans" cxnId="{FE8E1A64-DF87-4323-A119-6D08E19FDCCE}">
      <dgm:prSet/>
      <dgm:spPr/>
      <dgm:t>
        <a:bodyPr/>
        <a:lstStyle/>
        <a:p>
          <a:pPr latinLnBrk="1"/>
          <a:endParaRPr lang="ko-KR" altLang="en-US"/>
        </a:p>
      </dgm:t>
    </dgm:pt>
    <dgm:pt modelId="{E56AAB0A-7671-415F-864E-4191F20B4A88}" type="sibTrans" cxnId="{FE8E1A64-DF87-4323-A119-6D08E19FDCCE}">
      <dgm:prSet/>
      <dgm:spPr/>
      <dgm:t>
        <a:bodyPr/>
        <a:lstStyle/>
        <a:p>
          <a:pPr latinLnBrk="1"/>
          <a:endParaRPr lang="ko-KR" altLang="en-US"/>
        </a:p>
      </dgm:t>
    </dgm:pt>
    <dgm:pt modelId="{5DF274E8-382E-42A3-BE1A-11581FBCA3F0}">
      <dgm:prSet/>
      <dgm:spPr/>
      <dgm:t>
        <a:bodyPr/>
        <a:lstStyle/>
        <a:p>
          <a:pPr latinLnBrk="1"/>
          <a:r>
            <a:rPr lang="ko-KR"/>
            <a:t>검색결과가 정확하지 않은 경우가 발생해 불용어가 처리되지 않는 경우가 발생한다</a:t>
          </a:r>
          <a:r>
            <a:rPr lang="en-US"/>
            <a:t>.</a:t>
          </a:r>
          <a:endParaRPr lang="ko-KR"/>
        </a:p>
      </dgm:t>
    </dgm:pt>
    <dgm:pt modelId="{89FE7E84-53D1-4E00-A274-B0A195633A68}" type="parTrans" cxnId="{4184B253-EE43-4DED-9B26-316995773E1E}">
      <dgm:prSet/>
      <dgm:spPr/>
      <dgm:t>
        <a:bodyPr/>
        <a:lstStyle/>
        <a:p>
          <a:pPr latinLnBrk="1"/>
          <a:endParaRPr lang="ko-KR" altLang="en-US"/>
        </a:p>
      </dgm:t>
    </dgm:pt>
    <dgm:pt modelId="{3E850AF5-9FED-4928-BD44-8E1D01C25F04}" type="sibTrans" cxnId="{4184B253-EE43-4DED-9B26-316995773E1E}">
      <dgm:prSet/>
      <dgm:spPr/>
      <dgm:t>
        <a:bodyPr/>
        <a:lstStyle/>
        <a:p>
          <a:pPr latinLnBrk="1"/>
          <a:endParaRPr lang="ko-KR" altLang="en-US"/>
        </a:p>
      </dgm:t>
    </dgm:pt>
    <dgm:pt modelId="{22D3F03F-759D-40B6-87FF-8A79A85F7B21}">
      <dgm:prSet/>
      <dgm:spPr/>
      <dgm:t>
        <a:bodyPr/>
        <a:lstStyle/>
        <a:p>
          <a:pPr latinLnBrk="1"/>
          <a:r>
            <a:rPr lang="ko-KR" dirty="0"/>
            <a:t>합성어</a:t>
          </a:r>
          <a:r>
            <a:rPr lang="en-US" dirty="0"/>
            <a:t>(ex-</a:t>
          </a:r>
          <a:r>
            <a:rPr lang="ko-KR" dirty="0"/>
            <a:t>우리나라</a:t>
          </a:r>
          <a:r>
            <a:rPr lang="en-US" dirty="0"/>
            <a:t>)</a:t>
          </a:r>
          <a:r>
            <a:rPr lang="ko-KR" dirty="0"/>
            <a:t>같은 경우 뒤에 나오는 명사는 </a:t>
          </a:r>
          <a:r>
            <a:rPr lang="ko-KR" dirty="0" err="1"/>
            <a:t>불용어</a:t>
          </a:r>
          <a:r>
            <a:rPr lang="ko-KR" dirty="0"/>
            <a:t> 취급된다</a:t>
          </a:r>
          <a:r>
            <a:rPr lang="en-US" dirty="0"/>
            <a:t>.</a:t>
          </a:r>
          <a:endParaRPr lang="ko-KR" dirty="0"/>
        </a:p>
      </dgm:t>
    </dgm:pt>
    <dgm:pt modelId="{AB6B7E02-CE78-4606-B4D1-EC5E6D0A4507}" type="parTrans" cxnId="{2FCA391D-8C38-4F34-AF7A-29ED2C6BC8F7}">
      <dgm:prSet/>
      <dgm:spPr/>
      <dgm:t>
        <a:bodyPr/>
        <a:lstStyle/>
        <a:p>
          <a:pPr latinLnBrk="1"/>
          <a:endParaRPr lang="ko-KR" altLang="en-US"/>
        </a:p>
      </dgm:t>
    </dgm:pt>
    <dgm:pt modelId="{F163D082-A8B3-4FE7-ADB6-147235EBBBAC}" type="sibTrans" cxnId="{2FCA391D-8C38-4F34-AF7A-29ED2C6BC8F7}">
      <dgm:prSet/>
      <dgm:spPr/>
      <dgm:t>
        <a:bodyPr/>
        <a:lstStyle/>
        <a:p>
          <a:pPr latinLnBrk="1"/>
          <a:endParaRPr lang="ko-KR" altLang="en-US"/>
        </a:p>
      </dgm:t>
    </dgm:pt>
    <dgm:pt modelId="{39469A8F-1413-4737-8DC6-05EC476079FE}">
      <dgm:prSet/>
      <dgm:spPr/>
      <dgm:t>
        <a:bodyPr/>
        <a:lstStyle/>
        <a:p>
          <a:pPr latinLnBrk="1"/>
          <a:r>
            <a:rPr lang="ko-KR" dirty="0"/>
            <a:t>고유명사도 마찬가지로 </a:t>
          </a:r>
          <a:r>
            <a:rPr lang="ko-KR" dirty="0" err="1"/>
            <a:t>불용어</a:t>
          </a:r>
          <a:r>
            <a:rPr lang="ko-KR" dirty="0"/>
            <a:t> 처리가 된다</a:t>
          </a:r>
          <a:r>
            <a:rPr lang="en-US" dirty="0"/>
            <a:t>.</a:t>
          </a:r>
          <a:endParaRPr lang="ko-KR" dirty="0"/>
        </a:p>
      </dgm:t>
    </dgm:pt>
    <dgm:pt modelId="{A2F454AD-1829-4587-8850-64941E2F8DBD}" type="parTrans" cxnId="{6825B057-DF10-44D9-B909-50A733777CB2}">
      <dgm:prSet/>
      <dgm:spPr/>
      <dgm:t>
        <a:bodyPr/>
        <a:lstStyle/>
        <a:p>
          <a:pPr latinLnBrk="1"/>
          <a:endParaRPr lang="ko-KR" altLang="en-US"/>
        </a:p>
      </dgm:t>
    </dgm:pt>
    <dgm:pt modelId="{966147E3-755E-44DD-99FF-388B0F745B63}" type="sibTrans" cxnId="{6825B057-DF10-44D9-B909-50A733777CB2}">
      <dgm:prSet/>
      <dgm:spPr/>
      <dgm:t>
        <a:bodyPr/>
        <a:lstStyle/>
        <a:p>
          <a:pPr latinLnBrk="1"/>
          <a:endParaRPr lang="ko-KR" altLang="en-US"/>
        </a:p>
      </dgm:t>
    </dgm:pt>
    <dgm:pt modelId="{B37B5E3B-73EF-4155-A296-E72BB845D7B7}">
      <dgm:prSet/>
      <dgm:spPr/>
      <dgm:t>
        <a:bodyPr/>
        <a:lstStyle/>
        <a:p>
          <a:pPr latinLnBrk="1"/>
          <a:endParaRPr lang="ko-KR" dirty="0"/>
        </a:p>
      </dgm:t>
    </dgm:pt>
    <dgm:pt modelId="{2EE026BF-9F55-47DB-8519-2DA6BECD51DC}" type="parTrans" cxnId="{BF9050B6-EA7B-412D-B4A1-9D0A26D590DE}">
      <dgm:prSet/>
      <dgm:spPr/>
      <dgm:t>
        <a:bodyPr/>
        <a:lstStyle/>
        <a:p>
          <a:pPr latinLnBrk="1"/>
          <a:endParaRPr lang="ko-KR" altLang="en-US"/>
        </a:p>
      </dgm:t>
    </dgm:pt>
    <dgm:pt modelId="{A5DB3039-D285-483D-A717-0832DD4C195F}" type="sibTrans" cxnId="{BF9050B6-EA7B-412D-B4A1-9D0A26D590DE}">
      <dgm:prSet/>
      <dgm:spPr/>
      <dgm:t>
        <a:bodyPr/>
        <a:lstStyle/>
        <a:p>
          <a:pPr latinLnBrk="1"/>
          <a:endParaRPr lang="ko-KR" altLang="en-US"/>
        </a:p>
      </dgm:t>
    </dgm:pt>
    <dgm:pt modelId="{7CE15AF4-74F1-44C2-8716-EB7C20FF915A}">
      <dgm:prSet/>
      <dgm:spPr/>
      <dgm:t>
        <a:bodyPr/>
        <a:lstStyle/>
        <a:p>
          <a:pPr latinLnBrk="1">
            <a:buNone/>
          </a:pPr>
          <a:r>
            <a:rPr lang="en-US" dirty="0"/>
            <a:t>  (</a:t>
          </a:r>
          <a:r>
            <a:rPr lang="ko-KR" dirty="0"/>
            <a:t>불용어를 한번 더 검색해서 처리할 수 있지만 효율이 많이 떨어진다</a:t>
          </a:r>
          <a:r>
            <a:rPr lang="en-US" dirty="0"/>
            <a:t>.)</a:t>
          </a:r>
          <a:endParaRPr lang="ko-KR" dirty="0"/>
        </a:p>
      </dgm:t>
    </dgm:pt>
    <dgm:pt modelId="{C3B0271F-E959-4A11-A40D-13A737F9219B}" type="parTrans" cxnId="{5519C5BE-23B5-4C65-A51E-D9DC83DC9C8D}">
      <dgm:prSet/>
      <dgm:spPr/>
      <dgm:t>
        <a:bodyPr/>
        <a:lstStyle/>
        <a:p>
          <a:pPr latinLnBrk="1"/>
          <a:endParaRPr lang="ko-KR" altLang="en-US"/>
        </a:p>
      </dgm:t>
    </dgm:pt>
    <dgm:pt modelId="{19591516-F1F7-406C-A649-B0D3B978D5C9}" type="sibTrans" cxnId="{5519C5BE-23B5-4C65-A51E-D9DC83DC9C8D}">
      <dgm:prSet/>
      <dgm:spPr/>
      <dgm:t>
        <a:bodyPr/>
        <a:lstStyle/>
        <a:p>
          <a:pPr latinLnBrk="1"/>
          <a:endParaRPr lang="ko-KR" altLang="en-US"/>
        </a:p>
      </dgm:t>
    </dgm:pt>
    <dgm:pt modelId="{FB5A064D-35EB-4491-836F-72F64DB8BC14}" type="pres">
      <dgm:prSet presAssocID="{3D88210F-1FA1-4E83-A5B1-1349EDA82D9E}" presName="linear" presStyleCnt="0">
        <dgm:presLayoutVars>
          <dgm:animLvl val="lvl"/>
          <dgm:resizeHandles val="exact"/>
        </dgm:presLayoutVars>
      </dgm:prSet>
      <dgm:spPr/>
    </dgm:pt>
    <dgm:pt modelId="{0B59515E-BDE2-4597-B62A-3DBE12A928BA}" type="pres">
      <dgm:prSet presAssocID="{55E82BB5-361F-431B-8897-D58700E9CB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B18966-9506-4309-8B12-4E1A999648D4}" type="pres">
      <dgm:prSet presAssocID="{55E82BB5-361F-431B-8897-D58700E9CBB6}" presName="childText" presStyleLbl="revTx" presStyleIdx="0" presStyleCnt="2">
        <dgm:presLayoutVars>
          <dgm:bulletEnabled val="1"/>
        </dgm:presLayoutVars>
      </dgm:prSet>
      <dgm:spPr/>
    </dgm:pt>
    <dgm:pt modelId="{ABA6523B-3BDF-48C3-BAA1-48DDD7B22682}" type="pres">
      <dgm:prSet presAssocID="{7EF2ED56-D9E8-49EC-95FD-F8E2632D72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A8BF424-ABF3-477D-AF86-40B01FFC7CAB}" type="pres">
      <dgm:prSet presAssocID="{7EF2ED56-D9E8-49EC-95FD-F8E2632D722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63FA100-3D68-4E06-B001-C5E24F2BCB6A}" type="presOf" srcId="{22D3F03F-759D-40B6-87FF-8A79A85F7B21}" destId="{6A8BF424-ABF3-477D-AF86-40B01FFC7CAB}" srcOrd="0" destOrd="2" presId="urn:microsoft.com/office/officeart/2005/8/layout/vList2"/>
    <dgm:cxn modelId="{DCB9410E-5E98-4CA7-A10C-586562630024}" type="presOf" srcId="{B37B5E3B-73EF-4155-A296-E72BB845D7B7}" destId="{B2B18966-9506-4309-8B12-4E1A999648D4}" srcOrd="0" destOrd="4" presId="urn:microsoft.com/office/officeart/2005/8/layout/vList2"/>
    <dgm:cxn modelId="{BD4AC919-E6E5-42E4-98B1-5D73AA8C02A8}" type="presOf" srcId="{3D88210F-1FA1-4E83-A5B1-1349EDA82D9E}" destId="{FB5A064D-35EB-4491-836F-72F64DB8BC14}" srcOrd="0" destOrd="0" presId="urn:microsoft.com/office/officeart/2005/8/layout/vList2"/>
    <dgm:cxn modelId="{FA80ED1A-E442-40A7-BB53-6A04238A8D99}" type="presOf" srcId="{210A9AE9-FE34-4A13-8A28-0F9A0A4A815A}" destId="{B2B18966-9506-4309-8B12-4E1A999648D4}" srcOrd="0" destOrd="2" presId="urn:microsoft.com/office/officeart/2005/8/layout/vList2"/>
    <dgm:cxn modelId="{2FCA391D-8C38-4F34-AF7A-29ED2C6BC8F7}" srcId="{7EF2ED56-D9E8-49EC-95FD-F8E2632D7229}" destId="{22D3F03F-759D-40B6-87FF-8A79A85F7B21}" srcOrd="2" destOrd="0" parTransId="{AB6B7E02-CE78-4606-B4D1-EC5E6D0A4507}" sibTransId="{F163D082-A8B3-4FE7-ADB6-147235EBBBAC}"/>
    <dgm:cxn modelId="{FE839726-8AE7-4401-ADEA-5485991E2901}" type="presOf" srcId="{B7A9365B-F90A-43C3-91F3-D7EA02E733F4}" destId="{6A8BF424-ABF3-477D-AF86-40B01FFC7CAB}" srcOrd="0" destOrd="0" presId="urn:microsoft.com/office/officeart/2005/8/layout/vList2"/>
    <dgm:cxn modelId="{6EF2B626-E24E-4AC0-8B35-C84DFF0A6E6B}" srcId="{3D88210F-1FA1-4E83-A5B1-1349EDA82D9E}" destId="{55E82BB5-361F-431B-8897-D58700E9CBB6}" srcOrd="0" destOrd="0" parTransId="{F06FD30B-8DC0-4825-BECA-42D00F661893}" sibTransId="{058CF918-243A-49A5-A188-B9DF41700081}"/>
    <dgm:cxn modelId="{82CCAB62-965C-4450-8EF5-8946639D93A9}" type="presOf" srcId="{7CE15AF4-74F1-44C2-8716-EB7C20FF915A}" destId="{6A8BF424-ABF3-477D-AF86-40B01FFC7CAB}" srcOrd="0" destOrd="3" presId="urn:microsoft.com/office/officeart/2005/8/layout/vList2"/>
    <dgm:cxn modelId="{FE8E1A64-DF87-4323-A119-6D08E19FDCCE}" srcId="{7EF2ED56-D9E8-49EC-95FD-F8E2632D7229}" destId="{B7A9365B-F90A-43C3-91F3-D7EA02E733F4}" srcOrd="0" destOrd="0" parTransId="{41F8E981-9C82-4D57-ACEA-7DC9D97155CF}" sibTransId="{E56AAB0A-7671-415F-864E-4191F20B4A88}"/>
    <dgm:cxn modelId="{BC2A6265-2A22-4707-90D8-DB3199FBB5B7}" srcId="{55E82BB5-361F-431B-8897-D58700E9CBB6}" destId="{74D5ACBB-F586-4B46-9EF0-05D367D74F0C}" srcOrd="3" destOrd="0" parTransId="{6D518B3D-BE51-48C6-A716-B5BFD3652F77}" sibTransId="{A54573B4-BDA3-4B41-9C32-A316506BC9F3}"/>
    <dgm:cxn modelId="{4184B253-EE43-4DED-9B26-316995773E1E}" srcId="{7EF2ED56-D9E8-49EC-95FD-F8E2632D7229}" destId="{5DF274E8-382E-42A3-BE1A-11581FBCA3F0}" srcOrd="1" destOrd="0" parTransId="{89FE7E84-53D1-4E00-A274-B0A195633A68}" sibTransId="{3E850AF5-9FED-4928-BD44-8E1D01C25F04}"/>
    <dgm:cxn modelId="{AF7B4157-3E40-4DD0-8EDA-CC12652ADDD8}" type="presOf" srcId="{42FB4B6C-9BAF-4967-A931-2E04BE524FFE}" destId="{B2B18966-9506-4309-8B12-4E1A999648D4}" srcOrd="0" destOrd="1" presId="urn:microsoft.com/office/officeart/2005/8/layout/vList2"/>
    <dgm:cxn modelId="{6825B057-DF10-44D9-B909-50A733777CB2}" srcId="{7EF2ED56-D9E8-49EC-95FD-F8E2632D7229}" destId="{39469A8F-1413-4737-8DC6-05EC476079FE}" srcOrd="4" destOrd="0" parTransId="{A2F454AD-1829-4587-8850-64941E2F8DBD}" sibTransId="{966147E3-755E-44DD-99FF-388B0F745B63}"/>
    <dgm:cxn modelId="{DE682398-6E7D-4191-A40A-116A06885E14}" type="presOf" srcId="{0345CDAC-9BA0-4299-A521-7E2651A5C0C6}" destId="{B2B18966-9506-4309-8B12-4E1A999648D4}" srcOrd="0" destOrd="0" presId="urn:microsoft.com/office/officeart/2005/8/layout/vList2"/>
    <dgm:cxn modelId="{F71BF3AA-528E-4A8A-9897-18264EFA2234}" srcId="{55E82BB5-361F-431B-8897-D58700E9CBB6}" destId="{210A9AE9-FE34-4A13-8A28-0F9A0A4A815A}" srcOrd="2" destOrd="0" parTransId="{FB503684-E4CB-44CC-AD2E-5B1485332F2B}" sibTransId="{29A0410C-DC3E-4D32-903D-2911A6061BF8}"/>
    <dgm:cxn modelId="{EC6A78AF-E2C1-4E7E-8D5E-346DFB74457E}" type="presOf" srcId="{55E82BB5-361F-431B-8897-D58700E9CBB6}" destId="{0B59515E-BDE2-4597-B62A-3DBE12A928BA}" srcOrd="0" destOrd="0" presId="urn:microsoft.com/office/officeart/2005/8/layout/vList2"/>
    <dgm:cxn modelId="{BF9050B6-EA7B-412D-B4A1-9D0A26D590DE}" srcId="{55E82BB5-361F-431B-8897-D58700E9CBB6}" destId="{B37B5E3B-73EF-4155-A296-E72BB845D7B7}" srcOrd="4" destOrd="0" parTransId="{2EE026BF-9F55-47DB-8519-2DA6BECD51DC}" sibTransId="{A5DB3039-D285-483D-A717-0832DD4C195F}"/>
    <dgm:cxn modelId="{5519C5BE-23B5-4C65-A51E-D9DC83DC9C8D}" srcId="{7EF2ED56-D9E8-49EC-95FD-F8E2632D7229}" destId="{7CE15AF4-74F1-44C2-8716-EB7C20FF915A}" srcOrd="3" destOrd="0" parTransId="{C3B0271F-E959-4A11-A40D-13A737F9219B}" sibTransId="{19591516-F1F7-406C-A649-B0D3B978D5C9}"/>
    <dgm:cxn modelId="{018B6EBF-7680-41B0-BD91-40B15EB21A49}" srcId="{3D88210F-1FA1-4E83-A5B1-1349EDA82D9E}" destId="{7EF2ED56-D9E8-49EC-95FD-F8E2632D7229}" srcOrd="1" destOrd="0" parTransId="{0E875F1F-C6FB-4EF8-8DAE-8FAB087BE6AA}" sibTransId="{09E2EC61-2FED-47F1-A710-E7593256FE3C}"/>
    <dgm:cxn modelId="{F37244CB-8970-4976-976C-62ADC0EA607E}" type="presOf" srcId="{39469A8F-1413-4737-8DC6-05EC476079FE}" destId="{6A8BF424-ABF3-477D-AF86-40B01FFC7CAB}" srcOrd="0" destOrd="4" presId="urn:microsoft.com/office/officeart/2005/8/layout/vList2"/>
    <dgm:cxn modelId="{4709FAE1-D488-4501-A2E1-E04BE348DE09}" type="presOf" srcId="{7EF2ED56-D9E8-49EC-95FD-F8E2632D7229}" destId="{ABA6523B-3BDF-48C3-BAA1-48DDD7B22682}" srcOrd="0" destOrd="0" presId="urn:microsoft.com/office/officeart/2005/8/layout/vList2"/>
    <dgm:cxn modelId="{5CAFDFE6-ECB8-4311-8535-366DEFE731EA}" type="presOf" srcId="{5DF274E8-382E-42A3-BE1A-11581FBCA3F0}" destId="{6A8BF424-ABF3-477D-AF86-40B01FFC7CAB}" srcOrd="0" destOrd="1" presId="urn:microsoft.com/office/officeart/2005/8/layout/vList2"/>
    <dgm:cxn modelId="{BD1113EC-4FAA-4474-A3E1-D4F72E4C24B7}" srcId="{55E82BB5-361F-431B-8897-D58700E9CBB6}" destId="{42FB4B6C-9BAF-4967-A931-2E04BE524FFE}" srcOrd="1" destOrd="0" parTransId="{F6CFC7E2-2093-46D6-9E42-3038FCBE3291}" sibTransId="{3CC76DFF-EFEE-472D-B85E-DE000AE650D5}"/>
    <dgm:cxn modelId="{505FF5F7-98CE-483D-9AB9-AA6984C76254}" type="presOf" srcId="{74D5ACBB-F586-4B46-9EF0-05D367D74F0C}" destId="{B2B18966-9506-4309-8B12-4E1A999648D4}" srcOrd="0" destOrd="3" presId="urn:microsoft.com/office/officeart/2005/8/layout/vList2"/>
    <dgm:cxn modelId="{89DFE1FA-66AB-4E9B-86AE-0D98167DB307}" srcId="{55E82BB5-361F-431B-8897-D58700E9CBB6}" destId="{0345CDAC-9BA0-4299-A521-7E2651A5C0C6}" srcOrd="0" destOrd="0" parTransId="{607F7EB4-CDD2-43B3-8155-B5180E1059B0}" sibTransId="{62F9F5E2-B568-485B-B228-1DCD20010B24}"/>
    <dgm:cxn modelId="{A20A01F1-674D-4BD6-A725-B3D35C472F0B}" type="presParOf" srcId="{FB5A064D-35EB-4491-836F-72F64DB8BC14}" destId="{0B59515E-BDE2-4597-B62A-3DBE12A928BA}" srcOrd="0" destOrd="0" presId="urn:microsoft.com/office/officeart/2005/8/layout/vList2"/>
    <dgm:cxn modelId="{5E83DDC4-C366-4B63-8FD4-31C3CF5DC0F9}" type="presParOf" srcId="{FB5A064D-35EB-4491-836F-72F64DB8BC14}" destId="{B2B18966-9506-4309-8B12-4E1A999648D4}" srcOrd="1" destOrd="0" presId="urn:microsoft.com/office/officeart/2005/8/layout/vList2"/>
    <dgm:cxn modelId="{36411BD4-53EB-4497-B0CC-C8694C05E7C4}" type="presParOf" srcId="{FB5A064D-35EB-4491-836F-72F64DB8BC14}" destId="{ABA6523B-3BDF-48C3-BAA1-48DDD7B22682}" srcOrd="2" destOrd="0" presId="urn:microsoft.com/office/officeart/2005/8/layout/vList2"/>
    <dgm:cxn modelId="{F66923E6-B4F0-4E43-BCDC-E73AB9F5F8F6}" type="presParOf" srcId="{FB5A064D-35EB-4491-836F-72F64DB8BC14}" destId="{6A8BF424-ABF3-477D-AF86-40B01FFC7CA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9515E-BDE2-4597-B62A-3DBE12A928BA}">
      <dsp:nvSpPr>
        <dsp:cNvPr id="0" name=""/>
        <dsp:cNvSpPr/>
      </dsp:nvSpPr>
      <dsp:spPr>
        <a:xfrm>
          <a:off x="0" y="50845"/>
          <a:ext cx="8240283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장점 </a:t>
          </a:r>
        </a:p>
      </dsp:txBody>
      <dsp:txXfrm>
        <a:off x="27244" y="78089"/>
        <a:ext cx="8185795" cy="503601"/>
      </dsp:txXfrm>
    </dsp:sp>
    <dsp:sp modelId="{B2B18966-9506-4309-8B12-4E1A999648D4}">
      <dsp:nvSpPr>
        <dsp:cNvPr id="0" name=""/>
        <dsp:cNvSpPr/>
      </dsp:nvSpPr>
      <dsp:spPr>
        <a:xfrm>
          <a:off x="0" y="608935"/>
          <a:ext cx="8240283" cy="190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629" tIns="22860" rIns="128016" bIns="2286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색인어를 원형으로 복구해서 보여준다</a:t>
          </a:r>
          <a:r>
            <a:rPr lang="en-US" sz="1400" kern="1200"/>
            <a:t>.(stemming)</a:t>
          </a:r>
          <a:endParaRPr lang="ko-KR" sz="14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네이버 사전을 이용하기 때문에 형태소 분석을 위한 단어사전</a:t>
          </a:r>
          <a:r>
            <a:rPr lang="en-US" sz="1400" kern="1200"/>
            <a:t>, </a:t>
          </a:r>
          <a:r>
            <a:rPr lang="ko-KR" sz="1400" kern="1200"/>
            <a:t>불용어사전이 따로 필요 없다</a:t>
          </a:r>
          <a:r>
            <a:rPr lang="en-US" sz="1400" kern="1200"/>
            <a:t>.</a:t>
          </a:r>
          <a:endParaRPr lang="ko-KR" sz="14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모든 절차는 자동으로 이루어진다</a:t>
          </a:r>
          <a:r>
            <a:rPr lang="en-US" sz="1400" kern="1200"/>
            <a:t>.</a:t>
          </a:r>
          <a:endParaRPr lang="ko-KR" sz="14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 dirty="0"/>
            <a:t>명사를 제외한 나머지 품사들</a:t>
          </a:r>
          <a:r>
            <a:rPr lang="en-US" sz="1400" kern="1200" dirty="0"/>
            <a:t>(</a:t>
          </a:r>
          <a:r>
            <a:rPr lang="ko-KR" sz="1400" kern="1200" dirty="0"/>
            <a:t>동사</a:t>
          </a:r>
          <a:r>
            <a:rPr lang="en-US" sz="1400" kern="1200" dirty="0"/>
            <a:t>, </a:t>
          </a:r>
          <a:r>
            <a:rPr lang="ko-KR" sz="1400" kern="1200" dirty="0"/>
            <a:t>형용사</a:t>
          </a:r>
          <a:r>
            <a:rPr lang="en-US" sz="1400" kern="1200" dirty="0"/>
            <a:t>, </a:t>
          </a:r>
          <a:r>
            <a:rPr lang="ko-KR" sz="1400" kern="1200" dirty="0"/>
            <a:t>부사</a:t>
          </a:r>
          <a:r>
            <a:rPr lang="en-US" sz="1400" kern="1200" dirty="0"/>
            <a:t>)</a:t>
          </a:r>
          <a:r>
            <a:rPr lang="ko-KR" sz="1400" kern="1200" dirty="0"/>
            <a:t>을 불용어로 처리하고 싶다면 코드를 바꾸어 처리해 줄 수 있다</a:t>
          </a:r>
          <a:r>
            <a:rPr lang="en-US" sz="1400" kern="1200" dirty="0"/>
            <a:t>.</a:t>
          </a:r>
          <a:endParaRPr lang="ko-KR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ko-KR" sz="1400" kern="1200" dirty="0"/>
        </a:p>
      </dsp:txBody>
      <dsp:txXfrm>
        <a:off x="0" y="608935"/>
        <a:ext cx="8240283" cy="1900260"/>
      </dsp:txXfrm>
    </dsp:sp>
    <dsp:sp modelId="{ABA6523B-3BDF-48C3-BAA1-48DDD7B22682}">
      <dsp:nvSpPr>
        <dsp:cNvPr id="0" name=""/>
        <dsp:cNvSpPr/>
      </dsp:nvSpPr>
      <dsp:spPr>
        <a:xfrm>
          <a:off x="0" y="2509196"/>
          <a:ext cx="8240283" cy="558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단점</a:t>
          </a:r>
        </a:p>
      </dsp:txBody>
      <dsp:txXfrm>
        <a:off x="27244" y="2536440"/>
        <a:ext cx="8185795" cy="503601"/>
      </dsp:txXfrm>
    </dsp:sp>
    <dsp:sp modelId="{6A8BF424-ABF3-477D-AF86-40B01FFC7CAB}">
      <dsp:nvSpPr>
        <dsp:cNvPr id="0" name=""/>
        <dsp:cNvSpPr/>
      </dsp:nvSpPr>
      <dsp:spPr>
        <a:xfrm>
          <a:off x="0" y="3067286"/>
          <a:ext cx="8240283" cy="171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629" tIns="22860" rIns="128016" bIns="22860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 dirty="0"/>
            <a:t>데이터 사전이 따로 없는 만큼</a:t>
          </a:r>
          <a:r>
            <a:rPr lang="en-US" sz="1400" kern="1200" dirty="0"/>
            <a:t>, </a:t>
          </a:r>
          <a:r>
            <a:rPr lang="ko-KR" sz="1400" kern="1200" dirty="0"/>
            <a:t>단어 하나하나를 </a:t>
          </a:r>
          <a:r>
            <a:rPr lang="ko-KR" altLang="en-US" sz="1400" kern="1200" dirty="0"/>
            <a:t>인터넷에 </a:t>
          </a:r>
          <a:r>
            <a:rPr lang="ko-KR" sz="1400" kern="1200" dirty="0"/>
            <a:t>조회하기 때문에 처리 시간이 느리다</a:t>
          </a:r>
          <a:r>
            <a:rPr lang="en-US" sz="1400" kern="1200" dirty="0"/>
            <a:t>.</a:t>
          </a:r>
          <a:endParaRPr lang="ko-KR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검색결과가 정확하지 않은 경우가 발생해 불용어가 처리되지 않는 경우가 발생한다</a:t>
          </a:r>
          <a:r>
            <a:rPr lang="en-US" sz="1400" kern="1200"/>
            <a:t>.</a:t>
          </a:r>
          <a:endParaRPr lang="ko-KR" sz="1400" kern="120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 dirty="0"/>
            <a:t>합성어</a:t>
          </a:r>
          <a:r>
            <a:rPr lang="en-US" sz="1400" kern="1200" dirty="0"/>
            <a:t>(ex-</a:t>
          </a:r>
          <a:r>
            <a:rPr lang="ko-KR" sz="1400" kern="1200" dirty="0"/>
            <a:t>우리나라</a:t>
          </a:r>
          <a:r>
            <a:rPr lang="en-US" sz="1400" kern="1200" dirty="0"/>
            <a:t>)</a:t>
          </a:r>
          <a:r>
            <a:rPr lang="ko-KR" sz="1400" kern="1200" dirty="0"/>
            <a:t>같은 경우 뒤에 나오는 명사는 </a:t>
          </a:r>
          <a:r>
            <a:rPr lang="ko-KR" sz="1400" kern="1200" dirty="0" err="1"/>
            <a:t>불용어</a:t>
          </a:r>
          <a:r>
            <a:rPr lang="ko-KR" sz="1400" kern="1200" dirty="0"/>
            <a:t> 취급된다</a:t>
          </a:r>
          <a:r>
            <a:rPr lang="en-US" sz="1400" kern="1200" dirty="0"/>
            <a:t>.</a:t>
          </a:r>
          <a:endParaRPr lang="ko-KR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  (</a:t>
          </a:r>
          <a:r>
            <a:rPr lang="ko-KR" sz="1400" kern="1200" dirty="0"/>
            <a:t>불용어를 한번 더 검색해서 처리할 수 있지만 효율이 많이 떨어진다</a:t>
          </a:r>
          <a:r>
            <a:rPr lang="en-US" sz="1400" kern="1200" dirty="0"/>
            <a:t>.)</a:t>
          </a:r>
          <a:endParaRPr lang="ko-KR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 dirty="0"/>
            <a:t>고유명사도 마찬가지로 </a:t>
          </a:r>
          <a:r>
            <a:rPr lang="ko-KR" sz="1400" kern="1200" dirty="0" err="1"/>
            <a:t>불용어</a:t>
          </a:r>
          <a:r>
            <a:rPr lang="ko-KR" sz="1400" kern="1200" dirty="0"/>
            <a:t> 처리가 된다</a:t>
          </a:r>
          <a:r>
            <a:rPr lang="en-US" sz="1400" kern="1200" dirty="0"/>
            <a:t>.</a:t>
          </a:r>
          <a:endParaRPr lang="ko-KR" sz="1400" kern="1200" dirty="0"/>
        </a:p>
      </dsp:txBody>
      <dsp:txXfrm>
        <a:off x="0" y="3067286"/>
        <a:ext cx="8240283" cy="1713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FC86B-D2F5-442F-92D1-D876D628145D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4467B-2B7D-474A-8478-BB1C24B4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9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00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91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80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8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0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4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66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3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1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2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19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0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http://www.freeqration.com/image/%ED%8C%8C%ED%8B%B0-%EB%94%94%EC%A0%9C%EC%9D%B4-%EB%94%94%EC%8A%A4%ED%81%AC-%EA%B2%BD%EB%A7%88%EA%B8%B0%EC%88%98-%EA%BD%83-%ED%97%A4%EB%93%9C%ED%8F%B0-photos-2058977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04467B-2B7D-474A-8478-BB1C24B430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5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pattFill prst="ltUpDiag">
            <a:fgClr>
              <a:srgbClr val="3A3A3C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6515100"/>
            <a:ext cx="9144000" cy="344387"/>
          </a:xfrm>
          <a:prstGeom prst="rect">
            <a:avLst/>
          </a:prstGeom>
          <a:pattFill prst="ltUpDiag">
            <a:fgClr>
              <a:srgbClr val="3A3A3C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4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AD-AD29-48F9-9CE6-929470AC08A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CDB-7923-41B9-B7B7-05B370113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0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60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F7F89-566C-489B-866E-72245946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2362D-2E7F-4852-AD09-3FFD99FD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E9297-AA52-4D4F-9582-0B08702B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CB66F-01E5-45D5-A3D4-5F065D6F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9B8E5-7030-45C7-811D-3FF1090F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E97C1-8503-429D-9443-05E6D0A2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CAA8E-667C-42D9-B246-04965766C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63D54-F6B7-41C6-B644-D2DAD97C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230F4-05F1-4339-B804-C147D27A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C3E19-4EB1-43D7-9287-9487FD8D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54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EFAE5-C950-43B6-9D21-DAC7E013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918F9-A5D5-49B8-BE05-FB143660A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29508-ED0B-42D8-9FC3-7490EE699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E1923-35D4-4073-9192-F50BEC80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231C5-7429-45E9-8041-BB524FAC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09089-FC12-427B-8DA1-275E6DC1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7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6E96F-EBBB-4AF0-B728-C86C6686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F634A-1C45-4D4E-AA5B-BC584B99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C44F5-4C64-4B9F-B71F-BD027148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5AC78E-B626-44AB-997A-E7F464F06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3279E7-3ED6-4A8C-B6D1-8DFA73CCB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2B55C-D3CD-45AA-AB37-69878C46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FB99DC-9EC5-4DB8-87A2-EB6BE3F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5D2D92-EA27-4900-A054-15E7FA8C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34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C1C6-BD7D-43FB-BF8B-F7AD387F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ADDAC-323C-48DA-91CF-40C98862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CF8FCD-2507-4CE2-AA83-0E692279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651130-3423-4E6C-BB04-2B501E96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18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E797EE-F9A0-4FA0-BBA8-1991421E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DAECB6-50C8-4780-BFD8-96A2D5A0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E8C89-B5A3-42E0-B6C9-CBAD9B4A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4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5064F-9AB4-44C9-96A4-A63AB1FB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5B5BA-E5A7-4B6C-AC25-2EA41488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BC0785-3730-4E24-84D3-BB428A28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2232B-4BD7-4A12-80B2-4632E9F5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A70D0-81D5-4672-B9D8-5B5F2111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B5AC3-2975-49DE-AC7C-9B928C68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13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63DB-C73C-4443-80D0-42A45468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8FE742-D21F-40FB-AF72-0F6457552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8EC5B-EBBF-44F7-A033-D05CAAAF9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1C96F7-79D9-4C44-A081-54DF2C87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89681-1784-4FB9-A0BE-11F8C7D9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4703B-3B50-4329-9C67-34B491DC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AD-AD29-48F9-9CE6-929470AC08A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CDB-7923-41B9-B7B7-05B370113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916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CDCF-D8B3-4E73-9F15-CFD9DDC8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F73A1-20C9-4541-BF87-696602DA5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B898-13DE-4B2C-A920-F6B2E557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7ECFA-BA93-47EE-B945-8FE54687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24645-B538-4D98-A6A5-CE20DDFE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91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7AFB3-AE1D-4C27-B797-C3E3FB6A4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38712-9AA9-4A78-977D-71BD7EB9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266FC-E45D-490C-93EE-39809A67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B175BD4-71A6-48C3-B701-14B13100EB8E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72BC1-48AE-4D47-A612-82CC8863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368BC-657B-4B9E-A4A8-6D4EBB5A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78E6A21-CBA3-4AF1-B3A2-A178A128C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5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F3C1E5-6233-41F6-ADB0-9F40023DE781}"/>
              </a:ext>
            </a:extLst>
          </p:cNvPr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pattFill prst="ltUpDiag">
            <a:fgClr>
              <a:srgbClr val="3A3A3C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E62D34-1FA8-4809-854B-59AFD18691E8}"/>
              </a:ext>
            </a:extLst>
          </p:cNvPr>
          <p:cNvSpPr/>
          <p:nvPr userDrawn="1"/>
        </p:nvSpPr>
        <p:spPr>
          <a:xfrm>
            <a:off x="0" y="6515100"/>
            <a:ext cx="9144000" cy="344387"/>
          </a:xfrm>
          <a:prstGeom prst="rect">
            <a:avLst/>
          </a:prstGeom>
          <a:pattFill prst="ltUpDiag">
            <a:fgClr>
              <a:srgbClr val="3A3A3C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39D9668-882A-49AA-B602-F00397D8A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4143788" y="6601112"/>
            <a:ext cx="856425" cy="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AD-AD29-48F9-9CE6-929470AC08A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CDB-7923-41B9-B7B7-05B370113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AD-AD29-48F9-9CE6-929470AC08A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CDB-7923-41B9-B7B7-05B370113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AD-AD29-48F9-9CE6-929470AC08A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CDB-7923-41B9-B7B7-05B370113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3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AD-AD29-48F9-9CE6-929470AC08A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CDB-7923-41B9-B7B7-05B370113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AD-AD29-48F9-9CE6-929470AC08A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CDB-7923-41B9-B7B7-05B370113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5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CAD-AD29-48F9-9CE6-929470AC08A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DBCDB-7923-41B9-B7B7-05B370113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2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18" Type="http://schemas.openxmlformats.org/officeDocument/2006/relationships/image" Target="../media/image7.emf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0.xml"/><Relationship Id="rId19" Type="http://schemas.openxmlformats.org/officeDocument/2006/relationships/image" Target="../media/image8.JP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F0CAD-AD29-48F9-9CE6-929470AC08A8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BCDB-7923-41B9-B7B7-05B3701134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26AE66-A7F2-4350-B988-966D7A4D91C4}"/>
              </a:ext>
            </a:extLst>
          </p:cNvPr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pattFill prst="ltUpDiag">
            <a:fgClr>
              <a:srgbClr val="3A3A3C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DBAE16-EDD4-4484-88C4-AAE5502A6DBC}"/>
              </a:ext>
            </a:extLst>
          </p:cNvPr>
          <p:cNvSpPr/>
          <p:nvPr userDrawn="1"/>
        </p:nvSpPr>
        <p:spPr>
          <a:xfrm>
            <a:off x="0" y="6515100"/>
            <a:ext cx="9144000" cy="344387"/>
          </a:xfrm>
          <a:prstGeom prst="rect">
            <a:avLst/>
          </a:prstGeom>
          <a:pattFill prst="ltUpDiag">
            <a:fgClr>
              <a:srgbClr val="3A3A3C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C96A6B-FBB7-423C-A3CC-0493F47FB0F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grayscl/>
          </a:blip>
          <a:stretch>
            <a:fillRect/>
          </a:stretch>
        </p:blipFill>
        <p:spPr>
          <a:xfrm>
            <a:off x="4143788" y="6601112"/>
            <a:ext cx="856425" cy="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2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307D64-E141-46F2-8E40-6157552FA619}"/>
              </a:ext>
            </a:extLst>
          </p:cNvPr>
          <p:cNvSpPr txBox="1">
            <a:spLocks/>
          </p:cNvSpPr>
          <p:nvPr userDrawn="1"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59D6FF-664A-435F-A7E1-8A329BB7F1C6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E6AE21-4300-4E24-A09F-11F1F0D64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53" b="7103"/>
          <a:stretch/>
        </p:blipFill>
        <p:spPr>
          <a:xfrm>
            <a:off x="0" y="-34895"/>
            <a:ext cx="9144000" cy="6383558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9B7D415-0984-4756-9767-87E918BF7352}"/>
              </a:ext>
            </a:extLst>
          </p:cNvPr>
          <p:cNvGrpSpPr/>
          <p:nvPr userDrawn="1"/>
        </p:nvGrpSpPr>
        <p:grpSpPr>
          <a:xfrm>
            <a:off x="739543" y="6365724"/>
            <a:ext cx="8130106" cy="420139"/>
            <a:chOff x="739543" y="6365724"/>
            <a:chExt cx="8130106" cy="42013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34D4509-870C-4086-964E-9A1DF3824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7" r="75743" b="7839"/>
            <a:stretch/>
          </p:blipFill>
          <p:spPr bwMode="auto">
            <a:xfrm>
              <a:off x="3704364" y="6369243"/>
              <a:ext cx="847583" cy="359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 descr="\\PT-SERVER\File300\05.마케팅\17.ISO인증\05_로고 및 인증서\ISO로고_최종.png">
              <a:extLst>
                <a:ext uri="{FF2B5EF4-FFF2-40B4-BE49-F238E27FC236}">
                  <a16:creationId xmlns:a16="http://schemas.microsoft.com/office/drawing/2014/main" id="{D217823B-9E12-49FE-8EFA-6779D319E71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530" y="6512140"/>
              <a:ext cx="884441" cy="185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239B3EF9-0056-4B47-965E-0F3B5326815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846"/>
            <a:stretch/>
          </p:blipFill>
          <p:spPr bwMode="auto">
            <a:xfrm>
              <a:off x="5986420" y="6458923"/>
              <a:ext cx="1167105" cy="20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EDFB941-AF30-4F97-8493-52B0CE6C1FD5}"/>
                </a:ext>
              </a:extLst>
            </p:cNvPr>
            <p:cNvGrpSpPr/>
            <p:nvPr userDrawn="1"/>
          </p:nvGrpSpPr>
          <p:grpSpPr>
            <a:xfrm>
              <a:off x="7346507" y="6365724"/>
              <a:ext cx="1523142" cy="392415"/>
              <a:chOff x="1962451" y="6224466"/>
              <a:chExt cx="2090614" cy="53861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B020990-F9D7-4A3B-B3FD-1FD57A825A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50" t="38538" r="55911" b="53448"/>
              <a:stretch/>
            </p:blipFill>
            <p:spPr>
              <a:xfrm>
                <a:off x="1962451" y="6246356"/>
                <a:ext cx="1114554" cy="436803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9A3BF87-ADAE-4D1E-836E-E52D5930362C}"/>
                  </a:ext>
                </a:extLst>
              </p:cNvPr>
              <p:cNvSpPr/>
              <p:nvPr/>
            </p:nvSpPr>
            <p:spPr>
              <a:xfrm>
                <a:off x="2901983" y="6224466"/>
                <a:ext cx="1141687" cy="364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750" spc="-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DIYGo530" panose="02030504000101010101" pitchFamily="18" charset="-127"/>
                    <a:ea typeface="YDIYGo530" panose="02030504000101010101" pitchFamily="18" charset="-127"/>
                    <a:cs typeface="Arial" panose="020B0604020202020204" pitchFamily="34" charset="0"/>
                  </a:rPr>
                  <a:t>기술혁신형</a:t>
                </a:r>
                <a:endParaRPr lang="en-US" altLang="ko-KR" sz="75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DIYGo530" panose="02030504000101010101" pitchFamily="18" charset="-127"/>
                  <a:ea typeface="YDIYGo530" panose="0203050400010101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57A4F1B-7881-44FE-86B4-CCCDAF56CBCC}"/>
                  </a:ext>
                </a:extLst>
              </p:cNvPr>
              <p:cNvSpPr/>
              <p:nvPr/>
            </p:nvSpPr>
            <p:spPr>
              <a:xfrm>
                <a:off x="2938512" y="6414566"/>
                <a:ext cx="1114553" cy="348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700" spc="-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DIYGo530" panose="02030504000101010101" pitchFamily="18" charset="-127"/>
                    <a:ea typeface="YDIYGo530" panose="02030504000101010101" pitchFamily="18" charset="-127"/>
                    <a:cs typeface="Arial" panose="020B0604020202020204" pitchFamily="34" charset="0"/>
                  </a:rPr>
                  <a:t>중소기업</a:t>
                </a:r>
                <a:endParaRPr lang="en-US" altLang="ko-KR" sz="7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DIYGo530" panose="02030504000101010101" pitchFamily="18" charset="-127"/>
                  <a:ea typeface="YDIYGo530" panose="02030504000101010101" pitchFamily="18" charset="-127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DC584D2-33E5-41B1-B38D-E7FEC5519C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/>
            <a:srcRect l="18095" t="16664" r="14980" b="14245"/>
            <a:stretch/>
          </p:blipFill>
          <p:spPr>
            <a:xfrm>
              <a:off x="739543" y="6431076"/>
              <a:ext cx="328085" cy="33885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7FD1FB0-03EF-4986-853C-19A703443E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5312" y="6412144"/>
              <a:ext cx="1129651" cy="373719"/>
            </a:xfrm>
            <a:prstGeom prst="rect">
              <a:avLst/>
            </a:prstGeom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482D064C-11B5-4C54-877A-AFCF39BB1D1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97" r="40626" b="4501"/>
            <a:stretch/>
          </p:blipFill>
          <p:spPr bwMode="auto">
            <a:xfrm>
              <a:off x="2481299" y="6370968"/>
              <a:ext cx="948709" cy="37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78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3A3A3C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dj,flower,headphones,keyboard,laptop,macbook,pro,music,technology,top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t="7578" r="617" b="45671"/>
          <a:stretch>
            <a:fillRect/>
          </a:stretch>
        </p:blipFill>
        <p:spPr bwMode="auto">
          <a:xfrm>
            <a:off x="0" y="3971925"/>
            <a:ext cx="9144000" cy="2886075"/>
          </a:xfrm>
          <a:custGeom>
            <a:avLst/>
            <a:gdLst>
              <a:gd name="connsiteX0" fmla="*/ 0 w 9144000"/>
              <a:gd name="connsiteY0" fmla="*/ 0 h 2886075"/>
              <a:gd name="connsiteX1" fmla="*/ 9144000 w 9144000"/>
              <a:gd name="connsiteY1" fmla="*/ 0 h 2886075"/>
              <a:gd name="connsiteX2" fmla="*/ 9144000 w 9144000"/>
              <a:gd name="connsiteY2" fmla="*/ 2886075 h 2886075"/>
              <a:gd name="connsiteX3" fmla="*/ 0 w 9144000"/>
              <a:gd name="connsiteY3" fmla="*/ 2886075 h 288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886075">
                <a:moveTo>
                  <a:pt x="0" y="0"/>
                </a:moveTo>
                <a:lnTo>
                  <a:pt x="9144000" y="0"/>
                </a:lnTo>
                <a:lnTo>
                  <a:pt x="9144000" y="2886075"/>
                </a:lnTo>
                <a:lnTo>
                  <a:pt x="0" y="28860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761499" y="2582325"/>
            <a:ext cx="400551" cy="0"/>
          </a:xfrm>
          <a:prstGeom prst="line">
            <a:avLst/>
          </a:prstGeom>
          <a:ln w="38100">
            <a:solidFill>
              <a:srgbClr val="D7B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각 삼각형 30"/>
          <p:cNvSpPr/>
          <p:nvPr/>
        </p:nvSpPr>
        <p:spPr>
          <a:xfrm rot="5400000">
            <a:off x="0" y="3974122"/>
            <a:ext cx="2883877" cy="2883877"/>
          </a:xfrm>
          <a:prstGeom prst="rt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16200000">
            <a:off x="1" y="3974122"/>
            <a:ext cx="2883877" cy="2883877"/>
          </a:xfrm>
          <a:prstGeom prst="rtTriangle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/>
          <p:cNvSpPr/>
          <p:nvPr/>
        </p:nvSpPr>
        <p:spPr>
          <a:xfrm rot="5400000">
            <a:off x="2883879" y="3974122"/>
            <a:ext cx="2883877" cy="2883877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각 삼각형 37"/>
          <p:cNvSpPr/>
          <p:nvPr/>
        </p:nvSpPr>
        <p:spPr>
          <a:xfrm>
            <a:off x="0" y="3974123"/>
            <a:ext cx="2883877" cy="2883877"/>
          </a:xfrm>
          <a:prstGeom prst="rtTriangle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/>
          <p:cNvSpPr/>
          <p:nvPr/>
        </p:nvSpPr>
        <p:spPr>
          <a:xfrm>
            <a:off x="2883879" y="3971924"/>
            <a:ext cx="2883877" cy="2883877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43FE5-87A2-4DBE-BC7A-D07A21DB0700}"/>
              </a:ext>
            </a:extLst>
          </p:cNvPr>
          <p:cNvSpPr txBox="1"/>
          <p:nvPr/>
        </p:nvSpPr>
        <p:spPr>
          <a:xfrm>
            <a:off x="623209" y="1210118"/>
            <a:ext cx="6677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6"/>
                </a:solidFill>
              </a:rPr>
              <a:t>네이버</a:t>
            </a:r>
            <a:r>
              <a:rPr lang="ko-KR" altLang="en-US" sz="4000" b="1" dirty="0">
                <a:solidFill>
                  <a:schemeClr val="bg1"/>
                </a:solidFill>
              </a:rPr>
              <a:t> 사전을 이용한</a:t>
            </a:r>
            <a:endParaRPr lang="en-US" altLang="ko-KR" sz="4000" b="1" dirty="0">
              <a:solidFill>
                <a:schemeClr val="bg1"/>
              </a:solidFill>
            </a:endParaRPr>
          </a:p>
          <a:p>
            <a:r>
              <a:rPr lang="ko-KR" altLang="en-US" sz="4000" b="1" dirty="0">
                <a:solidFill>
                  <a:schemeClr val="bg1"/>
                </a:solidFill>
              </a:rPr>
              <a:t>불용어처리기 </a:t>
            </a:r>
            <a:r>
              <a:rPr lang="en-US" altLang="ko-KR" sz="4000" b="1" dirty="0">
                <a:solidFill>
                  <a:schemeClr val="bg1"/>
                </a:solidFill>
              </a:rPr>
              <a:t>(</a:t>
            </a:r>
            <a:r>
              <a:rPr lang="ko-KR" altLang="en-US" sz="4000" b="1" dirty="0" err="1">
                <a:solidFill>
                  <a:schemeClr val="bg1"/>
                </a:solidFill>
              </a:rPr>
              <a:t>색인어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</a:rPr>
              <a:t>추출기</a:t>
            </a:r>
            <a:r>
              <a:rPr lang="en-US" altLang="ko-KR" sz="4000" b="1" dirty="0">
                <a:solidFill>
                  <a:schemeClr val="bg1"/>
                </a:solidFill>
              </a:rPr>
              <a:t>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96C04-565C-4B5D-A984-63BA1A7A5F44}"/>
              </a:ext>
            </a:extLst>
          </p:cNvPr>
          <p:cNvSpPr txBox="1"/>
          <p:nvPr/>
        </p:nvSpPr>
        <p:spPr>
          <a:xfrm>
            <a:off x="6840212" y="3154015"/>
            <a:ext cx="151964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spc="-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b="1" spc="-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윤상현</a:t>
            </a:r>
          </a:p>
        </p:txBody>
      </p:sp>
    </p:spTree>
    <p:extLst>
      <p:ext uri="{BB962C8B-B14F-4D97-AF65-F5344CB8AC3E}">
        <p14:creationId xmlns:p14="http://schemas.microsoft.com/office/powerpoint/2010/main" val="210253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분석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101D7-80C1-4F27-883A-5724918E4056}"/>
              </a:ext>
            </a:extLst>
          </p:cNvPr>
          <p:cNvSpPr txBox="1"/>
          <p:nvPr/>
        </p:nvSpPr>
        <p:spPr>
          <a:xfrm>
            <a:off x="3158583" y="1125590"/>
            <a:ext cx="562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</a:t>
            </a:r>
            <a:r>
              <a:rPr lang="en-US" altLang="ko-KR" dirty="0"/>
              <a:t>list</a:t>
            </a:r>
            <a:r>
              <a:rPr lang="ko-KR" altLang="en-US" dirty="0"/>
              <a:t>에는 중복요소가 있기 때문에 중복을 제거하고 단어의 빈도수를 세어주는 함수가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3029B5-4431-48E2-882C-446B3B59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2" y="1125590"/>
            <a:ext cx="2790476" cy="8476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52DD98-7960-4AC4-8DA0-AED585F4C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52225"/>
            <a:ext cx="9144000" cy="29338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4C13A9-E7B8-48E0-9ACD-CE6E06550AEA}"/>
              </a:ext>
            </a:extLst>
          </p:cNvPr>
          <p:cNvSpPr txBox="1"/>
          <p:nvPr/>
        </p:nvSpPr>
        <p:spPr>
          <a:xfrm>
            <a:off x="154122" y="5333306"/>
            <a:ext cx="855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resultList</a:t>
            </a:r>
            <a:r>
              <a:rPr lang="ko-KR" altLang="en-US" dirty="0"/>
              <a:t>에 해당 단어가 없다면 공간을 생성해준다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단어가 다시 발견되면 </a:t>
            </a:r>
            <a:r>
              <a:rPr lang="en-US" altLang="ko-KR" dirty="0"/>
              <a:t>count list</a:t>
            </a:r>
            <a:r>
              <a:rPr lang="ko-KR" altLang="en-US" dirty="0"/>
              <a:t>의 값을 </a:t>
            </a:r>
            <a:r>
              <a:rPr lang="en-US" altLang="ko-KR" dirty="0"/>
              <a:t>1 </a:t>
            </a:r>
            <a:r>
              <a:rPr lang="ko-KR" altLang="en-US" dirty="0"/>
              <a:t>증가시킨다</a:t>
            </a:r>
            <a:r>
              <a:rPr lang="en-US" altLang="ko-KR" dirty="0"/>
              <a:t>(</a:t>
            </a:r>
            <a:r>
              <a:rPr lang="ko-KR" altLang="en-US" dirty="0" err="1"/>
              <a:t>단어빈도수확인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22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분석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C13A9-E7B8-48E0-9ACD-CE6E06550AEA}"/>
              </a:ext>
            </a:extLst>
          </p:cNvPr>
          <p:cNvSpPr txBox="1"/>
          <p:nvPr/>
        </p:nvSpPr>
        <p:spPr>
          <a:xfrm>
            <a:off x="5639836" y="1226234"/>
            <a:ext cx="325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선택정렬</a:t>
            </a:r>
            <a:r>
              <a:rPr lang="ko-KR" altLang="en-US" dirty="0"/>
              <a:t> 알고리즘으로 정렬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4BB696-2F79-4A72-89DA-5B9B5C43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0" y="987762"/>
            <a:ext cx="5390476" cy="5390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AC15F0-65A8-4E93-9582-7D55B56A9FA7}"/>
              </a:ext>
            </a:extLst>
          </p:cNvPr>
          <p:cNvSpPr txBox="1"/>
          <p:nvPr/>
        </p:nvSpPr>
        <p:spPr>
          <a:xfrm>
            <a:off x="5639836" y="4680634"/>
            <a:ext cx="3254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정렬된 단어</a:t>
            </a:r>
            <a:r>
              <a:rPr lang="en-US" altLang="ko-KR" dirty="0"/>
              <a:t>list, </a:t>
            </a:r>
            <a:r>
              <a:rPr lang="ko-KR" altLang="en-US" dirty="0"/>
              <a:t>빈도</a:t>
            </a:r>
            <a:r>
              <a:rPr lang="en-US" altLang="ko-KR" dirty="0"/>
              <a:t>list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순서대로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608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실행결과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062D9-DB74-4844-80CA-42F1528404C2}"/>
              </a:ext>
            </a:extLst>
          </p:cNvPr>
          <p:cNvSpPr txBox="1"/>
          <p:nvPr/>
        </p:nvSpPr>
        <p:spPr>
          <a:xfrm>
            <a:off x="154121" y="5609144"/>
            <a:ext cx="85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원본 </a:t>
            </a:r>
            <a:r>
              <a:rPr lang="en-US" altLang="ko-KR" dirty="0"/>
              <a:t>txt</a:t>
            </a:r>
            <a:r>
              <a:rPr lang="ko-KR" altLang="en-US" dirty="0"/>
              <a:t>파일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2829FF-64EA-4934-BC72-A81B91EFF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3" y="2068795"/>
            <a:ext cx="8798113" cy="27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6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실행결과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B0352E-4479-495D-9707-770406B50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7" y="1101880"/>
            <a:ext cx="628571" cy="2495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8210A4-0561-401C-8114-F4D3FFE152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9" t="674" r="5412" b="1767"/>
          <a:stretch/>
        </p:blipFill>
        <p:spPr>
          <a:xfrm>
            <a:off x="1639660" y="1035953"/>
            <a:ext cx="763794" cy="51224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186664-184D-4630-9C75-6921C68A0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664" y="1035953"/>
            <a:ext cx="676190" cy="47531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11E9E8-DF71-4960-9034-EC2CE37B45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941" r="-3125"/>
          <a:stretch/>
        </p:blipFill>
        <p:spPr>
          <a:xfrm>
            <a:off x="281120" y="4727551"/>
            <a:ext cx="628571" cy="1430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5C1877-10C5-44F3-AC36-6496F75FABF4}"/>
              </a:ext>
            </a:extLst>
          </p:cNvPr>
          <p:cNvSpPr txBox="1"/>
          <p:nvPr/>
        </p:nvSpPr>
        <p:spPr>
          <a:xfrm>
            <a:off x="357319" y="3905027"/>
            <a:ext cx="39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3C708-E809-4E2E-A18D-A3FDD68A9A82}"/>
              </a:ext>
            </a:extLst>
          </p:cNvPr>
          <p:cNvSpPr txBox="1"/>
          <p:nvPr/>
        </p:nvSpPr>
        <p:spPr>
          <a:xfrm>
            <a:off x="3294528" y="5789063"/>
            <a:ext cx="45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73F17-50B1-4D60-BA1E-463A7EA55ABF}"/>
              </a:ext>
            </a:extLst>
          </p:cNvPr>
          <p:cNvSpPr txBox="1"/>
          <p:nvPr/>
        </p:nvSpPr>
        <p:spPr>
          <a:xfrm>
            <a:off x="4644480" y="1101880"/>
            <a:ext cx="3964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왼쪽은 전체 </a:t>
            </a:r>
            <a:r>
              <a:rPr lang="ko-KR" altLang="en-US" dirty="0" err="1"/>
              <a:t>단어중</a:t>
            </a:r>
            <a:r>
              <a:rPr lang="ko-KR" altLang="en-US" dirty="0"/>
              <a:t> 지금 몇 번째</a:t>
            </a:r>
            <a:endParaRPr lang="en-US" altLang="ko-KR" dirty="0"/>
          </a:p>
          <a:p>
            <a:r>
              <a:rPr lang="ko-KR" altLang="en-US" dirty="0"/>
              <a:t>단어를 조회 중인지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차례대로 </a:t>
            </a:r>
            <a:r>
              <a:rPr lang="ko-KR" altLang="en-US" dirty="0" err="1"/>
              <a:t>불용어</a:t>
            </a:r>
            <a:r>
              <a:rPr lang="ko-KR" altLang="en-US" dirty="0"/>
              <a:t> 목록</a:t>
            </a:r>
            <a:r>
              <a:rPr lang="en-US" altLang="ko-KR" dirty="0"/>
              <a:t>, </a:t>
            </a:r>
            <a:r>
              <a:rPr lang="ko-KR" altLang="en-US" dirty="0" err="1"/>
              <a:t>색인어</a:t>
            </a:r>
            <a:r>
              <a:rPr lang="ko-KR" altLang="en-US" dirty="0"/>
              <a:t> 목록을</a:t>
            </a:r>
            <a:endParaRPr lang="en-US" altLang="ko-KR" dirty="0"/>
          </a:p>
          <a:p>
            <a:r>
              <a:rPr lang="ko-KR" altLang="en-US" dirty="0"/>
              <a:t>출력해 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2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장단점 분석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3D83E7C9-3DDC-40A0-A4C3-F10A0A5C1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442662"/>
              </p:ext>
            </p:extLst>
          </p:nvPr>
        </p:nvGraphicFramePr>
        <p:xfrm>
          <a:off x="387350" y="1247257"/>
          <a:ext cx="8240283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985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dj,flower,headphones,keyboard,laptop,macbook,pro,music,technology,top,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59" t="1129" r="4649" b="1230"/>
          <a:stretch/>
        </p:blipFill>
        <p:spPr bwMode="auto">
          <a:xfrm>
            <a:off x="3001" y="-15817"/>
            <a:ext cx="9140999" cy="68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002" y="-4389"/>
            <a:ext cx="9144000" cy="6884160"/>
          </a:xfrm>
          <a:prstGeom prst="rect">
            <a:avLst/>
          </a:prstGeom>
          <a:solidFill>
            <a:srgbClr val="3A3A3C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각 삼각형 12"/>
          <p:cNvSpPr/>
          <p:nvPr/>
        </p:nvSpPr>
        <p:spPr>
          <a:xfrm rot="10800000">
            <a:off x="4572000" y="0"/>
            <a:ext cx="4572001" cy="4572000"/>
          </a:xfrm>
          <a:prstGeom prst="rtTriangl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/>
          <p:cNvSpPr/>
          <p:nvPr/>
        </p:nvSpPr>
        <p:spPr>
          <a:xfrm rot="5400000">
            <a:off x="-1" y="1"/>
            <a:ext cx="4572001" cy="4572002"/>
          </a:xfrm>
          <a:prstGeom prst="rtTriangl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4"/>
          <p:cNvSpPr txBox="1"/>
          <p:nvPr/>
        </p:nvSpPr>
        <p:spPr>
          <a:xfrm>
            <a:off x="2664068" y="2552469"/>
            <a:ext cx="3815864" cy="1625060"/>
          </a:xfrm>
          <a:prstGeom prst="rect">
            <a:avLst/>
          </a:prstGeom>
          <a:noFill/>
          <a:effectLst>
            <a:outerShdw dist="635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6600" b="1" spc="-300" dirty="0">
                <a:solidFill>
                  <a:srgbClr val="D7BA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</a:p>
          <a:p>
            <a:pPr algn="ctr">
              <a:lnSpc>
                <a:spcPct val="80000"/>
              </a:lnSpc>
            </a:pPr>
            <a:r>
              <a:rPr lang="en-US" altLang="ko-KR" sz="6600" b="1" spc="-300" dirty="0">
                <a:solidFill>
                  <a:srgbClr val="D7BA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463436" y="4507186"/>
            <a:ext cx="217128" cy="0"/>
          </a:xfrm>
          <a:prstGeom prst="line">
            <a:avLst/>
          </a:prstGeom>
          <a:ln w="38100">
            <a:solidFill>
              <a:srgbClr val="D7B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각 삼각형 9"/>
          <p:cNvSpPr/>
          <p:nvPr/>
        </p:nvSpPr>
        <p:spPr>
          <a:xfrm rot="18900000">
            <a:off x="681355" y="-1614124"/>
            <a:ext cx="3219468" cy="3219469"/>
          </a:xfrm>
          <a:prstGeom prst="rtTriangl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8900000">
            <a:off x="5248230" y="-1614125"/>
            <a:ext cx="3219468" cy="3219469"/>
          </a:xfrm>
          <a:prstGeom prst="rtTriangle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7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rgbClr val="3A3A3C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dj,flower,headphones,keyboard,laptop,macbook,pro,music,technology,top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6" r="39167"/>
          <a:stretch>
            <a:fillRect/>
          </a:stretch>
        </p:blipFill>
        <p:spPr bwMode="auto">
          <a:xfrm>
            <a:off x="0" y="0"/>
            <a:ext cx="4140200" cy="6858000"/>
          </a:xfrm>
          <a:custGeom>
            <a:avLst/>
            <a:gdLst>
              <a:gd name="connsiteX0" fmla="*/ 0 w 4140200"/>
              <a:gd name="connsiteY0" fmla="*/ 0 h 6858000"/>
              <a:gd name="connsiteX1" fmla="*/ 4140200 w 4140200"/>
              <a:gd name="connsiteY1" fmla="*/ 0 h 6858000"/>
              <a:gd name="connsiteX2" fmla="*/ 4140200 w 4140200"/>
              <a:gd name="connsiteY2" fmla="*/ 6858000 h 6858000"/>
              <a:gd name="connsiteX3" fmla="*/ 0 w 414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200" h="6858000">
                <a:moveTo>
                  <a:pt x="0" y="0"/>
                </a:moveTo>
                <a:lnTo>
                  <a:pt x="4140200" y="0"/>
                </a:lnTo>
                <a:lnTo>
                  <a:pt x="41402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134935" y="2281493"/>
            <a:ext cx="2811411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200" b="1" spc="-50" dirty="0" err="1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불용어</a:t>
            </a:r>
            <a:r>
              <a:rPr lang="en-US" altLang="ko-KR" sz="2200" b="1" spc="-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(Stop Word)</a:t>
            </a:r>
            <a:r>
              <a:rPr lang="ko-KR" altLang="en-US" sz="2200" b="1" spc="-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란</a:t>
            </a:r>
            <a:r>
              <a:rPr lang="en-US" altLang="ko-KR" sz="2200" b="1" spc="-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200" b="1" spc="-50" dirty="0">
              <a:ln w="0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dist="127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15913" y="2268193"/>
            <a:ext cx="442429" cy="34471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01.</a:t>
            </a:r>
            <a:endParaRPr lang="ko-KR" altLang="en-US" sz="2800" spc="-150" dirty="0">
              <a:ln w="0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34935" y="3348205"/>
            <a:ext cx="2973571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200" b="1" spc="-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흐름도 및 소스코드 분석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15913" y="3334905"/>
            <a:ext cx="442429" cy="34471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02.</a:t>
            </a:r>
            <a:endParaRPr lang="ko-KR" altLang="en-US" sz="2800" spc="-150" dirty="0">
              <a:ln w="0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4935" y="4414917"/>
            <a:ext cx="1102866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200" b="1" spc="-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실행결과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15913" y="4401617"/>
            <a:ext cx="442429" cy="34471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03.</a:t>
            </a:r>
            <a:endParaRPr lang="ko-KR" altLang="en-US" sz="2800" spc="-150" dirty="0">
              <a:ln w="0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34935" y="5481630"/>
            <a:ext cx="1450718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200" b="1" spc="-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dist="127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장단점 분석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15913" y="5468330"/>
            <a:ext cx="442429" cy="34471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spc="-150" dirty="0">
                <a:ln w="0"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endParaRPr lang="ko-KR" altLang="en-US" sz="2800" spc="-150" dirty="0">
              <a:ln w="0"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7850" y="781508"/>
            <a:ext cx="3860800" cy="61555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0" b="1" spc="-300" dirty="0">
                <a:solidFill>
                  <a:srgbClr val="D7BA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4408504" y="1509664"/>
            <a:ext cx="400551" cy="0"/>
          </a:xfrm>
          <a:prstGeom prst="line">
            <a:avLst/>
          </a:prstGeom>
          <a:ln w="38100">
            <a:solidFill>
              <a:srgbClr val="D7BA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각 삼각형 52"/>
          <p:cNvSpPr/>
          <p:nvPr/>
        </p:nvSpPr>
        <p:spPr>
          <a:xfrm rot="5400000">
            <a:off x="-6817" y="6816"/>
            <a:ext cx="4153834" cy="4140200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각 삼각형 53"/>
          <p:cNvSpPr/>
          <p:nvPr/>
        </p:nvSpPr>
        <p:spPr>
          <a:xfrm rot="16200000">
            <a:off x="-6816" y="6815"/>
            <a:ext cx="4153833" cy="4140199"/>
          </a:xfrm>
          <a:prstGeom prst="rt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5400000">
            <a:off x="718016" y="3435817"/>
            <a:ext cx="2704167" cy="4140200"/>
          </a:xfrm>
          <a:custGeom>
            <a:avLst/>
            <a:gdLst>
              <a:gd name="connsiteX0" fmla="*/ 0 w 2704167"/>
              <a:gd name="connsiteY0" fmla="*/ 4140200 h 4140200"/>
              <a:gd name="connsiteX1" fmla="*/ 0 w 2704167"/>
              <a:gd name="connsiteY1" fmla="*/ 0 h 4140200"/>
              <a:gd name="connsiteX2" fmla="*/ 2704167 w 2704167"/>
              <a:gd name="connsiteY2" fmla="*/ 2704167 h 4140200"/>
              <a:gd name="connsiteX3" fmla="*/ 2704167 w 2704167"/>
              <a:gd name="connsiteY3" fmla="*/ 4140200 h 414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4167" h="4140200">
                <a:moveTo>
                  <a:pt x="0" y="4140200"/>
                </a:moveTo>
                <a:lnTo>
                  <a:pt x="0" y="0"/>
                </a:lnTo>
                <a:lnTo>
                  <a:pt x="2704167" y="2704167"/>
                </a:lnTo>
                <a:lnTo>
                  <a:pt x="2704167" y="414020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각 삼각형 55"/>
          <p:cNvSpPr/>
          <p:nvPr/>
        </p:nvSpPr>
        <p:spPr>
          <a:xfrm>
            <a:off x="-6817" y="6817"/>
            <a:ext cx="4153833" cy="4140199"/>
          </a:xfrm>
          <a:prstGeom prst="rtTriangl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7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772467" y="2221822"/>
            <a:ext cx="3065365" cy="3065365"/>
            <a:chOff x="2946401" y="2401276"/>
            <a:chExt cx="3251200" cy="3251200"/>
          </a:xfrm>
        </p:grpSpPr>
        <p:pic>
          <p:nvPicPr>
            <p:cNvPr id="35" name="그림 34" descr="dj,flower,headphones,keyboard,laptop,macbook,pro,music,technology,top,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51" t="2507" r="16725" b="2507"/>
            <a:stretch>
              <a:fillRect/>
            </a:stretch>
          </p:blipFill>
          <p:spPr bwMode="auto">
            <a:xfrm>
              <a:off x="2946401" y="2401276"/>
              <a:ext cx="3251200" cy="3251200"/>
            </a:xfrm>
            <a:custGeom>
              <a:avLst/>
              <a:gdLst>
                <a:gd name="connsiteX0" fmla="*/ 1625600 w 3251200"/>
                <a:gd name="connsiteY0" fmla="*/ 0 h 3251200"/>
                <a:gd name="connsiteX1" fmla="*/ 3251200 w 3251200"/>
                <a:gd name="connsiteY1" fmla="*/ 1625600 h 3251200"/>
                <a:gd name="connsiteX2" fmla="*/ 1625600 w 3251200"/>
                <a:gd name="connsiteY2" fmla="*/ 3251200 h 3251200"/>
                <a:gd name="connsiteX3" fmla="*/ 0 w 3251200"/>
                <a:gd name="connsiteY3" fmla="*/ 1625600 h 3251200"/>
                <a:gd name="connsiteX4" fmla="*/ 1625600 w 3251200"/>
                <a:gd name="connsiteY4" fmla="*/ 0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1200" h="3251200">
                  <a:moveTo>
                    <a:pt x="1625600" y="0"/>
                  </a:moveTo>
                  <a:cubicBezTo>
                    <a:pt x="2523394" y="0"/>
                    <a:pt x="3251200" y="727806"/>
                    <a:pt x="3251200" y="1625600"/>
                  </a:cubicBezTo>
                  <a:cubicBezTo>
                    <a:pt x="3251200" y="2523394"/>
                    <a:pt x="2523394" y="3251200"/>
                    <a:pt x="1625600" y="3251200"/>
                  </a:cubicBezTo>
                  <a:cubicBezTo>
                    <a:pt x="727806" y="3251200"/>
                    <a:pt x="0" y="2523394"/>
                    <a:pt x="0" y="1625600"/>
                  </a:cubicBezTo>
                  <a:cubicBezTo>
                    <a:pt x="0" y="727806"/>
                    <a:pt x="727806" y="0"/>
                    <a:pt x="16256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/>
            <p:cNvSpPr/>
            <p:nvPr/>
          </p:nvSpPr>
          <p:spPr>
            <a:xfrm>
              <a:off x="2946401" y="2401276"/>
              <a:ext cx="3251200" cy="3251200"/>
            </a:xfrm>
            <a:prstGeom prst="ellipse">
              <a:avLst/>
            </a:prstGeom>
            <a:solidFill>
              <a:srgbClr val="3A3A3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082819" y="2014601"/>
            <a:ext cx="21453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문장에서 내용을 나타내는데 큰 역할을 하지 않는 단어</a:t>
            </a:r>
            <a:endParaRPr lang="en-US" altLang="ko-KR" sz="1400" b="1" spc="-50" dirty="0">
              <a:ln w="3175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71534" y="3477752"/>
            <a:ext cx="19813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문서 집합에서 </a:t>
            </a:r>
            <a:r>
              <a:rPr lang="en-US" altLang="ko-KR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이상 공통적으로 출현하는 단어</a:t>
            </a:r>
            <a:endParaRPr lang="en-US" altLang="ko-KR" sz="1400" b="1" spc="-50" dirty="0">
              <a:ln w="3175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21456" y="4856300"/>
            <a:ext cx="25339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보조적으로 일부 동사와 형용사</a:t>
            </a:r>
            <a:r>
              <a:rPr lang="en-US" altLang="ko-KR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부사도 불용어로 취급이 가능하다</a:t>
            </a:r>
            <a:r>
              <a:rPr lang="en-US" altLang="ko-KR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9770" y="2014601"/>
            <a:ext cx="223050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인터넷 검색 시</a:t>
            </a:r>
            <a:endParaRPr lang="en-US" altLang="ko-KR" sz="1400" b="1" spc="-50" dirty="0">
              <a:ln w="3175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검색 용어에서 제외되는 단어</a:t>
            </a:r>
            <a:r>
              <a:rPr lang="en-US" altLang="ko-KR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관사</a:t>
            </a:r>
            <a:r>
              <a:rPr lang="en-US" altLang="ko-KR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전치사</a:t>
            </a:r>
            <a:r>
              <a:rPr lang="en-US" altLang="ko-KR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접속사 등</a:t>
            </a:r>
            <a:r>
              <a:rPr lang="en-US" altLang="ko-KR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14294" y="3540318"/>
            <a:ext cx="15193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검색 색인 단어로</a:t>
            </a:r>
            <a:endParaRPr lang="en-US" altLang="ko-KR" sz="1400" b="1" spc="-50" dirty="0">
              <a:ln w="3175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ko-KR" altLang="en-US" sz="1400" b="1" spc="-50" dirty="0">
                <a:ln w="3175"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의미가 없는 단어</a:t>
            </a:r>
            <a:endParaRPr lang="en-US" altLang="ko-KR" sz="1400" b="1" spc="-50" dirty="0">
              <a:ln w="3175"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004415-5931-4028-B4A2-366CA7ED0208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불용어란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5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26CCDDF0-D4B8-4E29-8432-D7B382FB9B8E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2-1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순서도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3DCCB34C-DE1B-4BD4-98D9-0C12ECC0A47D}"/>
              </a:ext>
            </a:extLst>
          </p:cNvPr>
          <p:cNvSpPr/>
          <p:nvPr/>
        </p:nvSpPr>
        <p:spPr>
          <a:xfrm>
            <a:off x="702722" y="1292209"/>
            <a:ext cx="1377245" cy="395112"/>
          </a:xfrm>
          <a:prstGeom prst="flowChartTermina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  <a:endParaRPr lang="en-US" altLang="ko-KR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4470DE3B-164E-4B20-A6A2-598945F152B8}"/>
              </a:ext>
            </a:extLst>
          </p:cNvPr>
          <p:cNvSpPr/>
          <p:nvPr/>
        </p:nvSpPr>
        <p:spPr>
          <a:xfrm>
            <a:off x="438844" y="2077491"/>
            <a:ext cx="1905000" cy="733778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txt</a:t>
            </a:r>
            <a:r>
              <a:rPr lang="ko-KR" altLang="en-US" sz="1600" dirty="0"/>
              <a:t>파일로 저장된</a:t>
            </a:r>
            <a:endParaRPr lang="en-US" altLang="ko-KR" sz="1600" dirty="0"/>
          </a:p>
          <a:p>
            <a:pPr algn="ctr"/>
            <a:r>
              <a:rPr lang="ko-KR" altLang="en-US" sz="1600" dirty="0"/>
              <a:t> 원본파일 불러오기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D99C35-078C-4C23-98B6-4644748ADB2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391344" y="1687321"/>
            <a:ext cx="1" cy="39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6F027084-B301-4D81-A93B-5C9B9951FC69}"/>
              </a:ext>
            </a:extLst>
          </p:cNvPr>
          <p:cNvSpPr/>
          <p:nvPr/>
        </p:nvSpPr>
        <p:spPr>
          <a:xfrm>
            <a:off x="438842" y="3314321"/>
            <a:ext cx="1905000" cy="733778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특수문자 제거 및</a:t>
            </a:r>
            <a:endParaRPr lang="en-US" altLang="ko-KR" sz="1600" dirty="0"/>
          </a:p>
          <a:p>
            <a:pPr algn="ctr"/>
            <a:r>
              <a:rPr lang="en-US" altLang="ko-KR" sz="1600" dirty="0"/>
              <a:t>Tokenizer</a:t>
            </a:r>
            <a:endParaRPr lang="ko-KR" altLang="en-US" sz="1600" dirty="0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id="{F8D6049C-95B8-4885-A7A8-F7BAA5D665F8}"/>
              </a:ext>
            </a:extLst>
          </p:cNvPr>
          <p:cNvSpPr/>
          <p:nvPr/>
        </p:nvSpPr>
        <p:spPr>
          <a:xfrm>
            <a:off x="438844" y="4557514"/>
            <a:ext cx="1905000" cy="733778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네이버 단어사전에 하나씩 검색</a:t>
            </a:r>
          </a:p>
        </p:txBody>
      </p:sp>
      <p:sp>
        <p:nvSpPr>
          <p:cNvPr id="91" name="순서도: 판단 90">
            <a:extLst>
              <a:ext uri="{FF2B5EF4-FFF2-40B4-BE49-F238E27FC236}">
                <a16:creationId xmlns:a16="http://schemas.microsoft.com/office/drawing/2014/main" id="{04A7CE84-14DD-4A70-ADD3-8FD9353CB0F7}"/>
              </a:ext>
            </a:extLst>
          </p:cNvPr>
          <p:cNvSpPr/>
          <p:nvPr/>
        </p:nvSpPr>
        <p:spPr>
          <a:xfrm>
            <a:off x="4667374" y="1189741"/>
            <a:ext cx="2429933" cy="1049867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검색결과가 있는가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08A717C8-2AA0-4A6C-9F8B-4F4DC0AD255B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 flipH="1" flipV="1">
            <a:off x="1586066" y="995018"/>
            <a:ext cx="4101551" cy="4490997"/>
          </a:xfrm>
          <a:prstGeom prst="bentConnector5">
            <a:avLst>
              <a:gd name="adj1" fmla="val -5574"/>
              <a:gd name="adj2" fmla="val 32656"/>
              <a:gd name="adj3" fmla="val 105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처리 128">
            <a:extLst>
              <a:ext uri="{FF2B5EF4-FFF2-40B4-BE49-F238E27FC236}">
                <a16:creationId xmlns:a16="http://schemas.microsoft.com/office/drawing/2014/main" id="{4B839FA8-BE5E-476C-A5C9-4AC46F58F495}"/>
              </a:ext>
            </a:extLst>
          </p:cNvPr>
          <p:cNvSpPr/>
          <p:nvPr/>
        </p:nvSpPr>
        <p:spPr>
          <a:xfrm>
            <a:off x="3294933" y="2081579"/>
            <a:ext cx="1905000" cy="733778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단어 원형 및 품사 저장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049A33-59A5-431D-8C8F-4AC1C8FE3417}"/>
              </a:ext>
            </a:extLst>
          </p:cNvPr>
          <p:cNvSpPr txBox="1"/>
          <p:nvPr/>
        </p:nvSpPr>
        <p:spPr>
          <a:xfrm>
            <a:off x="4092781" y="13733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7C8EE33-49B7-4B1A-BD5A-1BC8C79C2F1C}"/>
              </a:ext>
            </a:extLst>
          </p:cNvPr>
          <p:cNvCxnSpPr>
            <a:cxnSpLocks/>
            <a:stCxn id="4" idx="2"/>
            <a:endCxn id="80" idx="0"/>
          </p:cNvCxnSpPr>
          <p:nvPr/>
        </p:nvCxnSpPr>
        <p:spPr>
          <a:xfrm flipH="1">
            <a:off x="1391342" y="2811269"/>
            <a:ext cx="2" cy="50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BBA88BA3-6B3B-4EEA-813F-CFA48D0367BF}"/>
              </a:ext>
            </a:extLst>
          </p:cNvPr>
          <p:cNvCxnSpPr>
            <a:stCxn id="80" idx="2"/>
            <a:endCxn id="85" idx="0"/>
          </p:cNvCxnSpPr>
          <p:nvPr/>
        </p:nvCxnSpPr>
        <p:spPr>
          <a:xfrm>
            <a:off x="1391342" y="4048099"/>
            <a:ext cx="2" cy="50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순서도: 처리 198">
            <a:extLst>
              <a:ext uri="{FF2B5EF4-FFF2-40B4-BE49-F238E27FC236}">
                <a16:creationId xmlns:a16="http://schemas.microsoft.com/office/drawing/2014/main" id="{C3237817-AD9B-40EC-B68C-63F302135597}"/>
              </a:ext>
            </a:extLst>
          </p:cNvPr>
          <p:cNvSpPr/>
          <p:nvPr/>
        </p:nvSpPr>
        <p:spPr>
          <a:xfrm>
            <a:off x="6422524" y="2331325"/>
            <a:ext cx="1905000" cy="733778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불용어</a:t>
            </a:r>
            <a:r>
              <a:rPr lang="ko-KR" altLang="en-US" sz="1600" dirty="0"/>
              <a:t> 사전에 등록</a:t>
            </a:r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AD8C772A-A35F-42BF-911E-2622F072F65A}"/>
              </a:ext>
            </a:extLst>
          </p:cNvPr>
          <p:cNvCxnSpPr>
            <a:stCxn id="91" idx="3"/>
            <a:endCxn id="199" idx="0"/>
          </p:cNvCxnSpPr>
          <p:nvPr/>
        </p:nvCxnSpPr>
        <p:spPr>
          <a:xfrm>
            <a:off x="7097307" y="1714675"/>
            <a:ext cx="277717" cy="616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5685C53-3CAE-447A-822F-D5C45FF2AFE3}"/>
              </a:ext>
            </a:extLst>
          </p:cNvPr>
          <p:cNvSpPr txBox="1"/>
          <p:nvPr/>
        </p:nvSpPr>
        <p:spPr>
          <a:xfrm>
            <a:off x="7041278" y="131332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26F3934F-CF90-49D4-8F92-5F33C1971EA0}"/>
              </a:ext>
            </a:extLst>
          </p:cNvPr>
          <p:cNvCxnSpPr>
            <a:cxnSpLocks/>
            <a:stCxn id="91" idx="1"/>
            <a:endCxn id="129" idx="0"/>
          </p:cNvCxnSpPr>
          <p:nvPr/>
        </p:nvCxnSpPr>
        <p:spPr>
          <a:xfrm rot="10800000" flipV="1">
            <a:off x="4247434" y="1714675"/>
            <a:ext cx="419941" cy="366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순서도: 처리 238">
            <a:extLst>
              <a:ext uri="{FF2B5EF4-FFF2-40B4-BE49-F238E27FC236}">
                <a16:creationId xmlns:a16="http://schemas.microsoft.com/office/drawing/2014/main" id="{AEFB3D45-CCC4-4D8D-8234-4DDAE5A53D34}"/>
              </a:ext>
            </a:extLst>
          </p:cNvPr>
          <p:cNvSpPr/>
          <p:nvPr/>
        </p:nvSpPr>
        <p:spPr>
          <a:xfrm>
            <a:off x="3294933" y="3154260"/>
            <a:ext cx="1905000" cy="733778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명사에서 </a:t>
            </a:r>
            <a:r>
              <a:rPr lang="ko-KR" altLang="en-US" sz="1600" dirty="0" err="1"/>
              <a:t>불용어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r>
              <a:rPr lang="ko-KR" altLang="en-US" sz="1600" dirty="0"/>
              <a:t>추출 및 저장</a:t>
            </a:r>
          </a:p>
        </p:txBody>
      </p: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B521A1B4-4A79-4C62-97C5-D048F38AE8F8}"/>
              </a:ext>
            </a:extLst>
          </p:cNvPr>
          <p:cNvCxnSpPr>
            <a:cxnSpLocks/>
            <a:stCxn id="129" idx="2"/>
            <a:endCxn id="239" idx="0"/>
          </p:cNvCxnSpPr>
          <p:nvPr/>
        </p:nvCxnSpPr>
        <p:spPr>
          <a:xfrm>
            <a:off x="4247433" y="2815357"/>
            <a:ext cx="0" cy="33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순서도: 판단 246">
            <a:extLst>
              <a:ext uri="{FF2B5EF4-FFF2-40B4-BE49-F238E27FC236}">
                <a16:creationId xmlns:a16="http://schemas.microsoft.com/office/drawing/2014/main" id="{4A12D2E5-7E10-40C4-87CD-6B48E9A7B710}"/>
              </a:ext>
            </a:extLst>
          </p:cNvPr>
          <p:cNvSpPr/>
          <p:nvPr/>
        </p:nvSpPr>
        <p:spPr>
          <a:xfrm>
            <a:off x="4530381" y="4698751"/>
            <a:ext cx="2429933" cy="1049867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단어가 더 없는가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249" name="연결선: 꺾임 248">
            <a:extLst>
              <a:ext uri="{FF2B5EF4-FFF2-40B4-BE49-F238E27FC236}">
                <a16:creationId xmlns:a16="http://schemas.microsoft.com/office/drawing/2014/main" id="{DE7BC699-7762-48C9-B985-D2868D5EE998}"/>
              </a:ext>
            </a:extLst>
          </p:cNvPr>
          <p:cNvCxnSpPr>
            <a:cxnSpLocks/>
            <a:stCxn id="239" idx="2"/>
            <a:endCxn id="247" idx="0"/>
          </p:cNvCxnSpPr>
          <p:nvPr/>
        </p:nvCxnSpPr>
        <p:spPr>
          <a:xfrm rot="16200000" flipH="1">
            <a:off x="4591034" y="3544436"/>
            <a:ext cx="810713" cy="1497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5FD5C960-0A58-4C92-95A3-88FD96797D31}"/>
              </a:ext>
            </a:extLst>
          </p:cNvPr>
          <p:cNvCxnSpPr>
            <a:cxnSpLocks/>
            <a:stCxn id="199" idx="2"/>
          </p:cNvCxnSpPr>
          <p:nvPr/>
        </p:nvCxnSpPr>
        <p:spPr>
          <a:xfrm rot="5400000">
            <a:off x="5939956" y="2865265"/>
            <a:ext cx="1235231" cy="16349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연결선: 꺾임 281">
            <a:extLst>
              <a:ext uri="{FF2B5EF4-FFF2-40B4-BE49-F238E27FC236}">
                <a16:creationId xmlns:a16="http://schemas.microsoft.com/office/drawing/2014/main" id="{36A2E15B-5705-416E-BB15-51727DE42F68}"/>
              </a:ext>
            </a:extLst>
          </p:cNvPr>
          <p:cNvCxnSpPr>
            <a:cxnSpLocks/>
            <a:stCxn id="247" idx="1"/>
          </p:cNvCxnSpPr>
          <p:nvPr/>
        </p:nvCxnSpPr>
        <p:spPr>
          <a:xfrm rot="10800000" flipV="1">
            <a:off x="176377" y="5223684"/>
            <a:ext cx="4354004" cy="959445"/>
          </a:xfrm>
          <a:prstGeom prst="bentConnector3">
            <a:avLst>
              <a:gd name="adj1" fmla="val 191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C8FE6679-BAF4-4FE1-963D-2ACE396E5B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57539" y="4634248"/>
            <a:ext cx="1882799" cy="1214968"/>
          </a:xfrm>
          <a:prstGeom prst="bentConnector3">
            <a:avLst>
              <a:gd name="adj1" fmla="val 99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617F15C5-3862-4333-853E-1F3296F1D72C}"/>
              </a:ext>
            </a:extLst>
          </p:cNvPr>
          <p:cNvSpPr txBox="1"/>
          <p:nvPr/>
        </p:nvSpPr>
        <p:spPr>
          <a:xfrm>
            <a:off x="4204738" y="48147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F8FC00D-9D1A-4462-B93C-B0FC66648DC8}"/>
              </a:ext>
            </a:extLst>
          </p:cNvPr>
          <p:cNvSpPr txBox="1"/>
          <p:nvPr/>
        </p:nvSpPr>
        <p:spPr>
          <a:xfrm>
            <a:off x="6842565" y="47927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</a:p>
        </p:txBody>
      </p:sp>
      <p:sp>
        <p:nvSpPr>
          <p:cNvPr id="298" name="순서도: 문서 297">
            <a:extLst>
              <a:ext uri="{FF2B5EF4-FFF2-40B4-BE49-F238E27FC236}">
                <a16:creationId xmlns:a16="http://schemas.microsoft.com/office/drawing/2014/main" id="{F15EB5A9-2A71-4792-9355-734CEFFC41F1}"/>
              </a:ext>
            </a:extLst>
          </p:cNvPr>
          <p:cNvSpPr/>
          <p:nvPr/>
        </p:nvSpPr>
        <p:spPr>
          <a:xfrm>
            <a:off x="7179733" y="5533212"/>
            <a:ext cx="1603023" cy="733778"/>
          </a:xfrm>
          <a:prstGeom prst="flowChartDocumen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색인어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 </a:t>
            </a:r>
            <a:r>
              <a:rPr lang="ko-KR" altLang="en-US" dirty="0" err="1"/>
              <a:t>불용어</a:t>
            </a:r>
            <a:r>
              <a:rPr lang="ko-KR" altLang="en-US" dirty="0"/>
              <a:t> 출력</a:t>
            </a:r>
          </a:p>
        </p:txBody>
      </p: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9B0A3AE9-5B26-4CE3-AC95-98D976456CF1}"/>
              </a:ext>
            </a:extLst>
          </p:cNvPr>
          <p:cNvCxnSpPr>
            <a:cxnSpLocks/>
            <a:stCxn id="247" idx="3"/>
            <a:endCxn id="298" idx="0"/>
          </p:cNvCxnSpPr>
          <p:nvPr/>
        </p:nvCxnSpPr>
        <p:spPr>
          <a:xfrm>
            <a:off x="6960314" y="5223685"/>
            <a:ext cx="1020931" cy="309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71501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분석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3343A-1B39-4B0E-A75D-7DD30E3DE003}"/>
              </a:ext>
            </a:extLst>
          </p:cNvPr>
          <p:cNvSpPr txBox="1"/>
          <p:nvPr/>
        </p:nvSpPr>
        <p:spPr>
          <a:xfrm>
            <a:off x="334537" y="5700854"/>
            <a:ext cx="832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파일을 불러온 후 문자열의 특수문자를 제거한 후 변수에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</a:t>
            </a:r>
            <a:r>
              <a:rPr lang="en-US" altLang="ko-KR" dirty="0"/>
              <a:t>Tokenizer</a:t>
            </a:r>
            <a:r>
              <a:rPr lang="ko-KR" altLang="en-US" dirty="0"/>
              <a:t>함수를 이용해 공백을 기준으로 단어들을 자른 후 </a:t>
            </a:r>
            <a:r>
              <a:rPr lang="en-US" altLang="ko-KR" dirty="0"/>
              <a:t>list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1D7701-67DE-4D5A-B247-8F87B5E1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14" y="1080900"/>
            <a:ext cx="8628571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분석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3343A-1B39-4B0E-A75D-7DD30E3DE003}"/>
              </a:ext>
            </a:extLst>
          </p:cNvPr>
          <p:cNvSpPr txBox="1"/>
          <p:nvPr/>
        </p:nvSpPr>
        <p:spPr>
          <a:xfrm>
            <a:off x="190763" y="5853671"/>
            <a:ext cx="428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특수문자 제거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0417A1-C1E5-4829-9904-99FA8DBE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3" y="1004329"/>
            <a:ext cx="3813046" cy="48616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987E49-2169-44A3-B563-EE134F7B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898" y="1168712"/>
            <a:ext cx="4634739" cy="2594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A00D9-7D10-492E-909E-5D1ECCD5B106}"/>
              </a:ext>
            </a:extLst>
          </p:cNvPr>
          <p:cNvSpPr txBox="1"/>
          <p:nvPr/>
        </p:nvSpPr>
        <p:spPr>
          <a:xfrm>
            <a:off x="4163898" y="4226787"/>
            <a:ext cx="428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Getline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ko-KR" altLang="en-US" dirty="0" err="1"/>
              <a:t>줄씩</a:t>
            </a:r>
            <a:r>
              <a:rPr lang="ko-KR" altLang="en-US" dirty="0"/>
              <a:t> </a:t>
            </a:r>
            <a:r>
              <a:rPr lang="en-US" altLang="ko-KR" dirty="0" err="1"/>
              <a:t>getline</a:t>
            </a:r>
            <a:r>
              <a:rPr lang="ko-KR" altLang="en-US" dirty="0"/>
              <a:t>에 저장해준다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줄 끝에 공백을 넣어줘야 </a:t>
            </a:r>
            <a:r>
              <a:rPr lang="en-US" altLang="ko-KR" dirty="0"/>
              <a:t>tokenizer</a:t>
            </a:r>
            <a:r>
              <a:rPr lang="ko-KR" altLang="en-US" dirty="0"/>
              <a:t>시 오류가 발생하지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72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분석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A4385-EAA7-4AEB-8428-DBD0F55A0443}"/>
              </a:ext>
            </a:extLst>
          </p:cNvPr>
          <p:cNvSpPr txBox="1"/>
          <p:nvPr/>
        </p:nvSpPr>
        <p:spPr>
          <a:xfrm>
            <a:off x="190259" y="5636531"/>
            <a:ext cx="855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검색 예시</a:t>
            </a:r>
            <a:r>
              <a:rPr lang="en-US" altLang="ko-KR" dirty="0"/>
              <a:t>, </a:t>
            </a:r>
            <a:r>
              <a:rPr lang="ko-KR" altLang="en-US" dirty="0"/>
              <a:t>결과가 있다면 </a:t>
            </a:r>
            <a:r>
              <a:rPr lang="en-US" altLang="ko-KR" dirty="0"/>
              <a:t>fnt15</a:t>
            </a:r>
            <a:r>
              <a:rPr lang="ko-KR" altLang="en-US" dirty="0"/>
              <a:t>라는 클래스가 있고</a:t>
            </a:r>
            <a:endParaRPr lang="en-US" altLang="ko-KR" dirty="0"/>
          </a:p>
          <a:p>
            <a:r>
              <a:rPr lang="en-US" altLang="ko-KR" dirty="0"/>
              <a:t>strong </a:t>
            </a:r>
            <a:r>
              <a:rPr lang="ko-KR" altLang="en-US" dirty="0"/>
              <a:t>태그안에 단어 원형</a:t>
            </a:r>
            <a:r>
              <a:rPr lang="en-US" altLang="ko-KR" dirty="0"/>
              <a:t>, p</a:t>
            </a:r>
            <a:r>
              <a:rPr lang="ko-KR" altLang="en-US" dirty="0"/>
              <a:t>태그 안에 품사가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61F6C-853F-4A7F-82E9-BD2B10DB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9" y="999272"/>
            <a:ext cx="6285714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분석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A4385-EAA7-4AEB-8428-DBD0F55A0443}"/>
              </a:ext>
            </a:extLst>
          </p:cNvPr>
          <p:cNvSpPr txBox="1"/>
          <p:nvPr/>
        </p:nvSpPr>
        <p:spPr>
          <a:xfrm>
            <a:off x="130378" y="5495414"/>
            <a:ext cx="855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token</a:t>
            </a:r>
            <a:r>
              <a:rPr lang="ko-KR" altLang="en-US" dirty="0"/>
              <a:t>을 하나씩 네이버 사전에 검색 후</a:t>
            </a:r>
            <a:endParaRPr lang="en-US" altLang="ko-KR" dirty="0"/>
          </a:p>
          <a:p>
            <a:r>
              <a:rPr lang="ko-KR" altLang="en-US" dirty="0"/>
              <a:t>결과가 있으면 파싱하고 없다면 해당 단어를 </a:t>
            </a:r>
            <a:r>
              <a:rPr lang="ko-KR" altLang="en-US" dirty="0" err="1"/>
              <a:t>불용어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 등록한다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5845B-F2C7-4A1F-A9A0-80BD16F8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8" y="1059480"/>
            <a:ext cx="8556421" cy="408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218D68B-4C54-4D70-9D9E-33A87D72DE5D}"/>
              </a:ext>
            </a:extLst>
          </p:cNvPr>
          <p:cNvSpPr txBox="1"/>
          <p:nvPr/>
        </p:nvSpPr>
        <p:spPr>
          <a:xfrm>
            <a:off x="431800" y="150853"/>
            <a:ext cx="50255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600" b="1" u="sng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2-2</a:t>
            </a:r>
            <a:r>
              <a:rPr lang="en-US" altLang="ko-KR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3600" b="1" spc="-150" dirty="0">
                <a:solidFill>
                  <a:srgbClr val="BD8C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분석</a:t>
            </a:r>
            <a:endParaRPr lang="ko-KR" altLang="en-US" sz="3600" b="1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A4385-EAA7-4AEB-8428-DBD0F55A0443}"/>
              </a:ext>
            </a:extLst>
          </p:cNvPr>
          <p:cNvSpPr txBox="1"/>
          <p:nvPr/>
        </p:nvSpPr>
        <p:spPr>
          <a:xfrm>
            <a:off x="143426" y="2797729"/>
            <a:ext cx="855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단어의 원형과 품사를 차례대로 각각의 </a:t>
            </a:r>
            <a:r>
              <a:rPr lang="en-US" altLang="ko-KR" dirty="0"/>
              <a:t>list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단어가 명사인 경우에는 명사에 붙은 불용어를 추출하여 </a:t>
            </a:r>
            <a:r>
              <a:rPr lang="ko-KR" altLang="en-US" dirty="0" err="1"/>
              <a:t>불용어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F3AE1C-01FB-434A-814D-374CF9DF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6" y="1007253"/>
            <a:ext cx="8857143" cy="179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E16DA6-2541-47AE-A133-8C10CAA67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7" y="3511567"/>
            <a:ext cx="4514286" cy="22666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82235B-22A5-4921-B907-1A03C0F6C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418" y="3778267"/>
            <a:ext cx="3971429" cy="1904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A101D7-80C1-4F27-883A-5724918E4056}"/>
              </a:ext>
            </a:extLst>
          </p:cNvPr>
          <p:cNvSpPr txBox="1"/>
          <p:nvPr/>
        </p:nvSpPr>
        <p:spPr>
          <a:xfrm>
            <a:off x="143426" y="5850747"/>
            <a:ext cx="85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strong</a:t>
            </a:r>
            <a:r>
              <a:rPr lang="ko-KR" altLang="en-US" dirty="0"/>
              <a:t>태그 안의 원형</a:t>
            </a:r>
            <a:r>
              <a:rPr lang="en-US" altLang="ko-KR" dirty="0"/>
              <a:t>, p</a:t>
            </a:r>
            <a:r>
              <a:rPr lang="ko-KR" altLang="en-US" dirty="0"/>
              <a:t>태그안의 품사를 추출하여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76795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</TotalTime>
  <Words>1869</Words>
  <Application>Microsoft Office PowerPoint</Application>
  <PresentationFormat>화면 슬라이드 쇼(4:3)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YDIYGo530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powerpt</dc:creator>
  <cp:lastModifiedBy>Yun Sang-hyeon</cp:lastModifiedBy>
  <cp:revision>220</cp:revision>
  <dcterms:created xsi:type="dcterms:W3CDTF">2017-08-07T00:20:01Z</dcterms:created>
  <dcterms:modified xsi:type="dcterms:W3CDTF">2021-08-04T10:02:33Z</dcterms:modified>
</cp:coreProperties>
</file>