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Lato"/>
      <p:regular r:id="rId23"/>
      <p:bold r:id="rId24"/>
      <p:italic r:id="rId25"/>
      <p:boldItalic r:id="rId26"/>
    </p:embeddedFont>
    <p:embeddedFont>
      <p:font typeface="Source Code Pro"/>
      <p:regular r:id="rId27"/>
      <p:bold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Start with a question: We’ve talked about finding features in images in class. How can we track these features through a video sequence, while isolating background points?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Background matrix has lower rank reason:</a:t>
            </a:r>
          </a:p>
          <a:p>
            <a:pPr indent="-228600" lvl="0" marL="457200" rtl="0">
              <a:spcBef>
                <a:spcPts val="0"/>
              </a:spcBef>
              <a:buChar char="+"/>
            </a:pPr>
            <a:r>
              <a:rPr lang="en"/>
              <a:t>Background motion  is simpler than foreground motion</a:t>
            </a:r>
          </a:p>
          <a:p>
            <a:pPr lvl="0" rtl="0">
              <a:spcBef>
                <a:spcPts val="0"/>
              </a:spcBef>
              <a:buNone/>
            </a:pPr>
            <a:r>
              <a:rPr lang="en"/>
              <a:t>W:</a:t>
            </a:r>
          </a:p>
          <a:p>
            <a:pPr indent="-228600" lvl="0" marL="457200" rtl="0">
              <a:spcBef>
                <a:spcPts val="0"/>
              </a:spcBef>
              <a:buChar char="+"/>
            </a:pPr>
            <a:r>
              <a:rPr lang="en"/>
              <a:t>w^i,j = exp(-\alpha S)r</a:t>
            </a:r>
          </a:p>
          <a:p>
            <a:pPr indent="-228600" lvl="0" marL="457200">
              <a:spcBef>
                <a:spcPts val="0"/>
              </a:spcBef>
              <a:buChar char="+"/>
            </a:pPr>
            <a:r>
              <a:rPr lang="en"/>
              <a:t>Background motion is caused by camera motion alone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Reason:</a:t>
            </a:r>
          </a:p>
          <a:p>
            <a:pPr indent="-228600" lvl="0" marL="457200" rtl="0">
              <a:spcBef>
                <a:spcPts val="0"/>
              </a:spcBef>
              <a:buChar char="+"/>
            </a:pPr>
            <a:r>
              <a:rPr lang="en"/>
              <a:t>Background features may not in the same cluster of each stage</a:t>
            </a:r>
          </a:p>
          <a:p>
            <a:pPr lvl="0">
              <a:spcBef>
                <a:spcPts val="0"/>
              </a:spcBef>
              <a:buNone/>
            </a:pPr>
            <a:r>
              <a:rPr lang="en"/>
              <a:t>Re-cluster: </a:t>
            </a:r>
          </a:p>
          <a:p>
            <a:pPr indent="-228600" lvl="0" marL="457200" rtl="0">
              <a:spcBef>
                <a:spcPts val="0"/>
              </a:spcBef>
              <a:buChar char="+"/>
            </a:pPr>
            <a:r>
              <a:rPr lang="en"/>
              <a:t>average Luv color, normalize spatial feature points</a:t>
            </a:r>
          </a:p>
          <a:p>
            <a:pPr lvl="0" rtl="0">
              <a:spcBef>
                <a:spcPts val="0"/>
              </a:spcBef>
              <a:buNone/>
            </a:pPr>
            <a:r>
              <a:rPr lang="en"/>
              <a:t>Check:</a:t>
            </a:r>
          </a:p>
          <a:p>
            <a:pPr indent="-228600" lvl="0" marL="457200">
              <a:spcBef>
                <a:spcPts val="0"/>
              </a:spcBef>
              <a:buChar char="+"/>
            </a:pPr>
            <a:r>
              <a:rPr lang="en"/>
              <a:t>Hk and Bk, compared to average mapping errors ct , if smaller it is back features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1:46-2:04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3:50-4:00</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4:18-4:23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Eval1: user labeled home videos as ground truth, 52000 trajectories w 8100 bg trajectories</a:t>
            </a:r>
          </a:p>
          <a:p>
            <a:pPr indent="-228600" lvl="1" marL="914400" rtl="0">
              <a:spcBef>
                <a:spcPts val="0"/>
              </a:spcBef>
              <a:buChar char="+"/>
            </a:pPr>
            <a:r>
              <a:rPr lang="en"/>
              <a:t>Compare w ransac, saliency method, ALC method of Rao (look up)</a:t>
            </a:r>
          </a:p>
          <a:p>
            <a:pPr indent="-228600" lvl="1" marL="914400" rtl="0">
              <a:spcBef>
                <a:spcPts val="0"/>
              </a:spcBef>
              <a:buChar char="+"/>
            </a:pPr>
            <a:r>
              <a:rPr lang="en"/>
              <a:t>Significant improvement over other methods</a:t>
            </a:r>
          </a:p>
          <a:p>
            <a:pPr indent="0" lvl="0" marL="0" rtl="0">
              <a:spcBef>
                <a:spcPts val="0"/>
              </a:spcBef>
              <a:buNone/>
            </a:pPr>
            <a:r>
              <a:rPr lang="en"/>
              <a:t>+ Eval2: take existing dataset of videos for segmentation, and manually add bg labels, 96000 feature trajectories</a:t>
            </a:r>
          </a:p>
          <a:p>
            <a:pPr indent="0" lvl="0" marL="0" rtl="0">
              <a:spcBef>
                <a:spcPts val="0"/>
              </a:spcBef>
              <a:buNone/>
            </a:pPr>
            <a:r>
              <a:rPr lang="en"/>
              <a:t>	+ testing against other motion segmentation methods that cluster trajectories</a:t>
            </a:r>
          </a:p>
          <a:p>
            <a:pPr indent="0" lvl="0" marL="0" rtl="0">
              <a:spcBef>
                <a:spcPts val="0"/>
              </a:spcBef>
              <a:buNone/>
            </a:pPr>
            <a:r>
              <a:rPr lang="en"/>
              <a:t>	+ label all tracks using “oracle” classifier</a:t>
            </a:r>
          </a:p>
          <a:p>
            <a:pPr indent="0" lvl="0" marL="0">
              <a:spcBef>
                <a:spcPts val="0"/>
              </a:spcBef>
              <a:buNone/>
            </a:pPr>
            <a:r>
              <a:rPr lang="en"/>
              <a:t>	+ lower performance overall compared to eval1, bc objects that dont move much relative to the camera are incorrectly identified as bg points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Assume bg features movement can be approx. by a global homography</a:t>
            </a:r>
          </a:p>
          <a:p>
            <a:pPr indent="-228600" lvl="0" marL="457200" rtl="0">
              <a:spcBef>
                <a:spcPts val="0"/>
              </a:spcBef>
              <a:buChar char="+"/>
            </a:pPr>
            <a:r>
              <a:rPr lang="en"/>
              <a:t>Tracking shot</a:t>
            </a:r>
          </a:p>
          <a:p>
            <a:pPr indent="-228600" lvl="0" marL="457200" rtl="0">
              <a:spcBef>
                <a:spcPts val="0"/>
              </a:spcBef>
              <a:buChar char="+"/>
            </a:pPr>
            <a:r>
              <a:rPr lang="en"/>
              <a:t>Foreground filling frame means the graph will be split into “chunks,” which would break the global optimization process; fix by adding long-term feature tracking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Look into ochs et al 2014 about segmentation masks- works for slow cam movement in small range</a:t>
            </a:r>
          </a:p>
          <a:p>
            <a:pPr indent="-228600" lvl="0" marL="457200" rtl="0">
              <a:spcBef>
                <a:spcPts val="0"/>
              </a:spcBef>
              <a:buChar char="+"/>
            </a:pPr>
            <a:r>
              <a:rPr lang="en"/>
              <a:t>Fix tracking problem: make virtual camera that moves differently somehow???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Take video with lots of movement, moving subjects</a:t>
            </a:r>
          </a:p>
          <a:p>
            <a:pPr indent="-228600" lvl="0" marL="457200" rtl="0">
              <a:spcBef>
                <a:spcPts val="0"/>
              </a:spcBef>
              <a:buChar char="+"/>
            </a:pPr>
            <a:r>
              <a:rPr lang="en"/>
              <a:t>By analyzing how features move through frames, can pick out background points</a:t>
            </a:r>
          </a:p>
          <a:p>
            <a:pPr indent="-228600" lvl="0" marL="457200">
              <a:spcBef>
                <a:spcPts val="0"/>
              </a:spcBef>
              <a:buChar char="+"/>
            </a:pPr>
            <a:r>
              <a:rPr lang="en"/>
              <a:t>Identified bg points can be used for smoother video stabilization, composition, and bg reconstruction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Camera path:</a:t>
            </a:r>
          </a:p>
          <a:p>
            <a:pPr indent="-228600" lvl="0" marL="457200" rtl="0">
              <a:spcBef>
                <a:spcPts val="0"/>
              </a:spcBef>
              <a:buChar char="+"/>
            </a:pPr>
            <a:r>
              <a:rPr lang="en"/>
              <a:t>Important: many video editing and enhancement application</a:t>
            </a:r>
          </a:p>
          <a:p>
            <a:pPr indent="-228600" lvl="0" marL="457200" rtl="0">
              <a:spcBef>
                <a:spcPts val="0"/>
              </a:spcBef>
              <a:buChar char="+"/>
            </a:pPr>
            <a:r>
              <a:rPr lang="en"/>
              <a:t>Example: the task of inserting a new object  in the background of a video shot by a moving camera, if the camera motion can be reliably estimated, the user can simply place the object in the first frame, and have it propagated to the rest of the sequence automatically</a:t>
            </a:r>
          </a:p>
          <a:p>
            <a:pPr lvl="0" rtl="0">
              <a:spcBef>
                <a:spcPts val="0"/>
              </a:spcBef>
              <a:buNone/>
            </a:pPr>
            <a:r>
              <a:rPr lang="en"/>
              <a:t>Challenges:</a:t>
            </a:r>
          </a:p>
          <a:p>
            <a:pPr indent="-228600" lvl="0" marL="457200" rtl="0">
              <a:spcBef>
                <a:spcPts val="0"/>
              </a:spcBef>
              <a:buChar char="+"/>
            </a:pPr>
            <a:r>
              <a:rPr lang="en"/>
              <a:t>Example: moving cameras, severe foreground occlusion</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Video segmentation - segment portions of video, can be used for background subtraction (like for surveillance cameras)</a:t>
            </a:r>
          </a:p>
          <a:p>
            <a:pPr indent="-228600" lvl="1" marL="914400" rtl="0">
              <a:spcBef>
                <a:spcPts val="0"/>
              </a:spcBef>
              <a:buChar char="+"/>
            </a:pPr>
            <a:r>
              <a:rPr lang="en"/>
              <a:t>Issues: can’t handle large moving objects, bc homography estimation gets messed up</a:t>
            </a:r>
          </a:p>
          <a:p>
            <a:pPr indent="-228600" lvl="1" marL="914400" rtl="0">
              <a:spcBef>
                <a:spcPts val="0"/>
              </a:spcBef>
              <a:buChar char="+"/>
            </a:pPr>
            <a:r>
              <a:rPr lang="en"/>
              <a:t>Depth hard to get accurately</a:t>
            </a:r>
          </a:p>
          <a:p>
            <a:pPr indent="-228600" lvl="1" marL="914400" rtl="0">
              <a:spcBef>
                <a:spcPts val="0"/>
              </a:spcBef>
              <a:buChar char="+"/>
            </a:pPr>
            <a:r>
              <a:rPr lang="en"/>
              <a:t>prob. models assume bg is same for entire video, so can’t handle large camera movement like pans</a:t>
            </a:r>
          </a:p>
          <a:p>
            <a:pPr indent="-228600" lvl="0" marL="457200" rtl="0">
              <a:spcBef>
                <a:spcPts val="0"/>
              </a:spcBef>
              <a:buChar char="+"/>
            </a:pPr>
            <a:r>
              <a:rPr lang="en"/>
              <a:t>Motion segm. - features tracked across frames, movement stored in big matrix, then matrix decomposition to find the best clustering. Methods exist for fixing corrupted trajectories (corrupt by occlusion for eg), getting long-range trajectories. </a:t>
            </a:r>
          </a:p>
          <a:p>
            <a:pPr indent="-228600" lvl="1" marL="914400" rtl="0">
              <a:spcBef>
                <a:spcPts val="0"/>
              </a:spcBef>
              <a:buChar char="+"/>
            </a:pPr>
            <a:r>
              <a:rPr lang="en"/>
              <a:t>Issues: do not explicitly pick out bg trajectories</a:t>
            </a:r>
          </a:p>
          <a:p>
            <a:pPr indent="-228600" lvl="1" marL="914400" rtl="0">
              <a:spcBef>
                <a:spcPts val="0"/>
              </a:spcBef>
              <a:buChar char="+"/>
            </a:pPr>
            <a:r>
              <a:rPr lang="en"/>
              <a:t>Bg trajectories known to form a low rank matrix. Issues: assume you can do long term tracking, which you can’t do with lots of camera motion- need to leverage short range</a:t>
            </a:r>
          </a:p>
          <a:p>
            <a:pPr indent="-228600" lvl="0" marL="457200" rtl="0">
              <a:spcBef>
                <a:spcPts val="0"/>
              </a:spcBef>
              <a:buChar char="+"/>
            </a:pPr>
            <a:r>
              <a:rPr lang="en"/>
              <a:t>Video stabilization - stabilize camera motion. (explain method- features, tracking, original path, new path, render new frames) </a:t>
            </a:r>
          </a:p>
          <a:p>
            <a:pPr indent="-228600" lvl="1" marL="914400">
              <a:spcBef>
                <a:spcPts val="0"/>
              </a:spcBef>
              <a:buChar char="+"/>
            </a:pPr>
            <a:r>
              <a:rPr lang="en"/>
              <a:t>Issues: tend to use RANSAC to remove outliers. So fail with dynamic scenes. This work as replacement for RANSAC 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Use KLT tracker to get feature points and track them</a:t>
            </a:r>
          </a:p>
          <a:p>
            <a:pPr indent="-228600" lvl="1" marL="914400" rtl="0">
              <a:spcBef>
                <a:spcPts val="0"/>
              </a:spcBef>
              <a:buChar char="+"/>
            </a:pPr>
            <a:r>
              <a:rPr lang="en"/>
              <a:t>Take features with both eigenvalues larger than some threshold</a:t>
            </a:r>
          </a:p>
          <a:p>
            <a:pPr indent="-228600" lvl="1" marL="914400" rtl="0">
              <a:spcBef>
                <a:spcPts val="0"/>
              </a:spcBef>
              <a:buChar char="+"/>
            </a:pPr>
            <a:r>
              <a:rPr lang="en"/>
              <a:t>Calculate displacement to next frame via gradient descent (optimization algo)</a:t>
            </a:r>
          </a:p>
          <a:p>
            <a:pPr indent="-228600" lvl="1" marL="914400" rtl="0">
              <a:spcBef>
                <a:spcPts val="0"/>
              </a:spcBef>
              <a:buChar char="+"/>
            </a:pPr>
            <a:r>
              <a:rPr lang="en"/>
              <a:t>Store new position and update corner position</a:t>
            </a:r>
          </a:p>
          <a:p>
            <a:pPr indent="-228600" lvl="0" marL="457200" rtl="0">
              <a:spcBef>
                <a:spcPts val="0"/>
              </a:spcBef>
              <a:buChar char="+"/>
            </a:pPr>
            <a:r>
              <a:rPr lang="en"/>
              <a:t>ith feature p at time t as p^i_t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Segment video into k overlapping temporal windows, with w frames each</a:t>
            </a:r>
          </a:p>
          <a:p>
            <a:pPr indent="-228600" lvl="0" marL="457200" rtl="0">
              <a:spcBef>
                <a:spcPts val="0"/>
              </a:spcBef>
              <a:buChar char="+"/>
            </a:pPr>
            <a:r>
              <a:rPr lang="en"/>
              <a:t>Make feature sets for each of the k windows, p_k</a:t>
            </a:r>
          </a:p>
          <a:p>
            <a:pPr indent="-228600" lvl="0" marL="457200" rtl="0">
              <a:spcBef>
                <a:spcPts val="0"/>
              </a:spcBef>
              <a:buChar char="+"/>
            </a:pPr>
            <a:r>
              <a:rPr lang="en"/>
              <a:t>Only use points that are tracked for at least .5w (for 30fps, w=40, so 20 frames) because short trajectories are not as reliable</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Apply motion clustering to each feature set p_k, matrix of x,y points along paths</a:t>
            </a:r>
          </a:p>
          <a:p>
            <a:pPr indent="-228600" lvl="0" marL="457200" rtl="0">
              <a:spcBef>
                <a:spcPts val="0"/>
              </a:spcBef>
              <a:buChar char="+"/>
            </a:pPr>
            <a:r>
              <a:rPr lang="en"/>
              <a:t>Assume decomposes into affine matrix and world coord (get picture of matrices)- affine bc shown to be good for similar cases in previous work (explain the matrices more)</a:t>
            </a:r>
          </a:p>
          <a:p>
            <a:pPr indent="-228600" lvl="0" marL="457200" rtl="0">
              <a:spcBef>
                <a:spcPts val="0"/>
              </a:spcBef>
              <a:buChar char="+"/>
            </a:pPr>
            <a:r>
              <a:rPr lang="en"/>
              <a:t>Motion segmentation by decomposing the trajectory matrix</a:t>
            </a:r>
          </a:p>
          <a:p>
            <a:pPr indent="-228600" lvl="0" marL="457200" rtl="0">
              <a:spcBef>
                <a:spcPts val="0"/>
              </a:spcBef>
              <a:buChar char="+"/>
            </a:pPr>
            <a:r>
              <a:rPr lang="en"/>
              <a:t>Use related work to fill in missing bits of traj matrix due to occlusion (Rao et al) via convex programming</a:t>
            </a:r>
          </a:p>
          <a:p>
            <a:pPr indent="-228600" lvl="0" marL="457200" rtl="0">
              <a:spcBef>
                <a:spcPts val="0"/>
              </a:spcBef>
              <a:buChar char="+"/>
            </a:pPr>
            <a:r>
              <a:rPr lang="en"/>
              <a:t>Use agglomerative lossy compression method to get best clustering with smallest error</a:t>
            </a:r>
          </a:p>
          <a:p>
            <a:pPr indent="-228600" lvl="1" marL="914400" rtl="0">
              <a:spcBef>
                <a:spcPts val="0"/>
              </a:spcBef>
              <a:buChar char="+"/>
            </a:pPr>
            <a:r>
              <a:rPr lang="en"/>
              <a:t>Compression where you make imprecise approx and discard some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5FF8F1"/>
        </a:solidFill>
      </p:bgPr>
    </p:bg>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rgbClr val="ED683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rgbClr val="ED6832"/>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rgbClr val="5FF8F1"/>
              </a:buClr>
              <a:buSzPct val="100000"/>
              <a:defRPr sz="6000">
                <a:solidFill>
                  <a:srgbClr val="5FF8F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Clr>
                <a:srgbClr val="ED6832"/>
              </a:buClr>
              <a:buSzPct val="100000"/>
              <a:buFont typeface="Oswald"/>
              <a:buNone/>
              <a:defRPr sz="3600">
                <a:solidFill>
                  <a:srgbClr val="ED6832"/>
                </a:solidFill>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155275" y="1608525"/>
            <a:ext cx="8794200" cy="1363500"/>
          </a:xfrm>
          <a:prstGeom prst="rect">
            <a:avLst/>
          </a:prstGeom>
        </p:spPr>
        <p:txBody>
          <a:bodyPr anchorCtr="0" anchor="b" bIns="91425" lIns="91425" rIns="91425" tIns="91425">
            <a:noAutofit/>
          </a:bodyPr>
          <a:lstStyle/>
          <a:p>
            <a:pPr lvl="0">
              <a:spcBef>
                <a:spcPts val="0"/>
              </a:spcBef>
              <a:buNone/>
            </a:pPr>
            <a:r>
              <a:rPr lang="en">
                <a:solidFill>
                  <a:srgbClr val="C6F7F7"/>
                </a:solidFill>
              </a:rPr>
              <a:t>Identifying Background Points in Dynamic Video</a:t>
            </a:r>
          </a:p>
          <a:p>
            <a:pPr lvl="0">
              <a:spcBef>
                <a:spcPts val="0"/>
              </a:spcBef>
              <a:buNone/>
            </a:pPr>
            <a:r>
              <a:rPr lang="en" sz="3000">
                <a:solidFill>
                  <a:srgbClr val="FFE5AA"/>
                </a:solidFill>
              </a:rPr>
              <a:t>Robust Background Identification for Dynamic Video Editing (2016)</a:t>
            </a:r>
          </a:p>
        </p:txBody>
      </p:sp>
      <p:sp>
        <p:nvSpPr>
          <p:cNvPr id="63" name="Shape 63"/>
          <p:cNvSpPr txBox="1"/>
          <p:nvPr>
            <p:ph idx="1" type="subTitle"/>
          </p:nvPr>
        </p:nvSpPr>
        <p:spPr>
          <a:xfrm>
            <a:off x="411175" y="3645050"/>
            <a:ext cx="8282400" cy="1260600"/>
          </a:xfrm>
          <a:prstGeom prst="rect">
            <a:avLst/>
          </a:prstGeom>
        </p:spPr>
        <p:txBody>
          <a:bodyPr anchorCtr="0" anchor="ctr" bIns="91425" lIns="91425" rIns="91425" tIns="91425">
            <a:noAutofit/>
          </a:bodyPr>
          <a:lstStyle/>
          <a:p>
            <a:pPr lvl="0">
              <a:spcBef>
                <a:spcPts val="0"/>
              </a:spcBef>
              <a:buNone/>
            </a:pPr>
            <a:r>
              <a:rPr lang="en">
                <a:solidFill>
                  <a:srgbClr val="FF6F35"/>
                </a:solidFill>
              </a:rPr>
              <a:t>Eleanor Tursman and Yijun Shao</a:t>
            </a:r>
          </a:p>
          <a:p>
            <a:pPr lvl="0">
              <a:spcBef>
                <a:spcPts val="0"/>
              </a:spcBef>
              <a:buNone/>
            </a:pPr>
            <a:r>
              <a:rPr lang="en">
                <a:solidFill>
                  <a:srgbClr val="FF6F35"/>
                </a:solidFill>
              </a:rPr>
              <a:t>ENGN-2560/Spring 2017</a:t>
            </a:r>
          </a:p>
          <a:p>
            <a:pPr lvl="0">
              <a:spcBef>
                <a:spcPts val="0"/>
              </a:spcBef>
              <a:buNone/>
            </a:pPr>
            <a:r>
              <a:rPr lang="en">
                <a:solidFill>
                  <a:srgbClr val="FF6F35"/>
                </a:solidFill>
              </a:rPr>
              <a:t>Professor Benjamin Kimia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Optimal Path</a:t>
            </a:r>
          </a:p>
        </p:txBody>
      </p:sp>
      <p:sp>
        <p:nvSpPr>
          <p:cNvPr id="128" name="Shape 128"/>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sz="2000">
                <a:latin typeface="Lato"/>
                <a:ea typeface="Lato"/>
                <a:cs typeface="Lato"/>
                <a:sym typeface="Lato"/>
              </a:rPr>
              <a:t>Input: Directed graph </a:t>
            </a:r>
            <a:r>
              <a:rPr lang="en" sz="1100">
                <a:latin typeface="Lato"/>
                <a:ea typeface="Lato"/>
                <a:cs typeface="Lato"/>
                <a:sym typeface="Lato"/>
              </a:rPr>
              <a:t>(No link between 2 stages: divide the graph to 2 parts)</a:t>
            </a:r>
          </a:p>
          <a:p>
            <a:pPr lvl="0">
              <a:spcBef>
                <a:spcPts val="0"/>
              </a:spcBef>
              <a:buNone/>
            </a:pPr>
            <a:r>
              <a:rPr lang="en" sz="2000">
                <a:latin typeface="Lato"/>
                <a:ea typeface="Lato"/>
                <a:cs typeface="Lato"/>
                <a:sym typeface="Lato"/>
              </a:rPr>
              <a:t>Output: Optimal path</a:t>
            </a:r>
          </a:p>
          <a:p>
            <a:pPr lvl="0">
              <a:spcBef>
                <a:spcPts val="0"/>
              </a:spcBef>
              <a:buNone/>
            </a:pPr>
            <a:r>
              <a:rPr lang="en" sz="2000">
                <a:latin typeface="Lato"/>
                <a:ea typeface="Lato"/>
                <a:cs typeface="Lato"/>
                <a:sym typeface="Lato"/>
              </a:rPr>
              <a:t>Method:</a:t>
            </a:r>
          </a:p>
          <a:p>
            <a:pPr indent="-228600" lvl="0" marL="457200" rtl="0">
              <a:spcBef>
                <a:spcPts val="0"/>
              </a:spcBef>
              <a:buFont typeface="Lato"/>
            </a:pPr>
            <a:r>
              <a:rPr lang="en">
                <a:latin typeface="Lato"/>
                <a:ea typeface="Lato"/>
                <a:cs typeface="Lato"/>
                <a:sym typeface="Lato"/>
              </a:rPr>
              <a:t>Use SVD method to estimate rank of trajectory matrix (background feature matrix’s rank is lower than foreground feature matrix’s rank)</a:t>
            </a:r>
          </a:p>
          <a:p>
            <a:pPr indent="-228600" lvl="0" marL="457200" rtl="0">
              <a:spcBef>
                <a:spcPts val="0"/>
              </a:spcBef>
              <a:buFont typeface="Lato"/>
            </a:pPr>
            <a:r>
              <a:rPr lang="en">
                <a:latin typeface="Lato"/>
                <a:ea typeface="Lato"/>
                <a:cs typeface="Lato"/>
                <a:sym typeface="Lato"/>
              </a:rPr>
              <a:t>Define weight of the edges between neighboring states</a:t>
            </a:r>
          </a:p>
          <a:p>
            <a:pPr indent="-228600" lvl="0" marL="457200" rtl="0">
              <a:spcBef>
                <a:spcPts val="0"/>
              </a:spcBef>
              <a:buFont typeface="Lato"/>
            </a:pPr>
            <a:r>
              <a:rPr lang="en">
                <a:latin typeface="Lato"/>
                <a:ea typeface="Lato"/>
                <a:cs typeface="Lato"/>
                <a:sym typeface="Lato"/>
              </a:rPr>
              <a:t>Find an optimal path minimizing the sum of edges from all possible path from 1st stage to last</a:t>
            </a:r>
          </a:p>
        </p:txBody>
      </p:sp>
      <p:pic>
        <p:nvPicPr>
          <p:cNvPr id="129" name="Shape 129"/>
          <p:cNvPicPr preferRelativeResize="0"/>
          <p:nvPr/>
        </p:nvPicPr>
        <p:blipFill>
          <a:blip r:embed="rId3">
            <a:alphaModFix/>
          </a:blip>
          <a:stretch>
            <a:fillRect/>
          </a:stretch>
        </p:blipFill>
        <p:spPr>
          <a:xfrm>
            <a:off x="6335301" y="3752650"/>
            <a:ext cx="2620550" cy="41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Label Refinement</a:t>
            </a:r>
          </a:p>
        </p:txBody>
      </p:sp>
      <p:sp>
        <p:nvSpPr>
          <p:cNvPr id="135" name="Shape 135"/>
          <p:cNvSpPr txBox="1"/>
          <p:nvPr>
            <p:ph idx="1" type="body"/>
          </p:nvPr>
        </p:nvSpPr>
        <p:spPr>
          <a:xfrm>
            <a:off x="311700" y="1268800"/>
            <a:ext cx="8520600" cy="3099900"/>
          </a:xfrm>
          <a:prstGeom prst="rect">
            <a:avLst/>
          </a:prstGeom>
        </p:spPr>
        <p:txBody>
          <a:bodyPr anchorCtr="0" anchor="t" bIns="91425" lIns="91425" rIns="91425" tIns="91425">
            <a:noAutofit/>
          </a:bodyPr>
          <a:lstStyle/>
          <a:p>
            <a:pPr lvl="0">
              <a:spcBef>
                <a:spcPts val="0"/>
              </a:spcBef>
              <a:buNone/>
            </a:pPr>
            <a:r>
              <a:rPr lang="en" sz="2000">
                <a:latin typeface="Lato"/>
                <a:ea typeface="Lato"/>
                <a:cs typeface="Lato"/>
                <a:sym typeface="Lato"/>
              </a:rPr>
              <a:t>Input: Optimal path, features, windows</a:t>
            </a:r>
          </a:p>
          <a:p>
            <a:pPr lvl="0">
              <a:spcBef>
                <a:spcPts val="0"/>
              </a:spcBef>
              <a:buNone/>
            </a:pPr>
            <a:r>
              <a:rPr lang="en" sz="2000">
                <a:latin typeface="Lato"/>
                <a:ea typeface="Lato"/>
                <a:cs typeface="Lato"/>
                <a:sym typeface="Lato"/>
              </a:rPr>
              <a:t>Output: Refined labels</a:t>
            </a:r>
          </a:p>
          <a:p>
            <a:pPr lvl="0">
              <a:spcBef>
                <a:spcPts val="0"/>
              </a:spcBef>
              <a:buNone/>
            </a:pPr>
            <a:r>
              <a:rPr lang="en" sz="2000">
                <a:latin typeface="Lato"/>
                <a:ea typeface="Lato"/>
                <a:cs typeface="Lato"/>
                <a:sym typeface="Lato"/>
              </a:rPr>
              <a:t>Method:</a:t>
            </a:r>
          </a:p>
          <a:p>
            <a:pPr indent="-228600" lvl="0" marL="457200" rtl="0">
              <a:spcBef>
                <a:spcPts val="0"/>
              </a:spcBef>
              <a:buFont typeface="Lato"/>
            </a:pPr>
            <a:r>
              <a:rPr lang="en">
                <a:latin typeface="Lato"/>
                <a:ea typeface="Lato"/>
                <a:cs typeface="Lato"/>
                <a:sym typeface="Lato"/>
              </a:rPr>
              <a:t>Exclude label that have been labeled as background in optimal path</a:t>
            </a:r>
          </a:p>
          <a:p>
            <a:pPr indent="-228600" lvl="0" marL="457200" rtl="0">
              <a:spcBef>
                <a:spcPts val="0"/>
              </a:spcBef>
              <a:buFont typeface="Lato"/>
            </a:pPr>
            <a:r>
              <a:rPr lang="en">
                <a:latin typeface="Lato"/>
                <a:ea typeface="Lato"/>
                <a:cs typeface="Lato"/>
                <a:sym typeface="Lato"/>
              </a:rPr>
              <a:t>Re-cluster the remaining in the joint color and spatial (average Luv color, normalize spatial features)</a:t>
            </a:r>
          </a:p>
          <a:p>
            <a:pPr indent="-228600" lvl="0" marL="457200" rtl="0">
              <a:spcBef>
                <a:spcPts val="0"/>
              </a:spcBef>
              <a:buFont typeface="Lato"/>
            </a:pPr>
            <a:r>
              <a:rPr lang="en">
                <a:latin typeface="Lato"/>
                <a:ea typeface="Lato"/>
                <a:cs typeface="Lato"/>
                <a:sym typeface="Lato"/>
              </a:rPr>
              <a:t>Check if each feature group’s motion is consistent with the existing background features. If yes, add points group to background features(Compare errors)</a:t>
            </a:r>
          </a:p>
          <a:p>
            <a:pPr indent="-228600" lvl="0" marL="457200">
              <a:spcBef>
                <a:spcPts val="0"/>
              </a:spcBef>
              <a:buFont typeface="Lato"/>
            </a:pPr>
            <a:r>
              <a:rPr lang="en">
                <a:latin typeface="Lato"/>
                <a:ea typeface="Lato"/>
                <a:cs typeface="Lato"/>
                <a:sym typeface="Lato"/>
              </a:rPr>
              <a:t>Iteratively perform procedure above until no more point group can be added to background features</a:t>
            </a:r>
          </a:p>
          <a:p>
            <a:pPr lvl="0">
              <a:spcBef>
                <a:spcPts val="0"/>
              </a:spcBef>
              <a:buNone/>
            </a:pPr>
            <a:r>
              <a:t/>
            </a:r>
            <a:endParaRPr/>
          </a:p>
        </p:txBody>
      </p:sp>
      <p:sp>
        <p:nvSpPr>
          <p:cNvPr id="136" name="Shape 136"/>
          <p:cNvSpPr/>
          <p:nvPr/>
        </p:nvSpPr>
        <p:spPr>
          <a:xfrm>
            <a:off x="5222225" y="577325"/>
            <a:ext cx="708600" cy="104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6673600" y="577325"/>
            <a:ext cx="708600" cy="104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8" name="Shape 138"/>
          <p:cNvCxnSpPr>
            <a:stCxn id="136" idx="0"/>
            <a:endCxn id="137" idx="0"/>
          </p:cNvCxnSpPr>
          <p:nvPr/>
        </p:nvCxnSpPr>
        <p:spPr>
          <a:xfrm flipH="1" rot="-5400000">
            <a:off x="6301925" y="-148075"/>
            <a:ext cx="600" cy="1451400"/>
          </a:xfrm>
          <a:prstGeom prst="curvedConnector3">
            <a:avLst>
              <a:gd fmla="val -39687500" name="adj1"/>
            </a:avLst>
          </a:prstGeom>
          <a:noFill/>
          <a:ln cap="flat" cmpd="sng" w="9525">
            <a:solidFill>
              <a:schemeClr val="dk2"/>
            </a:solidFill>
            <a:prstDash val="solid"/>
            <a:round/>
            <a:headEnd len="lg" w="lg" type="none"/>
            <a:tailEnd len="lg" w="lg" type="none"/>
          </a:ln>
        </p:spPr>
      </p:cxnSp>
      <p:sp>
        <p:nvSpPr>
          <p:cNvPr id="139" name="Shape 139"/>
          <p:cNvSpPr txBox="1"/>
          <p:nvPr/>
        </p:nvSpPr>
        <p:spPr>
          <a:xfrm>
            <a:off x="6117725" y="61050"/>
            <a:ext cx="395100" cy="385200"/>
          </a:xfrm>
          <a:prstGeom prst="rect">
            <a:avLst/>
          </a:prstGeom>
          <a:noFill/>
          <a:ln>
            <a:noFill/>
          </a:ln>
        </p:spPr>
        <p:txBody>
          <a:bodyPr anchorCtr="0" anchor="t" bIns="91425" lIns="91425" rIns="91425" tIns="91425">
            <a:noAutofit/>
          </a:bodyPr>
          <a:lstStyle/>
          <a:p>
            <a:pPr lvl="0">
              <a:spcBef>
                <a:spcPts val="0"/>
              </a:spcBef>
              <a:buNone/>
            </a:pPr>
            <a:r>
              <a:rPr lang="en"/>
              <a:t>H</a:t>
            </a:r>
          </a:p>
        </p:txBody>
      </p:sp>
      <p:sp>
        <p:nvSpPr>
          <p:cNvPr id="140" name="Shape 140"/>
          <p:cNvSpPr/>
          <p:nvPr/>
        </p:nvSpPr>
        <p:spPr>
          <a:xfrm>
            <a:off x="5458400" y="774150"/>
            <a:ext cx="249300" cy="1836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7027925" y="957750"/>
            <a:ext cx="249300" cy="1836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6778625" y="1202000"/>
            <a:ext cx="249300" cy="183600"/>
          </a:xfrm>
          <a:prstGeom prst="ellipse">
            <a:avLst/>
          </a:prstGeom>
          <a:solidFill>
            <a:srgbClr val="FF9900"/>
          </a:solid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3" name="Shape 143"/>
          <p:cNvCxnSpPr>
            <a:stCxn id="142" idx="7"/>
            <a:endCxn id="142" idx="7"/>
          </p:cNvCxnSpPr>
          <p:nvPr/>
        </p:nvCxnSpPr>
        <p:spPr>
          <a:xfrm>
            <a:off x="6991415" y="1228887"/>
            <a:ext cx="0" cy="0"/>
          </a:xfrm>
          <a:prstGeom prst="straightConnector1">
            <a:avLst/>
          </a:prstGeom>
          <a:noFill/>
          <a:ln cap="flat" cmpd="sng" w="9525">
            <a:solidFill>
              <a:schemeClr val="dk2"/>
            </a:solidFill>
            <a:prstDash val="solid"/>
            <a:round/>
            <a:headEnd len="lg" w="lg" type="none"/>
            <a:tailEnd len="lg" w="lg" type="none"/>
          </a:ln>
        </p:spPr>
      </p:cxnSp>
      <p:cxnSp>
        <p:nvCxnSpPr>
          <p:cNvPr id="144" name="Shape 144"/>
          <p:cNvCxnSpPr>
            <a:stCxn id="142" idx="7"/>
            <a:endCxn id="142" idx="7"/>
          </p:cNvCxnSpPr>
          <p:nvPr/>
        </p:nvCxnSpPr>
        <p:spPr>
          <a:xfrm>
            <a:off x="6991415" y="1228887"/>
            <a:ext cx="0" cy="0"/>
          </a:xfrm>
          <a:prstGeom prst="straightConnector1">
            <a:avLst/>
          </a:prstGeom>
          <a:noFill/>
          <a:ln cap="flat" cmpd="sng" w="9525">
            <a:solidFill>
              <a:srgbClr val="FF0000"/>
            </a:solidFill>
            <a:prstDash val="solid"/>
            <a:round/>
            <a:headEnd len="lg" w="lg" type="none"/>
            <a:tailEnd len="lg" w="lg" type="none"/>
          </a:ln>
        </p:spPr>
      </p:cxnSp>
      <p:cxnSp>
        <p:nvCxnSpPr>
          <p:cNvPr id="145" name="Shape 145"/>
          <p:cNvCxnSpPr>
            <a:stCxn id="142" idx="0"/>
            <a:endCxn id="141" idx="3"/>
          </p:cNvCxnSpPr>
          <p:nvPr/>
        </p:nvCxnSpPr>
        <p:spPr>
          <a:xfrm rot="-5400000">
            <a:off x="6940025" y="1077650"/>
            <a:ext cx="87600" cy="161100"/>
          </a:xfrm>
          <a:prstGeom prst="curvedConnector3">
            <a:avLst>
              <a:gd fmla="val 34618" name="adj1"/>
            </a:avLst>
          </a:prstGeom>
          <a:noFill/>
          <a:ln cap="flat" cmpd="sng" w="9525">
            <a:solidFill>
              <a:srgbClr val="FF0000"/>
            </a:solidFill>
            <a:prstDash val="solid"/>
            <a:round/>
            <a:headEnd len="lg" w="lg" type="none"/>
            <a:tailEnd len="lg" w="lg" type="none"/>
          </a:ln>
        </p:spPr>
      </p:cxnSp>
      <p:sp>
        <p:nvSpPr>
          <p:cNvPr id="146" name="Shape 146"/>
          <p:cNvSpPr txBox="1"/>
          <p:nvPr/>
        </p:nvSpPr>
        <p:spPr>
          <a:xfrm>
            <a:off x="6903275" y="1023425"/>
            <a:ext cx="7337400" cy="855900"/>
          </a:xfrm>
          <a:prstGeom prst="rect">
            <a:avLst/>
          </a:prstGeom>
          <a:noFill/>
          <a:ln>
            <a:noFill/>
          </a:ln>
        </p:spPr>
        <p:txBody>
          <a:bodyPr anchorCtr="0" anchor="t" bIns="91425" lIns="91425" rIns="91425" tIns="91425">
            <a:noAutofit/>
          </a:bodyPr>
          <a:lstStyle/>
          <a:p>
            <a:pPr lvl="0">
              <a:spcBef>
                <a:spcPts val="0"/>
              </a:spcBef>
              <a:buNone/>
            </a:pPr>
            <a:r>
              <a:rPr lang="en"/>
              <a:t>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solidFill>
                  <a:srgbClr val="ED6832"/>
                </a:solidFill>
              </a:rPr>
              <a:t>The Pipeline: Recap</a:t>
            </a:r>
          </a:p>
        </p:txBody>
      </p:sp>
      <p:pic>
        <p:nvPicPr>
          <p:cNvPr descr="algo2.png" id="152" name="Shape 152"/>
          <p:cNvPicPr preferRelativeResize="0"/>
          <p:nvPr/>
        </p:nvPicPr>
        <p:blipFill>
          <a:blip r:embed="rId3">
            <a:alphaModFix/>
          </a:blip>
          <a:stretch>
            <a:fillRect/>
          </a:stretch>
        </p:blipFill>
        <p:spPr>
          <a:xfrm>
            <a:off x="0" y="1537245"/>
            <a:ext cx="9143998" cy="25885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Applications</a:t>
            </a:r>
          </a:p>
        </p:txBody>
      </p:sp>
      <p:sp>
        <p:nvSpPr>
          <p:cNvPr id="158" name="Shape 158"/>
          <p:cNvSpPr txBox="1"/>
          <p:nvPr>
            <p:ph idx="1" type="body"/>
          </p:nvPr>
        </p:nvSpPr>
        <p:spPr>
          <a:xfrm>
            <a:off x="311700" y="1481950"/>
            <a:ext cx="8520600" cy="3099900"/>
          </a:xfrm>
          <a:prstGeom prst="rect">
            <a:avLst/>
          </a:prstGeom>
        </p:spPr>
        <p:txBody>
          <a:bodyPr anchorCtr="0" anchor="t" bIns="91425" lIns="91425" rIns="91425" tIns="91425">
            <a:noAutofit/>
          </a:bodyPr>
          <a:lstStyle/>
          <a:p>
            <a:pPr lvl="0">
              <a:spcBef>
                <a:spcPts val="0"/>
              </a:spcBef>
              <a:buNone/>
            </a:pPr>
            <a:r>
              <a:rPr lang="en" sz="2400">
                <a:solidFill>
                  <a:srgbClr val="CC4125"/>
                </a:solidFill>
                <a:latin typeface="Lato"/>
                <a:ea typeface="Lato"/>
                <a:cs typeface="Lato"/>
                <a:sym typeface="Lato"/>
              </a:rPr>
              <a:t>Video stabilization</a:t>
            </a:r>
          </a:p>
          <a:p>
            <a:pPr lvl="0">
              <a:spcBef>
                <a:spcPts val="0"/>
              </a:spcBef>
              <a:buNone/>
            </a:pPr>
            <a:r>
              <a:rPr lang="en" sz="2000">
                <a:latin typeface="Lato"/>
                <a:ea typeface="Lato"/>
                <a:cs typeface="Lato"/>
                <a:sym typeface="Lato"/>
              </a:rPr>
              <a:t>Comparisons and Evaluation:</a:t>
            </a:r>
          </a:p>
        </p:txBody>
      </p:sp>
      <p:pic>
        <p:nvPicPr>
          <p:cNvPr descr="Screen Shot 2017-02-27 at 10.27.38 AM.png" id="159" name="Shape 159"/>
          <p:cNvPicPr preferRelativeResize="0"/>
          <p:nvPr/>
        </p:nvPicPr>
        <p:blipFill>
          <a:blip r:embed="rId3">
            <a:alphaModFix/>
          </a:blip>
          <a:stretch>
            <a:fillRect/>
          </a:stretch>
        </p:blipFill>
        <p:spPr>
          <a:xfrm>
            <a:off x="1928854" y="2663479"/>
            <a:ext cx="4491024" cy="1665799"/>
          </a:xfrm>
          <a:prstGeom prst="rect">
            <a:avLst/>
          </a:prstGeom>
          <a:noFill/>
          <a:ln>
            <a:noFill/>
          </a:ln>
        </p:spPr>
      </p:pic>
      <p:pic>
        <p:nvPicPr>
          <p:cNvPr id="160" name="Shape 160"/>
          <p:cNvPicPr preferRelativeResize="0"/>
          <p:nvPr/>
        </p:nvPicPr>
        <p:blipFill>
          <a:blip r:embed="rId4">
            <a:alphaModFix/>
          </a:blip>
          <a:stretch>
            <a:fillRect/>
          </a:stretch>
        </p:blipFill>
        <p:spPr>
          <a:xfrm>
            <a:off x="4356250" y="1154549"/>
            <a:ext cx="4180874" cy="1407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Applications</a:t>
            </a:r>
          </a:p>
        </p:txBody>
      </p:sp>
      <p:sp>
        <p:nvSpPr>
          <p:cNvPr id="166" name="Shape 16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sz="2400">
                <a:solidFill>
                  <a:srgbClr val="CC4125"/>
                </a:solidFill>
                <a:latin typeface="Lato"/>
                <a:ea typeface="Lato"/>
                <a:cs typeface="Lato"/>
                <a:sym typeface="Lato"/>
              </a:rPr>
              <a:t>Layered video editing</a:t>
            </a:r>
          </a:p>
          <a:p>
            <a:pPr lvl="0">
              <a:spcBef>
                <a:spcPts val="0"/>
              </a:spcBef>
              <a:buNone/>
            </a:pPr>
            <a:r>
              <a:t/>
            </a:r>
            <a:endParaRPr sz="2400">
              <a:solidFill>
                <a:srgbClr val="CC4125"/>
              </a:solidFill>
              <a:latin typeface="Lato"/>
              <a:ea typeface="Lato"/>
              <a:cs typeface="Lato"/>
              <a:sym typeface="Lato"/>
            </a:endParaRPr>
          </a:p>
        </p:txBody>
      </p:sp>
      <p:pic>
        <p:nvPicPr>
          <p:cNvPr id="167" name="Shape 167"/>
          <p:cNvPicPr preferRelativeResize="0"/>
          <p:nvPr/>
        </p:nvPicPr>
        <p:blipFill>
          <a:blip r:embed="rId3">
            <a:alphaModFix/>
          </a:blip>
          <a:stretch>
            <a:fillRect/>
          </a:stretch>
        </p:blipFill>
        <p:spPr>
          <a:xfrm>
            <a:off x="2302937" y="1918799"/>
            <a:ext cx="4538124" cy="2957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Applications</a:t>
            </a:r>
          </a:p>
        </p:txBody>
      </p:sp>
      <p:sp>
        <p:nvSpPr>
          <p:cNvPr id="173" name="Shape 17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sz="2400">
                <a:solidFill>
                  <a:srgbClr val="CC4125"/>
                </a:solidFill>
                <a:latin typeface="Lato"/>
                <a:ea typeface="Lato"/>
                <a:cs typeface="Lato"/>
                <a:sym typeface="Lato"/>
              </a:rPr>
              <a:t>Background reconstruction</a:t>
            </a:r>
          </a:p>
          <a:p>
            <a:pPr indent="-355600" lvl="0" marL="457200" rtl="0">
              <a:spcBef>
                <a:spcPts val="0"/>
              </a:spcBef>
              <a:buSzPct val="100000"/>
              <a:buFont typeface="Lato"/>
            </a:pPr>
            <a:r>
              <a:rPr lang="en" sz="2000">
                <a:latin typeface="Lato"/>
                <a:ea typeface="Lato"/>
                <a:cs typeface="Lato"/>
                <a:sym typeface="Lato"/>
              </a:rPr>
              <a:t>Better align video frame into a global space</a:t>
            </a:r>
          </a:p>
          <a:p>
            <a:pPr indent="-355600" lvl="0" marL="457200">
              <a:spcBef>
                <a:spcPts val="0"/>
              </a:spcBef>
              <a:buSzPct val="100000"/>
              <a:buFont typeface="Lato"/>
            </a:pPr>
            <a:r>
              <a:rPr lang="en" sz="2000">
                <a:latin typeface="Lato"/>
                <a:ea typeface="Lato"/>
                <a:cs typeface="Lato"/>
                <a:sym typeface="Lato"/>
              </a:rPr>
              <a:t>Determine which region to take on each frame in order to produce the final background plate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Results- Two Quantitative Evaluations</a:t>
            </a:r>
          </a:p>
        </p:txBody>
      </p:sp>
      <p:sp>
        <p:nvSpPr>
          <p:cNvPr id="179" name="Shape 179"/>
          <p:cNvSpPr txBox="1"/>
          <p:nvPr>
            <p:ph idx="1" type="body"/>
          </p:nvPr>
        </p:nvSpPr>
        <p:spPr>
          <a:xfrm>
            <a:off x="6038175" y="881000"/>
            <a:ext cx="3105900" cy="3977400"/>
          </a:xfrm>
          <a:prstGeom prst="rect">
            <a:avLst/>
          </a:prstGeom>
        </p:spPr>
        <p:txBody>
          <a:bodyPr anchorCtr="0" anchor="t" bIns="91425" lIns="91425" rIns="91425" tIns="91425">
            <a:noAutofit/>
          </a:bodyPr>
          <a:lstStyle/>
          <a:p>
            <a:pPr lvl="0">
              <a:spcBef>
                <a:spcPts val="0"/>
              </a:spcBef>
              <a:buNone/>
            </a:pPr>
            <a:r>
              <a:t/>
            </a:r>
            <a:endParaRPr sz="2000">
              <a:latin typeface="Lato"/>
              <a:ea typeface="Lato"/>
              <a:cs typeface="Lato"/>
              <a:sym typeface="Lato"/>
            </a:endParaRPr>
          </a:p>
          <a:p>
            <a:pPr lvl="0">
              <a:spcBef>
                <a:spcPts val="0"/>
              </a:spcBef>
              <a:buNone/>
            </a:pPr>
            <a:r>
              <a:rPr lang="en" sz="2000">
                <a:latin typeface="Lato"/>
                <a:ea typeface="Lato"/>
                <a:cs typeface="Lato"/>
                <a:sym typeface="Lato"/>
              </a:rPr>
              <a:t>Evaluation 1: User labeled home videos as ground truth</a:t>
            </a:r>
          </a:p>
          <a:p>
            <a:pPr lvl="0">
              <a:spcBef>
                <a:spcPts val="0"/>
              </a:spcBef>
              <a:buNone/>
            </a:pPr>
            <a:r>
              <a:t/>
            </a:r>
            <a:endParaRPr sz="2000">
              <a:latin typeface="Lato"/>
              <a:ea typeface="Lato"/>
              <a:cs typeface="Lato"/>
              <a:sym typeface="Lato"/>
            </a:endParaRPr>
          </a:p>
          <a:p>
            <a:pPr lvl="0" rtl="0">
              <a:spcBef>
                <a:spcPts val="0"/>
              </a:spcBef>
              <a:buNone/>
            </a:pPr>
            <a:r>
              <a:rPr lang="en" sz="2000">
                <a:latin typeface="Lato"/>
                <a:ea typeface="Lato"/>
                <a:cs typeface="Lato"/>
                <a:sym typeface="Lato"/>
              </a:rPr>
              <a:t>Evaluation 2:  Two video segmentation datasets (VSB and DAVIS) with added background labels as ground truth</a:t>
            </a:r>
          </a:p>
        </p:txBody>
      </p:sp>
      <p:pic>
        <p:nvPicPr>
          <p:cNvPr descr="results.png" id="180" name="Shape 180"/>
          <p:cNvPicPr preferRelativeResize="0"/>
          <p:nvPr/>
        </p:nvPicPr>
        <p:blipFill>
          <a:blip r:embed="rId3">
            <a:alphaModFix/>
          </a:blip>
          <a:stretch>
            <a:fillRect/>
          </a:stretch>
        </p:blipFill>
        <p:spPr>
          <a:xfrm>
            <a:off x="311700" y="1468826"/>
            <a:ext cx="5545125" cy="1737024"/>
          </a:xfrm>
          <a:prstGeom prst="rect">
            <a:avLst/>
          </a:prstGeom>
          <a:noFill/>
          <a:ln>
            <a:noFill/>
          </a:ln>
        </p:spPr>
      </p:pic>
      <p:pic>
        <p:nvPicPr>
          <p:cNvPr descr="results2.png" id="181" name="Shape 181"/>
          <p:cNvPicPr preferRelativeResize="0"/>
          <p:nvPr/>
        </p:nvPicPr>
        <p:blipFill>
          <a:blip r:embed="rId4">
            <a:alphaModFix/>
          </a:blip>
          <a:stretch>
            <a:fillRect/>
          </a:stretch>
        </p:blipFill>
        <p:spPr>
          <a:xfrm>
            <a:off x="311687" y="3141075"/>
            <a:ext cx="5726499" cy="1915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Assumptions and Limitations</a:t>
            </a:r>
          </a:p>
        </p:txBody>
      </p:sp>
      <p:sp>
        <p:nvSpPr>
          <p:cNvPr id="187" name="Shape 187"/>
          <p:cNvSpPr txBox="1"/>
          <p:nvPr>
            <p:ph idx="1" type="body"/>
          </p:nvPr>
        </p:nvSpPr>
        <p:spPr>
          <a:xfrm>
            <a:off x="235500" y="1225725"/>
            <a:ext cx="5060700" cy="3099900"/>
          </a:xfrm>
          <a:prstGeom prst="rect">
            <a:avLst/>
          </a:prstGeom>
        </p:spPr>
        <p:txBody>
          <a:bodyPr anchorCtr="0" anchor="t" bIns="91425" lIns="91425" rIns="91425" tIns="91425">
            <a:noAutofit/>
          </a:bodyPr>
          <a:lstStyle/>
          <a:p>
            <a:pPr lvl="0" rtl="0">
              <a:spcBef>
                <a:spcPts val="0"/>
              </a:spcBef>
              <a:buNone/>
            </a:pPr>
            <a:r>
              <a:rPr b="1" lang="en" sz="2000">
                <a:solidFill>
                  <a:srgbClr val="FF6F35"/>
                </a:solidFill>
                <a:latin typeface="Lato"/>
                <a:ea typeface="Lato"/>
                <a:cs typeface="Lato"/>
                <a:sym typeface="Lato"/>
              </a:rPr>
              <a:t>Assumptions</a:t>
            </a:r>
          </a:p>
          <a:p>
            <a:pPr indent="-355600" lvl="0" marL="457200" rtl="0">
              <a:spcBef>
                <a:spcPts val="0"/>
              </a:spcBef>
              <a:buSzPct val="100000"/>
              <a:buFont typeface="Lato"/>
            </a:pPr>
            <a:r>
              <a:rPr lang="en" sz="2000">
                <a:latin typeface="Lato"/>
                <a:ea typeface="Lato"/>
                <a:cs typeface="Lato"/>
                <a:sym typeface="Lato"/>
              </a:rPr>
              <a:t>Background feature movement can be approximated by a global homography</a:t>
            </a:r>
          </a:p>
          <a:p>
            <a:pPr indent="-355600" lvl="0" marL="457200">
              <a:spcBef>
                <a:spcPts val="0"/>
              </a:spcBef>
              <a:buSzPct val="100000"/>
              <a:buFont typeface="Lato"/>
            </a:pPr>
            <a:r>
              <a:rPr lang="en" sz="2000">
                <a:latin typeface="Lato"/>
                <a:ea typeface="Lato"/>
                <a:cs typeface="Lato"/>
                <a:sym typeface="Lato"/>
              </a:rPr>
              <a:t>Background features are visible at every frame in the video</a:t>
            </a:r>
          </a:p>
          <a:p>
            <a:pPr lvl="0">
              <a:spcBef>
                <a:spcPts val="0"/>
              </a:spcBef>
              <a:buNone/>
            </a:pPr>
            <a:r>
              <a:rPr b="1" lang="en" sz="2000">
                <a:solidFill>
                  <a:srgbClr val="FF6F35"/>
                </a:solidFill>
                <a:latin typeface="Lato"/>
                <a:ea typeface="Lato"/>
                <a:cs typeface="Lato"/>
                <a:sym typeface="Lato"/>
              </a:rPr>
              <a:t>Failure cases</a:t>
            </a:r>
          </a:p>
          <a:p>
            <a:pPr indent="-355600" lvl="0" marL="457200" rtl="0">
              <a:spcBef>
                <a:spcPts val="0"/>
              </a:spcBef>
              <a:buSzPct val="100000"/>
              <a:buFont typeface="Lato"/>
            </a:pPr>
            <a:r>
              <a:rPr lang="en" sz="2000">
                <a:latin typeface="Lato"/>
                <a:ea typeface="Lato"/>
                <a:cs typeface="Lato"/>
                <a:sym typeface="Lato"/>
              </a:rPr>
              <a:t>Tracking shots</a:t>
            </a:r>
          </a:p>
          <a:p>
            <a:pPr indent="-355600" lvl="0" marL="457200" rtl="0">
              <a:spcBef>
                <a:spcPts val="0"/>
              </a:spcBef>
              <a:buSzPct val="100000"/>
              <a:buFont typeface="Lato"/>
            </a:pPr>
            <a:r>
              <a:rPr lang="en" sz="2000">
                <a:latin typeface="Lato"/>
                <a:ea typeface="Lato"/>
                <a:cs typeface="Lato"/>
                <a:sym typeface="Lato"/>
              </a:rPr>
              <a:t>Foreground fills entire frame</a:t>
            </a:r>
          </a:p>
          <a:p>
            <a:pPr lvl="0">
              <a:spcBef>
                <a:spcPts val="0"/>
              </a:spcBef>
              <a:buNone/>
            </a:pPr>
            <a:r>
              <a:t/>
            </a:r>
            <a:endParaRPr sz="2000">
              <a:latin typeface="Lato"/>
              <a:ea typeface="Lato"/>
              <a:cs typeface="Lato"/>
              <a:sym typeface="Lato"/>
            </a:endParaRPr>
          </a:p>
        </p:txBody>
      </p:sp>
      <p:pic>
        <p:nvPicPr>
          <p:cNvPr id="188" name="Shape 188"/>
          <p:cNvPicPr preferRelativeResize="0"/>
          <p:nvPr/>
        </p:nvPicPr>
        <p:blipFill>
          <a:blip r:embed="rId3">
            <a:alphaModFix/>
          </a:blip>
          <a:stretch>
            <a:fillRect/>
          </a:stretch>
        </p:blipFill>
        <p:spPr>
          <a:xfrm>
            <a:off x="6139575" y="1028649"/>
            <a:ext cx="2913099" cy="2310375"/>
          </a:xfrm>
          <a:prstGeom prst="rect">
            <a:avLst/>
          </a:prstGeom>
          <a:noFill/>
          <a:ln>
            <a:noFill/>
          </a:ln>
        </p:spPr>
      </p:pic>
      <p:pic>
        <p:nvPicPr>
          <p:cNvPr descr="limit.png" id="189" name="Shape 189"/>
          <p:cNvPicPr preferRelativeResize="0"/>
          <p:nvPr/>
        </p:nvPicPr>
        <p:blipFill>
          <a:blip r:embed="rId4">
            <a:alphaModFix/>
          </a:blip>
          <a:stretch>
            <a:fillRect/>
          </a:stretch>
        </p:blipFill>
        <p:spPr>
          <a:xfrm>
            <a:off x="4083300" y="3339034"/>
            <a:ext cx="5060701" cy="16548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Potential Improvements</a:t>
            </a:r>
          </a:p>
        </p:txBody>
      </p:sp>
      <p:sp>
        <p:nvSpPr>
          <p:cNvPr id="195" name="Shape 195"/>
          <p:cNvSpPr txBox="1"/>
          <p:nvPr>
            <p:ph idx="1" type="body"/>
          </p:nvPr>
        </p:nvSpPr>
        <p:spPr>
          <a:xfrm>
            <a:off x="220050" y="1466137"/>
            <a:ext cx="4117500" cy="3099900"/>
          </a:xfrm>
          <a:prstGeom prst="rect">
            <a:avLst/>
          </a:prstGeom>
        </p:spPr>
        <p:txBody>
          <a:bodyPr anchorCtr="0" anchor="t" bIns="91425" lIns="91425" rIns="91425" tIns="91425">
            <a:noAutofit/>
          </a:bodyPr>
          <a:lstStyle/>
          <a:p>
            <a:pPr indent="-355600" lvl="0" marL="457200" rtl="0">
              <a:spcBef>
                <a:spcPts val="0"/>
              </a:spcBef>
              <a:buSzPct val="100000"/>
              <a:buFont typeface="Lato"/>
            </a:pPr>
            <a:r>
              <a:rPr lang="en" sz="2000">
                <a:latin typeface="Lato"/>
                <a:ea typeface="Lato"/>
                <a:cs typeface="Lato"/>
                <a:sym typeface="Lato"/>
              </a:rPr>
              <a:t>“Learn” backgrounds using machine learning techniques</a:t>
            </a:r>
          </a:p>
          <a:p>
            <a:pPr indent="-355600" lvl="0" marL="457200" rtl="0">
              <a:spcBef>
                <a:spcPts val="0"/>
              </a:spcBef>
              <a:buSzPct val="100000"/>
              <a:buFont typeface="Lato"/>
            </a:pPr>
            <a:r>
              <a:rPr lang="en" sz="2000">
                <a:latin typeface="Lato"/>
                <a:ea typeface="Lato"/>
                <a:cs typeface="Lato"/>
                <a:sym typeface="Lato"/>
              </a:rPr>
              <a:t>Use depth as an additional segmentation cue</a:t>
            </a:r>
          </a:p>
          <a:p>
            <a:pPr indent="-355600" lvl="0" marL="457200" rtl="0">
              <a:spcBef>
                <a:spcPts val="0"/>
              </a:spcBef>
              <a:buSzPct val="100000"/>
              <a:buFont typeface="Lato"/>
            </a:pPr>
            <a:r>
              <a:rPr lang="en" sz="2000">
                <a:latin typeface="Lato"/>
                <a:ea typeface="Lato"/>
                <a:cs typeface="Lato"/>
                <a:sym typeface="Lato"/>
              </a:rPr>
              <a:t>Use foreground segmentation as a prior for trajectory clustering</a:t>
            </a:r>
          </a:p>
          <a:p>
            <a:pPr indent="-355600" lvl="0" marL="457200">
              <a:spcBef>
                <a:spcPts val="0"/>
              </a:spcBef>
              <a:buSzPct val="100000"/>
              <a:buFont typeface="Lato"/>
            </a:pPr>
            <a:r>
              <a:rPr lang="en" sz="2000">
                <a:latin typeface="Lato"/>
                <a:ea typeface="Lato"/>
                <a:cs typeface="Lato"/>
                <a:sym typeface="Lato"/>
              </a:rPr>
              <a:t>Apply work to 3D reconstruction methods</a:t>
            </a:r>
          </a:p>
          <a:p>
            <a:pPr lvl="0">
              <a:spcBef>
                <a:spcPts val="0"/>
              </a:spcBef>
              <a:buNone/>
            </a:pPr>
            <a:r>
              <a:t/>
            </a:r>
            <a:endParaRPr sz="2000">
              <a:latin typeface="Lato"/>
              <a:ea typeface="Lato"/>
              <a:cs typeface="Lato"/>
              <a:sym typeface="Lato"/>
            </a:endParaRPr>
          </a:p>
          <a:p>
            <a:pPr lvl="0">
              <a:spcBef>
                <a:spcPts val="0"/>
              </a:spcBef>
              <a:buNone/>
            </a:pPr>
            <a:r>
              <a:t/>
            </a:r>
            <a:endParaRPr sz="2000">
              <a:latin typeface="Lato"/>
              <a:ea typeface="Lato"/>
              <a:cs typeface="Lato"/>
              <a:sym typeface="Lato"/>
            </a:endParaRPr>
          </a:p>
        </p:txBody>
      </p:sp>
      <p:pic>
        <p:nvPicPr>
          <p:cNvPr id="196" name="Shape 196"/>
          <p:cNvPicPr preferRelativeResize="0"/>
          <p:nvPr/>
        </p:nvPicPr>
        <p:blipFill>
          <a:blip r:embed="rId3">
            <a:alphaModFix/>
          </a:blip>
          <a:stretch>
            <a:fillRect/>
          </a:stretch>
        </p:blipFill>
        <p:spPr>
          <a:xfrm>
            <a:off x="4337550" y="2060450"/>
            <a:ext cx="4721350" cy="1911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Overview</a:t>
            </a:r>
          </a:p>
        </p:txBody>
      </p:sp>
      <p:pic>
        <p:nvPicPr>
          <p:cNvPr descr="overview.png" id="69" name="Shape 69"/>
          <p:cNvPicPr preferRelativeResize="0"/>
          <p:nvPr/>
        </p:nvPicPr>
        <p:blipFill>
          <a:blip r:embed="rId3">
            <a:alphaModFix/>
          </a:blip>
          <a:stretch>
            <a:fillRect/>
          </a:stretch>
        </p:blipFill>
        <p:spPr>
          <a:xfrm>
            <a:off x="0" y="1642754"/>
            <a:ext cx="9144001" cy="22984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Motivation</a:t>
            </a:r>
          </a:p>
        </p:txBody>
      </p:sp>
      <p:sp>
        <p:nvSpPr>
          <p:cNvPr id="75" name="Shape 75"/>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0" lvl="0" marL="0" rtl="0">
              <a:spcBef>
                <a:spcPts val="0"/>
              </a:spcBef>
              <a:buNone/>
            </a:pPr>
            <a:r>
              <a:t/>
            </a:r>
            <a:endParaRPr b="1" sz="2400">
              <a:solidFill>
                <a:srgbClr val="FF6F35"/>
              </a:solidFill>
              <a:latin typeface="Lato"/>
              <a:ea typeface="Lato"/>
              <a:cs typeface="Lato"/>
              <a:sym typeface="Lato"/>
            </a:endParaRPr>
          </a:p>
          <a:p>
            <a:pPr indent="0" lvl="0" marL="0" rtl="0">
              <a:spcBef>
                <a:spcPts val="0"/>
              </a:spcBef>
              <a:buNone/>
            </a:pPr>
            <a:r>
              <a:rPr b="1" lang="en" sz="2400">
                <a:solidFill>
                  <a:srgbClr val="FF6F35"/>
                </a:solidFill>
                <a:latin typeface="Lato"/>
                <a:ea typeface="Lato"/>
                <a:cs typeface="Lato"/>
                <a:sym typeface="Lato"/>
              </a:rPr>
              <a:t>Target</a:t>
            </a:r>
            <a:r>
              <a:rPr lang="en" sz="2400">
                <a:latin typeface="Lato"/>
                <a:ea typeface="Lato"/>
                <a:cs typeface="Lato"/>
                <a:sym typeface="Lato"/>
              </a:rPr>
              <a:t>: Extracte background feature for estimating the camera path</a:t>
            </a:r>
          </a:p>
          <a:p>
            <a:pPr lvl="0" rtl="0">
              <a:spcBef>
                <a:spcPts val="0"/>
              </a:spcBef>
              <a:buNone/>
            </a:pPr>
            <a:r>
              <a:rPr b="1" lang="en" sz="2400">
                <a:solidFill>
                  <a:srgbClr val="FF6F35"/>
                </a:solidFill>
                <a:latin typeface="Lato"/>
                <a:ea typeface="Lato"/>
                <a:cs typeface="Lato"/>
                <a:sym typeface="Lato"/>
              </a:rPr>
              <a:t>Challenges</a:t>
            </a:r>
            <a:r>
              <a:rPr lang="en" sz="2400">
                <a:latin typeface="Lato"/>
                <a:ea typeface="Lato"/>
                <a:cs typeface="Lato"/>
                <a:sym typeface="Lato"/>
              </a:rPr>
              <a:t>: Videos are highly dynamic</a:t>
            </a:r>
          </a:p>
          <a:p>
            <a:pPr lvl="0" rtl="0">
              <a:spcBef>
                <a:spcPts val="0"/>
              </a:spcBef>
              <a:buNone/>
            </a:pPr>
            <a:r>
              <a:t/>
            </a:r>
            <a:endParaRPr sz="2400">
              <a:latin typeface="Lato"/>
              <a:ea typeface="Lato"/>
              <a:cs typeface="Lato"/>
              <a:sym typeface="Lato"/>
            </a:endParaRPr>
          </a:p>
          <a:p>
            <a:pPr indent="0" lvl="0" marL="0">
              <a:spcBef>
                <a:spcPts val="0"/>
              </a:spcBef>
              <a:buNone/>
            </a:pPr>
            <a:r>
              <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Previous Work</a:t>
            </a:r>
          </a:p>
        </p:txBody>
      </p:sp>
      <p:sp>
        <p:nvSpPr>
          <p:cNvPr id="81" name="Shape 81"/>
          <p:cNvSpPr txBox="1"/>
          <p:nvPr>
            <p:ph idx="1" type="body"/>
          </p:nvPr>
        </p:nvSpPr>
        <p:spPr>
          <a:xfrm>
            <a:off x="234900" y="1210662"/>
            <a:ext cx="9207000" cy="2272800"/>
          </a:xfrm>
          <a:prstGeom prst="rect">
            <a:avLst/>
          </a:prstGeom>
        </p:spPr>
        <p:txBody>
          <a:bodyPr anchorCtr="0" anchor="t" bIns="91425" lIns="91425" rIns="91425" tIns="91425">
            <a:noAutofit/>
          </a:bodyPr>
          <a:lstStyle/>
          <a:p>
            <a:pPr lvl="0">
              <a:spcBef>
                <a:spcPts val="0"/>
              </a:spcBef>
              <a:buNone/>
            </a:pPr>
            <a:r>
              <a:rPr b="1" lang="en" sz="1900">
                <a:solidFill>
                  <a:srgbClr val="FF6F35"/>
                </a:solidFill>
                <a:latin typeface="Lato"/>
                <a:ea typeface="Lato"/>
                <a:cs typeface="Lato"/>
                <a:sym typeface="Lato"/>
              </a:rPr>
              <a:t>Video Segmentation</a:t>
            </a:r>
            <a:r>
              <a:rPr lang="en" sz="1900">
                <a:latin typeface="Lato"/>
                <a:ea typeface="Lato"/>
                <a:cs typeface="Lato"/>
                <a:sym typeface="Lato"/>
              </a:rPr>
              <a:t>: Background extraction using segmentation, depth, or probabilistic models </a:t>
            </a:r>
          </a:p>
          <a:p>
            <a:pPr lvl="0">
              <a:spcBef>
                <a:spcPts val="0"/>
              </a:spcBef>
              <a:buNone/>
            </a:pPr>
            <a:r>
              <a:rPr b="1" lang="en" sz="1900">
                <a:solidFill>
                  <a:srgbClr val="FF6F35"/>
                </a:solidFill>
                <a:latin typeface="Lato"/>
                <a:ea typeface="Lato"/>
                <a:cs typeface="Lato"/>
                <a:sym typeface="Lato"/>
              </a:rPr>
              <a:t>Motion Segmentation</a:t>
            </a:r>
            <a:r>
              <a:rPr lang="en" sz="1900">
                <a:latin typeface="Lato"/>
                <a:ea typeface="Lato"/>
                <a:cs typeface="Lato"/>
                <a:sym typeface="Lato"/>
              </a:rPr>
              <a:t>: Matrix decomposition to cluster feature trajectories, where background trajectories make a low-rank matrix </a:t>
            </a:r>
          </a:p>
          <a:p>
            <a:pPr lvl="0">
              <a:spcBef>
                <a:spcPts val="0"/>
              </a:spcBef>
              <a:buNone/>
            </a:pPr>
            <a:r>
              <a:rPr b="1" lang="en" sz="1900">
                <a:solidFill>
                  <a:srgbClr val="FF6F35"/>
                </a:solidFill>
                <a:latin typeface="Lato"/>
                <a:ea typeface="Lato"/>
                <a:cs typeface="Lato"/>
                <a:sym typeface="Lato"/>
              </a:rPr>
              <a:t>Video Stabilization</a:t>
            </a:r>
            <a:r>
              <a:rPr lang="en" sz="1900">
                <a:latin typeface="Lato"/>
                <a:ea typeface="Lato"/>
                <a:cs typeface="Lato"/>
                <a:sym typeface="Lato"/>
              </a:rPr>
              <a:t>: Compute smoother camera motion paths with bundle optimization, 3D reconstruction, etc.</a:t>
            </a:r>
          </a:p>
        </p:txBody>
      </p:sp>
      <p:pic>
        <p:nvPicPr>
          <p:cNvPr id="82" name="Shape 82"/>
          <p:cNvPicPr preferRelativeResize="0"/>
          <p:nvPr/>
        </p:nvPicPr>
        <p:blipFill>
          <a:blip r:embed="rId3">
            <a:alphaModFix/>
          </a:blip>
          <a:stretch>
            <a:fillRect/>
          </a:stretch>
        </p:blipFill>
        <p:spPr>
          <a:xfrm>
            <a:off x="2301600" y="3740525"/>
            <a:ext cx="50292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The Pipeline</a:t>
            </a:r>
          </a:p>
        </p:txBody>
      </p:sp>
      <p:pic>
        <p:nvPicPr>
          <p:cNvPr descr="algo2.png" id="88" name="Shape 88"/>
          <p:cNvPicPr preferRelativeResize="0"/>
          <p:nvPr/>
        </p:nvPicPr>
        <p:blipFill>
          <a:blip r:embed="rId3">
            <a:alphaModFix/>
          </a:blip>
          <a:stretch>
            <a:fillRect/>
          </a:stretch>
        </p:blipFill>
        <p:spPr>
          <a:xfrm>
            <a:off x="0" y="1537245"/>
            <a:ext cx="9143998" cy="2588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Calculating Feature Trajectories</a:t>
            </a:r>
          </a:p>
        </p:txBody>
      </p:sp>
      <p:sp>
        <p:nvSpPr>
          <p:cNvPr id="94" name="Shape 94"/>
          <p:cNvSpPr txBox="1"/>
          <p:nvPr>
            <p:ph idx="1" type="body"/>
          </p:nvPr>
        </p:nvSpPr>
        <p:spPr>
          <a:xfrm>
            <a:off x="311700" y="1468825"/>
            <a:ext cx="4541700" cy="3099900"/>
          </a:xfrm>
          <a:prstGeom prst="rect">
            <a:avLst/>
          </a:prstGeom>
        </p:spPr>
        <p:txBody>
          <a:bodyPr anchorCtr="0" anchor="t" bIns="91425" lIns="91425" rIns="91425" tIns="91425">
            <a:noAutofit/>
          </a:bodyPr>
          <a:lstStyle/>
          <a:p>
            <a:pPr lvl="0">
              <a:spcBef>
                <a:spcPts val="0"/>
              </a:spcBef>
              <a:buNone/>
            </a:pPr>
            <a:r>
              <a:rPr lang="en" sz="2000">
                <a:latin typeface="Lato"/>
                <a:ea typeface="Lato"/>
                <a:cs typeface="Lato"/>
                <a:sym typeface="Lato"/>
              </a:rPr>
              <a:t>Input: Raw video</a:t>
            </a:r>
          </a:p>
          <a:p>
            <a:pPr lvl="0">
              <a:spcBef>
                <a:spcPts val="0"/>
              </a:spcBef>
              <a:buNone/>
            </a:pPr>
            <a:r>
              <a:rPr lang="en" sz="2000">
                <a:latin typeface="Lato"/>
                <a:ea typeface="Lato"/>
                <a:cs typeface="Lato"/>
                <a:sym typeface="Lato"/>
              </a:rPr>
              <a:t>Output: Features and feature trajectories</a:t>
            </a:r>
          </a:p>
          <a:p>
            <a:pPr lvl="0">
              <a:spcBef>
                <a:spcPts val="0"/>
              </a:spcBef>
              <a:buNone/>
            </a:pPr>
            <a:r>
              <a:rPr lang="en" sz="2000">
                <a:latin typeface="Lato"/>
                <a:ea typeface="Lato"/>
                <a:cs typeface="Lato"/>
                <a:sym typeface="Lato"/>
              </a:rPr>
              <a:t>Method: </a:t>
            </a:r>
          </a:p>
          <a:p>
            <a:pPr indent="-355600" lvl="0" marL="457200" rtl="0">
              <a:spcBef>
                <a:spcPts val="0"/>
              </a:spcBef>
              <a:buSzPct val="100000"/>
              <a:buFont typeface="Lato"/>
            </a:pPr>
            <a:r>
              <a:rPr lang="en" sz="2000">
                <a:latin typeface="Lato"/>
                <a:ea typeface="Lato"/>
                <a:cs typeface="Lato"/>
                <a:sym typeface="Lato"/>
              </a:rPr>
              <a:t>Use the Kanade-Lucas-Tomase (KLT) tracker</a:t>
            </a:r>
          </a:p>
          <a:p>
            <a:pPr indent="-355600" lvl="0" marL="457200">
              <a:spcBef>
                <a:spcPts val="0"/>
              </a:spcBef>
              <a:buSzPct val="100000"/>
              <a:buFont typeface="Lato"/>
            </a:pPr>
            <a:r>
              <a:rPr lang="en" sz="2000">
                <a:latin typeface="Lato"/>
                <a:ea typeface="Lato"/>
                <a:cs typeface="Lato"/>
                <a:sym typeface="Lato"/>
              </a:rPr>
              <a:t>Let the i-th feature p at time t be denoted (math)</a:t>
            </a:r>
          </a:p>
        </p:txBody>
      </p:sp>
      <p:pic>
        <p:nvPicPr>
          <p:cNvPr id="95" name="Shape 95"/>
          <p:cNvPicPr preferRelativeResize="0"/>
          <p:nvPr/>
        </p:nvPicPr>
        <p:blipFill>
          <a:blip r:embed="rId3">
            <a:alphaModFix/>
          </a:blip>
          <a:stretch>
            <a:fillRect/>
          </a:stretch>
        </p:blipFill>
        <p:spPr>
          <a:xfrm>
            <a:off x="4984200" y="1513825"/>
            <a:ext cx="3848100" cy="30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solidFill>
                  <a:srgbClr val="ED6832"/>
                </a:solidFill>
              </a:rPr>
              <a:t>Overlapping Windows</a:t>
            </a:r>
          </a:p>
        </p:txBody>
      </p:sp>
      <p:sp>
        <p:nvSpPr>
          <p:cNvPr id="101" name="Shape 101"/>
          <p:cNvSpPr txBox="1"/>
          <p:nvPr>
            <p:ph idx="1" type="body"/>
          </p:nvPr>
        </p:nvSpPr>
        <p:spPr>
          <a:xfrm>
            <a:off x="240000" y="1217100"/>
            <a:ext cx="8832300" cy="4189800"/>
          </a:xfrm>
          <a:prstGeom prst="rect">
            <a:avLst/>
          </a:prstGeom>
        </p:spPr>
        <p:txBody>
          <a:bodyPr anchorCtr="0" anchor="t" bIns="91425" lIns="91425" rIns="91425" tIns="91425">
            <a:noAutofit/>
          </a:bodyPr>
          <a:lstStyle/>
          <a:p>
            <a:pPr lvl="0">
              <a:lnSpc>
                <a:spcPct val="100000"/>
              </a:lnSpc>
              <a:spcBef>
                <a:spcPts val="0"/>
              </a:spcBef>
              <a:buNone/>
            </a:pPr>
            <a:r>
              <a:rPr lang="en" sz="1900">
                <a:latin typeface="Lato"/>
                <a:ea typeface="Lato"/>
                <a:cs typeface="Lato"/>
                <a:sym typeface="Lato"/>
              </a:rPr>
              <a:t>Input: Raw video and p^i_t(math)</a:t>
            </a:r>
          </a:p>
          <a:p>
            <a:pPr lvl="0" rtl="0">
              <a:lnSpc>
                <a:spcPct val="100000"/>
              </a:lnSpc>
              <a:spcBef>
                <a:spcPts val="0"/>
              </a:spcBef>
              <a:buNone/>
            </a:pPr>
            <a:r>
              <a:rPr lang="en" sz="1900">
                <a:latin typeface="Lato"/>
                <a:ea typeface="Lato"/>
                <a:cs typeface="Lato"/>
                <a:sym typeface="Lato"/>
              </a:rPr>
              <a:t>Output: Windows and a feature set pk(math) for each window</a:t>
            </a:r>
          </a:p>
          <a:p>
            <a:pPr lvl="0" rtl="0">
              <a:lnSpc>
                <a:spcPct val="100000"/>
              </a:lnSpc>
              <a:spcBef>
                <a:spcPts val="0"/>
              </a:spcBef>
              <a:buNone/>
            </a:pPr>
            <a:r>
              <a:rPr lang="en" sz="1900">
                <a:latin typeface="Lato"/>
                <a:ea typeface="Lato"/>
                <a:cs typeface="Lato"/>
                <a:sym typeface="Lato"/>
              </a:rPr>
              <a:t>Method:</a:t>
            </a:r>
          </a:p>
          <a:p>
            <a:pPr lvl="0" rtl="0">
              <a:lnSpc>
                <a:spcPct val="100000"/>
              </a:lnSpc>
              <a:spcBef>
                <a:spcPts val="0"/>
              </a:spcBef>
              <a:buNone/>
            </a:pPr>
            <a:r>
              <a:t/>
            </a:r>
            <a:endParaRPr sz="1900">
              <a:latin typeface="Lato"/>
              <a:ea typeface="Lato"/>
              <a:cs typeface="Lato"/>
              <a:sym typeface="Lato"/>
            </a:endParaRPr>
          </a:p>
          <a:p>
            <a:pPr lvl="0" rtl="0">
              <a:lnSpc>
                <a:spcPct val="100000"/>
              </a:lnSpc>
              <a:spcBef>
                <a:spcPts val="0"/>
              </a:spcBef>
              <a:buNone/>
            </a:pPr>
            <a:r>
              <a:t/>
            </a:r>
            <a:endParaRPr sz="1900">
              <a:latin typeface="Lato"/>
              <a:ea typeface="Lato"/>
              <a:cs typeface="Lato"/>
              <a:sym typeface="Lato"/>
            </a:endParaRPr>
          </a:p>
          <a:p>
            <a:pPr lvl="0">
              <a:lnSpc>
                <a:spcPct val="100000"/>
              </a:lnSpc>
              <a:spcBef>
                <a:spcPts val="0"/>
              </a:spcBef>
              <a:buNone/>
            </a:pPr>
            <a:r>
              <a:t/>
            </a:r>
            <a:endParaRPr sz="1900">
              <a:latin typeface="Lato"/>
              <a:ea typeface="Lato"/>
              <a:cs typeface="Lato"/>
              <a:sym typeface="Lato"/>
            </a:endParaRPr>
          </a:p>
          <a:p>
            <a:pPr indent="-349250" lvl="0" marL="457200" rtl="0">
              <a:lnSpc>
                <a:spcPct val="100000"/>
              </a:lnSpc>
              <a:spcBef>
                <a:spcPts val="0"/>
              </a:spcBef>
              <a:buSzPct val="100000"/>
              <a:buFont typeface="Lato"/>
            </a:pPr>
            <a:r>
              <a:rPr lang="en" sz="1900">
                <a:latin typeface="Lato"/>
                <a:ea typeface="Lato"/>
                <a:cs typeface="Lato"/>
                <a:sym typeface="Lato"/>
              </a:rPr>
              <a:t>Cut the raw video into k overlapping temporal windows with w frames each</a:t>
            </a:r>
          </a:p>
          <a:p>
            <a:pPr indent="-349250" lvl="0" marL="457200" rtl="0">
              <a:lnSpc>
                <a:spcPct val="100000"/>
              </a:lnSpc>
              <a:spcBef>
                <a:spcPts val="0"/>
              </a:spcBef>
              <a:buSzPct val="100000"/>
              <a:buFont typeface="Lato"/>
            </a:pPr>
            <a:r>
              <a:rPr lang="en" sz="1900">
                <a:latin typeface="Lato"/>
                <a:ea typeface="Lato"/>
                <a:cs typeface="Lato"/>
                <a:sym typeface="Lato"/>
              </a:rPr>
              <a:t>Make a feature set pk(math) for each temporal window</a:t>
            </a:r>
          </a:p>
          <a:p>
            <a:pPr indent="-349250" lvl="0" marL="457200">
              <a:lnSpc>
                <a:spcPct val="100000"/>
              </a:lnSpc>
              <a:spcBef>
                <a:spcPts val="0"/>
              </a:spcBef>
              <a:buSzPct val="100000"/>
              <a:buFont typeface="Lato"/>
            </a:pPr>
            <a:r>
              <a:rPr lang="en" sz="1900">
                <a:latin typeface="Lato"/>
                <a:ea typeface="Lato"/>
                <a:cs typeface="Lato"/>
                <a:sym typeface="Lato"/>
              </a:rPr>
              <a:t>Throw away short trajectories</a:t>
            </a:r>
          </a:p>
        </p:txBody>
      </p:sp>
      <p:pic>
        <p:nvPicPr>
          <p:cNvPr descr="fig1.png" id="102" name="Shape 102"/>
          <p:cNvPicPr preferRelativeResize="0"/>
          <p:nvPr/>
        </p:nvPicPr>
        <p:blipFill>
          <a:blip r:embed="rId3">
            <a:alphaModFix/>
          </a:blip>
          <a:stretch>
            <a:fillRect/>
          </a:stretch>
        </p:blipFill>
        <p:spPr>
          <a:xfrm>
            <a:off x="1986199" y="2625174"/>
            <a:ext cx="4500575" cy="152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Clustering Trajectories</a:t>
            </a:r>
          </a:p>
        </p:txBody>
      </p:sp>
      <p:sp>
        <p:nvSpPr>
          <p:cNvPr id="108" name="Shape 108"/>
          <p:cNvSpPr txBox="1"/>
          <p:nvPr>
            <p:ph idx="1" type="body"/>
          </p:nvPr>
        </p:nvSpPr>
        <p:spPr>
          <a:xfrm>
            <a:off x="311700" y="1285675"/>
            <a:ext cx="6159600" cy="3099900"/>
          </a:xfrm>
          <a:prstGeom prst="rect">
            <a:avLst/>
          </a:prstGeom>
        </p:spPr>
        <p:txBody>
          <a:bodyPr anchorCtr="0" anchor="t" bIns="91425" lIns="91425" rIns="91425" tIns="91425">
            <a:noAutofit/>
          </a:bodyPr>
          <a:lstStyle/>
          <a:p>
            <a:pPr lvl="0">
              <a:spcBef>
                <a:spcPts val="0"/>
              </a:spcBef>
              <a:buNone/>
            </a:pPr>
            <a:r>
              <a:rPr lang="en" sz="2000">
                <a:latin typeface="Lato"/>
                <a:ea typeface="Lato"/>
                <a:cs typeface="Lato"/>
                <a:sym typeface="Lato"/>
              </a:rPr>
              <a:t>Input: Windows, feature sets pk(math) </a:t>
            </a:r>
          </a:p>
          <a:p>
            <a:pPr lvl="0">
              <a:spcBef>
                <a:spcPts val="0"/>
              </a:spcBef>
              <a:buNone/>
            </a:pPr>
            <a:r>
              <a:rPr lang="en" sz="2000">
                <a:latin typeface="Lato"/>
                <a:ea typeface="Lato"/>
                <a:cs typeface="Lato"/>
                <a:sym typeface="Lato"/>
              </a:rPr>
              <a:t>Output: Clustered tracks (gammas here)</a:t>
            </a:r>
          </a:p>
          <a:p>
            <a:pPr lvl="0">
              <a:spcBef>
                <a:spcPts val="0"/>
              </a:spcBef>
              <a:buNone/>
            </a:pPr>
            <a:r>
              <a:rPr lang="en" sz="2000">
                <a:latin typeface="Lato"/>
                <a:ea typeface="Lato"/>
                <a:cs typeface="Lato"/>
                <a:sym typeface="Lato"/>
              </a:rPr>
              <a:t>Method:</a:t>
            </a:r>
          </a:p>
          <a:p>
            <a:pPr indent="-355600" lvl="0" marL="457200" rtl="0">
              <a:spcBef>
                <a:spcPts val="0"/>
              </a:spcBef>
              <a:buSzPct val="100000"/>
              <a:buFont typeface="Lato"/>
            </a:pPr>
            <a:r>
              <a:rPr lang="en" sz="2000">
                <a:latin typeface="Lato"/>
                <a:ea typeface="Lato"/>
                <a:cs typeface="Lato"/>
                <a:sym typeface="Lato"/>
              </a:rPr>
              <a:t>Apply motion clustering to each feature set pk(math)</a:t>
            </a:r>
          </a:p>
          <a:p>
            <a:pPr indent="-355600" lvl="1" marL="914400" rtl="0">
              <a:spcBef>
                <a:spcPts val="0"/>
              </a:spcBef>
              <a:buSzPct val="100000"/>
              <a:buFont typeface="Lato"/>
            </a:pPr>
            <a:r>
              <a:rPr lang="en" sz="2000">
                <a:latin typeface="Lato"/>
                <a:ea typeface="Lato"/>
                <a:cs typeface="Lato"/>
                <a:sym typeface="Lato"/>
              </a:rPr>
              <a:t>Decompose trajectory matrices</a:t>
            </a:r>
          </a:p>
          <a:p>
            <a:pPr indent="-355600" lvl="1" marL="914400" rtl="0">
              <a:spcBef>
                <a:spcPts val="0"/>
              </a:spcBef>
              <a:buSzPct val="100000"/>
              <a:buFont typeface="Lato"/>
            </a:pPr>
            <a:r>
              <a:rPr lang="en" sz="2000">
                <a:latin typeface="Lato"/>
                <a:ea typeface="Lato"/>
                <a:cs typeface="Lato"/>
                <a:sym typeface="Lato"/>
              </a:rPr>
              <a:t>Fill in missing parts of the trajectory matrix</a:t>
            </a:r>
          </a:p>
          <a:p>
            <a:pPr indent="-355600" lvl="1" marL="914400">
              <a:spcBef>
                <a:spcPts val="0"/>
              </a:spcBef>
              <a:buSzPct val="100000"/>
              <a:buFont typeface="Lato"/>
            </a:pPr>
            <a:r>
              <a:rPr lang="en" sz="2000">
                <a:latin typeface="Lato"/>
                <a:ea typeface="Lato"/>
                <a:cs typeface="Lato"/>
                <a:sym typeface="Lato"/>
              </a:rPr>
              <a:t>Use agglomerative lossy compression to get best clustering result</a:t>
            </a:r>
          </a:p>
          <a:p>
            <a:pPr lvl="0">
              <a:spcBef>
                <a:spcPts val="0"/>
              </a:spcBef>
              <a:buNone/>
            </a:pPr>
            <a:r>
              <a:t/>
            </a:r>
            <a:endParaRPr sz="2000">
              <a:latin typeface="Lato"/>
              <a:ea typeface="Lato"/>
              <a:cs typeface="Lato"/>
              <a:sym typeface="Lato"/>
            </a:endParaRPr>
          </a:p>
        </p:txBody>
      </p:sp>
      <p:pic>
        <p:nvPicPr>
          <p:cNvPr descr="matrices.png" id="109" name="Shape 109"/>
          <p:cNvPicPr preferRelativeResize="0"/>
          <p:nvPr/>
        </p:nvPicPr>
        <p:blipFill>
          <a:blip r:embed="rId3">
            <a:alphaModFix/>
          </a:blip>
          <a:stretch>
            <a:fillRect/>
          </a:stretch>
        </p:blipFill>
        <p:spPr>
          <a:xfrm>
            <a:off x="5320725" y="1584200"/>
            <a:ext cx="3641624" cy="2869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D6832"/>
                </a:solidFill>
              </a:rPr>
              <a:t>Global Optimization(Create a direct graph)</a:t>
            </a:r>
          </a:p>
        </p:txBody>
      </p:sp>
      <p:sp>
        <p:nvSpPr>
          <p:cNvPr id="115" name="Shape 115"/>
          <p:cNvSpPr txBox="1"/>
          <p:nvPr>
            <p:ph idx="1" type="body"/>
          </p:nvPr>
        </p:nvSpPr>
        <p:spPr>
          <a:xfrm>
            <a:off x="311700" y="1210675"/>
            <a:ext cx="8520600" cy="3813600"/>
          </a:xfrm>
          <a:prstGeom prst="rect">
            <a:avLst/>
          </a:prstGeom>
        </p:spPr>
        <p:txBody>
          <a:bodyPr anchorCtr="0" anchor="t" bIns="91425" lIns="91425" rIns="91425" tIns="91425">
            <a:noAutofit/>
          </a:bodyPr>
          <a:lstStyle/>
          <a:p>
            <a:pPr lvl="0">
              <a:spcBef>
                <a:spcPts val="0"/>
              </a:spcBef>
              <a:buNone/>
            </a:pPr>
            <a:r>
              <a:rPr lang="en" sz="2000">
                <a:latin typeface="Lato"/>
                <a:ea typeface="Lato"/>
                <a:cs typeface="Lato"/>
                <a:sym typeface="Lato"/>
              </a:rPr>
              <a:t>Input: windows, feature clusters</a:t>
            </a:r>
          </a:p>
          <a:p>
            <a:pPr lvl="0">
              <a:spcBef>
                <a:spcPts val="0"/>
              </a:spcBef>
              <a:buNone/>
            </a:pPr>
            <a:r>
              <a:rPr lang="en" sz="2000">
                <a:latin typeface="Lato"/>
                <a:ea typeface="Lato"/>
                <a:cs typeface="Lato"/>
                <a:sym typeface="Lato"/>
              </a:rPr>
              <a:t>Output: directed graph</a:t>
            </a:r>
          </a:p>
          <a:p>
            <a:pPr lvl="0" rtl="0">
              <a:spcBef>
                <a:spcPts val="0"/>
              </a:spcBef>
              <a:buNone/>
            </a:pPr>
            <a:r>
              <a:rPr lang="en" sz="2000">
                <a:latin typeface="Lato"/>
                <a:ea typeface="Lato"/>
                <a:cs typeface="Lato"/>
                <a:sym typeface="Lato"/>
              </a:rPr>
              <a:t>Method:</a:t>
            </a:r>
          </a:p>
          <a:p>
            <a:pPr indent="-228600" lvl="0" marL="457200" rtl="0">
              <a:spcBef>
                <a:spcPts val="0"/>
              </a:spcBef>
              <a:buFont typeface="Lato"/>
            </a:pPr>
            <a:r>
              <a:rPr lang="en">
                <a:latin typeface="Lato"/>
                <a:ea typeface="Lato"/>
                <a:cs typeface="Lato"/>
                <a:sym typeface="Lato"/>
              </a:rPr>
              <a:t>Taking different windows as stages from start to end, we define each node Nn corresponds to a frame to a feature cluster. Thus, for stage k, we have nodes {N1,N2,...}</a:t>
            </a:r>
          </a:p>
          <a:p>
            <a:pPr indent="-228600" lvl="0" marL="457200" rtl="0">
              <a:spcBef>
                <a:spcPts val="0"/>
              </a:spcBef>
              <a:buFont typeface="Lato"/>
            </a:pPr>
            <a:r>
              <a:rPr lang="en">
                <a:latin typeface="Lato"/>
                <a:ea typeface="Lato"/>
                <a:cs typeface="Lato"/>
                <a:sym typeface="Lato"/>
              </a:rPr>
              <a:t>Add an arrow from one node in the current stage to  another in the next stage only if some same feature trajectories, and the number of shared trajectories between the two nodes are denoted as S^{u,v}_{k,K+1}</a:t>
            </a:r>
          </a:p>
          <a:p>
            <a:pPr lvl="0">
              <a:spcBef>
                <a:spcPts val="0"/>
              </a:spcBef>
              <a:buNone/>
            </a:pPr>
            <a:r>
              <a:t/>
            </a:r>
            <a:endParaRPr/>
          </a:p>
        </p:txBody>
      </p:sp>
      <p:pic>
        <p:nvPicPr>
          <p:cNvPr descr="Screen Shot 2017-02-27 at 9.34.37 AM.png" id="116" name="Shape 116"/>
          <p:cNvPicPr preferRelativeResize="0"/>
          <p:nvPr/>
        </p:nvPicPr>
        <p:blipFill>
          <a:blip r:embed="rId3">
            <a:alphaModFix/>
          </a:blip>
          <a:stretch>
            <a:fillRect/>
          </a:stretch>
        </p:blipFill>
        <p:spPr>
          <a:xfrm>
            <a:off x="5702275" y="1367175"/>
            <a:ext cx="1790700" cy="1257300"/>
          </a:xfrm>
          <a:prstGeom prst="rect">
            <a:avLst/>
          </a:prstGeom>
          <a:noFill/>
          <a:ln>
            <a:noFill/>
          </a:ln>
        </p:spPr>
      </p:pic>
      <p:cxnSp>
        <p:nvCxnSpPr>
          <p:cNvPr id="117" name="Shape 117"/>
          <p:cNvCxnSpPr/>
          <p:nvPr/>
        </p:nvCxnSpPr>
        <p:spPr>
          <a:xfrm flipH="1" rot="10800000">
            <a:off x="6756500" y="1210675"/>
            <a:ext cx="432600" cy="195600"/>
          </a:xfrm>
          <a:prstGeom prst="straightConnector1">
            <a:avLst/>
          </a:prstGeom>
          <a:noFill/>
          <a:ln cap="flat" cmpd="sng" w="9525">
            <a:solidFill>
              <a:schemeClr val="dk2"/>
            </a:solidFill>
            <a:prstDash val="solid"/>
            <a:round/>
            <a:headEnd len="lg" w="lg" type="none"/>
            <a:tailEnd len="lg" w="lg" type="triangle"/>
          </a:ln>
        </p:spPr>
      </p:cxnSp>
      <p:sp>
        <p:nvSpPr>
          <p:cNvPr id="118" name="Shape 118"/>
          <p:cNvSpPr txBox="1"/>
          <p:nvPr/>
        </p:nvSpPr>
        <p:spPr>
          <a:xfrm>
            <a:off x="7208850" y="1012825"/>
            <a:ext cx="1032600" cy="195600"/>
          </a:xfrm>
          <a:prstGeom prst="rect">
            <a:avLst/>
          </a:prstGeom>
          <a:noFill/>
          <a:ln>
            <a:noFill/>
          </a:ln>
        </p:spPr>
        <p:txBody>
          <a:bodyPr anchorCtr="0" anchor="t" bIns="91425" lIns="91425" rIns="91425" tIns="91425">
            <a:noAutofit/>
          </a:bodyPr>
          <a:lstStyle/>
          <a:p>
            <a:pPr lvl="0">
              <a:spcBef>
                <a:spcPts val="0"/>
              </a:spcBef>
              <a:buNone/>
            </a:pPr>
            <a:r>
              <a:rPr lang="en"/>
              <a:t>Stage k</a:t>
            </a:r>
          </a:p>
        </p:txBody>
      </p:sp>
      <p:cxnSp>
        <p:nvCxnSpPr>
          <p:cNvPr id="119" name="Shape 119"/>
          <p:cNvCxnSpPr/>
          <p:nvPr/>
        </p:nvCxnSpPr>
        <p:spPr>
          <a:xfrm flipH="1" rot="10800000">
            <a:off x="7389225" y="1565025"/>
            <a:ext cx="432600" cy="195600"/>
          </a:xfrm>
          <a:prstGeom prst="straightConnector1">
            <a:avLst/>
          </a:prstGeom>
          <a:noFill/>
          <a:ln cap="flat" cmpd="sng" w="9525">
            <a:solidFill>
              <a:schemeClr val="dk2"/>
            </a:solidFill>
            <a:prstDash val="solid"/>
            <a:round/>
            <a:headEnd len="lg" w="lg" type="none"/>
            <a:tailEnd len="lg" w="lg" type="triangle"/>
          </a:ln>
        </p:spPr>
      </p:cxnSp>
      <p:sp>
        <p:nvSpPr>
          <p:cNvPr id="120" name="Shape 120"/>
          <p:cNvSpPr txBox="1"/>
          <p:nvPr/>
        </p:nvSpPr>
        <p:spPr>
          <a:xfrm>
            <a:off x="7841575" y="1367175"/>
            <a:ext cx="1032600" cy="195600"/>
          </a:xfrm>
          <a:prstGeom prst="rect">
            <a:avLst/>
          </a:prstGeom>
          <a:noFill/>
          <a:ln>
            <a:noFill/>
          </a:ln>
        </p:spPr>
        <p:txBody>
          <a:bodyPr anchorCtr="0" anchor="t" bIns="91425" lIns="91425" rIns="91425" tIns="91425">
            <a:noAutofit/>
          </a:bodyPr>
          <a:lstStyle/>
          <a:p>
            <a:pPr lvl="0" rtl="0">
              <a:spcBef>
                <a:spcPts val="0"/>
              </a:spcBef>
              <a:buNone/>
            </a:pPr>
            <a:r>
              <a:rPr lang="en"/>
              <a:t>Stage k+1</a:t>
            </a:r>
          </a:p>
        </p:txBody>
      </p:sp>
      <p:cxnSp>
        <p:nvCxnSpPr>
          <p:cNvPr id="121" name="Shape 121"/>
          <p:cNvCxnSpPr/>
          <p:nvPr/>
        </p:nvCxnSpPr>
        <p:spPr>
          <a:xfrm>
            <a:off x="6994750" y="2131450"/>
            <a:ext cx="0" cy="310200"/>
          </a:xfrm>
          <a:prstGeom prst="straightConnector1">
            <a:avLst/>
          </a:prstGeom>
          <a:noFill/>
          <a:ln cap="flat" cmpd="sng" w="9525">
            <a:solidFill>
              <a:schemeClr val="dk2"/>
            </a:solidFill>
            <a:prstDash val="solid"/>
            <a:round/>
            <a:headEnd len="lg" w="lg" type="none"/>
            <a:tailEnd len="lg" w="lg" type="triangle"/>
          </a:ln>
        </p:spPr>
      </p:cxnSp>
      <p:sp>
        <p:nvSpPr>
          <p:cNvPr id="122" name="Shape 122"/>
          <p:cNvSpPr txBox="1"/>
          <p:nvPr/>
        </p:nvSpPr>
        <p:spPr>
          <a:xfrm>
            <a:off x="6944875" y="2291575"/>
            <a:ext cx="548100" cy="195600"/>
          </a:xfrm>
          <a:prstGeom prst="rect">
            <a:avLst/>
          </a:prstGeom>
          <a:noFill/>
          <a:ln>
            <a:noFill/>
          </a:ln>
        </p:spPr>
        <p:txBody>
          <a:bodyPr anchorCtr="0" anchor="t" bIns="91425" lIns="91425" rIns="91425" tIns="91425">
            <a:noAutofit/>
          </a:bodyPr>
          <a:lstStyle/>
          <a:p>
            <a:pPr lvl="0">
              <a:spcBef>
                <a:spcPts val="0"/>
              </a:spcBef>
              <a:buNone/>
            </a:pPr>
            <a:r>
              <a:rPr lang="en"/>
              <a:t>S</a:t>
            </a:r>
          </a:p>
        </p:txBody>
      </p:sp>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