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7" r:id="rId12"/>
    <p:sldId id="268" r:id="rId13"/>
    <p:sldId id="258" r:id="rId14"/>
    <p:sldId id="269" r:id="rId15"/>
    <p:sldId id="270" r:id="rId16"/>
    <p:sldId id="285" r:id="rId17"/>
    <p:sldId id="286" r:id="rId18"/>
    <p:sldId id="281" r:id="rId19"/>
    <p:sldId id="275" r:id="rId20"/>
    <p:sldId id="274" r:id="rId21"/>
    <p:sldId id="271" r:id="rId22"/>
    <p:sldId id="273" r:id="rId23"/>
    <p:sldId id="272" r:id="rId24"/>
    <p:sldId id="279" r:id="rId25"/>
    <p:sldId id="282" r:id="rId26"/>
    <p:sldId id="283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599"/>
  </p:normalViewPr>
  <p:slideViewPr>
    <p:cSldViewPr snapToGrid="0" snapToObjects="1" showGuides="1">
      <p:cViewPr varScale="1">
        <p:scale>
          <a:sx n="112" d="100"/>
          <a:sy n="112" d="100"/>
        </p:scale>
        <p:origin x="3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8BE8-0B57-3F44-88FE-4DD6DB8D0BDD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D42C-3DBB-1749-A3FB-6DB1BAA8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Compare candidate</a:t>
            </a:r>
            <a:r>
              <a:rPr lang="en-US" baseline="0" dirty="0" smtClean="0"/>
              <a:t> patch and the pixels already in the output image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Determined by using a graph cut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Patch size is too large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B077-B958-B146-8CF6-B7575EE352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0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BA88-FF8C-B841-B8AD-DBEA14D9F42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532A-BC16-3341-B4A2-347E1DD4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6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Graph-cut Textures: Image and Video Synthesis Using Graph Cuts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3548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Yijun Shao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771" y="3429000"/>
            <a:ext cx="10518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accent4"/>
                </a:solidFill>
              </a:rPr>
              <a:t>Vivek</a:t>
            </a:r>
            <a:r>
              <a:rPr lang="en-US" sz="3200" dirty="0" smtClean="0">
                <a:solidFill>
                  <a:schemeClr val="accent4"/>
                </a:solidFill>
              </a:rPr>
              <a:t> </a:t>
            </a:r>
            <a:r>
              <a:rPr lang="en-US" sz="3200" dirty="0" err="1" smtClean="0">
                <a:solidFill>
                  <a:schemeClr val="accent4"/>
                </a:solidFill>
              </a:rPr>
              <a:t>Kwatra</a:t>
            </a:r>
            <a:r>
              <a:rPr lang="en-US" sz="3200" dirty="0" smtClean="0">
                <a:solidFill>
                  <a:schemeClr val="accent4"/>
                </a:solidFill>
              </a:rPr>
              <a:t>, Arno </a:t>
            </a:r>
            <a:r>
              <a:rPr lang="en-US" sz="3200" dirty="0" err="1" smtClean="0">
                <a:solidFill>
                  <a:schemeClr val="accent4"/>
                </a:solidFill>
              </a:rPr>
              <a:t>Schodl</a:t>
            </a:r>
            <a:r>
              <a:rPr lang="en-US" sz="3200" dirty="0" smtClean="0">
                <a:solidFill>
                  <a:schemeClr val="accent4"/>
                </a:solidFill>
              </a:rPr>
              <a:t>, Irfan Essa, Greg Turk, Aaron </a:t>
            </a:r>
            <a:r>
              <a:rPr lang="en-US" sz="3200" dirty="0" err="1" smtClean="0">
                <a:solidFill>
                  <a:schemeClr val="accent4"/>
                </a:solidFill>
              </a:rPr>
              <a:t>Bobick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Fit selected patch into </a:t>
            </a:r>
            <a:r>
              <a:rPr lang="en-US" dirty="0" err="1" smtClean="0"/>
              <a:t>tofill</a:t>
            </a:r>
            <a:r>
              <a:rPr lang="en-US" dirty="0" smtClean="0"/>
              <a:t>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Graph</a:t>
            </a:r>
            <a:r>
              <a:rPr lang="zh-CN" altLang="en-US" dirty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Cut</a:t>
            </a:r>
            <a:r>
              <a:rPr lang="zh-CN" altLang="en-US" dirty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Algorithm- Find Minimum Cut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2404947"/>
            <a:ext cx="7415212" cy="4038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58762" y="1825625"/>
            <a:ext cx="3773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Func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matchpatch</a:t>
            </a:r>
            <a:r>
              <a:rPr lang="en-US" sz="2400" dirty="0" smtClean="0">
                <a:solidFill>
                  <a:srgbClr val="FFFF00"/>
                </a:solidFill>
              </a:rPr>
              <a:t> = </a:t>
            </a:r>
            <a:r>
              <a:rPr lang="en-US" sz="2400" dirty="0" err="1">
                <a:solidFill>
                  <a:srgbClr val="FFFF00"/>
                </a:solidFill>
              </a:rPr>
              <a:t>f</a:t>
            </a:r>
            <a:r>
              <a:rPr lang="en-US" sz="2400" dirty="0" err="1" smtClean="0">
                <a:solidFill>
                  <a:srgbClr val="FFFF00"/>
                </a:solidFill>
              </a:rPr>
              <a:t>indseam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84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Texture </a:t>
            </a:r>
            <a:r>
              <a:rPr lang="en-US" dirty="0" err="1" smtClean="0"/>
              <a:t>Systhesis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46" y="1865086"/>
            <a:ext cx="4615543" cy="358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82" y="1865086"/>
            <a:ext cx="3206050" cy="35854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086"/>
            <a:ext cx="3273369" cy="3585481"/>
          </a:xfrm>
        </p:spPr>
      </p:pic>
    </p:spTree>
    <p:extLst>
      <p:ext uri="{BB962C8B-B14F-4D97-AF65-F5344CB8AC3E}">
        <p14:creationId xmlns:p14="http://schemas.microsoft.com/office/powerpoint/2010/main" val="20407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</a:t>
            </a:r>
            <a:r>
              <a:rPr lang="en-US" dirty="0"/>
              <a:t>Texture </a:t>
            </a:r>
            <a:r>
              <a:rPr lang="en-US" dirty="0" err="1"/>
              <a:t>Systhesis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05" y="1537766"/>
            <a:ext cx="4060032" cy="46886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21" y="1537766"/>
            <a:ext cx="4205141" cy="46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0855"/>
            <a:ext cx="10515600" cy="4351338"/>
          </a:xfrm>
        </p:spPr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inpainting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718919"/>
            <a:ext cx="10448454" cy="3534455"/>
            <a:chOff x="1081315" y="1443945"/>
            <a:chExt cx="10448454" cy="35344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211" y="1681957"/>
              <a:ext cx="2574124" cy="29481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315" y="1681957"/>
              <a:ext cx="2574124" cy="2948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162" y="1443945"/>
              <a:ext cx="4712607" cy="3534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6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Target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IMAGE INPAINTING</a:t>
            </a:r>
          </a:p>
          <a:p>
            <a:r>
              <a:rPr lang="en-US" dirty="0" smtClean="0"/>
              <a:t>EVALUATION: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-Test on larger data set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-Compare </a:t>
            </a:r>
            <a:r>
              <a:rPr lang="en-US" dirty="0" err="1" smtClean="0"/>
              <a:t>inpainting</a:t>
            </a:r>
            <a:r>
              <a:rPr lang="en-US" dirty="0" smtClean="0"/>
              <a:t> result with other  </a:t>
            </a:r>
            <a:r>
              <a:rPr lang="en-US" dirty="0" err="1" smtClean="0"/>
              <a:t>inpainting</a:t>
            </a:r>
            <a:r>
              <a:rPr lang="en-US" dirty="0" smtClean="0"/>
              <a:t>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</a:t>
            </a:r>
            <a:r>
              <a:rPr lang="en-US" dirty="0" smtClean="0"/>
              <a:t>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2837"/>
            <a:ext cx="11353800" cy="4351338"/>
          </a:xfrm>
        </p:spPr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err="1" smtClean="0"/>
              <a:t>outputimage</a:t>
            </a:r>
            <a:r>
              <a:rPr lang="en-US" dirty="0" smtClean="0"/>
              <a:t> = </a:t>
            </a:r>
            <a:r>
              <a:rPr lang="en-US" dirty="0" err="1" smtClean="0"/>
              <a:t>inpaint</a:t>
            </a:r>
            <a:r>
              <a:rPr lang="en-US" dirty="0" smtClean="0"/>
              <a:t>(original image, mask, patch size, threshold)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#not </a:t>
            </a:r>
            <a:r>
              <a:rPr lang="en-US" dirty="0" err="1" smtClean="0"/>
              <a:t>inpainted</a:t>
            </a:r>
            <a:r>
              <a:rPr lang="en-US" dirty="0" smtClean="0"/>
              <a:t>  pixel!=0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1. selected </a:t>
            </a:r>
            <a:r>
              <a:rPr lang="en-US" dirty="0" err="1" smtClean="0"/>
              <a:t>tofill</a:t>
            </a:r>
            <a:r>
              <a:rPr lang="en-US" dirty="0" smtClean="0"/>
              <a:t> region(highest priority)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 selected most similar patch from unmasked region</a:t>
            </a:r>
          </a:p>
          <a:p>
            <a:pPr marL="0" indent="0">
              <a:buNone/>
            </a:pPr>
            <a:r>
              <a:rPr lang="en-US" dirty="0" smtClean="0"/>
              <a:t>		3. fit selected patch into </a:t>
            </a:r>
            <a:r>
              <a:rPr lang="en-US" dirty="0" err="1" smtClean="0"/>
              <a:t>tofill</a:t>
            </a:r>
            <a:r>
              <a:rPr lang="en-US" dirty="0" smtClean="0"/>
              <a:t> region</a:t>
            </a:r>
          </a:p>
        </p:txBody>
      </p:sp>
    </p:spTree>
    <p:extLst>
      <p:ext uri="{BB962C8B-B14F-4D97-AF65-F5344CB8AC3E}">
        <p14:creationId xmlns:p14="http://schemas.microsoft.com/office/powerpoint/2010/main" val="8796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22401" r="4114" b="29332"/>
          <a:stretch/>
        </p:blipFill>
        <p:spPr>
          <a:xfrm>
            <a:off x="3257550" y="842963"/>
            <a:ext cx="7157742" cy="2914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33750" r="5550" b="38958"/>
          <a:stretch/>
        </p:blipFill>
        <p:spPr>
          <a:xfrm>
            <a:off x="419100" y="3929063"/>
            <a:ext cx="11353800" cy="26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31" y="273248"/>
            <a:ext cx="8415337" cy="6311503"/>
          </a:xfrm>
        </p:spPr>
      </p:pic>
    </p:spTree>
    <p:extLst>
      <p:ext uri="{BB962C8B-B14F-4D97-AF65-F5344CB8AC3E}">
        <p14:creationId xmlns:p14="http://schemas.microsoft.com/office/powerpoint/2010/main" val="4010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[1] </a:t>
            </a:r>
            <a:r>
              <a:rPr lang="en-US" dirty="0" err="1"/>
              <a:t>AurÈlie</a:t>
            </a:r>
            <a:r>
              <a:rPr lang="en-US" dirty="0"/>
              <a:t> </a:t>
            </a:r>
            <a:r>
              <a:rPr lang="en-US" dirty="0" err="1"/>
              <a:t>Bugeau</a:t>
            </a:r>
            <a:r>
              <a:rPr lang="en-US" dirty="0"/>
              <a:t>, Marcelo </a:t>
            </a:r>
            <a:r>
              <a:rPr lang="en-US" dirty="0" err="1"/>
              <a:t>Bertalm</a:t>
            </a:r>
            <a:r>
              <a:rPr lang="en-US" dirty="0"/>
              <a:t>¥ </a:t>
            </a:r>
            <a:r>
              <a:rPr lang="en-US" dirty="0" err="1"/>
              <a:t>io</a:t>
            </a:r>
            <a:r>
              <a:rPr lang="en-US" dirty="0"/>
              <a:t>, </a:t>
            </a:r>
            <a:r>
              <a:rPr lang="en-US" dirty="0" err="1"/>
              <a:t>Vicent</a:t>
            </a:r>
            <a:r>
              <a:rPr lang="en-US" dirty="0"/>
              <a:t> </a:t>
            </a:r>
            <a:r>
              <a:rPr lang="en-US" dirty="0" err="1"/>
              <a:t>Caselles</a:t>
            </a:r>
            <a:r>
              <a:rPr lang="en-US" dirty="0"/>
              <a:t>, and Guillermo </a:t>
            </a:r>
            <a:r>
              <a:rPr lang="en-US" dirty="0" err="1"/>
              <a:t>Sapiro</a:t>
            </a:r>
            <a:r>
              <a:rPr lang="en-US" dirty="0"/>
              <a:t>, </a:t>
            </a:r>
            <a:r>
              <a:rPr lang="en-US" dirty="0" err="1"/>
              <a:t>ìA</a:t>
            </a:r>
            <a:r>
              <a:rPr lang="en-US" dirty="0"/>
              <a:t> comprehensive framework for image </a:t>
            </a:r>
            <a:r>
              <a:rPr lang="en-US" dirty="0" err="1"/>
              <a:t>inpainting,î</a:t>
            </a:r>
            <a:r>
              <a:rPr lang="en-US" dirty="0"/>
              <a:t> IEEE Transactions on Image Processing, vol. 19,no. 10, pp. 2634ñ2645, 2010.</a:t>
            </a:r>
          </a:p>
          <a:p>
            <a:r>
              <a:rPr lang="en-US" dirty="0"/>
              <a:t>[2] Jan </a:t>
            </a:r>
            <a:r>
              <a:rPr lang="en-US" dirty="0" err="1"/>
              <a:t>Herling</a:t>
            </a:r>
            <a:r>
              <a:rPr lang="en-US" dirty="0"/>
              <a:t> and Wolfgang </a:t>
            </a:r>
            <a:r>
              <a:rPr lang="en-US" dirty="0" err="1"/>
              <a:t>Broll</a:t>
            </a:r>
            <a:r>
              <a:rPr lang="en-US" dirty="0"/>
              <a:t>, </a:t>
            </a:r>
            <a:r>
              <a:rPr lang="en-US" dirty="0" err="1"/>
              <a:t>ìPixmix</a:t>
            </a:r>
            <a:r>
              <a:rPr lang="en-US" dirty="0"/>
              <a:t>: A real-time approach to high-quality diminished </a:t>
            </a:r>
            <a:r>
              <a:rPr lang="en-US" dirty="0" err="1"/>
              <a:t>reality,î</a:t>
            </a:r>
            <a:r>
              <a:rPr lang="en-US" dirty="0"/>
              <a:t> in International Symposium on Mixed and Augmented Reality. 2012, pp. 141ñ150, IEEE</a:t>
            </a:r>
          </a:p>
          <a:p>
            <a:r>
              <a:rPr lang="en-US" dirty="0"/>
              <a:t>[3] Pascal </a:t>
            </a:r>
            <a:r>
              <a:rPr lang="en-US" dirty="0" err="1"/>
              <a:t>Getreuer</a:t>
            </a:r>
            <a:r>
              <a:rPr lang="en-US" dirty="0"/>
              <a:t>, </a:t>
            </a:r>
            <a:r>
              <a:rPr lang="en-US" dirty="0" err="1"/>
              <a:t>ìTotal</a:t>
            </a:r>
            <a:r>
              <a:rPr lang="en-US" dirty="0"/>
              <a:t> variation </a:t>
            </a:r>
            <a:r>
              <a:rPr lang="en-US" dirty="0" err="1"/>
              <a:t>inpainting</a:t>
            </a:r>
            <a:r>
              <a:rPr lang="en-US" dirty="0"/>
              <a:t> using split </a:t>
            </a:r>
            <a:r>
              <a:rPr lang="en-US" dirty="0" err="1"/>
              <a:t>bregman,î</a:t>
            </a:r>
            <a:r>
              <a:rPr lang="en-US" dirty="0"/>
              <a:t> Image Processing On Line, vol. 2, pp. 147ñ157, 2012.</a:t>
            </a:r>
          </a:p>
          <a:p>
            <a:r>
              <a:rPr lang="en-US" dirty="0"/>
              <a:t>[4] </a:t>
            </a:r>
            <a:r>
              <a:rPr lang="en-US" dirty="0" err="1"/>
              <a:t>Zongben</a:t>
            </a:r>
            <a:r>
              <a:rPr lang="en-US" dirty="0"/>
              <a:t> Xu and Jian Sun, </a:t>
            </a:r>
            <a:r>
              <a:rPr lang="en-US" dirty="0" err="1"/>
              <a:t>ìImage</a:t>
            </a:r>
            <a:r>
              <a:rPr lang="en-US" dirty="0"/>
              <a:t> </a:t>
            </a:r>
            <a:r>
              <a:rPr lang="en-US" dirty="0" err="1"/>
              <a:t>inpainting</a:t>
            </a:r>
            <a:r>
              <a:rPr lang="en-US" dirty="0"/>
              <a:t> by patch propagation using patch </a:t>
            </a:r>
            <a:r>
              <a:rPr lang="en-US" dirty="0" err="1"/>
              <a:t>sparsity,î</a:t>
            </a:r>
            <a:r>
              <a:rPr lang="en-US" dirty="0"/>
              <a:t> IEEE Transactions on Image Processing, vol. 19, no. 5, pp. 1153ñ1165, 2010</a:t>
            </a:r>
          </a:p>
        </p:txBody>
      </p:sp>
    </p:spTree>
    <p:extLst>
      <p:ext uri="{BB962C8B-B14F-4D97-AF65-F5344CB8AC3E}">
        <p14:creationId xmlns:p14="http://schemas.microsoft.com/office/powerpoint/2010/main" val="20608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" t="24371" r="6083" b="31303"/>
          <a:stretch/>
        </p:blipFill>
        <p:spPr>
          <a:xfrm>
            <a:off x="2709262" y="1300163"/>
            <a:ext cx="7080883" cy="27003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9" t="37083" r="7064" b="37916"/>
          <a:stretch/>
        </p:blipFill>
        <p:spPr>
          <a:xfrm>
            <a:off x="0" y="4192590"/>
            <a:ext cx="12499408" cy="22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Original Problem</a:t>
            </a:r>
            <a:r>
              <a:rPr lang="en-US" sz="2400" dirty="0"/>
              <a:t>: </a:t>
            </a:r>
            <a:r>
              <a:rPr lang="en-US" sz="2400" dirty="0" smtClean="0"/>
              <a:t>Texture Synthesis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67" y="2250357"/>
            <a:ext cx="6335997" cy="43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29" y="365125"/>
            <a:ext cx="8177742" cy="6133307"/>
          </a:xfrm>
        </p:spPr>
      </p:pic>
    </p:spTree>
    <p:extLst>
      <p:ext uri="{BB962C8B-B14F-4D97-AF65-F5344CB8AC3E}">
        <p14:creationId xmlns:p14="http://schemas.microsoft.com/office/powerpoint/2010/main" val="10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1: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7" b="26377"/>
          <a:stretch/>
        </p:blipFill>
        <p:spPr>
          <a:xfrm>
            <a:off x="2999369" y="1228725"/>
            <a:ext cx="5801784" cy="22002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37245" r="7093" b="40209"/>
          <a:stretch/>
        </p:blipFill>
        <p:spPr>
          <a:xfrm>
            <a:off x="589006" y="3972482"/>
            <a:ext cx="11013987" cy="21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2: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36848" r="5520" b="39511"/>
          <a:stretch/>
        </p:blipFill>
        <p:spPr>
          <a:xfrm>
            <a:off x="100810" y="3814762"/>
            <a:ext cx="11990379" cy="23717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" t="21875" r="4933" b="29375"/>
          <a:stretch/>
        </p:blipFill>
        <p:spPr>
          <a:xfrm>
            <a:off x="3095623" y="1027906"/>
            <a:ext cx="63150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 case: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t="33566" r="7683" b="37868"/>
          <a:stretch/>
        </p:blipFill>
        <p:spPr>
          <a:xfrm>
            <a:off x="574039" y="4329112"/>
            <a:ext cx="11254120" cy="22717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7" b="25894"/>
          <a:stretch/>
        </p:blipFill>
        <p:spPr>
          <a:xfrm>
            <a:off x="3054350" y="1085850"/>
            <a:ext cx="7112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 case: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1583135"/>
            <a:ext cx="6868054" cy="5151041"/>
          </a:xfrm>
        </p:spPr>
      </p:pic>
    </p:spTree>
    <p:extLst>
      <p:ext uri="{BB962C8B-B14F-4D97-AF65-F5344CB8AC3E}">
        <p14:creationId xmlns:p14="http://schemas.microsoft.com/office/powerpoint/2010/main" val="9765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Dominio</a:t>
            </a:r>
            <a:r>
              <a:rPr lang="en-US" dirty="0" smtClean="0"/>
              <a:t> effect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-One iteration’s result is bad, next find </a:t>
            </a:r>
            <a:r>
              <a:rPr lang="en-US" dirty="0" err="1" smtClean="0"/>
              <a:t>tofill</a:t>
            </a:r>
            <a:r>
              <a:rPr lang="en-US" dirty="0" smtClean="0"/>
              <a:t> region, find most 	similar patch result is bad. Thus, the next iteration’s result is bad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Solution:</a:t>
            </a:r>
          </a:p>
          <a:p>
            <a:pPr lvl="2">
              <a:buFontTx/>
              <a:buChar char="-"/>
            </a:pPr>
            <a:r>
              <a:rPr lang="en-US" sz="2800" dirty="0" smtClean="0"/>
              <a:t>Find a new find most similar patch </a:t>
            </a:r>
            <a:r>
              <a:rPr lang="en-US" sz="2800" dirty="0" smtClean="0"/>
              <a:t>method[best buddy pair </a:t>
            </a:r>
            <a:r>
              <a:rPr lang="en-US" sz="2800" dirty="0" err="1" smtClean="0"/>
              <a:t>etc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88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plot: In most of cases, better than </a:t>
            </a:r>
            <a:r>
              <a:rPr lang="en-US" dirty="0" err="1" smtClean="0"/>
              <a:t>herling’s</a:t>
            </a:r>
            <a:r>
              <a:rPr lang="en-US" dirty="0" smtClean="0"/>
              <a:t> result, but worse than Xu and </a:t>
            </a:r>
            <a:r>
              <a:rPr lang="en-US" dirty="0" err="1" smtClean="0"/>
              <a:t>Getreuer’s</a:t>
            </a:r>
            <a:r>
              <a:rPr lang="en-US" dirty="0" smtClean="0"/>
              <a:t> methods</a:t>
            </a:r>
            <a:endParaRPr lang="en-US" dirty="0" smtClean="0"/>
          </a:p>
          <a:p>
            <a:r>
              <a:rPr lang="en-US" dirty="0" smtClean="0"/>
              <a:t>Visually: looks smooth and consistent, better than Xu , </a:t>
            </a:r>
            <a:r>
              <a:rPr lang="en-US" dirty="0" err="1" smtClean="0"/>
              <a:t>Getreuer</a:t>
            </a:r>
            <a:r>
              <a:rPr lang="en-US" dirty="0" smtClean="0"/>
              <a:t> and  </a:t>
            </a:r>
            <a:r>
              <a:rPr lang="en-US" dirty="0" err="1" smtClean="0"/>
              <a:t>Bugeau’s</a:t>
            </a:r>
            <a:r>
              <a:rPr lang="en-US" dirty="0" smtClean="0"/>
              <a:t> result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772024"/>
            <a:ext cx="10515600" cy="1814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[1] </a:t>
            </a:r>
            <a:r>
              <a:rPr lang="en-US" sz="1400" dirty="0" err="1" smtClean="0"/>
              <a:t>AurÈlie</a:t>
            </a:r>
            <a:r>
              <a:rPr lang="en-US" sz="1400" dirty="0" smtClean="0"/>
              <a:t> </a:t>
            </a:r>
            <a:r>
              <a:rPr lang="en-US" sz="1400" dirty="0" err="1" smtClean="0"/>
              <a:t>Bugeau</a:t>
            </a:r>
            <a:r>
              <a:rPr lang="en-US" sz="1400" dirty="0" smtClean="0"/>
              <a:t>, Marcelo </a:t>
            </a:r>
            <a:r>
              <a:rPr lang="en-US" sz="1400" dirty="0" err="1" smtClean="0"/>
              <a:t>Bertalm</a:t>
            </a:r>
            <a:r>
              <a:rPr lang="en-US" sz="1400" dirty="0" smtClean="0"/>
              <a:t>¥ </a:t>
            </a:r>
            <a:r>
              <a:rPr lang="en-US" sz="1400" dirty="0" err="1" smtClean="0"/>
              <a:t>io</a:t>
            </a:r>
            <a:r>
              <a:rPr lang="en-US" sz="1400" dirty="0" smtClean="0"/>
              <a:t>, </a:t>
            </a:r>
            <a:r>
              <a:rPr lang="en-US" sz="1400" dirty="0" err="1" smtClean="0"/>
              <a:t>Vicent</a:t>
            </a:r>
            <a:r>
              <a:rPr lang="en-US" sz="1400" dirty="0" smtClean="0"/>
              <a:t> </a:t>
            </a:r>
            <a:r>
              <a:rPr lang="en-US" sz="1400" dirty="0" err="1" smtClean="0"/>
              <a:t>Caselles</a:t>
            </a:r>
            <a:r>
              <a:rPr lang="en-US" sz="1400" dirty="0" smtClean="0"/>
              <a:t>, and Guillermo </a:t>
            </a:r>
            <a:r>
              <a:rPr lang="en-US" sz="1400" dirty="0" err="1" smtClean="0"/>
              <a:t>Sapiro</a:t>
            </a:r>
            <a:r>
              <a:rPr lang="en-US" sz="1400" dirty="0" smtClean="0"/>
              <a:t>, </a:t>
            </a:r>
            <a:r>
              <a:rPr lang="en-US" sz="1400" dirty="0" err="1" smtClean="0"/>
              <a:t>ìA</a:t>
            </a:r>
            <a:r>
              <a:rPr lang="en-US" sz="1400" dirty="0" smtClean="0"/>
              <a:t> comprehensive framework for image </a:t>
            </a:r>
            <a:r>
              <a:rPr lang="en-US" sz="1400" dirty="0" err="1" smtClean="0"/>
              <a:t>inpainting,î</a:t>
            </a:r>
            <a:r>
              <a:rPr lang="en-US" sz="1400" dirty="0" smtClean="0"/>
              <a:t> IEEE Transactions on Image Processing, vol. 19,no. 10, pp. 2634ñ2645, 2010.</a:t>
            </a:r>
          </a:p>
          <a:p>
            <a:r>
              <a:rPr lang="en-US" sz="1400" dirty="0" smtClean="0"/>
              <a:t>[2] Jan </a:t>
            </a:r>
            <a:r>
              <a:rPr lang="en-US" sz="1400" dirty="0" err="1" smtClean="0"/>
              <a:t>Herling</a:t>
            </a:r>
            <a:r>
              <a:rPr lang="en-US" sz="1400" dirty="0" smtClean="0"/>
              <a:t> and Wolfgang </a:t>
            </a:r>
            <a:r>
              <a:rPr lang="en-US" sz="1400" dirty="0" err="1" smtClean="0"/>
              <a:t>Broll</a:t>
            </a:r>
            <a:r>
              <a:rPr lang="en-US" sz="1400" dirty="0" smtClean="0"/>
              <a:t>, </a:t>
            </a:r>
            <a:r>
              <a:rPr lang="en-US" sz="1400" dirty="0" err="1" smtClean="0"/>
              <a:t>ìPixmix</a:t>
            </a:r>
            <a:r>
              <a:rPr lang="en-US" sz="1400" dirty="0" smtClean="0"/>
              <a:t>: A real-time approach to high-quality diminished </a:t>
            </a:r>
            <a:r>
              <a:rPr lang="en-US" sz="1400" dirty="0" err="1" smtClean="0"/>
              <a:t>reality,î</a:t>
            </a:r>
            <a:r>
              <a:rPr lang="en-US" sz="1400" dirty="0" smtClean="0"/>
              <a:t> in International Symposium on Mixed and Augmented Reality. 2012, pp. 141ñ150, IEEE</a:t>
            </a:r>
          </a:p>
          <a:p>
            <a:r>
              <a:rPr lang="en-US" sz="1400" dirty="0" smtClean="0"/>
              <a:t>[3] Pascal </a:t>
            </a:r>
            <a:r>
              <a:rPr lang="en-US" sz="1400" dirty="0" err="1" smtClean="0"/>
              <a:t>Getreuer</a:t>
            </a:r>
            <a:r>
              <a:rPr lang="en-US" sz="1400" dirty="0" smtClean="0"/>
              <a:t>, </a:t>
            </a:r>
            <a:r>
              <a:rPr lang="en-US" sz="1400" dirty="0" err="1" smtClean="0"/>
              <a:t>ìTotal</a:t>
            </a:r>
            <a:r>
              <a:rPr lang="en-US" sz="1400" dirty="0" smtClean="0"/>
              <a:t> variation </a:t>
            </a:r>
            <a:r>
              <a:rPr lang="en-US" sz="1400" dirty="0" err="1" smtClean="0"/>
              <a:t>inpainting</a:t>
            </a:r>
            <a:r>
              <a:rPr lang="en-US" sz="1400" dirty="0" smtClean="0"/>
              <a:t> using split </a:t>
            </a:r>
            <a:r>
              <a:rPr lang="en-US" sz="1400" dirty="0" err="1" smtClean="0"/>
              <a:t>bregman,î</a:t>
            </a:r>
            <a:r>
              <a:rPr lang="en-US" sz="1400" dirty="0" smtClean="0"/>
              <a:t> Image Processing On Line, vol. 2, pp. 147ñ157, 2012.</a:t>
            </a:r>
          </a:p>
          <a:p>
            <a:r>
              <a:rPr lang="en-US" sz="1400" dirty="0" smtClean="0"/>
              <a:t>[4] </a:t>
            </a:r>
            <a:r>
              <a:rPr lang="en-US" sz="1400" dirty="0" err="1" smtClean="0"/>
              <a:t>Zongben</a:t>
            </a:r>
            <a:r>
              <a:rPr lang="en-US" sz="1400" dirty="0" smtClean="0"/>
              <a:t> Xu and Jian Sun, </a:t>
            </a:r>
            <a:r>
              <a:rPr lang="en-US" sz="1400" dirty="0" err="1" smtClean="0"/>
              <a:t>ìImage</a:t>
            </a:r>
            <a:r>
              <a:rPr lang="en-US" sz="1400" dirty="0" smtClean="0"/>
              <a:t> </a:t>
            </a:r>
            <a:r>
              <a:rPr lang="en-US" sz="1400" dirty="0" err="1" smtClean="0"/>
              <a:t>inpainting</a:t>
            </a:r>
            <a:r>
              <a:rPr lang="en-US" sz="1400" dirty="0" smtClean="0"/>
              <a:t> by patch propagation using patch </a:t>
            </a:r>
            <a:r>
              <a:rPr lang="en-US" sz="1400" dirty="0" err="1" smtClean="0"/>
              <a:t>sparsity,î</a:t>
            </a:r>
            <a:r>
              <a:rPr lang="en-US" sz="1400" dirty="0" smtClean="0"/>
              <a:t> IEEE Transactions on Image Processing, vol. 19, no. 5, pp. 1153ñ1165, 2010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30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cases, combined new method did well on image </a:t>
            </a:r>
            <a:r>
              <a:rPr lang="en-US" dirty="0" err="1" smtClean="0"/>
              <a:t>inpainting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 sensitive to patch size, but find a suitable patch size could waste a lot of time</a:t>
            </a:r>
          </a:p>
          <a:p>
            <a:endParaRPr lang="en-US" dirty="0"/>
          </a:p>
          <a:p>
            <a:r>
              <a:rPr lang="en-US" dirty="0" smtClean="0"/>
              <a:t>New method could fail, sensitive to each iteration’s result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synthesizing new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Select the offset location in output area</a:t>
            </a:r>
          </a:p>
          <a:p>
            <a:r>
              <a:rPr lang="en-US" dirty="0" smtClean="0"/>
              <a:t>Step 2: Select candidate patches in input patch (rectangle)</a:t>
            </a:r>
          </a:p>
          <a:p>
            <a:r>
              <a:rPr lang="en-US" dirty="0" smtClean="0"/>
              <a:t>Step 3: The optimal portion of this rectangle should be added to output area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918" y="3706812"/>
            <a:ext cx="1343025" cy="1004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6968" y="4869140"/>
            <a:ext cx="2071689" cy="1463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558657" y="5600978"/>
            <a:ext cx="1114426" cy="5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5314952" y="4001294"/>
            <a:ext cx="914400" cy="17549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02763" y="5566318"/>
            <a:ext cx="742950" cy="731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82992" y="4399357"/>
            <a:ext cx="720329" cy="750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85272" y="5387974"/>
            <a:ext cx="2071689" cy="1463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75315" y="6091455"/>
            <a:ext cx="742950" cy="731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8056961" y="4713287"/>
            <a:ext cx="500063" cy="1463675"/>
          </a:xfrm>
          <a:prstGeom prst="rightBrace">
            <a:avLst>
              <a:gd name="adj1" fmla="val 5976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57024" y="4658518"/>
            <a:ext cx="2071689" cy="1463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47067" y="5390355"/>
            <a:ext cx="742950" cy="731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33243" y="5110851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86238" y="6176962"/>
            <a:ext cx="14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offset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73031" y="3936005"/>
            <a:ext cx="96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1533" y="3696782"/>
            <a:ext cx="199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Selected candidate patches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25077" y="3561845"/>
            <a:ext cx="19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9161" y="4378615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area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01025" y="6488668"/>
            <a:ext cx="238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offset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173768" y="4992179"/>
            <a:ext cx="208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 portion </a:t>
            </a:r>
            <a:r>
              <a:rPr lang="en-US" smtClean="0"/>
              <a:t>of candidate patch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37116" y="4781817"/>
            <a:ext cx="2071689" cy="1463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7159" y="5485298"/>
            <a:ext cx="742950" cy="731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1572874" cy="1325563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  <a:t>Paper method for step 3:</a:t>
            </a:r>
            <a:b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</a:br>
            <a: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  <a:t>Graph</a:t>
            </a:r>
            <a:r>
              <a:rPr lang="zh-CN" altLang="en-US" sz="4800" dirty="0" smtClean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  <a:t>Cut</a:t>
            </a:r>
            <a:r>
              <a:rPr lang="zh-CN" altLang="en-US" sz="4800" dirty="0" smtClean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altLang="zh-CN" sz="4800" dirty="0" smtClean="0">
                <a:latin typeface="Al Bayan Plain" charset="-78"/>
                <a:ea typeface="Al Bayan Plain" charset="-78"/>
                <a:cs typeface="Al Bayan Plain" charset="-78"/>
              </a:rPr>
              <a:t>Algorithm- Find Minimum Cut</a:t>
            </a:r>
            <a:endParaRPr lang="en-US" sz="4800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1976322"/>
            <a:ext cx="7415212" cy="4038832"/>
          </a:xfrm>
        </p:spPr>
      </p:pic>
    </p:spTree>
    <p:extLst>
      <p:ext uri="{BB962C8B-B14F-4D97-AF65-F5344CB8AC3E}">
        <p14:creationId xmlns:p14="http://schemas.microsoft.com/office/powerpoint/2010/main" val="14927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137" y="3125788"/>
            <a:ext cx="10515600" cy="141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 smtClean="0"/>
              <a:t>Already </a:t>
            </a:r>
            <a:r>
              <a:rPr lang="en-US" altLang="zh-CN" sz="4000" dirty="0"/>
              <a:t>found a good patch </a:t>
            </a:r>
            <a:r>
              <a:rPr lang="en-US" altLang="zh-CN" sz="4000" dirty="0" smtClean="0"/>
              <a:t>offset location</a:t>
            </a:r>
            <a:endParaRPr lang="en-US" altLang="zh-CN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6813" y="2940050"/>
            <a:ext cx="10515600" cy="1303338"/>
          </a:xfrm>
        </p:spPr>
        <p:txBody>
          <a:bodyPr/>
          <a:lstStyle/>
          <a:p>
            <a:r>
              <a:rPr lang="en-US" dirty="0" smtClean="0"/>
              <a:t>Find out a method to select the offset location in output area</a:t>
            </a:r>
          </a:p>
          <a:p>
            <a:r>
              <a:rPr lang="en-US" dirty="0" smtClean="0"/>
              <a:t>Fill in the output area automatically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13"/>
            <a:ext cx="10515600" cy="1325563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71600"/>
            <a:ext cx="10801349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Step1: Select region in output area with highest filling priority[A. </a:t>
            </a:r>
            <a:r>
              <a:rPr lang="en-US" sz="3200" dirty="0" err="1"/>
              <a:t>Criminisi</a:t>
            </a:r>
            <a:r>
              <a:rPr lang="en-US" sz="3200" dirty="0"/>
              <a:t> 2004</a:t>
            </a:r>
            <a:r>
              <a:rPr lang="en-US" sz="3200" dirty="0" smtClean="0"/>
              <a:t>]</a:t>
            </a:r>
          </a:p>
          <a:p>
            <a:endParaRPr lang="en-US" sz="3200" dirty="0" smtClean="0"/>
          </a:p>
          <a:p>
            <a:r>
              <a:rPr lang="en-US" sz="3200" dirty="0" smtClean="0"/>
              <a:t>Step2: Select most similar patch to this region using matching similar patch method[</a:t>
            </a:r>
            <a:r>
              <a:rPr lang="en-US" sz="3200" dirty="0" err="1" smtClean="0"/>
              <a:t>Kaiming</a:t>
            </a:r>
            <a:r>
              <a:rPr lang="en-US" sz="3200" dirty="0" smtClean="0"/>
              <a:t> He and Jian Sun 2006]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sz="3200" dirty="0" smtClean="0"/>
          </a:p>
          <a:p>
            <a:r>
              <a:rPr lang="en-US" sz="3200" dirty="0" smtClean="0"/>
              <a:t>Step3: Using Graph-Cut algorithm to fit new patch into selected region[</a:t>
            </a:r>
            <a:r>
              <a:rPr lang="en-US" sz="3200" dirty="0" err="1"/>
              <a:t>Vivek</a:t>
            </a:r>
            <a:r>
              <a:rPr lang="en-US" sz="3200" dirty="0"/>
              <a:t> </a:t>
            </a:r>
            <a:r>
              <a:rPr lang="en-US" sz="3200" dirty="0" err="1" smtClean="0"/>
              <a:t>Kwatra</a:t>
            </a:r>
            <a:r>
              <a:rPr lang="en-US" sz="3200" dirty="0" smtClean="0"/>
              <a:t> 2008]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9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Select region with highest filling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690688"/>
            <a:ext cx="10515600" cy="21545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err="1" smtClean="0">
                <a:solidFill>
                  <a:srgbClr val="FFFF00"/>
                </a:solidFill>
              </a:rPr>
              <a:t>Func</a:t>
            </a:r>
            <a:r>
              <a:rPr lang="en-US" sz="3200" dirty="0">
                <a:solidFill>
                  <a:srgbClr val="FFFF00"/>
                </a:solidFill>
              </a:rPr>
              <a:t>:  </a:t>
            </a:r>
            <a:r>
              <a:rPr lang="en-US" sz="3200" dirty="0" err="1">
                <a:solidFill>
                  <a:srgbClr val="FFFF00"/>
                </a:solidFill>
              </a:rPr>
              <a:t>toFill</a:t>
            </a:r>
            <a:r>
              <a:rPr lang="en-US" sz="3200" dirty="0">
                <a:solidFill>
                  <a:srgbClr val="FFFF00"/>
                </a:solidFill>
              </a:rPr>
              <a:t>=</a:t>
            </a:r>
            <a:r>
              <a:rPr lang="en-US" sz="3200" dirty="0" err="1">
                <a:solidFill>
                  <a:srgbClr val="FFFF00"/>
                </a:solidFill>
              </a:rPr>
              <a:t>findlocation</a:t>
            </a:r>
            <a:r>
              <a:rPr lang="en-US" sz="3200" dirty="0">
                <a:solidFill>
                  <a:srgbClr val="FFFF00"/>
                </a:solidFill>
              </a:rPr>
              <a:t>(</a:t>
            </a:r>
            <a:r>
              <a:rPr lang="en-US" sz="3200" dirty="0" err="1">
                <a:solidFill>
                  <a:srgbClr val="FFFF00"/>
                </a:solidFill>
              </a:rPr>
              <a:t>origImg,mask,psz</a:t>
            </a:r>
            <a:r>
              <a:rPr lang="en-US" sz="3200" dirty="0" smtClean="0">
                <a:solidFill>
                  <a:srgbClr val="FFFF00"/>
                </a:solidFill>
              </a:rPr>
              <a:t>)</a:t>
            </a:r>
            <a:endParaRPr lang="en-US" sz="32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2462" y="2208612"/>
                <a:ext cx="8763000" cy="391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Given a patch centered at the point p, its priority P(p) is the product of two terms: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          P(p) = C(p)D(p)</a:t>
                </a:r>
              </a:p>
              <a:p>
                <a:pPr marL="0" lvl="1"/>
                <a:r>
                  <a:rPr lang="en-US" sz="2400" dirty="0" smtClean="0"/>
                  <a:t>-C(p) is the confidence term: Surrounded by high-confidence pixels</a:t>
                </a:r>
                <a:endParaRPr lang="en-US" sz="24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g-BG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𝑝𝑎𝑡𝑐h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𝑝𝑎𝑡𝑐h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lvl="1"/>
                <a:r>
                  <a:rPr lang="en-US" sz="2400" dirty="0" smtClean="0"/>
                  <a:t>-D(p) is the data term: On the continuation of strong edges</a:t>
                </a:r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⊥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r>
                            <a:rPr lang="bg-BG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" y="2208612"/>
                <a:ext cx="8763000" cy="3916200"/>
              </a:xfrm>
              <a:prstGeom prst="rect">
                <a:avLst/>
              </a:prstGeom>
              <a:blipFill rotWithShape="0">
                <a:blip r:embed="rId2"/>
                <a:stretch>
                  <a:fillRect l="-1043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2462" y="6124812"/>
            <a:ext cx="892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-[1] Region Filling and Object Removal by Exemplar-Based Image </a:t>
            </a:r>
            <a:r>
              <a:rPr lang="en-US" dirty="0" err="1" smtClean="0"/>
              <a:t>Inpainting</a:t>
            </a:r>
            <a:r>
              <a:rPr lang="en-US" dirty="0" smtClean="0"/>
              <a:t>[A. </a:t>
            </a:r>
            <a:r>
              <a:rPr lang="en-US" dirty="0" err="1" smtClean="0"/>
              <a:t>Criminisi</a:t>
            </a:r>
            <a:r>
              <a:rPr lang="en-US" dirty="0" smtClean="0"/>
              <a:t> 2004]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57" y="1102046"/>
            <a:ext cx="2759037" cy="22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Select most similar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Matching Similar </a:t>
            </a:r>
            <a:r>
              <a:rPr lang="en-US" sz="2400" dirty="0" smtClean="0"/>
              <a:t>Patches[1]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Formula</a:t>
            </a:r>
            <a:r>
              <a:rPr lang="en-US" sz="2000" dirty="0"/>
              <a:t>: S(X) =</a:t>
            </a:r>
            <a:r>
              <a:rPr lang="en-US" sz="2000" dirty="0" err="1"/>
              <a:t>argmin</a:t>
            </a:r>
            <a:r>
              <a:rPr lang="en-US" sz="2000" baseline="-25000" dirty="0" err="1"/>
              <a:t>s</a:t>
            </a:r>
            <a:r>
              <a:rPr lang="en-US" sz="2000" dirty="0"/>
              <a:t>||P(</a:t>
            </a:r>
            <a:r>
              <a:rPr lang="en-US" sz="2000" dirty="0" err="1"/>
              <a:t>x+s</a:t>
            </a:r>
            <a:r>
              <a:rPr lang="en-US" sz="2000" dirty="0"/>
              <a:t>)-P(x)||</a:t>
            </a:r>
            <a:r>
              <a:rPr lang="en-US" sz="2000" baseline="30000" dirty="0"/>
              <a:t>2</a:t>
            </a:r>
            <a:r>
              <a:rPr lang="en-US" sz="2000" dirty="0"/>
              <a:t>, </a:t>
            </a:r>
            <a:r>
              <a:rPr lang="en-US" sz="2000" dirty="0" err="1"/>
              <a:t>st</a:t>
            </a:r>
            <a:r>
              <a:rPr lang="en-US" sz="2000" dirty="0"/>
              <a:t> |s|&gt;</a:t>
            </a:r>
            <a:r>
              <a:rPr lang="en-US" sz="2000" dirty="0" smtClean="0"/>
              <a:t>t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My form:</a:t>
            </a:r>
          </a:p>
          <a:p>
            <a:pPr marL="0" indent="0">
              <a:buNone/>
            </a:pPr>
            <a:r>
              <a:rPr lang="en-US" sz="2000" dirty="0" smtClean="0"/>
              <a:t> 	Patch(x) = </a:t>
            </a:r>
            <a:r>
              <a:rPr lang="en-US" sz="2000" dirty="0" err="1" smtClean="0"/>
              <a:t>argmin</a:t>
            </a:r>
            <a:r>
              <a:rPr lang="en-US" sz="2000" baseline="-25000" dirty="0" err="1" smtClean="0"/>
              <a:t>patch</a:t>
            </a:r>
            <a:r>
              <a:rPr lang="en-US" sz="2000" dirty="0" smtClean="0"/>
              <a:t> ||Patch(x)-</a:t>
            </a:r>
            <a:r>
              <a:rPr lang="en-US" sz="2000" dirty="0" err="1" smtClean="0"/>
              <a:t>targetpatch</a:t>
            </a:r>
            <a:r>
              <a:rPr lang="en-US" sz="2000" dirty="0" smtClean="0"/>
              <a:t>(x</a:t>
            </a:r>
            <a:r>
              <a:rPr lang="en-US" sz="2000" dirty="0"/>
              <a:t>)||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 x within overlapped area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</a:t>
            </a:r>
            <a:r>
              <a:rPr lang="en-US" sz="2400" dirty="0" err="1" smtClean="0">
                <a:solidFill>
                  <a:srgbClr val="FFFF00"/>
                </a:solidFill>
              </a:rPr>
              <a:t>Func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matchpatch</a:t>
            </a:r>
            <a:r>
              <a:rPr lang="en-US" sz="2400" dirty="0" smtClean="0">
                <a:solidFill>
                  <a:srgbClr val="FFFF00"/>
                </a:solidFill>
              </a:rPr>
              <a:t> = </a:t>
            </a:r>
            <a:r>
              <a:rPr lang="en-US" sz="2400" dirty="0" err="1" smtClean="0">
                <a:solidFill>
                  <a:srgbClr val="FFFF00"/>
                </a:solidFill>
              </a:rPr>
              <a:t>MatchingSimilarPatches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toFill,targetPatch,Patch,t,step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431" y="5942568"/>
            <a:ext cx="730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-[1] Statistics of Patch Offsets for Image Completion-</a:t>
            </a:r>
            <a:r>
              <a:rPr lang="en-US" dirty="0" err="1" smtClean="0"/>
              <a:t>Kaiming</a:t>
            </a:r>
            <a:r>
              <a:rPr lang="en-US" dirty="0" smtClean="0"/>
              <a:t> He and Jian Sun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311" y="1143001"/>
            <a:ext cx="3315864" cy="24868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10192" y="569397"/>
            <a:ext cx="126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targetPatch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5940" y="569397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matchpatch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8319</TotalTime>
  <Words>694</Words>
  <Application>Microsoft Macintosh PowerPoint</Application>
  <PresentationFormat>Widescreen</PresentationFormat>
  <Paragraphs>106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 Bayan Plain</vt:lpstr>
      <vt:lpstr>Calibri</vt:lpstr>
      <vt:lpstr>Calibri Light</vt:lpstr>
      <vt:lpstr>Cambria Math</vt:lpstr>
      <vt:lpstr>等线</vt:lpstr>
      <vt:lpstr>等线 Light</vt:lpstr>
      <vt:lpstr>Arial</vt:lpstr>
      <vt:lpstr>Office Theme</vt:lpstr>
      <vt:lpstr>Graph-cut Textures: Image and Video Synthesis Using Graph Cuts</vt:lpstr>
      <vt:lpstr>Recap</vt:lpstr>
      <vt:lpstr>Steps of synthesizing new texture</vt:lpstr>
      <vt:lpstr>Paper method for step 3: Graph Cut Algorithm- Find Minimum Cut</vt:lpstr>
      <vt:lpstr>Assumption</vt:lpstr>
      <vt:lpstr>Midterm</vt:lpstr>
      <vt:lpstr>Algorithm</vt:lpstr>
      <vt:lpstr>Step 1: Select region with highest filling priority</vt:lpstr>
      <vt:lpstr>Step 2: Select most similar patch</vt:lpstr>
      <vt:lpstr>Step 3: Fit selected patch into tofill region</vt:lpstr>
      <vt:lpstr>Result: Texture Systhesis</vt:lpstr>
      <vt:lpstr>Result: Texture Systhesis</vt:lpstr>
      <vt:lpstr>Extended Application</vt:lpstr>
      <vt:lpstr>Final Target</vt:lpstr>
      <vt:lpstr>Pseudocode</vt:lpstr>
      <vt:lpstr>Patch size</vt:lpstr>
      <vt:lpstr>PowerPoint Presentation</vt:lpstr>
      <vt:lpstr>Compared to:</vt:lpstr>
      <vt:lpstr>Result :</vt:lpstr>
      <vt:lpstr>PowerPoint Presentation</vt:lpstr>
      <vt:lpstr>Results 1: </vt:lpstr>
      <vt:lpstr>Result 2:</vt:lpstr>
      <vt:lpstr>Fail case:</vt:lpstr>
      <vt:lpstr>Fail case:</vt:lpstr>
      <vt:lpstr>Reason</vt:lpstr>
      <vt:lpstr>Summary</vt:lpstr>
      <vt:lpstr>Conclusion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Graph-cut Textures: Image and Video Synthesis Using Graph Cuts</dc:title>
  <dc:creator>Yijun Shao</dc:creator>
  <cp:lastModifiedBy>Yijun Shao</cp:lastModifiedBy>
  <cp:revision>29</cp:revision>
  <dcterms:created xsi:type="dcterms:W3CDTF">2017-05-13T23:06:05Z</dcterms:created>
  <dcterms:modified xsi:type="dcterms:W3CDTF">2017-05-19T18:45:38Z</dcterms:modified>
</cp:coreProperties>
</file>