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1"/>
  </p:sldMasterIdLst>
  <p:notesMasterIdLst>
    <p:notesMasterId r:id="rId19"/>
  </p:notesMasterIdLst>
  <p:sldIdLst>
    <p:sldId id="256" r:id="rId2"/>
    <p:sldId id="257" r:id="rId3"/>
    <p:sldId id="259" r:id="rId4"/>
    <p:sldId id="271" r:id="rId5"/>
    <p:sldId id="272" r:id="rId6"/>
    <p:sldId id="285" r:id="rId7"/>
    <p:sldId id="286" r:id="rId8"/>
    <p:sldId id="294" r:id="rId9"/>
    <p:sldId id="295" r:id="rId10"/>
    <p:sldId id="300" r:id="rId11"/>
    <p:sldId id="287" r:id="rId12"/>
    <p:sldId id="301" r:id="rId13"/>
    <p:sldId id="293" r:id="rId14"/>
    <p:sldId id="298" r:id="rId15"/>
    <p:sldId id="299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2"/>
    <p:restoredTop sz="86420"/>
  </p:normalViewPr>
  <p:slideViewPr>
    <p:cSldViewPr snapToGrid="0" snapToObjects="1" showGuides="1">
      <p:cViewPr varScale="1">
        <p:scale>
          <a:sx n="96" d="100"/>
          <a:sy n="96" d="100"/>
        </p:scale>
        <p:origin x="816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0526-537A-E543-A032-EF7D17F48985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8B077-B958-B146-8CF6-B7575EE3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9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B077-B958-B146-8CF6-B7575EE352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B077-B958-B146-8CF6-B7575EE352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Patch size is too large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B077-B958-B146-8CF6-B7575EE352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Texture Synthesis</a:t>
            </a:r>
            <a:r>
              <a:rPr lang="en-US" baseline="0" dirty="0" smtClean="0"/>
              <a:t> is a methodology to g</a:t>
            </a:r>
            <a:r>
              <a:rPr lang="en-US" dirty="0" smtClean="0"/>
              <a:t>enerate a newer form of Output from a smaller example. How to make it looks</a:t>
            </a:r>
            <a:r>
              <a:rPr lang="en-US" baseline="0" dirty="0" smtClean="0"/>
              <a:t> smooths and informational.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B077-B958-B146-8CF6-B7575EE352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7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Compare candidate</a:t>
            </a:r>
            <a:r>
              <a:rPr lang="en-US" baseline="0" dirty="0" smtClean="0"/>
              <a:t> patch and the pixels already in the output image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Determined by using a graph cut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B077-B958-B146-8CF6-B7575EE352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B077-B958-B146-8CF6-B7575EE352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16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B077-B958-B146-8CF6-B7575EE352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6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B077-B958-B146-8CF6-B7575EE352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B077-B958-B146-8CF6-B7575EE352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B077-B958-B146-8CF6-B7575EE352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B077-B958-B146-8CF6-B7575EE352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2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CF6B-AD55-7D46-888E-BBBEF9A95E1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B6E1-4FC4-ED4E-98F5-045B763DC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CF6B-AD55-7D46-888E-BBBEF9A95E1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B6E1-4FC4-ED4E-98F5-045B763DC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CF6B-AD55-7D46-888E-BBBEF9A95E1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B6E1-4FC4-ED4E-98F5-045B763DC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CF6B-AD55-7D46-888E-BBBEF9A95E1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B6E1-4FC4-ED4E-98F5-045B763DC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CF6B-AD55-7D46-888E-BBBEF9A95E1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B6E1-4FC4-ED4E-98F5-045B763DC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CF6B-AD55-7D46-888E-BBBEF9A95E1D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B6E1-4FC4-ED4E-98F5-045B763DC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CF6B-AD55-7D46-888E-BBBEF9A95E1D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B6E1-4FC4-ED4E-98F5-045B763DC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CF6B-AD55-7D46-888E-BBBEF9A95E1D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B6E1-4FC4-ED4E-98F5-045B763DC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CF6B-AD55-7D46-888E-BBBEF9A95E1D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B6E1-4FC4-ED4E-98F5-045B763DC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CF6B-AD55-7D46-888E-BBBEF9A95E1D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B6E1-4FC4-ED4E-98F5-045B763DC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CF6B-AD55-7D46-888E-BBBEF9A95E1D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B6E1-4FC4-ED4E-98F5-045B763DC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CF6B-AD55-7D46-888E-BBBEF9A95E1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0B6E1-4FC4-ED4E-98F5-045B763D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5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6.jpg"/><Relationship Id="rId7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Graph-cut Textures: Image and Video Synthesis Using Graph Cuts</a:t>
            </a:r>
            <a:endParaRPr lang="en-US" sz="4800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lvl="1" algn="r"/>
            <a:r>
              <a:rPr lang="en-US" sz="2800" dirty="0" err="1" smtClean="0">
                <a:solidFill>
                  <a:schemeClr val="accent4"/>
                </a:solidFill>
              </a:rPr>
              <a:t>Yijun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>
                <a:solidFill>
                  <a:schemeClr val="accent4"/>
                </a:solidFill>
              </a:rPr>
              <a:t>Shao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2962" y="4487347"/>
            <a:ext cx="6225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olidFill>
                  <a:schemeClr val="accent4"/>
                </a:solidFill>
              </a:rPr>
              <a:t>Vivek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Kwatra</a:t>
            </a:r>
            <a:r>
              <a:rPr lang="en-US" dirty="0" smtClean="0">
                <a:solidFill>
                  <a:schemeClr val="accent4"/>
                </a:solidFill>
              </a:rPr>
              <a:t>, Arno </a:t>
            </a:r>
            <a:r>
              <a:rPr lang="en-US" dirty="0" err="1" smtClean="0">
                <a:solidFill>
                  <a:schemeClr val="accent4"/>
                </a:solidFill>
              </a:rPr>
              <a:t>Schodl</a:t>
            </a:r>
            <a:r>
              <a:rPr lang="en-US" dirty="0" smtClean="0">
                <a:solidFill>
                  <a:schemeClr val="accent4"/>
                </a:solidFill>
              </a:rPr>
              <a:t>, Irfan Essa, Greg Turk, Aaron </a:t>
            </a:r>
            <a:r>
              <a:rPr lang="en-US" dirty="0" err="1" smtClean="0">
                <a:solidFill>
                  <a:schemeClr val="accent4"/>
                </a:solidFill>
              </a:rPr>
              <a:t>Bobick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00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81200" y="5778706"/>
            <a:ext cx="8229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56" y="299308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4200" dirty="0"/>
              <a:t>Result: Func toFill=findlocation(origImg,mask,psz)</a:t>
            </a:r>
            <a:br>
              <a:rPr lang="en-US" sz="4200" dirty="0"/>
            </a:br>
            <a:endParaRPr lang="en-US" sz="42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73" y="1367427"/>
            <a:ext cx="5581827" cy="4946727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73" y="2335924"/>
            <a:ext cx="2914869" cy="21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 Similar Patches	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/>
              <a:t>Formula: </a:t>
            </a:r>
            <a:r>
              <a:rPr lang="en-US" dirty="0" smtClean="0"/>
              <a:t>S(X</a:t>
            </a:r>
            <a:r>
              <a:rPr lang="en-US" dirty="0" smtClean="0"/>
              <a:t>) =</a:t>
            </a:r>
            <a:r>
              <a:rPr lang="en-US" dirty="0" err="1" smtClean="0"/>
              <a:t>argmin</a:t>
            </a:r>
            <a:r>
              <a:rPr lang="en-US" baseline="-25000" dirty="0" err="1" smtClean="0"/>
              <a:t>s</a:t>
            </a:r>
            <a:r>
              <a:rPr lang="en-US" dirty="0" smtClean="0"/>
              <a:t>||P(</a:t>
            </a:r>
            <a:r>
              <a:rPr lang="en-US" dirty="0" err="1" smtClean="0"/>
              <a:t>x+s</a:t>
            </a:r>
            <a:r>
              <a:rPr lang="en-US" dirty="0" smtClean="0"/>
              <a:t>)-P(x)||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st</a:t>
            </a:r>
            <a:r>
              <a:rPr lang="en-US" dirty="0" smtClean="0"/>
              <a:t> |s|&gt;t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-In my case, only compare overlapped area, and find out a patch in the input patch which has least distance to offset 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7750" y="5942568"/>
            <a:ext cx="730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-[1] Statistics </a:t>
            </a:r>
            <a:r>
              <a:rPr lang="en-US" dirty="0" smtClean="0"/>
              <a:t>of Patch Offsets for Image Completion-</a:t>
            </a:r>
            <a:r>
              <a:rPr lang="en-US" dirty="0" err="1" smtClean="0"/>
              <a:t>Kaiming</a:t>
            </a:r>
            <a:r>
              <a:rPr lang="en-US" dirty="0" smtClean="0"/>
              <a:t> He and Jian Sun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78" y="2949572"/>
            <a:ext cx="4943374" cy="18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46805"/>
            <a:ext cx="12540342" cy="132556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Result: </a:t>
            </a:r>
            <a:br>
              <a:rPr lang="en-US" sz="3600" dirty="0" smtClean="0"/>
            </a:br>
            <a:r>
              <a:rPr lang="en-US" sz="3600" dirty="0" err="1" smtClean="0"/>
              <a:t>Func</a:t>
            </a:r>
            <a:r>
              <a:rPr lang="en-US" sz="3600" dirty="0" smtClean="0"/>
              <a:t> </a:t>
            </a:r>
            <a:r>
              <a:rPr lang="en-US" sz="3600" dirty="0" err="1"/>
              <a:t>matchpatch</a:t>
            </a:r>
            <a:r>
              <a:rPr lang="en-US" sz="3600" dirty="0" smtClean="0"/>
              <a:t>=</a:t>
            </a:r>
            <a:br>
              <a:rPr lang="en-US" sz="3600" dirty="0" smtClean="0"/>
            </a:br>
            <a:r>
              <a:rPr lang="en-US" sz="3600" dirty="0"/>
              <a:t>	</a:t>
            </a:r>
            <a:r>
              <a:rPr lang="en-US" sz="3600" dirty="0" err="1" smtClean="0"/>
              <a:t>MatchingSimilarPatches</a:t>
            </a:r>
            <a:r>
              <a:rPr lang="en-US" sz="3600" dirty="0" smtClean="0"/>
              <a:t>(</a:t>
            </a:r>
            <a:r>
              <a:rPr lang="en-US" sz="3600" dirty="0" err="1" smtClean="0"/>
              <a:t>toFill,targetPatch,Patch,t,step</a:t>
            </a:r>
            <a:r>
              <a:rPr lang="en-US" sz="3600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09" y="207236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6030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Step1: Select region in output area with highest </a:t>
            </a:r>
            <a:r>
              <a:rPr lang="en-US" sz="3600" dirty="0"/>
              <a:t>f</a:t>
            </a:r>
            <a:r>
              <a:rPr lang="en-US" sz="3600" dirty="0" smtClean="0"/>
              <a:t>illing priority</a:t>
            </a:r>
          </a:p>
          <a:p>
            <a:endParaRPr lang="en-US" sz="3600" dirty="0" smtClean="0"/>
          </a:p>
          <a:p>
            <a:r>
              <a:rPr lang="en-US" sz="3600" dirty="0" smtClean="0"/>
              <a:t>Step2: Select most similar patch to this region using matching similar patch method</a:t>
            </a:r>
          </a:p>
          <a:p>
            <a:endParaRPr lang="en-US" sz="3600" dirty="0" smtClean="0"/>
          </a:p>
          <a:p>
            <a:r>
              <a:rPr lang="en-US" sz="3600" dirty="0" smtClean="0"/>
              <a:t>Step3: Using Graph-Cut algorithm to fit new patch into selected region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1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</a:t>
            </a:r>
            <a:r>
              <a:rPr lang="en-US" dirty="0" smtClean="0"/>
              <a:t>Texture </a:t>
            </a:r>
            <a:r>
              <a:rPr lang="en-US" dirty="0" err="1" smtClean="0"/>
              <a:t>Systhesis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46" y="1865086"/>
            <a:ext cx="4615543" cy="3585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82" y="1865086"/>
            <a:ext cx="3206050" cy="35854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086"/>
            <a:ext cx="3273369" cy="3585481"/>
          </a:xfrm>
        </p:spPr>
      </p:pic>
    </p:spTree>
    <p:extLst>
      <p:ext uri="{BB962C8B-B14F-4D97-AF65-F5344CB8AC3E}">
        <p14:creationId xmlns:p14="http://schemas.microsoft.com/office/powerpoint/2010/main" val="3196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</a:t>
            </a:r>
            <a:r>
              <a:rPr lang="en-US" dirty="0" smtClean="0"/>
              <a:t>Compare different patch sizes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60" y="1520370"/>
            <a:ext cx="1646420" cy="19467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70" y="1520371"/>
            <a:ext cx="1777270" cy="19467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2104" y="3467100"/>
            <a:ext cx="191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Patch size:51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70" y="3836432"/>
            <a:ext cx="1778926" cy="1948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60" y="3836433"/>
            <a:ext cx="1646421" cy="19485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58391" y="5738586"/>
            <a:ext cx="191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Patch size:101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24" y="1537766"/>
            <a:ext cx="1655589" cy="19119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197" y="1520370"/>
            <a:ext cx="1758726" cy="19264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08504" y="3423561"/>
            <a:ext cx="191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Patch size:21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96197" y="4349039"/>
            <a:ext cx="4607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</a:t>
            </a:r>
          </a:p>
          <a:p>
            <a:r>
              <a:rPr lang="en-US" dirty="0" smtClean="0"/>
              <a:t>1)No matching patch</a:t>
            </a:r>
          </a:p>
          <a:p>
            <a:r>
              <a:rPr lang="en-US" dirty="0" smtClean="0"/>
              <a:t>2)Hard to find best patch size</a:t>
            </a:r>
          </a:p>
          <a:p>
            <a:r>
              <a:rPr lang="en-US" dirty="0" smtClean="0"/>
              <a:t>3)No good seam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27974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Extension: Image </a:t>
            </a:r>
            <a:r>
              <a:rPr lang="en-US" dirty="0" err="1" smtClean="0"/>
              <a:t>inpainting</a:t>
            </a:r>
            <a:r>
              <a:rPr lang="en-US" dirty="0" smtClean="0"/>
              <a:t> validation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081315" y="1457197"/>
            <a:ext cx="10448454" cy="3534455"/>
            <a:chOff x="1081315" y="1443945"/>
            <a:chExt cx="10448454" cy="353445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211" y="1681957"/>
              <a:ext cx="2574124" cy="29481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315" y="1681957"/>
              <a:ext cx="2574124" cy="29481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162" y="1443945"/>
              <a:ext cx="4712607" cy="3534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9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Target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IMAGE INPAINTING</a:t>
            </a:r>
          </a:p>
          <a:p>
            <a:r>
              <a:rPr lang="en-US" dirty="0" smtClean="0"/>
              <a:t>EVALUATION: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-Test on larger data set (Any recommendation?)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-Compare </a:t>
            </a:r>
            <a:r>
              <a:rPr lang="en-US" dirty="0" err="1" smtClean="0"/>
              <a:t>inpainting</a:t>
            </a:r>
            <a:r>
              <a:rPr lang="en-US" dirty="0" smtClean="0"/>
              <a:t> result with other patch-base </a:t>
            </a:r>
            <a:r>
              <a:rPr lang="en-US" dirty="0" err="1" smtClean="0"/>
              <a:t>inpainting</a:t>
            </a:r>
            <a:r>
              <a:rPr lang="en-US" dirty="0" smtClean="0"/>
              <a:t> 	method</a:t>
            </a:r>
          </a:p>
          <a:p>
            <a:pPr marL="0" indent="0">
              <a:buNone/>
            </a:pPr>
            <a:r>
              <a:rPr lang="en-US" dirty="0" smtClean="0"/>
              <a:t>	-Find out some improvement methods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2540" y="1459855"/>
            <a:ext cx="8905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Problem: Texture </a:t>
            </a:r>
            <a:r>
              <a:rPr lang="en-US" sz="2400" dirty="0" smtClean="0"/>
              <a:t>Synthesis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101" y="2107555"/>
            <a:ext cx="6335997" cy="43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synthesizing new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Select the offset location in output area</a:t>
            </a:r>
          </a:p>
          <a:p>
            <a:r>
              <a:rPr lang="en-US" dirty="0" smtClean="0"/>
              <a:t>Step 2: Select candidate patches in input patch (rectangle)</a:t>
            </a:r>
          </a:p>
          <a:p>
            <a:r>
              <a:rPr lang="en-US" dirty="0" smtClean="0"/>
              <a:t>Step 3: The optimal portion of this rectangle should be added to output area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1918" y="3706812"/>
            <a:ext cx="1343025" cy="1004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6968" y="4869140"/>
            <a:ext cx="2071689" cy="1463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558657" y="5600978"/>
            <a:ext cx="1114426" cy="5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5314952" y="4001294"/>
            <a:ext cx="914400" cy="17549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802763" y="5566318"/>
            <a:ext cx="742950" cy="731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82992" y="4399357"/>
            <a:ext cx="720329" cy="750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85272" y="5387974"/>
            <a:ext cx="2071689" cy="1463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75315" y="6091455"/>
            <a:ext cx="742950" cy="7318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8056961" y="4713287"/>
            <a:ext cx="500063" cy="1463675"/>
          </a:xfrm>
          <a:prstGeom prst="rightBrace">
            <a:avLst>
              <a:gd name="adj1" fmla="val 5976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557024" y="4658518"/>
            <a:ext cx="2071689" cy="1463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847067" y="5390355"/>
            <a:ext cx="742950" cy="731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33243" y="5110851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86238" y="6176962"/>
            <a:ext cx="145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offset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3031" y="3936005"/>
            <a:ext cx="96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1533" y="3696782"/>
            <a:ext cx="199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Selected candidate patches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25077" y="3561845"/>
            <a:ext cx="199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9161" y="4378615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area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01025" y="6488668"/>
            <a:ext cx="238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offset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173768" y="4992179"/>
            <a:ext cx="208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 portion </a:t>
            </a:r>
            <a:r>
              <a:rPr lang="en-US" smtClean="0"/>
              <a:t>of candidate patch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37116" y="4781817"/>
            <a:ext cx="2071689" cy="1463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7159" y="5485298"/>
            <a:ext cx="742950" cy="7318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5125"/>
            <a:ext cx="11572874" cy="1325563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latin typeface="Al Bayan Plain" charset="-78"/>
                <a:ea typeface="Al Bayan Plain" charset="-78"/>
                <a:cs typeface="Al Bayan Plain" charset="-78"/>
              </a:rPr>
              <a:t>Paper method for step 3:</a:t>
            </a:r>
            <a:br>
              <a:rPr lang="en-US" altLang="zh-CN" sz="4800" dirty="0" smtClean="0">
                <a:latin typeface="Al Bayan Plain" charset="-78"/>
                <a:ea typeface="Al Bayan Plain" charset="-78"/>
                <a:cs typeface="Al Bayan Plain" charset="-78"/>
              </a:rPr>
            </a:br>
            <a:r>
              <a:rPr lang="en-US" altLang="zh-CN" sz="4800" dirty="0" smtClean="0">
                <a:latin typeface="Al Bayan Plain" charset="-78"/>
                <a:ea typeface="Al Bayan Plain" charset="-78"/>
                <a:cs typeface="Al Bayan Plain" charset="-78"/>
              </a:rPr>
              <a:t>Graph</a:t>
            </a:r>
            <a:r>
              <a:rPr lang="zh-CN" altLang="en-US" sz="4800" dirty="0" smtClean="0"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r>
              <a:rPr lang="en-US" altLang="zh-CN" sz="4800" dirty="0" smtClean="0">
                <a:latin typeface="Al Bayan Plain" charset="-78"/>
                <a:ea typeface="Al Bayan Plain" charset="-78"/>
                <a:cs typeface="Al Bayan Plain" charset="-78"/>
              </a:rPr>
              <a:t>Cut</a:t>
            </a:r>
            <a:r>
              <a:rPr lang="zh-CN" altLang="en-US" sz="4800" dirty="0" smtClean="0"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r>
              <a:rPr lang="en-US" altLang="zh-CN" sz="4800" dirty="0" smtClean="0">
                <a:latin typeface="Al Bayan Plain" charset="-78"/>
                <a:ea typeface="Al Bayan Plain" charset="-78"/>
                <a:cs typeface="Al Bayan Plain" charset="-78"/>
              </a:rPr>
              <a:t>Algorithm- Find Minimum Cut</a:t>
            </a:r>
            <a:endParaRPr lang="en-US" sz="4800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1976322"/>
            <a:ext cx="7415212" cy="4038832"/>
          </a:xfrm>
        </p:spPr>
      </p:pic>
    </p:spTree>
    <p:extLst>
      <p:ext uri="{BB962C8B-B14F-4D97-AF65-F5344CB8AC3E}">
        <p14:creationId xmlns:p14="http://schemas.microsoft.com/office/powerpoint/2010/main" val="1113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166880" y="4655428"/>
            <a:ext cx="23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59"/>
            <a:ext cx="12192000" cy="67148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9" y="1646978"/>
            <a:ext cx="10718800" cy="383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6" y="1416585"/>
            <a:ext cx="12192000" cy="4600985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Project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good method to compute edge weight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Original: M (</a:t>
                </a:r>
                <a:r>
                  <a:rPr lang="en-US" dirty="0" err="1" smtClean="0"/>
                  <a:t>s,t,A,B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|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∑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𝑒𝑎𝑐h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𝑝𝑖𝑥𝑒𝑙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𝐺𝑟𝑎𝑑𝑖𝑒𝑛𝑡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𝑒𝑑𝑔𝑒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𝑑𝑖𝑟𝑒𝑐𝑡𝑖𝑜𝑛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New : M </a:t>
                </a:r>
                <a:r>
                  <a:rPr lang="en-US" dirty="0"/>
                  <a:t>(</a:t>
                </a:r>
                <a:r>
                  <a:rPr lang="en-US" dirty="0" err="1"/>
                  <a:t>s,t,A,B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4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3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∑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𝑒𝑎𝑐h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𝑝𝑖𝑥𝑒𝑙</m:t>
                        </m:r>
                        <m:sSup>
                          <m:sSupPr>
                            <m:ctrlP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𝐺𝑟𝑎𝑑𝑖𝑒𝑛𝑡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𝑒𝑑𝑔𝑒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𝑑𝑖𝑟𝑒𝑐𝑡𝑖𝑜𝑛</m:t>
                        </m:r>
                      </m:den>
                    </m:f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Reason: Weighted RGB could better fit human perception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32858" y="365125"/>
            <a:ext cx="4405841" cy="6291694"/>
            <a:chOff x="432858" y="365125"/>
            <a:chExt cx="4405841" cy="6291694"/>
          </a:xfrm>
        </p:grpSpPr>
        <p:grpSp>
          <p:nvGrpSpPr>
            <p:cNvPr id="8" name="Group 7"/>
            <p:cNvGrpSpPr/>
            <p:nvPr/>
          </p:nvGrpSpPr>
          <p:grpSpPr>
            <a:xfrm>
              <a:off x="1025524" y="697034"/>
              <a:ext cx="3813175" cy="5959785"/>
              <a:chOff x="1025524" y="697034"/>
              <a:chExt cx="3813175" cy="59597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0937" y="3428086"/>
                <a:ext cx="3562350" cy="3228733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524" y="697034"/>
                <a:ext cx="3813175" cy="2859882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432858" y="365125"/>
              <a:ext cx="3510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Paper’s Method: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90758" y="177800"/>
            <a:ext cx="4457700" cy="6413897"/>
            <a:chOff x="6490758" y="177800"/>
            <a:chExt cx="4457700" cy="6413897"/>
          </a:xfrm>
        </p:grpSpPr>
        <p:grpSp>
          <p:nvGrpSpPr>
            <p:cNvPr id="9" name="Group 8"/>
            <p:cNvGrpSpPr/>
            <p:nvPr/>
          </p:nvGrpSpPr>
          <p:grpSpPr>
            <a:xfrm>
              <a:off x="7129991" y="522135"/>
              <a:ext cx="3818467" cy="6069562"/>
              <a:chOff x="6958541" y="485775"/>
              <a:chExt cx="3818467" cy="606956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9300" y="3349625"/>
                <a:ext cx="3536950" cy="320571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8541" y="485775"/>
                <a:ext cx="3818467" cy="2863850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6490758" y="177800"/>
              <a:ext cx="3510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 Method:</a:t>
              </a:r>
              <a:endParaRPr lang="en-US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25" y="362466"/>
            <a:ext cx="8432174" cy="63241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27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 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How to </a:t>
            </a:r>
            <a:r>
              <a:rPr lang="en-US" sz="4000" dirty="0"/>
              <a:t>s</a:t>
            </a:r>
            <a:r>
              <a:rPr lang="en-US" sz="4000" dirty="0" smtClean="0"/>
              <a:t>elect </a:t>
            </a:r>
            <a:r>
              <a:rPr lang="en-US" sz="4000" dirty="0"/>
              <a:t>the offset location in output </a:t>
            </a:r>
            <a:r>
              <a:rPr lang="en-US" sz="4000" dirty="0" smtClean="0"/>
              <a:t>area?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3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r>
              <a:rPr lang="en-US" baseline="30000" dirty="0" smtClean="0"/>
              <a:t>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8610"/>
            <a:ext cx="7304314" cy="250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-Filling Priority</a:t>
            </a:r>
          </a:p>
          <a:p>
            <a:r>
              <a:rPr lang="en-US" dirty="0" smtClean="0"/>
              <a:t>Computed patch priorities</a:t>
            </a:r>
          </a:p>
          <a:p>
            <a:pPr lvl="1"/>
            <a:r>
              <a:rPr lang="en-US" sz="2800" dirty="0" smtClean="0"/>
              <a:t>Based on: </a:t>
            </a:r>
          </a:p>
          <a:p>
            <a:pPr marL="457200" lvl="1" indent="0">
              <a:buNone/>
            </a:pPr>
            <a:r>
              <a:rPr lang="en-US" sz="2800" dirty="0" smtClean="0"/>
              <a:t>1)On the continuation of strong edges</a:t>
            </a:r>
          </a:p>
          <a:p>
            <a:pPr marL="457200" lvl="1" indent="0">
              <a:buNone/>
            </a:pPr>
            <a:r>
              <a:rPr lang="en-US" sz="2800" dirty="0" smtClean="0"/>
              <a:t>2)Surrounded by high-confidence pixels</a:t>
            </a:r>
          </a:p>
          <a:p>
            <a:pPr marL="1828800" lvl="4" indent="0">
              <a:buNone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7750" y="5942568"/>
            <a:ext cx="892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-[1] Region Filling and Object Removal by Exemplar-Based Image </a:t>
            </a:r>
            <a:r>
              <a:rPr lang="en-US" dirty="0" err="1" smtClean="0"/>
              <a:t>Inpainting</a:t>
            </a:r>
            <a:r>
              <a:rPr lang="en-US" dirty="0" smtClean="0"/>
              <a:t>[A. </a:t>
            </a:r>
            <a:r>
              <a:rPr lang="en-US" dirty="0" err="1" smtClean="0"/>
              <a:t>Criminisi</a:t>
            </a:r>
            <a:r>
              <a:rPr lang="en-US" dirty="0" smtClean="0"/>
              <a:t> 2004]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476" y="210459"/>
            <a:ext cx="4432560" cy="56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r>
              <a:rPr lang="en-US" baseline="30000" dirty="0" smtClean="0"/>
              <a:t>[1]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7750" y="5942568"/>
            <a:ext cx="720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-[1] Region Filling and Object Removal by Exemplar-Based Image </a:t>
            </a:r>
            <a:r>
              <a:rPr lang="en-US" dirty="0" err="1" smtClean="0"/>
              <a:t>Inpainting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1441738"/>
                <a:ext cx="6985000" cy="405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Given a patch centered at the point p, its priority P(p) is the product of two terms:</a:t>
                </a:r>
              </a:p>
              <a:p>
                <a:r>
                  <a:rPr lang="en-US" sz="2800" dirty="0"/>
                  <a:t>	</a:t>
                </a:r>
                <a:r>
                  <a:rPr lang="en-US" sz="2800" dirty="0" smtClean="0"/>
                  <a:t>          P(p) = C(p)D(p)</a:t>
                </a:r>
              </a:p>
              <a:p>
                <a:r>
                  <a:rPr lang="en-US" sz="2800" dirty="0" smtClean="0"/>
                  <a:t>-C(p) is the confidence term: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𝑝𝑎𝑡𝑐h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∩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𝐼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𝑝𝑎𝑡𝑐h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-D(p) is the data term: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𝐷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⊥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</m:num>
                        <m:den>
                          <m:r>
                            <a:rPr lang="bg-BG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41738"/>
                <a:ext cx="6985000" cy="4050724"/>
              </a:xfrm>
              <a:prstGeom prst="rect">
                <a:avLst/>
              </a:prstGeom>
              <a:blipFill rotWithShape="0">
                <a:blip r:embed="rId2"/>
                <a:stretch>
                  <a:fillRect l="-1834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1562100"/>
            <a:ext cx="4749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9510</TotalTime>
  <Words>513</Words>
  <Application>Microsoft Macintosh PowerPoint</Application>
  <PresentationFormat>Widescreen</PresentationFormat>
  <Paragraphs>97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 Bayan Plain</vt:lpstr>
      <vt:lpstr>Arial</vt:lpstr>
      <vt:lpstr>Calibri</vt:lpstr>
      <vt:lpstr>Calibri Light</vt:lpstr>
      <vt:lpstr>Cambria Math</vt:lpstr>
      <vt:lpstr>等线</vt:lpstr>
      <vt:lpstr>Office Theme</vt:lpstr>
      <vt:lpstr>Graph-cut Textures: Image and Video Synthesis Using Graph Cuts</vt:lpstr>
      <vt:lpstr>Recap:</vt:lpstr>
      <vt:lpstr>Steps of synthesizing new texture</vt:lpstr>
      <vt:lpstr>Paper method for step 3: Graph Cut Algorithm- Find Minimum Cut</vt:lpstr>
      <vt:lpstr>Results:</vt:lpstr>
      <vt:lpstr>Midterm Project</vt:lpstr>
      <vt:lpstr>Midterm project</vt:lpstr>
      <vt:lpstr>Algorithm[1]</vt:lpstr>
      <vt:lpstr>Algorithm[1]</vt:lpstr>
      <vt:lpstr>Result: Func toFill=findlocation(origImg,mask,psz) </vt:lpstr>
      <vt:lpstr>Algorithm[1]</vt:lpstr>
      <vt:lpstr>Result:  Func matchpatch=  MatchingSimilarPatches(toFill,targetPatch,Patch,t,step) </vt:lpstr>
      <vt:lpstr>Combined  Algorithm</vt:lpstr>
      <vt:lpstr>Result: Texture Systhesis</vt:lpstr>
      <vt:lpstr>Result: Compare different patch sizes</vt:lpstr>
      <vt:lpstr>Extension: Image inpainting validation</vt:lpstr>
      <vt:lpstr>Final Target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Graph-cut Textures: Image and Video Synthesis Using Graph Cuts</dc:title>
  <dc:creator>Yijun Shao</dc:creator>
  <cp:lastModifiedBy>Yijun Shao</cp:lastModifiedBy>
  <cp:revision>84</cp:revision>
  <dcterms:created xsi:type="dcterms:W3CDTF">2017-03-12T16:13:36Z</dcterms:created>
  <dcterms:modified xsi:type="dcterms:W3CDTF">2017-05-02T21:18:59Z</dcterms:modified>
</cp:coreProperties>
</file>