
<file path=[Content_Types].xml><?xml version="1.0" encoding="utf-8"?>
<Types xmlns="http://schemas.openxmlformats.org/package/2006/content-types">
  <Default Extension="xml" ContentType="application/xml"/>
  <Default Extension="mov" ContentType="video/quicktime"/>
  <Default Extension="jpeg" ContentType="image/jpeg"/>
  <Default Extension="png" ContentType="image/png"/>
  <Default Extension="mpg" ContentType="video/m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7" r:id="rId1"/>
  </p:sldMasterIdLst>
  <p:notesMasterIdLst>
    <p:notesMasterId r:id="rId23"/>
  </p:notesMasterIdLst>
  <p:sldIdLst>
    <p:sldId id="256" r:id="rId2"/>
    <p:sldId id="257" r:id="rId3"/>
    <p:sldId id="258" r:id="rId4"/>
    <p:sldId id="269" r:id="rId5"/>
    <p:sldId id="276" r:id="rId6"/>
    <p:sldId id="266" r:id="rId7"/>
    <p:sldId id="270" r:id="rId8"/>
    <p:sldId id="271" r:id="rId9"/>
    <p:sldId id="272" r:id="rId10"/>
    <p:sldId id="279" r:id="rId11"/>
    <p:sldId id="283" r:id="rId12"/>
    <p:sldId id="273" r:id="rId13"/>
    <p:sldId id="259" r:id="rId14"/>
    <p:sldId id="267" r:id="rId15"/>
    <p:sldId id="277" r:id="rId16"/>
    <p:sldId id="281" r:id="rId17"/>
    <p:sldId id="278" r:id="rId18"/>
    <p:sldId id="260" r:id="rId19"/>
    <p:sldId id="274" r:id="rId20"/>
    <p:sldId id="264" r:id="rId21"/>
    <p:sldId id="26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9"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335"/>
    <p:restoredTop sz="86420"/>
  </p:normalViewPr>
  <p:slideViewPr>
    <p:cSldViewPr snapToGrid="0" snapToObjects="1" showGuides="1">
      <p:cViewPr varScale="1">
        <p:scale>
          <a:sx n="78" d="100"/>
          <a:sy n="78" d="100"/>
        </p:scale>
        <p:origin x="176" y="560"/>
      </p:cViewPr>
      <p:guideLst>
        <p:guide orient="horz" pos="2169"/>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800526-537A-E543-A032-EF7D17F48985}" type="datetimeFigureOut">
              <a:rPr lang="en-US" smtClean="0"/>
              <a:t>4/17/17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E8B077-B958-B146-8CF6-B7575EE35294}" type="slidenum">
              <a:rPr lang="en-US" smtClean="0"/>
              <a:t>‹#›</a:t>
            </a:fld>
            <a:endParaRPr lang="en-US"/>
          </a:p>
        </p:txBody>
      </p:sp>
    </p:spTree>
    <p:extLst>
      <p:ext uri="{BB962C8B-B14F-4D97-AF65-F5344CB8AC3E}">
        <p14:creationId xmlns:p14="http://schemas.microsoft.com/office/powerpoint/2010/main" val="1014897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Texture Synthesis</a:t>
            </a:r>
            <a:r>
              <a:rPr lang="en-US" baseline="0" dirty="0" smtClean="0"/>
              <a:t> is a methodology to g</a:t>
            </a:r>
            <a:r>
              <a:rPr lang="en-US" dirty="0" smtClean="0"/>
              <a:t>enerate a newer form of Output from a smaller example. How to make it looks</a:t>
            </a:r>
            <a:r>
              <a:rPr lang="en-US" baseline="0" dirty="0" smtClean="0"/>
              <a:t> smooths and informational.</a:t>
            </a:r>
            <a:endParaRPr lang="en-US" dirty="0" smtClean="0"/>
          </a:p>
          <a:p>
            <a:pPr marL="0" indent="0">
              <a:buNone/>
            </a:pPr>
            <a:endParaRPr lang="en-US" dirty="0" smtClean="0"/>
          </a:p>
          <a:p>
            <a:endParaRPr lang="en-US" dirty="0"/>
          </a:p>
        </p:txBody>
      </p:sp>
      <p:sp>
        <p:nvSpPr>
          <p:cNvPr id="4" name="Slide Number Placeholder 3"/>
          <p:cNvSpPr>
            <a:spLocks noGrp="1"/>
          </p:cNvSpPr>
          <p:nvPr>
            <p:ph type="sldNum" sz="quarter" idx="10"/>
          </p:nvPr>
        </p:nvSpPr>
        <p:spPr/>
        <p:txBody>
          <a:bodyPr/>
          <a:lstStyle/>
          <a:p>
            <a:fld id="{55E8B077-B958-B146-8CF6-B7575EE35294}" type="slidenum">
              <a:rPr lang="en-US" smtClean="0"/>
              <a:t>2</a:t>
            </a:fld>
            <a:endParaRPr lang="en-US"/>
          </a:p>
        </p:txBody>
      </p:sp>
    </p:spTree>
    <p:extLst>
      <p:ext uri="{BB962C8B-B14F-4D97-AF65-F5344CB8AC3E}">
        <p14:creationId xmlns:p14="http://schemas.microsoft.com/office/powerpoint/2010/main" val="20643713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E8B077-B958-B146-8CF6-B7575EE35294}" type="slidenum">
              <a:rPr lang="en-US" smtClean="0"/>
              <a:t>6</a:t>
            </a:fld>
            <a:endParaRPr lang="en-US"/>
          </a:p>
        </p:txBody>
      </p:sp>
    </p:spTree>
    <p:extLst>
      <p:ext uri="{BB962C8B-B14F-4D97-AF65-F5344CB8AC3E}">
        <p14:creationId xmlns:p14="http://schemas.microsoft.com/office/powerpoint/2010/main" val="1211454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E8B077-B958-B146-8CF6-B7575EE35294}" type="slidenum">
              <a:rPr lang="en-US" smtClean="0"/>
              <a:t>9</a:t>
            </a:fld>
            <a:endParaRPr lang="en-US"/>
          </a:p>
        </p:txBody>
      </p:sp>
    </p:spTree>
    <p:extLst>
      <p:ext uri="{BB962C8B-B14F-4D97-AF65-F5344CB8AC3E}">
        <p14:creationId xmlns:p14="http://schemas.microsoft.com/office/powerpoint/2010/main" val="6902166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the arc between a seam node and the new patch node B is cut, this means that the old seam remains in the output image. </a:t>
            </a:r>
          </a:p>
          <a:p>
            <a:r>
              <a:rPr lang="en-US" dirty="0" smtClean="0"/>
              <a:t>-If such an arc is not cut, this means that the seam has been overwritten by new pixels, so the old seam cost is not counted in the final cost. </a:t>
            </a:r>
          </a:p>
          <a:p>
            <a:r>
              <a:rPr lang="en-US" dirty="0" smtClean="0"/>
              <a:t>-If one of the arcs between a seam node and the pixels adjacent to it is cut, it means that a new seam has been introduced at the same position and a new seam cost (depending upon which arc has been cut) is added to the final cost. </a:t>
            </a:r>
          </a:p>
          <a:p>
            <a:endParaRPr lang="en-US" dirty="0"/>
          </a:p>
        </p:txBody>
      </p:sp>
      <p:sp>
        <p:nvSpPr>
          <p:cNvPr id="4" name="Slide Number Placeholder 3"/>
          <p:cNvSpPr>
            <a:spLocks noGrp="1"/>
          </p:cNvSpPr>
          <p:nvPr>
            <p:ph type="sldNum" sz="quarter" idx="10"/>
          </p:nvPr>
        </p:nvSpPr>
        <p:spPr/>
        <p:txBody>
          <a:bodyPr/>
          <a:lstStyle/>
          <a:p>
            <a:fld id="{55E8B077-B958-B146-8CF6-B7575EE35294}" type="slidenum">
              <a:rPr lang="en-US" smtClean="0"/>
              <a:t>10</a:t>
            </a:fld>
            <a:endParaRPr lang="en-US"/>
          </a:p>
        </p:txBody>
      </p:sp>
    </p:spTree>
    <p:extLst>
      <p:ext uri="{BB962C8B-B14F-4D97-AF65-F5344CB8AC3E}">
        <p14:creationId xmlns:p14="http://schemas.microsoft.com/office/powerpoint/2010/main" val="17088026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Compare candidate</a:t>
            </a:r>
            <a:r>
              <a:rPr lang="en-US" baseline="0" dirty="0" smtClean="0"/>
              <a:t> patch and the pixels already in the output image</a:t>
            </a:r>
          </a:p>
          <a:p>
            <a:pPr marL="171450" indent="-171450">
              <a:buFont typeface="Arial" charset="0"/>
              <a:buChar char="•"/>
            </a:pPr>
            <a:r>
              <a:rPr lang="en-US" baseline="0" dirty="0" smtClean="0"/>
              <a:t>Determined by using a graph cut algorithm</a:t>
            </a:r>
          </a:p>
          <a:p>
            <a:endParaRPr lang="en-US" dirty="0"/>
          </a:p>
        </p:txBody>
      </p:sp>
      <p:sp>
        <p:nvSpPr>
          <p:cNvPr id="4" name="Slide Number Placeholder 3"/>
          <p:cNvSpPr>
            <a:spLocks noGrp="1"/>
          </p:cNvSpPr>
          <p:nvPr>
            <p:ph type="sldNum" sz="quarter" idx="10"/>
          </p:nvPr>
        </p:nvSpPr>
        <p:spPr/>
        <p:txBody>
          <a:bodyPr/>
          <a:lstStyle/>
          <a:p>
            <a:fld id="{55E8B077-B958-B146-8CF6-B7575EE35294}" type="slidenum">
              <a:rPr lang="en-US" smtClean="0"/>
              <a:t>13</a:t>
            </a:fld>
            <a:endParaRPr lang="en-US"/>
          </a:p>
        </p:txBody>
      </p:sp>
    </p:spTree>
    <p:extLst>
      <p:ext uri="{BB962C8B-B14F-4D97-AF65-F5344CB8AC3E}">
        <p14:creationId xmlns:p14="http://schemas.microsoft.com/office/powerpoint/2010/main" val="6104811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Translation could be rotation, scaling, affine or projective</a:t>
            </a:r>
            <a:endParaRPr lang="en-US" dirty="0"/>
          </a:p>
        </p:txBody>
      </p:sp>
      <p:sp>
        <p:nvSpPr>
          <p:cNvPr id="4" name="Slide Number Placeholder 3"/>
          <p:cNvSpPr>
            <a:spLocks noGrp="1"/>
          </p:cNvSpPr>
          <p:nvPr>
            <p:ph type="sldNum" sz="quarter" idx="10"/>
          </p:nvPr>
        </p:nvSpPr>
        <p:spPr/>
        <p:txBody>
          <a:bodyPr/>
          <a:lstStyle/>
          <a:p>
            <a:fld id="{55E8B077-B958-B146-8CF6-B7575EE35294}" type="slidenum">
              <a:rPr lang="en-US" smtClean="0"/>
              <a:t>14</a:t>
            </a:fld>
            <a:endParaRPr lang="en-US"/>
          </a:p>
        </p:txBody>
      </p:sp>
    </p:spTree>
    <p:extLst>
      <p:ext uri="{BB962C8B-B14F-4D97-AF65-F5344CB8AC3E}">
        <p14:creationId xmlns:p14="http://schemas.microsoft.com/office/powerpoint/2010/main" val="17684498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of the main strengths of the graph cut technique proposed here is that it allows for a straightforward extension to video synthesis. Consider a video sequence as a 3D collection of voxels, where one of the axes is time. Patches in the case of video are then the whole 3D space-time blocks of video, which can be placed anywhere in the 3D (space-time) volume. Hence, the same two steps from image texture synthesis, patch placement and seam finding, are also needed for video texture synthesis. Similar to 2D texture, the patch selection method for video must be chosen based on the type of video. Some video sequences just show temporal stationarity whereas others show stationarity in space as well as time. For the ones showing only temporal stationarity, searching for patch translations in all three dimensions (space and time) is unnecessary. We can restrict our search just to patch offsets in time, i.e., we just look for temporal translations of the patch. However, for videos that are spatially and temporally stationary, we do search in all three dimensions</a:t>
            </a:r>
            <a:endParaRPr lang="en-US" dirty="0"/>
          </a:p>
        </p:txBody>
      </p:sp>
      <p:sp>
        <p:nvSpPr>
          <p:cNvPr id="4" name="Slide Number Placeholder 3"/>
          <p:cNvSpPr>
            <a:spLocks noGrp="1"/>
          </p:cNvSpPr>
          <p:nvPr>
            <p:ph type="sldNum" sz="quarter" idx="10"/>
          </p:nvPr>
        </p:nvSpPr>
        <p:spPr/>
        <p:txBody>
          <a:bodyPr/>
          <a:lstStyle/>
          <a:p>
            <a:fld id="{55E8B077-B958-B146-8CF6-B7575EE35294}" type="slidenum">
              <a:rPr lang="en-US" smtClean="0"/>
              <a:t>19</a:t>
            </a:fld>
            <a:endParaRPr lang="en-US"/>
          </a:p>
        </p:txBody>
      </p:sp>
    </p:spTree>
    <p:extLst>
      <p:ext uri="{BB962C8B-B14F-4D97-AF65-F5344CB8AC3E}">
        <p14:creationId xmlns:p14="http://schemas.microsoft.com/office/powerpoint/2010/main" val="21405615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B39CF6B-AD55-7D46-888E-BBBEF9A95E1D}" type="datetimeFigureOut">
              <a:rPr lang="en-US" smtClean="0"/>
              <a:t>4/17/17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0B6E1-4FC4-ED4E-98F5-045B763DC54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B39CF6B-AD55-7D46-888E-BBBEF9A95E1D}" type="datetimeFigureOut">
              <a:rPr lang="en-US" smtClean="0"/>
              <a:t>4/17/17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0B6E1-4FC4-ED4E-98F5-045B763DC54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B39CF6B-AD55-7D46-888E-BBBEF9A95E1D}" type="datetimeFigureOut">
              <a:rPr lang="en-US" smtClean="0"/>
              <a:t>4/17/17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0B6E1-4FC4-ED4E-98F5-045B763DC54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B39CF6B-AD55-7D46-888E-BBBEF9A95E1D}" type="datetimeFigureOut">
              <a:rPr lang="en-US" smtClean="0"/>
              <a:t>4/17/17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0B6E1-4FC4-ED4E-98F5-045B763DC54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B39CF6B-AD55-7D46-888E-BBBEF9A95E1D}" type="datetimeFigureOut">
              <a:rPr lang="en-US" smtClean="0"/>
              <a:t>4/17/17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0B6E1-4FC4-ED4E-98F5-045B763DC54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B39CF6B-AD55-7D46-888E-BBBEF9A95E1D}" type="datetimeFigureOut">
              <a:rPr lang="en-US" smtClean="0"/>
              <a:t>4/17/17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00B6E1-4FC4-ED4E-98F5-045B763DC54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B39CF6B-AD55-7D46-888E-BBBEF9A95E1D}" type="datetimeFigureOut">
              <a:rPr lang="en-US" smtClean="0"/>
              <a:t>4/17/17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00B6E1-4FC4-ED4E-98F5-045B763DC54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B39CF6B-AD55-7D46-888E-BBBEF9A95E1D}" type="datetimeFigureOut">
              <a:rPr lang="en-US" smtClean="0"/>
              <a:t>4/17/17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00B6E1-4FC4-ED4E-98F5-045B763DC54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39CF6B-AD55-7D46-888E-BBBEF9A95E1D}" type="datetimeFigureOut">
              <a:rPr lang="en-US" smtClean="0"/>
              <a:t>4/17/17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00B6E1-4FC4-ED4E-98F5-045B763DC54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39CF6B-AD55-7D46-888E-BBBEF9A95E1D}" type="datetimeFigureOut">
              <a:rPr lang="en-US" smtClean="0"/>
              <a:t>4/17/17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00B6E1-4FC4-ED4E-98F5-045B763DC54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39CF6B-AD55-7D46-888E-BBBEF9A95E1D}" type="datetimeFigureOut">
              <a:rPr lang="en-US" smtClean="0"/>
              <a:t>4/17/17</a:t>
            </a:fld>
            <a:endParaRPr lang="en-US"/>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9B00B6E1-4FC4-ED4E-98F5-045B763DC54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39CF6B-AD55-7D46-888E-BBBEF9A95E1D}" type="datetimeFigureOut">
              <a:rPr lang="en-US" smtClean="0"/>
              <a:t>4/17/17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00B6E1-4FC4-ED4E-98F5-045B763DC545}" type="slidenum">
              <a:rPr lang="en-US" smtClean="0"/>
              <a:t>‹#›</a:t>
            </a:fld>
            <a:endParaRPr lang="en-US"/>
          </a:p>
        </p:txBody>
      </p:sp>
    </p:spTree>
    <p:extLst>
      <p:ext uri="{BB962C8B-B14F-4D97-AF65-F5344CB8AC3E}">
        <p14:creationId xmlns:p14="http://schemas.microsoft.com/office/powerpoint/2010/main" val="158045332"/>
      </p:ext>
    </p:extLst>
  </p:cSld>
  <p:clrMap bg1="dk1" tx1="lt1" bg2="dk2" tx2="lt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9.xml.rels><?xml version="1.0" encoding="UTF-8" standalone="yes"?>
<Relationships xmlns="http://schemas.openxmlformats.org/package/2006/relationships"><Relationship Id="rId11" Type="http://schemas.openxmlformats.org/officeDocument/2006/relationships/image" Target="../media/image20.png"/><Relationship Id="rId12" Type="http://schemas.openxmlformats.org/officeDocument/2006/relationships/image" Target="../media/image21.png"/><Relationship Id="rId1" Type="http://schemas.microsoft.com/office/2007/relationships/media" Target="../media/media1.mpg"/><Relationship Id="rId2" Type="http://schemas.openxmlformats.org/officeDocument/2006/relationships/video" Target="../media/media1.mpg"/><Relationship Id="rId3" Type="http://schemas.microsoft.com/office/2007/relationships/media" Target="../media/media2.mov"/><Relationship Id="rId4" Type="http://schemas.openxmlformats.org/officeDocument/2006/relationships/video" Target="../media/media2.mov"/><Relationship Id="rId5" Type="http://schemas.microsoft.com/office/2007/relationships/media" Target="../media/media3.mov"/><Relationship Id="rId6" Type="http://schemas.openxmlformats.org/officeDocument/2006/relationships/video" Target="../media/media3.mov"/><Relationship Id="rId7" Type="http://schemas.openxmlformats.org/officeDocument/2006/relationships/slideLayout" Target="../slideLayouts/slideLayout2.xml"/><Relationship Id="rId8" Type="http://schemas.openxmlformats.org/officeDocument/2006/relationships/notesSlide" Target="../notesSlides/notesSlide7.xml"/><Relationship Id="rId9" Type="http://schemas.openxmlformats.org/officeDocument/2006/relationships/image" Target="../media/image18.png"/><Relationship Id="rId10"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380588" y="965199"/>
            <a:ext cx="6766078" cy="4927601"/>
          </a:xfrm>
        </p:spPr>
        <p:txBody>
          <a:bodyPr anchor="ctr">
            <a:normAutofit/>
          </a:bodyPr>
          <a:lstStyle/>
          <a:p>
            <a:pPr algn="l"/>
            <a:r>
              <a:rPr lang="en-US" altLang="zh-CN" sz="4800" dirty="0">
                <a:solidFill>
                  <a:schemeClr val="bg1"/>
                </a:solidFill>
                <a:latin typeface="Al Bayan Plain" charset="-78"/>
                <a:ea typeface="Al Bayan Plain" charset="-78"/>
                <a:cs typeface="Al Bayan Plain" charset="-78"/>
              </a:rPr>
              <a:t>Graph-cut Textures: Image and Video Synthesis Using Graph Cuts</a:t>
            </a:r>
            <a:endParaRPr lang="en-US" sz="4800" dirty="0">
              <a:solidFill>
                <a:schemeClr val="bg1"/>
              </a:solidFill>
              <a:latin typeface="Al Bayan Plain" charset="-78"/>
              <a:ea typeface="Al Bayan Plain" charset="-78"/>
              <a:cs typeface="Al Bayan Plain" charset="-78"/>
            </a:endParaRPr>
          </a:p>
        </p:txBody>
      </p:sp>
      <p:sp>
        <p:nvSpPr>
          <p:cNvPr id="3" name="Subtitle 2"/>
          <p:cNvSpPr>
            <a:spLocks noGrp="1"/>
          </p:cNvSpPr>
          <p:nvPr>
            <p:ph type="subTitle" idx="1"/>
          </p:nvPr>
        </p:nvSpPr>
        <p:spPr>
          <a:xfrm>
            <a:off x="1023257" y="965198"/>
            <a:ext cx="2707937" cy="4927602"/>
          </a:xfrm>
        </p:spPr>
        <p:txBody>
          <a:bodyPr anchor="ctr">
            <a:normAutofit/>
          </a:bodyPr>
          <a:lstStyle/>
          <a:p>
            <a:pPr lvl="1" algn="r"/>
            <a:r>
              <a:rPr lang="en-US" sz="2800" dirty="0" err="1" smtClean="0">
                <a:solidFill>
                  <a:schemeClr val="accent4"/>
                </a:solidFill>
              </a:rPr>
              <a:t>Yijun</a:t>
            </a:r>
            <a:r>
              <a:rPr lang="en-US" sz="2800" dirty="0" smtClean="0">
                <a:solidFill>
                  <a:schemeClr val="accent4"/>
                </a:solidFill>
              </a:rPr>
              <a:t> </a:t>
            </a:r>
            <a:r>
              <a:rPr lang="en-US" sz="2800" dirty="0">
                <a:solidFill>
                  <a:schemeClr val="accent4"/>
                </a:solidFill>
              </a:rPr>
              <a:t>Shao</a:t>
            </a:r>
          </a:p>
        </p:txBody>
      </p:sp>
      <p:sp>
        <p:nvSpPr>
          <p:cNvPr id="4" name="Rectangle 3"/>
          <p:cNvSpPr/>
          <p:nvPr/>
        </p:nvSpPr>
        <p:spPr>
          <a:xfrm>
            <a:off x="4152962" y="4487347"/>
            <a:ext cx="6225550" cy="369332"/>
          </a:xfrm>
          <a:prstGeom prst="rect">
            <a:avLst/>
          </a:prstGeom>
        </p:spPr>
        <p:txBody>
          <a:bodyPr wrap="none">
            <a:spAutoFit/>
          </a:bodyPr>
          <a:lstStyle/>
          <a:p>
            <a:pPr algn="r"/>
            <a:r>
              <a:rPr lang="en-US" dirty="0" err="1" smtClean="0">
                <a:solidFill>
                  <a:schemeClr val="accent4"/>
                </a:solidFill>
              </a:rPr>
              <a:t>Vivek</a:t>
            </a:r>
            <a:r>
              <a:rPr lang="en-US" dirty="0" smtClean="0">
                <a:solidFill>
                  <a:schemeClr val="accent4"/>
                </a:solidFill>
              </a:rPr>
              <a:t> </a:t>
            </a:r>
            <a:r>
              <a:rPr lang="en-US" dirty="0" err="1" smtClean="0">
                <a:solidFill>
                  <a:schemeClr val="accent4"/>
                </a:solidFill>
              </a:rPr>
              <a:t>Kwatra</a:t>
            </a:r>
            <a:r>
              <a:rPr lang="en-US" dirty="0" smtClean="0">
                <a:solidFill>
                  <a:schemeClr val="accent4"/>
                </a:solidFill>
              </a:rPr>
              <a:t>, Arno </a:t>
            </a:r>
            <a:r>
              <a:rPr lang="en-US" dirty="0" err="1" smtClean="0">
                <a:solidFill>
                  <a:schemeClr val="accent4"/>
                </a:solidFill>
              </a:rPr>
              <a:t>Schodl</a:t>
            </a:r>
            <a:r>
              <a:rPr lang="en-US" dirty="0" smtClean="0">
                <a:solidFill>
                  <a:schemeClr val="accent4"/>
                </a:solidFill>
              </a:rPr>
              <a:t>, Irfan Essa, Greg Turk, Aaron </a:t>
            </a:r>
            <a:r>
              <a:rPr lang="en-US" dirty="0" err="1" smtClean="0">
                <a:solidFill>
                  <a:schemeClr val="accent4"/>
                </a:solidFill>
              </a:rPr>
              <a:t>Bobick</a:t>
            </a:r>
            <a:endParaRPr lang="en-US" dirty="0">
              <a:solidFill>
                <a:schemeClr val="accent4"/>
              </a:solidFill>
            </a:endParaRPr>
          </a:p>
        </p:txBody>
      </p:sp>
    </p:spTree>
    <p:extLst>
      <p:ext uri="{BB962C8B-B14F-4D97-AF65-F5344CB8AC3E}">
        <p14:creationId xmlns:p14="http://schemas.microsoft.com/office/powerpoint/2010/main" val="280370045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seam node case</a:t>
            </a:r>
            <a:endParaRPr lang="en-US" dirty="0"/>
          </a:p>
        </p:txBody>
      </p:sp>
      <p:sp>
        <p:nvSpPr>
          <p:cNvPr id="4" name="Oval 3"/>
          <p:cNvSpPr/>
          <p:nvPr/>
        </p:nvSpPr>
        <p:spPr>
          <a:xfrm>
            <a:off x="1678186" y="3443288"/>
            <a:ext cx="714375"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5" name="Oval 4"/>
          <p:cNvSpPr/>
          <p:nvPr/>
        </p:nvSpPr>
        <p:spPr>
          <a:xfrm>
            <a:off x="3487341" y="3443288"/>
            <a:ext cx="714375"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6" name="Oval 5"/>
          <p:cNvSpPr/>
          <p:nvPr/>
        </p:nvSpPr>
        <p:spPr>
          <a:xfrm>
            <a:off x="6096000" y="3443288"/>
            <a:ext cx="714375"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7" name="Oval 6"/>
          <p:cNvSpPr/>
          <p:nvPr/>
        </p:nvSpPr>
        <p:spPr>
          <a:xfrm>
            <a:off x="4788694" y="3443288"/>
            <a:ext cx="714375"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8" name="Oval 7"/>
          <p:cNvSpPr/>
          <p:nvPr/>
        </p:nvSpPr>
        <p:spPr>
          <a:xfrm>
            <a:off x="8111728" y="3443288"/>
            <a:ext cx="714375"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4</a:t>
            </a:r>
            <a:endParaRPr lang="en-US"/>
          </a:p>
        </p:txBody>
      </p:sp>
      <p:sp>
        <p:nvSpPr>
          <p:cNvPr id="9" name="Rectangle 8"/>
          <p:cNvSpPr/>
          <p:nvPr/>
        </p:nvSpPr>
        <p:spPr>
          <a:xfrm>
            <a:off x="251222" y="3443288"/>
            <a:ext cx="877491" cy="800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10" name="Rectangle 9"/>
          <p:cNvSpPr/>
          <p:nvPr/>
        </p:nvSpPr>
        <p:spPr>
          <a:xfrm>
            <a:off x="9688710" y="3443288"/>
            <a:ext cx="877491" cy="800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a:t>
            </a:r>
          </a:p>
        </p:txBody>
      </p:sp>
      <p:sp>
        <p:nvSpPr>
          <p:cNvPr id="14" name="Block Arc 13"/>
          <p:cNvSpPr/>
          <p:nvPr/>
        </p:nvSpPr>
        <p:spPr>
          <a:xfrm>
            <a:off x="5064323" y="3057525"/>
            <a:ext cx="5100638" cy="771525"/>
          </a:xfrm>
          <a:prstGeom prst="blockArc">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6" name="Straight Connector 15"/>
          <p:cNvCxnSpPr>
            <a:stCxn id="9" idx="3"/>
          </p:cNvCxnSpPr>
          <p:nvPr/>
        </p:nvCxnSpPr>
        <p:spPr>
          <a:xfrm>
            <a:off x="1128713" y="3843338"/>
            <a:ext cx="54947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4" idx="6"/>
            <a:endCxn id="5" idx="2"/>
          </p:cNvCxnSpPr>
          <p:nvPr/>
        </p:nvCxnSpPr>
        <p:spPr>
          <a:xfrm>
            <a:off x="2392561" y="3843338"/>
            <a:ext cx="10947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5" idx="6"/>
            <a:endCxn id="7" idx="2"/>
          </p:cNvCxnSpPr>
          <p:nvPr/>
        </p:nvCxnSpPr>
        <p:spPr>
          <a:xfrm>
            <a:off x="4201716" y="3843338"/>
            <a:ext cx="58697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7" idx="6"/>
            <a:endCxn id="6" idx="2"/>
          </p:cNvCxnSpPr>
          <p:nvPr/>
        </p:nvCxnSpPr>
        <p:spPr>
          <a:xfrm>
            <a:off x="5503069" y="3843338"/>
            <a:ext cx="59293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6" idx="6"/>
            <a:endCxn id="8" idx="2"/>
          </p:cNvCxnSpPr>
          <p:nvPr/>
        </p:nvCxnSpPr>
        <p:spPr>
          <a:xfrm>
            <a:off x="6810375" y="3843338"/>
            <a:ext cx="130135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8" idx="6"/>
          </p:cNvCxnSpPr>
          <p:nvPr/>
        </p:nvCxnSpPr>
        <p:spPr>
          <a:xfrm>
            <a:off x="8826103" y="3843338"/>
            <a:ext cx="1132285"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Left Brace 26"/>
          <p:cNvSpPr/>
          <p:nvPr/>
        </p:nvSpPr>
        <p:spPr>
          <a:xfrm rot="16200000">
            <a:off x="4216550" y="3924250"/>
            <a:ext cx="485874" cy="120967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8" name="TextBox 27"/>
              <p:cNvSpPr txBox="1"/>
              <p:nvPr/>
            </p:nvSpPr>
            <p:spPr>
              <a:xfrm>
                <a:off x="1" y="4813421"/>
                <a:ext cx="52883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charset="0"/>
                            </a:rPr>
                          </m:ctrlPr>
                        </m:dPr>
                        <m:e>
                          <m:r>
                            <a:rPr lang="en-US" b="0" i="1" smtClean="0">
                              <a:latin typeface="Cambria Math" charset="0"/>
                            </a:rPr>
                            <m:t>𝑜𝑛𝑙𝑦</m:t>
                          </m:r>
                          <m:r>
                            <a:rPr lang="en-US" b="0" i="1" smtClean="0">
                              <a:latin typeface="Cambria Math" charset="0"/>
                            </a:rPr>
                            <m:t> </m:t>
                          </m:r>
                          <m:r>
                            <a:rPr lang="en-US" b="0" i="1" smtClean="0">
                              <a:latin typeface="Cambria Math" charset="0"/>
                            </a:rPr>
                            <m:t>𝑛𝑜𝑑𝑒</m:t>
                          </m:r>
                          <m:r>
                            <a:rPr lang="en-US" b="0" i="1" smtClean="0">
                              <a:latin typeface="Cambria Math" charset="0"/>
                            </a:rPr>
                            <m:t> 3 </m:t>
                          </m:r>
                          <m:r>
                            <a:rPr lang="en-US" b="0" i="1" smtClean="0">
                              <a:latin typeface="Cambria Math" charset="0"/>
                            </a:rPr>
                            <m:t>𝑐𝑜𝑚𝑒𝑠</m:t>
                          </m:r>
                          <m:r>
                            <a:rPr lang="en-US" b="0" i="1" smtClean="0">
                              <a:latin typeface="Cambria Math" charset="0"/>
                            </a:rPr>
                            <m:t> </m:t>
                          </m:r>
                          <m:r>
                            <a:rPr lang="en-US" b="0" i="1" smtClean="0">
                              <a:latin typeface="Cambria Math" charset="0"/>
                            </a:rPr>
                            <m:t>𝑓𝑟𝑜𝑚</m:t>
                          </m:r>
                          <m:r>
                            <a:rPr lang="en-US" b="0" i="1" smtClean="0">
                              <a:latin typeface="Cambria Math" charset="0"/>
                            </a:rPr>
                            <m:t> </m:t>
                          </m:r>
                          <m:r>
                            <a:rPr lang="en-US" b="0" i="1" smtClean="0">
                              <a:latin typeface="Cambria Math" charset="0"/>
                            </a:rPr>
                            <m:t>𝑝𝑎𝑡𝑐h</m:t>
                          </m:r>
                          <m:r>
                            <a:rPr lang="en-US" b="0" i="1" smtClean="0">
                              <a:latin typeface="Cambria Math" charset="0"/>
                            </a:rPr>
                            <m:t> </m:t>
                          </m:r>
                          <m:r>
                            <a:rPr lang="en-US" b="0" i="1" smtClean="0">
                              <a:latin typeface="Cambria Math" charset="0"/>
                            </a:rPr>
                            <m:t>𝐵</m:t>
                          </m:r>
                        </m:e>
                      </m:d>
                      <m:r>
                        <a:rPr lang="en-US" b="0" i="1" smtClean="0">
                          <a:latin typeface="Cambria Math" charset="0"/>
                        </a:rPr>
                        <m:t> ||</m:t>
                      </m:r>
                      <m:r>
                        <a:rPr lang="en-US" b="0" i="1" smtClean="0">
                          <a:latin typeface="Cambria Math" charset="0"/>
                        </a:rPr>
                        <m:t>𝐴</m:t>
                      </m:r>
                      <m:d>
                        <m:dPr>
                          <m:ctrlPr>
                            <a:rPr lang="en-US" b="0" i="1" smtClean="0">
                              <a:latin typeface="Cambria Math" charset="0"/>
                            </a:rPr>
                          </m:ctrlPr>
                        </m:dPr>
                        <m:e>
                          <m:r>
                            <a:rPr lang="en-US" b="0" i="1" smtClean="0">
                              <a:latin typeface="Cambria Math" charset="0"/>
                            </a:rPr>
                            <m:t>3</m:t>
                          </m:r>
                        </m:e>
                      </m:d>
                      <m:r>
                        <a:rPr lang="en-US" b="0" i="1" smtClean="0">
                          <a:latin typeface="Cambria Math" charset="0"/>
                        </a:rPr>
                        <m:t>−</m:t>
                      </m:r>
                      <m:r>
                        <a:rPr lang="en-US" b="0" i="1" smtClean="0">
                          <a:latin typeface="Cambria Math" charset="0"/>
                        </a:rPr>
                        <m:t>𝐵</m:t>
                      </m:r>
                      <m:r>
                        <a:rPr lang="en-US" b="0" i="1" smtClean="0">
                          <a:latin typeface="Cambria Math" charset="0"/>
                        </a:rPr>
                        <m:t>(3)||</m:t>
                      </m:r>
                    </m:oMath>
                  </m:oMathPara>
                </a14:m>
                <a:endParaRPr lang="en-US" dirty="0"/>
              </a:p>
            </p:txBody>
          </p:sp>
        </mc:Choice>
        <mc:Fallback xmlns="">
          <p:sp>
            <p:nvSpPr>
              <p:cNvPr id="28" name="TextBox 27"/>
              <p:cNvSpPr txBox="1">
                <a:spLocks noRot="1" noChangeAspect="1" noMove="1" noResize="1" noEditPoints="1" noAdjustHandles="1" noChangeArrowheads="1" noChangeShapeType="1" noTextEdit="1"/>
              </p:cNvSpPr>
              <p:nvPr/>
            </p:nvSpPr>
            <p:spPr>
              <a:xfrm>
                <a:off x="1" y="4813421"/>
                <a:ext cx="5288312" cy="369332"/>
              </a:xfrm>
              <a:prstGeom prst="rect">
                <a:avLst/>
              </a:prstGeom>
              <a:blipFill rotWithShape="0">
                <a:blip r:embed="rId3"/>
                <a:stretch>
                  <a:fillRect t="-98333" b="-123333"/>
                </a:stretch>
              </a:blipFill>
            </p:spPr>
            <p:txBody>
              <a:bodyPr/>
              <a:lstStyle/>
              <a:p>
                <a:r>
                  <a:rPr lang="en-US">
                    <a:noFill/>
                  </a:rPr>
                  <a:t> </a:t>
                </a:r>
              </a:p>
            </p:txBody>
          </p:sp>
        </mc:Fallback>
      </mc:AlternateContent>
      <p:sp>
        <p:nvSpPr>
          <p:cNvPr id="29" name="Left Brace 28"/>
          <p:cNvSpPr/>
          <p:nvPr/>
        </p:nvSpPr>
        <p:spPr>
          <a:xfrm rot="16200000">
            <a:off x="5697694" y="3905194"/>
            <a:ext cx="485874" cy="120967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0" name="TextBox 29"/>
              <p:cNvSpPr txBox="1"/>
              <p:nvPr/>
            </p:nvSpPr>
            <p:spPr>
              <a:xfrm>
                <a:off x="5224611" y="4781394"/>
                <a:ext cx="206781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m:t>
                      </m:r>
                      <m:r>
                        <a:rPr lang="en-US" b="0" i="1" smtClean="0">
                          <a:latin typeface="Cambria Math" charset="0"/>
                        </a:rPr>
                        <m:t>𝐴</m:t>
                      </m:r>
                      <m:d>
                        <m:dPr>
                          <m:ctrlPr>
                            <a:rPr lang="en-US" b="0" i="1" smtClean="0">
                              <a:latin typeface="Cambria Math" charset="0"/>
                            </a:rPr>
                          </m:ctrlPr>
                        </m:dPr>
                        <m:e>
                          <m:r>
                            <a:rPr lang="en-US" b="0" i="1" smtClean="0">
                              <a:latin typeface="Cambria Math" charset="0"/>
                            </a:rPr>
                            <m:t>2</m:t>
                          </m:r>
                        </m:e>
                      </m:d>
                      <m:r>
                        <a:rPr lang="en-US" b="0" i="1" smtClean="0">
                          <a:latin typeface="Cambria Math" charset="0"/>
                        </a:rPr>
                        <m:t>−</m:t>
                      </m:r>
                      <m:r>
                        <a:rPr lang="en-US" b="0" i="1" smtClean="0">
                          <a:latin typeface="Cambria Math" charset="0"/>
                        </a:rPr>
                        <m:t>𝐵</m:t>
                      </m:r>
                      <m:r>
                        <a:rPr lang="en-US" b="0" i="1" smtClean="0">
                          <a:latin typeface="Cambria Math" charset="0"/>
                        </a:rPr>
                        <m:t>(2)||</m:t>
                      </m:r>
                    </m:oMath>
                  </m:oMathPara>
                </a14:m>
                <a:endParaRPr lang="en-US" dirty="0"/>
              </a:p>
            </p:txBody>
          </p:sp>
        </mc:Choice>
        <mc:Fallback xmlns="">
          <p:sp>
            <p:nvSpPr>
              <p:cNvPr id="30" name="TextBox 29"/>
              <p:cNvSpPr txBox="1">
                <a:spLocks noRot="1" noChangeAspect="1" noMove="1" noResize="1" noEditPoints="1" noAdjustHandles="1" noChangeArrowheads="1" noChangeShapeType="1" noTextEdit="1"/>
              </p:cNvSpPr>
              <p:nvPr/>
            </p:nvSpPr>
            <p:spPr>
              <a:xfrm>
                <a:off x="5224611" y="4781394"/>
                <a:ext cx="2067817" cy="369332"/>
              </a:xfrm>
              <a:prstGeom prst="rect">
                <a:avLst/>
              </a:prstGeom>
              <a:blipFill rotWithShape="0">
                <a:blip r:embed="rId4"/>
                <a:stretch>
                  <a:fillRect b="-13115"/>
                </a:stretch>
              </a:blipFill>
            </p:spPr>
            <p:txBody>
              <a:bodyPr/>
              <a:lstStyle/>
              <a:p>
                <a:r>
                  <a:rPr lang="en-US">
                    <a:noFill/>
                  </a:rPr>
                  <a:t> </a:t>
                </a:r>
              </a:p>
            </p:txBody>
          </p:sp>
        </mc:Fallback>
      </mc:AlternateContent>
      <p:sp>
        <p:nvSpPr>
          <p:cNvPr id="31" name="Left Brace 30"/>
          <p:cNvSpPr/>
          <p:nvPr/>
        </p:nvSpPr>
        <p:spPr>
          <a:xfrm rot="16200000">
            <a:off x="4926177" y="4791023"/>
            <a:ext cx="485874" cy="120967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2" name="TextBox 31"/>
              <p:cNvSpPr txBox="1"/>
              <p:nvPr/>
            </p:nvSpPr>
            <p:spPr>
              <a:xfrm>
                <a:off x="3861644" y="5702852"/>
                <a:ext cx="3337158" cy="369332"/>
              </a:xfrm>
              <a:prstGeom prst="rect">
                <a:avLst/>
              </a:prstGeom>
              <a:noFill/>
            </p:spPr>
            <p:txBody>
              <a:bodyPr wrap="square" rtlCol="0">
                <a:spAutoFit/>
              </a:bodyPr>
              <a:lstStyle/>
              <a:p>
                <a14:m>
                  <m:oMath xmlns:m="http://schemas.openxmlformats.org/officeDocument/2006/math">
                    <m:r>
                      <a:rPr lang="en-US" b="0" i="1" smtClean="0">
                        <a:latin typeface="Cambria Math" charset="0"/>
                      </a:rPr>
                      <m:t>||</m:t>
                    </m:r>
                    <m:r>
                      <a:rPr lang="en-US" b="0" i="1" smtClean="0">
                        <a:latin typeface="Cambria Math" charset="0"/>
                      </a:rPr>
                      <m:t>𝐴</m:t>
                    </m:r>
                    <m:d>
                      <m:dPr>
                        <m:ctrlPr>
                          <a:rPr lang="en-US" b="0" i="1" smtClean="0">
                            <a:latin typeface="Cambria Math" charset="0"/>
                          </a:rPr>
                        </m:ctrlPr>
                      </m:dPr>
                      <m:e>
                        <m:r>
                          <a:rPr lang="en-US" b="0" i="1" smtClean="0">
                            <a:latin typeface="Cambria Math" charset="0"/>
                          </a:rPr>
                          <m:t>3</m:t>
                        </m:r>
                      </m:e>
                    </m:d>
                    <m:r>
                      <a:rPr lang="en-US" b="0" i="1" smtClean="0">
                        <a:latin typeface="Cambria Math" charset="0"/>
                      </a:rPr>
                      <m:t>−</m:t>
                    </m:r>
                    <m:r>
                      <a:rPr lang="en-US" b="0" i="1" smtClean="0">
                        <a:latin typeface="Cambria Math" charset="0"/>
                      </a:rPr>
                      <m:t>𝐵</m:t>
                    </m:r>
                    <m:r>
                      <a:rPr lang="en-US" b="0" i="1" smtClean="0">
                        <a:latin typeface="Cambria Math" charset="0"/>
                      </a:rPr>
                      <m:t>(3)||</m:t>
                    </m:r>
                  </m:oMath>
                </a14:m>
                <a:r>
                  <a:rPr lang="en-US" dirty="0" smtClean="0"/>
                  <a:t>+||A(2)-B(2)||</a:t>
                </a:r>
                <a:endParaRPr lang="en-US" dirty="0"/>
              </a:p>
            </p:txBody>
          </p:sp>
        </mc:Choice>
        <mc:Fallback xmlns="">
          <p:sp>
            <p:nvSpPr>
              <p:cNvPr id="32" name="TextBox 31"/>
              <p:cNvSpPr txBox="1">
                <a:spLocks noRot="1" noChangeAspect="1" noMove="1" noResize="1" noEditPoints="1" noAdjustHandles="1" noChangeArrowheads="1" noChangeShapeType="1" noTextEdit="1"/>
              </p:cNvSpPr>
              <p:nvPr/>
            </p:nvSpPr>
            <p:spPr>
              <a:xfrm>
                <a:off x="3861644" y="5702852"/>
                <a:ext cx="3337158" cy="369332"/>
              </a:xfrm>
              <a:prstGeom prst="rect">
                <a:avLst/>
              </a:prstGeom>
              <a:blipFill rotWithShape="0">
                <a:blip r:embed="rId5"/>
                <a:stretch>
                  <a:fillRect l="-547" t="-10000" b="-26667"/>
                </a:stretch>
              </a:blipFill>
            </p:spPr>
            <p:txBody>
              <a:bodyPr/>
              <a:lstStyle/>
              <a:p>
                <a:r>
                  <a:rPr lang="en-US">
                    <a:noFill/>
                  </a:rPr>
                  <a:t> </a:t>
                </a:r>
              </a:p>
            </p:txBody>
          </p:sp>
        </mc:Fallback>
      </mc:AlternateContent>
      <p:cxnSp>
        <p:nvCxnSpPr>
          <p:cNvPr id="35" name="Straight Connector 34"/>
          <p:cNvCxnSpPr/>
          <p:nvPr/>
        </p:nvCxnSpPr>
        <p:spPr>
          <a:xfrm>
            <a:off x="3017194" y="2828925"/>
            <a:ext cx="14287" cy="2182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354350" y="2599784"/>
            <a:ext cx="14287" cy="2182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4459486" y="2828925"/>
            <a:ext cx="35719" cy="1681106"/>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555677" y="2273855"/>
            <a:ext cx="931664" cy="369332"/>
          </a:xfrm>
          <a:prstGeom prst="rect">
            <a:avLst/>
          </a:prstGeom>
          <a:noFill/>
        </p:spPr>
        <p:txBody>
          <a:bodyPr wrap="square" rtlCol="0">
            <a:spAutoFit/>
          </a:bodyPr>
          <a:lstStyle/>
          <a:p>
            <a:r>
              <a:rPr lang="en-US" dirty="0" smtClean="0"/>
              <a:t>Case 1</a:t>
            </a:r>
            <a:endParaRPr lang="en-US" dirty="0"/>
          </a:p>
        </p:txBody>
      </p:sp>
      <p:sp>
        <p:nvSpPr>
          <p:cNvPr id="41" name="TextBox 40"/>
          <p:cNvSpPr txBox="1"/>
          <p:nvPr/>
        </p:nvSpPr>
        <p:spPr>
          <a:xfrm>
            <a:off x="3993654" y="2269087"/>
            <a:ext cx="931664" cy="369332"/>
          </a:xfrm>
          <a:prstGeom prst="rect">
            <a:avLst/>
          </a:prstGeom>
          <a:noFill/>
        </p:spPr>
        <p:txBody>
          <a:bodyPr wrap="square" rtlCol="0">
            <a:spAutoFit/>
          </a:bodyPr>
          <a:lstStyle/>
          <a:p>
            <a:r>
              <a:rPr lang="en-US" dirty="0" smtClean="0"/>
              <a:t>Case 2</a:t>
            </a:r>
            <a:endParaRPr lang="en-US" dirty="0"/>
          </a:p>
        </p:txBody>
      </p:sp>
      <p:sp>
        <p:nvSpPr>
          <p:cNvPr id="42" name="TextBox 41"/>
          <p:cNvSpPr txBox="1"/>
          <p:nvPr/>
        </p:nvSpPr>
        <p:spPr>
          <a:xfrm>
            <a:off x="6974539" y="2254799"/>
            <a:ext cx="931664" cy="369332"/>
          </a:xfrm>
          <a:prstGeom prst="rect">
            <a:avLst/>
          </a:prstGeom>
          <a:noFill/>
        </p:spPr>
        <p:txBody>
          <a:bodyPr wrap="square" rtlCol="0">
            <a:spAutoFit/>
          </a:bodyPr>
          <a:lstStyle/>
          <a:p>
            <a:r>
              <a:rPr lang="en-US" smtClean="0"/>
              <a:t>Case 3</a:t>
            </a:r>
            <a:endParaRPr lang="en-US" dirty="0"/>
          </a:p>
        </p:txBody>
      </p:sp>
      <p:sp>
        <p:nvSpPr>
          <p:cNvPr id="43" name="TextBox 42"/>
          <p:cNvSpPr txBox="1"/>
          <p:nvPr/>
        </p:nvSpPr>
        <p:spPr>
          <a:xfrm>
            <a:off x="7779895" y="5152923"/>
            <a:ext cx="3789253" cy="1200329"/>
          </a:xfrm>
          <a:prstGeom prst="rect">
            <a:avLst/>
          </a:prstGeom>
          <a:noFill/>
        </p:spPr>
        <p:txBody>
          <a:bodyPr wrap="square" rtlCol="0">
            <a:spAutoFit/>
          </a:bodyPr>
          <a:lstStyle/>
          <a:p>
            <a:r>
              <a:rPr lang="en-US" dirty="0" smtClean="0"/>
              <a:t>Assumption: At most one of three arcs </a:t>
            </a:r>
            <a:r>
              <a:rPr lang="zh-CN" altLang="en-US" dirty="0" smtClean="0"/>
              <a:t> </a:t>
            </a:r>
            <a:r>
              <a:rPr lang="en-US" altLang="zh-CN" dirty="0" smtClean="0"/>
              <a:t>connected to seam node </a:t>
            </a:r>
            <a:r>
              <a:rPr lang="en-US" dirty="0" smtClean="0"/>
              <a:t>is cut</a:t>
            </a:r>
          </a:p>
          <a:p>
            <a:r>
              <a:rPr lang="en-US" dirty="0" smtClean="0"/>
              <a:t>My guess: How about connecting the pixel after old seam cut to new patch?</a:t>
            </a:r>
          </a:p>
        </p:txBody>
      </p:sp>
      <mc:AlternateContent xmlns:mc="http://schemas.openxmlformats.org/markup-compatibility/2006" xmlns:a14="http://schemas.microsoft.com/office/drawing/2010/main">
        <mc:Choice Requires="a14">
          <p:sp>
            <p:nvSpPr>
              <p:cNvPr id="44" name="TextBox 43"/>
              <p:cNvSpPr txBox="1"/>
              <p:nvPr/>
            </p:nvSpPr>
            <p:spPr>
              <a:xfrm>
                <a:off x="7810210" y="2533753"/>
                <a:ext cx="1466940" cy="381515"/>
              </a:xfrm>
              <a:prstGeom prst="rect">
                <a:avLst/>
              </a:prstGeom>
              <a:noFill/>
            </p:spPr>
            <p:txBody>
              <a:bodyPr wrap="none" rtlCol="0">
                <a:spAutoFit/>
              </a:bodyPr>
              <a:lstStyle/>
              <a:p>
                <a:r>
                  <a:rPr lang="en-US" dirty="0" smtClean="0">
                    <a:solidFill>
                      <a:schemeClr val="tx1"/>
                    </a:solidFill>
                  </a:rPr>
                  <a:t>M(2,3, </a:t>
                </a:r>
                <a14:m>
                  <m:oMath xmlns:m="http://schemas.openxmlformats.org/officeDocument/2006/math">
                    <m:sSub>
                      <m:sSubPr>
                        <m:ctrlPr>
                          <a:rPr lang="en-US" b="0" i="1" smtClean="0">
                            <a:solidFill>
                              <a:schemeClr val="tx1"/>
                            </a:solidFill>
                            <a:latin typeface="Cambria Math" charset="0"/>
                          </a:rPr>
                        </m:ctrlPr>
                      </m:sSubPr>
                      <m:e>
                        <m:r>
                          <a:rPr lang="en-US" b="0" i="1" smtClean="0">
                            <a:solidFill>
                              <a:schemeClr val="tx1"/>
                            </a:solidFill>
                            <a:latin typeface="Cambria Math" charset="0"/>
                          </a:rPr>
                          <m:t>𝐴</m:t>
                        </m:r>
                      </m:e>
                      <m:sub>
                        <m:r>
                          <a:rPr lang="en-US" b="0" i="1" smtClean="0">
                            <a:solidFill>
                              <a:schemeClr val="tx1"/>
                            </a:solidFill>
                            <a:latin typeface="Cambria Math" charset="0"/>
                          </a:rPr>
                          <m:t>2,</m:t>
                        </m:r>
                      </m:sub>
                    </m:sSub>
                    <m:sSub>
                      <m:sSubPr>
                        <m:ctrlPr>
                          <a:rPr lang="en-US" b="0" i="1" smtClean="0">
                            <a:solidFill>
                              <a:schemeClr val="tx1"/>
                            </a:solidFill>
                            <a:latin typeface="Cambria Math" charset="0"/>
                          </a:rPr>
                        </m:ctrlPr>
                      </m:sSubPr>
                      <m:e>
                        <m:r>
                          <a:rPr lang="en-US" b="0" i="1" smtClean="0">
                            <a:solidFill>
                              <a:schemeClr val="tx1"/>
                            </a:solidFill>
                            <a:latin typeface="Cambria Math" charset="0"/>
                          </a:rPr>
                          <m:t>𝐴</m:t>
                        </m:r>
                      </m:e>
                      <m:sub>
                        <m:r>
                          <a:rPr lang="en-US" b="0" i="1" smtClean="0">
                            <a:solidFill>
                              <a:schemeClr val="tx1"/>
                            </a:solidFill>
                            <a:latin typeface="Cambria Math" charset="0"/>
                          </a:rPr>
                          <m:t>3</m:t>
                        </m:r>
                      </m:sub>
                    </m:sSub>
                  </m:oMath>
                </a14:m>
                <a:r>
                  <a:rPr lang="en-US" dirty="0" smtClean="0">
                    <a:solidFill>
                      <a:schemeClr val="tx1"/>
                    </a:solidFill>
                  </a:rPr>
                  <a:t>)</a:t>
                </a:r>
                <a:endParaRPr lang="en-US" dirty="0">
                  <a:solidFill>
                    <a:schemeClr val="tx1"/>
                  </a:solidFill>
                </a:endParaRPr>
              </a:p>
            </p:txBody>
          </p:sp>
        </mc:Choice>
        <mc:Fallback xmlns="">
          <p:sp>
            <p:nvSpPr>
              <p:cNvPr id="44" name="TextBox 43"/>
              <p:cNvSpPr txBox="1">
                <a:spLocks noRot="1" noChangeAspect="1" noMove="1" noResize="1" noEditPoints="1" noAdjustHandles="1" noChangeArrowheads="1" noChangeShapeType="1" noTextEdit="1"/>
              </p:cNvSpPr>
              <p:nvPr/>
            </p:nvSpPr>
            <p:spPr>
              <a:xfrm>
                <a:off x="7810210" y="2533753"/>
                <a:ext cx="1466940" cy="381515"/>
              </a:xfrm>
              <a:prstGeom prst="rect">
                <a:avLst/>
              </a:prstGeom>
              <a:blipFill rotWithShape="0">
                <a:blip r:embed="rId6"/>
                <a:stretch>
                  <a:fillRect l="-3320" t="-8065" r="-2905" b="-24194"/>
                </a:stretch>
              </a:blipFill>
            </p:spPr>
            <p:txBody>
              <a:bodyPr/>
              <a:lstStyle/>
              <a:p>
                <a:r>
                  <a:rPr lang="en-US">
                    <a:noFill/>
                  </a:rPr>
                  <a:t> </a:t>
                </a:r>
              </a:p>
            </p:txBody>
          </p:sp>
        </mc:Fallback>
      </mc:AlternateContent>
      <p:cxnSp>
        <p:nvCxnSpPr>
          <p:cNvPr id="48" name="Straight Connector 47"/>
          <p:cNvCxnSpPr/>
          <p:nvPr/>
        </p:nvCxnSpPr>
        <p:spPr>
          <a:xfrm>
            <a:off x="5773952" y="2533753"/>
            <a:ext cx="25582" cy="1976278"/>
          </a:xfrm>
          <a:prstGeom prst="line">
            <a:avLst/>
          </a:prstGeom>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5608421" y="2813766"/>
            <a:ext cx="629578" cy="584775"/>
          </a:xfrm>
          <a:prstGeom prst="rect">
            <a:avLst/>
          </a:prstGeom>
          <a:noFill/>
        </p:spPr>
        <p:txBody>
          <a:bodyPr wrap="square" rtlCol="0">
            <a:spAutoFit/>
          </a:bodyPr>
          <a:lstStyle/>
          <a:p>
            <a:r>
              <a:rPr lang="en-US" sz="3200" dirty="0" smtClean="0">
                <a:solidFill>
                  <a:srgbClr val="FF0000"/>
                </a:solidFill>
              </a:rPr>
              <a:t>X</a:t>
            </a:r>
            <a:endParaRPr lang="en-US" sz="3200" dirty="0">
              <a:solidFill>
                <a:srgbClr val="FF0000"/>
              </a:solidFill>
            </a:endParaRPr>
          </a:p>
        </p:txBody>
      </p:sp>
    </p:spTree>
    <p:extLst>
      <p:ext uri="{BB962C8B-B14F-4D97-AF65-F5344CB8AC3E}">
        <p14:creationId xmlns:p14="http://schemas.microsoft.com/office/powerpoint/2010/main" val="1712799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1" grpId="0"/>
      <p:bldP spid="42" grpId="0"/>
      <p:bldP spid="4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5181" y="1669231"/>
            <a:ext cx="9461638" cy="3548114"/>
          </a:xfrm>
          <a:prstGeom prst="rect">
            <a:avLst/>
          </a:prstGeom>
        </p:spPr>
      </p:pic>
    </p:spTree>
    <p:extLst>
      <p:ext uri="{BB962C8B-B14F-4D97-AF65-F5344CB8AC3E}">
        <p14:creationId xmlns:p14="http://schemas.microsoft.com/office/powerpoint/2010/main" val="12483129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Surrounded Regions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72619" y="1885950"/>
            <a:ext cx="6114219" cy="4012456"/>
          </a:xfrm>
        </p:spPr>
      </p:pic>
    </p:spTree>
    <p:extLst>
      <p:ext uri="{BB962C8B-B14F-4D97-AF65-F5344CB8AC3E}">
        <p14:creationId xmlns:p14="http://schemas.microsoft.com/office/powerpoint/2010/main" val="14955416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of synthesizing new texture</a:t>
            </a:r>
            <a:endParaRPr lang="en-US" dirty="0"/>
          </a:p>
        </p:txBody>
      </p:sp>
      <p:sp>
        <p:nvSpPr>
          <p:cNvPr id="3" name="Content Placeholder 2"/>
          <p:cNvSpPr>
            <a:spLocks noGrp="1"/>
          </p:cNvSpPr>
          <p:nvPr>
            <p:ph idx="1"/>
          </p:nvPr>
        </p:nvSpPr>
        <p:spPr/>
        <p:txBody>
          <a:bodyPr/>
          <a:lstStyle/>
          <a:p>
            <a:r>
              <a:rPr lang="en-US" dirty="0" smtClean="0"/>
              <a:t>Step 1: Select the offset in background</a:t>
            </a:r>
          </a:p>
          <a:p>
            <a:r>
              <a:rPr lang="en-US" dirty="0" smtClean="0"/>
              <a:t>Step 2: Select candidate patches in input example (rectangle)</a:t>
            </a:r>
          </a:p>
          <a:p>
            <a:r>
              <a:rPr lang="en-US" dirty="0" smtClean="0"/>
              <a:t>Step 3: The optimal portion of this rectangle is computed to add to the offset in output</a:t>
            </a:r>
            <a:endParaRPr lang="en-US" dirty="0"/>
          </a:p>
        </p:txBody>
      </p:sp>
      <p:sp>
        <p:nvSpPr>
          <p:cNvPr id="4" name="Rectangle 3"/>
          <p:cNvSpPr/>
          <p:nvPr/>
        </p:nvSpPr>
        <p:spPr>
          <a:xfrm>
            <a:off x="3921918" y="3706812"/>
            <a:ext cx="1343025" cy="10048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p:cNvSpPr/>
          <p:nvPr/>
        </p:nvSpPr>
        <p:spPr>
          <a:xfrm>
            <a:off x="486968" y="4869140"/>
            <a:ext cx="2071689" cy="146367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7" name="Straight Arrow Connector 6"/>
          <p:cNvCxnSpPr>
            <a:stCxn id="5" idx="3"/>
          </p:cNvCxnSpPr>
          <p:nvPr/>
        </p:nvCxnSpPr>
        <p:spPr>
          <a:xfrm>
            <a:off x="2558657" y="5600978"/>
            <a:ext cx="1114426" cy="57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ight Brace 11"/>
          <p:cNvSpPr/>
          <p:nvPr/>
        </p:nvSpPr>
        <p:spPr>
          <a:xfrm>
            <a:off x="5314952" y="4001294"/>
            <a:ext cx="914400" cy="175498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Oval 16"/>
          <p:cNvSpPr/>
          <p:nvPr/>
        </p:nvSpPr>
        <p:spPr>
          <a:xfrm>
            <a:off x="1802763" y="5566318"/>
            <a:ext cx="742950" cy="7318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6782992" y="4399357"/>
            <a:ext cx="720329" cy="75088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Rectangle 21"/>
          <p:cNvSpPr/>
          <p:nvPr/>
        </p:nvSpPr>
        <p:spPr>
          <a:xfrm>
            <a:off x="5985272" y="5387974"/>
            <a:ext cx="2071689" cy="146367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3" name="Oval 22"/>
          <p:cNvSpPr/>
          <p:nvPr/>
        </p:nvSpPr>
        <p:spPr>
          <a:xfrm>
            <a:off x="7275315" y="6091455"/>
            <a:ext cx="742950" cy="73183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 name="Right Brace 23"/>
          <p:cNvSpPr/>
          <p:nvPr/>
        </p:nvSpPr>
        <p:spPr>
          <a:xfrm>
            <a:off x="8056961" y="4713287"/>
            <a:ext cx="500063" cy="1463675"/>
          </a:xfrm>
          <a:prstGeom prst="rightBrace">
            <a:avLst>
              <a:gd name="adj1" fmla="val 59761"/>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Rectangle 24"/>
          <p:cNvSpPr/>
          <p:nvPr/>
        </p:nvSpPr>
        <p:spPr>
          <a:xfrm>
            <a:off x="8557024" y="4658518"/>
            <a:ext cx="2071689" cy="146367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6" name="Oval 25"/>
          <p:cNvSpPr/>
          <p:nvPr/>
        </p:nvSpPr>
        <p:spPr>
          <a:xfrm>
            <a:off x="9847067" y="5390355"/>
            <a:ext cx="742950" cy="73183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27" name="TextBox 26"/>
          <p:cNvSpPr txBox="1"/>
          <p:nvPr/>
        </p:nvSpPr>
        <p:spPr>
          <a:xfrm>
            <a:off x="2733243" y="5110851"/>
            <a:ext cx="1628775" cy="369332"/>
          </a:xfrm>
          <a:prstGeom prst="rect">
            <a:avLst/>
          </a:prstGeom>
          <a:noFill/>
        </p:spPr>
        <p:txBody>
          <a:bodyPr wrap="square" rtlCol="0">
            <a:spAutoFit/>
          </a:bodyPr>
          <a:lstStyle/>
          <a:p>
            <a:r>
              <a:rPr lang="en-US" dirty="0" smtClean="0"/>
              <a:t>Step 1</a:t>
            </a:r>
            <a:endParaRPr lang="en-US" dirty="0"/>
          </a:p>
        </p:txBody>
      </p:sp>
      <p:sp>
        <p:nvSpPr>
          <p:cNvPr id="28" name="TextBox 27"/>
          <p:cNvSpPr txBox="1"/>
          <p:nvPr/>
        </p:nvSpPr>
        <p:spPr>
          <a:xfrm>
            <a:off x="4186238" y="6176962"/>
            <a:ext cx="1457325" cy="646331"/>
          </a:xfrm>
          <a:prstGeom prst="rect">
            <a:avLst/>
          </a:prstGeom>
          <a:noFill/>
        </p:spPr>
        <p:txBody>
          <a:bodyPr wrap="square" rtlCol="0">
            <a:spAutoFit/>
          </a:bodyPr>
          <a:lstStyle/>
          <a:p>
            <a:r>
              <a:rPr lang="en-US" dirty="0" smtClean="0"/>
              <a:t>Selected offset</a:t>
            </a:r>
            <a:endParaRPr lang="en-US" dirty="0"/>
          </a:p>
        </p:txBody>
      </p:sp>
      <p:sp>
        <p:nvSpPr>
          <p:cNvPr id="29" name="TextBox 28"/>
          <p:cNvSpPr txBox="1"/>
          <p:nvPr/>
        </p:nvSpPr>
        <p:spPr>
          <a:xfrm>
            <a:off x="3273031" y="3936005"/>
            <a:ext cx="967979" cy="369332"/>
          </a:xfrm>
          <a:prstGeom prst="rect">
            <a:avLst/>
          </a:prstGeom>
          <a:noFill/>
        </p:spPr>
        <p:txBody>
          <a:bodyPr wrap="square" rtlCol="0">
            <a:spAutoFit/>
          </a:bodyPr>
          <a:lstStyle/>
          <a:p>
            <a:r>
              <a:rPr lang="en-US" dirty="0" smtClean="0"/>
              <a:t>Input</a:t>
            </a:r>
            <a:endParaRPr lang="en-US" dirty="0"/>
          </a:p>
        </p:txBody>
      </p:sp>
      <p:sp>
        <p:nvSpPr>
          <p:cNvPr id="30" name="TextBox 29"/>
          <p:cNvSpPr txBox="1"/>
          <p:nvPr/>
        </p:nvSpPr>
        <p:spPr>
          <a:xfrm>
            <a:off x="6561533" y="3696782"/>
            <a:ext cx="1995491" cy="646331"/>
          </a:xfrm>
          <a:prstGeom prst="rect">
            <a:avLst/>
          </a:prstGeom>
          <a:noFill/>
        </p:spPr>
        <p:txBody>
          <a:bodyPr wrap="square" rtlCol="0">
            <a:spAutoFit/>
          </a:bodyPr>
          <a:lstStyle/>
          <a:p>
            <a:r>
              <a:rPr lang="en-US" smtClean="0"/>
              <a:t>Selected candidate patches</a:t>
            </a:r>
            <a:endParaRPr lang="en-US"/>
          </a:p>
        </p:txBody>
      </p:sp>
      <p:sp>
        <p:nvSpPr>
          <p:cNvPr id="31" name="TextBox 30"/>
          <p:cNvSpPr txBox="1"/>
          <p:nvPr/>
        </p:nvSpPr>
        <p:spPr>
          <a:xfrm>
            <a:off x="5425077" y="3561845"/>
            <a:ext cx="1995491" cy="369332"/>
          </a:xfrm>
          <a:prstGeom prst="rect">
            <a:avLst/>
          </a:prstGeom>
          <a:noFill/>
        </p:spPr>
        <p:txBody>
          <a:bodyPr wrap="square" rtlCol="0">
            <a:spAutoFit/>
          </a:bodyPr>
          <a:lstStyle/>
          <a:p>
            <a:r>
              <a:rPr lang="en-US" dirty="0" smtClean="0"/>
              <a:t>Step 2</a:t>
            </a:r>
            <a:endParaRPr lang="en-US" dirty="0"/>
          </a:p>
        </p:txBody>
      </p:sp>
      <p:sp>
        <p:nvSpPr>
          <p:cNvPr id="32" name="TextBox 31"/>
          <p:cNvSpPr txBox="1"/>
          <p:nvPr/>
        </p:nvSpPr>
        <p:spPr>
          <a:xfrm>
            <a:off x="919161" y="4378615"/>
            <a:ext cx="1528762" cy="369332"/>
          </a:xfrm>
          <a:prstGeom prst="rect">
            <a:avLst/>
          </a:prstGeom>
          <a:noFill/>
        </p:spPr>
        <p:txBody>
          <a:bodyPr wrap="square" rtlCol="0">
            <a:spAutoFit/>
          </a:bodyPr>
          <a:lstStyle/>
          <a:p>
            <a:r>
              <a:rPr lang="en-US" dirty="0" smtClean="0"/>
              <a:t>Background</a:t>
            </a:r>
            <a:endParaRPr lang="en-US" dirty="0"/>
          </a:p>
        </p:txBody>
      </p:sp>
      <p:sp>
        <p:nvSpPr>
          <p:cNvPr id="33" name="TextBox 32"/>
          <p:cNvSpPr txBox="1"/>
          <p:nvPr/>
        </p:nvSpPr>
        <p:spPr>
          <a:xfrm>
            <a:off x="8201025" y="6488668"/>
            <a:ext cx="2388992" cy="369332"/>
          </a:xfrm>
          <a:prstGeom prst="rect">
            <a:avLst/>
          </a:prstGeom>
          <a:noFill/>
        </p:spPr>
        <p:txBody>
          <a:bodyPr wrap="square" rtlCol="0">
            <a:spAutoFit/>
          </a:bodyPr>
          <a:lstStyle/>
          <a:p>
            <a:r>
              <a:rPr lang="en-US" dirty="0" smtClean="0"/>
              <a:t>Selected offset</a:t>
            </a:r>
            <a:endParaRPr lang="en-US" dirty="0"/>
          </a:p>
        </p:txBody>
      </p:sp>
      <p:sp>
        <p:nvSpPr>
          <p:cNvPr id="34" name="TextBox 33"/>
          <p:cNvSpPr txBox="1"/>
          <p:nvPr/>
        </p:nvSpPr>
        <p:spPr>
          <a:xfrm>
            <a:off x="9173768" y="4992179"/>
            <a:ext cx="2089548" cy="646331"/>
          </a:xfrm>
          <a:prstGeom prst="rect">
            <a:avLst/>
          </a:prstGeom>
          <a:noFill/>
        </p:spPr>
        <p:txBody>
          <a:bodyPr wrap="square" rtlCol="0">
            <a:spAutoFit/>
          </a:bodyPr>
          <a:lstStyle/>
          <a:p>
            <a:r>
              <a:rPr lang="en-US" dirty="0" smtClean="0"/>
              <a:t>Optimal  portion </a:t>
            </a:r>
            <a:r>
              <a:rPr lang="en-US" smtClean="0"/>
              <a:t>of candidate patch</a:t>
            </a:r>
            <a:endParaRPr lang="en-US"/>
          </a:p>
        </p:txBody>
      </p:sp>
      <p:sp>
        <p:nvSpPr>
          <p:cNvPr id="35" name="Rectangle 34"/>
          <p:cNvSpPr/>
          <p:nvPr/>
        </p:nvSpPr>
        <p:spPr>
          <a:xfrm>
            <a:off x="3437116" y="4781817"/>
            <a:ext cx="2071689" cy="146367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6" name="Oval 35"/>
          <p:cNvSpPr/>
          <p:nvPr/>
        </p:nvSpPr>
        <p:spPr>
          <a:xfrm>
            <a:off x="4727159" y="5485298"/>
            <a:ext cx="742950" cy="73183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1008402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Pick candidate patches</a:t>
            </a:r>
            <a:endParaRPr lang="en-US" dirty="0"/>
          </a:p>
        </p:txBody>
      </p:sp>
      <p:sp>
        <p:nvSpPr>
          <p:cNvPr id="3" name="Content Placeholder 2"/>
          <p:cNvSpPr>
            <a:spLocks noGrp="1"/>
          </p:cNvSpPr>
          <p:nvPr>
            <p:ph idx="1"/>
          </p:nvPr>
        </p:nvSpPr>
        <p:spPr>
          <a:xfrm>
            <a:off x="838200" y="1825624"/>
            <a:ext cx="10515600" cy="4860925"/>
          </a:xfrm>
        </p:spPr>
        <p:txBody>
          <a:bodyPr>
            <a:normAutofit/>
          </a:bodyPr>
          <a:lstStyle/>
          <a:p>
            <a:pPr marL="0" marR="0" lvl="1" indent="0" defTabSz="914400" eaLnBrk="1" fontAlgn="auto" latinLnBrk="0" hangingPunct="1">
              <a:lnSpc>
                <a:spcPct val="100000"/>
              </a:lnSpc>
              <a:spcBef>
                <a:spcPts val="0"/>
              </a:spcBef>
              <a:spcAft>
                <a:spcPts val="0"/>
              </a:spcAft>
              <a:buClrTx/>
              <a:buSzTx/>
              <a:buFontTx/>
              <a:buNone/>
              <a:tabLst/>
              <a:defRPr/>
            </a:pPr>
            <a:endParaRPr lang="en-US" dirty="0"/>
          </a:p>
          <a:p>
            <a:pPr marL="0" marR="0" lvl="1" indent="0" defTabSz="914400" eaLnBrk="1" fontAlgn="auto" latinLnBrk="0" hangingPunct="1">
              <a:lnSpc>
                <a:spcPct val="100000"/>
              </a:lnSpc>
              <a:spcBef>
                <a:spcPts val="0"/>
              </a:spcBef>
              <a:spcAft>
                <a:spcPts val="0"/>
              </a:spcAft>
              <a:buClrTx/>
              <a:buSzTx/>
              <a:buFontTx/>
              <a:buNone/>
              <a:tabLst/>
              <a:defRPr/>
            </a:pPr>
            <a:r>
              <a:rPr lang="en-US" dirty="0" smtClean="0"/>
              <a:t>Methods:</a:t>
            </a:r>
            <a:endParaRPr lang="en-US" dirty="0"/>
          </a:p>
          <a:p>
            <a:pPr marL="0" marR="0" lvl="1" indent="0" defTabSz="914400" eaLnBrk="1" fontAlgn="auto" latinLnBrk="0" hangingPunct="1">
              <a:lnSpc>
                <a:spcPct val="100000"/>
              </a:lnSpc>
              <a:spcBef>
                <a:spcPts val="0"/>
              </a:spcBef>
              <a:spcAft>
                <a:spcPts val="0"/>
              </a:spcAft>
              <a:buClrTx/>
              <a:buSzTx/>
              <a:buFontTx/>
              <a:buNone/>
              <a:tabLst/>
              <a:defRPr/>
            </a:pPr>
            <a:r>
              <a:rPr lang="en-US" dirty="0" smtClean="0"/>
              <a:t>Depend on different type of texture we are synthesizing, there are 3 methods:</a:t>
            </a:r>
          </a:p>
          <a:p>
            <a:pPr marL="0" marR="0" lvl="1" indent="0" defTabSz="914400" eaLnBrk="1" fontAlgn="auto" latinLnBrk="0" hangingPunct="1">
              <a:lnSpc>
                <a:spcPct val="100000"/>
              </a:lnSpc>
              <a:spcBef>
                <a:spcPts val="0"/>
              </a:spcBef>
              <a:spcAft>
                <a:spcPts val="0"/>
              </a:spcAft>
              <a:buClrTx/>
              <a:buSzTx/>
              <a:buFontTx/>
              <a:buNone/>
              <a:tabLst/>
              <a:defRPr/>
            </a:pPr>
            <a:r>
              <a:rPr lang="en-US" dirty="0"/>
              <a:t>	</a:t>
            </a:r>
            <a:r>
              <a:rPr lang="en-US" dirty="0" smtClean="0"/>
              <a:t>-Random placement: select the entire input image, but translated it to a 			random offset location in output a lot of times.</a:t>
            </a:r>
          </a:p>
          <a:p>
            <a:pPr marL="0" marR="0" lvl="1" indent="0" defTabSz="914400" eaLnBrk="1" fontAlgn="auto" latinLnBrk="0" hangingPunct="1">
              <a:lnSpc>
                <a:spcPct val="100000"/>
              </a:lnSpc>
              <a:spcBef>
                <a:spcPts val="0"/>
              </a:spcBef>
              <a:spcAft>
                <a:spcPts val="0"/>
              </a:spcAft>
              <a:buClrTx/>
              <a:buSzTx/>
              <a:buFontTx/>
              <a:buNone/>
              <a:tabLst/>
              <a:defRPr/>
            </a:pPr>
            <a:r>
              <a:rPr lang="en-US" dirty="0"/>
              <a:t>	</a:t>
            </a:r>
            <a:r>
              <a:rPr lang="en-US" dirty="0" smtClean="0"/>
              <a:t>-Entire patch matching: search for translations of input that match well with 		the current synthesized output</a:t>
            </a:r>
          </a:p>
          <a:p>
            <a:pPr marL="0" marR="0" lvl="1" indent="0" defTabSz="914400" eaLnBrk="1" fontAlgn="auto" latinLnBrk="0" hangingPunct="1">
              <a:lnSpc>
                <a:spcPct val="100000"/>
              </a:lnSpc>
              <a:spcBef>
                <a:spcPts val="0"/>
              </a:spcBef>
              <a:spcAft>
                <a:spcPts val="0"/>
              </a:spcAft>
              <a:buClrTx/>
              <a:buSzTx/>
              <a:buFontTx/>
              <a:buNone/>
              <a:tabLst/>
              <a:defRPr/>
            </a:pPr>
            <a:r>
              <a:rPr lang="en-US" dirty="0"/>
              <a:t>	</a:t>
            </a:r>
            <a:r>
              <a:rPr lang="en-US" dirty="0" smtClean="0"/>
              <a:t>-Sub-patch matching: only pick a small sub-patch in the output 				texture(which is usually significantly smaller than the input texture),         		and look for translations of the input matches sub-patch in the 			output</a:t>
            </a:r>
          </a:p>
        </p:txBody>
      </p:sp>
    </p:spTree>
    <p:extLst>
      <p:ext uri="{BB962C8B-B14F-4D97-AF65-F5344CB8AC3E}">
        <p14:creationId xmlns:p14="http://schemas.microsoft.com/office/powerpoint/2010/main" val="5046653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Extension &amp; Refinements</a:t>
            </a:r>
            <a:endParaRPr lang="en-US" dirty="0"/>
          </a:p>
        </p:txBody>
      </p:sp>
      <p:sp>
        <p:nvSpPr>
          <p:cNvPr id="3" name="Content Placeholder 2"/>
          <p:cNvSpPr>
            <a:spLocks noGrp="1"/>
          </p:cNvSpPr>
          <p:nvPr>
            <p:ph idx="1"/>
          </p:nvPr>
        </p:nvSpPr>
        <p:spPr/>
        <p:txBody>
          <a:bodyPr/>
          <a:lstStyle/>
          <a:p>
            <a:r>
              <a:rPr lang="en-US" dirty="0" smtClean="0"/>
              <a:t>Matching Cost function</a:t>
            </a:r>
          </a:p>
          <a:p>
            <a:pPr marL="0" indent="0">
              <a:buNone/>
            </a:pPr>
            <a:r>
              <a:rPr lang="en-US" dirty="0"/>
              <a:t>	</a:t>
            </a:r>
            <a:r>
              <a:rPr lang="en-US" dirty="0" smtClean="0"/>
              <a:t>-solution: Take gradient of image along each direction into 	account and scale the match cost appropriately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7288" y="3263406"/>
            <a:ext cx="8751132" cy="3850498"/>
          </a:xfrm>
          <a:prstGeom prst="rect">
            <a:avLst/>
          </a:prstGeom>
        </p:spPr>
      </p:pic>
    </p:spTree>
    <p:extLst>
      <p:ext uri="{BB962C8B-B14F-4D97-AF65-F5344CB8AC3E}">
        <p14:creationId xmlns:p14="http://schemas.microsoft.com/office/powerpoint/2010/main" val="12288723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Extension &amp; Refinements</a:t>
            </a:r>
            <a:endParaRPr lang="en-US" dirty="0"/>
          </a:p>
        </p:txBody>
      </p:sp>
      <p:sp>
        <p:nvSpPr>
          <p:cNvPr id="3" name="Content Placeholder 2"/>
          <p:cNvSpPr>
            <a:spLocks noGrp="1"/>
          </p:cNvSpPr>
          <p:nvPr>
            <p:ph idx="1"/>
          </p:nvPr>
        </p:nvSpPr>
        <p:spPr/>
        <p:txBody>
          <a:bodyPr/>
          <a:lstStyle/>
          <a:p>
            <a:r>
              <a:rPr lang="en-US" sz="3600" dirty="0" smtClean="0"/>
              <a:t>Bad seam</a:t>
            </a:r>
          </a:p>
          <a:p>
            <a:pPr marL="457200" lvl="1" indent="0">
              <a:buNone/>
            </a:pPr>
            <a:r>
              <a:rPr lang="en-US" sz="3600" dirty="0"/>
              <a:t>-solution</a:t>
            </a:r>
            <a:r>
              <a:rPr lang="en-US" sz="3600" dirty="0" smtClean="0"/>
              <a:t>: </a:t>
            </a:r>
          </a:p>
          <a:p>
            <a:pPr marL="457200" lvl="1" indent="0">
              <a:buNone/>
            </a:pPr>
            <a:r>
              <a:rPr lang="en-US" sz="3600" dirty="0"/>
              <a:t>(</a:t>
            </a:r>
            <a:r>
              <a:rPr lang="en-US" sz="3600" dirty="0" smtClean="0"/>
              <a:t>1)Feathering pixel using a Gaussian kernel</a:t>
            </a:r>
          </a:p>
          <a:p>
            <a:pPr marL="457200" lvl="1" indent="0">
              <a:buNone/>
            </a:pPr>
            <a:r>
              <a:rPr lang="en-US" sz="3600" dirty="0" smtClean="0"/>
              <a:t>(2)Multi-resolution splining[Burt and Adelson 1983]: Reduce the contrast of two pixels </a:t>
            </a:r>
            <a:r>
              <a:rPr lang="en-US" altLang="zh-CN" sz="3600" dirty="0" smtClean="0"/>
              <a:t>crossing</a:t>
            </a:r>
            <a:r>
              <a:rPr lang="en-US" sz="3600" dirty="0" smtClean="0"/>
              <a:t> seam</a:t>
            </a:r>
            <a:r>
              <a:rPr lang="zh-CN" altLang="en-US" sz="3600" dirty="0" smtClean="0"/>
              <a:t> </a:t>
            </a:r>
            <a:r>
              <a:rPr lang="en-US" altLang="zh-CN" sz="3600" dirty="0" smtClean="0"/>
              <a:t>point</a:t>
            </a:r>
            <a:endParaRPr lang="en-US" sz="3600" dirty="0"/>
          </a:p>
          <a:p>
            <a:pPr marL="457200" lvl="1" indent="0">
              <a:buNone/>
            </a:pPr>
            <a:endParaRPr lang="en-US" sz="3600" dirty="0" smtClean="0"/>
          </a:p>
          <a:p>
            <a:pPr marL="457200" lvl="1" indent="0">
              <a:buNone/>
            </a:pPr>
            <a:endParaRPr lang="en-US" dirty="0"/>
          </a:p>
        </p:txBody>
      </p:sp>
    </p:spTree>
    <p:extLst>
      <p:ext uri="{BB962C8B-B14F-4D97-AF65-F5344CB8AC3E}">
        <p14:creationId xmlns:p14="http://schemas.microsoft.com/office/powerpoint/2010/main" val="7250731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438" y="2780506"/>
            <a:ext cx="10515600" cy="1325563"/>
          </a:xfrm>
        </p:spPr>
        <p:txBody>
          <a:bodyPr/>
          <a:lstStyle/>
          <a:p>
            <a:pPr algn="ctr"/>
            <a:r>
              <a:rPr lang="en-US" dirty="0" smtClean="0"/>
              <a:t>Results &amp; Evaluation</a:t>
            </a:r>
            <a:endParaRPr lang="en-US" dirty="0"/>
          </a:p>
        </p:txBody>
      </p:sp>
    </p:spTree>
    <p:extLst>
      <p:ext uri="{BB962C8B-B14F-4D97-AF65-F5344CB8AC3E}">
        <p14:creationId xmlns:p14="http://schemas.microsoft.com/office/powerpoint/2010/main" val="9876536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7463" y="2210594"/>
            <a:ext cx="7861300" cy="3632200"/>
          </a:xfrm>
          <a:prstGeom prst="rect">
            <a:avLst/>
          </a:prstGeom>
        </p:spPr>
      </p:pic>
      <p:sp>
        <p:nvSpPr>
          <p:cNvPr id="2" name="Title 1"/>
          <p:cNvSpPr>
            <a:spLocks noGrp="1"/>
          </p:cNvSpPr>
          <p:nvPr>
            <p:ph type="title"/>
          </p:nvPr>
        </p:nvSpPr>
        <p:spPr/>
        <p:txBody>
          <a:bodyPr/>
          <a:lstStyle/>
          <a:p>
            <a:r>
              <a:rPr lang="en-US" dirty="0" smtClean="0"/>
              <a:t>Image Synthesis</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90909" y="1825625"/>
            <a:ext cx="6010181" cy="4351338"/>
          </a:xfr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0151" y="1690688"/>
            <a:ext cx="8737600" cy="483870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98600" y="1219200"/>
            <a:ext cx="9182100" cy="4419600"/>
          </a:xfrm>
          <a:prstGeom prst="rect">
            <a:avLst/>
          </a:prstGeom>
        </p:spPr>
      </p:pic>
    </p:spTree>
    <p:extLst>
      <p:ext uri="{BB962C8B-B14F-4D97-AF65-F5344CB8AC3E}">
        <p14:creationId xmlns:p14="http://schemas.microsoft.com/office/powerpoint/2010/main" val="1728634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Video Synthesis</a:t>
            </a:r>
            <a:endParaRPr lang="en-US" dirty="0"/>
          </a:p>
        </p:txBody>
      </p:sp>
      <p:pic>
        <p:nvPicPr>
          <p:cNvPr id="5" name="Content Placeholder 4"/>
          <p:cNvPicPr>
            <a:picLocks noGrp="1" noChangeAspect="1"/>
          </p:cNvPicPr>
          <p:nvPr>
            <p:ph idx="1"/>
          </p:nvPr>
        </p:nvPicPr>
        <p:blipFill>
          <a:blip r:embed="rId9">
            <a:extLst>
              <a:ext uri="{28A0092B-C50C-407E-A947-70E740481C1C}">
                <a14:useLocalDpi xmlns:a14="http://schemas.microsoft.com/office/drawing/2010/main" val="0"/>
              </a:ext>
            </a:extLst>
          </a:blip>
          <a:stretch>
            <a:fillRect/>
          </a:stretch>
        </p:blipFill>
        <p:spPr>
          <a:xfrm>
            <a:off x="4298940" y="1825625"/>
            <a:ext cx="3594119" cy="4351338"/>
          </a:xfrm>
        </p:spPr>
      </p:pic>
      <p:pic>
        <p:nvPicPr>
          <p:cNvPr id="6" name="flame_original">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10"/>
          <a:stretch>
            <a:fillRect/>
          </a:stretch>
        </p:blipFill>
        <p:spPr>
          <a:xfrm>
            <a:off x="234940" y="2417763"/>
            <a:ext cx="4064000" cy="3048000"/>
          </a:xfrm>
          <a:prstGeom prst="rect">
            <a:avLst/>
          </a:prstGeom>
        </p:spPr>
      </p:pic>
      <p:pic>
        <p:nvPicPr>
          <p:cNvPr id="7" name="flame_result_seam">
            <a:hlinkClick r:id="" action="ppaction://media"/>
          </p:cNvPr>
          <p:cNvPicPr>
            <a:picLocks noChangeAspect="1"/>
          </p:cNvPicPr>
          <p:nvPr>
            <a:videoFile r:link="rId4"/>
            <p:extLst>
              <p:ext uri="{DAA4B4D4-6D71-4841-9C94-3DE7FCFB9230}">
                <p14:media xmlns:p14="http://schemas.microsoft.com/office/powerpoint/2010/main" r:embed="rId3"/>
              </p:ext>
            </p:extLst>
          </p:nvPr>
        </p:nvPicPr>
        <p:blipFill>
          <a:blip r:embed="rId11"/>
          <a:stretch>
            <a:fillRect/>
          </a:stretch>
        </p:blipFill>
        <p:spPr>
          <a:xfrm>
            <a:off x="4298940" y="2417763"/>
            <a:ext cx="4064000" cy="3048000"/>
          </a:xfrm>
          <a:prstGeom prst="rect">
            <a:avLst/>
          </a:prstGeom>
        </p:spPr>
      </p:pic>
      <p:pic>
        <p:nvPicPr>
          <p:cNvPr id="8" name="flame_result (1)">
            <a:hlinkClick r:id="" action="ppaction://media"/>
          </p:cNvPr>
          <p:cNvPicPr>
            <a:picLocks noChangeAspect="1"/>
          </p:cNvPicPr>
          <p:nvPr>
            <a:videoFile r:link="rId6"/>
            <p:extLst>
              <p:ext uri="{DAA4B4D4-6D71-4841-9C94-3DE7FCFB9230}">
                <p14:media xmlns:p14="http://schemas.microsoft.com/office/powerpoint/2010/main" r:embed="rId5"/>
              </p:ext>
            </p:extLst>
          </p:nvPr>
        </p:nvPicPr>
        <p:blipFill>
          <a:blip r:embed="rId12"/>
          <a:stretch>
            <a:fillRect/>
          </a:stretch>
        </p:blipFill>
        <p:spPr>
          <a:xfrm>
            <a:off x="8131175" y="2417763"/>
            <a:ext cx="4064000" cy="3048000"/>
          </a:xfrm>
          <a:prstGeom prst="rect">
            <a:avLst/>
          </a:prstGeom>
        </p:spPr>
      </p:pic>
    </p:spTree>
    <p:extLst>
      <p:ext uri="{BB962C8B-B14F-4D97-AF65-F5344CB8AC3E}">
        <p14:creationId xmlns:p14="http://schemas.microsoft.com/office/powerpoint/2010/main" val="1302683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6"/>
                    </p:tgtEl>
                  </p:cond>
                </p:stCondLst>
                <p:endSync evt="end" delay="0">
                  <p:rtn val="all"/>
                </p:endSync>
                <p:childTnLst>
                  <p:par>
                    <p:cTn id="12" fill="hold">
                      <p:stCondLst>
                        <p:cond delay="0"/>
                      </p:stCondLst>
                      <p:childTnLst>
                        <p:par>
                          <p:cTn id="13" fill="hold">
                            <p:stCondLst>
                              <p:cond delay="0"/>
                            </p:stCondLst>
                            <p:childTnLst>
                              <p:par>
                                <p:cTn id="14" presetID="2" presetClass="mediacall" presetSubtype="0" fill="hold" nodeType="clickEffect">
                                  <p:stCondLst>
                                    <p:cond delay="0"/>
                                  </p:stCondLst>
                                  <p:childTnLst>
                                    <p:cmd type="call" cmd="togglePause">
                                      <p:cBhvr>
                                        <p:cTn id="15" dur="1" fill="hold"/>
                                        <p:tgtEl>
                                          <p:spTgt spid="6"/>
                                        </p:tgtEl>
                                      </p:cBhvr>
                                    </p:cmd>
                                  </p:childTnLst>
                                </p:cTn>
                              </p:par>
                            </p:childTnLst>
                          </p:cTn>
                        </p:par>
                      </p:childTnLst>
                    </p:cTn>
                  </p:par>
                </p:childTnLst>
              </p:cTn>
              <p:nextCondLst>
                <p:cond evt="onClick" delay="0">
                  <p:tgtEl>
                    <p:spTgt spid="6"/>
                  </p:tgtEl>
                </p:cond>
              </p:nextCondLst>
            </p:seq>
            <p:video>
              <p:cMediaNode vol="80000">
                <p:cTn id="16" fill="hold" display="0">
                  <p:stCondLst>
                    <p:cond delay="indefinite"/>
                  </p:stCondLst>
                </p:cTn>
                <p:tgtEl>
                  <p:spTgt spid="6"/>
                </p:tgtEl>
              </p:cMediaNode>
            </p:video>
            <p:seq concurrent="1" nextAc="seek">
              <p:cTn id="17" restart="whenNotActive" fill="hold" evtFilter="cancelBubble" nodeType="interactiveSeq">
                <p:stCondLst>
                  <p:cond evt="onClick" delay="0">
                    <p:tgtEl>
                      <p:spTgt spid="7"/>
                    </p:tgtEl>
                  </p:cond>
                </p:stCondLst>
                <p:endSync evt="end" delay="0">
                  <p:rtn val="all"/>
                </p:endSync>
                <p:childTnLst>
                  <p:par>
                    <p:cTn id="18" fill="hold">
                      <p:stCondLst>
                        <p:cond delay="0"/>
                      </p:stCondLst>
                      <p:childTnLst>
                        <p:par>
                          <p:cTn id="19" fill="hold">
                            <p:stCondLst>
                              <p:cond delay="0"/>
                            </p:stCondLst>
                            <p:childTnLst>
                              <p:par>
                                <p:cTn id="20" presetID="2" presetClass="mediacall" presetSubtype="0" fill="hold" nodeType="clickEffect">
                                  <p:stCondLst>
                                    <p:cond delay="0"/>
                                  </p:stCondLst>
                                  <p:childTnLst>
                                    <p:cmd type="call" cmd="togglePause">
                                      <p:cBhvr>
                                        <p:cTn id="21" dur="1" fill="hold"/>
                                        <p:tgtEl>
                                          <p:spTgt spid="7"/>
                                        </p:tgtEl>
                                      </p:cBhvr>
                                    </p:cmd>
                                  </p:childTnLst>
                                </p:cTn>
                              </p:par>
                            </p:childTnLst>
                          </p:cTn>
                        </p:par>
                      </p:childTnLst>
                    </p:cTn>
                  </p:par>
                </p:childTnLst>
              </p:cTn>
              <p:nextCondLst>
                <p:cond evt="onClick" delay="0">
                  <p:tgtEl>
                    <p:spTgt spid="7"/>
                  </p:tgtEl>
                </p:cond>
              </p:nextCondLst>
            </p:seq>
            <p:video>
              <p:cMediaNode vol="80000">
                <p:cTn id="22" fill="hold" display="0">
                  <p:stCondLst>
                    <p:cond delay="indefinite"/>
                  </p:stCondLst>
                </p:cTn>
                <p:tgtEl>
                  <p:spTgt spid="7"/>
                </p:tgtEl>
              </p:cMediaNode>
            </p:video>
            <p:seq concurrent="1" nextAc="seek">
              <p:cTn id="23" restart="whenNotActive" fill="hold" evtFilter="cancelBubble" nodeType="interactiveSeq">
                <p:stCondLst>
                  <p:cond evt="onClick" delay="0">
                    <p:tgtEl>
                      <p:spTgt spid="8"/>
                    </p:tgtEl>
                  </p:cond>
                </p:stCondLst>
                <p:endSync evt="end" delay="0">
                  <p:rtn val="all"/>
                </p:endSync>
                <p:childTnLst>
                  <p:par>
                    <p:cTn id="24" fill="hold">
                      <p:stCondLst>
                        <p:cond delay="0"/>
                      </p:stCondLst>
                      <p:childTnLst>
                        <p:par>
                          <p:cTn id="25" fill="hold">
                            <p:stCondLst>
                              <p:cond delay="0"/>
                            </p:stCondLst>
                            <p:childTnLst>
                              <p:par>
                                <p:cTn id="26" presetID="2" presetClass="mediacall" presetSubtype="0" fill="hold" nodeType="clickEffect">
                                  <p:stCondLst>
                                    <p:cond delay="0"/>
                                  </p:stCondLst>
                                  <p:childTnLst>
                                    <p:cmd type="call" cmd="togglePause">
                                      <p:cBhvr>
                                        <p:cTn id="27" dur="1" fill="hold"/>
                                        <p:tgtEl>
                                          <p:spTgt spid="8"/>
                                        </p:tgtEl>
                                      </p:cBhvr>
                                    </p:cmd>
                                  </p:childTnLst>
                                </p:cTn>
                              </p:par>
                            </p:childTnLst>
                          </p:cTn>
                        </p:par>
                      </p:childTnLst>
                    </p:cTn>
                  </p:par>
                </p:childTnLst>
              </p:cTn>
              <p:nextCondLst>
                <p:cond evt="onClick" delay="0">
                  <p:tgtEl>
                    <p:spTgt spid="8"/>
                  </p:tgtEl>
                </p:cond>
              </p:nextCondLst>
            </p:seq>
            <p:video>
              <p:cMediaNode vol="80000">
                <p:cTn id="28" fill="hold" display="0">
                  <p:stCondLst>
                    <p:cond delay="indefinite"/>
                  </p:stCondLst>
                </p:cTn>
                <p:tgtEl>
                  <p:spTgt spid="8"/>
                </p:tgtEl>
              </p:cMediaNode>
            </p:vide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64074"/>
            <a:ext cx="7729728" cy="1188720"/>
          </a:xfrm>
        </p:spPr>
        <p:txBody>
          <a:bodyPr/>
          <a:lstStyle/>
          <a:p>
            <a:r>
              <a:rPr lang="en-US" sz="4800" dirty="0">
                <a:latin typeface="Al Bayan Plain" charset="-78"/>
                <a:ea typeface="Al Bayan Plain" charset="-78"/>
                <a:cs typeface="Al Bayan Plain" charset="-78"/>
              </a:rPr>
              <a:t>Overview</a:t>
            </a:r>
          </a:p>
        </p:txBody>
      </p:sp>
      <p:sp>
        <p:nvSpPr>
          <p:cNvPr id="12" name="TextBox 11"/>
          <p:cNvSpPr txBox="1"/>
          <p:nvPr/>
        </p:nvSpPr>
        <p:spPr>
          <a:xfrm>
            <a:off x="838200" y="1746327"/>
            <a:ext cx="12015789" cy="923330"/>
          </a:xfrm>
          <a:prstGeom prst="rect">
            <a:avLst/>
          </a:prstGeom>
          <a:noFill/>
        </p:spPr>
        <p:txBody>
          <a:bodyPr wrap="square" rtlCol="0">
            <a:spAutoFit/>
          </a:bodyPr>
          <a:lstStyle/>
          <a:p>
            <a:r>
              <a:rPr lang="en-US" sz="3600" dirty="0" smtClean="0"/>
              <a:t>Generate a newer form of Output from a smaller example</a:t>
            </a:r>
          </a:p>
          <a:p>
            <a:r>
              <a:rPr lang="en-US" dirty="0" smtClean="0"/>
              <a:t> </a:t>
            </a:r>
            <a:endParaRPr lang="en-US" dirty="0"/>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7937" y="2935047"/>
            <a:ext cx="4899991" cy="3382961"/>
          </a:xfrm>
          <a:prstGeom prst="rect">
            <a:avLst/>
          </a:prstGeom>
        </p:spPr>
      </p:pic>
    </p:spTree>
    <p:extLst>
      <p:ext uri="{BB962C8B-B14F-4D97-AF65-F5344CB8AC3E}">
        <p14:creationId xmlns:p14="http://schemas.microsoft.com/office/powerpoint/2010/main" val="1082728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Assumptions</a:t>
            </a:r>
            <a:r>
              <a:rPr lang="zh-CN" altLang="en-US" dirty="0" smtClean="0"/>
              <a:t> </a:t>
            </a:r>
            <a:r>
              <a:rPr lang="en-US" altLang="zh-CN" dirty="0" smtClean="0"/>
              <a:t>and</a:t>
            </a:r>
            <a:r>
              <a:rPr lang="zh-CN" altLang="en-US" dirty="0" smtClean="0"/>
              <a:t> </a:t>
            </a:r>
            <a:r>
              <a:rPr lang="en-US" altLang="zh-CN" dirty="0" smtClean="0"/>
              <a:t>Limitations</a:t>
            </a:r>
            <a:endParaRPr lang="en-US" dirty="0"/>
          </a:p>
        </p:txBody>
      </p:sp>
      <p:sp>
        <p:nvSpPr>
          <p:cNvPr id="3" name="Content Placeholder 2"/>
          <p:cNvSpPr>
            <a:spLocks noGrp="1"/>
          </p:cNvSpPr>
          <p:nvPr>
            <p:ph idx="1"/>
          </p:nvPr>
        </p:nvSpPr>
        <p:spPr/>
        <p:txBody>
          <a:bodyPr/>
          <a:lstStyle/>
          <a:p>
            <a:r>
              <a:rPr lang="en-US" altLang="zh-CN" dirty="0" smtClean="0"/>
              <a:t>Assumptions:</a:t>
            </a:r>
          </a:p>
          <a:p>
            <a:pPr marL="0" indent="0">
              <a:buNone/>
            </a:pPr>
            <a:r>
              <a:rPr lang="en-US" altLang="zh-CN" dirty="0"/>
              <a:t>	</a:t>
            </a:r>
            <a:r>
              <a:rPr lang="en-US" altLang="zh-CN" dirty="0" smtClean="0"/>
              <a:t>-Already found a good patch offset</a:t>
            </a:r>
          </a:p>
          <a:p>
            <a:pPr marL="0" indent="0">
              <a:buNone/>
            </a:pPr>
            <a:r>
              <a:rPr lang="en-US" altLang="zh-CN" dirty="0" smtClean="0"/>
              <a:t>	- Only one arc could be cut for arcs connected to same seam 	node</a:t>
            </a:r>
          </a:p>
          <a:p>
            <a:r>
              <a:rPr lang="en-US" dirty="0" smtClean="0"/>
              <a:t>Limitations:</a:t>
            </a:r>
          </a:p>
          <a:p>
            <a:pPr marL="0" indent="0">
              <a:buNone/>
            </a:pPr>
            <a:r>
              <a:rPr lang="en-US" dirty="0"/>
              <a:t>	</a:t>
            </a:r>
            <a:r>
              <a:rPr lang="en-US" dirty="0" smtClean="0"/>
              <a:t>-Need good transformed input before start synthesis</a:t>
            </a:r>
          </a:p>
          <a:p>
            <a:pPr marL="0" indent="0">
              <a:buNone/>
            </a:pPr>
            <a:r>
              <a:rPr lang="en-US" dirty="0"/>
              <a:t>	</a:t>
            </a:r>
            <a:r>
              <a:rPr lang="en-US" dirty="0" smtClean="0"/>
              <a:t>-Cannot segment the objects clearly</a:t>
            </a:r>
          </a:p>
          <a:p>
            <a:pPr marL="0" indent="0">
              <a:buNone/>
            </a:pPr>
            <a:r>
              <a:rPr lang="en-US" dirty="0"/>
              <a:t>	</a:t>
            </a:r>
            <a:r>
              <a:rPr lang="en-US" dirty="0" smtClean="0"/>
              <a:t>-Cannot evaluate goodness of the algorithm</a:t>
            </a:r>
          </a:p>
        </p:txBody>
      </p:sp>
    </p:spTree>
    <p:extLst>
      <p:ext uri="{BB962C8B-B14F-4D97-AF65-F5344CB8AC3E}">
        <p14:creationId xmlns:p14="http://schemas.microsoft.com/office/powerpoint/2010/main" val="9167222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Timeline</a:t>
            </a:r>
            <a:endParaRPr lang="en-US" dirty="0"/>
          </a:p>
        </p:txBody>
      </p:sp>
      <p:sp>
        <p:nvSpPr>
          <p:cNvPr id="7" name="TextBox 6"/>
          <p:cNvSpPr txBox="1"/>
          <p:nvPr/>
        </p:nvSpPr>
        <p:spPr>
          <a:xfrm>
            <a:off x="1028700" y="1895093"/>
            <a:ext cx="1380634" cy="461665"/>
          </a:xfrm>
          <a:prstGeom prst="rect">
            <a:avLst/>
          </a:prstGeom>
          <a:noFill/>
        </p:spPr>
        <p:txBody>
          <a:bodyPr wrap="none" rtlCol="0">
            <a:spAutoFit/>
          </a:bodyPr>
          <a:lstStyle/>
          <a:p>
            <a:r>
              <a:rPr lang="en-US" altLang="zh-CN" sz="2400" dirty="0" smtClean="0"/>
              <a:t>Mid-term</a:t>
            </a:r>
            <a:endParaRPr lang="en-US" sz="2400" dirty="0"/>
          </a:p>
        </p:txBody>
      </p:sp>
      <p:sp>
        <p:nvSpPr>
          <p:cNvPr id="8" name="TextBox 7"/>
          <p:cNvSpPr txBox="1"/>
          <p:nvPr/>
        </p:nvSpPr>
        <p:spPr>
          <a:xfrm>
            <a:off x="3199208" y="1851107"/>
            <a:ext cx="6730605" cy="1200329"/>
          </a:xfrm>
          <a:prstGeom prst="rect">
            <a:avLst/>
          </a:prstGeom>
          <a:noFill/>
        </p:spPr>
        <p:txBody>
          <a:bodyPr wrap="square" rtlCol="0">
            <a:spAutoFit/>
          </a:bodyPr>
          <a:lstStyle/>
          <a:p>
            <a:r>
              <a:rPr lang="en-US" sz="2400" dirty="0"/>
              <a:t>-Find a good method to get a good offset location for input</a:t>
            </a:r>
          </a:p>
          <a:p>
            <a:r>
              <a:rPr lang="en-US" sz="2400" dirty="0"/>
              <a:t>-Find out a better cost function model</a:t>
            </a:r>
            <a:endParaRPr lang="en-US" sz="2400" dirty="0"/>
          </a:p>
        </p:txBody>
      </p:sp>
      <p:sp>
        <p:nvSpPr>
          <p:cNvPr id="10" name="TextBox 9"/>
          <p:cNvSpPr txBox="1"/>
          <p:nvPr/>
        </p:nvSpPr>
        <p:spPr>
          <a:xfrm>
            <a:off x="1028700" y="3794413"/>
            <a:ext cx="1317571" cy="461665"/>
          </a:xfrm>
          <a:prstGeom prst="rect">
            <a:avLst/>
          </a:prstGeom>
          <a:noFill/>
        </p:spPr>
        <p:txBody>
          <a:bodyPr wrap="square" rtlCol="0">
            <a:spAutoFit/>
          </a:bodyPr>
          <a:lstStyle/>
          <a:p>
            <a:r>
              <a:rPr lang="en-US" sz="2400" dirty="0" smtClean="0"/>
              <a:t>Final</a:t>
            </a:r>
            <a:endParaRPr lang="en-US" sz="2400" dirty="0"/>
          </a:p>
        </p:txBody>
      </p:sp>
      <p:sp>
        <p:nvSpPr>
          <p:cNvPr id="11" name="TextBox 10"/>
          <p:cNvSpPr txBox="1"/>
          <p:nvPr/>
        </p:nvSpPr>
        <p:spPr>
          <a:xfrm>
            <a:off x="3199208" y="3794413"/>
            <a:ext cx="7402117" cy="830997"/>
          </a:xfrm>
          <a:prstGeom prst="rect">
            <a:avLst/>
          </a:prstGeom>
          <a:noFill/>
        </p:spPr>
        <p:txBody>
          <a:bodyPr wrap="square" rtlCol="0">
            <a:spAutoFit/>
          </a:bodyPr>
          <a:lstStyle/>
          <a:p>
            <a:r>
              <a:rPr lang="en-US" sz="2400" dirty="0" smtClean="0"/>
              <a:t>-</a:t>
            </a:r>
            <a:r>
              <a:rPr lang="en-US" altLang="zh-CN" sz="2400" dirty="0" smtClean="0"/>
              <a:t>Find a good method to evaluate the algorithm, and compare it with </a:t>
            </a:r>
            <a:r>
              <a:rPr lang="en-US" altLang="zh-CN" sz="2400" smtClean="0"/>
              <a:t>other algorithm</a:t>
            </a:r>
            <a:endParaRPr lang="en-US" altLang="zh-CN" sz="2400" dirty="0" smtClean="0"/>
          </a:p>
        </p:txBody>
      </p:sp>
    </p:spTree>
    <p:extLst>
      <p:ext uri="{BB962C8B-B14F-4D97-AF65-F5344CB8AC3E}">
        <p14:creationId xmlns:p14="http://schemas.microsoft.com/office/powerpoint/2010/main" val="9170010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4800" dirty="0" smtClean="0">
                <a:latin typeface="Al Bayan Plain" charset="-78"/>
                <a:ea typeface="Al Bayan Plain" charset="-78"/>
                <a:cs typeface="Al Bayan Plain" charset="-78"/>
              </a:rPr>
              <a:t>Motivation</a:t>
            </a:r>
            <a:endParaRPr lang="en-US" sz="4800" dirty="0">
              <a:latin typeface="Al Bayan Plain" charset="-78"/>
              <a:ea typeface="Al Bayan Plain" charset="-78"/>
              <a:cs typeface="Al Bayan Plain" charset="-78"/>
            </a:endParaRPr>
          </a:p>
        </p:txBody>
      </p:sp>
      <p:sp>
        <p:nvSpPr>
          <p:cNvPr id="3" name="Content Placeholder 2"/>
          <p:cNvSpPr>
            <a:spLocks noGrp="1"/>
          </p:cNvSpPr>
          <p:nvPr>
            <p:ph idx="1"/>
          </p:nvPr>
        </p:nvSpPr>
        <p:spPr>
          <a:xfrm>
            <a:off x="1665637" y="1972975"/>
            <a:ext cx="8860726" cy="3998335"/>
          </a:xfrm>
        </p:spPr>
        <p:txBody>
          <a:bodyPr>
            <a:normAutofit/>
          </a:bodyPr>
          <a:lstStyle/>
          <a:p>
            <a:r>
              <a:rPr lang="en-US" dirty="0"/>
              <a:t>Target:</a:t>
            </a:r>
          </a:p>
          <a:p>
            <a:pPr marL="0" indent="0">
              <a:buNone/>
            </a:pPr>
            <a:r>
              <a:rPr lang="en-US" dirty="0" smtClean="0"/>
              <a:t>	-Use graph cuts method to generate a larger pattern</a:t>
            </a:r>
            <a:r>
              <a:rPr lang="zh-CN" altLang="en-US" dirty="0"/>
              <a:t> </a:t>
            </a:r>
            <a:r>
              <a:rPr lang="en-US" altLang="zh-CN" dirty="0" smtClean="0"/>
              <a:t>	output</a:t>
            </a:r>
            <a:r>
              <a:rPr lang="en-US" dirty="0" smtClean="0"/>
              <a:t> using small example patch of texture</a:t>
            </a:r>
          </a:p>
          <a:p>
            <a:r>
              <a:rPr lang="en-US" dirty="0" smtClean="0"/>
              <a:t>Challenges:</a:t>
            </a:r>
          </a:p>
          <a:p>
            <a:pPr marL="0" indent="0">
              <a:buNone/>
            </a:pPr>
            <a:r>
              <a:rPr lang="en-US" dirty="0"/>
              <a:t>	</a:t>
            </a:r>
            <a:r>
              <a:rPr lang="en-US" dirty="0" smtClean="0"/>
              <a:t>-Where to position the input texture relative to the 	output patch</a:t>
            </a:r>
          </a:p>
          <a:p>
            <a:pPr marL="0" indent="0">
              <a:buNone/>
            </a:pPr>
            <a:r>
              <a:rPr lang="en-US" dirty="0"/>
              <a:t>	</a:t>
            </a:r>
            <a:r>
              <a:rPr lang="en-US" dirty="0" smtClean="0"/>
              <a:t>-Which parts of the input texture to transfer into the 	output space(Find the patch seam of the input)</a:t>
            </a:r>
          </a:p>
          <a:p>
            <a:pPr marL="0" indent="0">
              <a:buNone/>
            </a:pPr>
            <a:endParaRPr lang="en-US" sz="2400"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5389" y="365125"/>
            <a:ext cx="3758411" cy="1736520"/>
          </a:xfrm>
          <a:prstGeom prst="rect">
            <a:avLst/>
          </a:prstGeom>
        </p:spPr>
      </p:pic>
    </p:spTree>
    <p:extLst>
      <p:ext uri="{BB962C8B-B14F-4D97-AF65-F5344CB8AC3E}">
        <p14:creationId xmlns:p14="http://schemas.microsoft.com/office/powerpoint/2010/main" val="8239476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latin typeface="Al Bayan Plain" charset="-78"/>
                <a:ea typeface="Al Bayan Plain" charset="-78"/>
                <a:cs typeface="Al Bayan Plain" charset="-78"/>
              </a:rPr>
              <a:t>Related Works</a:t>
            </a:r>
            <a:endParaRPr lang="en-US" sz="4800" dirty="0">
              <a:latin typeface="Al Bayan Plain" charset="-78"/>
              <a:ea typeface="Al Bayan Plain" charset="-78"/>
              <a:cs typeface="Al Bayan Plain" charset="-78"/>
            </a:endParaRPr>
          </a:p>
        </p:txBody>
      </p:sp>
      <p:sp>
        <p:nvSpPr>
          <p:cNvPr id="3" name="Content Placeholder 2"/>
          <p:cNvSpPr>
            <a:spLocks noGrp="1"/>
          </p:cNvSpPr>
          <p:nvPr>
            <p:ph idx="1"/>
          </p:nvPr>
        </p:nvSpPr>
        <p:spPr/>
        <p:txBody>
          <a:bodyPr/>
          <a:lstStyle/>
          <a:p>
            <a:r>
              <a:rPr lang="en-US" dirty="0" smtClean="0"/>
              <a:t>Use fixed number of parameters to model texture</a:t>
            </a:r>
          </a:p>
          <a:p>
            <a:pPr marL="0" indent="0">
              <a:buNone/>
            </a:pPr>
            <a:r>
              <a:rPr lang="en-US" dirty="0"/>
              <a:t>	</a:t>
            </a:r>
            <a:r>
              <a:rPr lang="en-US" sz="2400" dirty="0" smtClean="0"/>
              <a:t>-Problem: Cannot synthesize as large a variety of textures as other model</a:t>
            </a:r>
          </a:p>
          <a:p>
            <a:r>
              <a:rPr lang="en-US" dirty="0" smtClean="0"/>
              <a:t>Use a collection of examples to model texture</a:t>
            </a:r>
          </a:p>
          <a:p>
            <a:pPr marL="457200" lvl="1" indent="0">
              <a:buNone/>
            </a:pPr>
            <a:r>
              <a:rPr lang="en-US" dirty="0" smtClean="0"/>
              <a:t>	-</a:t>
            </a:r>
            <a:r>
              <a:rPr lang="en-US" dirty="0"/>
              <a:t>Problem</a:t>
            </a:r>
            <a:r>
              <a:rPr lang="en-US" dirty="0" smtClean="0"/>
              <a:t>: One pixel at a time (take a long time)</a:t>
            </a:r>
          </a:p>
          <a:p>
            <a:r>
              <a:rPr lang="en-US" dirty="0" smtClean="0"/>
              <a:t>Copy whole patches from the input</a:t>
            </a:r>
          </a:p>
          <a:p>
            <a:pPr marL="0" lvl="1" indent="0">
              <a:spcBef>
                <a:spcPts val="1000"/>
              </a:spcBef>
              <a:buNone/>
            </a:pPr>
            <a:r>
              <a:rPr lang="en-US" dirty="0"/>
              <a:t>	</a:t>
            </a:r>
            <a:r>
              <a:rPr lang="en-US" dirty="0" smtClean="0"/>
              <a:t>-Problem: Yield a limited amount of information for texture analysis</a:t>
            </a:r>
          </a:p>
          <a:p>
            <a:pPr marL="0" indent="0">
              <a:buNone/>
            </a:pPr>
            <a:endParaRPr lang="en-US" dirty="0" smtClean="0"/>
          </a:p>
        </p:txBody>
      </p:sp>
    </p:spTree>
    <p:extLst>
      <p:ext uri="{BB962C8B-B14F-4D97-AF65-F5344CB8AC3E}">
        <p14:creationId xmlns:p14="http://schemas.microsoft.com/office/powerpoint/2010/main" val="2526523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3649" y="2780506"/>
            <a:ext cx="10515600" cy="1325563"/>
          </a:xfrm>
        </p:spPr>
        <p:txBody>
          <a:bodyPr/>
          <a:lstStyle/>
          <a:p>
            <a:r>
              <a:rPr lang="en-US" sz="4800" dirty="0">
                <a:latin typeface="Al Bayan Plain" charset="-78"/>
                <a:ea typeface="Al Bayan Plain" charset="-78"/>
                <a:cs typeface="Al Bayan Plain" charset="-78"/>
              </a:rPr>
              <a:t>Patch</a:t>
            </a:r>
            <a:r>
              <a:rPr lang="en-US" dirty="0" smtClean="0"/>
              <a:t> </a:t>
            </a:r>
            <a:r>
              <a:rPr lang="en-US" sz="4800" dirty="0">
                <a:latin typeface="Al Bayan Plain" charset="-78"/>
                <a:ea typeface="Al Bayan Plain" charset="-78"/>
                <a:cs typeface="Al Bayan Plain" charset="-78"/>
              </a:rPr>
              <a:t>Fitting using Graph Cuts</a:t>
            </a:r>
          </a:p>
        </p:txBody>
      </p:sp>
    </p:spTree>
    <p:extLst>
      <p:ext uri="{BB962C8B-B14F-4D97-AF65-F5344CB8AC3E}">
        <p14:creationId xmlns:p14="http://schemas.microsoft.com/office/powerpoint/2010/main" val="19890449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4800" dirty="0" smtClean="0">
                <a:latin typeface="Al Bayan Plain" charset="-78"/>
                <a:ea typeface="Al Bayan Plain" charset="-78"/>
                <a:cs typeface="Al Bayan Plain" charset="-78"/>
              </a:rPr>
              <a:t>Graph</a:t>
            </a:r>
            <a:r>
              <a:rPr lang="zh-CN" altLang="en-US" sz="4800" dirty="0" smtClean="0">
                <a:latin typeface="Al Bayan Plain" charset="-78"/>
                <a:ea typeface="Al Bayan Plain" charset="-78"/>
                <a:cs typeface="Al Bayan Plain" charset="-78"/>
              </a:rPr>
              <a:t> </a:t>
            </a:r>
            <a:r>
              <a:rPr lang="en-US" altLang="zh-CN" sz="4800" dirty="0" smtClean="0">
                <a:latin typeface="Al Bayan Plain" charset="-78"/>
                <a:ea typeface="Al Bayan Plain" charset="-78"/>
                <a:cs typeface="Al Bayan Plain" charset="-78"/>
              </a:rPr>
              <a:t>Cuts</a:t>
            </a:r>
            <a:r>
              <a:rPr lang="zh-CN" altLang="en-US" sz="4800" dirty="0" smtClean="0">
                <a:latin typeface="Al Bayan Plain" charset="-78"/>
                <a:ea typeface="Al Bayan Plain" charset="-78"/>
                <a:cs typeface="Al Bayan Plain" charset="-78"/>
              </a:rPr>
              <a:t> </a:t>
            </a:r>
            <a:r>
              <a:rPr lang="en-US" altLang="zh-CN" sz="4800" dirty="0" smtClean="0">
                <a:latin typeface="Al Bayan Plain" charset="-78"/>
                <a:ea typeface="Al Bayan Plain" charset="-78"/>
                <a:cs typeface="Al Bayan Plain" charset="-78"/>
              </a:rPr>
              <a:t>Algorithm- Form a Graph</a:t>
            </a:r>
            <a:endParaRPr lang="en-US" sz="4800" dirty="0">
              <a:latin typeface="Al Bayan Plain" charset="-78"/>
              <a:ea typeface="Al Bayan Plain" charset="-78"/>
              <a:cs typeface="Al Bayan Plain" charset="-78"/>
            </a:endParaRPr>
          </a:p>
        </p:txBody>
      </p:sp>
      <p:sp>
        <p:nvSpPr>
          <p:cNvPr id="4" name="Rectangle 3"/>
          <p:cNvSpPr/>
          <p:nvPr/>
        </p:nvSpPr>
        <p:spPr>
          <a:xfrm>
            <a:off x="1485901" y="2393156"/>
            <a:ext cx="1671637" cy="2071687"/>
          </a:xfrm>
          <a:prstGeom prst="rect">
            <a:avLst/>
          </a:prstGeom>
          <a:solidFill>
            <a:srgbClr val="4472C4">
              <a:alpha val="33333"/>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709863" y="2393155"/>
            <a:ext cx="1671637" cy="2071687"/>
          </a:xfrm>
          <a:prstGeom prst="rect">
            <a:avLst/>
          </a:prstGeom>
          <a:solidFill>
            <a:srgbClr val="ED7D31">
              <a:alpha val="27059"/>
            </a:srgb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TextBox 5"/>
          <p:cNvSpPr txBox="1"/>
          <p:nvPr/>
        </p:nvSpPr>
        <p:spPr>
          <a:xfrm>
            <a:off x="2509838" y="2023702"/>
            <a:ext cx="1593056" cy="369332"/>
          </a:xfrm>
          <a:prstGeom prst="rect">
            <a:avLst/>
          </a:prstGeom>
          <a:noFill/>
        </p:spPr>
        <p:txBody>
          <a:bodyPr wrap="square" rtlCol="0">
            <a:spAutoFit/>
          </a:bodyPr>
          <a:lstStyle/>
          <a:p>
            <a:r>
              <a:rPr lang="en-US" dirty="0" smtClean="0"/>
              <a:t>Overlap</a:t>
            </a:r>
            <a:endParaRPr lang="en-US" dirty="0"/>
          </a:p>
        </p:txBody>
      </p:sp>
      <p:sp>
        <p:nvSpPr>
          <p:cNvPr id="7" name="Oval 6"/>
          <p:cNvSpPr/>
          <p:nvPr/>
        </p:nvSpPr>
        <p:spPr>
          <a:xfrm>
            <a:off x="2767015" y="2686051"/>
            <a:ext cx="133350" cy="1857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990855" y="2695575"/>
            <a:ext cx="133350" cy="1857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762247" y="3267082"/>
            <a:ext cx="133350" cy="1857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986087" y="3276606"/>
            <a:ext cx="133350" cy="1857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762247" y="3952882"/>
            <a:ext cx="133350" cy="1857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2986087" y="3962406"/>
            <a:ext cx="133350" cy="1857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7720023" y="2752723"/>
            <a:ext cx="133350" cy="1857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flipH="1">
            <a:off x="9191643" y="2752723"/>
            <a:ext cx="152387" cy="1952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7715255" y="3333754"/>
            <a:ext cx="133350" cy="1857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9182111" y="3343278"/>
            <a:ext cx="133350" cy="1857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7715255" y="4019554"/>
            <a:ext cx="133350" cy="1857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9182118" y="4029078"/>
            <a:ext cx="133350" cy="1857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flipH="1">
            <a:off x="8472499" y="2762246"/>
            <a:ext cx="152387" cy="1952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8462967" y="3352801"/>
            <a:ext cx="133350" cy="1857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8462974" y="4038601"/>
            <a:ext cx="133350" cy="1857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flipH="1">
            <a:off x="2871793" y="2719379"/>
            <a:ext cx="152387" cy="1952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2862261" y="3309934"/>
            <a:ext cx="133350" cy="1857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2862268" y="3995734"/>
            <a:ext cx="133350" cy="1857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a:stCxn id="16" idx="2"/>
          </p:cNvCxnSpPr>
          <p:nvPr/>
        </p:nvCxnSpPr>
        <p:spPr>
          <a:xfrm flipH="1">
            <a:off x="6729413" y="2845592"/>
            <a:ext cx="990610" cy="5834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8" idx="2"/>
          </p:cNvCxnSpPr>
          <p:nvPr/>
        </p:nvCxnSpPr>
        <p:spPr>
          <a:xfrm flipH="1">
            <a:off x="6729413" y="3426623"/>
            <a:ext cx="985842" cy="237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0" idx="2"/>
          </p:cNvCxnSpPr>
          <p:nvPr/>
        </p:nvCxnSpPr>
        <p:spPr>
          <a:xfrm flipH="1" flipV="1">
            <a:off x="6729413" y="3429000"/>
            <a:ext cx="985842" cy="683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22" idx="6"/>
            <a:endCxn id="16" idx="6"/>
          </p:cNvCxnSpPr>
          <p:nvPr/>
        </p:nvCxnSpPr>
        <p:spPr>
          <a:xfrm flipH="1" flipV="1">
            <a:off x="7853373" y="2845592"/>
            <a:ext cx="619126" cy="14285"/>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flipV="1">
            <a:off x="8596317" y="2855120"/>
            <a:ext cx="619126" cy="14285"/>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endCxn id="18" idx="6"/>
          </p:cNvCxnSpPr>
          <p:nvPr/>
        </p:nvCxnSpPr>
        <p:spPr>
          <a:xfrm flipH="1" flipV="1">
            <a:off x="7848605" y="3426623"/>
            <a:ext cx="666753" cy="14279"/>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flipV="1">
            <a:off x="8596317" y="3443293"/>
            <a:ext cx="619126" cy="14285"/>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flipV="1">
            <a:off x="7831939" y="4124335"/>
            <a:ext cx="619126" cy="1428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flipV="1">
            <a:off x="8562985" y="4126708"/>
            <a:ext cx="619126" cy="14285"/>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flipV="1">
            <a:off x="9315461" y="2859878"/>
            <a:ext cx="1000114" cy="569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a:endCxn id="19" idx="6"/>
          </p:cNvCxnSpPr>
          <p:nvPr/>
        </p:nvCxnSpPr>
        <p:spPr>
          <a:xfrm flipH="1" flipV="1">
            <a:off x="9315461" y="3436147"/>
            <a:ext cx="1000114" cy="7141"/>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9310711" y="3428998"/>
            <a:ext cx="1004864" cy="683426"/>
          </a:xfrm>
          <a:prstGeom prst="line">
            <a:avLst/>
          </a:prstGeom>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5738809" y="3276606"/>
            <a:ext cx="962029" cy="369332"/>
          </a:xfrm>
          <a:prstGeom prst="rect">
            <a:avLst/>
          </a:prstGeom>
          <a:noFill/>
        </p:spPr>
        <p:txBody>
          <a:bodyPr wrap="square" rtlCol="0">
            <a:spAutoFit/>
          </a:bodyPr>
          <a:lstStyle/>
          <a:p>
            <a:r>
              <a:rPr lang="en-US" altLang="zh-CN" dirty="0" smtClean="0"/>
              <a:t>Patch A</a:t>
            </a:r>
            <a:endParaRPr lang="en-US" dirty="0"/>
          </a:p>
        </p:txBody>
      </p:sp>
      <p:sp>
        <p:nvSpPr>
          <p:cNvPr id="54" name="TextBox 53"/>
          <p:cNvSpPr txBox="1"/>
          <p:nvPr/>
        </p:nvSpPr>
        <p:spPr>
          <a:xfrm>
            <a:off x="10296552" y="3258622"/>
            <a:ext cx="962029" cy="369332"/>
          </a:xfrm>
          <a:prstGeom prst="rect">
            <a:avLst/>
          </a:prstGeom>
          <a:noFill/>
        </p:spPr>
        <p:txBody>
          <a:bodyPr wrap="square" rtlCol="0">
            <a:spAutoFit/>
          </a:bodyPr>
          <a:lstStyle/>
          <a:p>
            <a:r>
              <a:rPr lang="en-US" altLang="zh-CN" dirty="0" smtClean="0"/>
              <a:t>Patch B</a:t>
            </a:r>
            <a:endParaRPr lang="en-US" dirty="0"/>
          </a:p>
        </p:txBody>
      </p:sp>
      <p:cxnSp>
        <p:nvCxnSpPr>
          <p:cNvPr id="56" name="Straight Connector 55"/>
          <p:cNvCxnSpPr/>
          <p:nvPr/>
        </p:nvCxnSpPr>
        <p:spPr>
          <a:xfrm flipH="1">
            <a:off x="7786212" y="2911260"/>
            <a:ext cx="4768" cy="449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8524874" y="2893282"/>
            <a:ext cx="4768" cy="449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9253068" y="2876557"/>
            <a:ext cx="4768" cy="449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774778" y="3561398"/>
            <a:ext cx="4768" cy="449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24" idx="0"/>
          </p:cNvCxnSpPr>
          <p:nvPr/>
        </p:nvCxnSpPr>
        <p:spPr>
          <a:xfrm>
            <a:off x="8529642" y="3507955"/>
            <a:ext cx="7" cy="530646"/>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a:endCxn id="21" idx="0"/>
          </p:cNvCxnSpPr>
          <p:nvPr/>
        </p:nvCxnSpPr>
        <p:spPr>
          <a:xfrm flipH="1">
            <a:off x="9248793" y="3474614"/>
            <a:ext cx="9043" cy="554464"/>
          </a:xfrm>
          <a:prstGeom prst="line">
            <a:avLst/>
          </a:prstGeom>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1573994" y="3311006"/>
            <a:ext cx="962029" cy="369332"/>
          </a:xfrm>
          <a:prstGeom prst="rect">
            <a:avLst/>
          </a:prstGeom>
          <a:noFill/>
        </p:spPr>
        <p:txBody>
          <a:bodyPr wrap="square" rtlCol="0">
            <a:spAutoFit/>
          </a:bodyPr>
          <a:lstStyle/>
          <a:p>
            <a:r>
              <a:rPr lang="en-US" altLang="zh-CN" dirty="0" smtClean="0"/>
              <a:t>Patch A</a:t>
            </a:r>
            <a:endParaRPr lang="en-US" dirty="0"/>
          </a:p>
        </p:txBody>
      </p:sp>
      <p:sp>
        <p:nvSpPr>
          <p:cNvPr id="65" name="TextBox 64"/>
          <p:cNvSpPr txBox="1"/>
          <p:nvPr/>
        </p:nvSpPr>
        <p:spPr>
          <a:xfrm>
            <a:off x="3317077" y="3276606"/>
            <a:ext cx="962029" cy="369332"/>
          </a:xfrm>
          <a:prstGeom prst="rect">
            <a:avLst/>
          </a:prstGeom>
          <a:noFill/>
        </p:spPr>
        <p:txBody>
          <a:bodyPr wrap="square" rtlCol="0">
            <a:spAutoFit/>
          </a:bodyPr>
          <a:lstStyle/>
          <a:p>
            <a:r>
              <a:rPr lang="en-US" altLang="zh-CN" dirty="0" smtClean="0"/>
              <a:t>Patch B</a:t>
            </a:r>
            <a:endParaRPr lang="en-US" dirty="0"/>
          </a:p>
        </p:txBody>
      </p:sp>
      <p:cxnSp>
        <p:nvCxnSpPr>
          <p:cNvPr id="67" name="Straight Arrow Connector 66"/>
          <p:cNvCxnSpPr>
            <a:endCxn id="52" idx="1"/>
          </p:cNvCxnSpPr>
          <p:nvPr/>
        </p:nvCxnSpPr>
        <p:spPr>
          <a:xfrm>
            <a:off x="4471990" y="3443288"/>
            <a:ext cx="1266819" cy="179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2512518" y="4996934"/>
            <a:ext cx="6736268" cy="369332"/>
          </a:xfrm>
          <a:prstGeom prst="rect">
            <a:avLst/>
          </a:prstGeom>
          <a:noFill/>
        </p:spPr>
        <p:txBody>
          <a:bodyPr wrap="none" rtlCol="0">
            <a:spAutoFit/>
          </a:bodyPr>
          <a:lstStyle/>
          <a:p>
            <a:r>
              <a:rPr lang="en-US" dirty="0" smtClean="0"/>
              <a:t>-Overlap between old and new blocks is typically 4 or 8 pixels </a:t>
            </a:r>
            <a:r>
              <a:rPr lang="en-US" smtClean="0"/>
              <a:t>in width</a:t>
            </a:r>
            <a:endParaRPr lang="en-US"/>
          </a:p>
        </p:txBody>
      </p:sp>
    </p:spTree>
    <p:extLst>
      <p:ext uri="{BB962C8B-B14F-4D97-AF65-F5344CB8AC3E}">
        <p14:creationId xmlns:p14="http://schemas.microsoft.com/office/powerpoint/2010/main" val="20700656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800" dirty="0" smtClean="0">
                <a:latin typeface="Al Bayan Plain" charset="-78"/>
                <a:ea typeface="Al Bayan Plain" charset="-78"/>
                <a:cs typeface="Al Bayan Plain" charset="-78"/>
              </a:rPr>
              <a:t>Graph</a:t>
            </a:r>
            <a:r>
              <a:rPr lang="zh-CN" altLang="en-US" dirty="0" smtClean="0"/>
              <a:t> </a:t>
            </a:r>
            <a:r>
              <a:rPr lang="en-US" altLang="zh-CN" dirty="0" smtClean="0"/>
              <a:t>Cut</a:t>
            </a:r>
            <a:r>
              <a:rPr lang="zh-CN" altLang="en-US" dirty="0" smtClean="0"/>
              <a:t> </a:t>
            </a:r>
            <a:r>
              <a:rPr lang="en-US" altLang="zh-CN" dirty="0" smtClean="0"/>
              <a:t>Algorithm- Set Weight to Edges</a:t>
            </a:r>
            <a:endParaRPr lang="en-US" dirty="0"/>
          </a:p>
        </p:txBody>
      </p:sp>
      <p:grpSp>
        <p:nvGrpSpPr>
          <p:cNvPr id="39" name="Group 38"/>
          <p:cNvGrpSpPr/>
          <p:nvPr/>
        </p:nvGrpSpPr>
        <p:grpSpPr>
          <a:xfrm>
            <a:off x="1909751" y="2209789"/>
            <a:ext cx="8134362" cy="3415427"/>
            <a:chOff x="1366826" y="2495539"/>
            <a:chExt cx="6183204" cy="3406618"/>
          </a:xfrm>
        </p:grpSpPr>
        <p:sp>
          <p:nvSpPr>
            <p:cNvPr id="4" name="Oval 3"/>
            <p:cNvSpPr/>
            <p:nvPr/>
          </p:nvSpPr>
          <p:spPr>
            <a:xfrm>
              <a:off x="3348040" y="2495539"/>
              <a:ext cx="133350" cy="1857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flipH="1">
              <a:off x="4819660" y="2495539"/>
              <a:ext cx="152387" cy="1952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343272" y="3076570"/>
              <a:ext cx="133350" cy="1857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810128" y="3086094"/>
              <a:ext cx="133350" cy="1857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343272" y="3762370"/>
              <a:ext cx="133350" cy="1857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a:t>
              </a:r>
              <a:endParaRPr lang="en-US" dirty="0"/>
            </a:p>
          </p:txBody>
        </p:sp>
        <p:sp>
          <p:nvSpPr>
            <p:cNvPr id="9" name="Oval 8"/>
            <p:cNvSpPr/>
            <p:nvPr/>
          </p:nvSpPr>
          <p:spPr>
            <a:xfrm>
              <a:off x="4810135" y="3771894"/>
              <a:ext cx="133350" cy="1857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flipH="1">
              <a:off x="4100516" y="2505062"/>
              <a:ext cx="152387" cy="1952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090984" y="3095617"/>
              <a:ext cx="133350" cy="1857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090991" y="3781417"/>
              <a:ext cx="133350" cy="1857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t>
              </a:r>
              <a:endParaRPr lang="en-US" dirty="0"/>
            </a:p>
          </p:txBody>
        </p:sp>
        <p:cxnSp>
          <p:nvCxnSpPr>
            <p:cNvPr id="13" name="Straight Connector 12"/>
            <p:cNvCxnSpPr>
              <a:stCxn id="18" idx="2"/>
            </p:cNvCxnSpPr>
            <p:nvPr/>
          </p:nvCxnSpPr>
          <p:spPr>
            <a:xfrm flipH="1">
              <a:off x="2357430" y="2588408"/>
              <a:ext cx="990610" cy="5834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20" idx="2"/>
            </p:cNvCxnSpPr>
            <p:nvPr/>
          </p:nvCxnSpPr>
          <p:spPr>
            <a:xfrm flipH="1">
              <a:off x="2357430" y="3169439"/>
              <a:ext cx="985842" cy="23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22" idx="2"/>
            </p:cNvCxnSpPr>
            <p:nvPr/>
          </p:nvCxnSpPr>
          <p:spPr>
            <a:xfrm flipH="1" flipV="1">
              <a:off x="2357430" y="3171816"/>
              <a:ext cx="985842" cy="683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24" idx="6"/>
              <a:endCxn id="18" idx="6"/>
            </p:cNvCxnSpPr>
            <p:nvPr/>
          </p:nvCxnSpPr>
          <p:spPr>
            <a:xfrm flipH="1" flipV="1">
              <a:off x="3481390" y="2588408"/>
              <a:ext cx="619126" cy="142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flipV="1">
              <a:off x="4224334" y="2597936"/>
              <a:ext cx="619126" cy="142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endCxn id="20" idx="6"/>
            </p:cNvCxnSpPr>
            <p:nvPr/>
          </p:nvCxnSpPr>
          <p:spPr>
            <a:xfrm flipH="1" flipV="1">
              <a:off x="3476622" y="3169439"/>
              <a:ext cx="666753" cy="142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flipV="1">
              <a:off x="4224334" y="3186109"/>
              <a:ext cx="619126" cy="142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3459956" y="3867151"/>
              <a:ext cx="619126" cy="142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flipV="1">
              <a:off x="4191002" y="3869524"/>
              <a:ext cx="619126" cy="142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flipV="1">
              <a:off x="4943478" y="2602694"/>
              <a:ext cx="1000114" cy="569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21" idx="6"/>
            </p:cNvCxnSpPr>
            <p:nvPr/>
          </p:nvCxnSpPr>
          <p:spPr>
            <a:xfrm flipH="1" flipV="1">
              <a:off x="4943478" y="3178963"/>
              <a:ext cx="1000114" cy="714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4938728" y="3171814"/>
              <a:ext cx="1004864" cy="683426"/>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366826" y="3019422"/>
              <a:ext cx="962029" cy="369332"/>
            </a:xfrm>
            <a:prstGeom prst="rect">
              <a:avLst/>
            </a:prstGeom>
            <a:noFill/>
          </p:spPr>
          <p:txBody>
            <a:bodyPr wrap="square" rtlCol="0">
              <a:spAutoFit/>
            </a:bodyPr>
            <a:lstStyle/>
            <a:p>
              <a:r>
                <a:rPr lang="en-US" altLang="zh-CN" dirty="0" smtClean="0"/>
                <a:t>Patch A</a:t>
              </a:r>
              <a:endParaRPr lang="en-US" dirty="0"/>
            </a:p>
          </p:txBody>
        </p:sp>
        <p:sp>
          <p:nvSpPr>
            <p:cNvPr id="26" name="TextBox 25"/>
            <p:cNvSpPr txBox="1"/>
            <p:nvPr/>
          </p:nvSpPr>
          <p:spPr>
            <a:xfrm>
              <a:off x="5924569" y="3001438"/>
              <a:ext cx="962029" cy="369332"/>
            </a:xfrm>
            <a:prstGeom prst="rect">
              <a:avLst/>
            </a:prstGeom>
            <a:noFill/>
          </p:spPr>
          <p:txBody>
            <a:bodyPr wrap="square" rtlCol="0">
              <a:spAutoFit/>
            </a:bodyPr>
            <a:lstStyle/>
            <a:p>
              <a:r>
                <a:rPr lang="en-US" altLang="zh-CN" dirty="0" smtClean="0"/>
                <a:t>Patch B</a:t>
              </a:r>
              <a:endParaRPr lang="en-US" dirty="0"/>
            </a:p>
          </p:txBody>
        </p:sp>
        <mc:AlternateContent xmlns:mc="http://schemas.openxmlformats.org/markup-compatibility/2006" xmlns:a14="http://schemas.microsoft.com/office/drawing/2010/main">
          <mc:Choice Requires="a14">
            <p:sp>
              <p:nvSpPr>
                <p:cNvPr id="27" name="TextBox 26"/>
                <p:cNvSpPr txBox="1"/>
                <p:nvPr/>
              </p:nvSpPr>
              <p:spPr>
                <a:xfrm>
                  <a:off x="2630054" y="2637098"/>
                  <a:ext cx="24846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charset="0"/>
                            <a:ea typeface="Cambria Math" charset="0"/>
                            <a:cs typeface="Cambria Math" charset="0"/>
                          </a:rPr>
                          <m:t>∞</m:t>
                        </m:r>
                      </m:oMath>
                    </m:oMathPara>
                  </a14:m>
                  <a:endParaRPr lang="en-US" dirty="0"/>
                </a:p>
              </p:txBody>
            </p:sp>
          </mc:Choice>
          <mc:Fallback xmlns="">
            <p:sp>
              <p:nvSpPr>
                <p:cNvPr id="27" name="TextBox 26"/>
                <p:cNvSpPr txBox="1">
                  <a:spLocks noRot="1" noChangeAspect="1" noMove="1" noResize="1" noEditPoints="1" noAdjustHandles="1" noChangeArrowheads="1" noChangeShapeType="1" noTextEdit="1"/>
                </p:cNvSpPr>
                <p:nvPr/>
              </p:nvSpPr>
              <p:spPr>
                <a:xfrm>
                  <a:off x="2630054" y="2637098"/>
                  <a:ext cx="248466" cy="276999"/>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2834833" y="2947594"/>
                  <a:ext cx="24846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charset="0"/>
                            <a:ea typeface="Cambria Math" charset="0"/>
                            <a:cs typeface="Cambria Math" charset="0"/>
                          </a:rPr>
                          <m:t>∞</m:t>
                        </m:r>
                      </m:oMath>
                    </m:oMathPara>
                  </a14:m>
                  <a:endParaRPr lang="en-US" dirty="0"/>
                </a:p>
              </p:txBody>
            </p:sp>
          </mc:Choice>
          <mc:Fallback xmlns="">
            <p:sp>
              <p:nvSpPr>
                <p:cNvPr id="28" name="TextBox 27"/>
                <p:cNvSpPr txBox="1">
                  <a:spLocks noRot="1" noChangeAspect="1" noMove="1" noResize="1" noEditPoints="1" noAdjustHandles="1" noChangeArrowheads="1" noChangeShapeType="1" noTextEdit="1"/>
                </p:cNvSpPr>
                <p:nvPr/>
              </p:nvSpPr>
              <p:spPr>
                <a:xfrm>
                  <a:off x="2834833" y="2947594"/>
                  <a:ext cx="248466" cy="276999"/>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2834833" y="3329389"/>
                  <a:ext cx="24846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charset="0"/>
                            <a:ea typeface="Cambria Math" charset="0"/>
                            <a:cs typeface="Cambria Math" charset="0"/>
                          </a:rPr>
                          <m:t>∞</m:t>
                        </m:r>
                      </m:oMath>
                    </m:oMathPara>
                  </a14:m>
                  <a:endParaRPr lang="en-US" dirty="0"/>
                </a:p>
              </p:txBody>
            </p:sp>
          </mc:Choice>
          <mc:Fallback xmlns="">
            <p:sp>
              <p:nvSpPr>
                <p:cNvPr id="29" name="TextBox 28"/>
                <p:cNvSpPr txBox="1">
                  <a:spLocks noRot="1" noChangeAspect="1" noMove="1" noResize="1" noEditPoints="1" noAdjustHandles="1" noChangeArrowheads="1" noChangeShapeType="1" noTextEdit="1"/>
                </p:cNvSpPr>
                <p:nvPr/>
              </p:nvSpPr>
              <p:spPr>
                <a:xfrm>
                  <a:off x="2834833" y="3329389"/>
                  <a:ext cx="248466" cy="276999"/>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5285569" y="2577312"/>
                  <a:ext cx="24846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charset="0"/>
                            <a:ea typeface="Cambria Math" charset="0"/>
                            <a:cs typeface="Cambria Math" charset="0"/>
                          </a:rPr>
                          <m:t>∞</m:t>
                        </m:r>
                      </m:oMath>
                    </m:oMathPara>
                  </a14:m>
                  <a:endParaRPr lang="en-US" dirty="0"/>
                </a:p>
              </p:txBody>
            </p:sp>
          </mc:Choice>
          <mc:Fallback xmlns="">
            <p:sp>
              <p:nvSpPr>
                <p:cNvPr id="30" name="TextBox 29"/>
                <p:cNvSpPr txBox="1">
                  <a:spLocks noRot="1" noChangeAspect="1" noMove="1" noResize="1" noEditPoints="1" noAdjustHandles="1" noChangeArrowheads="1" noChangeShapeType="1" noTextEdit="1"/>
                </p:cNvSpPr>
                <p:nvPr/>
              </p:nvSpPr>
              <p:spPr>
                <a:xfrm>
                  <a:off x="5285569" y="2577312"/>
                  <a:ext cx="248466" cy="276999"/>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5280806" y="2930922"/>
                  <a:ext cx="24846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charset="0"/>
                            <a:ea typeface="Cambria Math" charset="0"/>
                            <a:cs typeface="Cambria Math" charset="0"/>
                          </a:rPr>
                          <m:t>∞</m:t>
                        </m:r>
                      </m:oMath>
                    </m:oMathPara>
                  </a14:m>
                  <a:endParaRPr lang="en-US" dirty="0"/>
                </a:p>
              </p:txBody>
            </p:sp>
          </mc:Choice>
          <mc:Fallback xmlns="">
            <p:sp>
              <p:nvSpPr>
                <p:cNvPr id="31" name="TextBox 30"/>
                <p:cNvSpPr txBox="1">
                  <a:spLocks noRot="1" noChangeAspect="1" noMove="1" noResize="1" noEditPoints="1" noAdjustHandles="1" noChangeArrowheads="1" noChangeShapeType="1" noTextEdit="1"/>
                </p:cNvSpPr>
                <p:nvPr/>
              </p:nvSpPr>
              <p:spPr>
                <a:xfrm>
                  <a:off x="5280806" y="2930922"/>
                  <a:ext cx="248466" cy="276999"/>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5199426" y="3330185"/>
                  <a:ext cx="24846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charset="0"/>
                            <a:ea typeface="Cambria Math" charset="0"/>
                            <a:cs typeface="Cambria Math" charset="0"/>
                          </a:rPr>
                          <m:t>∞</m:t>
                        </m:r>
                      </m:oMath>
                    </m:oMathPara>
                  </a14:m>
                  <a:endParaRPr lang="en-US" dirty="0"/>
                </a:p>
              </p:txBody>
            </p:sp>
          </mc:Choice>
          <mc:Fallback xmlns="">
            <p:sp>
              <p:nvSpPr>
                <p:cNvPr id="32" name="TextBox 31"/>
                <p:cNvSpPr txBox="1">
                  <a:spLocks noRot="1" noChangeAspect="1" noMove="1" noResize="1" noEditPoints="1" noAdjustHandles="1" noChangeArrowheads="1" noChangeShapeType="1" noTextEdit="1"/>
                </p:cNvSpPr>
                <p:nvPr/>
              </p:nvSpPr>
              <p:spPr>
                <a:xfrm>
                  <a:off x="5199426" y="3330185"/>
                  <a:ext cx="248466" cy="276999"/>
                </a:xfrm>
                <a:prstGeom prst="rect">
                  <a:avLst/>
                </a:prstGeom>
                <a:blipFill rotWithShape="0">
                  <a:blip r:embed="rId3"/>
                  <a:stretch>
                    <a:fillRect/>
                  </a:stretch>
                </a:blipFill>
              </p:spPr>
              <p:txBody>
                <a:bodyPr/>
                <a:lstStyle/>
                <a:p>
                  <a:r>
                    <a:rPr lang="en-US">
                      <a:noFill/>
                    </a:rPr>
                    <a:t> </a:t>
                  </a:r>
                </a:p>
              </p:txBody>
            </p:sp>
          </mc:Fallback>
        </mc:AlternateContent>
        <p:cxnSp>
          <p:nvCxnSpPr>
            <p:cNvPr id="34" name="Straight Arrow Connector 33"/>
            <p:cNvCxnSpPr/>
            <p:nvPr/>
          </p:nvCxnSpPr>
          <p:spPr>
            <a:xfrm>
              <a:off x="3769519" y="3855239"/>
              <a:ext cx="0" cy="859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30054" y="4722021"/>
              <a:ext cx="4919976" cy="602446"/>
            </a:xfrm>
            <a:prstGeom prst="rect">
              <a:avLst/>
            </a:prstGeom>
          </p:spPr>
        </p:pic>
        <p:sp>
          <p:nvSpPr>
            <p:cNvPr id="37" name="Left Brace 36"/>
            <p:cNvSpPr/>
            <p:nvPr/>
          </p:nvSpPr>
          <p:spPr>
            <a:xfrm rot="16200000">
              <a:off x="4901925" y="4824190"/>
              <a:ext cx="376235" cy="1197974"/>
            </a:xfrm>
            <a:prstGeom prst="leftBrace">
              <a:avLst>
                <a:gd name="adj1" fmla="val 11613"/>
                <a:gd name="adj2" fmla="val 5119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TextBox 37"/>
            <p:cNvSpPr txBox="1"/>
            <p:nvPr/>
          </p:nvSpPr>
          <p:spPr>
            <a:xfrm>
              <a:off x="4100516" y="5533777"/>
              <a:ext cx="2657241" cy="368380"/>
            </a:xfrm>
            <a:prstGeom prst="rect">
              <a:avLst/>
            </a:prstGeom>
            <a:noFill/>
          </p:spPr>
          <p:txBody>
            <a:bodyPr wrap="square" rtlCol="0">
              <a:spAutoFit/>
            </a:bodyPr>
            <a:lstStyle/>
            <a:p>
              <a:r>
                <a:rPr lang="en-US" dirty="0" smtClean="0"/>
                <a:t>Distance of pixels in 2 patches</a:t>
              </a:r>
              <a:endParaRPr lang="en-US" dirty="0"/>
            </a:p>
          </p:txBody>
        </p:sp>
      </p:grpSp>
      <p:cxnSp>
        <p:nvCxnSpPr>
          <p:cNvPr id="41" name="Straight Connector 40"/>
          <p:cNvCxnSpPr/>
          <p:nvPr/>
        </p:nvCxnSpPr>
        <p:spPr>
          <a:xfrm flipH="1">
            <a:off x="4590446" y="2326773"/>
            <a:ext cx="4768" cy="449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572579" y="2396902"/>
            <a:ext cx="4768" cy="449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6542352" y="2396901"/>
            <a:ext cx="4768" cy="449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endCxn id="8" idx="0"/>
          </p:cNvCxnSpPr>
          <p:nvPr/>
        </p:nvCxnSpPr>
        <p:spPr>
          <a:xfrm>
            <a:off x="4590696" y="2880465"/>
            <a:ext cx="6899" cy="59943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562461" y="2983445"/>
            <a:ext cx="28339" cy="557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endCxn id="9" idx="0"/>
          </p:cNvCxnSpPr>
          <p:nvPr/>
        </p:nvCxnSpPr>
        <p:spPr>
          <a:xfrm>
            <a:off x="6521820" y="2984186"/>
            <a:ext cx="5518" cy="505258"/>
          </a:xfrm>
          <a:prstGeom prst="line">
            <a:avLst/>
          </a:prstGeom>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2542553" y="5856652"/>
            <a:ext cx="3082565" cy="646331"/>
          </a:xfrm>
          <a:prstGeom prst="rect">
            <a:avLst/>
          </a:prstGeom>
          <a:noFill/>
        </p:spPr>
        <p:txBody>
          <a:bodyPr wrap="square" rtlCol="0">
            <a:spAutoFit/>
          </a:bodyPr>
          <a:lstStyle/>
          <a:p>
            <a:r>
              <a:rPr lang="en-US" dirty="0" smtClean="0"/>
              <a:t>-Separate Patch A and Patch B</a:t>
            </a:r>
          </a:p>
          <a:p>
            <a:r>
              <a:rPr lang="en-US" dirty="0" smtClean="0"/>
              <a:t>-Find most smooth cut</a:t>
            </a:r>
            <a:endParaRPr lang="en-US" dirty="0"/>
          </a:p>
        </p:txBody>
      </p:sp>
    </p:spTree>
    <p:extLst>
      <p:ext uri="{BB962C8B-B14F-4D97-AF65-F5344CB8AC3E}">
        <p14:creationId xmlns:p14="http://schemas.microsoft.com/office/powerpoint/2010/main" val="1944821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365125"/>
            <a:ext cx="11572874" cy="1325563"/>
          </a:xfrm>
        </p:spPr>
        <p:txBody>
          <a:bodyPr>
            <a:noAutofit/>
          </a:bodyPr>
          <a:lstStyle/>
          <a:p>
            <a:r>
              <a:rPr lang="en-US" altLang="zh-CN" sz="4800" dirty="0" smtClean="0">
                <a:latin typeface="Al Bayan Plain" charset="-78"/>
                <a:ea typeface="Al Bayan Plain" charset="-78"/>
                <a:cs typeface="Al Bayan Plain" charset="-78"/>
              </a:rPr>
              <a:t>Graph</a:t>
            </a:r>
            <a:r>
              <a:rPr lang="zh-CN" altLang="en-US" sz="4800" dirty="0" smtClean="0">
                <a:latin typeface="Al Bayan Plain" charset="-78"/>
                <a:ea typeface="Al Bayan Plain" charset="-78"/>
                <a:cs typeface="Al Bayan Plain" charset="-78"/>
              </a:rPr>
              <a:t> </a:t>
            </a:r>
            <a:r>
              <a:rPr lang="en-US" altLang="zh-CN" sz="4800" dirty="0" smtClean="0">
                <a:latin typeface="Al Bayan Plain" charset="-78"/>
                <a:ea typeface="Al Bayan Plain" charset="-78"/>
                <a:cs typeface="Al Bayan Plain" charset="-78"/>
              </a:rPr>
              <a:t>Cut</a:t>
            </a:r>
            <a:r>
              <a:rPr lang="zh-CN" altLang="en-US" sz="4800" dirty="0" smtClean="0">
                <a:latin typeface="Al Bayan Plain" charset="-78"/>
                <a:ea typeface="Al Bayan Plain" charset="-78"/>
                <a:cs typeface="Al Bayan Plain" charset="-78"/>
              </a:rPr>
              <a:t> </a:t>
            </a:r>
            <a:r>
              <a:rPr lang="en-US" altLang="zh-CN" sz="4800" dirty="0" smtClean="0">
                <a:latin typeface="Al Bayan Plain" charset="-78"/>
                <a:ea typeface="Al Bayan Plain" charset="-78"/>
                <a:cs typeface="Al Bayan Plain" charset="-78"/>
              </a:rPr>
              <a:t>Algorithm- Find Minimum Cut</a:t>
            </a:r>
            <a:endParaRPr lang="en-US" sz="4800" dirty="0">
              <a:latin typeface="Al Bayan Plain" charset="-78"/>
              <a:ea typeface="Al Bayan Plain" charset="-78"/>
              <a:cs typeface="Al Bayan Plain" charset="-78"/>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8394" y="1423872"/>
            <a:ext cx="7415212" cy="4038832"/>
          </a:xfrm>
        </p:spPr>
      </p:pic>
    </p:spTree>
    <p:extLst>
      <p:ext uri="{BB962C8B-B14F-4D97-AF65-F5344CB8AC3E}">
        <p14:creationId xmlns:p14="http://schemas.microsoft.com/office/powerpoint/2010/main" val="1113967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 New Patch</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87120" y="2232559"/>
            <a:ext cx="7752803" cy="2907301"/>
          </a:xfrm>
        </p:spPr>
      </p:pic>
      <p:sp>
        <p:nvSpPr>
          <p:cNvPr id="98" name="TextBox 97"/>
          <p:cNvSpPr txBox="1"/>
          <p:nvPr/>
        </p:nvSpPr>
        <p:spPr>
          <a:xfrm>
            <a:off x="6166880" y="4655428"/>
            <a:ext cx="230826" cy="369332"/>
          </a:xfrm>
          <a:prstGeom prst="rect">
            <a:avLst/>
          </a:prstGeom>
          <a:noFill/>
        </p:spPr>
        <p:txBody>
          <a:bodyPr wrap="square" rtlCol="0">
            <a:spAutoFit/>
          </a:bodyPr>
          <a:lstStyle/>
          <a:p>
            <a:r>
              <a:rPr lang="en-US" dirty="0" smtClean="0">
                <a:solidFill>
                  <a:schemeClr val="bg1"/>
                </a:solidFill>
              </a:rPr>
              <a:t>5</a:t>
            </a:r>
            <a:endParaRPr lang="en-US" dirty="0">
              <a:solidFill>
                <a:schemeClr val="bg1"/>
              </a:solidFill>
            </a:endParaRPr>
          </a:p>
        </p:txBody>
      </p:sp>
    </p:spTree>
    <p:extLst>
      <p:ext uri="{BB962C8B-B14F-4D97-AF65-F5344CB8AC3E}">
        <p14:creationId xmlns:p14="http://schemas.microsoft.com/office/powerpoint/2010/main" val="1383653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6855</TotalTime>
  <Words>789</Words>
  <Application>Microsoft Macintosh PowerPoint</Application>
  <PresentationFormat>Widescreen</PresentationFormat>
  <Paragraphs>122</Paragraphs>
  <Slides>21</Slides>
  <Notes>7</Notes>
  <HiddenSlides>0</HiddenSlides>
  <MMClips>3</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Al Bayan Plain</vt:lpstr>
      <vt:lpstr>Arial</vt:lpstr>
      <vt:lpstr>Calibri</vt:lpstr>
      <vt:lpstr>Calibri Light</vt:lpstr>
      <vt:lpstr>Cambria Math</vt:lpstr>
      <vt:lpstr>等线</vt:lpstr>
      <vt:lpstr>等线 Light</vt:lpstr>
      <vt:lpstr>Office Theme</vt:lpstr>
      <vt:lpstr>Graph-cut Textures: Image and Video Synthesis Using Graph Cuts</vt:lpstr>
      <vt:lpstr>Overview</vt:lpstr>
      <vt:lpstr> Motivation</vt:lpstr>
      <vt:lpstr>Related Works</vt:lpstr>
      <vt:lpstr>Patch Fitting using Graph Cuts</vt:lpstr>
      <vt:lpstr>Graph Cuts Algorithm- Form a Graph</vt:lpstr>
      <vt:lpstr>Graph Cut Algorithm- Set Weight to Edges</vt:lpstr>
      <vt:lpstr>Graph Cut Algorithm- Find Minimum Cut</vt:lpstr>
      <vt:lpstr>Add a New Patch</vt:lpstr>
      <vt:lpstr>Single seam node case</vt:lpstr>
      <vt:lpstr>PowerPoint Presentation</vt:lpstr>
      <vt:lpstr>Surrounded Regions</vt:lpstr>
      <vt:lpstr>Steps of synthesizing new texture</vt:lpstr>
      <vt:lpstr>Pick candidate patches</vt:lpstr>
      <vt:lpstr>Extension &amp; Refinements</vt:lpstr>
      <vt:lpstr>Extension &amp; Refinements</vt:lpstr>
      <vt:lpstr>Results &amp; Evaluation</vt:lpstr>
      <vt:lpstr>Image Synthesis</vt:lpstr>
      <vt:lpstr>Video Synthesis</vt:lpstr>
      <vt:lpstr>Assumptions and Limitations</vt:lpstr>
      <vt:lpstr>Timeline</vt:lpstr>
    </vt:vector>
  </TitlesOfParts>
  <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Graph-cut Textures: Image and Video Synthesis Using Graph Cuts</dc:title>
  <dc:creator>Yijun Shao</dc:creator>
  <cp:lastModifiedBy>Yijun Shao</cp:lastModifiedBy>
  <cp:revision>35</cp:revision>
  <dcterms:created xsi:type="dcterms:W3CDTF">2017-03-12T16:13:36Z</dcterms:created>
  <dcterms:modified xsi:type="dcterms:W3CDTF">2017-04-17T19:56:18Z</dcterms:modified>
</cp:coreProperties>
</file>