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353A-A535-44B2-8720-A2ECDF557306}"/>
              </a:ext>
            </a:extLst>
          </p:cNvPr>
          <p:cNvSpPr>
            <a:spLocks noGrp="1"/>
          </p:cNvSpPr>
          <p:nvPr>
            <p:ph type="ctrTitle"/>
          </p:nvPr>
        </p:nvSpPr>
        <p:spPr/>
        <p:txBody>
          <a:bodyPr/>
          <a:lstStyle/>
          <a:p>
            <a:r>
              <a:rPr lang="en-GB" dirty="0"/>
              <a:t>Venues data analysis – Birmingham vs London</a:t>
            </a:r>
          </a:p>
        </p:txBody>
      </p:sp>
      <p:sp>
        <p:nvSpPr>
          <p:cNvPr id="3" name="Subtitle 2">
            <a:extLst>
              <a:ext uri="{FF2B5EF4-FFF2-40B4-BE49-F238E27FC236}">
                <a16:creationId xmlns:a16="http://schemas.microsoft.com/office/drawing/2014/main" id="{C36FF335-C59F-4857-BDB2-8D3372B73BC4}"/>
              </a:ext>
            </a:extLst>
          </p:cNvPr>
          <p:cNvSpPr>
            <a:spLocks noGrp="1"/>
          </p:cNvSpPr>
          <p:nvPr>
            <p:ph type="subTitle" idx="1"/>
          </p:nvPr>
        </p:nvSpPr>
        <p:spPr/>
        <p:txBody>
          <a:bodyPr/>
          <a:lstStyle/>
          <a:p>
            <a:r>
              <a:rPr lang="en-GB" dirty="0"/>
              <a:t>Indian Restaurant Recommendations</a:t>
            </a:r>
          </a:p>
        </p:txBody>
      </p:sp>
    </p:spTree>
    <p:extLst>
      <p:ext uri="{BB962C8B-B14F-4D97-AF65-F5344CB8AC3E}">
        <p14:creationId xmlns:p14="http://schemas.microsoft.com/office/powerpoint/2010/main" val="196566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6AB7-AD55-4DBA-900A-94B6BFA2F1F8}"/>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1235622E-9535-4BD2-89A6-5A16911215BF}"/>
              </a:ext>
            </a:extLst>
          </p:cNvPr>
          <p:cNvSpPr>
            <a:spLocks noGrp="1"/>
          </p:cNvSpPr>
          <p:nvPr>
            <p:ph idx="1"/>
          </p:nvPr>
        </p:nvSpPr>
        <p:spPr>
          <a:xfrm>
            <a:off x="2592925" y="1540189"/>
            <a:ext cx="8915400" cy="3777622"/>
          </a:xfrm>
        </p:spPr>
        <p:txBody>
          <a:bodyPr>
            <a:normAutofit fontScale="92500" lnSpcReduction="10000"/>
          </a:bodyPr>
          <a:lstStyle/>
          <a:p>
            <a:r>
              <a:rPr lang="en-GB" dirty="0"/>
              <a:t>Birmingham and London are two of the largest UK cities that boasts multiculturalism and diversity. Therefore neighbourhoods will have some combination of different types of venues.</a:t>
            </a:r>
          </a:p>
          <a:p>
            <a:r>
              <a:rPr lang="en-GB" dirty="0"/>
              <a:t>Suppose that a London chain of Indian restaurants has established themselves in east London and would like to consider expanding towards another city. Then Birmingham would be an ideal candidate for the following reasons.</a:t>
            </a:r>
          </a:p>
          <a:p>
            <a:pPr lvl="1"/>
            <a:r>
              <a:rPr lang="en-GB" dirty="0"/>
              <a:t>`2</a:t>
            </a:r>
            <a:r>
              <a:rPr lang="en-GB" baseline="30000" dirty="0"/>
              <a:t>nd</a:t>
            </a:r>
            <a:r>
              <a:rPr lang="en-GB" dirty="0"/>
              <a:t> Largest City in population.</a:t>
            </a:r>
          </a:p>
          <a:p>
            <a:pPr lvl="1"/>
            <a:r>
              <a:rPr lang="en-GB" dirty="0"/>
              <a:t>Great transport links and amenities. Other big cities would be much further north (e.g. Manchester)</a:t>
            </a:r>
          </a:p>
          <a:p>
            <a:pPr lvl="1"/>
            <a:r>
              <a:rPr lang="en-GB" dirty="0"/>
              <a:t>Potential for lower operating costs</a:t>
            </a:r>
          </a:p>
          <a:p>
            <a:r>
              <a:rPr lang="en-GB" dirty="0"/>
              <a:t>Thus a study on segmenting neighbourhoods and trying to unearth similarities between neighbourhoods would aid a stakeholder into deciding their new location.</a:t>
            </a:r>
          </a:p>
        </p:txBody>
      </p:sp>
    </p:spTree>
    <p:extLst>
      <p:ext uri="{BB962C8B-B14F-4D97-AF65-F5344CB8AC3E}">
        <p14:creationId xmlns:p14="http://schemas.microsoft.com/office/powerpoint/2010/main" val="337336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68F4-17B9-49E6-AD15-1847834C6279}"/>
              </a:ext>
            </a:extLst>
          </p:cNvPr>
          <p:cNvSpPr>
            <a:spLocks noGrp="1"/>
          </p:cNvSpPr>
          <p:nvPr>
            <p:ph type="title"/>
          </p:nvPr>
        </p:nvSpPr>
        <p:spPr/>
        <p:txBody>
          <a:bodyPr/>
          <a:lstStyle/>
          <a:p>
            <a:r>
              <a:rPr lang="en-GB" dirty="0"/>
              <a:t>Data collection &amp; processing</a:t>
            </a:r>
          </a:p>
        </p:txBody>
      </p:sp>
      <p:sp>
        <p:nvSpPr>
          <p:cNvPr id="3" name="Content Placeholder 2">
            <a:extLst>
              <a:ext uri="{FF2B5EF4-FFF2-40B4-BE49-F238E27FC236}">
                <a16:creationId xmlns:a16="http://schemas.microsoft.com/office/drawing/2014/main" id="{7422AA90-08C6-4D71-9BB5-F72DF2215122}"/>
              </a:ext>
            </a:extLst>
          </p:cNvPr>
          <p:cNvSpPr>
            <a:spLocks noGrp="1"/>
          </p:cNvSpPr>
          <p:nvPr>
            <p:ph idx="1"/>
          </p:nvPr>
        </p:nvSpPr>
        <p:spPr>
          <a:xfrm>
            <a:off x="2729170" y="1468560"/>
            <a:ext cx="8775442" cy="4412033"/>
          </a:xfrm>
        </p:spPr>
        <p:txBody>
          <a:bodyPr/>
          <a:lstStyle/>
          <a:p>
            <a:r>
              <a:rPr lang="en-GB" dirty="0"/>
              <a:t>Data scraped postcode district tables from Wikipedia for both cities.</a:t>
            </a:r>
          </a:p>
          <a:p>
            <a:r>
              <a:rPr lang="en-GB" dirty="0"/>
              <a:t>Corresponding coordinates for the postcodes were obtained from </a:t>
            </a:r>
            <a:r>
              <a:rPr lang="en-GB" dirty="0" err="1"/>
              <a:t>Nominatim</a:t>
            </a:r>
            <a:r>
              <a:rPr lang="en-GB" dirty="0"/>
              <a:t> </a:t>
            </a:r>
            <a:r>
              <a:rPr lang="en-GB" dirty="0" err="1"/>
              <a:t>Geopy</a:t>
            </a:r>
            <a:r>
              <a:rPr lang="en-GB" dirty="0"/>
              <a:t> API. </a:t>
            </a:r>
          </a:p>
          <a:p>
            <a:r>
              <a:rPr lang="en-GB" dirty="0"/>
              <a:t>Non-geographical postcodes or anomalous values were removed.</a:t>
            </a:r>
          </a:p>
          <a:p>
            <a:r>
              <a:rPr lang="en-GB" dirty="0"/>
              <a:t>Cleaned data contained the following fields shown in the top-right table.</a:t>
            </a:r>
          </a:p>
          <a:p>
            <a:r>
              <a:rPr lang="en-GB" dirty="0"/>
              <a:t>This was then used to acquire venue data via Foursquare API for 51 postcodes.</a:t>
            </a:r>
          </a:p>
        </p:txBody>
      </p:sp>
      <p:pic>
        <p:nvPicPr>
          <p:cNvPr id="5" name="Picture 4">
            <a:extLst>
              <a:ext uri="{FF2B5EF4-FFF2-40B4-BE49-F238E27FC236}">
                <a16:creationId xmlns:a16="http://schemas.microsoft.com/office/drawing/2014/main" id="{580C0419-9459-45B3-B438-6891E6131DF1}"/>
              </a:ext>
            </a:extLst>
          </p:cNvPr>
          <p:cNvPicPr>
            <a:picLocks noChangeAspect="1"/>
          </p:cNvPicPr>
          <p:nvPr/>
        </p:nvPicPr>
        <p:blipFill>
          <a:blip r:embed="rId2"/>
          <a:stretch>
            <a:fillRect/>
          </a:stretch>
        </p:blipFill>
        <p:spPr>
          <a:xfrm>
            <a:off x="4432402" y="4599702"/>
            <a:ext cx="5232731" cy="1280891"/>
          </a:xfrm>
          <a:prstGeom prst="rect">
            <a:avLst/>
          </a:prstGeom>
        </p:spPr>
      </p:pic>
    </p:spTree>
    <p:extLst>
      <p:ext uri="{BB962C8B-B14F-4D97-AF65-F5344CB8AC3E}">
        <p14:creationId xmlns:p14="http://schemas.microsoft.com/office/powerpoint/2010/main" val="156900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883D-CC5C-4D1D-9D28-F5814951FE65}"/>
              </a:ext>
            </a:extLst>
          </p:cNvPr>
          <p:cNvSpPr>
            <a:spLocks noGrp="1"/>
          </p:cNvSpPr>
          <p:nvPr>
            <p:ph type="title"/>
          </p:nvPr>
        </p:nvSpPr>
        <p:spPr/>
        <p:txBody>
          <a:bodyPr/>
          <a:lstStyle/>
          <a:p>
            <a:r>
              <a:rPr lang="en-GB" dirty="0"/>
              <a:t>Venue Exploration</a:t>
            </a:r>
          </a:p>
        </p:txBody>
      </p:sp>
      <p:sp>
        <p:nvSpPr>
          <p:cNvPr id="3" name="Content Placeholder 2">
            <a:extLst>
              <a:ext uri="{FF2B5EF4-FFF2-40B4-BE49-F238E27FC236}">
                <a16:creationId xmlns:a16="http://schemas.microsoft.com/office/drawing/2014/main" id="{CDACB5C5-537A-4FB1-9A82-6CBB2A201A9B}"/>
              </a:ext>
            </a:extLst>
          </p:cNvPr>
          <p:cNvSpPr>
            <a:spLocks noGrp="1"/>
          </p:cNvSpPr>
          <p:nvPr>
            <p:ph idx="1"/>
          </p:nvPr>
        </p:nvSpPr>
        <p:spPr>
          <a:xfrm>
            <a:off x="2591068" y="1540189"/>
            <a:ext cx="8915400" cy="3777622"/>
          </a:xfrm>
        </p:spPr>
        <p:txBody>
          <a:bodyPr>
            <a:normAutofit lnSpcReduction="10000"/>
          </a:bodyPr>
          <a:lstStyle/>
          <a:p>
            <a:r>
              <a:rPr lang="en-GB" dirty="0"/>
              <a:t>In summary we requested nearby venues that were within 1km and capped at 50 venues for their given latitude &amp; longitude pairs.</a:t>
            </a:r>
          </a:p>
          <a:p>
            <a:r>
              <a:rPr lang="en-GB" dirty="0"/>
              <a:t>The merged table below were returned by Foursquare.</a:t>
            </a:r>
          </a:p>
          <a:p>
            <a:r>
              <a:rPr lang="en-GB" dirty="0"/>
              <a:t>From the data we saw that most of the central London areas hit the 50 venues limit. Then the non-central areas had results ranging from 3-35 venues.</a:t>
            </a:r>
          </a:p>
          <a:p>
            <a:r>
              <a:rPr lang="en-GB" dirty="0"/>
              <a:t>Whereas for Birmingham we saw a similar result for central postcodes (such as B1) having hit the limit of 50 whilst other areas are relatively sparse.</a:t>
            </a:r>
          </a:p>
          <a:p>
            <a:r>
              <a:rPr lang="en-GB" dirty="0"/>
              <a:t>198 unique venue categories within the venue dataset.</a:t>
            </a:r>
          </a:p>
          <a:p>
            <a:r>
              <a:rPr lang="en-GB" dirty="0"/>
              <a:t>The results heavily depends on latitude &amp; longitude pairs used. More information about surrounding venues can be optimised if we had more coordinates or specific addresses.</a:t>
            </a:r>
          </a:p>
        </p:txBody>
      </p:sp>
      <p:pic>
        <p:nvPicPr>
          <p:cNvPr id="4" name="Picture 3">
            <a:extLst>
              <a:ext uri="{FF2B5EF4-FFF2-40B4-BE49-F238E27FC236}">
                <a16:creationId xmlns:a16="http://schemas.microsoft.com/office/drawing/2014/main" id="{44ECB0B4-C2A3-4F88-BF2D-7A0F5A3F5D16}"/>
              </a:ext>
            </a:extLst>
          </p:cNvPr>
          <p:cNvPicPr>
            <a:picLocks noChangeAspect="1"/>
          </p:cNvPicPr>
          <p:nvPr/>
        </p:nvPicPr>
        <p:blipFill>
          <a:blip r:embed="rId2"/>
          <a:stretch>
            <a:fillRect/>
          </a:stretch>
        </p:blipFill>
        <p:spPr>
          <a:xfrm>
            <a:off x="2591068" y="5392456"/>
            <a:ext cx="6858594" cy="1243692"/>
          </a:xfrm>
          <a:prstGeom prst="rect">
            <a:avLst/>
          </a:prstGeom>
        </p:spPr>
      </p:pic>
    </p:spTree>
    <p:extLst>
      <p:ext uri="{BB962C8B-B14F-4D97-AF65-F5344CB8AC3E}">
        <p14:creationId xmlns:p14="http://schemas.microsoft.com/office/powerpoint/2010/main" val="14549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C5C7-07AC-4B28-9576-4A9A524FE8D6}"/>
              </a:ext>
            </a:extLst>
          </p:cNvPr>
          <p:cNvSpPr>
            <a:spLocks noGrp="1"/>
          </p:cNvSpPr>
          <p:nvPr>
            <p:ph type="title"/>
          </p:nvPr>
        </p:nvSpPr>
        <p:spPr/>
        <p:txBody>
          <a:bodyPr/>
          <a:lstStyle/>
          <a:p>
            <a:r>
              <a:rPr lang="en-GB" dirty="0"/>
              <a:t>Top 5 venue category for each postcode</a:t>
            </a:r>
          </a:p>
        </p:txBody>
      </p:sp>
      <p:pic>
        <p:nvPicPr>
          <p:cNvPr id="4" name="Content Placeholder 3">
            <a:extLst>
              <a:ext uri="{FF2B5EF4-FFF2-40B4-BE49-F238E27FC236}">
                <a16:creationId xmlns:a16="http://schemas.microsoft.com/office/drawing/2014/main" id="{E78B55B8-0A2D-4F95-BE81-26D5C10CD427}"/>
              </a:ext>
            </a:extLst>
          </p:cNvPr>
          <p:cNvPicPr>
            <a:picLocks noGrp="1" noChangeAspect="1"/>
          </p:cNvPicPr>
          <p:nvPr>
            <p:ph idx="1"/>
          </p:nvPr>
        </p:nvPicPr>
        <p:blipFill>
          <a:blip r:embed="rId2"/>
          <a:stretch>
            <a:fillRect/>
          </a:stretch>
        </p:blipFill>
        <p:spPr>
          <a:xfrm>
            <a:off x="2589213" y="2388235"/>
            <a:ext cx="8915400" cy="3268980"/>
          </a:xfrm>
          <a:prstGeom prst="rect">
            <a:avLst/>
          </a:prstGeom>
        </p:spPr>
      </p:pic>
    </p:spTree>
    <p:extLst>
      <p:ext uri="{BB962C8B-B14F-4D97-AF65-F5344CB8AC3E}">
        <p14:creationId xmlns:p14="http://schemas.microsoft.com/office/powerpoint/2010/main" val="375331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53C5-340C-4FFA-A802-417EDE765028}"/>
              </a:ext>
            </a:extLst>
          </p:cNvPr>
          <p:cNvSpPr>
            <a:spLocks noGrp="1"/>
          </p:cNvSpPr>
          <p:nvPr>
            <p:ph type="title"/>
          </p:nvPr>
        </p:nvSpPr>
        <p:spPr/>
        <p:txBody>
          <a:bodyPr/>
          <a:lstStyle/>
          <a:p>
            <a:r>
              <a:rPr lang="en-GB" dirty="0"/>
              <a:t>Clustering Postcodes - Implementation</a:t>
            </a:r>
          </a:p>
        </p:txBody>
      </p:sp>
      <p:sp>
        <p:nvSpPr>
          <p:cNvPr id="3" name="Content Placeholder 2">
            <a:extLst>
              <a:ext uri="{FF2B5EF4-FFF2-40B4-BE49-F238E27FC236}">
                <a16:creationId xmlns:a16="http://schemas.microsoft.com/office/drawing/2014/main" id="{CDA13DDF-2178-40A2-93D6-A8BC667CA210}"/>
              </a:ext>
            </a:extLst>
          </p:cNvPr>
          <p:cNvSpPr>
            <a:spLocks noGrp="1"/>
          </p:cNvSpPr>
          <p:nvPr>
            <p:ph idx="1"/>
          </p:nvPr>
        </p:nvSpPr>
        <p:spPr>
          <a:xfrm>
            <a:off x="2589212" y="1540189"/>
            <a:ext cx="8915400" cy="3777622"/>
          </a:xfrm>
        </p:spPr>
        <p:txBody>
          <a:bodyPr/>
          <a:lstStyle/>
          <a:p>
            <a:r>
              <a:rPr lang="en-GB" dirty="0"/>
              <a:t>We used </a:t>
            </a:r>
            <a:r>
              <a:rPr lang="en-GB" dirty="0" err="1"/>
              <a:t>sklearn’s</a:t>
            </a:r>
            <a:r>
              <a:rPr lang="en-GB" dirty="0"/>
              <a:t> library to perform K means clustering between postcodes. </a:t>
            </a:r>
          </a:p>
          <a:p>
            <a:r>
              <a:rPr lang="en-GB" dirty="0"/>
              <a:t>The data of venues we have will need some pre-processing to be able to use k-means on categorical variables. </a:t>
            </a:r>
          </a:p>
          <a:p>
            <a:r>
              <a:rPr lang="en-GB" dirty="0"/>
              <a:t>After running K-means we examine the clusters and label each cluster based on their characteristic traits.</a:t>
            </a:r>
          </a:p>
          <a:p>
            <a:r>
              <a:rPr lang="en-GB" dirty="0"/>
              <a:t>Folium maps and summary statistics were used in conjunction to help visualise results.</a:t>
            </a:r>
          </a:p>
        </p:txBody>
      </p:sp>
    </p:spTree>
    <p:extLst>
      <p:ext uri="{BB962C8B-B14F-4D97-AF65-F5344CB8AC3E}">
        <p14:creationId xmlns:p14="http://schemas.microsoft.com/office/powerpoint/2010/main" val="312864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B0F0"/>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4"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BA1AABB7-0FD0-4445-8B8B-7A0C680C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54E27926-1B1B-43E1-B66E-BCD3D722D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a:extLst>
              <a:ext uri="{FF2B5EF4-FFF2-40B4-BE49-F238E27FC236}">
                <a16:creationId xmlns:a16="http://schemas.microsoft.com/office/drawing/2014/main" id="{4FCF62FB-9690-4C28-8794-1D59EC65F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9734" cy="6858000"/>
          </a:xfrm>
          <a:prstGeom prst="rect">
            <a:avLst/>
          </a:prstGeom>
          <a:solidFill>
            <a:srgbClr val="74518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9E656FE-C539-4255-AD09-26C01DF09DBF}"/>
              </a:ext>
            </a:extLst>
          </p:cNvPr>
          <p:cNvSpPr>
            <a:spLocks noGrp="1"/>
          </p:cNvSpPr>
          <p:nvPr>
            <p:ph type="title"/>
          </p:nvPr>
        </p:nvSpPr>
        <p:spPr>
          <a:xfrm>
            <a:off x="540279" y="1795849"/>
            <a:ext cx="3778870" cy="3114818"/>
          </a:xfrm>
        </p:spPr>
        <p:txBody>
          <a:bodyPr vert="horz" lIns="91440" tIns="45720" rIns="91440" bIns="45720" rtlCol="0" anchor="b">
            <a:normAutofit/>
          </a:bodyPr>
          <a:lstStyle/>
          <a:p>
            <a:r>
              <a:rPr lang="en-US" dirty="0">
                <a:solidFill>
                  <a:srgbClr val="FEFFFF"/>
                </a:solidFill>
              </a:rPr>
              <a:t>Clustering Postcodes - Results</a:t>
            </a:r>
          </a:p>
        </p:txBody>
      </p:sp>
      <p:pic>
        <p:nvPicPr>
          <p:cNvPr id="4" name="Picture 3">
            <a:extLst>
              <a:ext uri="{FF2B5EF4-FFF2-40B4-BE49-F238E27FC236}">
                <a16:creationId xmlns:a16="http://schemas.microsoft.com/office/drawing/2014/main" id="{697437B4-4984-4BF3-9A8D-23E014E2B09B}"/>
              </a:ext>
            </a:extLst>
          </p:cNvPr>
          <p:cNvPicPr>
            <a:picLocks noChangeAspect="1"/>
          </p:cNvPicPr>
          <p:nvPr/>
        </p:nvPicPr>
        <p:blipFill rotWithShape="1">
          <a:blip r:embed="rId2"/>
          <a:srcRect l="15666" r="18260"/>
          <a:stretch/>
        </p:blipFill>
        <p:spPr>
          <a:xfrm>
            <a:off x="4639732" y="10"/>
            <a:ext cx="7552267" cy="6857990"/>
          </a:xfrm>
          <a:prstGeom prst="rect">
            <a:avLst/>
          </a:prstGeom>
        </p:spPr>
      </p:pic>
      <p:sp>
        <p:nvSpPr>
          <p:cNvPr id="45" name="Freeform 5">
            <a:extLst>
              <a:ext uri="{FF2B5EF4-FFF2-40B4-BE49-F238E27FC236}">
                <a16:creationId xmlns:a16="http://schemas.microsoft.com/office/drawing/2014/main" id="{72E9BF2B-2D1E-41E3-ADDD-4CBCC1A6A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 name="Content Placeholder 2">
            <a:extLst>
              <a:ext uri="{FF2B5EF4-FFF2-40B4-BE49-F238E27FC236}">
                <a16:creationId xmlns:a16="http://schemas.microsoft.com/office/drawing/2014/main" id="{9DF17D47-46F9-4AA1-89F4-C6B6A272E87A}"/>
              </a:ext>
            </a:extLst>
          </p:cNvPr>
          <p:cNvSpPr>
            <a:spLocks noGrp="1"/>
          </p:cNvSpPr>
          <p:nvPr>
            <p:ph idx="1"/>
          </p:nvPr>
        </p:nvSpPr>
        <p:spPr>
          <a:xfrm>
            <a:off x="540279" y="5189400"/>
            <a:ext cx="3778870" cy="544260"/>
          </a:xfrm>
        </p:spPr>
        <p:txBody>
          <a:bodyPr vert="horz" lIns="91440" tIns="45720" rIns="91440" bIns="45720" rtlCol="0" anchor="ctr">
            <a:normAutofit/>
          </a:bodyPr>
          <a:lstStyle/>
          <a:p>
            <a:pPr marL="0" indent="0">
              <a:buNone/>
            </a:pPr>
            <a:r>
              <a:rPr lang="en-US" dirty="0">
                <a:solidFill>
                  <a:srgbClr val="FEFFFF"/>
                </a:solidFill>
              </a:rPr>
              <a:t>London</a:t>
            </a:r>
          </a:p>
        </p:txBody>
      </p:sp>
    </p:spTree>
    <p:extLst>
      <p:ext uri="{BB962C8B-B14F-4D97-AF65-F5344CB8AC3E}">
        <p14:creationId xmlns:p14="http://schemas.microsoft.com/office/powerpoint/2010/main" val="147303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4"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BA1AABB7-0FD0-4445-8B8B-7A0C680C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54E27926-1B1B-43E1-B66E-BCD3D722D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a:extLst>
              <a:ext uri="{FF2B5EF4-FFF2-40B4-BE49-F238E27FC236}">
                <a16:creationId xmlns:a16="http://schemas.microsoft.com/office/drawing/2014/main" id="{4FCF62FB-9690-4C28-8794-1D59EC65F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9734" cy="6858000"/>
          </a:xfrm>
          <a:prstGeom prst="rect">
            <a:avLst/>
          </a:prstGeom>
          <a:solidFill>
            <a:srgbClr val="71587A"/>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31A1F12-6386-458C-8BC4-7E99C84624DF}"/>
              </a:ext>
            </a:extLst>
          </p:cNvPr>
          <p:cNvSpPr>
            <a:spLocks noGrp="1"/>
          </p:cNvSpPr>
          <p:nvPr>
            <p:ph type="title"/>
          </p:nvPr>
        </p:nvSpPr>
        <p:spPr>
          <a:xfrm>
            <a:off x="540279" y="1795849"/>
            <a:ext cx="3778870" cy="3114818"/>
          </a:xfrm>
        </p:spPr>
        <p:txBody>
          <a:bodyPr vert="horz" lIns="91440" tIns="45720" rIns="91440" bIns="45720" rtlCol="0" anchor="b">
            <a:normAutofit/>
          </a:bodyPr>
          <a:lstStyle/>
          <a:p>
            <a:pPr>
              <a:lnSpc>
                <a:spcPct val="90000"/>
              </a:lnSpc>
            </a:pPr>
            <a:r>
              <a:rPr lang="en-US" dirty="0">
                <a:solidFill>
                  <a:srgbClr val="FEFFFF"/>
                </a:solidFill>
              </a:rPr>
              <a:t>Clustering Postcodes - Results</a:t>
            </a:r>
          </a:p>
        </p:txBody>
      </p:sp>
      <p:pic>
        <p:nvPicPr>
          <p:cNvPr id="4" name="Picture 3">
            <a:extLst>
              <a:ext uri="{FF2B5EF4-FFF2-40B4-BE49-F238E27FC236}">
                <a16:creationId xmlns:a16="http://schemas.microsoft.com/office/drawing/2014/main" id="{CCEAB73F-6A92-4C03-AB0D-4E68C3610863}"/>
              </a:ext>
            </a:extLst>
          </p:cNvPr>
          <p:cNvPicPr>
            <a:picLocks noChangeAspect="1"/>
          </p:cNvPicPr>
          <p:nvPr/>
        </p:nvPicPr>
        <p:blipFill rotWithShape="1">
          <a:blip r:embed="rId2"/>
          <a:srcRect l="7195" r="26731"/>
          <a:stretch/>
        </p:blipFill>
        <p:spPr>
          <a:xfrm>
            <a:off x="4639732" y="10"/>
            <a:ext cx="7552267" cy="6857990"/>
          </a:xfrm>
          <a:prstGeom prst="rect">
            <a:avLst/>
          </a:prstGeom>
        </p:spPr>
      </p:pic>
      <p:sp>
        <p:nvSpPr>
          <p:cNvPr id="45" name="Freeform 5">
            <a:extLst>
              <a:ext uri="{FF2B5EF4-FFF2-40B4-BE49-F238E27FC236}">
                <a16:creationId xmlns:a16="http://schemas.microsoft.com/office/drawing/2014/main" id="{72E9BF2B-2D1E-41E3-ADDD-4CBCC1A6A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 name="Content Placeholder 2">
            <a:extLst>
              <a:ext uri="{FF2B5EF4-FFF2-40B4-BE49-F238E27FC236}">
                <a16:creationId xmlns:a16="http://schemas.microsoft.com/office/drawing/2014/main" id="{AA87F025-C894-4CBE-8FBC-398D60EB9720}"/>
              </a:ext>
            </a:extLst>
          </p:cNvPr>
          <p:cNvSpPr>
            <a:spLocks noGrp="1"/>
          </p:cNvSpPr>
          <p:nvPr>
            <p:ph idx="1"/>
          </p:nvPr>
        </p:nvSpPr>
        <p:spPr>
          <a:xfrm>
            <a:off x="540279" y="5189400"/>
            <a:ext cx="3778870" cy="544260"/>
          </a:xfrm>
        </p:spPr>
        <p:txBody>
          <a:bodyPr vert="horz" lIns="91440" tIns="45720" rIns="91440" bIns="45720" rtlCol="0" anchor="ctr">
            <a:normAutofit/>
          </a:bodyPr>
          <a:lstStyle/>
          <a:p>
            <a:pPr marL="0" indent="0">
              <a:lnSpc>
                <a:spcPct val="90000"/>
              </a:lnSpc>
              <a:buNone/>
            </a:pPr>
            <a:r>
              <a:rPr lang="en-US" sz="1500" dirty="0">
                <a:solidFill>
                  <a:srgbClr val="FEFFFF"/>
                </a:solidFill>
              </a:rPr>
              <a:t>Birmingham</a:t>
            </a:r>
          </a:p>
        </p:txBody>
      </p:sp>
    </p:spTree>
    <p:extLst>
      <p:ext uri="{BB962C8B-B14F-4D97-AF65-F5344CB8AC3E}">
        <p14:creationId xmlns:p14="http://schemas.microsoft.com/office/powerpoint/2010/main" val="276419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8C24-4C22-4EE1-BF93-2CB0E6394E33}"/>
              </a:ext>
            </a:extLst>
          </p:cNvPr>
          <p:cNvSpPr>
            <a:spLocks noGrp="1"/>
          </p:cNvSpPr>
          <p:nvPr>
            <p:ph type="title"/>
          </p:nvPr>
        </p:nvSpPr>
        <p:spPr/>
        <p:txBody>
          <a:bodyPr/>
          <a:lstStyle/>
          <a:p>
            <a:r>
              <a:rPr lang="en-GB" dirty="0"/>
              <a:t>Conclusion and Future Considerations</a:t>
            </a:r>
          </a:p>
        </p:txBody>
      </p:sp>
      <p:sp>
        <p:nvSpPr>
          <p:cNvPr id="3" name="Content Placeholder 2">
            <a:extLst>
              <a:ext uri="{FF2B5EF4-FFF2-40B4-BE49-F238E27FC236}">
                <a16:creationId xmlns:a16="http://schemas.microsoft.com/office/drawing/2014/main" id="{BF660EB0-88C5-44FB-9A07-4434135A4843}"/>
              </a:ext>
            </a:extLst>
          </p:cNvPr>
          <p:cNvSpPr>
            <a:spLocks noGrp="1"/>
          </p:cNvSpPr>
          <p:nvPr>
            <p:ph idx="1"/>
          </p:nvPr>
        </p:nvSpPr>
        <p:spPr>
          <a:xfrm>
            <a:off x="2589212" y="1540189"/>
            <a:ext cx="8915400" cy="3777622"/>
          </a:xfrm>
        </p:spPr>
        <p:txBody>
          <a:bodyPr>
            <a:normAutofit fontScale="92500"/>
          </a:bodyPr>
          <a:lstStyle/>
          <a:p>
            <a:r>
              <a:rPr lang="en-GB" dirty="0"/>
              <a:t>Both cities in a nutshell may not be so similar. Clusters classified Birmingham town centre districts to be similar to the sample of London postcodes observed. This may suggest that population and traffic between both cities are not similar. Moreover Birmingham districts that were further from the centre were distinct from the London postcodes. I suspect underlying complexity with clustering postcodes and going forwards include few other important features for classification.</a:t>
            </a:r>
          </a:p>
          <a:p>
            <a:r>
              <a:rPr lang="en-GB" dirty="0"/>
              <a:t>Despite this we have some recommendations in the notebook from the results.</a:t>
            </a:r>
          </a:p>
          <a:p>
            <a:r>
              <a:rPr lang="en-GB" dirty="0"/>
              <a:t> Ideas to explore could include:</a:t>
            </a:r>
          </a:p>
          <a:p>
            <a:pPr lvl="1"/>
            <a:r>
              <a:rPr lang="en-GB" dirty="0"/>
              <a:t>Attractiveness of location (proximity to tourist spots)</a:t>
            </a:r>
          </a:p>
          <a:p>
            <a:pPr lvl="1"/>
            <a:r>
              <a:rPr lang="en-GB" dirty="0"/>
              <a:t>Socio-economic analysis</a:t>
            </a:r>
          </a:p>
          <a:p>
            <a:pPr lvl="1"/>
            <a:r>
              <a:rPr lang="en-GB" dirty="0"/>
              <a:t>Property prices</a:t>
            </a:r>
          </a:p>
          <a:p>
            <a:endParaRPr lang="en-GB" dirty="0"/>
          </a:p>
        </p:txBody>
      </p:sp>
    </p:spTree>
    <p:extLst>
      <p:ext uri="{BB962C8B-B14F-4D97-AF65-F5344CB8AC3E}">
        <p14:creationId xmlns:p14="http://schemas.microsoft.com/office/powerpoint/2010/main" val="6141363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102</TotalTime>
  <Words>519</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Venues data analysis – Birmingham vs London</vt:lpstr>
      <vt:lpstr>Introduction</vt:lpstr>
      <vt:lpstr>Data collection &amp; processing</vt:lpstr>
      <vt:lpstr>Venue Exploration</vt:lpstr>
      <vt:lpstr>Top 5 venue category for each postcode</vt:lpstr>
      <vt:lpstr>Clustering Postcodes - Implementation</vt:lpstr>
      <vt:lpstr>Clustering Postcodes - Results</vt:lpstr>
      <vt:lpstr>Clustering Postcodes - Results</vt:lpstr>
      <vt:lpstr>Conclusion and Future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Venues data analysis – Birmingham vs London</dc:title>
  <dc:creator>Yasin Hassan</dc:creator>
  <cp:lastModifiedBy>Yasin Hassan</cp:lastModifiedBy>
  <cp:revision>7</cp:revision>
  <dcterms:created xsi:type="dcterms:W3CDTF">2019-11-12T15:14:16Z</dcterms:created>
  <dcterms:modified xsi:type="dcterms:W3CDTF">2019-11-12T16:56:32Z</dcterms:modified>
</cp:coreProperties>
</file>