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7"/>
  </p:notesMasterIdLst>
  <p:handoutMasterIdLst>
    <p:handoutMasterId r:id="rId198"/>
  </p:handoutMasterIdLst>
  <p:sldIdLst>
    <p:sldId id="454" r:id="rId2"/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53" r:id="rId17"/>
    <p:sldId id="257" r:id="rId18"/>
    <p:sldId id="258" r:id="rId19"/>
    <p:sldId id="259" r:id="rId20"/>
    <p:sldId id="260" r:id="rId21"/>
    <p:sldId id="261" r:id="rId22"/>
    <p:sldId id="262" r:id="rId23"/>
    <p:sldId id="365" r:id="rId24"/>
    <p:sldId id="263" r:id="rId25"/>
    <p:sldId id="269" r:id="rId26"/>
    <p:sldId id="270" r:id="rId27"/>
    <p:sldId id="266" r:id="rId28"/>
    <p:sldId id="267" r:id="rId29"/>
    <p:sldId id="268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5" r:id="rId54"/>
    <p:sldId id="294" r:id="rId55"/>
    <p:sldId id="296" r:id="rId56"/>
    <p:sldId id="299" r:id="rId57"/>
    <p:sldId id="297" r:id="rId58"/>
    <p:sldId id="298" r:id="rId59"/>
    <p:sldId id="301" r:id="rId60"/>
    <p:sldId id="300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5" r:id="rId74"/>
    <p:sldId id="316" r:id="rId75"/>
    <p:sldId id="314" r:id="rId76"/>
    <p:sldId id="317" r:id="rId77"/>
    <p:sldId id="319" r:id="rId78"/>
    <p:sldId id="318" r:id="rId79"/>
    <p:sldId id="320" r:id="rId80"/>
    <p:sldId id="321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29" r:id="rId89"/>
    <p:sldId id="330" r:id="rId90"/>
    <p:sldId id="331" r:id="rId91"/>
    <p:sldId id="332" r:id="rId92"/>
    <p:sldId id="333" r:id="rId93"/>
    <p:sldId id="336" r:id="rId94"/>
    <p:sldId id="334" r:id="rId95"/>
    <p:sldId id="335" r:id="rId96"/>
    <p:sldId id="337" r:id="rId97"/>
    <p:sldId id="338" r:id="rId98"/>
    <p:sldId id="339" r:id="rId99"/>
    <p:sldId id="340" r:id="rId100"/>
    <p:sldId id="341" r:id="rId101"/>
    <p:sldId id="342" r:id="rId102"/>
    <p:sldId id="343" r:id="rId103"/>
    <p:sldId id="344" r:id="rId104"/>
    <p:sldId id="345" r:id="rId105"/>
    <p:sldId id="346" r:id="rId106"/>
    <p:sldId id="347" r:id="rId107"/>
    <p:sldId id="351" r:id="rId108"/>
    <p:sldId id="348" r:id="rId109"/>
    <p:sldId id="349" r:id="rId110"/>
    <p:sldId id="350" r:id="rId111"/>
    <p:sldId id="352" r:id="rId112"/>
    <p:sldId id="353" r:id="rId113"/>
    <p:sldId id="358" r:id="rId114"/>
    <p:sldId id="354" r:id="rId115"/>
    <p:sldId id="359" r:id="rId116"/>
    <p:sldId id="360" r:id="rId117"/>
    <p:sldId id="361" r:id="rId118"/>
    <p:sldId id="362" r:id="rId119"/>
    <p:sldId id="363" r:id="rId120"/>
    <p:sldId id="364" r:id="rId121"/>
    <p:sldId id="357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373" r:id="rId130"/>
    <p:sldId id="374" r:id="rId131"/>
    <p:sldId id="375" r:id="rId132"/>
    <p:sldId id="376" r:id="rId133"/>
    <p:sldId id="377" r:id="rId134"/>
    <p:sldId id="378" r:id="rId135"/>
    <p:sldId id="379" r:id="rId136"/>
    <p:sldId id="380" r:id="rId137"/>
    <p:sldId id="381" r:id="rId138"/>
    <p:sldId id="382" r:id="rId139"/>
    <p:sldId id="383" r:id="rId140"/>
    <p:sldId id="384" r:id="rId141"/>
    <p:sldId id="385" r:id="rId142"/>
    <p:sldId id="386" r:id="rId143"/>
    <p:sldId id="387" r:id="rId144"/>
    <p:sldId id="388" r:id="rId145"/>
    <p:sldId id="389" r:id="rId146"/>
    <p:sldId id="390" r:id="rId147"/>
    <p:sldId id="391" r:id="rId148"/>
    <p:sldId id="392" r:id="rId149"/>
    <p:sldId id="393" r:id="rId150"/>
    <p:sldId id="394" r:id="rId151"/>
    <p:sldId id="395" r:id="rId152"/>
    <p:sldId id="396" r:id="rId153"/>
    <p:sldId id="397" r:id="rId154"/>
    <p:sldId id="398" r:id="rId155"/>
    <p:sldId id="399" r:id="rId156"/>
    <p:sldId id="401" r:id="rId157"/>
    <p:sldId id="400" r:id="rId158"/>
    <p:sldId id="402" r:id="rId159"/>
    <p:sldId id="403" r:id="rId160"/>
    <p:sldId id="404" r:id="rId161"/>
    <p:sldId id="405" r:id="rId162"/>
    <p:sldId id="439" r:id="rId163"/>
    <p:sldId id="406" r:id="rId164"/>
    <p:sldId id="407" r:id="rId165"/>
    <p:sldId id="408" r:id="rId166"/>
    <p:sldId id="409" r:id="rId167"/>
    <p:sldId id="410" r:id="rId168"/>
    <p:sldId id="411" r:id="rId169"/>
    <p:sldId id="412" r:id="rId170"/>
    <p:sldId id="413" r:id="rId171"/>
    <p:sldId id="414" r:id="rId172"/>
    <p:sldId id="415" r:id="rId173"/>
    <p:sldId id="416" r:id="rId174"/>
    <p:sldId id="417" r:id="rId175"/>
    <p:sldId id="418" r:id="rId176"/>
    <p:sldId id="419" r:id="rId177"/>
    <p:sldId id="420" r:id="rId178"/>
    <p:sldId id="421" r:id="rId179"/>
    <p:sldId id="422" r:id="rId180"/>
    <p:sldId id="423" r:id="rId181"/>
    <p:sldId id="424" r:id="rId182"/>
    <p:sldId id="425" r:id="rId183"/>
    <p:sldId id="426" r:id="rId184"/>
    <p:sldId id="427" r:id="rId185"/>
    <p:sldId id="428" r:id="rId186"/>
    <p:sldId id="429" r:id="rId187"/>
    <p:sldId id="430" r:id="rId188"/>
    <p:sldId id="431" r:id="rId189"/>
    <p:sldId id="432" r:id="rId190"/>
    <p:sldId id="433" r:id="rId191"/>
    <p:sldId id="434" r:id="rId192"/>
    <p:sldId id="435" r:id="rId193"/>
    <p:sldId id="436" r:id="rId194"/>
    <p:sldId id="437" r:id="rId195"/>
    <p:sldId id="438" r:id="rId196"/>
  </p:sldIdLst>
  <p:sldSz cx="9144000" cy="6858000" type="screen4x3"/>
  <p:notesSz cx="6854825" cy="9293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24" autoAdjust="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notesMaster" Target="notesMasters/notesMaster1.xml"/><Relationship Id="rId201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handoutMaster" Target="handoutMasters/handoutMaster1.xml"/><Relationship Id="rId202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424" cy="464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2815" y="0"/>
            <a:ext cx="2970424" cy="464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31DC0-3728-4A25-B04D-D47C591B2667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6951"/>
            <a:ext cx="2970424" cy="464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2815" y="8826951"/>
            <a:ext cx="2970424" cy="464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C49E1-17ED-45EF-B211-153C27310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30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424" cy="464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2815" y="0"/>
            <a:ext cx="2970424" cy="464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ED7C5-BF7E-4C08-A5E6-B690312D7845}" type="datetimeFigureOut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483" y="4414282"/>
            <a:ext cx="5483860" cy="4181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6951"/>
            <a:ext cx="2970424" cy="464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2815" y="8826951"/>
            <a:ext cx="2970424" cy="464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73F48-B6FC-4732-961E-F04EE19C31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85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F48-B6FC-4732-961E-F04EE19C31F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4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73F48-B6FC-4732-961E-F04EE19C31F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D3D3-ADF3-4A44-8E1D-B2A87344BA37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2640-C71B-494C-80F2-3E8B4EA6DCC2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398D-6849-4D7E-BF5A-3C2D7CCE8DAC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C5F2-457F-4A16-BA01-1E8C9A64BDA3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753CF-4A1B-47CA-9B16-D065522ED28D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4321-E619-4E1F-BD06-114EB69B7844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903-E1EC-4EA6-971D-8F07A8EE508B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D210-FEE3-4476-8C99-1D3CA4656E19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AE82-9D05-4E87-9C62-8D892A9D8B22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B194-52A3-49BD-A8DC-FB60D17026F3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1673-5A16-4CF4-919C-7CB35943749A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4BEB4-444A-436A-AFA1-2154CABDA84A}" type="datetime1">
              <a:rPr lang="en-US" smtClean="0"/>
              <a:pPr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1692-B48F-4EDB-A433-84017047E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646B3AF-1429-4F6C-BA2A-E595D105941A}" type="slidenum">
              <a:rPr lang="en-US" altLang="en-US" sz="2400">
                <a:solidFill>
                  <a:schemeClr val="tx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Distributed View of the System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3352800" y="3505200"/>
            <a:ext cx="2133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3962400" y="2895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334000" y="2895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3222625" y="4594225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4721225" y="4583113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1" name="Text Box 12"/>
          <p:cNvSpPr txBox="1">
            <a:spLocks noChangeArrowheads="1"/>
          </p:cNvSpPr>
          <p:nvPr/>
        </p:nvSpPr>
        <p:spPr bwMode="auto">
          <a:xfrm>
            <a:off x="3900488" y="2870200"/>
            <a:ext cx="1128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hardware</a:t>
            </a: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5260975" y="2878138"/>
            <a:ext cx="1128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hardware</a:t>
            </a:r>
          </a:p>
        </p:txBody>
      </p:sp>
      <p:sp>
        <p:nvSpPr>
          <p:cNvPr id="3083" name="Text Box 14"/>
          <p:cNvSpPr txBox="1">
            <a:spLocks noChangeArrowheads="1"/>
          </p:cNvSpPr>
          <p:nvPr/>
        </p:nvSpPr>
        <p:spPr bwMode="auto">
          <a:xfrm>
            <a:off x="4630738" y="4556125"/>
            <a:ext cx="1128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hardware</a:t>
            </a:r>
          </a:p>
        </p:txBody>
      </p:sp>
      <p:sp>
        <p:nvSpPr>
          <p:cNvPr id="3084" name="Text Box 15"/>
          <p:cNvSpPr txBox="1">
            <a:spLocks noChangeArrowheads="1"/>
          </p:cNvSpPr>
          <p:nvPr/>
        </p:nvSpPr>
        <p:spPr bwMode="auto">
          <a:xfrm>
            <a:off x="3165475" y="4556125"/>
            <a:ext cx="1128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hardware</a:t>
            </a:r>
          </a:p>
        </p:txBody>
      </p:sp>
      <p:sp>
        <p:nvSpPr>
          <p:cNvPr id="3085" name="Rectangle 16"/>
          <p:cNvSpPr>
            <a:spLocks noChangeArrowheads="1"/>
          </p:cNvSpPr>
          <p:nvPr/>
        </p:nvSpPr>
        <p:spPr bwMode="auto">
          <a:xfrm>
            <a:off x="2743200" y="28956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6" name="Text Box 17"/>
          <p:cNvSpPr txBox="1">
            <a:spLocks noChangeArrowheads="1"/>
          </p:cNvSpPr>
          <p:nvPr/>
        </p:nvSpPr>
        <p:spPr bwMode="auto">
          <a:xfrm>
            <a:off x="2678113" y="2889250"/>
            <a:ext cx="1128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hardware</a:t>
            </a:r>
          </a:p>
        </p:txBody>
      </p:sp>
      <p:sp>
        <p:nvSpPr>
          <p:cNvPr id="3087" name="Line 18"/>
          <p:cNvSpPr>
            <a:spLocks noChangeShapeType="1"/>
          </p:cNvSpPr>
          <p:nvPr/>
        </p:nvSpPr>
        <p:spPr bwMode="auto">
          <a:xfrm>
            <a:off x="3200400" y="3276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8" name="Line 19"/>
          <p:cNvSpPr>
            <a:spLocks noChangeShapeType="1"/>
          </p:cNvSpPr>
          <p:nvPr/>
        </p:nvSpPr>
        <p:spPr bwMode="auto">
          <a:xfrm>
            <a:off x="44196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9" name="Line 20"/>
          <p:cNvSpPr>
            <a:spLocks noChangeShapeType="1"/>
          </p:cNvSpPr>
          <p:nvPr/>
        </p:nvSpPr>
        <p:spPr bwMode="auto">
          <a:xfrm flipH="1">
            <a:off x="4800600" y="3276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0" name="Line 21"/>
          <p:cNvSpPr>
            <a:spLocks noChangeShapeType="1"/>
          </p:cNvSpPr>
          <p:nvPr/>
        </p:nvSpPr>
        <p:spPr bwMode="auto">
          <a:xfrm flipV="1">
            <a:off x="3657600" y="4267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1" name="Line 22"/>
          <p:cNvSpPr>
            <a:spLocks noChangeShapeType="1"/>
          </p:cNvSpPr>
          <p:nvPr/>
        </p:nvSpPr>
        <p:spPr bwMode="auto">
          <a:xfrm flipH="1" flipV="1">
            <a:off x="4648200" y="4267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2" name="AutoShape 23"/>
          <p:cNvSpPr>
            <a:spLocks noChangeArrowheads="1"/>
          </p:cNvSpPr>
          <p:nvPr/>
        </p:nvSpPr>
        <p:spPr bwMode="auto">
          <a:xfrm>
            <a:off x="2743200" y="2362200"/>
            <a:ext cx="3810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3" name="AutoShape 24"/>
          <p:cNvSpPr>
            <a:spLocks noChangeArrowheads="1"/>
          </p:cNvSpPr>
          <p:nvPr/>
        </p:nvSpPr>
        <p:spPr bwMode="auto">
          <a:xfrm>
            <a:off x="3276600" y="2362200"/>
            <a:ext cx="3810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4" name="AutoShape 25"/>
          <p:cNvSpPr>
            <a:spLocks noChangeArrowheads="1"/>
          </p:cNvSpPr>
          <p:nvPr/>
        </p:nvSpPr>
        <p:spPr bwMode="auto">
          <a:xfrm>
            <a:off x="4038600" y="2362200"/>
            <a:ext cx="3810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5" name="AutoShape 26"/>
          <p:cNvSpPr>
            <a:spLocks noChangeArrowheads="1"/>
          </p:cNvSpPr>
          <p:nvPr/>
        </p:nvSpPr>
        <p:spPr bwMode="auto">
          <a:xfrm>
            <a:off x="4572000" y="2362200"/>
            <a:ext cx="3810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6" name="AutoShape 27"/>
          <p:cNvSpPr>
            <a:spLocks noChangeArrowheads="1"/>
          </p:cNvSpPr>
          <p:nvPr/>
        </p:nvSpPr>
        <p:spPr bwMode="auto">
          <a:xfrm>
            <a:off x="5562600" y="2362200"/>
            <a:ext cx="3810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7" name="AutoShape 28"/>
          <p:cNvSpPr>
            <a:spLocks noChangeArrowheads="1"/>
          </p:cNvSpPr>
          <p:nvPr/>
        </p:nvSpPr>
        <p:spPr bwMode="auto">
          <a:xfrm>
            <a:off x="3200400" y="5105400"/>
            <a:ext cx="3810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8" name="AutoShape 29"/>
          <p:cNvSpPr>
            <a:spLocks noChangeArrowheads="1"/>
          </p:cNvSpPr>
          <p:nvPr/>
        </p:nvSpPr>
        <p:spPr bwMode="auto">
          <a:xfrm>
            <a:off x="3733800" y="5105400"/>
            <a:ext cx="3810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9" name="AutoShape 30"/>
          <p:cNvSpPr>
            <a:spLocks noChangeArrowheads="1"/>
          </p:cNvSpPr>
          <p:nvPr/>
        </p:nvSpPr>
        <p:spPr bwMode="auto">
          <a:xfrm>
            <a:off x="4724400" y="5105400"/>
            <a:ext cx="3810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0" name="AutoShape 31"/>
          <p:cNvSpPr>
            <a:spLocks noChangeArrowheads="1"/>
          </p:cNvSpPr>
          <p:nvPr/>
        </p:nvSpPr>
        <p:spPr bwMode="auto">
          <a:xfrm>
            <a:off x="5257800" y="5105400"/>
            <a:ext cx="3810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1" name="AutoShape 32"/>
          <p:cNvSpPr>
            <a:spLocks noChangeArrowheads="1"/>
          </p:cNvSpPr>
          <p:nvPr/>
        </p:nvSpPr>
        <p:spPr bwMode="auto">
          <a:xfrm>
            <a:off x="6553200" y="3733800"/>
            <a:ext cx="3810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2" name="Line 33"/>
          <p:cNvSpPr>
            <a:spLocks noChangeShapeType="1"/>
          </p:cNvSpPr>
          <p:nvPr/>
        </p:nvSpPr>
        <p:spPr bwMode="auto">
          <a:xfrm>
            <a:off x="70866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03" name="Text Box 34"/>
          <p:cNvSpPr txBox="1">
            <a:spLocks noChangeArrowheads="1"/>
          </p:cNvSpPr>
          <p:nvPr/>
        </p:nvSpPr>
        <p:spPr bwMode="auto">
          <a:xfrm>
            <a:off x="7391400" y="3657600"/>
            <a:ext cx="95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25853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10E855-93ED-4117-91AD-27B1BBA75E96}" type="slidenum">
              <a:rPr lang="en-US" altLang="en-US" sz="2400">
                <a:solidFill>
                  <a:schemeClr val="tx2"/>
                </a:solidFill>
              </a:rPr>
              <a:pPr eaLnBrk="1" hangingPunct="1"/>
              <a:t>10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RPC Design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Structure</a:t>
            </a:r>
          </a:p>
          <a:p>
            <a:pPr lvl="1" eaLnBrk="1" hangingPunct="1"/>
            <a:r>
              <a:rPr lang="en-US" altLang="en-US" sz="2000"/>
              <a:t>Caller: local call + stub</a:t>
            </a:r>
          </a:p>
          <a:p>
            <a:pPr lvl="1" eaLnBrk="1" hangingPunct="1"/>
            <a:r>
              <a:rPr lang="en-US" altLang="en-US" sz="2000"/>
              <a:t>Callee: stub + actual procedure</a:t>
            </a:r>
          </a:p>
          <a:p>
            <a:pPr eaLnBrk="1" hangingPunct="1"/>
            <a:r>
              <a:rPr lang="en-US" altLang="en-US" sz="2400"/>
              <a:t>Binding</a:t>
            </a:r>
          </a:p>
          <a:p>
            <a:pPr lvl="1" eaLnBrk="1" hangingPunct="1"/>
            <a:r>
              <a:rPr lang="en-US" altLang="en-US" sz="2000"/>
              <a:t>Where to execute? Name/address of the server that offers a service</a:t>
            </a:r>
          </a:p>
          <a:p>
            <a:pPr lvl="1" eaLnBrk="1" hangingPunct="1"/>
            <a:r>
              <a:rPr lang="en-US" altLang="en-US" sz="2000"/>
              <a:t>Name server with inputs from service specifications of a task.</a:t>
            </a:r>
          </a:p>
          <a:p>
            <a:pPr eaLnBrk="1" hangingPunct="1"/>
            <a:r>
              <a:rPr lang="en-US" altLang="en-US" sz="2400"/>
              <a:t>Parameter &amp; results</a:t>
            </a:r>
          </a:p>
          <a:p>
            <a:pPr lvl="1" eaLnBrk="1" hangingPunct="1"/>
            <a:r>
              <a:rPr lang="en-US" altLang="en-US" sz="2000"/>
              <a:t>Packing: Convert to remote machine format</a:t>
            </a:r>
          </a:p>
          <a:p>
            <a:pPr lvl="1" eaLnBrk="1" hangingPunct="1"/>
            <a:r>
              <a:rPr lang="en-US" altLang="en-US" sz="2000"/>
              <a:t>Unpacking: Convert to local machine format</a:t>
            </a:r>
          </a:p>
        </p:txBody>
      </p:sp>
    </p:spTree>
    <p:extLst>
      <p:ext uri="{BB962C8B-B14F-4D97-AF65-F5344CB8AC3E}">
        <p14:creationId xmlns:p14="http://schemas.microsoft.com/office/powerpoint/2010/main" val="198987315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100</a:t>
            </a:fld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1877295"/>
            <a:ext cx="672737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9926" y="1149930"/>
            <a:ext cx="2743200" cy="4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101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716972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3615" y="2057400"/>
            <a:ext cx="762638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1295400"/>
            <a:ext cx="32861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057400"/>
            <a:ext cx="761797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Performance</a:t>
            </a:r>
            <a:r>
              <a:rPr lang="en-US" sz="2800" dirty="0"/>
              <a:t>: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 2(N-1) messages per CS execution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 -  (N-1) REQUEST   and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 -  (N-1) REPLY.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 Synchronization delay is 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Optimization</a:t>
            </a:r>
            <a:r>
              <a:rPr lang="en-US" sz="2800" dirty="0"/>
              <a:t> 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Proposed by </a:t>
            </a:r>
            <a:r>
              <a:rPr lang="en-US" dirty="0" err="1"/>
              <a:t>Roucairol</a:t>
            </a:r>
            <a:r>
              <a:rPr lang="en-US" dirty="0"/>
              <a:t> and </a:t>
            </a:r>
            <a:r>
              <a:rPr lang="en-US" dirty="0" err="1"/>
              <a:t>Carvalho</a:t>
            </a:r>
            <a:endParaRPr lang="en-US" dirty="0"/>
          </a:p>
          <a:p>
            <a:pPr lvl="1">
              <a:lnSpc>
                <a:spcPct val="90000"/>
              </a:lnSpc>
              <a:buNone/>
            </a:pPr>
            <a:endParaRPr lang="en-US" sz="1400" dirty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 When S</a:t>
            </a:r>
            <a:r>
              <a:rPr lang="en-US" baseline="-25000" dirty="0"/>
              <a:t>i</a:t>
            </a:r>
            <a:r>
              <a:rPr lang="en-US" dirty="0"/>
              <a:t> receives REPLY message from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implicit authorization to access CS remains valid 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When S</a:t>
            </a:r>
            <a:r>
              <a:rPr lang="en-US" sz="2600" baseline="-25000" dirty="0"/>
              <a:t>i</a:t>
            </a:r>
            <a:r>
              <a:rPr lang="en-US" sz="2600" dirty="0"/>
              <a:t> receives REPLY from </a:t>
            </a:r>
            <a:r>
              <a:rPr lang="en-US" sz="2600" dirty="0" err="1"/>
              <a:t>S</a:t>
            </a:r>
            <a:r>
              <a:rPr lang="en-US" sz="2600" baseline="-25000" dirty="0" err="1"/>
              <a:t>j</a:t>
            </a:r>
            <a:r>
              <a:rPr lang="en-US" sz="2600" dirty="0"/>
              <a:t>,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 S</a:t>
            </a:r>
            <a:r>
              <a:rPr lang="en-US" sz="2600" baseline="-25000" dirty="0"/>
              <a:t>i</a:t>
            </a:r>
            <a:r>
              <a:rPr lang="en-US" sz="2600" dirty="0"/>
              <a:t> can enter its CS any number of times without requesting permission from </a:t>
            </a:r>
            <a:r>
              <a:rPr lang="en-US" sz="2600" dirty="0" err="1"/>
              <a:t>S</a:t>
            </a:r>
            <a:r>
              <a:rPr lang="en-US" sz="2600" baseline="-25000" dirty="0" err="1"/>
              <a:t>j</a:t>
            </a:r>
            <a:r>
              <a:rPr lang="en-US" sz="2600" dirty="0"/>
              <a:t>  until it sends REPLY.</a:t>
            </a:r>
          </a:p>
          <a:p>
            <a:pPr lvl="2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A site requests permission from dynamically varying set of sites and requires </a:t>
            </a:r>
            <a:r>
              <a:rPr lang="en-US" b="1" i="1" dirty="0"/>
              <a:t>0 to 2(N-1) </a:t>
            </a:r>
            <a:r>
              <a:rPr lang="en-US" dirty="0"/>
              <a:t>messages per CS</a:t>
            </a:r>
            <a:endParaRPr lang="en-US" sz="28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Maekawa’s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Here a site requests permission only from a subset of sites.</a:t>
            </a:r>
          </a:p>
          <a:p>
            <a:pPr>
              <a:lnSpc>
                <a:spcPct val="90000"/>
              </a:lnSpc>
              <a:buNone/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800" dirty="0"/>
              <a:t>Request set of each site is chosen such that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endParaRPr lang="en-US" sz="1050" dirty="0"/>
          </a:p>
          <a:p>
            <a:pPr>
              <a:lnSpc>
                <a:spcPct val="90000"/>
              </a:lnSpc>
            </a:pPr>
            <a:r>
              <a:rPr lang="en-US" sz="2800" dirty="0"/>
              <a:t>A site can send only one REPLY message at a time, 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- a site can send a REPLY message only after receiving a RELEASE message for the previous REPLY message</a:t>
            </a:r>
          </a:p>
          <a:p>
            <a:pPr>
              <a:lnSpc>
                <a:spcPct val="90000"/>
              </a:lnSpc>
              <a:buNone/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/>
              <a:t>Site S</a:t>
            </a:r>
            <a:r>
              <a:rPr lang="en-US" sz="2800" baseline="-25000" dirty="0"/>
              <a:t>i</a:t>
            </a:r>
            <a:r>
              <a:rPr lang="en-US" sz="2800" dirty="0"/>
              <a:t> locks all sites in </a:t>
            </a:r>
            <a:r>
              <a:rPr lang="en-US" sz="2800" dirty="0" err="1"/>
              <a:t>R</a:t>
            </a:r>
            <a:r>
              <a:rPr lang="en-US" sz="2800" baseline="-25000" dirty="0" err="1"/>
              <a:t>i</a:t>
            </a:r>
            <a:r>
              <a:rPr lang="en-US" sz="2800" dirty="0"/>
              <a:t> in exclusive mode</a:t>
            </a:r>
          </a:p>
          <a:p>
            <a:pPr>
              <a:lnSpc>
                <a:spcPct val="9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105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1" y="3200401"/>
            <a:ext cx="5257799" cy="41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0010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2800" b="1" dirty="0"/>
              <a:t>Construction of Request Sets </a:t>
            </a:r>
            <a:r>
              <a:rPr lang="en-US" sz="2800" dirty="0"/>
              <a:t>:</a:t>
            </a:r>
          </a:p>
          <a:p>
            <a:pPr marL="274320">
              <a:lnSpc>
                <a:spcPct val="9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Request sets are constructed to satisfy the following conditions: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Relation between </a:t>
            </a:r>
            <a:r>
              <a:rPr lang="en-US" b="1" i="1" dirty="0"/>
              <a:t>N</a:t>
            </a:r>
            <a:r>
              <a:rPr lang="en-US" dirty="0"/>
              <a:t> and </a:t>
            </a:r>
            <a:r>
              <a:rPr lang="en-US" b="1" i="1" dirty="0"/>
              <a:t>K: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2800" dirty="0"/>
              <a:t> N = K(K - 1) + 1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dirty="0"/>
              <a:t>That is |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| = √N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58A4B6-485C-49A6-9D8D-1F8AC157B000}" type="slidenum">
              <a:rPr lang="en-US" smtClean="0"/>
              <a:pPr/>
              <a:t>106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2743200"/>
            <a:ext cx="784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7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Requesting  the Critical Section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1.   S</a:t>
            </a:r>
            <a:r>
              <a:rPr lang="en-US" baseline="-25000" dirty="0"/>
              <a:t>i</a:t>
            </a:r>
            <a:r>
              <a:rPr lang="en-US" dirty="0"/>
              <a:t> sends REQUEST(</a:t>
            </a:r>
            <a:r>
              <a:rPr lang="en-US" i="1" dirty="0" err="1"/>
              <a:t>i</a:t>
            </a:r>
            <a:r>
              <a:rPr lang="en-US" dirty="0"/>
              <a:t>) to all sites in its request set    	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2.  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sends REPLY(</a:t>
            </a:r>
            <a:r>
              <a:rPr lang="en-US" i="1" dirty="0"/>
              <a:t>j</a:t>
            </a:r>
            <a:r>
              <a:rPr lang="en-US" dirty="0"/>
              <a:t>) to S</a:t>
            </a:r>
            <a:r>
              <a:rPr lang="en-US" baseline="-25000" dirty="0"/>
              <a:t>i</a:t>
            </a:r>
            <a:r>
              <a:rPr lang="en-US" dirty="0"/>
              <a:t> if, 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dirty="0"/>
              <a:t> has NOT sent a REPLY    	message to any site from the time  it received 	the last RELEASE message.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3200" dirty="0"/>
              <a:t>	  -  </a:t>
            </a:r>
            <a:r>
              <a:rPr lang="en-US" dirty="0"/>
              <a:t>Otherwise it queues up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err="1"/>
              <a:t>’s</a:t>
            </a:r>
            <a:r>
              <a:rPr lang="en-US" dirty="0"/>
              <a:t> request.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7772400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Executing the Critical Section</a:t>
            </a:r>
            <a:r>
              <a:rPr lang="en-US" sz="2800" dirty="0"/>
              <a:t>: </a:t>
            </a:r>
          </a:p>
          <a:p>
            <a:pPr marL="0">
              <a:lnSpc>
                <a:spcPct val="90000"/>
              </a:lnSpc>
              <a:spcBef>
                <a:spcPts val="0"/>
              </a:spcBef>
              <a:buNone/>
            </a:pPr>
            <a:endParaRPr lang="en-US" sz="1300" dirty="0"/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  3.  S</a:t>
            </a:r>
            <a:r>
              <a:rPr lang="en-US" sz="2800" baseline="-25000" dirty="0"/>
              <a:t>i</a:t>
            </a:r>
            <a:r>
              <a:rPr lang="en-US" sz="2800" dirty="0"/>
              <a:t> executes CS after getting </a:t>
            </a:r>
            <a:r>
              <a:rPr lang="en-US" sz="2800" b="1" i="1" dirty="0"/>
              <a:t>REPLY messages 	</a:t>
            </a:r>
            <a:r>
              <a:rPr lang="en-US" sz="2800" dirty="0"/>
              <a:t>from all sites in </a:t>
            </a:r>
            <a:r>
              <a:rPr lang="en-US" sz="2800" dirty="0" err="1"/>
              <a:t>R</a:t>
            </a:r>
            <a:r>
              <a:rPr lang="en-US" sz="2800" baseline="-25000" dirty="0" err="1"/>
              <a:t>i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2800" b="1" dirty="0"/>
              <a:t>Releasing</a:t>
            </a:r>
            <a:r>
              <a:rPr lang="en-US" sz="2800" dirty="0"/>
              <a:t> </a:t>
            </a:r>
            <a:r>
              <a:rPr lang="en-US" sz="2800" b="1" dirty="0"/>
              <a:t>the Critical Section</a:t>
            </a:r>
            <a:r>
              <a:rPr lang="en-US" sz="2800" dirty="0"/>
              <a:t>:</a:t>
            </a:r>
          </a:p>
          <a:p>
            <a:pPr marL="274320">
              <a:lnSpc>
                <a:spcPct val="90000"/>
              </a:lnSpc>
              <a:spcBef>
                <a:spcPts val="0"/>
              </a:spcBef>
              <a:buNone/>
            </a:pPr>
            <a:endParaRPr lang="en-US" sz="1500" dirty="0"/>
          </a:p>
          <a:p>
            <a:pPr marL="971550" lvl="1" indent="-514350">
              <a:lnSpc>
                <a:spcPct val="90000"/>
              </a:lnSpc>
              <a:buAutoNum type="arabicPeriod" startAt="4"/>
            </a:pPr>
            <a:r>
              <a:rPr lang="en-US" dirty="0"/>
              <a:t>After execution of CS, S</a:t>
            </a:r>
            <a:r>
              <a:rPr lang="en-US" baseline="-25000" dirty="0"/>
              <a:t>i </a:t>
            </a:r>
            <a:r>
              <a:rPr lang="en-US" dirty="0"/>
              <a:t>sends RELEASE(</a:t>
            </a:r>
            <a:r>
              <a:rPr lang="en-US" i="1" dirty="0" err="1"/>
              <a:t>i</a:t>
            </a:r>
            <a:r>
              <a:rPr lang="en-US" dirty="0"/>
              <a:t>) to all sites in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marL="971550" lvl="1" indent="-514350">
              <a:lnSpc>
                <a:spcPct val="90000"/>
              </a:lnSpc>
              <a:buNone/>
            </a:pPr>
            <a:endParaRPr lang="en-US" sz="1600" baseline="-25000" dirty="0"/>
          </a:p>
          <a:p>
            <a:pPr marL="971550" lvl="1" indent="-514350">
              <a:lnSpc>
                <a:spcPct val="90000"/>
              </a:lnSpc>
              <a:buAutoNum type="arabicPeriod" startAt="5"/>
            </a:pPr>
            <a:r>
              <a:rPr lang="en-US" dirty="0"/>
              <a:t>When a site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 receives RELEASE(</a:t>
            </a:r>
            <a:r>
              <a:rPr lang="en-US" i="1" dirty="0" err="1"/>
              <a:t>i</a:t>
            </a:r>
            <a:r>
              <a:rPr lang="en-US" dirty="0"/>
              <a:t>) from S</a:t>
            </a:r>
            <a:r>
              <a:rPr lang="en-US" baseline="-25000" dirty="0"/>
              <a:t>i</a:t>
            </a:r>
            <a:r>
              <a:rPr lang="en-US" dirty="0"/>
              <a:t>, it sends REPLY message to the next site in  queue and deletes that entry from queue .</a:t>
            </a:r>
          </a:p>
          <a:p>
            <a:pPr marL="971550" lvl="1" indent="-514350">
              <a:lnSpc>
                <a:spcPct val="90000"/>
              </a:lnSpc>
              <a:buNone/>
            </a:pPr>
            <a:endParaRPr lang="en-US" sz="1300" dirty="0"/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    	-  If queue empty, then it updates its status     	    	    indicating that it has not sent any REPLY 		   message.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6E36AE-0246-460B-B6B6-06EBFA9545FA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8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A44062-2708-4E2D-825A-A5059772BABD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Performance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b="1" dirty="0"/>
              <a:t> </a:t>
            </a:r>
            <a:r>
              <a:rPr lang="en-US" sz="2800" dirty="0"/>
              <a:t>Size of the request is √N; hence execution of a CS 	requires :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   √N REQUEST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   √N REPLY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   √N RELEASE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   3 √N messages per CS execution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/>
              <a:t>  Synchronization delay: 2T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DC515D-FCB9-4B9E-BC9F-4A3821EA53AD}" type="slidenum">
              <a:rPr lang="en-US" altLang="en-US" sz="2400">
                <a:solidFill>
                  <a:schemeClr val="tx2"/>
                </a:solidFill>
              </a:rPr>
              <a:pPr eaLnBrk="1" hangingPunct="1"/>
              <a:t>11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RPC Execution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066800" y="2817813"/>
            <a:ext cx="10668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127125" y="2801938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Local </a:t>
            </a:r>
          </a:p>
          <a:p>
            <a:pPr eaLnBrk="1" hangingPunct="1"/>
            <a:r>
              <a:rPr lang="en-US" altLang="en-US" sz="1800"/>
              <a:t>call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103313" y="51181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Return</a:t>
            </a:r>
            <a:endParaRPr lang="en-US" alt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86000" y="2817813"/>
            <a:ext cx="10668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346325" y="2816225"/>
            <a:ext cx="882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Query</a:t>
            </a:r>
          </a:p>
          <a:p>
            <a:pPr eaLnBrk="1" hangingPunct="1"/>
            <a:r>
              <a:rPr lang="en-US" altLang="en-US" sz="1800"/>
              <a:t>binding</a:t>
            </a:r>
          </a:p>
          <a:p>
            <a:pPr eaLnBrk="1" hangingPunct="1"/>
            <a:r>
              <a:rPr lang="en-US" altLang="en-US" sz="1800"/>
              <a:t>server</a:t>
            </a:r>
            <a:endParaRPr lang="en-US" alt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336800" y="3910013"/>
            <a:ext cx="90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Params</a:t>
            </a:r>
          </a:p>
          <a:p>
            <a:pPr eaLnBrk="1" hangingPunct="1"/>
            <a:r>
              <a:rPr lang="en-US" altLang="en-US" sz="1800"/>
              <a:t>packing</a:t>
            </a:r>
            <a:endParaRPr lang="en-US" alt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422525" y="46799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Wait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376488" y="5053013"/>
            <a:ext cx="89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Unpack</a:t>
            </a:r>
          </a:p>
          <a:p>
            <a:pPr eaLnBrk="1" hangingPunct="1"/>
            <a:r>
              <a:rPr lang="en-US" altLang="en-US" sz="1800"/>
              <a:t>result</a:t>
            </a: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1828800" y="31226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2743200" y="3656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2743200" y="44942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2743200" y="49514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1981200" y="53324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6073775" y="2894013"/>
            <a:ext cx="10668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7369175" y="2894013"/>
            <a:ext cx="10668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6057900" y="3090863"/>
            <a:ext cx="895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Unpack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134100" y="3944938"/>
            <a:ext cx="704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Local</a:t>
            </a:r>
          </a:p>
          <a:p>
            <a:pPr eaLnBrk="1" hangingPunct="1"/>
            <a:r>
              <a:rPr lang="en-US" altLang="en-US" sz="1800"/>
              <a:t>call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6134100" y="4935538"/>
            <a:ext cx="78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Pack</a:t>
            </a:r>
          </a:p>
          <a:p>
            <a:pPr eaLnBrk="1" hangingPunct="1"/>
            <a:r>
              <a:rPr lang="en-US" altLang="en-US" sz="1800"/>
              <a:t>results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7359650" y="2978150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Execute</a:t>
            </a:r>
          </a:p>
          <a:p>
            <a:pPr eaLnBrk="1" hangingPunct="1"/>
            <a:r>
              <a:rPr lang="en-US" altLang="en-US" sz="1800"/>
              <a:t>procedure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7429500" y="522446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Return</a:t>
            </a: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6530975" y="34274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 flipV="1">
            <a:off x="6759575" y="3275013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7826375" y="3579813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>
            <a:off x="6911975" y="54086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3810000" y="2208213"/>
            <a:ext cx="1676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3870325" y="2268538"/>
            <a:ext cx="92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Receive</a:t>
            </a:r>
          </a:p>
          <a:p>
            <a:pPr eaLnBrk="1" hangingPunct="1"/>
            <a:r>
              <a:rPr lang="en-US" altLang="en-US" sz="1800"/>
              <a:t>Query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3852863" y="2960688"/>
            <a:ext cx="1587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Return</a:t>
            </a:r>
          </a:p>
          <a:p>
            <a:pPr eaLnBrk="1" hangingPunct="1"/>
            <a:r>
              <a:rPr lang="en-US" altLang="en-US" sz="1800"/>
              <a:t>Server Address</a:t>
            </a:r>
          </a:p>
        </p:txBody>
      </p:sp>
      <p:sp>
        <p:nvSpPr>
          <p:cNvPr id="13343" name="Rectangle 32"/>
          <p:cNvSpPr>
            <a:spLocks noChangeArrowheads="1"/>
          </p:cNvSpPr>
          <p:nvPr/>
        </p:nvSpPr>
        <p:spPr bwMode="auto">
          <a:xfrm>
            <a:off x="914400" y="2484438"/>
            <a:ext cx="26670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4" name="Rectangle 33"/>
          <p:cNvSpPr>
            <a:spLocks noChangeArrowheads="1"/>
          </p:cNvSpPr>
          <p:nvPr/>
        </p:nvSpPr>
        <p:spPr bwMode="auto">
          <a:xfrm>
            <a:off x="5926138" y="2514600"/>
            <a:ext cx="26670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5" name="Line 34"/>
          <p:cNvSpPr>
            <a:spLocks noChangeShapeType="1"/>
          </p:cNvSpPr>
          <p:nvPr/>
        </p:nvSpPr>
        <p:spPr bwMode="auto">
          <a:xfrm flipV="1">
            <a:off x="3200400" y="2589213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6" name="Line 35"/>
          <p:cNvSpPr>
            <a:spLocks noChangeShapeType="1"/>
          </p:cNvSpPr>
          <p:nvPr/>
        </p:nvSpPr>
        <p:spPr bwMode="auto">
          <a:xfrm flipH="1">
            <a:off x="3124200" y="3351213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7" name="Line 36"/>
          <p:cNvSpPr>
            <a:spLocks noChangeShapeType="1"/>
          </p:cNvSpPr>
          <p:nvPr/>
        </p:nvSpPr>
        <p:spPr bwMode="auto">
          <a:xfrm flipH="1" flipV="1">
            <a:off x="5486400" y="2513013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8" name="Text Box 37"/>
          <p:cNvSpPr txBox="1">
            <a:spLocks noChangeArrowheads="1"/>
          </p:cNvSpPr>
          <p:nvPr/>
        </p:nvSpPr>
        <p:spPr bwMode="auto">
          <a:xfrm>
            <a:off x="5486400" y="1949450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Register</a:t>
            </a:r>
          </a:p>
          <a:p>
            <a:pPr eaLnBrk="1" hangingPunct="1"/>
            <a:r>
              <a:rPr lang="en-US" altLang="en-US" sz="1800"/>
              <a:t>Services</a:t>
            </a:r>
          </a:p>
        </p:txBody>
      </p:sp>
      <p:sp>
        <p:nvSpPr>
          <p:cNvPr id="13349" name="Text Box 38"/>
          <p:cNvSpPr txBox="1">
            <a:spLocks noChangeArrowheads="1"/>
          </p:cNvSpPr>
          <p:nvPr/>
        </p:nvSpPr>
        <p:spPr bwMode="auto">
          <a:xfrm>
            <a:off x="4267200" y="1590675"/>
            <a:ext cx="92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Binding</a:t>
            </a:r>
          </a:p>
          <a:p>
            <a:pPr eaLnBrk="1" hangingPunct="1"/>
            <a:r>
              <a:rPr lang="en-US" altLang="en-US" sz="1800"/>
              <a:t>Server</a:t>
            </a:r>
          </a:p>
        </p:txBody>
      </p:sp>
      <p:sp>
        <p:nvSpPr>
          <p:cNvPr id="13350" name="Text Box 39"/>
          <p:cNvSpPr txBox="1">
            <a:spLocks noChangeArrowheads="1"/>
          </p:cNvSpPr>
          <p:nvPr/>
        </p:nvSpPr>
        <p:spPr bwMode="auto">
          <a:xfrm>
            <a:off x="1508125" y="5816600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Caller</a:t>
            </a:r>
          </a:p>
        </p:txBody>
      </p:sp>
      <p:sp>
        <p:nvSpPr>
          <p:cNvPr id="13351" name="Text Box 40"/>
          <p:cNvSpPr txBox="1">
            <a:spLocks noChangeArrowheads="1"/>
          </p:cNvSpPr>
          <p:nvPr/>
        </p:nvSpPr>
        <p:spPr bwMode="auto">
          <a:xfrm>
            <a:off x="6689725" y="5881688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Callee</a:t>
            </a:r>
          </a:p>
        </p:txBody>
      </p:sp>
      <p:sp>
        <p:nvSpPr>
          <p:cNvPr id="13352" name="Line 41"/>
          <p:cNvSpPr>
            <a:spLocks noChangeShapeType="1"/>
          </p:cNvSpPr>
          <p:nvPr/>
        </p:nvSpPr>
        <p:spPr bwMode="auto">
          <a:xfrm flipV="1">
            <a:off x="3276600" y="3427413"/>
            <a:ext cx="2895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3" name="Line 42"/>
          <p:cNvSpPr>
            <a:spLocks noChangeShapeType="1"/>
          </p:cNvSpPr>
          <p:nvPr/>
        </p:nvSpPr>
        <p:spPr bwMode="auto">
          <a:xfrm flipH="1">
            <a:off x="3200400" y="5256213"/>
            <a:ext cx="2971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54" name="Text Box 43"/>
          <p:cNvSpPr txBox="1">
            <a:spLocks noChangeArrowheads="1"/>
          </p:cNvSpPr>
          <p:nvPr/>
        </p:nvSpPr>
        <p:spPr bwMode="auto">
          <a:xfrm>
            <a:off x="2354263" y="2443163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Stub</a:t>
            </a:r>
          </a:p>
        </p:txBody>
      </p:sp>
      <p:sp>
        <p:nvSpPr>
          <p:cNvPr id="13355" name="Text Box 44"/>
          <p:cNvSpPr txBox="1">
            <a:spLocks noChangeArrowheads="1"/>
          </p:cNvSpPr>
          <p:nvPr/>
        </p:nvSpPr>
        <p:spPr bwMode="auto">
          <a:xfrm>
            <a:off x="6275388" y="2525713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Stub</a:t>
            </a:r>
          </a:p>
        </p:txBody>
      </p:sp>
      <p:sp>
        <p:nvSpPr>
          <p:cNvPr id="13356" name="Text Box 45"/>
          <p:cNvSpPr txBox="1">
            <a:spLocks noChangeArrowheads="1"/>
          </p:cNvSpPr>
          <p:nvPr/>
        </p:nvSpPr>
        <p:spPr bwMode="auto">
          <a:xfrm>
            <a:off x="963613" y="2487613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Local Proc.</a:t>
            </a:r>
            <a:endParaRPr lang="en-US" altLang="en-US"/>
          </a:p>
        </p:txBody>
      </p:sp>
      <p:sp>
        <p:nvSpPr>
          <p:cNvPr id="13357" name="Text Box 46"/>
          <p:cNvSpPr txBox="1">
            <a:spLocks noChangeArrowheads="1"/>
          </p:cNvSpPr>
          <p:nvPr/>
        </p:nvSpPr>
        <p:spPr bwMode="auto">
          <a:xfrm>
            <a:off x="7205663" y="2528888"/>
            <a:ext cx="142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Remote Proc.</a:t>
            </a:r>
          </a:p>
        </p:txBody>
      </p:sp>
    </p:spTree>
    <p:extLst>
      <p:ext uri="{BB962C8B-B14F-4D97-AF65-F5344CB8AC3E}">
        <p14:creationId xmlns:p14="http://schemas.microsoft.com/office/powerpoint/2010/main" val="159803918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dirty="0"/>
              <a:t>Problem of Deadlocks</a:t>
            </a:r>
          </a:p>
          <a:p>
            <a:pPr>
              <a:lnSpc>
                <a:spcPct val="90000"/>
              </a:lnSpc>
              <a:buNone/>
            </a:pP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dirty="0" err="1"/>
              <a:t>Maekawa’s</a:t>
            </a:r>
            <a:r>
              <a:rPr lang="en-US" sz="2800" dirty="0"/>
              <a:t> algorithm is prone to deadlocks 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  A site is exclusively locked by other sites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  Requests are not prioritized by their timestamps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Assume three sites S</a:t>
            </a:r>
            <a:r>
              <a:rPr lang="en-US" sz="2800" baseline="-25000" dirty="0"/>
              <a:t>i</a:t>
            </a:r>
            <a:r>
              <a:rPr lang="en-US" sz="2800" dirty="0"/>
              <a:t>,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dirty="0"/>
              <a:t>, </a:t>
            </a:r>
            <a:r>
              <a:rPr lang="en-US" sz="2800" dirty="0" err="1"/>
              <a:t>S</a:t>
            </a:r>
            <a:r>
              <a:rPr lang="en-US" sz="2800" baseline="-25000" dirty="0" err="1"/>
              <a:t>k</a:t>
            </a:r>
            <a:r>
              <a:rPr lang="en-US" sz="2800" dirty="0"/>
              <a:t> simultaneously invoke mutual exclusion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∩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 = {</a:t>
            </a:r>
            <a:r>
              <a:rPr lang="en-US" dirty="0" err="1"/>
              <a:t>S</a:t>
            </a:r>
            <a:r>
              <a:rPr lang="en-US" baseline="-25000" dirty="0" err="1"/>
              <a:t>ij</a:t>
            </a:r>
            <a:r>
              <a:rPr lang="en-US" dirty="0"/>
              <a:t>},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∩ 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 = {</a:t>
            </a:r>
            <a:r>
              <a:rPr lang="en-US" dirty="0" err="1"/>
              <a:t>S</a:t>
            </a:r>
            <a:r>
              <a:rPr lang="en-US" baseline="-25000" dirty="0" err="1"/>
              <a:t>jk</a:t>
            </a:r>
            <a:r>
              <a:rPr lang="en-US" dirty="0"/>
              <a:t>}, and </a:t>
            </a:r>
            <a:r>
              <a:rPr lang="en-US" dirty="0" err="1"/>
              <a:t>R</a:t>
            </a:r>
            <a:r>
              <a:rPr lang="en-US" baseline="-25000" dirty="0" err="1"/>
              <a:t>k</a:t>
            </a:r>
            <a:r>
              <a:rPr lang="en-US" dirty="0"/>
              <a:t>∩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= {S</a:t>
            </a:r>
            <a:r>
              <a:rPr lang="en-US" baseline="-25000" dirty="0"/>
              <a:t>ki</a:t>
            </a:r>
            <a:r>
              <a:rPr lang="en-US" dirty="0"/>
              <a:t>}, 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55CAC-1964-472C-8AFE-58C0D4A8A261}" type="slidenum">
              <a:rPr lang="en-US" sz="2800" smtClean="0"/>
              <a:pPr/>
              <a:t>110</a:t>
            </a:fld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It is possible that due to arbitrary message delays: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  </a:t>
            </a:r>
            <a:r>
              <a:rPr lang="en-US" sz="2800" dirty="0" err="1"/>
              <a:t>S</a:t>
            </a:r>
            <a:r>
              <a:rPr lang="en-US" sz="2800" baseline="-25000" dirty="0" err="1"/>
              <a:t>ij</a:t>
            </a:r>
            <a:r>
              <a:rPr lang="en-US" sz="2800" dirty="0"/>
              <a:t> is locked by S</a:t>
            </a:r>
            <a:r>
              <a:rPr lang="en-US" sz="2800" baseline="-25000" dirty="0"/>
              <a:t>i</a:t>
            </a:r>
            <a:r>
              <a:rPr lang="en-US" sz="2800" dirty="0"/>
              <a:t> (forcing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dirty="0"/>
              <a:t> to wait at </a:t>
            </a:r>
            <a:r>
              <a:rPr lang="en-US" sz="2800" dirty="0" err="1"/>
              <a:t>S</a:t>
            </a:r>
            <a:r>
              <a:rPr lang="en-US" sz="2800" baseline="-25000" dirty="0" err="1"/>
              <a:t>ij</a:t>
            </a:r>
            <a:r>
              <a:rPr lang="en-US" sz="2800" dirty="0"/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  </a:t>
            </a:r>
            <a:r>
              <a:rPr lang="en-US" sz="2800" dirty="0" err="1"/>
              <a:t>S</a:t>
            </a:r>
            <a:r>
              <a:rPr lang="en-US" sz="2800" baseline="-25000" dirty="0" err="1"/>
              <a:t>jk</a:t>
            </a:r>
            <a:r>
              <a:rPr lang="en-US" sz="2800" dirty="0"/>
              <a:t> by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dirty="0"/>
              <a:t> (forcing </a:t>
            </a:r>
            <a:r>
              <a:rPr lang="en-US" sz="2800" dirty="0" err="1"/>
              <a:t>S</a:t>
            </a:r>
            <a:r>
              <a:rPr lang="en-US" sz="2800" baseline="-25000" dirty="0" err="1"/>
              <a:t>k</a:t>
            </a:r>
            <a:r>
              <a:rPr lang="en-US" sz="2800" dirty="0"/>
              <a:t> to wait at </a:t>
            </a:r>
            <a:r>
              <a:rPr lang="en-US" sz="2800" dirty="0" err="1"/>
              <a:t>S</a:t>
            </a:r>
            <a:r>
              <a:rPr lang="en-US" sz="2800" baseline="-25000" dirty="0" err="1"/>
              <a:t>jk</a:t>
            </a:r>
            <a:r>
              <a:rPr lang="en-US" sz="2800" dirty="0"/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/>
              <a:t>  S</a:t>
            </a:r>
            <a:r>
              <a:rPr lang="en-US" sz="2800" baseline="-25000" dirty="0"/>
              <a:t>ki</a:t>
            </a:r>
            <a:r>
              <a:rPr lang="en-US" sz="2800" dirty="0"/>
              <a:t> by </a:t>
            </a:r>
            <a:r>
              <a:rPr lang="en-US" sz="2800" dirty="0" err="1"/>
              <a:t>S</a:t>
            </a:r>
            <a:r>
              <a:rPr lang="en-US" sz="2800" baseline="-25000" dirty="0" err="1"/>
              <a:t>k</a:t>
            </a:r>
            <a:r>
              <a:rPr lang="en-US" sz="2800" dirty="0"/>
              <a:t> (forcing S</a:t>
            </a:r>
            <a:r>
              <a:rPr lang="en-US" sz="2800" baseline="-25000" dirty="0"/>
              <a:t>i</a:t>
            </a:r>
            <a:r>
              <a:rPr lang="en-US" sz="2800" dirty="0"/>
              <a:t> to wait at S</a:t>
            </a:r>
            <a:r>
              <a:rPr lang="en-US" sz="2800" baseline="-25000" dirty="0"/>
              <a:t>ki</a:t>
            </a:r>
            <a:r>
              <a:rPr lang="en-US" sz="2800" dirty="0"/>
              <a:t>)</a:t>
            </a:r>
          </a:p>
          <a:p>
            <a:pPr lvl="2"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Results in deadlocks among S</a:t>
            </a:r>
            <a:r>
              <a:rPr lang="en-US" sz="2800" baseline="-25000" dirty="0"/>
              <a:t>i</a:t>
            </a:r>
            <a:r>
              <a:rPr lang="en-US" sz="2800" dirty="0"/>
              <a:t>,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dirty="0"/>
              <a:t>, and S</a:t>
            </a:r>
            <a:r>
              <a:rPr lang="en-US" sz="2800" baseline="-25000" dirty="0"/>
              <a:t>k</a:t>
            </a:r>
            <a:r>
              <a:rPr lang="en-US" sz="2800" dirty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/>
              <a:t>Handling Deadlocks</a:t>
            </a:r>
          </a:p>
          <a:p>
            <a:pPr>
              <a:buNone/>
            </a:pPr>
            <a:endParaRPr lang="en-US" sz="2800" b="1" dirty="0"/>
          </a:p>
          <a:p>
            <a:r>
              <a:rPr lang="en-US" sz="2800" dirty="0"/>
              <a:t>A site  </a:t>
            </a:r>
            <a:r>
              <a:rPr lang="en-US" sz="2800" i="1" dirty="0"/>
              <a:t>yields</a:t>
            </a:r>
            <a:r>
              <a:rPr lang="en-US" sz="2800" dirty="0"/>
              <a:t> its </a:t>
            </a:r>
            <a:r>
              <a:rPr lang="en-US" sz="2800" i="1" dirty="0"/>
              <a:t>lock</a:t>
            </a:r>
            <a:r>
              <a:rPr lang="en-US" sz="2800" dirty="0"/>
              <a:t> to some other request ,waiting for same lock with a smaller timestamp than itself.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A site suspects a deadlock when a high priority request finds that the site  is locked by a request with lower priority.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sz="2800" dirty="0"/>
              <a:t>Deadlock handling requires following three types of messages:</a:t>
            </a:r>
          </a:p>
          <a:p>
            <a:endParaRPr lang="en-US" sz="1200" dirty="0"/>
          </a:p>
          <a:p>
            <a:pPr lvl="1">
              <a:buNone/>
            </a:pPr>
            <a:r>
              <a:rPr lang="en-US" b="1" dirty="0"/>
              <a:t>FAILED</a:t>
            </a:r>
            <a:r>
              <a:rPr lang="en-US" dirty="0"/>
              <a:t>:  FAILED message from S</a:t>
            </a:r>
            <a:r>
              <a:rPr lang="en-US" baseline="-25000" dirty="0"/>
              <a:t>i</a:t>
            </a:r>
            <a:r>
              <a:rPr lang="en-US" dirty="0"/>
              <a:t> to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-&gt; S</a:t>
            </a:r>
            <a:r>
              <a:rPr lang="en-US" baseline="-25000" dirty="0"/>
              <a:t>i</a:t>
            </a:r>
            <a:r>
              <a:rPr lang="en-US" dirty="0"/>
              <a:t> has already granted permission to higher priority request.</a:t>
            </a:r>
          </a:p>
          <a:p>
            <a:pPr lvl="1">
              <a:buNone/>
            </a:pPr>
            <a:endParaRPr lang="en-US" sz="1200" dirty="0"/>
          </a:p>
          <a:p>
            <a:pPr lvl="1">
              <a:buNone/>
            </a:pPr>
            <a:r>
              <a:rPr lang="en-US" b="1" dirty="0"/>
              <a:t>INQUIRE</a:t>
            </a:r>
            <a:r>
              <a:rPr lang="en-US" dirty="0"/>
              <a:t>: from S</a:t>
            </a:r>
            <a:r>
              <a:rPr lang="en-US" baseline="-25000" dirty="0"/>
              <a:t>i</a:t>
            </a:r>
            <a:r>
              <a:rPr lang="en-US" dirty="0"/>
              <a:t> to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-&gt; S</a:t>
            </a:r>
            <a:r>
              <a:rPr lang="en-US" baseline="-25000" dirty="0"/>
              <a:t>i</a:t>
            </a:r>
            <a:r>
              <a:rPr lang="en-US" dirty="0"/>
              <a:t> would like to know  if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has succeeded in locking all sites in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 err="1"/>
              <a:t>’s</a:t>
            </a:r>
            <a:r>
              <a:rPr lang="en-US" dirty="0"/>
              <a:t> request set.</a:t>
            </a:r>
          </a:p>
          <a:p>
            <a:pPr lvl="1">
              <a:buNone/>
            </a:pPr>
            <a:endParaRPr lang="en-US" sz="1000" dirty="0"/>
          </a:p>
          <a:p>
            <a:pPr lvl="1">
              <a:buNone/>
            </a:pPr>
            <a:r>
              <a:rPr lang="en-US" b="1" dirty="0"/>
              <a:t>YIELD</a:t>
            </a:r>
            <a:r>
              <a:rPr lang="en-US" dirty="0"/>
              <a:t>: from S</a:t>
            </a:r>
            <a:r>
              <a:rPr lang="en-US" baseline="-25000" dirty="0"/>
              <a:t>i</a:t>
            </a:r>
            <a:r>
              <a:rPr lang="en-US" dirty="0"/>
              <a:t> to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-&gt; S</a:t>
            </a:r>
            <a:r>
              <a:rPr lang="en-US" baseline="-25000" dirty="0"/>
              <a:t>i</a:t>
            </a:r>
            <a:r>
              <a:rPr lang="en-US" dirty="0"/>
              <a:t> is returning permission to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endParaRPr lang="en-US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113</a:t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1265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600" b="1" dirty="0"/>
              <a:t>Deadlock handling steps:</a:t>
            </a:r>
          </a:p>
          <a:p>
            <a:pPr>
              <a:lnSpc>
                <a:spcPct val="90000"/>
              </a:lnSpc>
              <a:buNone/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2600" dirty="0"/>
              <a:t>When a REQUEST(</a:t>
            </a:r>
            <a:r>
              <a:rPr lang="en-US" sz="2600" i="1" dirty="0" err="1"/>
              <a:t>ts</a:t>
            </a:r>
            <a:r>
              <a:rPr lang="en-US" sz="2600" i="1" dirty="0"/>
              <a:t>, </a:t>
            </a:r>
            <a:r>
              <a:rPr lang="en-US" sz="2600" i="1" dirty="0" err="1"/>
              <a:t>i</a:t>
            </a:r>
            <a:r>
              <a:rPr lang="en-US" sz="2600" dirty="0"/>
              <a:t>)  from site S</a:t>
            </a:r>
            <a:r>
              <a:rPr lang="en-US" sz="2600" baseline="-25000" dirty="0"/>
              <a:t>i</a:t>
            </a:r>
            <a:r>
              <a:rPr lang="en-US" sz="2600" dirty="0"/>
              <a:t> is blocked at </a:t>
            </a:r>
            <a:r>
              <a:rPr lang="en-US" sz="2600" dirty="0" err="1"/>
              <a:t>S</a:t>
            </a:r>
            <a:r>
              <a:rPr lang="en-US" sz="2600" baseline="-25000" dirty="0" err="1"/>
              <a:t>j</a:t>
            </a:r>
            <a:r>
              <a:rPr lang="en-US" sz="2600" baseline="-25000" dirty="0"/>
              <a:t> </a:t>
            </a:r>
            <a:r>
              <a:rPr lang="en-US" sz="2600" dirty="0"/>
              <a:t> because </a:t>
            </a:r>
            <a:r>
              <a:rPr lang="en-US" sz="2600" dirty="0" err="1"/>
              <a:t>S</a:t>
            </a:r>
            <a:r>
              <a:rPr lang="en-US" sz="2600" baseline="-25000" dirty="0" err="1"/>
              <a:t>j</a:t>
            </a:r>
            <a:r>
              <a:rPr lang="en-US" sz="2600" baseline="-25000" dirty="0"/>
              <a:t> </a:t>
            </a:r>
            <a:r>
              <a:rPr lang="en-US" sz="2600" dirty="0"/>
              <a:t> has granted permission to site </a:t>
            </a:r>
            <a:r>
              <a:rPr lang="en-US" sz="2600" dirty="0" err="1"/>
              <a:t>S</a:t>
            </a:r>
            <a:r>
              <a:rPr lang="en-US" sz="2600" baseline="-25000" dirty="0" err="1"/>
              <a:t>k</a:t>
            </a:r>
            <a:r>
              <a:rPr lang="en-US" sz="2600" dirty="0"/>
              <a:t> 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/>
              <a:t>S</a:t>
            </a:r>
            <a:r>
              <a:rPr lang="en-US" sz="2600" baseline="-25000" dirty="0"/>
              <a:t>i</a:t>
            </a:r>
            <a:r>
              <a:rPr lang="en-US" sz="2600" dirty="0"/>
              <a:t> sends FAILED(</a:t>
            </a:r>
            <a:r>
              <a:rPr lang="en-US" sz="2600" i="1" dirty="0"/>
              <a:t>j</a:t>
            </a:r>
            <a:r>
              <a:rPr lang="en-US" sz="2600" dirty="0"/>
              <a:t>) to S</a:t>
            </a:r>
            <a:r>
              <a:rPr lang="en-US" sz="2600" baseline="-25000" dirty="0"/>
              <a:t>i</a:t>
            </a:r>
            <a:r>
              <a:rPr lang="en-US" sz="2600" dirty="0"/>
              <a:t>, if </a:t>
            </a:r>
            <a:r>
              <a:rPr lang="en-US" sz="2600" dirty="0" err="1"/>
              <a:t>S</a:t>
            </a:r>
            <a:r>
              <a:rPr lang="en-US" sz="2600" baseline="-25000" dirty="0" err="1"/>
              <a:t>i</a:t>
            </a:r>
            <a:r>
              <a:rPr lang="en-US" sz="2600" dirty="0" err="1"/>
              <a:t>’s</a:t>
            </a:r>
            <a:r>
              <a:rPr lang="en-US" sz="2600" dirty="0"/>
              <a:t> request has lower priority (higher time stamp)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/>
              <a:t>Otherwise, S</a:t>
            </a:r>
            <a:r>
              <a:rPr lang="en-US" sz="2600" baseline="-25000" dirty="0"/>
              <a:t>i</a:t>
            </a:r>
            <a:r>
              <a:rPr lang="en-US" sz="2600" dirty="0"/>
              <a:t> sends INQUIRE(</a:t>
            </a:r>
            <a:r>
              <a:rPr lang="en-US" sz="2600" i="1" dirty="0"/>
              <a:t>j</a:t>
            </a:r>
            <a:r>
              <a:rPr lang="en-US" sz="2600" dirty="0"/>
              <a:t>) to S</a:t>
            </a:r>
            <a:r>
              <a:rPr lang="en-US" sz="2600" baseline="-25000" dirty="0"/>
              <a:t>k</a:t>
            </a:r>
            <a:r>
              <a:rPr lang="en-US" sz="2600" dirty="0"/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When </a:t>
            </a:r>
            <a:r>
              <a:rPr lang="en-US" sz="2600" dirty="0" err="1"/>
              <a:t>S</a:t>
            </a:r>
            <a:r>
              <a:rPr lang="en-US" sz="2600" baseline="-25000" dirty="0" err="1"/>
              <a:t>k</a:t>
            </a:r>
            <a:r>
              <a:rPr lang="en-US" sz="2600" baseline="-25000" dirty="0"/>
              <a:t> </a:t>
            </a:r>
            <a:r>
              <a:rPr lang="en-US" sz="2600" dirty="0"/>
              <a:t> receives INQUIRE(</a:t>
            </a:r>
            <a:r>
              <a:rPr lang="en-US" sz="2600" i="1" dirty="0"/>
              <a:t>j</a:t>
            </a:r>
            <a:r>
              <a:rPr lang="en-US" sz="2600" dirty="0"/>
              <a:t>) from site </a:t>
            </a:r>
            <a:r>
              <a:rPr lang="en-US" sz="2600" dirty="0" err="1"/>
              <a:t>S</a:t>
            </a:r>
            <a:r>
              <a:rPr lang="en-US" sz="2600" baseline="-25000" dirty="0" err="1"/>
              <a:t>j</a:t>
            </a:r>
            <a:r>
              <a:rPr lang="en-US" sz="2600" baseline="-25000" dirty="0"/>
              <a:t>, </a:t>
            </a:r>
            <a:r>
              <a:rPr lang="en-US" sz="2600" dirty="0"/>
              <a:t> the site </a:t>
            </a:r>
            <a:r>
              <a:rPr lang="en-US" sz="2600" baseline="-25000" dirty="0"/>
              <a:t> </a:t>
            </a:r>
            <a:r>
              <a:rPr lang="en-US" sz="2600" dirty="0" err="1"/>
              <a:t>S</a:t>
            </a:r>
            <a:r>
              <a:rPr lang="en-US" sz="2600" baseline="-25000" dirty="0" err="1"/>
              <a:t>k</a:t>
            </a:r>
            <a:r>
              <a:rPr lang="en-US" sz="2600" baseline="-25000" dirty="0"/>
              <a:t> </a:t>
            </a:r>
            <a:r>
              <a:rPr lang="en-US" sz="2600" dirty="0"/>
              <a:t> sends YIELD(</a:t>
            </a:r>
            <a:r>
              <a:rPr lang="en-US" sz="2600" i="1" dirty="0"/>
              <a:t>k</a:t>
            </a:r>
            <a:r>
              <a:rPr lang="en-US" sz="2600" dirty="0"/>
              <a:t>) to </a:t>
            </a:r>
            <a:r>
              <a:rPr lang="en-US" sz="2600" dirty="0" err="1"/>
              <a:t>S</a:t>
            </a:r>
            <a:r>
              <a:rPr lang="en-US" sz="2600" baseline="-25000" dirty="0" err="1"/>
              <a:t>j</a:t>
            </a:r>
            <a:r>
              <a:rPr lang="en-US" sz="2600" baseline="-25000" dirty="0"/>
              <a:t> </a:t>
            </a:r>
            <a:r>
              <a:rPr lang="en-US" sz="2600" dirty="0"/>
              <a:t>if </a:t>
            </a:r>
            <a:endParaRPr lang="en-US" sz="2600" baseline="-25000" dirty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/>
              <a:t>	</a:t>
            </a:r>
            <a:r>
              <a:rPr lang="en-US" sz="2600" dirty="0" err="1"/>
              <a:t>S</a:t>
            </a:r>
            <a:r>
              <a:rPr lang="en-US" sz="2600" baseline="-25000" dirty="0" err="1"/>
              <a:t>k</a:t>
            </a:r>
            <a:r>
              <a:rPr lang="en-US" sz="2600" baseline="-25000" dirty="0"/>
              <a:t> </a:t>
            </a:r>
            <a:r>
              <a:rPr lang="en-US" sz="2600" dirty="0"/>
              <a:t> has received a FAILED  message from a site in its 	request set </a:t>
            </a:r>
            <a:r>
              <a:rPr lang="en-US" sz="2600" b="1" dirty="0"/>
              <a:t>or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/>
              <a:t> 	</a:t>
            </a:r>
            <a:r>
              <a:rPr lang="en-US" sz="2600" dirty="0" err="1"/>
              <a:t>S</a:t>
            </a:r>
            <a:r>
              <a:rPr lang="en-US" sz="2600" baseline="-25000" dirty="0" err="1"/>
              <a:t>k</a:t>
            </a:r>
            <a:r>
              <a:rPr lang="en-US" sz="2600" dirty="0"/>
              <a:t> sent a YIELD to any of these sites and has not 	received a new REPLY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114</a:t>
            </a:fld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When site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baseline="-25000" dirty="0"/>
              <a:t> </a:t>
            </a:r>
            <a:r>
              <a:rPr lang="en-US" sz="2800" dirty="0"/>
              <a:t> receives </a:t>
            </a:r>
            <a:r>
              <a:rPr lang="en-US" sz="2800" baseline="-25000" dirty="0"/>
              <a:t> </a:t>
            </a:r>
            <a:r>
              <a:rPr lang="en-US" sz="2800" dirty="0"/>
              <a:t>YIELD(</a:t>
            </a:r>
            <a:r>
              <a:rPr lang="en-US" sz="2800" i="1" dirty="0"/>
              <a:t>k</a:t>
            </a:r>
            <a:r>
              <a:rPr lang="en-US" sz="2800" dirty="0"/>
              <a:t>)  from </a:t>
            </a:r>
            <a:r>
              <a:rPr lang="en-US" sz="2800" dirty="0" err="1"/>
              <a:t>S</a:t>
            </a:r>
            <a:r>
              <a:rPr lang="en-US" sz="2800" baseline="-25000" dirty="0" err="1"/>
              <a:t>k</a:t>
            </a:r>
            <a:r>
              <a:rPr lang="en-US" sz="2800" baseline="-25000" dirty="0"/>
              <a:t> 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 err="1"/>
              <a:t>S</a:t>
            </a:r>
            <a:r>
              <a:rPr lang="en-US" sz="2600" baseline="-25000" dirty="0" err="1"/>
              <a:t>j</a:t>
            </a:r>
            <a:r>
              <a:rPr lang="en-US" sz="2600" dirty="0"/>
              <a:t> assumes it has been released by </a:t>
            </a:r>
            <a:r>
              <a:rPr lang="en-US" sz="2600" dirty="0" err="1"/>
              <a:t>S</a:t>
            </a:r>
            <a:r>
              <a:rPr lang="en-US" sz="2600" baseline="-25000" dirty="0" err="1"/>
              <a:t>k</a:t>
            </a:r>
            <a:r>
              <a:rPr lang="en-US" sz="2600" dirty="0"/>
              <a:t>,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/>
              <a:t> places </a:t>
            </a:r>
            <a:r>
              <a:rPr lang="en-US" sz="2600" dirty="0" err="1"/>
              <a:t>Sk’s</a:t>
            </a:r>
            <a:r>
              <a:rPr lang="en-US" sz="2600" dirty="0"/>
              <a:t> request in its queue appropriately,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/>
              <a:t>sends a REPLY(</a:t>
            </a:r>
            <a:r>
              <a:rPr lang="en-US" sz="2600" i="1" dirty="0"/>
              <a:t>j</a:t>
            </a:r>
            <a:r>
              <a:rPr lang="en-US" sz="2600" dirty="0"/>
              <a:t>) to the top request’s site  in its queue.</a:t>
            </a:r>
          </a:p>
          <a:p>
            <a:pPr lvl="1">
              <a:lnSpc>
                <a:spcPct val="90000"/>
              </a:lnSpc>
              <a:buNone/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Maekawa</a:t>
            </a:r>
            <a:r>
              <a:rPr lang="en-US" sz="2800" dirty="0"/>
              <a:t>-type algorithms  may exchange these messages even if there is no real deadlock. 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Maximum number of messages per CS execution in this case is - 5√N.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r>
              <a:rPr lang="en-US" sz="2600" dirty="0"/>
              <a:t>A Unique token circulates among the participating sites.</a:t>
            </a:r>
          </a:p>
          <a:p>
            <a:pPr>
              <a:spcBef>
                <a:spcPts val="0"/>
              </a:spcBef>
              <a:buNone/>
            </a:pPr>
            <a:endParaRPr lang="en-US" sz="1050" dirty="0"/>
          </a:p>
          <a:p>
            <a:r>
              <a:rPr lang="en-US" sz="2600" dirty="0"/>
              <a:t>A site can enter CS if it </a:t>
            </a:r>
            <a:r>
              <a:rPr lang="en-US" sz="2600" dirty="0" err="1"/>
              <a:t>pocesses</a:t>
            </a:r>
            <a:r>
              <a:rPr lang="en-US" sz="2600" dirty="0"/>
              <a:t> the token.</a:t>
            </a:r>
          </a:p>
          <a:p>
            <a:pPr>
              <a:spcBef>
                <a:spcPts val="0"/>
              </a:spcBef>
              <a:buNone/>
            </a:pPr>
            <a:endParaRPr lang="en-US" sz="1050" dirty="0"/>
          </a:p>
          <a:p>
            <a:r>
              <a:rPr lang="en-US" sz="2600" dirty="0"/>
              <a:t>Token-based approaches use sequence numbers instead of time stamps.</a:t>
            </a:r>
          </a:p>
          <a:p>
            <a:pPr lvl="1"/>
            <a:r>
              <a:rPr lang="en-US" sz="2600" dirty="0"/>
              <a:t>Request for a token contains a sequence number.</a:t>
            </a:r>
          </a:p>
          <a:p>
            <a:pPr lvl="1"/>
            <a:r>
              <a:rPr lang="en-US" sz="2600" dirty="0"/>
              <a:t>Sequence number of sites advance independently.</a:t>
            </a:r>
          </a:p>
          <a:p>
            <a:pPr marL="640080" lvl="1">
              <a:spcBef>
                <a:spcPts val="0"/>
              </a:spcBef>
              <a:buNone/>
            </a:pPr>
            <a:endParaRPr lang="en-US" sz="1600" dirty="0"/>
          </a:p>
          <a:p>
            <a:r>
              <a:rPr lang="en-US" sz="2600" dirty="0"/>
              <a:t>Correctness issue is trivial - since only one token is present , only one site can enter CS.</a:t>
            </a:r>
          </a:p>
          <a:p>
            <a:r>
              <a:rPr lang="en-US" sz="2600" dirty="0"/>
              <a:t>Deadlock and starvation issues must be addressed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Suzuki-</a:t>
            </a:r>
            <a:r>
              <a:rPr lang="en-US" dirty="0" err="1"/>
              <a:t>Kasami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If a site without a token wants to enter the CS, it broadcast a REQUEST message for token to all other sites.</a:t>
            </a:r>
          </a:p>
          <a:p>
            <a:endParaRPr lang="en-US" sz="2800" dirty="0"/>
          </a:p>
          <a:p>
            <a:r>
              <a:rPr lang="en-US" sz="2800" dirty="0"/>
              <a:t>When a site that </a:t>
            </a:r>
            <a:r>
              <a:rPr lang="en-US" sz="2800" dirty="0" err="1"/>
              <a:t>pocesses</a:t>
            </a:r>
            <a:r>
              <a:rPr lang="en-US" sz="2800" dirty="0"/>
              <a:t> token receives REQUEST message: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it sends token to requesting site, if it is not currently in its CS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If  it is executing its CS , it sends token only after exiting CS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A site holding token can enter its CS any number of times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117</a:t>
            </a:fld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Issues: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dirty="0"/>
              <a:t>	(1</a:t>
            </a:r>
            <a:r>
              <a:rPr lang="en-US" sz="2800" dirty="0"/>
              <a:t>) distinguishing outdated REQUEST messages from 	current REQUEST </a:t>
            </a:r>
          </a:p>
          <a:p>
            <a:pPr>
              <a:spcBef>
                <a:spcPts val="0"/>
              </a:spcBef>
              <a:buNone/>
            </a:pPr>
            <a:endParaRPr lang="en-US" sz="2400" dirty="0"/>
          </a:p>
          <a:p>
            <a:pPr>
              <a:buNone/>
            </a:pPr>
            <a:r>
              <a:rPr lang="en-US" sz="2800" dirty="0"/>
              <a:t>	(2) determining which site has outstanding request 	for 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118</a:t>
            </a:fld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/>
              <a:t>Distinguishing Outdated REQUEST  from current </a:t>
            </a:r>
            <a:r>
              <a:rPr lang="en-US" sz="3000" dirty="0"/>
              <a:t>:</a:t>
            </a:r>
          </a:p>
          <a:p>
            <a:pPr>
              <a:buNone/>
            </a:pPr>
            <a:endParaRPr lang="en-US" sz="700" dirty="0"/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3000" dirty="0"/>
              <a:t>Request message from site </a:t>
            </a:r>
            <a:r>
              <a:rPr lang="en-US" sz="3000" dirty="0" err="1"/>
              <a:t>S</a:t>
            </a:r>
            <a:r>
              <a:rPr lang="en-US" sz="3000" baseline="-25000" dirty="0" err="1"/>
              <a:t>j</a:t>
            </a:r>
            <a:r>
              <a:rPr lang="en-US" sz="3000" dirty="0"/>
              <a:t> is of the form REQUEST(j, n)  ;  </a:t>
            </a:r>
          </a:p>
          <a:p>
            <a:pPr lvl="1">
              <a:spcAft>
                <a:spcPts val="600"/>
              </a:spcAft>
              <a:buNone/>
            </a:pPr>
            <a:r>
              <a:rPr lang="en-US" sz="3000" dirty="0"/>
              <a:t>	-  </a:t>
            </a:r>
            <a:r>
              <a:rPr lang="en-US" dirty="0"/>
              <a:t>Where n (n= 1,2,…) :  is sequence number</a:t>
            </a:r>
          </a:p>
          <a:p>
            <a:pPr lvl="1">
              <a:buNone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r>
              <a:rPr lang="en-US" sz="3000" dirty="0"/>
              <a:t> Site S</a:t>
            </a:r>
            <a:r>
              <a:rPr lang="en-US" sz="3000" baseline="-25000" dirty="0"/>
              <a:t>i </a:t>
            </a:r>
            <a:r>
              <a:rPr lang="en-US" sz="3000" dirty="0"/>
              <a:t> keeps an array </a:t>
            </a:r>
            <a:r>
              <a:rPr lang="en-US" sz="3000" dirty="0" err="1"/>
              <a:t>RN</a:t>
            </a:r>
            <a:r>
              <a:rPr lang="en-US" sz="3000" baseline="-25000" dirty="0" err="1"/>
              <a:t>i</a:t>
            </a:r>
            <a:r>
              <a:rPr lang="en-US" sz="3000" dirty="0"/>
              <a:t>[1..N] ;</a:t>
            </a:r>
          </a:p>
          <a:p>
            <a:pPr lvl="1">
              <a:buNone/>
            </a:pPr>
            <a:r>
              <a:rPr lang="en-US" sz="3000" dirty="0"/>
              <a:t>	-  </a:t>
            </a:r>
            <a:r>
              <a:rPr lang="en-US" dirty="0"/>
              <a:t>Where </a:t>
            </a:r>
            <a:r>
              <a:rPr lang="en-US" dirty="0" err="1"/>
              <a:t>RN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[j] is the largest sequence number of 	   request received from site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>
              <a:buNone/>
            </a:pPr>
            <a:endParaRPr lang="en-US" sz="3000" baseline="-25000" dirty="0"/>
          </a:p>
          <a:p>
            <a:pPr lvl="1">
              <a:buFont typeface="Wingdings" pitchFamily="2" charset="2"/>
              <a:buChar char="Ø"/>
            </a:pPr>
            <a:r>
              <a:rPr lang="en-US" sz="3000" dirty="0"/>
              <a:t> REQUEST(j , n) is outdated if    </a:t>
            </a:r>
            <a:r>
              <a:rPr lang="en-US" sz="3000" b="1" dirty="0" err="1"/>
              <a:t>RN</a:t>
            </a:r>
            <a:r>
              <a:rPr lang="en-US" sz="3000" b="1" baseline="-25000" dirty="0" err="1"/>
              <a:t>i</a:t>
            </a:r>
            <a:r>
              <a:rPr lang="en-US" sz="3000" b="1" baseline="-25000" dirty="0"/>
              <a:t> </a:t>
            </a:r>
            <a:r>
              <a:rPr lang="en-US" sz="3000" b="1" dirty="0"/>
              <a:t>[j] &gt; n</a:t>
            </a:r>
          </a:p>
          <a:p>
            <a:pPr lvl="1">
              <a:buNone/>
            </a:pPr>
            <a:endParaRPr lang="en-US" sz="2600" dirty="0"/>
          </a:p>
          <a:p>
            <a:pPr lvl="1">
              <a:buFont typeface="Wingdings" pitchFamily="2" charset="2"/>
              <a:buChar char="Ø"/>
            </a:pPr>
            <a:r>
              <a:rPr lang="en-US" sz="3000" dirty="0"/>
              <a:t> when site S</a:t>
            </a:r>
            <a:r>
              <a:rPr lang="en-US" sz="3000" baseline="-25000" dirty="0"/>
              <a:t>i </a:t>
            </a:r>
            <a:r>
              <a:rPr lang="en-US" sz="3000" dirty="0"/>
              <a:t> receives REQUEST(j , n), it sets</a:t>
            </a:r>
          </a:p>
          <a:p>
            <a:pPr lvl="1">
              <a:buNone/>
            </a:pPr>
            <a:endParaRPr lang="en-US" sz="1300" dirty="0"/>
          </a:p>
          <a:p>
            <a:pPr lvl="1" algn="ctr">
              <a:buNone/>
            </a:pPr>
            <a:r>
              <a:rPr lang="en-US" sz="3000" b="1" dirty="0" err="1"/>
              <a:t>RN</a:t>
            </a:r>
            <a:r>
              <a:rPr lang="en-US" sz="3000" b="1" baseline="-25000" dirty="0" err="1"/>
              <a:t>i</a:t>
            </a:r>
            <a:r>
              <a:rPr lang="en-US" sz="3000" b="1" baseline="-25000" dirty="0"/>
              <a:t> </a:t>
            </a:r>
            <a:r>
              <a:rPr lang="en-US" sz="3000" b="1" dirty="0"/>
              <a:t>[j] := max(</a:t>
            </a:r>
            <a:r>
              <a:rPr lang="en-US" sz="3000" b="1" dirty="0" err="1"/>
              <a:t>RN</a:t>
            </a:r>
            <a:r>
              <a:rPr lang="en-US" sz="3000" b="1" baseline="-25000" dirty="0" err="1"/>
              <a:t>i</a:t>
            </a:r>
            <a:r>
              <a:rPr lang="en-US" sz="3000" b="1" baseline="-25000" dirty="0"/>
              <a:t> </a:t>
            </a:r>
            <a:r>
              <a:rPr lang="en-US" sz="3000" b="1" dirty="0"/>
              <a:t>[j], n)</a:t>
            </a:r>
          </a:p>
          <a:p>
            <a:pPr lvl="1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119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7DD265-2853-4C13-92D9-433427E2322F}" type="slidenum">
              <a:rPr lang="en-US" altLang="en-US" sz="2400">
                <a:solidFill>
                  <a:schemeClr val="tx2"/>
                </a:solidFill>
              </a:rPr>
              <a:pPr eaLnBrk="1" hangingPunct="1"/>
              <a:t>12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RPC Semantics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At least once</a:t>
            </a:r>
          </a:p>
          <a:p>
            <a:pPr lvl="1" eaLnBrk="1" hangingPunct="1"/>
            <a:r>
              <a:rPr lang="en-US" altLang="en-US" sz="2000"/>
              <a:t>A RPC results in zero or more invocation.</a:t>
            </a:r>
          </a:p>
          <a:p>
            <a:pPr lvl="1" eaLnBrk="1" hangingPunct="1"/>
            <a:r>
              <a:rPr lang="en-US" altLang="en-US" sz="2000"/>
              <a:t>Partial call, i.e., unsuccessful call: zero, partial, one or more executions.</a:t>
            </a:r>
          </a:p>
          <a:p>
            <a:pPr eaLnBrk="1" hangingPunct="1"/>
            <a:r>
              <a:rPr lang="en-US" altLang="en-US" sz="2400"/>
              <a:t>Exactly once</a:t>
            </a:r>
          </a:p>
          <a:p>
            <a:pPr lvl="1" eaLnBrk="1" hangingPunct="1"/>
            <a:r>
              <a:rPr lang="en-US" altLang="en-US" sz="2000"/>
              <a:t>Only one call maximum</a:t>
            </a:r>
          </a:p>
          <a:p>
            <a:pPr lvl="1" eaLnBrk="1" hangingPunct="1"/>
            <a:r>
              <a:rPr lang="en-US" altLang="en-US" sz="2000"/>
              <a:t>Unsuccessful? : zero, partial, or one execution</a:t>
            </a:r>
          </a:p>
          <a:p>
            <a:pPr eaLnBrk="1" hangingPunct="1"/>
            <a:r>
              <a:rPr lang="en-US" altLang="en-US" sz="2400"/>
              <a:t>At most once</a:t>
            </a:r>
          </a:p>
          <a:p>
            <a:pPr lvl="1" eaLnBrk="1" hangingPunct="1"/>
            <a:r>
              <a:rPr lang="en-US" altLang="en-US" sz="2000"/>
              <a:t>Zero or one. No partial executions.</a:t>
            </a:r>
          </a:p>
        </p:txBody>
      </p:sp>
    </p:spTree>
    <p:extLst>
      <p:ext uri="{BB962C8B-B14F-4D97-AF65-F5344CB8AC3E}">
        <p14:creationId xmlns:p14="http://schemas.microsoft.com/office/powerpoint/2010/main" val="72424956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181600"/>
          </a:xfrm>
        </p:spPr>
        <p:txBody>
          <a:bodyPr>
            <a:normAutofit/>
          </a:bodyPr>
          <a:lstStyle/>
          <a:p>
            <a:r>
              <a:rPr lang="en-US" b="1" dirty="0"/>
              <a:t>Determining sites with outstanding requests for CS </a:t>
            </a:r>
          </a:p>
          <a:p>
            <a:pPr>
              <a:buNone/>
            </a:pPr>
            <a:endParaRPr lang="en-US" sz="1600" b="1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dirty="0"/>
              <a:t>Token consists of:  </a:t>
            </a:r>
          </a:p>
          <a:p>
            <a:pPr lvl="1">
              <a:buNone/>
            </a:pPr>
            <a:r>
              <a:rPr lang="en-US" dirty="0"/>
              <a:t>		(a) Queue of request sites </a:t>
            </a:r>
          </a:p>
          <a:p>
            <a:pPr lvl="1">
              <a:buNone/>
            </a:pPr>
            <a:r>
              <a:rPr lang="en-US" dirty="0"/>
              <a:t>		(b) Array LN[1..N],  where LN[j] the sequence 	      number of  request  that site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 executed 	       most recently</a:t>
            </a:r>
          </a:p>
          <a:p>
            <a:pPr lvl="1">
              <a:buNone/>
            </a:pPr>
            <a:endParaRPr lang="en-US" sz="13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Token array LN[1..N] - permits to determine if some other site has outstanding request for CS</a:t>
            </a:r>
          </a:p>
          <a:p>
            <a:pPr lvl="1">
              <a:buNone/>
            </a:pPr>
            <a:endParaRPr lang="en-US" sz="10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120</a:t>
            </a:fld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/>
              <a:t>After executing CS, S</a:t>
            </a:r>
            <a:r>
              <a:rPr lang="en-US" baseline="-25000" dirty="0"/>
              <a:t>i</a:t>
            </a:r>
            <a:r>
              <a:rPr lang="en-US" dirty="0"/>
              <a:t> updates </a:t>
            </a:r>
          </a:p>
          <a:p>
            <a:pPr lvl="3">
              <a:buNone/>
            </a:pPr>
            <a:r>
              <a:rPr lang="en-US" sz="2800" dirty="0"/>
              <a:t>	LN[</a:t>
            </a:r>
            <a:r>
              <a:rPr lang="en-US" sz="2800" dirty="0" err="1"/>
              <a:t>i</a:t>
            </a:r>
            <a:r>
              <a:rPr lang="en-US" sz="2800" dirty="0"/>
              <a:t>] := </a:t>
            </a:r>
            <a:r>
              <a:rPr lang="en-US" sz="2800" dirty="0" err="1"/>
              <a:t>RN</a:t>
            </a:r>
            <a:r>
              <a:rPr lang="en-US" sz="2800" baseline="-25000" dirty="0" err="1"/>
              <a:t>i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pPr>
              <a:buNone/>
            </a:pPr>
            <a:endParaRPr lang="en-US" sz="1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At site S</a:t>
            </a:r>
            <a:r>
              <a:rPr lang="en-US" baseline="-25000" dirty="0"/>
              <a:t>i</a:t>
            </a:r>
            <a:r>
              <a:rPr lang="en-US" dirty="0"/>
              <a:t> if </a:t>
            </a:r>
            <a:r>
              <a:rPr lang="en-US" dirty="0" err="1"/>
              <a:t>RN</a:t>
            </a:r>
            <a:r>
              <a:rPr lang="en-US" baseline="-25000" dirty="0" err="1"/>
              <a:t>i</a:t>
            </a:r>
            <a:r>
              <a:rPr lang="en-US" dirty="0"/>
              <a:t>[j] = LN[j] + 1, then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 is currently requesting a token</a:t>
            </a:r>
          </a:p>
          <a:p>
            <a:pPr lvl="1">
              <a:buNone/>
            </a:pP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A site after executing its CS checks if all sites requesting have placed their ids in queue Q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BB7980-7681-449F-A0A1-0B59B5114003}" type="slidenum">
              <a:rPr lang="en-US" smtClean="0"/>
              <a:pPr/>
              <a:t>121</a:t>
            </a:fld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Requesting the critical section</a:t>
            </a:r>
          </a:p>
          <a:p>
            <a:pPr marL="0">
              <a:spcBef>
                <a:spcPts val="0"/>
              </a:spcBef>
              <a:buNone/>
            </a:pPr>
            <a:endParaRPr lang="en-US" sz="2400" b="1" dirty="0"/>
          </a:p>
          <a:p>
            <a:pPr marL="514350" indent="-514350">
              <a:buAutoNum type="arabicPeriod"/>
            </a:pPr>
            <a:r>
              <a:rPr lang="en-US" sz="2800" dirty="0"/>
              <a:t>If requesting site S</a:t>
            </a:r>
            <a:r>
              <a:rPr lang="en-US" sz="2800" baseline="-25000" dirty="0"/>
              <a:t>i</a:t>
            </a:r>
            <a:r>
              <a:rPr lang="en-US" sz="2800" dirty="0"/>
              <a:t> does not have token, </a:t>
            </a:r>
          </a:p>
          <a:p>
            <a:pPr marL="514350" indent="-514350">
              <a:buNone/>
            </a:pPr>
            <a:r>
              <a:rPr lang="en-US" sz="2800" dirty="0"/>
              <a:t>	- it increments its sequence number, </a:t>
            </a:r>
            <a:r>
              <a:rPr lang="en-US" sz="2800" dirty="0" err="1"/>
              <a:t>RN</a:t>
            </a:r>
            <a:r>
              <a:rPr lang="en-US" sz="2800" i="1" baseline="-25000" dirty="0" err="1"/>
              <a:t>i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pPr marL="514350" indent="-514350">
              <a:buNone/>
            </a:pPr>
            <a:r>
              <a:rPr lang="en-US" sz="2800" dirty="0"/>
              <a:t>	- sends a REQUEST(</a:t>
            </a:r>
            <a:r>
              <a:rPr lang="en-US" sz="2800" i="1" dirty="0" err="1"/>
              <a:t>i</a:t>
            </a:r>
            <a:r>
              <a:rPr lang="en-US" sz="2800" i="1" dirty="0"/>
              <a:t>, </a:t>
            </a:r>
            <a:r>
              <a:rPr lang="en-US" sz="2800" i="1" dirty="0" err="1"/>
              <a:t>sn</a:t>
            </a:r>
            <a:r>
              <a:rPr lang="en-US" sz="2800" dirty="0"/>
              <a:t>) message to all other sites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AutoNum type="arabicPeriod" startAt="2"/>
            </a:pPr>
            <a:r>
              <a:rPr lang="en-US" sz="2800" dirty="0"/>
              <a:t>When a site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baseline="-25000" dirty="0"/>
              <a:t> </a:t>
            </a:r>
            <a:r>
              <a:rPr lang="en-US" sz="2800" dirty="0"/>
              <a:t> receives request message</a:t>
            </a:r>
          </a:p>
          <a:p>
            <a:pPr marL="514350" indent="-514350">
              <a:buNone/>
            </a:pPr>
            <a:r>
              <a:rPr lang="en-US" sz="2800" dirty="0"/>
              <a:t>	- it sets </a:t>
            </a:r>
            <a:r>
              <a:rPr lang="en-US" sz="2800" dirty="0" err="1"/>
              <a:t>RN</a:t>
            </a:r>
            <a:r>
              <a:rPr lang="en-US" sz="2800" baseline="-25000" dirty="0" err="1"/>
              <a:t>j</a:t>
            </a:r>
            <a:r>
              <a:rPr lang="en-US" sz="2800" baseline="-25000" dirty="0"/>
              <a:t> 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:= max(</a:t>
            </a:r>
            <a:r>
              <a:rPr lang="en-US" sz="2800" dirty="0" err="1"/>
              <a:t>RN</a:t>
            </a:r>
            <a:r>
              <a:rPr lang="en-US" sz="2800" baseline="-25000" dirty="0" err="1"/>
              <a:t>j</a:t>
            </a:r>
            <a:r>
              <a:rPr lang="en-US" sz="2800" baseline="-25000" dirty="0"/>
              <a:t> 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], </a:t>
            </a:r>
            <a:r>
              <a:rPr lang="en-US" sz="2800" i="1" dirty="0" err="1"/>
              <a:t>sn</a:t>
            </a:r>
            <a:r>
              <a:rPr lang="en-US" sz="2800" dirty="0"/>
              <a:t>)</a:t>
            </a:r>
          </a:p>
          <a:p>
            <a:pPr marL="514350" indent="-514350">
              <a:buNone/>
            </a:pPr>
            <a:r>
              <a:rPr lang="en-US" sz="2800" dirty="0"/>
              <a:t>	- if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dirty="0"/>
              <a:t> has idle token, then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baseline="-25000" dirty="0"/>
              <a:t> </a:t>
            </a:r>
            <a:r>
              <a:rPr lang="en-US" sz="2800" dirty="0"/>
              <a:t>sends token to S</a:t>
            </a:r>
            <a:r>
              <a:rPr lang="en-US" sz="2800" baseline="-25000" dirty="0"/>
              <a:t>i</a:t>
            </a:r>
            <a:r>
              <a:rPr lang="en-US" sz="2800" dirty="0"/>
              <a:t> if    		</a:t>
            </a:r>
            <a:r>
              <a:rPr lang="en-US" sz="2800" dirty="0" err="1"/>
              <a:t>RN</a:t>
            </a:r>
            <a:r>
              <a:rPr lang="en-US" sz="2800" baseline="-25000" dirty="0" err="1"/>
              <a:t>j</a:t>
            </a:r>
            <a:r>
              <a:rPr lang="en-US" sz="2800" baseline="-25000" dirty="0"/>
              <a:t> 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= LN[</a:t>
            </a:r>
            <a:r>
              <a:rPr lang="en-US" sz="2800" dirty="0" err="1"/>
              <a:t>i</a:t>
            </a:r>
            <a:r>
              <a:rPr lang="en-US" sz="2800" dirty="0"/>
              <a:t>]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122</a:t>
            </a:fld>
            <a:endParaRPr 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/>
              <a:t>Executing the critical section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/>
              <a:t>	</a:t>
            </a:r>
            <a:r>
              <a:rPr lang="en-US" sz="2800" dirty="0"/>
              <a:t>3.</a:t>
            </a:r>
            <a:r>
              <a:rPr lang="en-US" sz="2800" b="1" dirty="0"/>
              <a:t> 	</a:t>
            </a:r>
            <a:r>
              <a:rPr lang="en-US" sz="2800" dirty="0"/>
              <a:t>Site S</a:t>
            </a:r>
            <a:r>
              <a:rPr lang="en-US" sz="2800" baseline="-25000" dirty="0"/>
              <a:t>i</a:t>
            </a:r>
            <a:r>
              <a:rPr lang="en-US" sz="2800" dirty="0"/>
              <a:t> executes CS when it  receives token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/>
              <a:t>Releasing the critical section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After finishing execution of CS, site S</a:t>
            </a:r>
            <a:r>
              <a:rPr lang="en-US" baseline="-25000" dirty="0"/>
              <a:t>i</a:t>
            </a:r>
            <a:r>
              <a:rPr lang="en-US" dirty="0"/>
              <a:t> performs  following actions: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4.   Element LN[</a:t>
            </a:r>
            <a:r>
              <a:rPr lang="en-US" sz="2800" dirty="0" err="1"/>
              <a:t>i</a:t>
            </a:r>
            <a:r>
              <a:rPr lang="en-US" sz="2800" dirty="0"/>
              <a:t>] of token array is set to </a:t>
            </a:r>
            <a:r>
              <a:rPr lang="en-US" sz="2800" dirty="0" err="1"/>
              <a:t>RN</a:t>
            </a:r>
            <a:r>
              <a:rPr lang="en-US" sz="2800" i="1" baseline="-25000" dirty="0" err="1"/>
              <a:t>i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5. 	for every site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baseline="-25000" dirty="0"/>
              <a:t> </a:t>
            </a:r>
            <a:r>
              <a:rPr lang="en-US" sz="2800" dirty="0"/>
              <a:t> whose ID is not in token queue, 	it appends ID to token queue if </a:t>
            </a:r>
            <a:r>
              <a:rPr lang="en-US" sz="2800" dirty="0" err="1"/>
              <a:t>RN</a:t>
            </a:r>
            <a:r>
              <a:rPr lang="en-US" sz="2800" i="1" baseline="-25000" dirty="0" err="1"/>
              <a:t>i</a:t>
            </a:r>
            <a:r>
              <a:rPr lang="en-US" sz="2800" dirty="0"/>
              <a:t>[j] = LN[j] + 1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6. 	if token queue is nonempty, it deletes the top 	site ID from queue and sends token to the site 	indicated by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123</a:t>
            </a:fld>
            <a:endParaRPr 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Suzuki-</a:t>
            </a:r>
            <a:r>
              <a:rPr lang="en-US" sz="2800" dirty="0" err="1"/>
              <a:t>Kasami</a:t>
            </a:r>
            <a:r>
              <a:rPr lang="en-US" sz="2800" dirty="0"/>
              <a:t> algorithm is not symmetric</a:t>
            </a:r>
          </a:p>
          <a:p>
            <a:r>
              <a:rPr lang="en-US" sz="2800" dirty="0"/>
              <a:t>A site retains token even if it does not have request for CS</a:t>
            </a:r>
          </a:p>
          <a:p>
            <a:pPr marL="0">
              <a:spcBef>
                <a:spcPts val="0"/>
              </a:spcBef>
              <a:buNone/>
            </a:pPr>
            <a:endParaRPr lang="en-US" sz="2400" dirty="0"/>
          </a:p>
          <a:p>
            <a:pPr>
              <a:buNone/>
            </a:pPr>
            <a:r>
              <a:rPr lang="en-US" sz="2800" b="1" dirty="0"/>
              <a:t>Performance: </a:t>
            </a:r>
          </a:p>
          <a:p>
            <a:r>
              <a:rPr lang="en-US" sz="2800" dirty="0"/>
              <a:t>It requires 0 to N messages per CS invocation</a:t>
            </a:r>
          </a:p>
          <a:p>
            <a:r>
              <a:rPr lang="en-US" sz="2800" dirty="0"/>
              <a:t>Synchronization delay is 0 to T</a:t>
            </a:r>
          </a:p>
          <a:p>
            <a:r>
              <a:rPr lang="en-US" sz="2800" dirty="0"/>
              <a:t>Synchronization delay is 0 when a site holds idle token at the time of request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124</a:t>
            </a:fld>
            <a:endParaRPr 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RAYMOND’S TREE-BASED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Sites are logically arranged as a directed tree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Edges are assigned directions towards the site that has the token (root)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Every site has local variable </a:t>
            </a:r>
            <a:r>
              <a:rPr lang="en-US" sz="2800" i="1" dirty="0"/>
              <a:t>holder – </a:t>
            </a:r>
            <a:r>
              <a:rPr lang="en-US" sz="2800" dirty="0"/>
              <a:t>points to immediate neighbor node on path to root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Root site’s holder points to itself</a:t>
            </a:r>
            <a:r>
              <a:rPr lang="en-US" sz="2800" i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125</a:t>
            </a:fld>
            <a:endParaRPr 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dirty="0"/>
              <a:t>Sites arranged in tree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126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9" y="1905000"/>
            <a:ext cx="579344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marL="514350" indent="-514350">
              <a:lnSpc>
                <a:spcPct val="90000"/>
              </a:lnSpc>
            </a:pPr>
            <a:r>
              <a:rPr lang="en-US" sz="2800" b="1" dirty="0"/>
              <a:t>Requesting the critical section</a:t>
            </a:r>
          </a:p>
          <a:p>
            <a:pPr marL="514350" indent="-514350">
              <a:lnSpc>
                <a:spcPct val="90000"/>
              </a:lnSpc>
            </a:pPr>
            <a:endParaRPr lang="en-US" sz="2800" b="1" dirty="0"/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dirty="0"/>
              <a:t>	1.  When a site wants to enter the CS,</a:t>
            </a:r>
          </a:p>
          <a:p>
            <a:pPr marL="514350" indent="-514350">
              <a:lnSpc>
                <a:spcPct val="90000"/>
              </a:lnSpc>
              <a:buNone/>
            </a:pPr>
            <a:endParaRPr lang="en-US" sz="1100" dirty="0"/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800" dirty="0"/>
              <a:t>		-  it sends a REQUEST to the </a:t>
            </a:r>
            <a:r>
              <a:rPr lang="en-US" sz="2800" i="1" dirty="0"/>
              <a:t>upward node</a:t>
            </a:r>
            <a:r>
              <a:rPr lang="en-US" sz="2800" dirty="0"/>
              <a:t> 		    provided it does not hold token its </a:t>
            </a:r>
            <a:r>
              <a:rPr lang="en-US" sz="2800" i="1" dirty="0" err="1"/>
              <a:t>request_q</a:t>
            </a:r>
            <a:r>
              <a:rPr lang="en-US" sz="2800" dirty="0"/>
              <a:t> is    	    empty.</a:t>
            </a:r>
            <a:endParaRPr lang="en-US" sz="2400" dirty="0"/>
          </a:p>
          <a:p>
            <a:pPr marL="514350" indent="-51435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800" dirty="0"/>
              <a:t>		-   It then adds its request to its </a:t>
            </a:r>
            <a:r>
              <a:rPr lang="en-US" sz="2800" i="1" dirty="0" err="1"/>
              <a:t>request_q</a:t>
            </a:r>
            <a:r>
              <a:rPr lang="en-US" sz="2800" dirty="0"/>
              <a:t>. 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dirty="0"/>
              <a:t>	  -  Non-empty </a:t>
            </a:r>
            <a:r>
              <a:rPr lang="en-US" i="1" dirty="0" err="1"/>
              <a:t>request_q</a:t>
            </a:r>
            <a:r>
              <a:rPr lang="en-US" dirty="0"/>
              <a:t>  indicates site has sent a     	    REQUEST message to root for top entry in its 	    </a:t>
            </a:r>
            <a:r>
              <a:rPr lang="en-US" dirty="0" err="1"/>
              <a:t>request_q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127</a:t>
            </a:fld>
            <a:endParaRPr 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2.  	   Site on path to root receiving the request     	    </a:t>
            </a:r>
            <a:r>
              <a:rPr lang="en-US" dirty="0" err="1"/>
              <a:t>messsage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      -  places  REQUEST on its  </a:t>
            </a:r>
            <a:r>
              <a:rPr lang="en-US" i="1" dirty="0" err="1"/>
              <a:t>request_q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  		    -  and sends REQUEST message along directed 	        path to root if it has not sent out REQUEST 	        message on its outgoing edge.</a:t>
            </a:r>
          </a:p>
          <a:p>
            <a:pPr marL="971550" lvl="1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AutoNum type="arabicPeriod" startAt="3"/>
            </a:pPr>
            <a:r>
              <a:rPr lang="en-US" dirty="0"/>
              <a:t>   Root on receiving REQUEST </a:t>
            </a:r>
          </a:p>
          <a:p>
            <a:pPr marL="971550" lvl="1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   - send token to the site from which it received             	REQUEST message</a:t>
            </a:r>
          </a:p>
          <a:p>
            <a:pPr marL="971550" lvl="1" indent="-5143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        -  Set its </a:t>
            </a:r>
            <a:r>
              <a:rPr lang="en-US" i="1" dirty="0"/>
              <a:t>holder</a:t>
            </a:r>
            <a:r>
              <a:rPr lang="en-US" dirty="0"/>
              <a:t> variable to point at that site.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fld id="{56F71692-B48F-4EDB-A433-84017047E6EC}" type="slidenum">
              <a:rPr lang="en-US" smtClean="0"/>
              <a:pPr>
                <a:spcBef>
                  <a:spcPts val="600"/>
                </a:spcBef>
                <a:spcAft>
                  <a:spcPts val="600"/>
                </a:spcAft>
              </a:pPr>
              <a:t>128</a:t>
            </a:fld>
            <a:endParaRPr 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None/>
            </a:pPr>
            <a:r>
              <a:rPr lang="en-US" dirty="0"/>
              <a:t> 	4. 	When a site receives token,</a:t>
            </a:r>
          </a:p>
          <a:p>
            <a:pPr marL="342900" lvl="1" indent="-342900">
              <a:buNone/>
            </a:pPr>
            <a:r>
              <a:rPr lang="en-US" dirty="0"/>
              <a:t>		-  it deletes top entry from </a:t>
            </a:r>
            <a:r>
              <a:rPr lang="en-US" i="1" dirty="0" err="1"/>
              <a:t>request_q</a:t>
            </a:r>
            <a:r>
              <a:rPr lang="en-US" dirty="0"/>
              <a:t>, </a:t>
            </a:r>
          </a:p>
          <a:p>
            <a:pPr marL="342900" lvl="1" indent="-342900">
              <a:buNone/>
            </a:pPr>
            <a:r>
              <a:rPr lang="en-US" dirty="0"/>
              <a:t>		-  sends token to that site indicated in the entry, 	-  set its </a:t>
            </a:r>
            <a:r>
              <a:rPr lang="en-US" i="1" dirty="0"/>
              <a:t>holder variable</a:t>
            </a:r>
            <a:r>
              <a:rPr lang="en-US" dirty="0"/>
              <a:t> to point at that site. </a:t>
            </a:r>
          </a:p>
          <a:p>
            <a:pPr marL="342900" lvl="1" indent="-342900">
              <a:buNone/>
            </a:pPr>
            <a:r>
              <a:rPr lang="en-US" dirty="0"/>
              <a:t>		-  If its </a:t>
            </a:r>
            <a:r>
              <a:rPr lang="en-US" dirty="0" err="1"/>
              <a:t>request_q</a:t>
            </a:r>
            <a:r>
              <a:rPr lang="en-US" dirty="0"/>
              <a:t> is non-empty , then the site 	   sends REQUEST message to the site pointed at 	    by the </a:t>
            </a:r>
            <a:r>
              <a:rPr lang="en-US" i="1" dirty="0"/>
              <a:t>holder</a:t>
            </a:r>
            <a:r>
              <a:rPr lang="en-US" dirty="0"/>
              <a:t> variable.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129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9122F21-71CC-4000-8321-BCEED821E7DD}" type="slidenum">
              <a:rPr lang="en-US" altLang="en-US" sz="2400">
                <a:solidFill>
                  <a:schemeClr val="tx2"/>
                </a:solidFill>
              </a:rPr>
              <a:pPr eaLnBrk="1" hangingPunct="1"/>
              <a:t>13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RPC Implementation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Sending/receiving parameters:</a:t>
            </a:r>
          </a:p>
          <a:p>
            <a:pPr lvl="1" eaLnBrk="1" hangingPunct="1"/>
            <a:r>
              <a:rPr lang="en-US" altLang="en-US" sz="2000"/>
              <a:t>Use reliable communication? : </a:t>
            </a:r>
          </a:p>
          <a:p>
            <a:pPr lvl="1" eaLnBrk="1" hangingPunct="1"/>
            <a:r>
              <a:rPr lang="en-US" altLang="en-US" sz="2000"/>
              <a:t>Use datagrams/unreliable?</a:t>
            </a:r>
          </a:p>
          <a:p>
            <a:pPr lvl="1" eaLnBrk="1" hangingPunct="1"/>
            <a:r>
              <a:rPr lang="en-US" altLang="en-US" sz="2000"/>
              <a:t>Implies the choice of semantics: how many times a RPC may be invoked.</a:t>
            </a:r>
          </a:p>
        </p:txBody>
      </p:sp>
    </p:spTree>
    <p:extLst>
      <p:ext uri="{BB962C8B-B14F-4D97-AF65-F5344CB8AC3E}">
        <p14:creationId xmlns:p14="http://schemas.microsoft.com/office/powerpoint/2010/main" val="49930951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Executing Critical section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800" dirty="0"/>
              <a:t>	5. 	A site enters the CS when it receives the 	token and its own entry is on top of its 	</a:t>
            </a:r>
            <a:r>
              <a:rPr lang="en-US" sz="2800" i="1" dirty="0" err="1"/>
              <a:t>request_q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dirty="0"/>
              <a:t>		- the site deletes top entry from its </a:t>
            </a:r>
            <a:r>
              <a:rPr lang="en-US" sz="2800" i="1" dirty="0" err="1"/>
              <a:t>request_q</a:t>
            </a:r>
            <a:r>
              <a:rPr lang="en-US" sz="2800" dirty="0"/>
              <a:t> 	   and enters the 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130</a:t>
            </a:fld>
            <a:endParaRPr 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Releasing the critical section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6. 	if its </a:t>
            </a:r>
            <a:r>
              <a:rPr lang="en-US" i="1" dirty="0" err="1"/>
              <a:t>request_q</a:t>
            </a:r>
            <a:r>
              <a:rPr lang="en-US" dirty="0"/>
              <a:t> is nonempty,</a:t>
            </a:r>
          </a:p>
          <a:p>
            <a:pPr>
              <a:buNone/>
            </a:pPr>
            <a:r>
              <a:rPr lang="en-US" dirty="0"/>
              <a:t>		-  it deletes the top entry from its 		   </a:t>
            </a:r>
            <a:r>
              <a:rPr lang="en-US" i="1" dirty="0" err="1"/>
              <a:t>request_q</a:t>
            </a:r>
            <a:r>
              <a:rPr lang="en-US" i="1" dirty="0"/>
              <a:t> </a:t>
            </a:r>
          </a:p>
          <a:p>
            <a:pPr>
              <a:buNone/>
            </a:pPr>
            <a:r>
              <a:rPr lang="en-US" i="1" dirty="0"/>
              <a:t>		-  </a:t>
            </a:r>
            <a:r>
              <a:rPr lang="en-US" dirty="0"/>
              <a:t>sends token to that site</a:t>
            </a:r>
          </a:p>
          <a:p>
            <a:pPr>
              <a:buNone/>
            </a:pPr>
            <a:r>
              <a:rPr lang="en-US" dirty="0"/>
              <a:t>		-  sets its </a:t>
            </a:r>
            <a:r>
              <a:rPr lang="en-US" i="1" dirty="0"/>
              <a:t>holder variable </a:t>
            </a:r>
            <a:r>
              <a:rPr lang="en-US" dirty="0"/>
              <a:t>to point at that 	   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131</a:t>
            </a:fld>
            <a:endParaRPr 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	</a:t>
            </a:r>
            <a:r>
              <a:rPr lang="en-US" sz="2800" dirty="0"/>
              <a:t>7. 	if its </a:t>
            </a:r>
            <a:r>
              <a:rPr lang="en-US" sz="2800" i="1" dirty="0" err="1"/>
              <a:t>request_q</a:t>
            </a:r>
            <a:r>
              <a:rPr lang="en-US" sz="2800" dirty="0"/>
              <a:t> is nonempty at this point,</a:t>
            </a:r>
          </a:p>
          <a:p>
            <a:pPr>
              <a:buNone/>
            </a:pPr>
            <a:r>
              <a:rPr lang="en-US" sz="2800" dirty="0"/>
              <a:t>		-  site sends a REQUEST message to the site</a:t>
            </a:r>
            <a:endParaRPr lang="en-US" sz="2800" i="1" dirty="0"/>
          </a:p>
          <a:p>
            <a:pPr>
              <a:buNone/>
            </a:pPr>
            <a:r>
              <a:rPr lang="en-US" sz="2800" i="1" dirty="0"/>
              <a:t> 		</a:t>
            </a:r>
            <a:r>
              <a:rPr lang="en-US" sz="2800" dirty="0"/>
              <a:t>    which is pointed at by </a:t>
            </a:r>
            <a:r>
              <a:rPr lang="en-US" sz="2800" i="1" dirty="0"/>
              <a:t>holder variable</a:t>
            </a:r>
            <a:endParaRPr lang="en-US" sz="2800" dirty="0"/>
          </a:p>
          <a:p>
            <a:r>
              <a:rPr lang="en-US" sz="2800" b="1" dirty="0"/>
              <a:t>Correctness</a:t>
            </a:r>
          </a:p>
          <a:p>
            <a:pPr>
              <a:buNone/>
            </a:pPr>
            <a:r>
              <a:rPr lang="en-US" sz="2800" b="1" dirty="0"/>
              <a:t>		-  </a:t>
            </a:r>
            <a:r>
              <a:rPr lang="en-US" sz="2800" dirty="0"/>
              <a:t>the algorithm is free from deadlocks  since 	    acyclic nature eliminates </a:t>
            </a:r>
            <a:r>
              <a:rPr lang="en-US" sz="2800" i="1" dirty="0"/>
              <a:t>circular wait</a:t>
            </a:r>
            <a:endParaRPr lang="en-US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132</a:t>
            </a:fld>
            <a:endParaRPr 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5715000" cy="533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	Site S</a:t>
            </a:r>
            <a:r>
              <a:rPr lang="en-US" baseline="-25000" dirty="0"/>
              <a:t>5</a:t>
            </a:r>
            <a:r>
              <a:rPr lang="en-US" dirty="0"/>
              <a:t> is requesting the token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133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5334000" cy="382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4419600" cy="762000"/>
          </a:xfrm>
        </p:spPr>
        <p:txBody>
          <a:bodyPr/>
          <a:lstStyle/>
          <a:p>
            <a:pPr>
              <a:buNone/>
            </a:pPr>
            <a:r>
              <a:rPr lang="en-US" dirty="0"/>
              <a:t>	Token is in transit to S</a:t>
            </a:r>
            <a:r>
              <a:rPr lang="en-US" baseline="-25000" dirty="0"/>
              <a:t>5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134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5638800" cy="40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5486400" cy="609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State after S</a:t>
            </a:r>
            <a:r>
              <a:rPr lang="en-US" baseline="-25000" dirty="0"/>
              <a:t>5</a:t>
            </a:r>
            <a:r>
              <a:rPr lang="en-US" dirty="0"/>
              <a:t> has received the token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135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54102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Performance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	</a:t>
            </a:r>
            <a:r>
              <a:rPr lang="en-US" dirty="0"/>
              <a:t>Average message complexity is O(log N)</a:t>
            </a:r>
          </a:p>
          <a:p>
            <a:pPr>
              <a:buNone/>
            </a:pPr>
            <a:r>
              <a:rPr lang="en-US" sz="2800" dirty="0"/>
              <a:t>		-  average distance between any nodes in a tree 	    with N nodes is O(log </a:t>
            </a:r>
            <a:r>
              <a:rPr lang="en-US" sz="2800"/>
              <a:t>N)</a:t>
            </a:r>
          </a:p>
          <a:p>
            <a:pPr>
              <a:buNone/>
            </a:pP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	</a:t>
            </a:r>
            <a:r>
              <a:rPr lang="en-US" dirty="0"/>
              <a:t>Synchronization delay is (T log N)/ 2</a:t>
            </a:r>
          </a:p>
          <a:p>
            <a:pPr lvl="1">
              <a:buNone/>
            </a:pPr>
            <a:r>
              <a:rPr lang="en-US" dirty="0"/>
              <a:t>	 -  the average distance between two sites to successively execute CS is (log N)/2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136</a:t>
            </a:fld>
            <a:endParaRPr 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78486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DISTRIBUTED DEADLOCK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137</a:t>
            </a:fld>
            <a:endParaRPr 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The System Model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 problem of deadlocks in distributed system is studied under following model:</a:t>
            </a:r>
            <a:endParaRPr lang="en-US" sz="2400" dirty="0"/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The  systems have only reusable resources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Processes are allowed only exclusive access to resources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There is only one copy of each resource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138</a:t>
            </a:fld>
            <a:endParaRPr lang="en-US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can be in one of the </a:t>
            </a:r>
            <a:r>
              <a:rPr lang="en-US" i="1" dirty="0"/>
              <a:t>two</a:t>
            </a:r>
            <a:r>
              <a:rPr lang="en-US" dirty="0"/>
              <a:t> states :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Running</a:t>
            </a:r>
            <a:r>
              <a:rPr lang="en-US" dirty="0"/>
              <a:t> (</a:t>
            </a:r>
            <a:r>
              <a:rPr lang="en-US" b="1" dirty="0"/>
              <a:t>active</a:t>
            </a:r>
            <a:r>
              <a:rPr lang="en-US" dirty="0"/>
              <a:t>) : </a:t>
            </a:r>
          </a:p>
          <a:p>
            <a:pPr>
              <a:buNone/>
            </a:pPr>
            <a:r>
              <a:rPr lang="en-US" dirty="0"/>
              <a:t>	    	- process has all the needed resources</a:t>
            </a:r>
          </a:p>
          <a:p>
            <a:pPr>
              <a:buNone/>
            </a:pPr>
            <a:r>
              <a:rPr lang="en-US" dirty="0"/>
              <a:t>		- it is either executing or is ready for 		   execution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(ii) Blocked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		- it is waiting to acquire some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139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245963-EA72-4B14-BDD0-F6AD11D98AB3}" type="slidenum">
              <a:rPr lang="en-US" altLang="en-US" sz="2400">
                <a:solidFill>
                  <a:schemeClr val="tx2"/>
                </a:solidFill>
              </a:rPr>
              <a:pPr eaLnBrk="1" hangingPunct="1"/>
              <a:t>14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RPC Disadvantage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Incremental results communication not possible: (e.g.,) response from a database cannot return first few matches immediately. Got to wait till all responses are decided.</a:t>
            </a:r>
          </a:p>
        </p:txBody>
      </p:sp>
    </p:spTree>
    <p:extLst>
      <p:ext uri="{BB962C8B-B14F-4D97-AF65-F5344CB8AC3E}">
        <p14:creationId xmlns:p14="http://schemas.microsoft.com/office/powerpoint/2010/main" val="84074397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800" b="1" dirty="0"/>
              <a:t>Resource vs. Communication Deadlocks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There are two types of deadlocks:</a:t>
            </a:r>
          </a:p>
          <a:p>
            <a:pPr>
              <a:spcAft>
                <a:spcPts val="600"/>
              </a:spcAft>
              <a:buNone/>
            </a:pPr>
            <a:r>
              <a:rPr lang="en-US" sz="2800" dirty="0"/>
              <a:t>	(</a:t>
            </a:r>
            <a:r>
              <a:rPr lang="en-US" sz="2800" dirty="0" err="1"/>
              <a:t>i</a:t>
            </a:r>
            <a:r>
              <a:rPr lang="en-US" sz="2800" dirty="0"/>
              <a:t>)	</a:t>
            </a:r>
            <a:r>
              <a:rPr lang="en-US" sz="2800" b="1" i="1" dirty="0"/>
              <a:t>Resource Deadlock</a:t>
            </a:r>
            <a:r>
              <a:rPr lang="en-US" sz="2800" i="1" dirty="0"/>
              <a:t>: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processes wait for several resources and cannot   proceed until they acquire all resources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a set of processes is resource deadlocked if each  process in the set request resource held by other process in the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140</a:t>
            </a:fld>
            <a:endParaRPr 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800" dirty="0"/>
              <a:t>	(ii) </a:t>
            </a:r>
            <a:r>
              <a:rPr lang="en-US" sz="2800" b="1" i="1" dirty="0"/>
              <a:t>Communication Deadlock: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a set of processes is communication-deadlocked if:</a:t>
            </a:r>
          </a:p>
          <a:p>
            <a:pPr lvl="1">
              <a:spcAft>
                <a:spcPts val="600"/>
              </a:spcAft>
              <a:buNone/>
            </a:pPr>
            <a:r>
              <a:rPr lang="en-US" dirty="0"/>
              <a:t>	- each process in the set is waiting  to   communicate with other process in the set of processes</a:t>
            </a:r>
          </a:p>
          <a:p>
            <a:pPr lvl="1">
              <a:spcAft>
                <a:spcPts val="600"/>
              </a:spcAft>
              <a:buNone/>
            </a:pPr>
            <a:r>
              <a:rPr lang="en-US" dirty="0"/>
              <a:t>	- no process in the set initiates further communication until it receives communication for which it is waiting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endParaRPr lang="en-US" dirty="0"/>
          </a:p>
          <a:p>
            <a:pPr>
              <a:spcAft>
                <a:spcPts val="600"/>
              </a:spcAft>
              <a:buNone/>
            </a:pPr>
            <a:r>
              <a:rPr lang="en-US" sz="2800" dirty="0"/>
              <a:t>		</a:t>
            </a:r>
          </a:p>
          <a:p>
            <a:pPr>
              <a:spcAft>
                <a:spcPts val="600"/>
              </a:spcAft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141</a:t>
            </a:fld>
            <a:endParaRPr 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  <a:buNone/>
            </a:pPr>
            <a:r>
              <a:rPr lang="en-US" sz="2800" b="1" dirty="0"/>
              <a:t>The Graph-Theoretic Model</a:t>
            </a:r>
          </a:p>
          <a:p>
            <a:pPr>
              <a:spcAft>
                <a:spcPts val="600"/>
              </a:spcAft>
              <a:buNone/>
            </a:pPr>
            <a:r>
              <a:rPr lang="en-US" sz="2800" b="1" dirty="0"/>
              <a:t>(</a:t>
            </a:r>
            <a:r>
              <a:rPr lang="en-US" sz="2800" b="1" dirty="0" err="1"/>
              <a:t>i</a:t>
            </a:r>
            <a:r>
              <a:rPr lang="en-US" sz="2800" b="1" dirty="0"/>
              <a:t>) </a:t>
            </a:r>
            <a:r>
              <a:rPr lang="en-US" sz="2800" b="1" i="1" dirty="0"/>
              <a:t>Resource allocation graph</a:t>
            </a:r>
            <a:endParaRPr lang="en-US" sz="2800" b="1" dirty="0"/>
          </a:p>
          <a:p>
            <a:pPr>
              <a:spcAft>
                <a:spcPts val="600"/>
              </a:spcAft>
            </a:pPr>
            <a:r>
              <a:rPr lang="en-US" sz="2800" dirty="0"/>
              <a:t>It is a bi-partite directed graph that models State of process-resource interaction</a:t>
            </a:r>
            <a:endParaRPr lang="en-US" sz="2800" i="1" dirty="0"/>
          </a:p>
          <a:p>
            <a:pPr>
              <a:spcAft>
                <a:spcPts val="600"/>
              </a:spcAft>
            </a:pPr>
            <a:r>
              <a:rPr lang="en-US" sz="2800" dirty="0"/>
              <a:t>Nodes correspond to processes and resources in the system which are connected by two types of edges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Request edge – represents pending request by an edge directed from requesting process to requested resource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Assignment edge – represents resource assignment, by an edge directed from assigned resource to assigned process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142</a:t>
            </a:fld>
            <a:endParaRPr 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800" dirty="0"/>
              <a:t> </a:t>
            </a:r>
            <a:r>
              <a:rPr lang="en-US" sz="2800" b="1" dirty="0"/>
              <a:t>(ii) </a:t>
            </a:r>
            <a:r>
              <a:rPr lang="en-US" sz="2800" b="1" i="1" dirty="0"/>
              <a:t>Wait-For Graphs (WFG) </a:t>
            </a:r>
            <a:r>
              <a:rPr lang="en-US" sz="2800" dirty="0"/>
              <a:t>: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Is a directed graph that models system state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Nodes – correspond to processes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 directed edge from P</a:t>
            </a:r>
            <a:r>
              <a:rPr lang="en-US" sz="2800" baseline="-25000" dirty="0"/>
              <a:t>1</a:t>
            </a:r>
            <a:r>
              <a:rPr lang="en-US" sz="2800" dirty="0"/>
              <a:t> to  P</a:t>
            </a:r>
            <a:r>
              <a:rPr lang="en-US" sz="2800" baseline="-25000" dirty="0"/>
              <a:t>2</a:t>
            </a:r>
            <a:r>
              <a:rPr lang="en-US" sz="2800" dirty="0"/>
              <a:t> indicates that P</a:t>
            </a:r>
            <a:r>
              <a:rPr lang="en-US" sz="2800" baseline="-25000" dirty="0"/>
              <a:t>1</a:t>
            </a:r>
            <a:r>
              <a:rPr lang="en-US" sz="2800" dirty="0"/>
              <a:t> is blocked and is waiting for resource held by P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/>
              <a:t>System is deadlocked if and only if there is a directed cycle in WFG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143</a:t>
            </a:fld>
            <a:endParaRPr lang="en-US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DEADLOCK HANDLING STRATEGIES IN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4144963"/>
          </a:xfrm>
        </p:spPr>
        <p:txBody>
          <a:bodyPr>
            <a:noAutofit/>
          </a:bodyPr>
          <a:lstStyle/>
          <a:p>
            <a:pPr marL="514350" indent="-514350">
              <a:spcAft>
                <a:spcPts val="600"/>
              </a:spcAft>
              <a:buNone/>
            </a:pPr>
            <a:r>
              <a:rPr lang="en-US" sz="2800" b="1" dirty="0"/>
              <a:t>1. Deadlock Prevention: </a:t>
            </a:r>
            <a:r>
              <a:rPr lang="en-US" sz="2800" dirty="0"/>
              <a:t>can be achieved by </a:t>
            </a:r>
            <a:endParaRPr lang="en-US" sz="2800" b="1" dirty="0"/>
          </a:p>
          <a:p>
            <a:pPr marL="914400" lvl="1" indent="-5143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dirty="0"/>
              <a:t>having process acquire all needed resources simultaneously before it begins execution </a:t>
            </a:r>
          </a:p>
          <a:p>
            <a:pPr marL="1314450" lvl="2" indent="-514350">
              <a:spcAft>
                <a:spcPts val="600"/>
              </a:spcAft>
              <a:buFontTx/>
              <a:buChar char="-"/>
            </a:pPr>
            <a:r>
              <a:rPr lang="en-US" sz="2600" dirty="0"/>
              <a:t>Here a process request (release)  remote resource by sending  a request  message (release message)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144</a:t>
            </a:fld>
            <a:endParaRPr lang="en-US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None/>
            </a:pPr>
            <a:r>
              <a:rPr lang="en-US" b="1" dirty="0"/>
              <a:t> Drawbacks</a:t>
            </a:r>
          </a:p>
          <a:p>
            <a:pPr marL="1314450" lvl="2" indent="-514350">
              <a:buAutoNum type="alphaLcParenR"/>
            </a:pPr>
            <a:r>
              <a:rPr lang="en-US" sz="2800" dirty="0"/>
              <a:t>It decreases the system concurrency and is inefficient</a:t>
            </a:r>
          </a:p>
          <a:p>
            <a:pPr marL="1314450" lvl="2" indent="-514350">
              <a:buAutoNum type="alphaLcParenR"/>
            </a:pPr>
            <a:r>
              <a:rPr lang="en-US" sz="2800" dirty="0"/>
              <a:t>A set of processes can become deadlocked in resource acquiring phase</a:t>
            </a:r>
          </a:p>
          <a:p>
            <a:pPr marL="1314450" lvl="2" indent="-514350">
              <a:buAutoNum type="alphaLcParenR"/>
            </a:pPr>
            <a:r>
              <a:rPr lang="en-US" sz="2800" dirty="0"/>
              <a:t>Future resource requirements are unpredictable</a:t>
            </a:r>
          </a:p>
          <a:p>
            <a:pPr marL="914400" lvl="1" indent="-514350">
              <a:buNone/>
            </a:pPr>
            <a:endParaRPr lang="en-US" dirty="0"/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Preempting the process that holds the resource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145</a:t>
            </a:fld>
            <a:endParaRPr lang="en-US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None/>
            </a:pPr>
            <a:r>
              <a:rPr lang="en-US" sz="2800" b="1" dirty="0"/>
              <a:t>2.  Deadlock Avoidance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Resource is granted to a process if resulting global system state is safe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Deadlock avoidance is impractical in distributed systems due to the following reasons:</a:t>
            </a:r>
          </a:p>
          <a:p>
            <a:pPr lvl="1">
              <a:spcAft>
                <a:spcPts val="600"/>
              </a:spcAft>
              <a:buNone/>
            </a:pPr>
            <a:r>
              <a:rPr lang="en-US" dirty="0"/>
              <a:t>	a)  Every site has to maintain information on  		    global state of the system which results in  </a:t>
            </a:r>
          </a:p>
          <a:p>
            <a:pPr lvl="1">
              <a:spcAft>
                <a:spcPts val="600"/>
              </a:spcAft>
              <a:buNone/>
            </a:pPr>
            <a:r>
              <a:rPr lang="en-US" dirty="0"/>
              <a:t>		    - huge communication requirements and </a:t>
            </a:r>
          </a:p>
          <a:p>
            <a:pPr lvl="1">
              <a:spcAft>
                <a:spcPts val="600"/>
              </a:spcAft>
              <a:buNone/>
            </a:pPr>
            <a:r>
              <a:rPr lang="en-US" dirty="0"/>
              <a:t>	      - extensive communication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146</a:t>
            </a:fld>
            <a:endParaRPr lang="en-US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800" dirty="0"/>
              <a:t>		b) Process of checking for safe state must be 	     mutually exclusive</a:t>
            </a:r>
          </a:p>
          <a:p>
            <a:pPr>
              <a:spcAft>
                <a:spcPts val="600"/>
              </a:spcAft>
              <a:buNone/>
            </a:pPr>
            <a:r>
              <a:rPr lang="en-US" sz="2800" dirty="0"/>
              <a:t>		    -  this will limit concurrency and throughput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400" dirty="0"/>
              <a:t>		c</a:t>
            </a:r>
            <a:r>
              <a:rPr lang="en-US" dirty="0"/>
              <a:t>) due to large number of processes and 		    resources checking for safe state will be 		     computationally expensive</a:t>
            </a:r>
          </a:p>
          <a:p>
            <a:pPr>
              <a:spcAft>
                <a:spcPts val="600"/>
              </a:spcAft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147</a:t>
            </a:fld>
            <a:endParaRPr lang="en-US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800" b="1" dirty="0"/>
              <a:t>3. Deadlock Detection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/>
              <a:t>	</a:t>
            </a:r>
            <a:r>
              <a:rPr lang="en-US" dirty="0"/>
              <a:t>Deadlock detection in distributed system has two favorable  conditions:</a:t>
            </a:r>
          </a:p>
          <a:p>
            <a:pPr marL="1428750" lvl="2" indent="-571500">
              <a:spcAft>
                <a:spcPts val="600"/>
              </a:spcAft>
              <a:buAutoNum type="romanLcParenBoth"/>
            </a:pPr>
            <a:r>
              <a:rPr lang="en-US" sz="2600" dirty="0"/>
              <a:t>Once a cycle is formed in WFG it persists until it is detected and broken</a:t>
            </a:r>
          </a:p>
          <a:p>
            <a:pPr marL="1428750" lvl="2" indent="-571500">
              <a:spcAft>
                <a:spcPts val="600"/>
              </a:spcAft>
              <a:buAutoNum type="romanLcParenBoth"/>
            </a:pPr>
            <a:r>
              <a:rPr lang="en-US" sz="2600" dirty="0"/>
              <a:t>Cycle detection can proceed concurrently along with normal activities of the system</a:t>
            </a:r>
          </a:p>
          <a:p>
            <a:pPr marL="1028700" lvl="1" indent="-571500">
              <a:spcAft>
                <a:spcPts val="600"/>
              </a:spcAft>
              <a:buFont typeface="Arial" pitchFamily="34" charset="0"/>
              <a:buChar char="•"/>
            </a:pPr>
            <a:r>
              <a:rPr lang="en-US"/>
              <a:t>Therefore </a:t>
            </a:r>
            <a:r>
              <a:rPr lang="en-US" dirty="0"/>
              <a:t>deadlock handling in distributed system is focused on deadlock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148</a:t>
            </a:fld>
            <a:endParaRPr lang="en-US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ISSUES IN DEADLOCK DETECTION AND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800" b="1" dirty="0"/>
              <a:t>Deadlock Detection</a:t>
            </a:r>
            <a:r>
              <a:rPr lang="en-US" sz="2800" dirty="0"/>
              <a:t>: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Deadlock detection involves two issues:</a:t>
            </a:r>
          </a:p>
          <a:p>
            <a:pPr>
              <a:spcAft>
                <a:spcPts val="600"/>
              </a:spcAft>
              <a:buNone/>
            </a:pPr>
            <a:r>
              <a:rPr lang="en-US" sz="2600" dirty="0"/>
              <a:t>	-  Maintenance of WFG and </a:t>
            </a:r>
          </a:p>
          <a:p>
            <a:pPr>
              <a:spcAft>
                <a:spcPts val="600"/>
              </a:spcAft>
              <a:buNone/>
            </a:pPr>
            <a:r>
              <a:rPr lang="en-US" sz="2600" dirty="0"/>
              <a:t>	-  Search of WFG for cycles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A correct deadlock detection algorithm must satisfy the following two conditions: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dirty="0"/>
              <a:t> </a:t>
            </a:r>
            <a:r>
              <a:rPr lang="en-US" sz="2600" b="1" dirty="0"/>
              <a:t>Progress – No undetected deadlocks </a:t>
            </a:r>
            <a:r>
              <a:rPr lang="en-US" sz="2600" dirty="0"/>
              <a:t>: -</a:t>
            </a:r>
          </a:p>
          <a:p>
            <a:pPr lvl="1">
              <a:spcAft>
                <a:spcPts val="600"/>
              </a:spcAft>
              <a:buNone/>
            </a:pPr>
            <a:r>
              <a:rPr lang="en-US" sz="2600" dirty="0"/>
              <a:t>	-   the algorithm must detect all existing deadlocks 	 within finite time</a:t>
            </a:r>
          </a:p>
          <a:p>
            <a:pPr>
              <a:spcAft>
                <a:spcPts val="600"/>
              </a:spcAft>
              <a:buNone/>
            </a:pP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149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8355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dirty="0"/>
              <a:t>		-   </a:t>
            </a:r>
            <a:r>
              <a:rPr lang="en-US" dirty="0"/>
              <a:t>once a deadlock has occurred the deadlock 	    detection algorithm must continuously 		    progress until it is detected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Safety – No false deadlocks 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/>
              <a:t>		-  the algorithm should not report deadlocks that 	   does not exist (called </a:t>
            </a:r>
            <a:r>
              <a:rPr lang="en-US" i="1" dirty="0"/>
              <a:t>phantom deadlocks)</a:t>
            </a:r>
          </a:p>
          <a:p>
            <a:pPr lvl="1">
              <a:buNone/>
            </a:pPr>
            <a:r>
              <a:rPr lang="en-US" dirty="0"/>
              <a:t>	  -  in distributed  system sites may detect  cycles 	    whose different segments were existing  in the    	    system at different times</a:t>
            </a:r>
            <a:endParaRPr lang="en-US" i="1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150</a:t>
            </a:fld>
            <a:endParaRPr lang="en-US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Deadlock Resolution</a:t>
            </a:r>
            <a:r>
              <a:rPr lang="en-US" sz="2800" dirty="0"/>
              <a:t> :</a:t>
            </a:r>
          </a:p>
          <a:p>
            <a:r>
              <a:rPr lang="en-US" sz="2800" dirty="0"/>
              <a:t>Involves breaking existing wait-for dependencies in the system in WFG 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Involves rolling back one or more processes that are deadlocked and assigning their resources to blocked process </a:t>
            </a:r>
          </a:p>
          <a:p>
            <a:r>
              <a:rPr lang="en-US" sz="2800" dirty="0"/>
              <a:t>When wait-for dependency is broken corresponding information should be immediately cleaned from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151</a:t>
            </a:fld>
            <a:endParaRPr lang="en-US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ORGANIZATION FOR DISTRIBUTED DEADLOCK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Centralized Control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Central </a:t>
            </a:r>
            <a:r>
              <a:rPr lang="en-US" i="1" dirty="0"/>
              <a:t>control site </a:t>
            </a:r>
            <a:r>
              <a:rPr lang="en-US" dirty="0"/>
              <a:t>constructs global WFG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Control site maintain global WFG constantly or may build it whenever deadlock detection is carried out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It is conceptually simple and easy to implement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It has single point of failure – the </a:t>
            </a:r>
            <a:r>
              <a:rPr lang="en-US" i="1" dirty="0"/>
              <a:t>control site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152</a:t>
            </a:fld>
            <a:endParaRPr lang="en-US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Distributed Control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Responsibility of deadlock detection is shared among all sites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Several sites participate in detection of global cycle.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It is not vulnerable to a single point of failure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Deadlock detection is initiated when a waiting process is suspected to be part of deadlock cycle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dirty="0"/>
              <a:t>Distributed deadlock detection algorithms are difficult to design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153</a:t>
            </a:fld>
            <a:endParaRPr lang="en-US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3"/>
            </a:pPr>
            <a:r>
              <a:rPr lang="en-US" dirty="0"/>
              <a:t>Hierarchical Control</a:t>
            </a:r>
          </a:p>
          <a:p>
            <a:pPr marL="514350" indent="-514350">
              <a:buNone/>
            </a:pPr>
            <a:endParaRPr lang="en-US" sz="1200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Sites are arranged in hierarchical fashion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 site checks for cycles only in descendents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It gets best of both centralized and distributed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It require special care while arranging the sites in hierarchy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154</a:t>
            </a:fld>
            <a:endParaRPr lang="en-US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Ho-</a:t>
            </a:r>
            <a:r>
              <a:rPr lang="en-US" dirty="0" err="1"/>
              <a:t>Ramamoorthy</a:t>
            </a:r>
            <a:r>
              <a:rPr lang="en-US" dirty="0"/>
              <a:t> Algorithm</a:t>
            </a:r>
            <a:br>
              <a:rPr lang="en-US" b="1" dirty="0">
                <a:solidFill>
                  <a:srgbClr val="9F3105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Two centralized deadlock detection algorithms were given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b="1" dirty="0"/>
              <a:t>The Two-Phase Algorithm 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Each site maintains a </a:t>
            </a:r>
            <a:r>
              <a:rPr lang="en-US" i="1" dirty="0"/>
              <a:t>status table </a:t>
            </a:r>
            <a:r>
              <a:rPr lang="en-US" dirty="0"/>
              <a:t>of all processes initiated at that site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Status of a process includes all resources locked and all resources being waited upon.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155</a:t>
            </a:fld>
            <a:endParaRPr lang="en-US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periodically  designated site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- requests  the status table from each site.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- then constructs WFG from these tables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- searches for cycle(s).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If no cycles then system is free from  deadlocks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Otherwise  (if cycle exists), designated site request for status tables again from all sites.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Construct WFG using </a:t>
            </a:r>
            <a:r>
              <a:rPr lang="en-US" i="1" dirty="0"/>
              <a:t>only</a:t>
            </a:r>
            <a:r>
              <a:rPr lang="en-US" dirty="0"/>
              <a:t> the transactions that are common to both reports.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dirty="0"/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156</a:t>
            </a:fld>
            <a:endParaRPr lang="en-US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If the same cycle is detected again, system is  declared to be in deadlock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cycles in  wait-for conditions of transactions  common in two consecutive reports </a:t>
            </a:r>
            <a:r>
              <a:rPr lang="en-US" i="1" dirty="0"/>
              <a:t>need not</a:t>
            </a:r>
            <a:r>
              <a:rPr lang="en-US" dirty="0"/>
              <a:t> result in a deadlock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Hence, this algorithm detects false deadlocks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157</a:t>
            </a:fld>
            <a:endParaRPr lang="en-US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The One-Phase Algorithm :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/>
              <a:t> It requires only one status report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/>
              <a:t> Each site maintains 2 status tables: </a:t>
            </a:r>
            <a:r>
              <a:rPr lang="en-US" sz="3000" i="1" dirty="0"/>
              <a:t>resource status</a:t>
            </a:r>
            <a:r>
              <a:rPr lang="en-US" sz="3000" dirty="0"/>
              <a:t> table and </a:t>
            </a:r>
            <a:r>
              <a:rPr lang="en-US" sz="3000" i="1" dirty="0"/>
              <a:t>process status</a:t>
            </a:r>
            <a:r>
              <a:rPr lang="en-US" sz="3000" dirty="0"/>
              <a:t> table.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/>
              <a:t> Resource table: keeps track of transactions that have locked or are waiting for  resources.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/>
              <a:t> Process table: keeps track of resources locked by or waited for by all transactions at that site.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158</a:t>
            </a:fld>
            <a:endParaRPr lang="en-US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000" dirty="0"/>
              <a:t> Periodically, the designated site requests both the tables from every site.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000" dirty="0"/>
              <a:t> the designated site constructs a WFG from transactions for which an entry in resource table matches corresponding entry in process table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000" dirty="0"/>
              <a:t>It then searches WFG for cycles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000" dirty="0"/>
              <a:t> If No cycle is found, system is not deadlocked.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000" dirty="0"/>
              <a:t> A cycle means a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159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256242-F372-4216-BF83-1F3DC09A7162}" type="slidenum">
              <a:rPr lang="en-US" altLang="en-US" sz="2400">
                <a:solidFill>
                  <a:schemeClr val="tx2"/>
                </a:solidFill>
              </a:rPr>
              <a:pPr eaLnBrk="1" hangingPunct="1"/>
              <a:t>16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Theoretical Aspects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924800" cy="5181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Logical Clocks</a:t>
            </a:r>
          </a:p>
          <a:p>
            <a:pPr eaLnBrk="1" hangingPunct="1"/>
            <a:r>
              <a:rPr lang="en-US" altLang="en-US" sz="2400" dirty="0"/>
              <a:t>Causal Ordering</a:t>
            </a:r>
          </a:p>
          <a:p>
            <a:pPr eaLnBrk="1" hangingPunct="1"/>
            <a:r>
              <a:rPr lang="en-US" altLang="en-US" sz="2400" dirty="0"/>
              <a:t>Global State Recording</a:t>
            </a:r>
          </a:p>
          <a:p>
            <a:pPr eaLnBrk="1" hangingPunct="1"/>
            <a:r>
              <a:rPr lang="en-US" altLang="en-US" sz="2400" dirty="0"/>
              <a:t>Termination Detection</a:t>
            </a:r>
          </a:p>
        </p:txBody>
      </p:sp>
    </p:spTree>
    <p:extLst>
      <p:ext uri="{BB962C8B-B14F-4D97-AF65-F5344CB8AC3E}">
        <p14:creationId xmlns:p14="http://schemas.microsoft.com/office/powerpoint/2010/main" val="329289839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/>
              <a:t> one phase algorithm does not detect false deadlocks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it eliminates inconsistencies introduced by unpredictable message delays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Example :</a:t>
            </a:r>
          </a:p>
          <a:p>
            <a:pPr lvl="1">
              <a:buNone/>
            </a:pPr>
            <a:r>
              <a:rPr lang="en-US" dirty="0"/>
              <a:t>     - if </a:t>
            </a:r>
            <a:r>
              <a:rPr lang="en-US" i="1" dirty="0"/>
              <a:t>resource table </a:t>
            </a:r>
            <a:r>
              <a:rPr lang="en-US" dirty="0"/>
              <a:t>at S</a:t>
            </a:r>
            <a:r>
              <a:rPr lang="en-US" baseline="-25000" dirty="0"/>
              <a:t>1</a:t>
            </a:r>
            <a:r>
              <a:rPr lang="en-US" dirty="0"/>
              <a:t> indicates that resource R</a:t>
            </a:r>
            <a:r>
              <a:rPr lang="en-US" baseline="-25000" dirty="0"/>
              <a:t>1</a:t>
            </a:r>
            <a:r>
              <a:rPr lang="en-US" dirty="0"/>
              <a:t> is   	waited upon by process P</a:t>
            </a:r>
            <a:r>
              <a:rPr lang="en-US" baseline="-25000" dirty="0"/>
              <a:t>2</a:t>
            </a:r>
            <a:r>
              <a:rPr lang="en-US" dirty="0"/>
              <a:t> (R</a:t>
            </a:r>
            <a:r>
              <a:rPr lang="en-US" baseline="-25000" dirty="0"/>
              <a:t>1</a:t>
            </a:r>
            <a:r>
              <a:rPr lang="en-US" dirty="0"/>
              <a:t> ← P</a:t>
            </a:r>
            <a:r>
              <a:rPr lang="en-US" baseline="-25000" dirty="0"/>
              <a:t>2</a:t>
            </a:r>
            <a:r>
              <a:rPr lang="en-US" dirty="0"/>
              <a:t> )</a:t>
            </a:r>
          </a:p>
          <a:p>
            <a:pPr lvl="1">
              <a:buNone/>
            </a:pPr>
            <a:r>
              <a:rPr lang="en-US" baseline="-25000" dirty="0"/>
              <a:t>	</a:t>
            </a:r>
            <a:r>
              <a:rPr lang="en-US" dirty="0"/>
              <a:t> - and </a:t>
            </a:r>
            <a:r>
              <a:rPr lang="en-US" i="1" dirty="0"/>
              <a:t>process table </a:t>
            </a:r>
            <a:r>
              <a:rPr lang="en-US" dirty="0"/>
              <a:t>at S</a:t>
            </a:r>
            <a:r>
              <a:rPr lang="en-US" baseline="-25000" dirty="0"/>
              <a:t>1</a:t>
            </a:r>
            <a:r>
              <a:rPr lang="en-US" dirty="0"/>
              <a:t> indicates that P</a:t>
            </a:r>
            <a:r>
              <a:rPr lang="en-US" baseline="-25000" dirty="0"/>
              <a:t>2</a:t>
            </a:r>
            <a:r>
              <a:rPr lang="en-US" dirty="0"/>
              <a:t> is waiting 	for resource R</a:t>
            </a:r>
            <a:r>
              <a:rPr lang="en-US" baseline="-25000" dirty="0"/>
              <a:t>1</a:t>
            </a:r>
            <a:r>
              <a:rPr lang="en-US" dirty="0"/>
              <a:t> (P</a:t>
            </a:r>
            <a:r>
              <a:rPr lang="en-US" baseline="-25000" dirty="0"/>
              <a:t>2</a:t>
            </a:r>
            <a:r>
              <a:rPr lang="en-US" dirty="0"/>
              <a:t> →R</a:t>
            </a:r>
            <a:r>
              <a:rPr lang="en-US" baseline="-25000" dirty="0"/>
              <a:t>1</a:t>
            </a:r>
            <a:r>
              <a:rPr lang="en-US" dirty="0"/>
              <a:t> )</a:t>
            </a:r>
            <a:endParaRPr lang="en-US" baseline="-250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Then edge P</a:t>
            </a:r>
            <a:r>
              <a:rPr lang="en-US" baseline="-25000" dirty="0"/>
              <a:t>2</a:t>
            </a:r>
            <a:r>
              <a:rPr lang="en-US" dirty="0"/>
              <a:t> →R</a:t>
            </a:r>
            <a:r>
              <a:rPr lang="en-US" baseline="-25000" dirty="0"/>
              <a:t>1</a:t>
            </a:r>
            <a:r>
              <a:rPr lang="en-US" dirty="0"/>
              <a:t>  in constructed WFG  reflects correct system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160</a:t>
            </a:fld>
            <a:endParaRPr lang="en-US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One- phase algorithm is faster and require fewer messages when compared to two-phase algorithm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It requires more storage since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Each site maintains two status tables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Each site exchange bigger message containing two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161</a:t>
            </a:fld>
            <a:endParaRPr lang="en-US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B514A8-CB90-48A3-A6AD-214C6AA7E6A7}" type="slidenum">
              <a:rPr lang="en-US" altLang="en-US" sz="2400">
                <a:solidFill>
                  <a:schemeClr val="tx2"/>
                </a:solidFill>
              </a:rPr>
              <a:pPr eaLnBrk="1" hangingPunct="1"/>
              <a:t>162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Distributed Algorithms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3235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sz="2400" b="1" i="1" dirty="0"/>
              <a:t>Path-pushing: </a:t>
            </a:r>
            <a:r>
              <a:rPr lang="en-US" altLang="en-US" sz="2400" dirty="0"/>
              <a:t>resource dependency information disseminated through designated paths (in the graph).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b="1" i="1" dirty="0"/>
              <a:t>Edge-chasing: </a:t>
            </a:r>
            <a:r>
              <a:rPr lang="en-US" altLang="en-US" sz="2400" dirty="0"/>
              <a:t>special messages or probes circulated along edges of WFG. Deadlock exists if the probe is received back by the initiator.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b="1" i="1" dirty="0"/>
              <a:t>Diffusion computation: </a:t>
            </a:r>
            <a:r>
              <a:rPr lang="en-US" altLang="en-US" sz="2400" dirty="0"/>
              <a:t>queries on status sent to process in WFG.</a:t>
            </a:r>
          </a:p>
          <a:p>
            <a:pPr marL="0" indent="0" algn="just" eaLnBrk="1" hangingPunct="1">
              <a:buNone/>
            </a:pPr>
            <a:endParaRPr lang="en-US" altLang="en-US" sz="2400" dirty="0"/>
          </a:p>
          <a:p>
            <a:pPr algn="just" eaLnBrk="1" hangingPunct="1"/>
            <a:r>
              <a:rPr lang="en-US" altLang="en-US" sz="2400" b="1" i="1" dirty="0"/>
              <a:t>Global state detection: </a:t>
            </a:r>
            <a:r>
              <a:rPr lang="en-US" altLang="en-US" sz="2400" dirty="0"/>
              <a:t>get a snapshot of the distributed system. Not discussed further in class.</a:t>
            </a:r>
          </a:p>
          <a:p>
            <a:pPr lvl="1" algn="just"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071233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Path-Pushing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Here information about wait-for dependencies is propagated in the form of paths</a:t>
            </a:r>
          </a:p>
          <a:p>
            <a:r>
              <a:rPr lang="en-US" sz="2800" b="1" dirty="0" err="1"/>
              <a:t>Obermarck’s</a:t>
            </a:r>
            <a:r>
              <a:rPr lang="en-US" sz="2800" b="1" dirty="0"/>
              <a:t>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Processes are referred to as transactions  denoted  by 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Transactions may contain </a:t>
            </a:r>
            <a:r>
              <a:rPr lang="en-US" dirty="0" err="1"/>
              <a:t>subtransactions</a:t>
            </a:r>
            <a:r>
              <a:rPr lang="en-US" dirty="0"/>
              <a:t> that execute at different sites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At most one </a:t>
            </a:r>
            <a:r>
              <a:rPr lang="en-US" dirty="0" err="1"/>
              <a:t>subtransaction</a:t>
            </a:r>
            <a:r>
              <a:rPr lang="en-US" dirty="0"/>
              <a:t> within a transaction can be executing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163</a:t>
            </a:fld>
            <a:endParaRPr lang="en-US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700" dirty="0"/>
              <a:t> </a:t>
            </a:r>
            <a:r>
              <a:rPr lang="en-US" sz="2700" dirty="0" err="1"/>
              <a:t>Subtransactions</a:t>
            </a:r>
            <a:r>
              <a:rPr lang="en-US" sz="2700" dirty="0"/>
              <a:t> communicate synchronously by passing messages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700" dirty="0"/>
              <a:t> </a:t>
            </a:r>
            <a:r>
              <a:rPr lang="en-US" sz="2700" dirty="0" err="1"/>
              <a:t>Obermarck’s</a:t>
            </a:r>
            <a:r>
              <a:rPr lang="en-US" sz="2700" dirty="0"/>
              <a:t> algorithm has two interesting features: 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700" dirty="0"/>
              <a:t>The distinguished node called </a:t>
            </a:r>
            <a:r>
              <a:rPr lang="en-US" sz="2700" i="1" dirty="0"/>
              <a:t>External or Ex </a:t>
            </a:r>
            <a:r>
              <a:rPr lang="en-US" sz="2700" dirty="0"/>
              <a:t>abstracts</a:t>
            </a:r>
            <a:r>
              <a:rPr lang="en-US" sz="2700" i="1" dirty="0"/>
              <a:t> </a:t>
            </a:r>
            <a:r>
              <a:rPr lang="en-US" sz="2700" dirty="0"/>
              <a:t>the nonlocal portion of global TWF graph and helps in determining multisite deadlocks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arenR"/>
            </a:pPr>
            <a:r>
              <a:rPr lang="en-US" sz="2700" dirty="0"/>
              <a:t>Transactions are totally ordered, which reduces number of messages and decreases deadlock detection overhead. </a:t>
            </a:r>
          </a:p>
          <a:p>
            <a:pPr>
              <a:spcAft>
                <a:spcPts val="600"/>
              </a:spcAft>
            </a:pP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164</a:t>
            </a:fld>
            <a:endParaRPr lang="en-US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Deadlock </a:t>
            </a:r>
            <a:r>
              <a:rPr lang="en-US" sz="2800" dirty="0"/>
              <a:t>detection at a site follows the iterative process discussed below:</a:t>
            </a:r>
          </a:p>
          <a:p>
            <a:pPr marL="91440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Site waits for deadlock related information (produced in step 3) from other sites</a:t>
            </a:r>
          </a:p>
          <a:p>
            <a:pPr marL="91440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site combines received information with its local TWF to build an updated TWF graph</a:t>
            </a:r>
          </a:p>
          <a:p>
            <a:pPr marL="914400" lvl="1" indent="-514350">
              <a:spcAft>
                <a:spcPts val="600"/>
              </a:spcAft>
              <a:buNone/>
            </a:pPr>
            <a:r>
              <a:rPr lang="en-US" dirty="0"/>
              <a:t>	- it detects all the cycles and breaks only the          cycles that doesn’t contain the node ‘Ex’</a:t>
            </a:r>
          </a:p>
          <a:p>
            <a:pPr marL="914400" lvl="1" indent="-514350">
              <a:spcAft>
                <a:spcPts val="600"/>
              </a:spcAft>
              <a:buNone/>
            </a:pPr>
            <a:r>
              <a:rPr lang="en-US" dirty="0"/>
              <a:t>	- these cycles are local to this site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165</a:t>
            </a:fld>
            <a:endParaRPr lang="en-US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lvl="1" indent="-514350">
              <a:spcBef>
                <a:spcPts val="600"/>
              </a:spcBef>
              <a:spcAft>
                <a:spcPts val="600"/>
              </a:spcAft>
              <a:buAutoNum type="arabicPeriod" startAt="3"/>
            </a:pPr>
            <a:r>
              <a:rPr lang="en-US" dirty="0"/>
              <a:t>For all cycles ‘Ex → T</a:t>
            </a:r>
            <a:r>
              <a:rPr lang="en-US" baseline="-25000" dirty="0"/>
              <a:t>1 </a:t>
            </a:r>
            <a:r>
              <a:rPr lang="en-US" dirty="0"/>
              <a:t>→ T</a:t>
            </a:r>
            <a:r>
              <a:rPr lang="en-US" baseline="-25000" dirty="0"/>
              <a:t>2 </a:t>
            </a:r>
            <a:r>
              <a:rPr lang="en-US" dirty="0"/>
              <a:t>→ Ex’ which contain node ‘Ex’,</a:t>
            </a:r>
          </a:p>
          <a:p>
            <a:pPr marL="914400" lvl="1" indent="-51435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-    the site transmits them in string form   ‘Ex,T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en-US" dirty="0"/>
              <a:t>, Ex’  to all site where </a:t>
            </a:r>
            <a:r>
              <a:rPr lang="en-US" dirty="0" err="1"/>
              <a:t>subtransaction</a:t>
            </a:r>
            <a:r>
              <a:rPr lang="en-US" dirty="0"/>
              <a:t>      of T</a:t>
            </a:r>
            <a:r>
              <a:rPr lang="en-US" baseline="-25000" dirty="0"/>
              <a:t>2</a:t>
            </a:r>
            <a:r>
              <a:rPr lang="en-US" dirty="0"/>
              <a:t> is waiting to receive message from the </a:t>
            </a:r>
            <a:r>
              <a:rPr lang="en-US" dirty="0" err="1"/>
              <a:t>subtransaction</a:t>
            </a:r>
            <a:r>
              <a:rPr lang="en-US" dirty="0"/>
              <a:t> of 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166</a:t>
            </a:fld>
            <a:endParaRPr lang="en-US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algorithm reduces message traffic by 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- lexically ordering transactions and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- sending string ‘Ex,T</a:t>
            </a:r>
            <a:r>
              <a:rPr lang="en-US" baseline="-25000" dirty="0"/>
              <a:t>1</a:t>
            </a:r>
            <a:r>
              <a:rPr lang="en-US" dirty="0"/>
              <a:t>,T</a:t>
            </a:r>
            <a:r>
              <a:rPr lang="en-US" baseline="-25000" dirty="0"/>
              <a:t>2</a:t>
            </a:r>
            <a:r>
              <a:rPr lang="en-US" dirty="0"/>
              <a:t>,T</a:t>
            </a:r>
            <a:r>
              <a:rPr lang="en-US" baseline="-25000" dirty="0"/>
              <a:t>3</a:t>
            </a:r>
            <a:r>
              <a:rPr lang="en-US" dirty="0"/>
              <a:t>,Ex’ to other sites only if T</a:t>
            </a:r>
            <a:r>
              <a:rPr lang="en-US" baseline="-25000" dirty="0"/>
              <a:t>1</a:t>
            </a:r>
            <a:r>
              <a:rPr lang="en-US" dirty="0"/>
              <a:t> is higher thanT</a:t>
            </a:r>
            <a:r>
              <a:rPr lang="en-US" baseline="-25000" dirty="0"/>
              <a:t>3</a:t>
            </a:r>
            <a:r>
              <a:rPr lang="en-US" dirty="0"/>
              <a:t> in lexical ordering</a:t>
            </a:r>
          </a:p>
          <a:p>
            <a:r>
              <a:rPr lang="en-US" dirty="0"/>
              <a:t>Highest priority process detects the deadlock.</a:t>
            </a:r>
          </a:p>
          <a:p>
            <a:r>
              <a:rPr lang="en-US" dirty="0"/>
              <a:t>The algorithm is incorrect because it detects phantom deadlocks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167</a:t>
            </a:fld>
            <a:endParaRPr lang="en-US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sends n(n-1)/2 messages to detect a deadlock involving</a:t>
            </a:r>
            <a:r>
              <a:rPr lang="en-US" i="1" dirty="0"/>
              <a:t> n </a:t>
            </a:r>
            <a:r>
              <a:rPr lang="en-US" dirty="0"/>
              <a:t>sites</a:t>
            </a:r>
          </a:p>
          <a:p>
            <a:r>
              <a:rPr lang="en-US" dirty="0"/>
              <a:t>Size of message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Delay in detecting deadlock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168</a:t>
            </a:fld>
            <a:endParaRPr lang="en-US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Edge-Chasing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spcAft>
                <a:spcPts val="600"/>
              </a:spcAft>
              <a:buFont typeface="+mj-lt"/>
              <a:buAutoNum type="romanUcPeriod"/>
            </a:pPr>
            <a:r>
              <a:rPr lang="en-US" sz="2600" b="1" dirty="0" err="1"/>
              <a:t>Chandy-Misra-Haas’s</a:t>
            </a:r>
            <a:r>
              <a:rPr lang="en-US" sz="2600" b="1" dirty="0"/>
              <a:t> Algorithm (AND MODEL):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This algorithm uses special message called a </a:t>
            </a:r>
            <a:r>
              <a:rPr lang="en-US" sz="2600" i="1" dirty="0"/>
              <a:t>probe</a:t>
            </a:r>
          </a:p>
          <a:p>
            <a:pPr marL="3429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600" dirty="0"/>
              <a:t>A probe is a triplet (</a:t>
            </a:r>
            <a:r>
              <a:rPr lang="en-US" sz="2600" dirty="0" err="1"/>
              <a:t>i</a:t>
            </a:r>
            <a:r>
              <a:rPr lang="en-US" sz="2600" dirty="0"/>
              <a:t>, j, k) denoting it belongs to deadlock detection process  initiated for process P</a:t>
            </a:r>
            <a:r>
              <a:rPr lang="en-US" sz="2600" baseline="-25000" dirty="0"/>
              <a:t>i</a:t>
            </a:r>
            <a:r>
              <a:rPr lang="en-US" sz="2600" dirty="0"/>
              <a:t>. This probe is sent by the home site of process </a:t>
            </a:r>
            <a:r>
              <a:rPr lang="en-US" sz="2600" dirty="0" err="1"/>
              <a:t>P</a:t>
            </a:r>
            <a:r>
              <a:rPr lang="en-US" sz="2600" baseline="-25000" dirty="0" err="1"/>
              <a:t>j</a:t>
            </a:r>
            <a:r>
              <a:rPr lang="en-US" sz="2600" dirty="0"/>
              <a:t> to P</a:t>
            </a:r>
            <a:r>
              <a:rPr lang="en-US" sz="2600" baseline="-25000" dirty="0"/>
              <a:t>k</a:t>
            </a:r>
            <a:r>
              <a:rPr lang="en-US" sz="26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Probe message travels along edges of global TWF graph </a:t>
            </a:r>
          </a:p>
          <a:p>
            <a:pPr>
              <a:spcAft>
                <a:spcPts val="600"/>
              </a:spcAft>
            </a:pPr>
            <a:r>
              <a:rPr lang="en-US" sz="2600" dirty="0"/>
              <a:t>Deadlock is detected when probe message reaches its initiating process</a:t>
            </a:r>
          </a:p>
          <a:p>
            <a:pPr>
              <a:spcAft>
                <a:spcPts val="600"/>
              </a:spcAft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169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LAMPORT’s LOGICAL CLOCKS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534400" cy="284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855846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i="1" dirty="0"/>
              <a:t>Terms and data structures used </a:t>
            </a:r>
            <a:r>
              <a:rPr lang="en-US" sz="2800" i="1" dirty="0"/>
              <a:t>: </a:t>
            </a:r>
          </a:p>
          <a:p>
            <a:pPr>
              <a:buNone/>
            </a:pPr>
            <a:endParaRPr lang="en-US" sz="2400" i="1" dirty="0"/>
          </a:p>
          <a:p>
            <a:pPr marL="342900" lvl="2" indent="-342900"/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 is </a:t>
            </a:r>
            <a:r>
              <a:rPr lang="en-US" sz="2800" i="1" dirty="0"/>
              <a:t>dependent</a:t>
            </a:r>
            <a:r>
              <a:rPr lang="en-US" sz="2800" dirty="0"/>
              <a:t> on </a:t>
            </a:r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r>
              <a:rPr lang="en-US" sz="2800" dirty="0"/>
              <a:t>, if</a:t>
            </a:r>
          </a:p>
          <a:p>
            <a:pPr marL="342900" lvl="2" indent="-342900">
              <a:buNone/>
            </a:pPr>
            <a:r>
              <a:rPr lang="en-US" sz="2800" dirty="0"/>
              <a:t>	-  a sequence of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, P</a:t>
            </a:r>
            <a:r>
              <a:rPr lang="en-US" sz="2800" baseline="-25000" dirty="0"/>
              <a:t>i1</a:t>
            </a:r>
            <a:r>
              <a:rPr lang="en-US" sz="2800" dirty="0"/>
              <a:t>,.., </a:t>
            </a:r>
            <a:r>
              <a:rPr lang="en-US" sz="2800" dirty="0" err="1"/>
              <a:t>P</a:t>
            </a:r>
            <a:r>
              <a:rPr lang="en-US" sz="2800" baseline="-25000" dirty="0" err="1"/>
              <a:t>im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r>
              <a:rPr lang="en-US" sz="2800" dirty="0"/>
              <a:t> exists </a:t>
            </a:r>
          </a:p>
          <a:p>
            <a:pPr marL="342900" lvl="2" indent="-342900">
              <a:buNone/>
            </a:pPr>
            <a:r>
              <a:rPr lang="en-US" sz="2800" dirty="0"/>
              <a:t>	-  each process except </a:t>
            </a:r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r>
              <a:rPr lang="en-US" sz="2800" dirty="0"/>
              <a:t> in the sequence is blocked</a:t>
            </a:r>
          </a:p>
          <a:p>
            <a:pPr marL="342900" lvl="2" indent="-342900">
              <a:buNone/>
            </a:pPr>
            <a:r>
              <a:rPr lang="en-US" sz="2800" dirty="0"/>
              <a:t>	-  each process except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baseline="-25000" dirty="0"/>
              <a:t> </a:t>
            </a:r>
            <a:r>
              <a:rPr lang="en-US" sz="2800" dirty="0"/>
              <a:t> holds a resource  for which 	previous process in the sequence is waiting</a:t>
            </a:r>
          </a:p>
          <a:p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170</a:t>
            </a:fld>
            <a:endParaRPr lang="en-US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 is </a:t>
            </a:r>
            <a:r>
              <a:rPr lang="en-US" sz="2800" i="1" dirty="0"/>
              <a:t>locally</a:t>
            </a:r>
            <a:r>
              <a:rPr lang="en-US" sz="2800" dirty="0"/>
              <a:t> </a:t>
            </a:r>
            <a:r>
              <a:rPr lang="en-US" sz="2800" i="1" dirty="0"/>
              <a:t>dependent</a:t>
            </a:r>
            <a:r>
              <a:rPr lang="en-US" sz="2800" dirty="0"/>
              <a:t> on </a:t>
            </a:r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r>
              <a:rPr lang="en-US" sz="2800" dirty="0"/>
              <a:t>, if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 is </a:t>
            </a:r>
            <a:r>
              <a:rPr lang="en-US" sz="2800" i="1" dirty="0"/>
              <a:t>dependent</a:t>
            </a:r>
            <a:r>
              <a:rPr lang="en-US" sz="2800" dirty="0"/>
              <a:t> on </a:t>
            </a:r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r>
              <a:rPr lang="en-US" sz="2800" baseline="-25000" dirty="0"/>
              <a:t> </a:t>
            </a:r>
            <a:r>
              <a:rPr lang="en-US" sz="2800" dirty="0"/>
              <a:t> and both processes are at the same site</a:t>
            </a:r>
          </a:p>
          <a:p>
            <a:pPr marL="342900" lvl="2" indent="-342900">
              <a:buNone/>
            </a:pPr>
            <a:endParaRPr lang="en-US" dirty="0"/>
          </a:p>
          <a:p>
            <a:pPr marL="342900" lvl="2" indent="-342900"/>
            <a:r>
              <a:rPr lang="en-US" sz="2800" dirty="0"/>
              <a:t>For each process system maintains a </a:t>
            </a:r>
            <a:r>
              <a:rPr lang="en-US" sz="2800" dirty="0" err="1"/>
              <a:t>boolean</a:t>
            </a:r>
            <a:r>
              <a:rPr lang="en-US" sz="2800" dirty="0"/>
              <a:t> array </a:t>
            </a:r>
            <a:r>
              <a:rPr lang="en-US" sz="2800" i="1" dirty="0" err="1"/>
              <a:t>dependent</a:t>
            </a:r>
            <a:r>
              <a:rPr lang="en-US" sz="2800" i="1" baseline="-25000" dirty="0" err="1"/>
              <a:t>i</a:t>
            </a:r>
            <a:r>
              <a:rPr lang="en-US" sz="2800" i="1" dirty="0"/>
              <a:t> where ,</a:t>
            </a:r>
          </a:p>
          <a:p>
            <a:pPr marL="342900" lvl="2" indent="-342900">
              <a:buNone/>
            </a:pPr>
            <a:r>
              <a:rPr lang="en-US" sz="2800" i="1" dirty="0"/>
              <a:t>    -  </a:t>
            </a:r>
            <a:r>
              <a:rPr lang="en-US" sz="2800" i="1" dirty="0" err="1"/>
              <a:t>dependent</a:t>
            </a:r>
            <a:r>
              <a:rPr lang="en-US" sz="2800" i="1" baseline="-25000" dirty="0" err="1"/>
              <a:t>i</a:t>
            </a:r>
            <a:r>
              <a:rPr lang="en-US" sz="2800" i="1" dirty="0"/>
              <a:t>(j) </a:t>
            </a:r>
            <a:r>
              <a:rPr lang="en-US" sz="2800" dirty="0"/>
              <a:t>is true if P</a:t>
            </a:r>
            <a:r>
              <a:rPr lang="en-US" sz="2800" baseline="-25000" dirty="0"/>
              <a:t>i</a:t>
            </a:r>
            <a:r>
              <a:rPr lang="en-US" sz="2800" dirty="0"/>
              <a:t> knows that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 is dependent       	on  it</a:t>
            </a:r>
          </a:p>
          <a:p>
            <a:pPr marL="342900" lvl="2" indent="-342900">
              <a:buNone/>
            </a:pPr>
            <a:r>
              <a:rPr lang="en-US" sz="2800" dirty="0"/>
              <a:t>	- initially </a:t>
            </a:r>
            <a:r>
              <a:rPr lang="en-US" sz="2800" i="1" dirty="0" err="1"/>
              <a:t>dependent</a:t>
            </a:r>
            <a:r>
              <a:rPr lang="en-US" sz="2800" i="1" baseline="-25000" dirty="0" err="1"/>
              <a:t>i</a:t>
            </a:r>
            <a:r>
              <a:rPr lang="en-US" sz="2800" i="1" dirty="0"/>
              <a:t>(j) is </a:t>
            </a:r>
            <a:r>
              <a:rPr lang="en-US" sz="2800" dirty="0"/>
              <a:t>set to false for all </a:t>
            </a:r>
            <a:r>
              <a:rPr lang="en-US" sz="2800" dirty="0" err="1"/>
              <a:t>i</a:t>
            </a:r>
            <a:r>
              <a:rPr lang="en-US" sz="2800" dirty="0"/>
              <a:t> and j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171</a:t>
            </a:fld>
            <a:endParaRPr lang="en-US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172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4872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The Algorithm </a:t>
            </a:r>
            <a:r>
              <a:rPr lang="en-US" sz="2800" dirty="0"/>
              <a:t>: to determine if a blocked process is deadlocked, System executes the following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61325"/>
            <a:ext cx="6934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173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l"/>
            <a:r>
              <a:rPr lang="en-US" sz="2600" dirty="0"/>
              <a:t>On receipt of probe (</a:t>
            </a:r>
            <a:r>
              <a:rPr lang="en-US" sz="2600" i="1" dirty="0" err="1"/>
              <a:t>i</a:t>
            </a:r>
            <a:r>
              <a:rPr lang="en-US" sz="2600" i="1" dirty="0"/>
              <a:t>, j, k</a:t>
            </a:r>
            <a:r>
              <a:rPr lang="en-US" sz="2600" dirty="0"/>
              <a:t>) the site takes following actions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219200"/>
            <a:ext cx="739140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An example of </a:t>
            </a:r>
            <a:r>
              <a:rPr lang="en-US" sz="2800" dirty="0" err="1"/>
              <a:t>Chandy</a:t>
            </a:r>
            <a:r>
              <a:rPr lang="en-US" sz="2800" dirty="0"/>
              <a:t> et </a:t>
            </a:r>
            <a:r>
              <a:rPr lang="en-US" sz="2800" dirty="0" err="1"/>
              <a:t>al’s</a:t>
            </a:r>
            <a:r>
              <a:rPr lang="en-US" sz="2800" dirty="0"/>
              <a:t> edge-chasing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174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610" y="1219201"/>
            <a:ext cx="793179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AutoNum type="romanUcPeriod" startAt="2"/>
            </a:pPr>
            <a:r>
              <a:rPr lang="en-US" sz="2600" b="1" dirty="0"/>
              <a:t>The Mitchell-Merritt Algorithm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Each node of TWF graph has two labels : public and private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Private label of each node is unique to that node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Initially both labels at a node has same values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Deadlock is detected by propagating public label of nodes in backward direction in TWF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175</a:t>
            </a:fld>
            <a:endParaRPr lang="en-US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When a transaction is blocked, public and private value of its node in TWF graph is changed to a value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 -  greater than their previous value and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-  greater than public label of blocking transaction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A blocked transaction periodically reads and  replaces its </a:t>
            </a:r>
            <a:r>
              <a:rPr lang="en-US" sz="2800" i="1" dirty="0"/>
              <a:t>public label </a:t>
            </a:r>
            <a:r>
              <a:rPr lang="en-US" sz="2800" dirty="0"/>
              <a:t>with that of blocking transaction, 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    -  provided public label of blocking transaction is    	larger  than its own public label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176</a:t>
            </a:fld>
            <a:endParaRPr lang="en-US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Deadlock is detected when a transaction receives its own public label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Here only one process detects deadlock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To resolve the deadlock the process detecting deadlock aborts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177</a:t>
            </a:fld>
            <a:endParaRPr lang="en-US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spcAft>
                <a:spcPts val="600"/>
              </a:spcAft>
              <a:buAutoNum type="romanUcPeriod" startAt="3"/>
            </a:pPr>
            <a:r>
              <a:rPr lang="en-US" sz="2800" b="1" dirty="0" err="1"/>
              <a:t>Sinha-Natarajan</a:t>
            </a:r>
            <a:r>
              <a:rPr lang="en-US" sz="2800" b="1" dirty="0"/>
              <a:t> Algorithm:</a:t>
            </a:r>
          </a:p>
          <a:p>
            <a:pPr marL="571500" indent="-571500">
              <a:spcAft>
                <a:spcPts val="600"/>
              </a:spcAft>
            </a:pPr>
            <a:r>
              <a:rPr lang="en-US" sz="2800" dirty="0"/>
              <a:t>Transactions are assigned unique priorities</a:t>
            </a:r>
          </a:p>
          <a:p>
            <a:pPr marL="571500" indent="-571500">
              <a:spcAft>
                <a:spcPts val="600"/>
              </a:spcAft>
            </a:pPr>
            <a:r>
              <a:rPr lang="en-US" sz="2800" i="1" dirty="0"/>
              <a:t>Antagonistic conflicts</a:t>
            </a:r>
            <a:r>
              <a:rPr lang="en-US" sz="2800" dirty="0"/>
              <a:t> – occur when a transaction waits for a data object locked by lower priority transaction</a:t>
            </a:r>
          </a:p>
          <a:p>
            <a:pPr marL="571500" indent="-571500">
              <a:spcAft>
                <a:spcPts val="600"/>
              </a:spcAft>
            </a:pPr>
            <a:r>
              <a:rPr lang="en-US" sz="2800" dirty="0"/>
              <a:t>Deadlock detection is initiated  when </a:t>
            </a:r>
            <a:r>
              <a:rPr lang="en-US" sz="2800" i="1" dirty="0"/>
              <a:t>antagonistic conflicts  </a:t>
            </a:r>
            <a:r>
              <a:rPr lang="en-US" sz="2800" dirty="0"/>
              <a:t>occur</a:t>
            </a:r>
          </a:p>
          <a:p>
            <a:pPr marL="571500" indent="-571500">
              <a:spcAft>
                <a:spcPts val="600"/>
              </a:spcAft>
            </a:pPr>
            <a:r>
              <a:rPr lang="en-US" sz="2800" dirty="0"/>
              <a:t>The algorithm detects deadlock by circulating probe message through a cycle in global TWF graph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178</a:t>
            </a:fld>
            <a:endParaRPr lang="en-US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probe message is a 2-tuple (</a:t>
            </a:r>
            <a:r>
              <a:rPr lang="en-US" i="1" dirty="0" err="1"/>
              <a:t>i</a:t>
            </a:r>
            <a:r>
              <a:rPr lang="en-US" i="1" dirty="0"/>
              <a:t> ,j</a:t>
            </a:r>
            <a:r>
              <a:rPr lang="en-US" dirty="0"/>
              <a:t>) where </a:t>
            </a:r>
          </a:p>
          <a:p>
            <a:pPr>
              <a:buNone/>
            </a:pPr>
            <a:r>
              <a:rPr lang="en-US" dirty="0"/>
              <a:t>	- T</a:t>
            </a:r>
            <a:r>
              <a:rPr lang="en-US" baseline="-25000" dirty="0"/>
              <a:t>i</a:t>
            </a:r>
            <a:r>
              <a:rPr lang="en-US" dirty="0"/>
              <a:t> is the transaction that initiated deadlock detection and</a:t>
            </a:r>
          </a:p>
          <a:p>
            <a:pPr>
              <a:buNone/>
            </a:pPr>
            <a:r>
              <a:rPr lang="en-US" dirty="0"/>
              <a:t>	-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is the transaction having lowest priority among all transactions</a:t>
            </a:r>
          </a:p>
          <a:p>
            <a:r>
              <a:rPr lang="en-US" dirty="0"/>
              <a:t>A waiting transaction discards the Probe if it is initiated by lower priority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179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Space Diagram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90800"/>
            <a:ext cx="763178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Deadlock is detected when probe issued by highest priority transaction in the cycle returns to it.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 detector of deadlock aborts lowest priority transaction so as to resolve deadlock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180</a:t>
            </a:fld>
            <a:endParaRPr lang="en-US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Diffusion Computation Based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this algorithm deadlock detection computation is diffused through the WFG of the system</a:t>
            </a:r>
          </a:p>
          <a:p>
            <a:r>
              <a:rPr lang="en-US" sz="2800" b="1" dirty="0" err="1"/>
              <a:t>Chandy-Misra-Haas’s</a:t>
            </a:r>
            <a:r>
              <a:rPr lang="en-US" sz="2800" b="1" dirty="0"/>
              <a:t> Algorithm (OR MODEL):</a:t>
            </a:r>
          </a:p>
          <a:p>
            <a:r>
              <a:rPr lang="en-US" sz="2800" dirty="0"/>
              <a:t>Messages used in diffusion computation  take the form query(</a:t>
            </a:r>
            <a:r>
              <a:rPr lang="en-US" sz="2800" dirty="0" err="1"/>
              <a:t>i</a:t>
            </a:r>
            <a:r>
              <a:rPr lang="en-US" sz="2800" dirty="0"/>
              <a:t>, j, k)  and </a:t>
            </a:r>
            <a:r>
              <a:rPr lang="en-US" sz="2800" i="1" dirty="0"/>
              <a:t>reply</a:t>
            </a:r>
            <a:r>
              <a:rPr lang="en-US" sz="2800" dirty="0"/>
              <a:t>(</a:t>
            </a:r>
            <a:r>
              <a:rPr lang="en-US" sz="2800" i="1" dirty="0" err="1"/>
              <a:t>i</a:t>
            </a:r>
            <a:r>
              <a:rPr lang="en-US" sz="2800" i="1" dirty="0"/>
              <a:t>, j, k</a:t>
            </a:r>
            <a:r>
              <a:rPr lang="en-US" sz="2800" dirty="0"/>
              <a:t>) </a:t>
            </a:r>
          </a:p>
          <a:p>
            <a:pPr>
              <a:buNone/>
            </a:pPr>
            <a:r>
              <a:rPr lang="en-US" sz="2800" dirty="0"/>
              <a:t>	- indicate they are part of diffusion computation initiated by process P</a:t>
            </a:r>
            <a:r>
              <a:rPr lang="en-US" sz="2800" baseline="-25000" dirty="0"/>
              <a:t>i</a:t>
            </a:r>
            <a:r>
              <a:rPr lang="en-US" sz="2800" dirty="0"/>
              <a:t> and sent from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 to </a:t>
            </a:r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r>
              <a:rPr lang="en-US" sz="2800" baseline="-25000" dirty="0"/>
              <a:t> </a:t>
            </a:r>
            <a:r>
              <a:rPr lang="en-US" sz="2800" dirty="0"/>
              <a:t> </a:t>
            </a:r>
          </a:p>
          <a:p>
            <a:r>
              <a:rPr lang="en-US" sz="2800" dirty="0"/>
              <a:t>Process can be in </a:t>
            </a:r>
            <a:r>
              <a:rPr lang="en-US" sz="2800" b="1" i="1" dirty="0"/>
              <a:t>active</a:t>
            </a:r>
            <a:r>
              <a:rPr lang="en-US" sz="2800" dirty="0"/>
              <a:t> (executing) or </a:t>
            </a:r>
            <a:r>
              <a:rPr lang="en-US" sz="2800" b="1" i="1" dirty="0"/>
              <a:t>blocked</a:t>
            </a:r>
            <a:r>
              <a:rPr lang="en-US" sz="2800" dirty="0"/>
              <a:t> (waiting to acquire resource) state</a:t>
            </a:r>
            <a:endParaRPr lang="en-US" sz="28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181</a:t>
            </a:fld>
            <a:endParaRPr lang="en-US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Blocked process initiates deadlock detection by sending query messages to all process from whom it is waiting to receive a message (called </a:t>
            </a:r>
            <a:r>
              <a:rPr lang="en-US" sz="2800" i="1" dirty="0"/>
              <a:t>dependent set</a:t>
            </a:r>
            <a:r>
              <a:rPr lang="en-US" sz="2800" dirty="0"/>
              <a:t>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If an active process discards the </a:t>
            </a:r>
            <a:r>
              <a:rPr lang="en-US" sz="2800" i="1" dirty="0"/>
              <a:t>query</a:t>
            </a:r>
            <a:r>
              <a:rPr lang="en-US" sz="2800" dirty="0"/>
              <a:t> or </a:t>
            </a:r>
            <a:r>
              <a:rPr lang="en-US" sz="2800" i="1" dirty="0"/>
              <a:t>reply</a:t>
            </a:r>
            <a:r>
              <a:rPr lang="en-US" sz="2800" dirty="0"/>
              <a:t> message received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When a blocked process receives query message, it performs the following actions: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182</a:t>
            </a:fld>
            <a:endParaRPr lang="en-US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 If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 is receiving query message for first time (</a:t>
            </a:r>
            <a:r>
              <a:rPr lang="en-US" i="1" dirty="0"/>
              <a:t>engaging query</a:t>
            </a:r>
            <a:r>
              <a:rPr lang="en-US" dirty="0"/>
              <a:t>), initiated by P</a:t>
            </a:r>
            <a:r>
              <a:rPr lang="en-US" baseline="-25000" dirty="0"/>
              <a:t>i</a:t>
            </a:r>
            <a:r>
              <a:rPr lang="en-US" dirty="0"/>
              <a:t> for deadlock detection</a:t>
            </a:r>
          </a:p>
          <a:p>
            <a:pPr lvl="1">
              <a:spcAft>
                <a:spcPts val="600"/>
              </a:spcAft>
              <a:buNone/>
            </a:pPr>
            <a:r>
              <a:rPr lang="en-US" dirty="0"/>
              <a:t>	- it propagates query message to all processes in dependent list</a:t>
            </a:r>
          </a:p>
          <a:p>
            <a:pPr lvl="1">
              <a:spcAft>
                <a:spcPts val="600"/>
              </a:spcAft>
              <a:buNone/>
            </a:pPr>
            <a:r>
              <a:rPr lang="en-US" dirty="0"/>
              <a:t>	- sets a local variable </a:t>
            </a:r>
            <a:r>
              <a:rPr lang="en-US" i="1" dirty="0" err="1">
                <a:latin typeface="Times New Roman" pitchFamily="18" charset="0"/>
              </a:rPr>
              <a:t>num</a:t>
            </a:r>
            <a:r>
              <a:rPr lang="en-US" i="1" baseline="-25000" dirty="0" err="1">
                <a:latin typeface="Times New Roman" pitchFamily="18" charset="0"/>
              </a:rPr>
              <a:t>k</a:t>
            </a:r>
            <a:r>
              <a:rPr lang="en-US" i="1" baseline="-2500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/>
              <a:t>to the number of query messages 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183</a:t>
            </a:fld>
            <a:endParaRPr lang="en-US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if it is not </a:t>
            </a:r>
            <a:r>
              <a:rPr lang="en-US" i="1" dirty="0"/>
              <a:t>engaging query,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i="1" dirty="0"/>
              <a:t> </a:t>
            </a:r>
            <a:r>
              <a:rPr lang="en-US" dirty="0"/>
              <a:t>returns a reply immediately </a:t>
            </a:r>
          </a:p>
          <a:p>
            <a:pPr lvl="1">
              <a:spcAft>
                <a:spcPts val="600"/>
              </a:spcAft>
              <a:buNone/>
            </a:pPr>
            <a:r>
              <a:rPr lang="en-US" dirty="0"/>
              <a:t>	- provided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 is continuously blocked since it received corresponding </a:t>
            </a:r>
            <a:r>
              <a:rPr lang="en-US" i="1" dirty="0"/>
              <a:t>engaging query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Local </a:t>
            </a:r>
            <a:r>
              <a:rPr lang="en-US" sz="2800" dirty="0" err="1"/>
              <a:t>boolean</a:t>
            </a:r>
            <a:r>
              <a:rPr lang="en-US" sz="2800" dirty="0"/>
              <a:t> variable </a:t>
            </a:r>
            <a:r>
              <a:rPr lang="en-US" sz="2800" i="1" dirty="0" err="1"/>
              <a:t>wait</a:t>
            </a:r>
            <a:r>
              <a:rPr lang="en-US" sz="2800" i="1" baseline="-25000" dirty="0" err="1"/>
              <a:t>k</a:t>
            </a:r>
            <a:r>
              <a:rPr lang="en-US" sz="2800" dirty="0"/>
              <a:t>(</a:t>
            </a:r>
            <a:r>
              <a:rPr lang="en-US" sz="2800" i="1" dirty="0" err="1"/>
              <a:t>i</a:t>
            </a:r>
            <a:r>
              <a:rPr lang="en-US" sz="2800" dirty="0"/>
              <a:t>) at </a:t>
            </a:r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r>
              <a:rPr lang="en-US" sz="2800" baseline="-25000" dirty="0"/>
              <a:t> </a:t>
            </a:r>
            <a:r>
              <a:rPr lang="en-US" sz="2800" dirty="0"/>
              <a:t> denotes it has been continuously blocked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When </a:t>
            </a:r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r>
              <a:rPr lang="en-US" sz="2800" baseline="-25000" dirty="0"/>
              <a:t> </a:t>
            </a:r>
            <a:r>
              <a:rPr lang="en-US" sz="2800" dirty="0"/>
              <a:t> receives a </a:t>
            </a:r>
            <a:r>
              <a:rPr lang="en-US" sz="2800" i="1" dirty="0"/>
              <a:t>reply</a:t>
            </a:r>
            <a:r>
              <a:rPr lang="en-US" sz="2800" dirty="0"/>
              <a:t> (</a:t>
            </a:r>
            <a:r>
              <a:rPr lang="en-US" sz="2800" dirty="0" err="1"/>
              <a:t>i</a:t>
            </a:r>
            <a:r>
              <a:rPr lang="en-US" sz="2800" dirty="0"/>
              <a:t>, j, k) , it decrements    </a:t>
            </a:r>
            <a:r>
              <a:rPr lang="en-US" sz="2800" i="1" dirty="0" err="1"/>
              <a:t>num</a:t>
            </a:r>
            <a:r>
              <a:rPr lang="en-US" sz="2800" i="1" baseline="-25000" dirty="0" err="1"/>
              <a:t>k</a:t>
            </a:r>
            <a:r>
              <a:rPr lang="en-US" sz="2800" dirty="0"/>
              <a:t>(</a:t>
            </a:r>
            <a:r>
              <a:rPr lang="en-US" sz="2800" i="1" dirty="0" err="1"/>
              <a:t>i</a:t>
            </a:r>
            <a:r>
              <a:rPr lang="en-US" sz="2800" dirty="0"/>
              <a:t>) provided </a:t>
            </a:r>
            <a:r>
              <a:rPr lang="en-US" sz="2800" i="1" dirty="0" err="1"/>
              <a:t>wait</a:t>
            </a:r>
            <a:r>
              <a:rPr lang="en-US" sz="2800" i="1" baseline="-25000" dirty="0" err="1"/>
              <a:t>k</a:t>
            </a:r>
            <a:r>
              <a:rPr lang="en-US" sz="2800" dirty="0"/>
              <a:t>(</a:t>
            </a:r>
            <a:r>
              <a:rPr lang="en-US" sz="2800" i="1" dirty="0" err="1"/>
              <a:t>i</a:t>
            </a:r>
            <a:r>
              <a:rPr lang="en-US" sz="2800" dirty="0"/>
              <a:t>) holds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An initiator detects deadlock when it receives reply messages to all query messages it has 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184</a:t>
            </a:fld>
            <a:endParaRPr lang="en-US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/>
              <a:t>Initiation by a blocked process P</a:t>
            </a:r>
            <a:r>
              <a:rPr lang="en-US" sz="2800" b="1" baseline="-25000" dirty="0"/>
              <a:t>i</a:t>
            </a:r>
            <a:r>
              <a:rPr lang="en-US" sz="2800" b="1" dirty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     send query(</a:t>
            </a:r>
            <a:r>
              <a:rPr lang="en-US" sz="28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i</a:t>
            </a:r>
            <a:r>
              <a:rPr lang="en-US" sz="2800" dirty="0"/>
              <a:t> , j) to all processes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 in the 	dependent set </a:t>
            </a:r>
            <a:r>
              <a:rPr lang="en-US" sz="2800" dirty="0" err="1"/>
              <a:t>DS</a:t>
            </a:r>
            <a:r>
              <a:rPr lang="en-US" sz="2800" baseline="-25000" dirty="0" err="1"/>
              <a:t>i</a:t>
            </a:r>
            <a:r>
              <a:rPr lang="en-US" sz="2800" dirty="0"/>
              <a:t> of P</a:t>
            </a:r>
            <a:r>
              <a:rPr lang="en-US" sz="2800" baseline="-25000" dirty="0"/>
              <a:t>i</a:t>
            </a:r>
            <a:r>
              <a:rPr lang="en-US" sz="2800" dirty="0"/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     </a:t>
            </a:r>
            <a:r>
              <a:rPr lang="en-US" sz="2800" i="1" dirty="0" err="1"/>
              <a:t>num</a:t>
            </a:r>
            <a:r>
              <a:rPr lang="en-US" sz="2800" i="1" baseline="-25000" dirty="0" err="1"/>
              <a:t>i</a:t>
            </a:r>
            <a:r>
              <a:rPr lang="en-US" sz="2800" dirty="0"/>
              <a:t>(</a:t>
            </a:r>
            <a:r>
              <a:rPr lang="en-US" sz="2800" i="1" dirty="0" err="1"/>
              <a:t>i</a:t>
            </a:r>
            <a:r>
              <a:rPr lang="en-US" sz="2800" dirty="0"/>
              <a:t>)  :=  |</a:t>
            </a:r>
            <a:r>
              <a:rPr lang="en-US" sz="2800" dirty="0" err="1"/>
              <a:t>DS</a:t>
            </a:r>
            <a:r>
              <a:rPr lang="en-US" sz="2800" baseline="-25000" dirty="0" err="1"/>
              <a:t>i</a:t>
            </a:r>
            <a:r>
              <a:rPr lang="en-US" sz="2800" dirty="0"/>
              <a:t>|;	 </a:t>
            </a:r>
            <a:r>
              <a:rPr lang="en-US" sz="2800" i="1" dirty="0" err="1"/>
              <a:t>wait</a:t>
            </a:r>
            <a:r>
              <a:rPr lang="en-US" sz="2800" i="1" baseline="-25000" dirty="0" err="1"/>
              <a:t>i</a:t>
            </a:r>
            <a:r>
              <a:rPr lang="en-US" sz="2800" dirty="0"/>
              <a:t>(</a:t>
            </a:r>
            <a:r>
              <a:rPr lang="en-US" sz="2800" i="1" dirty="0" err="1"/>
              <a:t>i</a:t>
            </a:r>
            <a:r>
              <a:rPr lang="en-US" sz="2800" dirty="0"/>
              <a:t>) := true;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185</a:t>
            </a:fld>
            <a:endParaRPr lang="en-US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/>
              <a:t>Blocked process </a:t>
            </a:r>
            <a:r>
              <a:rPr lang="en-US" sz="2800" b="1" dirty="0" err="1"/>
              <a:t>P</a:t>
            </a:r>
            <a:r>
              <a:rPr lang="en-US" sz="2800" b="1" baseline="-25000" dirty="0" err="1"/>
              <a:t>k</a:t>
            </a:r>
            <a:r>
              <a:rPr lang="en-US" sz="2800" b="1" dirty="0"/>
              <a:t> receiving query(</a:t>
            </a:r>
            <a:r>
              <a:rPr lang="en-US" sz="2800" b="1" dirty="0" err="1"/>
              <a:t>i</a:t>
            </a:r>
            <a:r>
              <a:rPr lang="en-US" sz="2800" b="1" dirty="0"/>
              <a:t>, j, k):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  if this is </a:t>
            </a:r>
            <a:r>
              <a:rPr lang="en-US" sz="2800" i="1" dirty="0"/>
              <a:t>engaging</a:t>
            </a:r>
            <a:r>
              <a:rPr lang="en-US" sz="2800" dirty="0"/>
              <a:t> query for process </a:t>
            </a:r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endParaRPr lang="en-US" sz="2800" dirty="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	then send query(</a:t>
            </a:r>
            <a:r>
              <a:rPr lang="en-US" sz="2800" dirty="0" err="1"/>
              <a:t>i</a:t>
            </a:r>
            <a:r>
              <a:rPr lang="en-US" sz="2800" dirty="0"/>
              <a:t>, k, m) to all P</a:t>
            </a:r>
            <a:r>
              <a:rPr lang="en-US" sz="2800" baseline="-25000" dirty="0"/>
              <a:t>m</a:t>
            </a:r>
            <a:r>
              <a:rPr lang="en-US" sz="2800" dirty="0"/>
              <a:t> in its 		dependent set </a:t>
            </a:r>
            <a:r>
              <a:rPr lang="en-US" sz="2800" dirty="0" err="1"/>
              <a:t>DS</a:t>
            </a:r>
            <a:r>
              <a:rPr lang="en-US" sz="2800" baseline="-25000" dirty="0" err="1"/>
              <a:t>k</a:t>
            </a:r>
            <a:r>
              <a:rPr lang="en-US" sz="2800" dirty="0"/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		</a:t>
            </a:r>
            <a:r>
              <a:rPr lang="en-US" sz="2800" i="1" dirty="0" err="1"/>
              <a:t>num</a:t>
            </a:r>
            <a:r>
              <a:rPr lang="en-US" sz="2800" i="1" baseline="-25000" dirty="0" err="1"/>
              <a:t>k</a:t>
            </a:r>
            <a:r>
              <a:rPr lang="en-US" sz="2800" dirty="0"/>
              <a:t>(</a:t>
            </a:r>
            <a:r>
              <a:rPr lang="en-US" sz="2800" i="1" dirty="0" err="1"/>
              <a:t>i</a:t>
            </a:r>
            <a:r>
              <a:rPr lang="en-US" sz="2800" dirty="0"/>
              <a:t>) := |</a:t>
            </a:r>
            <a:r>
              <a:rPr lang="en-US" sz="2800" dirty="0" err="1"/>
              <a:t>DS</a:t>
            </a:r>
            <a:r>
              <a:rPr lang="en-US" sz="2800" baseline="-25000" dirty="0" err="1"/>
              <a:t>k</a:t>
            </a:r>
            <a:r>
              <a:rPr lang="en-US" sz="2800" dirty="0"/>
              <a:t>|;       </a:t>
            </a:r>
            <a:r>
              <a:rPr lang="en-US" sz="2800" i="1" dirty="0" err="1"/>
              <a:t>wait</a:t>
            </a:r>
            <a:r>
              <a:rPr lang="en-US" sz="2800" i="1" baseline="-25000" dirty="0" err="1"/>
              <a:t>k</a:t>
            </a:r>
            <a:r>
              <a:rPr lang="en-US" sz="2800" dirty="0"/>
              <a:t>(</a:t>
            </a:r>
            <a:r>
              <a:rPr lang="en-US" sz="2800" i="1" dirty="0" err="1"/>
              <a:t>i</a:t>
            </a:r>
            <a:r>
              <a:rPr lang="en-US" sz="2800" dirty="0"/>
              <a:t>) := true;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    	  else if  </a:t>
            </a:r>
            <a:r>
              <a:rPr lang="en-US" sz="2800" i="1" dirty="0" err="1"/>
              <a:t>wait</a:t>
            </a:r>
            <a:r>
              <a:rPr lang="en-US" sz="2800" i="1" baseline="-25000" dirty="0" err="1"/>
              <a:t>k</a:t>
            </a:r>
            <a:r>
              <a:rPr lang="en-US" sz="2800" dirty="0"/>
              <a:t>(</a:t>
            </a:r>
            <a:r>
              <a:rPr lang="en-US" sz="2800" i="1" dirty="0" err="1"/>
              <a:t>i</a:t>
            </a:r>
            <a:r>
              <a:rPr lang="en-US" sz="2800" dirty="0"/>
              <a:t>) then send  a  </a:t>
            </a:r>
            <a:r>
              <a:rPr lang="en-US" sz="2800" i="1" dirty="0"/>
              <a:t>reply</a:t>
            </a:r>
            <a:r>
              <a:rPr lang="en-US" sz="2800" dirty="0"/>
              <a:t>(</a:t>
            </a:r>
            <a:r>
              <a:rPr lang="en-US" sz="2800" i="1" dirty="0" err="1"/>
              <a:t>i</a:t>
            </a:r>
            <a:r>
              <a:rPr lang="en-US" sz="2800" i="1" dirty="0"/>
              <a:t>, k, j</a:t>
            </a:r>
            <a:r>
              <a:rPr lang="en-US" sz="2800" dirty="0"/>
              <a:t>) to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r>
              <a:rPr lang="en-US" sz="28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186</a:t>
            </a:fld>
            <a:endParaRPr lang="en-US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None/>
            </a:pPr>
            <a:r>
              <a:rPr lang="en-US" sz="2800" b="1" dirty="0"/>
              <a:t>Process </a:t>
            </a:r>
            <a:r>
              <a:rPr lang="en-US" sz="2800" b="1" dirty="0" err="1"/>
              <a:t>P</a:t>
            </a:r>
            <a:r>
              <a:rPr lang="en-US" sz="2800" b="1" baseline="-25000" dirty="0" err="1"/>
              <a:t>k</a:t>
            </a:r>
            <a:r>
              <a:rPr lang="en-US" sz="2800" b="1" dirty="0"/>
              <a:t> receiving reply(</a:t>
            </a:r>
            <a:r>
              <a:rPr lang="en-US" sz="2800" b="1" dirty="0" err="1"/>
              <a:t>i</a:t>
            </a:r>
            <a:r>
              <a:rPr lang="en-US" sz="2800" b="1" dirty="0"/>
              <a:t>, j, k)</a:t>
            </a:r>
          </a:p>
          <a:p>
            <a:pPr>
              <a:spcAft>
                <a:spcPts val="600"/>
              </a:spcAft>
              <a:buNone/>
            </a:pPr>
            <a:r>
              <a:rPr lang="en-US" sz="2800" dirty="0"/>
              <a:t>     if </a:t>
            </a:r>
            <a:r>
              <a:rPr lang="en-US" sz="2800" i="1" dirty="0" err="1"/>
              <a:t>wait</a:t>
            </a:r>
            <a:r>
              <a:rPr lang="en-US" sz="2800" i="1" baseline="-25000" dirty="0" err="1"/>
              <a:t>k</a:t>
            </a:r>
            <a:r>
              <a:rPr lang="en-US" sz="2800" i="1" baseline="-25000" dirty="0"/>
              <a:t> </a:t>
            </a:r>
            <a:r>
              <a:rPr lang="en-US" sz="2800" dirty="0"/>
              <a:t>(</a:t>
            </a:r>
            <a:r>
              <a:rPr lang="en-US" sz="2800" i="1" dirty="0" err="1"/>
              <a:t>i</a:t>
            </a:r>
            <a:r>
              <a:rPr lang="en-US" sz="2800" dirty="0"/>
              <a:t>) </a:t>
            </a:r>
          </a:p>
          <a:p>
            <a:pPr>
              <a:spcAft>
                <a:spcPts val="600"/>
              </a:spcAft>
              <a:buNone/>
            </a:pPr>
            <a:r>
              <a:rPr lang="en-US" sz="2800" dirty="0"/>
              <a:t>		then begin</a:t>
            </a:r>
          </a:p>
          <a:p>
            <a:pPr>
              <a:spcAft>
                <a:spcPts val="600"/>
              </a:spcAft>
              <a:buNone/>
            </a:pPr>
            <a:r>
              <a:rPr lang="en-US" sz="2800" dirty="0"/>
              <a:t>			</a:t>
            </a:r>
            <a:r>
              <a:rPr lang="en-US" sz="2800" i="1" dirty="0" err="1"/>
              <a:t>num</a:t>
            </a:r>
            <a:r>
              <a:rPr lang="en-US" sz="2800" i="1" baseline="-25000" dirty="0" err="1"/>
              <a:t>k</a:t>
            </a:r>
            <a:r>
              <a:rPr lang="en-US" sz="2800" i="1" baseline="-25000" dirty="0"/>
              <a:t> </a:t>
            </a:r>
            <a:r>
              <a:rPr lang="en-US" sz="2800" dirty="0"/>
              <a:t>(</a:t>
            </a:r>
            <a:r>
              <a:rPr lang="en-US" sz="2800" i="1" dirty="0" err="1"/>
              <a:t>i</a:t>
            </a:r>
            <a:r>
              <a:rPr lang="en-US" sz="2800" dirty="0"/>
              <a:t>) := </a:t>
            </a:r>
            <a:r>
              <a:rPr lang="en-US" sz="2800" i="1" dirty="0" err="1"/>
              <a:t>num</a:t>
            </a:r>
            <a:r>
              <a:rPr lang="en-US" sz="2800" i="1" baseline="-25000" dirty="0" err="1"/>
              <a:t>k</a:t>
            </a:r>
            <a:r>
              <a:rPr lang="en-US" sz="2800" i="1" baseline="-25000" dirty="0"/>
              <a:t> </a:t>
            </a:r>
            <a:r>
              <a:rPr lang="en-US" sz="2800" dirty="0"/>
              <a:t>(</a:t>
            </a:r>
            <a:r>
              <a:rPr lang="en-US" sz="2800" i="1" dirty="0" err="1"/>
              <a:t>i</a:t>
            </a:r>
            <a:r>
              <a:rPr lang="en-US" sz="2800" dirty="0"/>
              <a:t>) - 1;</a:t>
            </a:r>
          </a:p>
          <a:p>
            <a:pPr>
              <a:spcAft>
                <a:spcPts val="600"/>
              </a:spcAft>
              <a:buNone/>
            </a:pPr>
            <a:r>
              <a:rPr lang="en-US" sz="2800" dirty="0"/>
              <a:t>			if </a:t>
            </a:r>
            <a:r>
              <a:rPr lang="en-US" sz="2800" i="1" dirty="0" err="1"/>
              <a:t>num</a:t>
            </a:r>
            <a:r>
              <a:rPr lang="en-US" sz="2800" i="1" baseline="-25000" dirty="0" err="1"/>
              <a:t>k</a:t>
            </a:r>
            <a:r>
              <a:rPr lang="en-US" sz="2800" i="1" baseline="-25000" dirty="0"/>
              <a:t> </a:t>
            </a:r>
            <a:r>
              <a:rPr lang="en-US" sz="2800" dirty="0"/>
              <a:t>(</a:t>
            </a:r>
            <a:r>
              <a:rPr lang="en-US" sz="2800" i="1" dirty="0" err="1"/>
              <a:t>i</a:t>
            </a:r>
            <a:r>
              <a:rPr lang="en-US" sz="2800" dirty="0"/>
              <a:t>) = 0 then</a:t>
            </a:r>
          </a:p>
          <a:p>
            <a:pPr>
              <a:spcAft>
                <a:spcPts val="600"/>
              </a:spcAft>
              <a:buNone/>
            </a:pPr>
            <a:r>
              <a:rPr lang="en-US" sz="2800" dirty="0"/>
              <a:t>	   		   	if </a:t>
            </a:r>
            <a:r>
              <a:rPr lang="en-US" sz="2800" i="1" dirty="0" err="1"/>
              <a:t>i</a:t>
            </a:r>
            <a:r>
              <a:rPr lang="en-US" sz="2800" dirty="0"/>
              <a:t> = </a:t>
            </a:r>
            <a:r>
              <a:rPr lang="en-US" sz="2800" i="1" dirty="0"/>
              <a:t>k</a:t>
            </a:r>
            <a:r>
              <a:rPr lang="en-US" sz="2800" dirty="0"/>
              <a:t> then </a:t>
            </a:r>
            <a:r>
              <a:rPr lang="en-US" sz="2800" b="1" dirty="0"/>
              <a:t>declare a deadlock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  <a:buNone/>
            </a:pPr>
            <a:r>
              <a:rPr lang="en-US" sz="2800" dirty="0"/>
              <a:t>	     		else send </a:t>
            </a:r>
            <a:r>
              <a:rPr lang="en-US" sz="2800" i="1" dirty="0"/>
              <a:t>reply</a:t>
            </a:r>
            <a:r>
              <a:rPr lang="en-US" sz="2800" dirty="0"/>
              <a:t>(</a:t>
            </a:r>
            <a:r>
              <a:rPr lang="en-US" sz="2800" i="1" dirty="0" err="1"/>
              <a:t>i</a:t>
            </a:r>
            <a:r>
              <a:rPr lang="en-US" sz="2800" i="1" dirty="0"/>
              <a:t>, k, m</a:t>
            </a:r>
            <a:r>
              <a:rPr lang="en-US" sz="2800" dirty="0"/>
              <a:t>) to P</a:t>
            </a:r>
            <a:r>
              <a:rPr lang="en-US" sz="2800" baseline="-25000" dirty="0"/>
              <a:t>m</a:t>
            </a:r>
            <a:r>
              <a:rPr lang="en-US" sz="2800" dirty="0"/>
              <a:t>, </a:t>
            </a:r>
          </a:p>
          <a:p>
            <a:pPr>
              <a:spcAft>
                <a:spcPts val="600"/>
              </a:spcAft>
              <a:buNone/>
            </a:pPr>
            <a:r>
              <a:rPr lang="en-US" sz="2800" dirty="0"/>
              <a:t>				which sent the engaging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187</a:t>
            </a:fld>
            <a:endParaRPr lang="en-US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diffusion computation may be initiated for a process</a:t>
            </a:r>
          </a:p>
          <a:p>
            <a:r>
              <a:rPr lang="en-US" dirty="0"/>
              <a:t>Only one diffusion computation may be current for any process at any time</a:t>
            </a:r>
          </a:p>
          <a:p>
            <a:pPr>
              <a:buNone/>
            </a:pPr>
            <a:r>
              <a:rPr lang="en-US" dirty="0"/>
              <a:t>	- all others are outdated</a:t>
            </a:r>
          </a:p>
          <a:p>
            <a:r>
              <a:rPr lang="en-US" dirty="0"/>
              <a:t>Current can be distinguished from outdated using sequence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188</a:t>
            </a:fld>
            <a:endParaRPr lang="en-US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Deadlock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800" b="1" dirty="0"/>
              <a:t>The </a:t>
            </a:r>
            <a:r>
              <a:rPr lang="en-US" sz="2800" b="1" dirty="0" err="1"/>
              <a:t>Menasce-Muntz</a:t>
            </a:r>
            <a:r>
              <a:rPr lang="en-US" sz="2800" b="1" dirty="0"/>
              <a:t> Algorithm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All controllers are arranged in tree fashion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Controllers – manage resources  and are responsible for deadlock detection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Controllers at bottom-most level (</a:t>
            </a:r>
            <a:r>
              <a:rPr lang="en-US" sz="2800" i="1" dirty="0"/>
              <a:t>leaf controllers</a:t>
            </a:r>
            <a:r>
              <a:rPr lang="en-US" sz="2800" dirty="0"/>
              <a:t>) manage resources 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Others are responsible for deadlock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189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800" b="1" dirty="0"/>
              <a:t>Logical Clocks: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Each process P</a:t>
            </a:r>
            <a:r>
              <a:rPr lang="en-US" sz="2800" baseline="-25000" dirty="0"/>
              <a:t>i</a:t>
            </a:r>
            <a:r>
              <a:rPr lang="en-US" sz="2800" dirty="0"/>
              <a:t> has a clock </a:t>
            </a:r>
            <a:r>
              <a:rPr lang="en-US" sz="2800" dirty="0" err="1"/>
              <a:t>C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</a:t>
            </a:r>
            <a:r>
              <a:rPr lang="en-US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Clock </a:t>
            </a:r>
            <a:r>
              <a:rPr lang="en-US" sz="2800" dirty="0" err="1"/>
              <a:t>C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</a:t>
            </a:r>
            <a:r>
              <a:rPr lang="en-US" sz="2800" dirty="0"/>
              <a:t> is a function that assigns a number </a:t>
            </a:r>
            <a:r>
              <a:rPr lang="en-US" sz="2800" dirty="0" err="1"/>
              <a:t>C</a:t>
            </a:r>
            <a:r>
              <a:rPr lang="en-US" sz="2800" baseline="-25000" dirty="0" err="1"/>
              <a:t>i</a:t>
            </a:r>
            <a:r>
              <a:rPr lang="en-US" sz="2800" dirty="0"/>
              <a:t>(a) called timestamp to any event a.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 number assigned by clock has no relation with physical time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Clocks can be implemented by using counters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i="1" dirty="0"/>
              <a:t>A leaf controller maintains </a:t>
            </a:r>
            <a:r>
              <a:rPr lang="en-US" sz="2800" dirty="0"/>
              <a:t>a part of global TWF graph related to allocation of resources at that controller</a:t>
            </a:r>
            <a:endParaRPr lang="en-US" sz="2800" i="1" dirty="0"/>
          </a:p>
          <a:p>
            <a:pPr>
              <a:spcAft>
                <a:spcPts val="600"/>
              </a:spcAft>
            </a:pPr>
            <a:r>
              <a:rPr lang="en-US" sz="2800" dirty="0"/>
              <a:t>A </a:t>
            </a:r>
            <a:r>
              <a:rPr lang="en-US" sz="2800" i="1" dirty="0" err="1"/>
              <a:t>nonleaf</a:t>
            </a:r>
            <a:r>
              <a:rPr lang="en-US" sz="2800" i="1" dirty="0"/>
              <a:t> controller  </a:t>
            </a:r>
            <a:r>
              <a:rPr lang="en-US" sz="2800" dirty="0"/>
              <a:t>maintains all TWF graphs spanning its children controllers</a:t>
            </a:r>
          </a:p>
          <a:p>
            <a:pPr>
              <a:spcAft>
                <a:spcPts val="600"/>
              </a:spcAft>
              <a:buNone/>
            </a:pPr>
            <a:r>
              <a:rPr lang="en-US" sz="2800" dirty="0"/>
              <a:t> 	- it is responsible for detecting all deadlocks involving all of its leaf controllers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Whenever a change occurs in controller’s TWF graph – due to resource allocation, , wait or release it is propagated to parent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190</a:t>
            </a:fld>
            <a:endParaRPr lang="en-US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/>
              <a:t>Parent </a:t>
            </a:r>
            <a:r>
              <a:rPr lang="en-US" sz="2800" dirty="0"/>
              <a:t>controller changes TWF graph, searches cycles, and propagates changes upward if needed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 </a:t>
            </a:r>
            <a:r>
              <a:rPr lang="en-US" sz="2800" dirty="0" err="1"/>
              <a:t>nonleaf</a:t>
            </a:r>
            <a:r>
              <a:rPr lang="en-US" sz="2800" dirty="0"/>
              <a:t> node can get up-to-date information of its children’s TWF either continuously or periodically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191</a:t>
            </a:fld>
            <a:endParaRPr lang="en-US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The Ho-</a:t>
            </a:r>
            <a:r>
              <a:rPr lang="en-US" sz="2800" b="1" dirty="0" err="1"/>
              <a:t>Ramamoorthy</a:t>
            </a:r>
            <a:r>
              <a:rPr lang="en-US" sz="2800" b="1" dirty="0"/>
              <a:t> Algorithm</a:t>
            </a:r>
          </a:p>
          <a:p>
            <a:r>
              <a:rPr lang="en-US" sz="2800" dirty="0"/>
              <a:t>Here Sites are grouped into several disjoint clusters</a:t>
            </a:r>
          </a:p>
          <a:p>
            <a:r>
              <a:rPr lang="en-US" sz="2800" dirty="0"/>
              <a:t>Periodically a site is chosen as </a:t>
            </a:r>
            <a:r>
              <a:rPr lang="en-US" sz="2800" i="1" dirty="0"/>
              <a:t>central control site</a:t>
            </a:r>
          </a:p>
          <a:p>
            <a:r>
              <a:rPr lang="en-US" sz="2800" i="1" dirty="0"/>
              <a:t>The central control site </a:t>
            </a:r>
            <a:r>
              <a:rPr lang="en-US" sz="2800" dirty="0"/>
              <a:t>dynamically chooses </a:t>
            </a:r>
            <a:r>
              <a:rPr lang="en-US" sz="2800" i="1" dirty="0"/>
              <a:t>control site </a:t>
            </a:r>
            <a:r>
              <a:rPr lang="en-US" sz="2800" dirty="0"/>
              <a:t>for each cluster</a:t>
            </a:r>
          </a:p>
          <a:p>
            <a:r>
              <a:rPr lang="en-US" sz="2800" dirty="0"/>
              <a:t> </a:t>
            </a:r>
            <a:r>
              <a:rPr lang="en-US" sz="2800" i="1" dirty="0"/>
              <a:t>central control site </a:t>
            </a:r>
            <a:r>
              <a:rPr lang="en-US" sz="2800" dirty="0"/>
              <a:t>requests  </a:t>
            </a:r>
            <a:r>
              <a:rPr lang="en-US" sz="2800" dirty="0" err="1"/>
              <a:t>intercluster</a:t>
            </a:r>
            <a:r>
              <a:rPr lang="en-US" sz="2800" dirty="0"/>
              <a:t> transaction status information and wait-for relation from each </a:t>
            </a:r>
            <a:r>
              <a:rPr lang="en-US" sz="2800" i="1" dirty="0"/>
              <a:t>control site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192</a:t>
            </a:fld>
            <a:endParaRPr lang="en-US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Control site collects status tables from all sites within its cluster 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 applies one-phase deadlock detection algorithm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It sends, </a:t>
            </a:r>
            <a:r>
              <a:rPr lang="en-US" sz="2800" dirty="0" err="1"/>
              <a:t>intercluster</a:t>
            </a:r>
            <a:r>
              <a:rPr lang="en-US" sz="2800" dirty="0"/>
              <a:t> transaction status information and wait-for relation to </a:t>
            </a:r>
            <a:r>
              <a:rPr lang="en-US" sz="2800" i="1" dirty="0"/>
              <a:t>central control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193</a:t>
            </a:fld>
            <a:endParaRPr lang="en-US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800" i="1" dirty="0"/>
              <a:t>central control site </a:t>
            </a:r>
            <a:r>
              <a:rPr lang="en-US" sz="2800" dirty="0"/>
              <a:t>then</a:t>
            </a:r>
          </a:p>
          <a:p>
            <a:pPr lvl="1">
              <a:spcAft>
                <a:spcPts val="600"/>
              </a:spcAft>
            </a:pPr>
            <a:r>
              <a:rPr lang="en-US" i="1" dirty="0"/>
              <a:t>merges </a:t>
            </a:r>
            <a:r>
              <a:rPr lang="en-US" dirty="0" err="1"/>
              <a:t>intercluster</a:t>
            </a:r>
            <a:r>
              <a:rPr lang="en-US" dirty="0"/>
              <a:t> transaction status information received </a:t>
            </a:r>
          </a:p>
          <a:p>
            <a:pPr lvl="1">
              <a:spcAft>
                <a:spcPts val="600"/>
              </a:spcAft>
            </a:pPr>
            <a:r>
              <a:rPr lang="en-US" i="1" dirty="0"/>
              <a:t>Constructs a system WFG</a:t>
            </a:r>
          </a:p>
          <a:p>
            <a:pPr lvl="1">
              <a:spcAft>
                <a:spcPts val="600"/>
              </a:spcAft>
            </a:pPr>
            <a:r>
              <a:rPr lang="en-US" i="1" dirty="0"/>
              <a:t>Searches for cycles</a:t>
            </a:r>
          </a:p>
          <a:p>
            <a:pPr>
              <a:spcAft>
                <a:spcPts val="600"/>
              </a:spcAft>
            </a:pPr>
            <a:r>
              <a:rPr lang="en-US" i="1" dirty="0"/>
              <a:t>Control site </a:t>
            </a:r>
            <a:r>
              <a:rPr lang="en-US" dirty="0"/>
              <a:t>detects all deadlocks within its cluster</a:t>
            </a:r>
          </a:p>
          <a:p>
            <a:pPr>
              <a:spcAft>
                <a:spcPts val="600"/>
              </a:spcAft>
            </a:pPr>
            <a:r>
              <a:rPr lang="en-US" i="1" dirty="0"/>
              <a:t>Central</a:t>
            </a:r>
            <a:r>
              <a:rPr lang="en-US" dirty="0"/>
              <a:t> </a:t>
            </a:r>
            <a:r>
              <a:rPr lang="en-US" i="1" dirty="0"/>
              <a:t>Control site </a:t>
            </a:r>
            <a:r>
              <a:rPr lang="en-US" dirty="0"/>
              <a:t>detects all </a:t>
            </a:r>
            <a:r>
              <a:rPr lang="en-US" dirty="0" err="1"/>
              <a:t>intercluster</a:t>
            </a:r>
            <a:r>
              <a:rPr lang="en-US"/>
              <a:t> deadlocks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194</a:t>
            </a:fld>
            <a:endParaRPr lang="en-US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Hierarchical organization in Ho-</a:t>
            </a:r>
            <a:r>
              <a:rPr lang="en-US" sz="2600" dirty="0" err="1"/>
              <a:t>Ramamoorthy</a:t>
            </a:r>
            <a:r>
              <a:rPr lang="en-US" sz="2600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195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7696200" cy="507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D1018F-D36A-4B41-A030-A6F5595D9A8C}" type="slidenum">
              <a:rPr lang="en-US" altLang="en-US" sz="2400">
                <a:solidFill>
                  <a:schemeClr val="tx2"/>
                </a:solidFill>
              </a:rPr>
              <a:pPr eaLnBrk="1" hangingPunct="1"/>
              <a:t>2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Distributed Operating Systems</a:t>
            </a:r>
          </a:p>
        </p:txBody>
      </p:sp>
      <p:sp>
        <p:nvSpPr>
          <p:cNvPr id="41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2286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Global Knowledge</a:t>
            </a:r>
          </a:p>
          <a:p>
            <a:pPr eaLnBrk="1" hangingPunct="1"/>
            <a:r>
              <a:rPr lang="en-US" altLang="en-US" sz="2400"/>
              <a:t>Naming</a:t>
            </a:r>
          </a:p>
          <a:p>
            <a:pPr eaLnBrk="1" hangingPunct="1"/>
            <a:r>
              <a:rPr lang="en-US" altLang="en-US" sz="2400"/>
              <a:t>Scalability</a:t>
            </a:r>
          </a:p>
          <a:p>
            <a:pPr eaLnBrk="1" hangingPunct="1"/>
            <a:r>
              <a:rPr lang="en-US" altLang="en-US" sz="2400"/>
              <a:t>Compatibility</a:t>
            </a:r>
          </a:p>
          <a:p>
            <a:pPr eaLnBrk="1" hangingPunct="1"/>
            <a:r>
              <a:rPr lang="en-US" altLang="en-US" sz="2400"/>
              <a:t>Process Synchronization</a:t>
            </a:r>
          </a:p>
          <a:p>
            <a:pPr eaLnBrk="1" hangingPunct="1"/>
            <a:r>
              <a:rPr lang="en-US" altLang="en-US" sz="2400"/>
              <a:t>Resource Management</a:t>
            </a:r>
          </a:p>
          <a:p>
            <a:pPr eaLnBrk="1" hangingPunct="1"/>
            <a:r>
              <a:rPr lang="en-US" altLang="en-US" sz="2400"/>
              <a:t>Security</a:t>
            </a:r>
          </a:p>
          <a:p>
            <a:pPr eaLnBrk="1" hangingPunct="1"/>
            <a:r>
              <a:rPr lang="en-US" altLang="en-US" sz="2400"/>
              <a:t>Structuring</a:t>
            </a:r>
          </a:p>
          <a:p>
            <a:pPr eaLnBrk="1" hangingPunct="1"/>
            <a:r>
              <a:rPr lang="en-US" altLang="en-US" sz="2400"/>
              <a:t>Client-Server Model</a:t>
            </a:r>
          </a:p>
        </p:txBody>
      </p:sp>
      <p:sp>
        <p:nvSpPr>
          <p:cNvPr id="4101" name="Text Box 1028"/>
          <p:cNvSpPr txBox="1">
            <a:spLocks noChangeArrowheads="1"/>
          </p:cNvSpPr>
          <p:nvPr/>
        </p:nvSpPr>
        <p:spPr bwMode="auto">
          <a:xfrm>
            <a:off x="838200" y="1498600"/>
            <a:ext cx="139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/>
              <a:t>Issues :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66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/>
              <a:t>Conditions Satisfied by the System of Clock:</a:t>
            </a:r>
          </a:p>
          <a:p>
            <a:pPr>
              <a:buNone/>
            </a:pPr>
            <a:endParaRPr lang="en-US" sz="2800" b="1" dirty="0"/>
          </a:p>
          <a:p>
            <a:r>
              <a:rPr lang="en-US" sz="2800" dirty="0"/>
              <a:t>If  a → b then C(a) &lt; C(b)</a:t>
            </a:r>
          </a:p>
          <a:p>
            <a:r>
              <a:rPr lang="en-US" sz="2800" dirty="0"/>
              <a:t>conditions to be met for  </a:t>
            </a:r>
            <a:r>
              <a:rPr lang="en-US" sz="2800" i="1" dirty="0"/>
              <a:t>Happened before </a:t>
            </a:r>
            <a:r>
              <a:rPr lang="en-US" sz="2800" dirty="0"/>
              <a:t>relation :</a:t>
            </a:r>
          </a:p>
          <a:p>
            <a:endParaRPr lang="en-US" sz="2800" dirty="0"/>
          </a:p>
          <a:p>
            <a:pPr marL="1028700" lvl="1" indent="-571500">
              <a:buNone/>
            </a:pPr>
            <a:r>
              <a:rPr lang="en-US" dirty="0"/>
              <a:t>[</a:t>
            </a:r>
            <a:r>
              <a:rPr lang="en-US" b="1" dirty="0"/>
              <a:t>C1</a:t>
            </a:r>
            <a:r>
              <a:rPr lang="en-US" dirty="0"/>
              <a:t>]  for any  two events </a:t>
            </a:r>
            <a:r>
              <a:rPr lang="en-US" b="1" i="1" dirty="0"/>
              <a:t>‘a’</a:t>
            </a:r>
            <a:r>
              <a:rPr lang="en-US" dirty="0"/>
              <a:t> and </a:t>
            </a:r>
            <a:r>
              <a:rPr lang="en-US" b="1" i="1" dirty="0"/>
              <a:t>‘b</a:t>
            </a:r>
            <a:r>
              <a:rPr lang="en-US" dirty="0"/>
              <a:t>’ in </a:t>
            </a:r>
            <a:r>
              <a:rPr lang="en-US" b="1" dirty="0"/>
              <a:t>P</a:t>
            </a:r>
            <a:r>
              <a:rPr lang="en-US" b="1" baseline="-25000" dirty="0"/>
              <a:t>i</a:t>
            </a:r>
            <a:r>
              <a:rPr lang="en-US" baseline="-25000" dirty="0"/>
              <a:t>,</a:t>
            </a:r>
            <a:r>
              <a:rPr lang="en-US" dirty="0"/>
              <a:t> if </a:t>
            </a:r>
            <a:r>
              <a:rPr lang="en-US" b="1" i="1" dirty="0"/>
              <a:t>a</a:t>
            </a:r>
            <a:r>
              <a:rPr lang="en-US" dirty="0"/>
              <a:t> occurs  before </a:t>
            </a:r>
            <a:r>
              <a:rPr lang="en-US" b="1" i="1" dirty="0"/>
              <a:t>b</a:t>
            </a:r>
            <a:r>
              <a:rPr lang="en-US" dirty="0"/>
              <a:t> then,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(a) &lt;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(b) </a:t>
            </a:r>
          </a:p>
          <a:p>
            <a:pPr marL="1028700" lvl="1" indent="-571500">
              <a:buNone/>
            </a:pPr>
            <a:endParaRPr lang="en-US" dirty="0"/>
          </a:p>
          <a:p>
            <a:pPr marL="1028700" lvl="1" indent="-571500">
              <a:buNone/>
            </a:pPr>
            <a:r>
              <a:rPr lang="en-US" dirty="0"/>
              <a:t>[</a:t>
            </a:r>
            <a:r>
              <a:rPr lang="en-US" b="1" dirty="0"/>
              <a:t>C2</a:t>
            </a:r>
            <a:r>
              <a:rPr lang="en-US" dirty="0"/>
              <a:t>]  If </a:t>
            </a:r>
            <a:r>
              <a:rPr lang="en-US" b="1" i="1" dirty="0"/>
              <a:t>a</a:t>
            </a:r>
            <a:r>
              <a:rPr lang="en-US" dirty="0"/>
              <a:t> is the event of sending message </a:t>
            </a:r>
            <a:r>
              <a:rPr lang="en-US" b="1" i="1" dirty="0"/>
              <a:t>m</a:t>
            </a:r>
            <a:r>
              <a:rPr lang="en-US" dirty="0"/>
              <a:t> in </a:t>
            </a:r>
            <a:r>
              <a:rPr lang="en-US" b="1" dirty="0"/>
              <a:t>P</a:t>
            </a:r>
            <a:r>
              <a:rPr lang="en-US" b="1" baseline="-25000" dirty="0"/>
              <a:t>i </a:t>
            </a:r>
            <a:r>
              <a:rPr lang="en-US" dirty="0"/>
              <a:t>and </a:t>
            </a:r>
            <a:r>
              <a:rPr lang="en-US" b="1" i="1" dirty="0"/>
              <a:t>b</a:t>
            </a:r>
            <a:r>
              <a:rPr lang="en-US" dirty="0"/>
              <a:t> is event of receiving </a:t>
            </a:r>
            <a:r>
              <a:rPr lang="en-US" b="1" i="1" dirty="0"/>
              <a:t>m</a:t>
            </a:r>
            <a:r>
              <a:rPr lang="en-US" dirty="0"/>
              <a:t> in </a:t>
            </a:r>
            <a:r>
              <a:rPr lang="en-US" b="1" dirty="0" err="1"/>
              <a:t>P</a:t>
            </a:r>
            <a:r>
              <a:rPr lang="en-US" b="1" baseline="-25000" dirty="0" err="1"/>
              <a:t>j</a:t>
            </a:r>
            <a:r>
              <a:rPr lang="en-US" b="1" baseline="-25000" dirty="0"/>
              <a:t> </a:t>
            </a:r>
            <a:r>
              <a:rPr lang="en-US" b="1" dirty="0"/>
              <a:t>, then 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(a) &lt;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(b)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5800" y="990600"/>
            <a:ext cx="6705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Implementation rules (IR) for the clocks:</a:t>
            </a:r>
          </a:p>
          <a:p>
            <a:r>
              <a:rPr lang="en-US" sz="2800" b="1" dirty="0"/>
              <a:t> </a:t>
            </a:r>
          </a:p>
          <a:p>
            <a:r>
              <a:rPr lang="en-US" sz="2800" b="1" dirty="0"/>
              <a:t>[IR1] 	</a:t>
            </a:r>
            <a:r>
              <a:rPr lang="en-US" sz="2800" dirty="0"/>
              <a:t>Clock </a:t>
            </a:r>
            <a:r>
              <a:rPr lang="en-US" sz="2800" dirty="0" err="1"/>
              <a:t>C</a:t>
            </a:r>
            <a:r>
              <a:rPr lang="en-US" sz="2800" baseline="-25000" dirty="0" err="1"/>
              <a:t>i</a:t>
            </a:r>
            <a:r>
              <a:rPr lang="en-US" dirty="0"/>
              <a:t> </a:t>
            </a:r>
            <a:r>
              <a:rPr lang="en-US" sz="2800" dirty="0"/>
              <a:t>is incremented between any 	two successive events in Process P</a:t>
            </a:r>
            <a:r>
              <a:rPr lang="en-US" sz="2800" baseline="-25000" dirty="0"/>
              <a:t>i</a:t>
            </a:r>
            <a:r>
              <a:rPr lang="en-US" sz="2800" dirty="0"/>
              <a:t> : </a:t>
            </a:r>
          </a:p>
          <a:p>
            <a:endParaRPr lang="en-US" sz="2800" dirty="0"/>
          </a:p>
          <a:p>
            <a:pPr algn="r"/>
            <a:r>
              <a:rPr lang="en-US" sz="2800" dirty="0" err="1"/>
              <a:t>C</a:t>
            </a:r>
            <a:r>
              <a:rPr lang="en-US" baseline="-25000" dirty="0" err="1"/>
              <a:t>i</a:t>
            </a:r>
            <a:r>
              <a:rPr lang="en-US" sz="2800" dirty="0"/>
              <a:t> := </a:t>
            </a:r>
            <a:r>
              <a:rPr lang="en-US" sz="2800" dirty="0" err="1"/>
              <a:t>C</a:t>
            </a:r>
            <a:r>
              <a:rPr lang="en-US" sz="2800" baseline="-25000" dirty="0" err="1"/>
              <a:t>i</a:t>
            </a:r>
            <a:r>
              <a:rPr lang="en-US" sz="2800" dirty="0"/>
              <a:t> + d (d &gt; 0)                    (5.1)</a:t>
            </a:r>
          </a:p>
          <a:p>
            <a:endParaRPr lang="en-US" sz="2800" dirty="0"/>
          </a:p>
          <a:p>
            <a:r>
              <a:rPr lang="en-US" sz="2800" dirty="0"/>
              <a:t>[</a:t>
            </a:r>
            <a:r>
              <a:rPr lang="en-US" sz="2800" b="1" dirty="0"/>
              <a:t>IR2</a:t>
            </a:r>
            <a:r>
              <a:rPr lang="en-US" sz="2800" dirty="0"/>
              <a:t>]  Event </a:t>
            </a:r>
            <a:r>
              <a:rPr lang="en-US" sz="2800" b="1" i="1" dirty="0"/>
              <a:t>a</a:t>
            </a:r>
            <a:r>
              <a:rPr lang="en-US" sz="2800" dirty="0"/>
              <a:t> is sending a message </a:t>
            </a:r>
            <a:r>
              <a:rPr lang="en-US" sz="2800" b="1" i="1" dirty="0"/>
              <a:t>m</a:t>
            </a:r>
            <a:r>
              <a:rPr lang="en-US" sz="2800" dirty="0"/>
              <a:t> from </a:t>
            </a:r>
            <a:r>
              <a:rPr lang="en-US" sz="2800" b="1" i="1" dirty="0"/>
              <a:t>P</a:t>
            </a:r>
            <a:r>
              <a:rPr lang="en-US" sz="2800" b="1" i="1" baseline="-25000" dirty="0"/>
              <a:t>i</a:t>
            </a:r>
            <a:r>
              <a:rPr lang="en-US" sz="2800" dirty="0"/>
              <a:t> 	with timestamp t</a:t>
            </a:r>
            <a:r>
              <a:rPr lang="en-US" sz="2800" baseline="-25000" dirty="0"/>
              <a:t>m</a:t>
            </a:r>
            <a:r>
              <a:rPr lang="en-US" sz="2800" dirty="0"/>
              <a:t> = </a:t>
            </a:r>
            <a:r>
              <a:rPr lang="en-US" sz="2800" dirty="0" err="1"/>
              <a:t>C</a:t>
            </a:r>
            <a:r>
              <a:rPr lang="en-US" sz="2800" baseline="-25000" dirty="0" err="1"/>
              <a:t>i</a:t>
            </a:r>
            <a:r>
              <a:rPr lang="en-US" sz="2800" dirty="0"/>
              <a:t>(a).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P</a:t>
            </a:r>
            <a:r>
              <a:rPr lang="en-US" sz="2800" b="1" baseline="-25000" dirty="0" err="1"/>
              <a:t>j</a:t>
            </a:r>
            <a:r>
              <a:rPr lang="en-US" sz="2800" b="1" dirty="0"/>
              <a:t> </a:t>
            </a:r>
            <a:r>
              <a:rPr lang="en-US" sz="2800" dirty="0"/>
              <a:t>on receiving </a:t>
            </a:r>
            <a:r>
              <a:rPr lang="en-US" sz="2800" b="1" i="1" dirty="0"/>
              <a:t>m </a:t>
            </a:r>
            <a:r>
              <a:rPr lang="en-US" sz="2800" dirty="0"/>
              <a:t>sets </a:t>
            </a: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 as</a:t>
            </a:r>
          </a:p>
          <a:p>
            <a:endParaRPr lang="en-US" sz="2800" dirty="0"/>
          </a:p>
          <a:p>
            <a:pPr algn="r"/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 := max(</a:t>
            </a: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, t</a:t>
            </a:r>
            <a:r>
              <a:rPr lang="en-US" sz="2800" baseline="-25000" dirty="0"/>
              <a:t>m </a:t>
            </a:r>
            <a:r>
              <a:rPr lang="en-US" sz="2800" dirty="0"/>
              <a:t>+ d); (d &gt; 0);            (5.2) 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57200" y="990580"/>
            <a:ext cx="8229600" cy="527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Total ordering </a:t>
            </a:r>
            <a:r>
              <a:rPr lang="en-US" sz="2800" dirty="0"/>
              <a:t>(      ) of set of events in distributed computation can be done using system clocks :</a:t>
            </a:r>
          </a:p>
          <a:p>
            <a:pPr>
              <a:buNone/>
            </a:pPr>
            <a:endParaRPr lang="en-US" sz="28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If  </a:t>
            </a:r>
            <a:r>
              <a:rPr lang="en-US" b="1" i="1" dirty="0"/>
              <a:t>a</a:t>
            </a:r>
            <a:r>
              <a:rPr lang="en-US" dirty="0"/>
              <a:t> is an event of P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is an event of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, </a:t>
            </a:r>
          </a:p>
          <a:p>
            <a:pPr lvl="1">
              <a:buNone/>
            </a:pPr>
            <a:r>
              <a:rPr lang="en-US" dirty="0"/>
              <a:t> 	 then  </a:t>
            </a:r>
            <a:r>
              <a:rPr lang="en-US" b="1" dirty="0"/>
              <a:t>a       b </a:t>
            </a:r>
            <a:r>
              <a:rPr lang="en-US" dirty="0"/>
              <a:t>if and only if </a:t>
            </a:r>
          </a:p>
          <a:p>
            <a:pPr lvl="1">
              <a:buNone/>
            </a:pPr>
            <a:r>
              <a:rPr lang="en-US" dirty="0"/>
              <a:t>		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(a) &lt;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(b) 	or</a:t>
            </a:r>
          </a:p>
          <a:p>
            <a:pPr>
              <a:buNone/>
            </a:pPr>
            <a:r>
              <a:rPr lang="en-US" sz="2800" dirty="0"/>
              <a:t>		 </a:t>
            </a:r>
            <a:r>
              <a:rPr lang="en-US" sz="2800" dirty="0" err="1"/>
              <a:t>C</a:t>
            </a:r>
            <a:r>
              <a:rPr lang="en-US" sz="2800" baseline="-25000" dirty="0" err="1"/>
              <a:t>i</a:t>
            </a:r>
            <a:r>
              <a:rPr lang="en-US" sz="2800" dirty="0"/>
              <a:t>(a) = </a:t>
            </a: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(b)  and P</a:t>
            </a:r>
            <a:r>
              <a:rPr lang="en-US" sz="2800" baseline="-25000" dirty="0"/>
              <a:t>i </a:t>
            </a:r>
            <a:r>
              <a:rPr lang="en-US" sz="2800" dirty="0"/>
              <a:t>     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endParaRPr lang="en-US" sz="2800" baseline="-25000" dirty="0"/>
          </a:p>
          <a:p>
            <a:pPr>
              <a:buNone/>
            </a:pPr>
            <a:endParaRPr lang="en-US" sz="2800" baseline="-250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Where  relation       - totally orders processes to break ties</a:t>
            </a:r>
          </a:p>
          <a:p>
            <a:pPr lvl="1"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8055" y="1143000"/>
            <a:ext cx="438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124200"/>
            <a:ext cx="438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6875" y="5029200"/>
            <a:ext cx="266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191000"/>
            <a:ext cx="266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None/>
            </a:pPr>
            <a:r>
              <a:rPr lang="en-US" dirty="0"/>
              <a:t>Example showing how </a:t>
            </a:r>
            <a:r>
              <a:rPr lang="en-US" dirty="0" err="1"/>
              <a:t>lamport’s</a:t>
            </a:r>
            <a:r>
              <a:rPr lang="en-US" dirty="0"/>
              <a:t>  logical clocks advance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2563095"/>
            <a:ext cx="736268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1206"/>
            <a:ext cx="8229600" cy="245919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800" b="1" dirty="0"/>
              <a:t>Limitation of </a:t>
            </a:r>
            <a:r>
              <a:rPr lang="en-US" sz="2800" b="1" dirty="0" err="1"/>
              <a:t>Lamport’s</a:t>
            </a:r>
            <a:r>
              <a:rPr lang="en-US" sz="2800" b="1" dirty="0"/>
              <a:t> Clocks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/>
              <a:t>If </a:t>
            </a:r>
            <a:r>
              <a:rPr lang="en-US" sz="2800" b="1" i="1" dirty="0"/>
              <a:t>a</a:t>
            </a:r>
            <a:r>
              <a:rPr lang="en-US" sz="2800" dirty="0"/>
              <a:t> and </a:t>
            </a:r>
            <a:r>
              <a:rPr lang="en-US" sz="2800" b="1" i="1" dirty="0"/>
              <a:t>b</a:t>
            </a:r>
            <a:r>
              <a:rPr lang="en-US" sz="2800" dirty="0"/>
              <a:t> are events in different processes and if </a:t>
            </a:r>
          </a:p>
          <a:p>
            <a:pPr>
              <a:spcAft>
                <a:spcPts val="600"/>
              </a:spcAft>
              <a:buNone/>
            </a:pPr>
            <a:r>
              <a:rPr lang="en-US" sz="2800" dirty="0"/>
              <a:t>		C(a) &lt; C(b) then  </a:t>
            </a:r>
            <a:r>
              <a:rPr lang="en-US" sz="2800" dirty="0" err="1"/>
              <a:t>a→b</a:t>
            </a:r>
            <a:r>
              <a:rPr lang="en-US" sz="2800" dirty="0"/>
              <a:t> may not be true</a:t>
            </a:r>
          </a:p>
          <a:p>
            <a:pPr>
              <a:spcAft>
                <a:spcPts val="600"/>
              </a:spcAft>
            </a:pPr>
            <a:r>
              <a:rPr lang="en-US" sz="2800" b="1" i="1" dirty="0"/>
              <a:t>a</a:t>
            </a:r>
            <a:r>
              <a:rPr lang="en-US" sz="2800" dirty="0"/>
              <a:t> and </a:t>
            </a:r>
            <a:r>
              <a:rPr lang="en-US" sz="2800" b="1" i="1" dirty="0"/>
              <a:t>b</a:t>
            </a:r>
            <a:r>
              <a:rPr lang="en-US" sz="2800" dirty="0"/>
              <a:t> may or may not be casually 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124200"/>
            <a:ext cx="7772400" cy="266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VECTOR CLOCKS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</a:pPr>
            <a:r>
              <a:rPr lang="en-US" sz="2800" dirty="0"/>
              <a:t>To keep track of transitive dependencies among processes for recovery purposes.</a:t>
            </a:r>
          </a:p>
          <a:p>
            <a:pPr marL="457200" indent="-457200">
              <a:lnSpc>
                <a:spcPct val="90000"/>
              </a:lnSpc>
            </a:pPr>
            <a:r>
              <a:rPr lang="en-US" sz="2800" dirty="0"/>
              <a:t>Implementation rules for vector clocks are: 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400" dirty="0"/>
          </a:p>
          <a:p>
            <a:pPr marL="857250" lvl="1" indent="-457200">
              <a:lnSpc>
                <a:spcPct val="90000"/>
              </a:lnSpc>
              <a:buNone/>
            </a:pPr>
            <a:r>
              <a:rPr lang="en-US" dirty="0"/>
              <a:t>	[</a:t>
            </a:r>
            <a:r>
              <a:rPr lang="en-US" b="1" dirty="0"/>
              <a:t>IR1</a:t>
            </a:r>
            <a:r>
              <a:rPr lang="en-US" dirty="0"/>
              <a:t>]  Clock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incremented  between two 			successive events </a:t>
            </a:r>
          </a:p>
          <a:p>
            <a:pPr marL="857250" lvl="1" indent="-457200" algn="ctr">
              <a:lnSpc>
                <a:spcPct val="90000"/>
              </a:lnSpc>
              <a:buNone/>
            </a:pP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d, (d &gt; 0)               (5.3)</a:t>
            </a:r>
          </a:p>
          <a:p>
            <a:pPr marL="857250" lvl="1" indent="-457200" algn="ctr">
              <a:lnSpc>
                <a:spcPct val="90000"/>
              </a:lnSpc>
              <a:buNone/>
            </a:pPr>
            <a:endParaRPr lang="en-US" sz="1100" dirty="0"/>
          </a:p>
          <a:p>
            <a:pPr marL="857250" lvl="1" indent="-457200">
              <a:lnSpc>
                <a:spcPct val="90000"/>
              </a:lnSpc>
              <a:buNone/>
            </a:pPr>
            <a:r>
              <a:rPr lang="en-US" dirty="0"/>
              <a:t>	[</a:t>
            </a:r>
            <a:r>
              <a:rPr lang="en-US" b="1" dirty="0"/>
              <a:t>IR2</a:t>
            </a:r>
            <a:r>
              <a:rPr lang="en-US" dirty="0"/>
              <a:t>]  when a message </a:t>
            </a:r>
            <a:r>
              <a:rPr lang="en-US" b="1" i="1" dirty="0"/>
              <a:t>m</a:t>
            </a:r>
            <a:r>
              <a:rPr lang="en-US" dirty="0"/>
              <a:t> with time stamp </a:t>
            </a:r>
            <a:r>
              <a:rPr lang="en-US" b="1" i="1" dirty="0"/>
              <a:t>t</a:t>
            </a:r>
            <a:r>
              <a:rPr lang="en-US" sz="1600" b="1" i="1" dirty="0"/>
              <a:t>m</a:t>
            </a:r>
            <a:r>
              <a:rPr lang="en-US" dirty="0"/>
              <a:t> is 		received by </a:t>
            </a:r>
            <a:r>
              <a:rPr lang="en-US" b="1" i="1" dirty="0" err="1"/>
              <a:t>P</a:t>
            </a:r>
            <a:r>
              <a:rPr lang="en-US" b="1" i="1" baseline="-25000" dirty="0" err="1"/>
              <a:t>j</a:t>
            </a:r>
            <a:r>
              <a:rPr lang="en-US" dirty="0"/>
              <a:t> from </a:t>
            </a:r>
            <a:r>
              <a:rPr lang="en-US" b="1" i="1" dirty="0"/>
              <a:t>P</a:t>
            </a:r>
            <a:r>
              <a:rPr lang="en-US" b="1" i="1" baseline="-25000" dirty="0"/>
              <a:t>i</a:t>
            </a:r>
          </a:p>
          <a:p>
            <a:pPr marL="857250" lvl="1" indent="-457200">
              <a:lnSpc>
                <a:spcPct val="90000"/>
              </a:lnSpc>
              <a:buNone/>
            </a:pPr>
            <a:r>
              <a:rPr lang="en-US" sz="1600" b="1" i="1" dirty="0"/>
              <a:t>			</a:t>
            </a:r>
            <a:r>
              <a:rPr lang="en-US" dirty="0"/>
              <a:t> </a:t>
            </a:r>
            <a:r>
              <a:rPr lang="en-US" b="1" dirty="0">
                <a:latin typeface="Symbol" pitchFamily="18" charset="2"/>
              </a:rPr>
              <a:t>"</a:t>
            </a:r>
            <a:r>
              <a:rPr lang="en-US" dirty="0"/>
              <a:t>k,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[k] := max(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[k] , t</a:t>
            </a:r>
            <a:r>
              <a:rPr lang="en-US" baseline="-25000" dirty="0"/>
              <a:t>m</a:t>
            </a:r>
            <a:r>
              <a:rPr lang="en-US" dirty="0"/>
              <a:t>[k])     (5.4)</a:t>
            </a:r>
          </a:p>
          <a:p>
            <a:pPr marL="857250" lvl="1" indent="-457200">
              <a:lnSpc>
                <a:spcPct val="90000"/>
              </a:lnSpc>
              <a:buNone/>
            </a:pPr>
            <a:r>
              <a:rPr lang="en-US" sz="1600" b="1" i="1" dirty="0"/>
              <a:t>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it is necessary to allow propagation time for a message, then </a:t>
            </a:r>
            <a:r>
              <a:rPr lang="en-US" sz="2800" b="1" dirty="0"/>
              <a:t>IR2</a:t>
            </a:r>
            <a:r>
              <a:rPr lang="en-US" sz="2800" dirty="0"/>
              <a:t> must be performed after following step:</a:t>
            </a:r>
          </a:p>
          <a:p>
            <a:pPr>
              <a:buNone/>
            </a:pPr>
            <a:r>
              <a:rPr lang="en-US" sz="2800" dirty="0"/>
              <a:t>		if 	  </a:t>
            </a: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≤ t</a:t>
            </a:r>
            <a:r>
              <a:rPr lang="en-US" sz="2800" baseline="-25000" dirty="0"/>
              <a:t>m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</a:t>
            </a:r>
          </a:p>
          <a:p>
            <a:pPr>
              <a:buNone/>
            </a:pPr>
            <a:r>
              <a:rPr lang="en-US" sz="2800" dirty="0"/>
              <a:t>		then 	  </a:t>
            </a: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:= t</a:t>
            </a:r>
            <a:r>
              <a:rPr lang="en-US" sz="2800" baseline="-25000" dirty="0"/>
              <a:t>m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+ d,  (d &gt; 0)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b="1" dirty="0"/>
              <a:t>Assertion</a:t>
            </a:r>
            <a:r>
              <a:rPr lang="en-US" sz="2800" dirty="0"/>
              <a:t>: At any instant</a:t>
            </a:r>
          </a:p>
          <a:p>
            <a:pPr>
              <a:buNone/>
            </a:pPr>
            <a:r>
              <a:rPr lang="en-US" sz="2800" dirty="0"/>
              <a:t>		 </a:t>
            </a:r>
            <a:r>
              <a:rPr lang="en-US" sz="2800" b="1" dirty="0">
                <a:latin typeface="Symbol" pitchFamily="18" charset="2"/>
              </a:rPr>
              <a:t>"</a:t>
            </a:r>
            <a:r>
              <a:rPr lang="en-US" sz="2800" dirty="0" err="1"/>
              <a:t>i</a:t>
            </a:r>
            <a:r>
              <a:rPr lang="en-US" sz="2800" dirty="0"/>
              <a:t>, </a:t>
            </a:r>
            <a:r>
              <a:rPr lang="en-US" sz="2800" b="1" dirty="0">
                <a:latin typeface="Symbol" pitchFamily="18" charset="2"/>
              </a:rPr>
              <a:t>"</a:t>
            </a:r>
            <a:r>
              <a:rPr lang="en-US" sz="2800" dirty="0"/>
              <a:t>j : </a:t>
            </a:r>
            <a:r>
              <a:rPr lang="en-US" sz="2800" dirty="0" err="1"/>
              <a:t>C</a:t>
            </a:r>
            <a:r>
              <a:rPr lang="en-US" sz="2800" baseline="-25000" dirty="0" err="1"/>
              <a:t>i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≥ </a:t>
            </a: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06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Vector Timestamp Comparison</a:t>
            </a:r>
          </a:p>
          <a:p>
            <a:pPr>
              <a:buNone/>
            </a:pPr>
            <a:r>
              <a:rPr lang="en-US" sz="2800" dirty="0"/>
              <a:t>For any two timestamps </a:t>
            </a:r>
            <a:r>
              <a:rPr lang="en-US" sz="2800" b="1" i="1" dirty="0" err="1"/>
              <a:t>t</a:t>
            </a:r>
            <a:r>
              <a:rPr lang="en-US" sz="2800" b="1" i="1" baseline="30000" dirty="0" err="1"/>
              <a:t>a</a:t>
            </a:r>
            <a:r>
              <a:rPr lang="en-US" sz="2800" dirty="0"/>
              <a:t> and </a:t>
            </a:r>
            <a:r>
              <a:rPr lang="en-US" sz="2800" b="1" i="1" dirty="0" err="1"/>
              <a:t>t</a:t>
            </a:r>
            <a:r>
              <a:rPr lang="en-US" sz="2800" b="1" i="1" baseline="30000" dirty="0" err="1"/>
              <a:t>b</a:t>
            </a:r>
            <a:r>
              <a:rPr lang="en-US" sz="2800" dirty="0"/>
              <a:t> of events </a:t>
            </a:r>
            <a:r>
              <a:rPr lang="en-US" sz="2800" b="1" i="1" dirty="0"/>
              <a:t>a</a:t>
            </a:r>
            <a:r>
              <a:rPr lang="en-US" sz="2800" dirty="0"/>
              <a:t> and </a:t>
            </a:r>
            <a:r>
              <a:rPr lang="en-US" sz="2800" b="1" i="1" dirty="0"/>
              <a:t>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9800"/>
            <a:ext cx="8534400" cy="246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4953000"/>
            <a:ext cx="769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 Relation ‘≤’ is partial order  and</a:t>
            </a:r>
          </a:p>
          <a:p>
            <a:r>
              <a:rPr lang="en-US" sz="2400" dirty="0"/>
              <a:t>       	relation ‘ǁ’ is not partial order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b="1" dirty="0"/>
              <a:t>Casually Related Events:</a:t>
            </a:r>
          </a:p>
          <a:p>
            <a:pPr>
              <a:spcAft>
                <a:spcPts val="600"/>
              </a:spcAft>
            </a:pPr>
            <a:r>
              <a:rPr lang="en-US" dirty="0"/>
              <a:t>Events </a:t>
            </a:r>
            <a:r>
              <a:rPr lang="en-US" b="1" i="1" dirty="0"/>
              <a:t>a</a:t>
            </a:r>
            <a:r>
              <a:rPr lang="en-US" dirty="0"/>
              <a:t> and </a:t>
            </a:r>
            <a:r>
              <a:rPr lang="en-US" b="1" i="1" dirty="0"/>
              <a:t>b</a:t>
            </a:r>
            <a:r>
              <a:rPr lang="en-US" dirty="0"/>
              <a:t> are : 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200" i="1" dirty="0"/>
              <a:t>	casually related</a:t>
            </a:r>
            <a:r>
              <a:rPr lang="en-US" sz="3200" dirty="0"/>
              <a:t>, if</a:t>
            </a:r>
            <a:endParaRPr lang="en-US" sz="1600" dirty="0"/>
          </a:p>
          <a:p>
            <a:pPr lvl="1">
              <a:spcAft>
                <a:spcPts val="600"/>
              </a:spcAft>
              <a:buNone/>
            </a:pPr>
            <a:r>
              <a:rPr lang="en-US" sz="3200" dirty="0"/>
              <a:t>			</a:t>
            </a:r>
            <a:r>
              <a:rPr lang="en-US" sz="3200" b="1" i="1" dirty="0"/>
              <a:t> </a:t>
            </a:r>
            <a:r>
              <a:rPr lang="en-US" sz="3200" i="1" dirty="0" err="1"/>
              <a:t>t</a:t>
            </a:r>
            <a:r>
              <a:rPr lang="en-US" sz="3200" i="1" baseline="30000" dirty="0" err="1"/>
              <a:t>a</a:t>
            </a:r>
            <a:r>
              <a:rPr lang="en-US" sz="3200" i="1" baseline="30000" dirty="0"/>
              <a:t> </a:t>
            </a:r>
            <a:r>
              <a:rPr lang="en-US" sz="3200" dirty="0"/>
              <a:t> &lt;  </a:t>
            </a:r>
            <a:r>
              <a:rPr lang="en-US" sz="3200" i="1" dirty="0" err="1"/>
              <a:t>t</a:t>
            </a:r>
            <a:r>
              <a:rPr lang="en-US" sz="3200" i="1" baseline="30000" dirty="0" err="1"/>
              <a:t>b</a:t>
            </a:r>
            <a:r>
              <a:rPr lang="en-US" sz="3200" dirty="0"/>
              <a:t>      or        </a:t>
            </a:r>
            <a:r>
              <a:rPr lang="en-US" sz="3200" i="1" dirty="0" err="1"/>
              <a:t>t</a:t>
            </a:r>
            <a:r>
              <a:rPr lang="en-US" sz="3200" i="1" baseline="30000" dirty="0" err="1"/>
              <a:t>b</a:t>
            </a:r>
            <a:r>
              <a:rPr lang="en-US" sz="3200" i="1" baseline="30000" dirty="0"/>
              <a:t> </a:t>
            </a:r>
            <a:r>
              <a:rPr lang="en-US" sz="3200" i="1" dirty="0"/>
              <a:t> &lt;  </a:t>
            </a:r>
            <a:r>
              <a:rPr lang="en-US" sz="3200" i="1" dirty="0" err="1"/>
              <a:t>t</a:t>
            </a:r>
            <a:r>
              <a:rPr lang="en-US" sz="3200" i="1" baseline="30000" dirty="0" err="1"/>
              <a:t>a</a:t>
            </a:r>
            <a:r>
              <a:rPr lang="en-US" sz="3200" i="1" baseline="30000" dirty="0"/>
              <a:t> </a:t>
            </a:r>
            <a:r>
              <a:rPr lang="en-US" sz="3200" i="1" dirty="0"/>
              <a:t> </a:t>
            </a:r>
            <a:endParaRPr lang="en-US" sz="1800" i="1" dirty="0"/>
          </a:p>
          <a:p>
            <a:pPr lvl="1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3200" i="1" dirty="0"/>
              <a:t>	</a:t>
            </a:r>
            <a:r>
              <a:rPr lang="en-US" sz="3200" dirty="0"/>
              <a:t>concurrent (otherwise)</a:t>
            </a:r>
          </a:p>
          <a:p>
            <a:pPr>
              <a:spcAft>
                <a:spcPts val="600"/>
              </a:spcAft>
              <a:buNone/>
            </a:pPr>
            <a:r>
              <a:rPr lang="en-US" baseline="30000" dirty="0"/>
              <a:t>			</a:t>
            </a:r>
            <a:r>
              <a:rPr lang="en-US" b="1" i="1" dirty="0"/>
              <a:t> </a:t>
            </a:r>
            <a:r>
              <a:rPr lang="en-US" i="1" dirty="0" err="1"/>
              <a:t>t</a:t>
            </a:r>
            <a:r>
              <a:rPr lang="en-US" i="1" baseline="30000" dirty="0" err="1"/>
              <a:t>a</a:t>
            </a:r>
            <a:r>
              <a:rPr lang="en-US" dirty="0"/>
              <a:t>  ǁ  </a:t>
            </a:r>
            <a:r>
              <a:rPr lang="en-US" i="1" dirty="0" err="1"/>
              <a:t>t</a:t>
            </a:r>
            <a:r>
              <a:rPr lang="en-US" i="1" baseline="30000" dirty="0" err="1"/>
              <a:t>b</a:t>
            </a:r>
            <a:endParaRPr lang="en-US" baseline="30000" dirty="0"/>
          </a:p>
          <a:p>
            <a:pPr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8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Dissemination of time in vector clocks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9" y="1600209"/>
            <a:ext cx="6723837" cy="371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C9F2F3F-F259-41E0-9ACB-15B8E72C6732}" type="slidenum">
              <a:rPr lang="en-US" altLang="en-US" sz="2400">
                <a:solidFill>
                  <a:schemeClr val="tx2"/>
                </a:solidFill>
              </a:rPr>
              <a:pPr eaLnBrk="1" hangingPunct="1"/>
              <a:t>3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DOS: Issues ..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Global Knowledge</a:t>
            </a:r>
          </a:p>
          <a:p>
            <a:pPr lvl="1" eaLnBrk="1" hangingPunct="1"/>
            <a:r>
              <a:rPr lang="en-US" altLang="en-US" sz="2000"/>
              <a:t>Lack of global shared memory, global clock, unpredictable message delays</a:t>
            </a:r>
          </a:p>
          <a:p>
            <a:pPr lvl="1" eaLnBrk="1" hangingPunct="1"/>
            <a:r>
              <a:rPr lang="en-US" altLang="en-US" sz="2000"/>
              <a:t>Lead to unpredictable global state, difficult to order events (A sends to B, C sends to D: may be related)</a:t>
            </a:r>
          </a:p>
          <a:p>
            <a:pPr eaLnBrk="1" hangingPunct="1"/>
            <a:r>
              <a:rPr lang="en-US" altLang="en-US" sz="2400"/>
              <a:t>Naming</a:t>
            </a:r>
          </a:p>
          <a:p>
            <a:pPr lvl="1" eaLnBrk="1" hangingPunct="1"/>
            <a:r>
              <a:rPr lang="en-US" altLang="en-US" sz="2000"/>
              <a:t>Need for a name service: to identify objects (files, databases), users, services (RPCs).</a:t>
            </a:r>
          </a:p>
          <a:p>
            <a:pPr lvl="1" eaLnBrk="1" hangingPunct="1"/>
            <a:r>
              <a:rPr lang="en-US" altLang="en-US" sz="2000"/>
              <a:t>Replicated directories? : Updates may be a problem.</a:t>
            </a:r>
          </a:p>
          <a:p>
            <a:pPr lvl="1" eaLnBrk="1" hangingPunct="1"/>
            <a:r>
              <a:rPr lang="en-US" altLang="en-US" sz="2000"/>
              <a:t>Need for name to (IP) address resolution. </a:t>
            </a:r>
          </a:p>
          <a:p>
            <a:pPr lvl="1" eaLnBrk="1" hangingPunct="1"/>
            <a:r>
              <a:rPr lang="en-US" altLang="en-US" sz="2000"/>
              <a:t>Distributed directory: algorithms for update, search, ...</a:t>
            </a:r>
          </a:p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910128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system of vector clocks</a:t>
            </a:r>
          </a:p>
          <a:p>
            <a:pPr>
              <a:buNone/>
            </a:pPr>
            <a:r>
              <a:rPr lang="en-US" dirty="0"/>
              <a:t>			 a →</a:t>
            </a:r>
            <a:r>
              <a:rPr lang="en-US" sz="2800" dirty="0"/>
              <a:t> b   </a:t>
            </a:r>
            <a:r>
              <a:rPr lang="en-US" sz="2800" dirty="0" err="1"/>
              <a:t>iff</a:t>
            </a:r>
            <a:r>
              <a:rPr lang="en-US" sz="2800" dirty="0"/>
              <a:t> 	</a:t>
            </a:r>
            <a:r>
              <a:rPr lang="en-US" sz="2800" i="1" dirty="0"/>
              <a:t> </a:t>
            </a:r>
            <a:r>
              <a:rPr lang="en-US" sz="2800" i="1" dirty="0" err="1"/>
              <a:t>t</a:t>
            </a:r>
            <a:r>
              <a:rPr lang="en-US" sz="2800" i="1" baseline="30000" dirty="0" err="1"/>
              <a:t>a</a:t>
            </a:r>
            <a:r>
              <a:rPr lang="en-US" sz="2800" dirty="0"/>
              <a:t> &lt;  </a:t>
            </a:r>
            <a:r>
              <a:rPr lang="en-US" sz="2800" i="1" dirty="0" err="1"/>
              <a:t>t</a:t>
            </a:r>
            <a:r>
              <a:rPr lang="en-US" sz="2800" i="1" baseline="30000" dirty="0" err="1"/>
              <a:t>b</a:t>
            </a:r>
            <a:r>
              <a:rPr lang="en-US" sz="2800" dirty="0"/>
              <a:t> 			(5.5)</a:t>
            </a:r>
          </a:p>
          <a:p>
            <a:pPr>
              <a:buNone/>
            </a:pPr>
            <a:endParaRPr lang="en-US" sz="2000" dirty="0"/>
          </a:p>
          <a:p>
            <a:r>
              <a:rPr lang="en-US" sz="2800" dirty="0"/>
              <a:t>Vector clock allows to:</a:t>
            </a:r>
          </a:p>
          <a:p>
            <a:pPr lvl="1"/>
            <a:r>
              <a:rPr lang="en-US" sz="2400" dirty="0"/>
              <a:t> order events</a:t>
            </a:r>
          </a:p>
          <a:p>
            <a:pPr lvl="1"/>
            <a:r>
              <a:rPr lang="en-US" sz="2400" dirty="0"/>
              <a:t>Decide whether two events are casually related </a:t>
            </a:r>
          </a:p>
          <a:p>
            <a:pPr lvl="1">
              <a:buNone/>
            </a:pPr>
            <a:endParaRPr lang="en-US" sz="2400" dirty="0"/>
          </a:p>
          <a:p>
            <a:r>
              <a:rPr lang="en-US" sz="2800" dirty="0"/>
              <a:t>Event </a:t>
            </a:r>
            <a:r>
              <a:rPr lang="en-US" sz="2800" b="1" i="1" dirty="0"/>
              <a:t>e</a:t>
            </a:r>
            <a:r>
              <a:rPr lang="en-US" sz="2800" dirty="0"/>
              <a:t> casually affects </a:t>
            </a:r>
            <a:r>
              <a:rPr lang="en-US" sz="2800" b="1" i="1" dirty="0"/>
              <a:t>e’</a:t>
            </a:r>
            <a:r>
              <a:rPr lang="en-US" sz="2800" dirty="0"/>
              <a:t>, if there exists a path that propagates time knowledge of event </a:t>
            </a:r>
            <a:r>
              <a:rPr lang="en-US" sz="2800" b="1" i="1" dirty="0"/>
              <a:t>e</a:t>
            </a:r>
            <a:r>
              <a:rPr lang="en-US" sz="2800" dirty="0"/>
              <a:t> to </a:t>
            </a:r>
            <a:r>
              <a:rPr lang="en-US" sz="2800" b="1" i="1" dirty="0"/>
              <a:t>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r>
              <a:rPr lang="en-US" dirty="0"/>
              <a:t>CASUAL ORDERING OF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Was proposed by </a:t>
            </a:r>
            <a:r>
              <a:rPr lang="en-US" sz="2800" dirty="0" err="1"/>
              <a:t>Birman</a:t>
            </a:r>
            <a:r>
              <a:rPr lang="en-US" sz="2800" dirty="0"/>
              <a:t> and Joseph and was implemented in ISIS</a:t>
            </a:r>
          </a:p>
          <a:p>
            <a:endParaRPr lang="en-US" sz="2400" dirty="0"/>
          </a:p>
          <a:p>
            <a:r>
              <a:rPr lang="en-US" sz="2800" dirty="0"/>
              <a:t>It maintains the casual relationship between “message send”  and corresponding “message receive “</a:t>
            </a:r>
          </a:p>
          <a:p>
            <a:pPr>
              <a:buNone/>
            </a:pPr>
            <a:endParaRPr lang="en-US" sz="2400" dirty="0"/>
          </a:p>
          <a:p>
            <a:r>
              <a:rPr lang="en-US" sz="2800" dirty="0"/>
              <a:t>If 	</a:t>
            </a:r>
            <a:r>
              <a:rPr lang="en-US" sz="2800" i="1" dirty="0"/>
              <a:t>Send</a:t>
            </a:r>
            <a:r>
              <a:rPr lang="en-US" sz="2800" dirty="0"/>
              <a:t>(M</a:t>
            </a:r>
            <a:r>
              <a:rPr lang="en-US" sz="2800" baseline="-25000" dirty="0"/>
              <a:t>1</a:t>
            </a:r>
            <a:r>
              <a:rPr lang="en-US" sz="2800" dirty="0"/>
              <a:t>) → </a:t>
            </a:r>
            <a:r>
              <a:rPr lang="en-US" sz="2800" i="1" dirty="0"/>
              <a:t>Send</a:t>
            </a:r>
            <a:r>
              <a:rPr lang="en-US" sz="2800" dirty="0"/>
              <a:t>(M</a:t>
            </a:r>
            <a:r>
              <a:rPr lang="en-US" sz="2800" baseline="-25000" dirty="0"/>
              <a:t>2</a:t>
            </a:r>
            <a:r>
              <a:rPr lang="en-US" sz="2800" dirty="0"/>
              <a:t>)  </a:t>
            </a:r>
          </a:p>
          <a:p>
            <a:pPr>
              <a:buNone/>
            </a:pPr>
            <a:r>
              <a:rPr lang="en-US" sz="2800" dirty="0"/>
              <a:t>     then all recipients must receive M</a:t>
            </a:r>
            <a:r>
              <a:rPr lang="en-US" sz="2800" baseline="-25000" dirty="0"/>
              <a:t>1</a:t>
            </a:r>
            <a:r>
              <a:rPr lang="en-US" sz="2800" dirty="0"/>
              <a:t> before M</a:t>
            </a:r>
            <a:r>
              <a:rPr lang="en-US" sz="2800" baseline="-25000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1406231"/>
            <a:ext cx="82296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   An Example of the violation of casual ordering of messages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3798" y="2743200"/>
            <a:ext cx="6584802" cy="321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BIRMAN-SCHIPER-STEPHENSON PROTOCOL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30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257801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  </a:t>
            </a:r>
            <a:r>
              <a:rPr lang="en-US" sz="2400" dirty="0"/>
              <a:t>The protocol is deadlock free since event ordering relation            	“→” imposed by vector clocks is acyclic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/>
              <a:t>SCHIPER-EGGLI-SANDOZ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Data Structures :</a:t>
            </a:r>
          </a:p>
          <a:p>
            <a:r>
              <a:rPr lang="en-US" sz="2800" dirty="0"/>
              <a:t>Each process </a:t>
            </a:r>
            <a:r>
              <a:rPr lang="en-US" sz="2800" b="1" i="1" dirty="0"/>
              <a:t>P</a:t>
            </a:r>
            <a:r>
              <a:rPr lang="en-US" sz="2800" dirty="0"/>
              <a:t> maintains a vector </a:t>
            </a:r>
            <a:r>
              <a:rPr lang="en-US" sz="2800" b="1" i="1" dirty="0"/>
              <a:t>V_P</a:t>
            </a:r>
            <a:r>
              <a:rPr lang="en-US" sz="2800" dirty="0"/>
              <a:t> of size </a:t>
            </a:r>
            <a:r>
              <a:rPr lang="en-US" sz="2800" b="1" i="1" dirty="0"/>
              <a:t>(N-1) ; </a:t>
            </a:r>
            <a:r>
              <a:rPr lang="en-US" sz="2800" dirty="0"/>
              <a:t>where N - number of process</a:t>
            </a:r>
          </a:p>
          <a:p>
            <a:r>
              <a:rPr lang="en-US" sz="2800" dirty="0"/>
              <a:t>Each element of </a:t>
            </a:r>
            <a:r>
              <a:rPr lang="en-US" sz="2800" b="1" dirty="0"/>
              <a:t>V_P</a:t>
            </a:r>
            <a:r>
              <a:rPr lang="en-US" sz="2800" dirty="0"/>
              <a:t> is an ordered pair (P’, t) ; </a:t>
            </a:r>
          </a:p>
          <a:p>
            <a:pPr>
              <a:buNone/>
            </a:pPr>
            <a:r>
              <a:rPr lang="en-US" sz="2800" dirty="0"/>
              <a:t>	where </a:t>
            </a:r>
            <a:r>
              <a:rPr lang="en-US" sz="2800" b="1" i="1" dirty="0"/>
              <a:t>P’</a:t>
            </a:r>
            <a:r>
              <a:rPr lang="en-US" sz="2800" dirty="0"/>
              <a:t> -  destination process ID and</a:t>
            </a:r>
          </a:p>
          <a:p>
            <a:pPr>
              <a:buNone/>
            </a:pPr>
            <a:r>
              <a:rPr lang="en-US" sz="2800" b="1" i="1" dirty="0"/>
              <a:t>		      t</a:t>
            </a:r>
            <a:r>
              <a:rPr lang="en-US" sz="2800" dirty="0"/>
              <a:t> - vector timestamp ( each process has 		 vector clock)</a:t>
            </a:r>
          </a:p>
          <a:p>
            <a:pPr>
              <a:buNone/>
            </a:pPr>
            <a:r>
              <a:rPr lang="en-US" sz="2800" b="1" dirty="0"/>
              <a:t>Notations:</a:t>
            </a:r>
            <a:endParaRPr lang="en-US" sz="2800" dirty="0"/>
          </a:p>
          <a:p>
            <a:pPr>
              <a:buNone/>
            </a:pPr>
            <a:r>
              <a:rPr lang="en-US" sz="2800" dirty="0" err="1"/>
              <a:t>t</a:t>
            </a:r>
            <a:r>
              <a:rPr lang="en-US" sz="2800" baseline="-25000" dirty="0" err="1"/>
              <a:t>M</a:t>
            </a:r>
            <a:r>
              <a:rPr lang="en-US" sz="2800" dirty="0"/>
              <a:t> – logical time at sending of message M</a:t>
            </a:r>
          </a:p>
          <a:p>
            <a:pPr>
              <a:buNone/>
            </a:pPr>
            <a:r>
              <a:rPr lang="en-US" sz="2800" dirty="0" err="1"/>
              <a:t>t</a:t>
            </a:r>
            <a:r>
              <a:rPr lang="en-US" sz="2800" baseline="-25000" dirty="0" err="1"/>
              <a:t>P</a:t>
            </a:r>
            <a:r>
              <a:rPr lang="en-US" sz="2800" baseline="-40000" dirty="0" err="1"/>
              <a:t>i</a:t>
            </a:r>
            <a:r>
              <a:rPr lang="en-US" sz="2800" dirty="0"/>
              <a:t> – present/current logical time at process P</a:t>
            </a:r>
            <a:r>
              <a:rPr lang="en-US" sz="2800" baseline="-25000" dirty="0"/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800" b="1" dirty="0"/>
              <a:t>The Protocol</a:t>
            </a:r>
          </a:p>
          <a:p>
            <a:pPr>
              <a:spcAft>
                <a:spcPts val="600"/>
              </a:spcAft>
              <a:buNone/>
            </a:pPr>
            <a:endParaRPr lang="en-US" sz="2800" b="1" dirty="0"/>
          </a:p>
          <a:p>
            <a:pPr>
              <a:spcAft>
                <a:spcPts val="600"/>
              </a:spcAft>
              <a:buNone/>
            </a:pPr>
            <a:r>
              <a:rPr lang="en-US" sz="2800" b="1" dirty="0"/>
              <a:t> Sending of a message M from process P</a:t>
            </a:r>
            <a:r>
              <a:rPr lang="en-US" sz="2800" b="1" baseline="-25000" dirty="0"/>
              <a:t>1</a:t>
            </a:r>
            <a:r>
              <a:rPr lang="en-US" sz="2800" b="1" dirty="0"/>
              <a:t> to process P</a:t>
            </a:r>
            <a:r>
              <a:rPr lang="en-US" sz="2800" b="1" baseline="-25000" dirty="0"/>
              <a:t>2</a:t>
            </a:r>
            <a:endParaRPr lang="en-US" sz="2800" b="1" dirty="0"/>
          </a:p>
          <a:p>
            <a:pPr>
              <a:spcAft>
                <a:spcPts val="600"/>
              </a:spcAft>
            </a:pPr>
            <a:r>
              <a:rPr lang="en-US" sz="2800" dirty="0"/>
              <a:t>Send message M (</a:t>
            </a:r>
            <a:r>
              <a:rPr lang="en-US" sz="2800" dirty="0" err="1"/>
              <a:t>timestamped</a:t>
            </a:r>
            <a:r>
              <a:rPr lang="en-US" sz="2800" dirty="0"/>
              <a:t>  </a:t>
            </a:r>
            <a:r>
              <a:rPr lang="en-US" sz="2800" dirty="0" err="1"/>
              <a:t>t</a:t>
            </a:r>
            <a:r>
              <a:rPr lang="en-US" sz="2800" baseline="-25000" dirty="0" err="1"/>
              <a:t>M</a:t>
            </a:r>
            <a:r>
              <a:rPr lang="en-US" sz="2800" dirty="0"/>
              <a:t>)</a:t>
            </a:r>
            <a:r>
              <a:rPr lang="en-US" sz="2800" baseline="-25000" dirty="0"/>
              <a:t> </a:t>
            </a:r>
            <a:r>
              <a:rPr lang="en-US" sz="2800" dirty="0"/>
              <a:t> and V_P</a:t>
            </a:r>
            <a:r>
              <a:rPr lang="en-US" sz="2800" baseline="-25000" dirty="0"/>
              <a:t>1</a:t>
            </a:r>
            <a:r>
              <a:rPr lang="en-US" sz="2800" dirty="0"/>
              <a:t> to P</a:t>
            </a:r>
            <a:r>
              <a:rPr lang="en-US" sz="2800" baseline="-25000" dirty="0"/>
              <a:t>2</a:t>
            </a:r>
            <a:r>
              <a:rPr lang="en-US" sz="2800" dirty="0"/>
              <a:t>  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Insert (P</a:t>
            </a:r>
            <a:r>
              <a:rPr lang="en-US" sz="2800" baseline="-25000" dirty="0"/>
              <a:t>2</a:t>
            </a:r>
            <a:r>
              <a:rPr lang="en-US" sz="2800" dirty="0"/>
              <a:t>, </a:t>
            </a:r>
            <a:r>
              <a:rPr lang="en-US" sz="2800" dirty="0" err="1"/>
              <a:t>t</a:t>
            </a:r>
            <a:r>
              <a:rPr lang="en-US" sz="2800" baseline="-25000" dirty="0" err="1"/>
              <a:t>M</a:t>
            </a:r>
            <a:r>
              <a:rPr lang="en-US" sz="2800" dirty="0"/>
              <a:t>) into V_P</a:t>
            </a:r>
            <a:r>
              <a:rPr lang="en-US" sz="2800" baseline="-25000" dirty="0"/>
              <a:t>1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if (P</a:t>
            </a:r>
            <a:r>
              <a:rPr lang="en-US" sz="2800" baseline="-25000" dirty="0"/>
              <a:t>2</a:t>
            </a:r>
            <a:r>
              <a:rPr lang="en-US" sz="2800" dirty="0"/>
              <a:t>, </a:t>
            </a:r>
            <a:r>
              <a:rPr lang="en-US" sz="2800" dirty="0" err="1"/>
              <a:t>t</a:t>
            </a:r>
            <a:r>
              <a:rPr lang="en-US" sz="2800" baseline="-25000" dirty="0" err="1"/>
              <a:t>M</a:t>
            </a:r>
            <a:r>
              <a:rPr lang="en-US" sz="2800" dirty="0"/>
              <a:t>) is already there in V_P</a:t>
            </a:r>
            <a:r>
              <a:rPr lang="en-US" sz="2800" baseline="-25000" dirty="0"/>
              <a:t>1,</a:t>
            </a:r>
            <a:r>
              <a:rPr lang="en-US" sz="2800" dirty="0"/>
              <a:t> it will be overwritten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Any future message carrying (P</a:t>
            </a:r>
            <a:r>
              <a:rPr lang="en-US" sz="2800" baseline="-25000" dirty="0"/>
              <a:t>2</a:t>
            </a:r>
            <a:r>
              <a:rPr lang="en-US" sz="2800" dirty="0"/>
              <a:t>, </a:t>
            </a:r>
            <a:r>
              <a:rPr lang="en-US" sz="2800" dirty="0" err="1"/>
              <a:t>t</a:t>
            </a:r>
            <a:r>
              <a:rPr lang="en-US" sz="2800" baseline="-25000" dirty="0" err="1"/>
              <a:t>M</a:t>
            </a:r>
            <a:r>
              <a:rPr lang="en-US" sz="2800" dirty="0"/>
              <a:t>)  cannot be delivered to P</a:t>
            </a:r>
            <a:r>
              <a:rPr lang="en-US" sz="2800" baseline="-25000" dirty="0"/>
              <a:t>2</a:t>
            </a:r>
            <a:r>
              <a:rPr lang="en-US" sz="2800" dirty="0"/>
              <a:t> until  </a:t>
            </a:r>
            <a:r>
              <a:rPr lang="en-US" sz="2800" dirty="0" err="1"/>
              <a:t>t</a:t>
            </a:r>
            <a:r>
              <a:rPr lang="en-US" sz="2800" baseline="-25000" dirty="0" err="1"/>
              <a:t>M</a:t>
            </a:r>
            <a:r>
              <a:rPr lang="en-US" sz="2800" dirty="0"/>
              <a:t> &lt; t</a:t>
            </a:r>
            <a:r>
              <a:rPr lang="en-US" sz="2800" baseline="-25000" dirty="0"/>
              <a:t>P</a:t>
            </a:r>
            <a:r>
              <a:rPr lang="en-US" sz="2800" baseline="-40000" dirty="0"/>
              <a:t>2</a:t>
            </a:r>
          </a:p>
          <a:p>
            <a:pPr>
              <a:spcAft>
                <a:spcPts val="600"/>
              </a:spcAft>
            </a:pPr>
            <a:endParaRPr lang="en-US" sz="2800" baseline="-25000" dirty="0"/>
          </a:p>
          <a:p>
            <a:pPr>
              <a:spcAft>
                <a:spcPts val="600"/>
              </a:spcAft>
            </a:pPr>
            <a:endParaRPr lang="en-US" sz="28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65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/>
              <a:t>Arrival of a message M at process P</a:t>
            </a:r>
            <a:r>
              <a:rPr lang="en-US" sz="2800" b="1" baseline="-25000" dirty="0"/>
              <a:t>2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If 	</a:t>
            </a:r>
            <a:r>
              <a:rPr lang="en-US" sz="2800" i="1" dirty="0"/>
              <a:t>V_M</a:t>
            </a:r>
            <a:r>
              <a:rPr lang="en-US" sz="2800" dirty="0"/>
              <a:t> does not contain any pair (P</a:t>
            </a:r>
            <a:r>
              <a:rPr lang="en-US" sz="2800" baseline="-25000" dirty="0"/>
              <a:t>2</a:t>
            </a:r>
            <a:r>
              <a:rPr lang="en-US" sz="2800" dirty="0"/>
              <a:t>, t) then 	message can be delivered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else  ( A pair (P</a:t>
            </a:r>
            <a:r>
              <a:rPr lang="en-US" sz="2800" baseline="-25000" dirty="0"/>
              <a:t>2</a:t>
            </a:r>
            <a:r>
              <a:rPr lang="en-US" sz="2800" dirty="0"/>
              <a:t>, t) exists in </a:t>
            </a:r>
            <a:r>
              <a:rPr lang="en-US" sz="2800" i="1" dirty="0"/>
              <a:t>V_M</a:t>
            </a:r>
            <a:r>
              <a:rPr lang="en-US" sz="2800" dirty="0"/>
              <a:t>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  		if    t    t</a:t>
            </a:r>
            <a:r>
              <a:rPr lang="en-US" b="1" baseline="-25000" dirty="0"/>
              <a:t>P</a:t>
            </a:r>
            <a:r>
              <a:rPr lang="en-US" b="1" baseline="-40000" dirty="0"/>
              <a:t>2</a:t>
            </a:r>
            <a:r>
              <a:rPr lang="en-US" b="1" dirty="0"/>
              <a:t> </a:t>
            </a:r>
            <a:r>
              <a:rPr lang="en-US" dirty="0"/>
              <a:t> then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		the message </a:t>
            </a:r>
            <a:r>
              <a:rPr lang="en-US" b="1" dirty="0"/>
              <a:t>cannot</a:t>
            </a:r>
            <a:r>
              <a:rPr lang="en-US" dirty="0"/>
              <a:t> be delivered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			 (it is buffered)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     else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                 the message </a:t>
            </a:r>
            <a:r>
              <a:rPr lang="en-US" b="1" dirty="0"/>
              <a:t>can</a:t>
            </a:r>
            <a:r>
              <a:rPr lang="en-US" dirty="0"/>
              <a:t> be delivered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9975" y="3546769"/>
            <a:ext cx="224258" cy="25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If message M can be delivered to process P</a:t>
            </a:r>
            <a:r>
              <a:rPr lang="en-US" sz="2800" baseline="-25000" dirty="0"/>
              <a:t>2, </a:t>
            </a:r>
            <a:r>
              <a:rPr lang="en-US" sz="2800" dirty="0"/>
              <a:t> then following three actions are taken:</a:t>
            </a:r>
            <a:r>
              <a:rPr lang="en-US" sz="2800" baseline="-25000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  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AutoNum type="romanLcParenBoth"/>
            </a:pPr>
            <a:r>
              <a:rPr lang="en-US" sz="2800" b="1" dirty="0"/>
              <a:t>Merge </a:t>
            </a:r>
            <a:r>
              <a:rPr lang="en-US" sz="2800" b="1" i="1" dirty="0"/>
              <a:t>V_M</a:t>
            </a:r>
            <a:r>
              <a:rPr lang="en-US" sz="2800" b="1" dirty="0"/>
              <a:t> accompanying </a:t>
            </a:r>
            <a:r>
              <a:rPr lang="en-US" sz="2800" b="1" i="1" dirty="0"/>
              <a:t>M</a:t>
            </a:r>
            <a:r>
              <a:rPr lang="en-US" sz="2800" b="1" dirty="0"/>
              <a:t> with </a:t>
            </a:r>
            <a:r>
              <a:rPr lang="en-US" sz="2800" b="1" i="1" dirty="0"/>
              <a:t>V_ P</a:t>
            </a:r>
            <a:r>
              <a:rPr lang="en-US" sz="2800" b="1" i="1" baseline="-25000" dirty="0"/>
              <a:t>2</a:t>
            </a:r>
            <a:r>
              <a:rPr lang="en-US" sz="2800" b="1" i="1" dirty="0"/>
              <a:t> </a:t>
            </a:r>
            <a:r>
              <a:rPr lang="en-US" sz="2800" dirty="0"/>
              <a:t>:</a:t>
            </a:r>
          </a:p>
          <a:p>
            <a:pPr marL="857250" lvl="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(Ǝ(P, t) </a:t>
            </a:r>
            <a:r>
              <a:rPr lang="el-GR" sz="2800" dirty="0"/>
              <a:t>ϵ</a:t>
            </a:r>
            <a:r>
              <a:rPr lang="en-US" sz="2800" dirty="0"/>
              <a:t> V_M such that  P ≠ P</a:t>
            </a:r>
            <a:r>
              <a:rPr lang="en-US" sz="2800" baseline="-25000" dirty="0"/>
              <a:t>2</a:t>
            </a:r>
            <a:r>
              <a:rPr lang="en-US" sz="2800" dirty="0"/>
              <a:t> )</a:t>
            </a:r>
            <a:r>
              <a:rPr lang="en-US" sz="2800" baseline="-25000" dirty="0"/>
              <a:t> </a:t>
            </a:r>
            <a:r>
              <a:rPr lang="en-US" sz="2800" dirty="0"/>
              <a:t> and </a:t>
            </a:r>
          </a:p>
          <a:p>
            <a:pPr marL="857250" lvl="3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(</a:t>
            </a:r>
            <a:r>
              <a:rPr lang="en-US" sz="2800" b="1" dirty="0">
                <a:latin typeface="Symbol" pitchFamily="18" charset="2"/>
              </a:rPr>
              <a:t>"</a:t>
            </a:r>
            <a:r>
              <a:rPr lang="en-US" sz="2800" dirty="0"/>
              <a:t>(P’, t) </a:t>
            </a:r>
            <a:r>
              <a:rPr lang="el-GR" sz="2800" dirty="0"/>
              <a:t>ϵ</a:t>
            </a:r>
            <a:r>
              <a:rPr lang="en-US" sz="2800" dirty="0"/>
              <a:t> V_ P</a:t>
            </a:r>
            <a:r>
              <a:rPr lang="en-US" sz="2800" baseline="-25000" dirty="0"/>
              <a:t>2, </a:t>
            </a:r>
            <a:r>
              <a:rPr lang="en-US" sz="2800" dirty="0"/>
              <a:t>P’≠ P)  then insert (P, t) into V_P</a:t>
            </a:r>
            <a:r>
              <a:rPr lang="en-US" sz="2800" baseline="-25000" dirty="0"/>
              <a:t>2</a:t>
            </a:r>
            <a:r>
              <a:rPr lang="en-US" sz="2800" dirty="0"/>
              <a:t>  	</a:t>
            </a:r>
          </a:p>
          <a:p>
            <a:pPr marL="857250" lvl="3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b="1" dirty="0">
                <a:latin typeface="Symbol" pitchFamily="18" charset="2"/>
              </a:rPr>
              <a:t>"</a:t>
            </a:r>
            <a:r>
              <a:rPr lang="en-US" sz="2800" dirty="0"/>
              <a:t>P,  P ≠ P</a:t>
            </a:r>
            <a:r>
              <a:rPr lang="en-US" sz="2800" baseline="-25000" dirty="0"/>
              <a:t>2</a:t>
            </a:r>
            <a:r>
              <a:rPr lang="en-US" sz="2800" dirty="0"/>
              <a:t> ,   if ((P, t) </a:t>
            </a:r>
            <a:r>
              <a:rPr lang="el-GR" sz="2800" dirty="0"/>
              <a:t>ϵ</a:t>
            </a:r>
            <a:r>
              <a:rPr lang="en-US" sz="2800" dirty="0"/>
              <a:t> V_M)</a:t>
            </a:r>
            <a:r>
              <a:rPr lang="en-US" sz="2800" baseline="-25000" dirty="0"/>
              <a:t> </a:t>
            </a:r>
            <a:r>
              <a:rPr lang="en-US" sz="2800" dirty="0"/>
              <a:t> ^ ((P’, t) </a:t>
            </a:r>
            <a:r>
              <a:rPr lang="el-GR" sz="2800" dirty="0"/>
              <a:t>ϵ</a:t>
            </a:r>
            <a:r>
              <a:rPr lang="en-US" sz="2800" dirty="0"/>
              <a:t> V_P</a:t>
            </a:r>
            <a:r>
              <a:rPr lang="en-US" sz="2800" baseline="-25000" dirty="0"/>
              <a:t>2</a:t>
            </a:r>
            <a:r>
              <a:rPr lang="en-US" sz="2800" dirty="0"/>
              <a:t>) ,</a:t>
            </a:r>
          </a:p>
          <a:p>
            <a:pPr marL="857250" lvl="3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then the algorithm performs following actions :  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-  (P, t) </a:t>
            </a:r>
            <a:r>
              <a:rPr lang="el-GR" sz="2800" dirty="0"/>
              <a:t>ϵ</a:t>
            </a:r>
            <a:r>
              <a:rPr lang="en-US" sz="2800" dirty="0"/>
              <a:t> V_P</a:t>
            </a:r>
            <a:r>
              <a:rPr lang="en-US" sz="2800" baseline="-25000" dirty="0"/>
              <a:t>2</a:t>
            </a:r>
            <a:r>
              <a:rPr lang="en-US" sz="2800" dirty="0"/>
              <a:t>   is  substituted by pair (P, </a:t>
            </a:r>
            <a:r>
              <a:rPr lang="en-US" sz="2800" dirty="0" err="1"/>
              <a:t>t</a:t>
            </a:r>
            <a:r>
              <a:rPr lang="en-US" sz="2800" baseline="-25000" dirty="0" err="1"/>
              <a:t>sup</a:t>
            </a:r>
            <a:r>
              <a:rPr lang="en-US" sz="28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    	    where  </a:t>
            </a:r>
            <a:r>
              <a:rPr lang="en-US" sz="2800" dirty="0" err="1"/>
              <a:t>t</a:t>
            </a:r>
            <a:r>
              <a:rPr lang="en-US" sz="2800" baseline="-25000" dirty="0" err="1"/>
              <a:t>sup</a:t>
            </a:r>
            <a:r>
              <a:rPr lang="en-US" sz="2800" baseline="-25000" dirty="0"/>
              <a:t> </a:t>
            </a:r>
            <a:r>
              <a:rPr lang="en-US" sz="2800" dirty="0"/>
              <a:t> is such that : 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	</a:t>
            </a:r>
            <a:r>
              <a:rPr lang="en-US" sz="2800" dirty="0">
                <a:latin typeface="Symbol" pitchFamily="18" charset="2"/>
              </a:rPr>
              <a:t> </a:t>
            </a:r>
            <a:r>
              <a:rPr lang="en-US" sz="2800" b="1" dirty="0">
                <a:latin typeface="Symbol" pitchFamily="18" charset="2"/>
              </a:rPr>
              <a:t>"</a:t>
            </a:r>
            <a:r>
              <a:rPr lang="en-US" sz="2800" dirty="0" err="1"/>
              <a:t>i</a:t>
            </a:r>
            <a:r>
              <a:rPr lang="en-US" sz="2800" dirty="0"/>
              <a:t>,  </a:t>
            </a:r>
            <a:r>
              <a:rPr lang="en-US" sz="2800" dirty="0" err="1"/>
              <a:t>t</a:t>
            </a:r>
            <a:r>
              <a:rPr lang="en-US" sz="2800" baseline="-25000" dirty="0" err="1"/>
              <a:t>sup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] := max(t[</a:t>
            </a:r>
            <a:r>
              <a:rPr lang="en-US" sz="2800" dirty="0" err="1"/>
              <a:t>i</a:t>
            </a:r>
            <a:r>
              <a:rPr lang="en-US" sz="2800" dirty="0"/>
              <a:t>] , t’[</a:t>
            </a:r>
            <a:r>
              <a:rPr lang="en-US" sz="2800" dirty="0" err="1"/>
              <a:t>i</a:t>
            </a:r>
            <a:r>
              <a:rPr lang="en-US" sz="2800" dirty="0"/>
              <a:t>])			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-  Due to the above actions, the algorithm satisfies 	following two conditions: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  a) 	No message can be delivered to </a:t>
            </a:r>
            <a:r>
              <a:rPr lang="en-US" sz="2800" b="1" i="1" dirty="0"/>
              <a:t>P</a:t>
            </a:r>
            <a:r>
              <a:rPr lang="en-US" sz="2800" dirty="0"/>
              <a:t> as long as         		t’ &lt; </a:t>
            </a:r>
            <a:r>
              <a:rPr lang="en-US" sz="2800" dirty="0" err="1"/>
              <a:t>t</a:t>
            </a:r>
            <a:r>
              <a:rPr lang="en-US" sz="2800" baseline="-25000" dirty="0" err="1"/>
              <a:t>p</a:t>
            </a:r>
            <a:r>
              <a:rPr lang="en-US" sz="2800" baseline="-25000" dirty="0"/>
              <a:t> </a:t>
            </a:r>
            <a:r>
              <a:rPr lang="en-US" sz="2800" dirty="0"/>
              <a:t> is not true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	   b)   No message can be delivered to </a:t>
            </a:r>
            <a:r>
              <a:rPr lang="en-US" sz="2800" b="1" i="1" dirty="0"/>
              <a:t>P</a:t>
            </a:r>
            <a:r>
              <a:rPr lang="en-US" sz="2800" dirty="0"/>
              <a:t> as long as         		t &lt; </a:t>
            </a:r>
            <a:r>
              <a:rPr lang="en-US" sz="2800" dirty="0" err="1"/>
              <a:t>t</a:t>
            </a:r>
            <a:r>
              <a:rPr lang="en-US" sz="2800" baseline="-25000" dirty="0" err="1"/>
              <a:t>p</a:t>
            </a:r>
            <a:r>
              <a:rPr lang="en-US" sz="2800" baseline="-25000" dirty="0"/>
              <a:t> </a:t>
            </a:r>
            <a:r>
              <a:rPr lang="en-US" sz="2800" dirty="0"/>
              <a:t> is not 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/>
              <a:t>	(ii) Update site P2’s logical clock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/>
              <a:t>	(iii) Check for buffered messages that can be 	delivered since clock is updated</a:t>
            </a:r>
          </a:p>
          <a:p>
            <a:pPr>
              <a:buNone/>
            </a:pPr>
            <a:endParaRPr lang="en-US" sz="2800" b="1" dirty="0"/>
          </a:p>
          <a:p>
            <a:r>
              <a:rPr lang="en-US" sz="2800" dirty="0"/>
              <a:t> Pair (P, t) is deleted from the vector maintained in the site after it becomes obsolete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7AAB73-29F8-4097-BD09-5501BF402502}" type="slidenum">
              <a:rPr lang="en-US" altLang="en-US" sz="2400">
                <a:solidFill>
                  <a:schemeClr val="tx2"/>
                </a:solidFill>
              </a:rPr>
              <a:pPr eaLnBrk="1" hangingPunct="1"/>
              <a:t>4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DOS: Issues ..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Scalability</a:t>
            </a:r>
          </a:p>
          <a:p>
            <a:pPr lvl="1" eaLnBrk="1" hangingPunct="1"/>
            <a:r>
              <a:rPr lang="en-US" altLang="en-US" sz="2000"/>
              <a:t>System requirements should (ideally) increase linearly with the number of computer systems</a:t>
            </a:r>
          </a:p>
          <a:p>
            <a:pPr lvl="1" eaLnBrk="1" hangingPunct="1"/>
            <a:r>
              <a:rPr lang="en-US" altLang="en-US" sz="2000"/>
              <a:t>Includes: overheads for message exchange in algorithms used for file system updates, directory management...</a:t>
            </a:r>
          </a:p>
          <a:p>
            <a:pPr eaLnBrk="1" hangingPunct="1"/>
            <a:r>
              <a:rPr lang="en-US" altLang="en-US" sz="2400"/>
              <a:t>Compatibility</a:t>
            </a:r>
          </a:p>
          <a:p>
            <a:pPr lvl="1" eaLnBrk="1" hangingPunct="1"/>
            <a:r>
              <a:rPr lang="en-US" altLang="en-US" sz="2000"/>
              <a:t>Binary level: Processor instruction level compatibility</a:t>
            </a:r>
          </a:p>
          <a:p>
            <a:pPr lvl="1" eaLnBrk="1" hangingPunct="1"/>
            <a:r>
              <a:rPr lang="en-US" altLang="en-US" sz="2000"/>
              <a:t>Execution level: same source code can be compiled and executed</a:t>
            </a:r>
          </a:p>
          <a:p>
            <a:pPr lvl="1" eaLnBrk="1" hangingPunct="1"/>
            <a:r>
              <a:rPr lang="en-US" altLang="en-US" sz="2000"/>
              <a:t>Protocol level: Mechanisms for exchanging messages, information (e.g., directories) understandable.</a:t>
            </a:r>
          </a:p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283447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GLOBAL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784"/>
            <a:ext cx="8229600" cy="4475016"/>
          </a:xfrm>
        </p:spPr>
        <p:txBody>
          <a:bodyPr>
            <a:noAutofit/>
          </a:bodyPr>
          <a:lstStyle/>
          <a:p>
            <a:r>
              <a:rPr lang="en-US" sz="2800" dirty="0"/>
              <a:t>Address the problem of recording coherent global state in distributed system</a:t>
            </a:r>
          </a:p>
          <a:p>
            <a:pPr>
              <a:buNone/>
            </a:pPr>
            <a:endParaRPr lang="en-US" sz="1800" dirty="0"/>
          </a:p>
          <a:p>
            <a:r>
              <a:rPr lang="en-US" sz="2800" dirty="0"/>
              <a:t>It is challenging due to absence of global clock and shared memory</a:t>
            </a:r>
          </a:p>
          <a:p>
            <a:pPr>
              <a:buNone/>
            </a:pPr>
            <a:endParaRPr lang="en-US" sz="1400" dirty="0"/>
          </a:p>
          <a:p>
            <a:r>
              <a:rPr lang="en-US" sz="2800" dirty="0"/>
              <a:t>Example: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	$50 is transferred from account A to account B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	Assume communication channels C1 and C2 are FIFO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990" y="4391885"/>
            <a:ext cx="46974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0270" y="2459185"/>
            <a:ext cx="4495800" cy="217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070" y="505690"/>
            <a:ext cx="452674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hape 11"/>
          <p:cNvCxnSpPr/>
          <p:nvPr/>
        </p:nvCxnSpPr>
        <p:spPr>
          <a:xfrm rot="16200000" flipH="1">
            <a:off x="3047231" y="2236424"/>
            <a:ext cx="858668" cy="162282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/>
          <p:nvPr/>
        </p:nvCxnSpPr>
        <p:spPr>
          <a:xfrm rot="5400000">
            <a:off x="5328872" y="4341731"/>
            <a:ext cx="942739" cy="133272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8085" y="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Global States and their transitions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	 n</a:t>
            </a:r>
            <a:r>
              <a:rPr lang="en-US" dirty="0"/>
              <a:t> – number of messages sent by </a:t>
            </a:r>
            <a:r>
              <a:rPr lang="en-US" b="1" i="1" dirty="0"/>
              <a:t>A</a:t>
            </a:r>
            <a:r>
              <a:rPr lang="en-US" dirty="0"/>
              <a:t> along 	      channel before </a:t>
            </a:r>
            <a:r>
              <a:rPr lang="en-US" b="1" i="1" dirty="0"/>
              <a:t>A</a:t>
            </a:r>
            <a:r>
              <a:rPr lang="en-US" dirty="0"/>
              <a:t>’s state was recorded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n’</a:t>
            </a:r>
            <a:r>
              <a:rPr lang="en-US" dirty="0"/>
              <a:t> – number of messages sent by </a:t>
            </a:r>
            <a:r>
              <a:rPr lang="en-US" b="1" i="1" dirty="0"/>
              <a:t>A</a:t>
            </a:r>
            <a:r>
              <a:rPr lang="en-US" dirty="0"/>
              <a:t> along channel 	before </a:t>
            </a:r>
            <a:r>
              <a:rPr lang="en-US" b="1" i="1" dirty="0"/>
              <a:t>channel</a:t>
            </a:r>
            <a:r>
              <a:rPr lang="en-US" dirty="0"/>
              <a:t>’s state was recorded</a:t>
            </a:r>
          </a:p>
          <a:p>
            <a:pPr>
              <a:buNone/>
            </a:pP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sz="3200" dirty="0"/>
              <a:t>   A global state is consistent if  </a:t>
            </a:r>
          </a:p>
          <a:p>
            <a:pPr lvl="1">
              <a:buNone/>
            </a:pPr>
            <a:r>
              <a:rPr lang="en-US" sz="3200" b="1" dirty="0"/>
              <a:t> 				n = n’	       		  (5.6)</a:t>
            </a:r>
          </a:p>
          <a:p>
            <a:pPr>
              <a:spcBef>
                <a:spcPts val="0"/>
              </a:spcBef>
              <a:buNone/>
            </a:pPr>
            <a:endParaRPr lang="en-US" b="1" dirty="0"/>
          </a:p>
          <a:p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m’</a:t>
            </a:r>
            <a:r>
              <a:rPr lang="en-US" dirty="0"/>
              <a:t> – number of messages received by </a:t>
            </a:r>
            <a:r>
              <a:rPr lang="en-US" b="1" i="1" dirty="0"/>
              <a:t>B</a:t>
            </a:r>
            <a:r>
              <a:rPr lang="en-US" dirty="0"/>
              <a:t> along 	channel before </a:t>
            </a:r>
            <a:r>
              <a:rPr lang="en-US" b="1" i="1" dirty="0"/>
              <a:t>B</a:t>
            </a:r>
            <a:r>
              <a:rPr lang="en-US" dirty="0"/>
              <a:t>’s state was recorded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b="1" dirty="0"/>
              <a:t>m</a:t>
            </a:r>
            <a:r>
              <a:rPr lang="en-US" dirty="0"/>
              <a:t> – number of messages received by </a:t>
            </a:r>
            <a:r>
              <a:rPr lang="en-US" b="1" i="1" dirty="0"/>
              <a:t>B</a:t>
            </a:r>
            <a:r>
              <a:rPr lang="en-US" dirty="0"/>
              <a:t> along channel before </a:t>
            </a:r>
            <a:r>
              <a:rPr lang="en-US" b="1" i="1" dirty="0"/>
              <a:t>channel</a:t>
            </a:r>
            <a:r>
              <a:rPr lang="en-US" dirty="0"/>
              <a:t>’s state was recorded</a:t>
            </a:r>
          </a:p>
          <a:p>
            <a:pPr>
              <a:buNone/>
            </a:pPr>
            <a:endParaRPr lang="en-US" sz="1800" dirty="0"/>
          </a:p>
          <a:p>
            <a:pPr lvl="1">
              <a:buFont typeface="Wingdings" pitchFamily="2" charset="2"/>
              <a:buChar char="Ø"/>
            </a:pPr>
            <a:r>
              <a:rPr lang="en-US" sz="3200" dirty="0"/>
              <a:t> 	A global state is consistent if  </a:t>
            </a:r>
          </a:p>
          <a:p>
            <a:pPr lvl="1">
              <a:buNone/>
            </a:pPr>
            <a:r>
              <a:rPr lang="en-US" sz="3200" b="1" dirty="0"/>
              <a:t>				m = m’	    		      (5.7)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55" y="1094515"/>
            <a:ext cx="8229600" cy="4525963"/>
          </a:xfrm>
        </p:spPr>
        <p:txBody>
          <a:bodyPr/>
          <a:lstStyle/>
          <a:p>
            <a:r>
              <a:rPr lang="en-US" dirty="0"/>
              <a:t>Number of messages sent cannot be less than number of messages received along a channel 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b="1" i="1" dirty="0"/>
              <a:t>n’ ≥ m				</a:t>
            </a:r>
            <a:r>
              <a:rPr lang="en-US" dirty="0"/>
              <a:t>(5.8)</a:t>
            </a:r>
          </a:p>
          <a:p>
            <a:pPr>
              <a:buNone/>
            </a:pPr>
            <a:endParaRPr lang="en-US" sz="2400" dirty="0"/>
          </a:p>
          <a:p>
            <a:r>
              <a:rPr lang="en-US" dirty="0"/>
              <a:t>From equations 5.6 and 5.8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b="1" i="1" dirty="0"/>
              <a:t>n ≥ m				</a:t>
            </a:r>
            <a:r>
              <a:rPr lang="en-US" dirty="0"/>
              <a:t>(5.9)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 consistent global state must satisfy 5.9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Definitions: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cap="small" dirty="0"/>
              <a:t>Local State </a:t>
            </a:r>
            <a:r>
              <a:rPr lang="en-US" b="1" dirty="0"/>
              <a:t>:  </a:t>
            </a:r>
            <a:r>
              <a:rPr lang="en-US" dirty="0"/>
              <a:t>for a site(computer) </a:t>
            </a:r>
            <a:r>
              <a:rPr lang="en-US" b="1" i="1" dirty="0"/>
              <a:t>S</a:t>
            </a:r>
            <a:r>
              <a:rPr lang="en-US" b="1" i="1" baseline="-25000" dirty="0"/>
              <a:t>i</a:t>
            </a:r>
            <a:r>
              <a:rPr lang="en-US" dirty="0"/>
              <a:t>,  its local 	state at a given time is defined by the local 	context of the distributed application.</a:t>
            </a:r>
          </a:p>
          <a:p>
            <a:pPr>
              <a:buNone/>
            </a:pPr>
            <a:r>
              <a:rPr lang="en-US" dirty="0"/>
              <a:t>Let: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 </a:t>
            </a:r>
            <a:r>
              <a:rPr lang="en-US" i="1" dirty="0"/>
              <a:t>send(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i="1" dirty="0"/>
              <a:t>)</a:t>
            </a:r>
            <a:r>
              <a:rPr lang="en-US" dirty="0"/>
              <a:t> – send event of message 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i="1" baseline="-25000" dirty="0"/>
              <a:t> </a:t>
            </a:r>
            <a:r>
              <a:rPr lang="en-US" i="1" dirty="0"/>
              <a:t> </a:t>
            </a:r>
            <a:r>
              <a:rPr lang="en-US" dirty="0"/>
              <a:t>from </a:t>
            </a:r>
          </a:p>
          <a:p>
            <a:pPr>
              <a:buNone/>
            </a:pPr>
            <a:r>
              <a:rPr lang="en-US" dirty="0"/>
              <a:t>				 S</a:t>
            </a:r>
            <a:r>
              <a:rPr lang="en-US" baseline="-25000" dirty="0"/>
              <a:t>i</a:t>
            </a:r>
            <a:r>
              <a:rPr lang="en-US" dirty="0"/>
              <a:t> to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and</a:t>
            </a:r>
          </a:p>
          <a:p>
            <a:pPr>
              <a:buFont typeface="Wingdings" pitchFamily="2" charset="2"/>
              <a:buChar char="Ø"/>
            </a:pPr>
            <a:r>
              <a:rPr lang="en-US" i="1" dirty="0" err="1"/>
              <a:t>rec</a:t>
            </a:r>
            <a:r>
              <a:rPr lang="en-US" i="1" dirty="0"/>
              <a:t>(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i="1" dirty="0"/>
              <a:t>)</a:t>
            </a:r>
            <a:r>
              <a:rPr lang="en-US" dirty="0"/>
              <a:t> – receive event of message 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i="1" baseline="-25000" dirty="0"/>
              <a:t> </a:t>
            </a:r>
            <a:r>
              <a:rPr lang="en-US" i="1" dirty="0"/>
              <a:t> </a:t>
            </a:r>
            <a:r>
              <a:rPr lang="en-US" dirty="0"/>
              <a:t>by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time(x) – time at which state x was recorded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time(</a:t>
            </a:r>
            <a:r>
              <a:rPr lang="en-US" i="1" dirty="0"/>
              <a:t>send(m))</a:t>
            </a:r>
            <a:r>
              <a:rPr lang="en-US" dirty="0"/>
              <a:t> – time at which event  </a:t>
            </a:r>
            <a:r>
              <a:rPr lang="en-US" i="1" dirty="0"/>
              <a:t>send(m) 			</a:t>
            </a:r>
            <a:r>
              <a:rPr lang="en-US" dirty="0" err="1"/>
              <a:t>occured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r>
              <a:rPr lang="en-US" i="1" dirty="0"/>
              <a:t>send(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i="1" dirty="0"/>
              <a:t>) </a:t>
            </a:r>
            <a:r>
              <a:rPr lang="el-GR" i="1" dirty="0"/>
              <a:t>ϵ</a:t>
            </a:r>
            <a:r>
              <a:rPr lang="en-US" i="1" dirty="0"/>
              <a:t> </a:t>
            </a:r>
            <a:r>
              <a:rPr lang="en-US" i="1" dirty="0" err="1"/>
              <a:t>LS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  </a:t>
            </a:r>
            <a:r>
              <a:rPr lang="en-US" i="1" dirty="0" err="1"/>
              <a:t>iff</a:t>
            </a:r>
            <a:r>
              <a:rPr lang="en-US" i="1" dirty="0"/>
              <a:t>    time(send(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i="1" dirty="0"/>
              <a:t>))  &lt; time(</a:t>
            </a:r>
            <a:r>
              <a:rPr lang="en-US" i="1" dirty="0" err="1"/>
              <a:t>LS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)</a:t>
            </a:r>
          </a:p>
          <a:p>
            <a:endParaRPr lang="en-US" i="1" dirty="0"/>
          </a:p>
          <a:p>
            <a:r>
              <a:rPr lang="en-US" i="1" dirty="0" err="1"/>
              <a:t>rec</a:t>
            </a:r>
            <a:r>
              <a:rPr lang="en-US" i="1" dirty="0"/>
              <a:t>(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i="1" dirty="0"/>
              <a:t>) </a:t>
            </a:r>
            <a:r>
              <a:rPr lang="el-GR" i="1" dirty="0"/>
              <a:t>ϵ</a:t>
            </a:r>
            <a:r>
              <a:rPr lang="en-US" i="1" dirty="0"/>
              <a:t> </a:t>
            </a:r>
            <a:r>
              <a:rPr lang="en-US" i="1" dirty="0" err="1"/>
              <a:t>LS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i="1" dirty="0"/>
              <a:t>  </a:t>
            </a:r>
            <a:r>
              <a:rPr lang="en-US" i="1" dirty="0" err="1"/>
              <a:t>iff</a:t>
            </a:r>
            <a:r>
              <a:rPr lang="en-US" i="1" dirty="0"/>
              <a:t>    time(</a:t>
            </a:r>
            <a:r>
              <a:rPr lang="en-US" i="1" dirty="0" err="1"/>
              <a:t>rec</a:t>
            </a:r>
            <a:r>
              <a:rPr lang="en-US" i="1" dirty="0"/>
              <a:t>(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i="1" dirty="0"/>
              <a:t>))  &lt; time(</a:t>
            </a:r>
            <a:r>
              <a:rPr lang="en-US" i="1" dirty="0" err="1"/>
              <a:t>LS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i="1" dirty="0"/>
              <a:t>)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For local states </a:t>
            </a:r>
            <a:r>
              <a:rPr lang="en-US" i="1" dirty="0" err="1"/>
              <a:t>LS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LS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of any two sites </a:t>
            </a:r>
            <a:r>
              <a:rPr lang="en-US" i="1" dirty="0"/>
              <a:t>S</a:t>
            </a:r>
            <a:r>
              <a:rPr lang="en-US" i="1" baseline="-25000" dirty="0"/>
              <a:t>i </a:t>
            </a:r>
            <a:r>
              <a:rPr lang="en-US" dirty="0"/>
              <a:t>and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i="1" dirty="0"/>
              <a:t> </a:t>
            </a:r>
            <a:r>
              <a:rPr lang="en-US" dirty="0"/>
              <a:t>two sets of  messages are defined which contains messages sent from site </a:t>
            </a:r>
            <a:r>
              <a:rPr lang="en-US" i="1" dirty="0"/>
              <a:t>S</a:t>
            </a:r>
            <a:r>
              <a:rPr lang="en-US" i="1" baseline="-25000" dirty="0"/>
              <a:t>i </a:t>
            </a:r>
            <a:r>
              <a:rPr lang="en-US" dirty="0"/>
              <a:t>and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i="1" baseline="-2500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Transit: </a:t>
            </a:r>
          </a:p>
          <a:p>
            <a:pPr>
              <a:buNone/>
            </a:pPr>
            <a:r>
              <a:rPr lang="en-US" sz="2800" dirty="0"/>
              <a:t>transit(</a:t>
            </a:r>
            <a:r>
              <a:rPr lang="en-US" sz="2800" i="1" dirty="0" err="1"/>
              <a:t>LS</a:t>
            </a:r>
            <a:r>
              <a:rPr lang="en-US" sz="2800" i="1" baseline="-25000" dirty="0" err="1"/>
              <a:t>i</a:t>
            </a:r>
            <a:r>
              <a:rPr lang="en-US" sz="2800" i="1" dirty="0"/>
              <a:t> , </a:t>
            </a:r>
            <a:r>
              <a:rPr lang="en-US" sz="2800" i="1" dirty="0" err="1"/>
              <a:t>LS</a:t>
            </a:r>
            <a:r>
              <a:rPr lang="en-US" sz="2800" i="1" baseline="-25000" dirty="0" err="1"/>
              <a:t>j</a:t>
            </a:r>
            <a:r>
              <a:rPr lang="en-US" sz="2800" i="1" baseline="-25000" dirty="0"/>
              <a:t> </a:t>
            </a:r>
            <a:r>
              <a:rPr lang="en-US" sz="2800" i="1" dirty="0"/>
              <a:t>) = {</a:t>
            </a:r>
            <a:r>
              <a:rPr lang="en-US" sz="2800" i="1" dirty="0" err="1"/>
              <a:t>m</a:t>
            </a:r>
            <a:r>
              <a:rPr lang="en-US" sz="2800" i="1" baseline="-25000" dirty="0" err="1"/>
              <a:t>ij</a:t>
            </a:r>
            <a:r>
              <a:rPr lang="en-US" sz="2800" i="1" baseline="-25000" dirty="0"/>
              <a:t> </a:t>
            </a:r>
            <a:r>
              <a:rPr lang="en-US" sz="2800" i="1" dirty="0"/>
              <a:t>| send(</a:t>
            </a:r>
            <a:r>
              <a:rPr lang="en-US" sz="2800" i="1" dirty="0" err="1"/>
              <a:t>m</a:t>
            </a:r>
            <a:r>
              <a:rPr lang="en-US" sz="2800" i="1" baseline="-25000" dirty="0" err="1"/>
              <a:t>ij</a:t>
            </a:r>
            <a:r>
              <a:rPr lang="en-US" sz="2800" i="1" dirty="0"/>
              <a:t>) </a:t>
            </a:r>
            <a:r>
              <a:rPr lang="el-GR" sz="2800" i="1" dirty="0"/>
              <a:t>ϵ</a:t>
            </a:r>
            <a:r>
              <a:rPr lang="en-US" sz="2800" i="1" dirty="0"/>
              <a:t> </a:t>
            </a:r>
            <a:r>
              <a:rPr lang="en-US" sz="2800" i="1" dirty="0" err="1"/>
              <a:t>LS</a:t>
            </a:r>
            <a:r>
              <a:rPr lang="en-US" sz="2800" i="1" baseline="-25000" dirty="0" err="1"/>
              <a:t>i</a:t>
            </a:r>
            <a:r>
              <a:rPr lang="en-US" sz="2800" i="1" dirty="0"/>
              <a:t>  ^ </a:t>
            </a:r>
            <a:r>
              <a:rPr lang="en-US" sz="2800" i="1" dirty="0" err="1"/>
              <a:t>rec</a:t>
            </a:r>
            <a:r>
              <a:rPr lang="en-US" sz="2800" i="1" dirty="0"/>
              <a:t>(</a:t>
            </a:r>
            <a:r>
              <a:rPr lang="en-US" sz="2800" i="1" dirty="0" err="1"/>
              <a:t>m</a:t>
            </a:r>
            <a:r>
              <a:rPr lang="en-US" sz="2800" i="1" baseline="-25000" dirty="0" err="1"/>
              <a:t>ij</a:t>
            </a:r>
            <a:r>
              <a:rPr lang="en-US" sz="2800" i="1" dirty="0"/>
              <a:t>) </a:t>
            </a:r>
            <a:r>
              <a:rPr lang="en-US" sz="2800" b="1" dirty="0">
                <a:latin typeface="Symbol" pitchFamily="18" charset="2"/>
              </a:rPr>
              <a:t>Ï</a:t>
            </a:r>
            <a:r>
              <a:rPr lang="en-US" sz="2800" i="1" dirty="0"/>
              <a:t> </a:t>
            </a:r>
            <a:r>
              <a:rPr lang="en-US" sz="2800" i="1" dirty="0" err="1"/>
              <a:t>LS</a:t>
            </a:r>
            <a:r>
              <a:rPr lang="en-US" sz="2800" i="1" baseline="-25000" dirty="0" err="1"/>
              <a:t>j</a:t>
            </a:r>
            <a:r>
              <a:rPr lang="en-US" sz="2800" i="1" baseline="-25000" dirty="0"/>
              <a:t> </a:t>
            </a:r>
            <a:r>
              <a:rPr lang="en-US" sz="2800" i="1" dirty="0"/>
              <a:t>  </a:t>
            </a:r>
            <a:endParaRPr lang="en-US" sz="2800" dirty="0"/>
          </a:p>
          <a:p>
            <a:pPr>
              <a:buNone/>
            </a:pPr>
            <a:endParaRPr lang="en-US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3581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Inconsistent: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315" y="4433455"/>
            <a:ext cx="81533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Inconsistent(</a:t>
            </a:r>
            <a:r>
              <a:rPr lang="en-US" sz="2700" i="1" dirty="0" err="1"/>
              <a:t>LS</a:t>
            </a:r>
            <a:r>
              <a:rPr lang="en-US" sz="2700" i="1" baseline="-25000" dirty="0" err="1"/>
              <a:t>i</a:t>
            </a:r>
            <a:r>
              <a:rPr lang="en-US" sz="2700" i="1" dirty="0"/>
              <a:t> , </a:t>
            </a:r>
            <a:r>
              <a:rPr lang="en-US" sz="2700" i="1" dirty="0" err="1"/>
              <a:t>LS</a:t>
            </a:r>
            <a:r>
              <a:rPr lang="en-US" sz="2700" i="1" baseline="-25000" dirty="0" err="1"/>
              <a:t>j</a:t>
            </a:r>
            <a:r>
              <a:rPr lang="en-US" sz="2700" i="1" baseline="-25000" dirty="0"/>
              <a:t> </a:t>
            </a:r>
            <a:r>
              <a:rPr lang="en-US" sz="2700" i="1" dirty="0"/>
              <a:t>) = {</a:t>
            </a:r>
            <a:r>
              <a:rPr lang="en-US" sz="2700" i="1" dirty="0" err="1"/>
              <a:t>m</a:t>
            </a:r>
            <a:r>
              <a:rPr lang="en-US" sz="2700" i="1" baseline="-25000" dirty="0" err="1"/>
              <a:t>ij</a:t>
            </a:r>
            <a:r>
              <a:rPr lang="en-US" sz="2700" i="1" baseline="-25000" dirty="0"/>
              <a:t> </a:t>
            </a:r>
            <a:r>
              <a:rPr lang="en-US" sz="2700" i="1" dirty="0"/>
              <a:t>|send(</a:t>
            </a:r>
            <a:r>
              <a:rPr lang="en-US" sz="2700" i="1" dirty="0" err="1"/>
              <a:t>m</a:t>
            </a:r>
            <a:r>
              <a:rPr lang="en-US" sz="2700" i="1" baseline="-25000" dirty="0" err="1"/>
              <a:t>ij</a:t>
            </a:r>
            <a:r>
              <a:rPr lang="en-US" sz="2700" i="1" dirty="0"/>
              <a:t>) </a:t>
            </a:r>
            <a:r>
              <a:rPr lang="en-US" sz="2700" b="1" dirty="0">
                <a:latin typeface="Symbol" pitchFamily="18" charset="2"/>
              </a:rPr>
              <a:t>Ï</a:t>
            </a:r>
            <a:r>
              <a:rPr lang="en-US" sz="2700" dirty="0">
                <a:latin typeface="Symbol" pitchFamily="18" charset="2"/>
              </a:rPr>
              <a:t> </a:t>
            </a:r>
            <a:r>
              <a:rPr lang="en-US" sz="2700" i="1" dirty="0" err="1"/>
              <a:t>LS</a:t>
            </a:r>
            <a:r>
              <a:rPr lang="en-US" sz="2700" i="1" baseline="-25000" dirty="0" err="1"/>
              <a:t>i</a:t>
            </a:r>
            <a:r>
              <a:rPr lang="en-US" sz="2700" i="1" dirty="0"/>
              <a:t> ^ </a:t>
            </a:r>
            <a:r>
              <a:rPr lang="en-US" sz="2700" i="1" dirty="0" err="1"/>
              <a:t>rec</a:t>
            </a:r>
            <a:r>
              <a:rPr lang="en-US" sz="2700" i="1" dirty="0"/>
              <a:t>(</a:t>
            </a:r>
            <a:r>
              <a:rPr lang="en-US" sz="2700" i="1" dirty="0" err="1"/>
              <a:t>m</a:t>
            </a:r>
            <a:r>
              <a:rPr lang="en-US" sz="2700" i="1" baseline="-25000" dirty="0" err="1"/>
              <a:t>ij</a:t>
            </a:r>
            <a:r>
              <a:rPr lang="en-US" sz="2700" i="1" dirty="0"/>
              <a:t>) </a:t>
            </a:r>
            <a:r>
              <a:rPr lang="el-GR" sz="2700" i="1" dirty="0"/>
              <a:t>ϵ</a:t>
            </a:r>
            <a:r>
              <a:rPr lang="en-US" sz="2700" i="1" dirty="0"/>
              <a:t> </a:t>
            </a:r>
            <a:r>
              <a:rPr lang="en-US" sz="2700" i="1" dirty="0" err="1"/>
              <a:t>LS</a:t>
            </a:r>
            <a:r>
              <a:rPr lang="en-US" sz="2700" i="1" baseline="-25000" dirty="0" err="1"/>
              <a:t>j</a:t>
            </a:r>
            <a:r>
              <a:rPr lang="en-US" sz="2700" i="1" baseline="-25000" dirty="0"/>
              <a:t> </a:t>
            </a:r>
            <a:r>
              <a:rPr lang="en-US" sz="2700" i="1" dirty="0"/>
              <a:t>  </a:t>
            </a:r>
            <a:endParaRPr lang="en-US" sz="27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30" y="762001"/>
            <a:ext cx="8229600" cy="4038600"/>
          </a:xfrm>
        </p:spPr>
        <p:txBody>
          <a:bodyPr/>
          <a:lstStyle/>
          <a:p>
            <a:pPr>
              <a:buNone/>
            </a:pPr>
            <a:r>
              <a:rPr lang="en-US" b="1" cap="small" dirty="0"/>
              <a:t>Global State(GS)</a:t>
            </a:r>
          </a:p>
          <a:p>
            <a:pPr>
              <a:buFontTx/>
              <a:buChar char="-"/>
            </a:pPr>
            <a:r>
              <a:rPr lang="en-US" dirty="0"/>
              <a:t>of a system is a collection of local states of its sites</a:t>
            </a:r>
          </a:p>
          <a:p>
            <a:pPr>
              <a:buNone/>
            </a:pPr>
            <a:r>
              <a:rPr lang="en-US" dirty="0"/>
              <a:t>    GS = {</a:t>
            </a:r>
            <a:r>
              <a:rPr lang="en-US" i="1" dirty="0"/>
              <a:t>Ls</a:t>
            </a:r>
            <a:r>
              <a:rPr lang="en-US" i="1" baseline="-25000" dirty="0"/>
              <a:t>1 </a:t>
            </a:r>
            <a:r>
              <a:rPr lang="en-US" i="1" dirty="0"/>
              <a:t> , LS</a:t>
            </a:r>
            <a:r>
              <a:rPr lang="en-US" i="1" baseline="-25000" dirty="0"/>
              <a:t>2 </a:t>
            </a:r>
            <a:r>
              <a:rPr lang="en-US" i="1" dirty="0"/>
              <a:t> , …. , </a:t>
            </a:r>
            <a:r>
              <a:rPr lang="en-US" i="1" dirty="0" err="1"/>
              <a:t>LS</a:t>
            </a:r>
            <a:r>
              <a:rPr lang="en-US" i="1" baseline="-25000" dirty="0" err="1"/>
              <a:t>n</a:t>
            </a:r>
            <a:r>
              <a:rPr lang="en-US" i="1" baseline="-25000" dirty="0"/>
              <a:t> </a:t>
            </a:r>
            <a:r>
              <a:rPr lang="en-US" i="1" dirty="0"/>
              <a:t> </a:t>
            </a: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     where,  n  - number of sites</a:t>
            </a:r>
          </a:p>
          <a:p>
            <a:pPr>
              <a:buNone/>
            </a:pPr>
            <a:r>
              <a:rPr lang="en-US" b="1" dirty="0"/>
              <a:t>Consistent global state: </a:t>
            </a:r>
          </a:p>
          <a:p>
            <a:pPr>
              <a:buNone/>
            </a:pPr>
            <a:r>
              <a:rPr lang="en-US" dirty="0"/>
              <a:t>  A global state is consistent </a:t>
            </a:r>
            <a:r>
              <a:rPr lang="en-US" dirty="0" err="1"/>
              <a:t>iff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953000"/>
            <a:ext cx="8153399" cy="58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1210"/>
            <a:ext cx="8229600" cy="609600"/>
          </a:xfrm>
        </p:spPr>
        <p:txBody>
          <a:bodyPr/>
          <a:lstStyle/>
          <a:p>
            <a:pPr algn="ctr">
              <a:buNone/>
            </a:pPr>
            <a:r>
              <a:rPr lang="en-US" b="1" dirty="0"/>
              <a:t>Global states in a distributed computation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0855"/>
            <a:ext cx="737483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4856000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Note: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 {</a:t>
            </a:r>
            <a:r>
              <a:rPr lang="en-US" sz="2800" i="1" dirty="0"/>
              <a:t>Ls</a:t>
            </a:r>
            <a:r>
              <a:rPr lang="en-US" sz="2800" i="1" baseline="-25000" dirty="0"/>
              <a:t>12</a:t>
            </a:r>
            <a:r>
              <a:rPr lang="en-US" sz="2800" i="1" dirty="0"/>
              <a:t> , LS</a:t>
            </a:r>
            <a:r>
              <a:rPr lang="en-US" sz="2800" i="1" baseline="-25000" dirty="0"/>
              <a:t>23 </a:t>
            </a:r>
            <a:r>
              <a:rPr lang="en-US" sz="2800" i="1" dirty="0"/>
              <a:t> , LS</a:t>
            </a:r>
            <a:r>
              <a:rPr lang="en-US" sz="2800" i="1" baseline="-25000" dirty="0"/>
              <a:t>33</a:t>
            </a:r>
            <a:r>
              <a:rPr lang="en-US" sz="2800" dirty="0"/>
              <a:t>}  - consistent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  {</a:t>
            </a:r>
            <a:r>
              <a:rPr lang="en-US" sz="2800" i="1" dirty="0"/>
              <a:t>Ls</a:t>
            </a:r>
            <a:r>
              <a:rPr lang="en-US" sz="2800" i="1" baseline="-25000" dirty="0"/>
              <a:t>11</a:t>
            </a:r>
            <a:r>
              <a:rPr lang="en-US" sz="2800" i="1" dirty="0"/>
              <a:t> , LS</a:t>
            </a:r>
            <a:r>
              <a:rPr lang="en-US" sz="2800" i="1" baseline="-25000" dirty="0"/>
              <a:t>22 </a:t>
            </a:r>
            <a:r>
              <a:rPr lang="en-US" sz="2800" i="1" dirty="0"/>
              <a:t> , LS</a:t>
            </a:r>
            <a:r>
              <a:rPr lang="en-US" sz="2800" i="1" baseline="-25000" dirty="0"/>
              <a:t>32</a:t>
            </a:r>
            <a:r>
              <a:rPr lang="en-US" sz="2800" dirty="0"/>
              <a:t>}  - inconsistent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65F46EF-17D2-45FD-B200-72DD74E365AA}" type="slidenum">
              <a:rPr lang="en-US" altLang="en-US" sz="2400">
                <a:solidFill>
                  <a:schemeClr val="tx2"/>
                </a:solidFill>
              </a:rPr>
              <a:pPr eaLnBrk="1" hangingPunct="1"/>
              <a:t>5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DOS: Issues ..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Process Synchronization</a:t>
            </a:r>
          </a:p>
          <a:p>
            <a:pPr lvl="1" eaLnBrk="1" hangingPunct="1"/>
            <a:r>
              <a:rPr lang="en-US" altLang="en-US" sz="2000"/>
              <a:t>Distributed shared memory: difficult. </a:t>
            </a:r>
          </a:p>
          <a:p>
            <a:pPr eaLnBrk="1" hangingPunct="1"/>
            <a:r>
              <a:rPr lang="en-US" altLang="en-US" sz="2400"/>
              <a:t>Resource Management</a:t>
            </a:r>
          </a:p>
          <a:p>
            <a:pPr lvl="1" eaLnBrk="1" hangingPunct="1"/>
            <a:r>
              <a:rPr lang="en-US" altLang="en-US" sz="2000"/>
              <a:t>Data/object management: Handling migration of files, memory values. To achieve a transparent view of the distributed system.</a:t>
            </a:r>
          </a:p>
          <a:p>
            <a:pPr lvl="1" eaLnBrk="1" hangingPunct="1"/>
            <a:r>
              <a:rPr lang="en-US" altLang="en-US" sz="2000"/>
              <a:t>Main issues: consistency,  minimization of delays, ..</a:t>
            </a:r>
          </a:p>
          <a:p>
            <a:pPr eaLnBrk="1" hangingPunct="1"/>
            <a:r>
              <a:rPr lang="en-US" altLang="en-US" sz="2400"/>
              <a:t>Security</a:t>
            </a:r>
          </a:p>
          <a:p>
            <a:pPr lvl="1" eaLnBrk="1" hangingPunct="1"/>
            <a:r>
              <a:rPr lang="en-US" altLang="en-US" sz="2000"/>
              <a:t>Authentication and authorization</a:t>
            </a:r>
          </a:p>
          <a:p>
            <a:pPr lvl="1" eaLnBrk="1" hangingPunct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600591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9246"/>
            <a:ext cx="8077200" cy="1295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300" b="1" dirty="0" err="1"/>
              <a:t>Transitless</a:t>
            </a:r>
            <a:r>
              <a:rPr lang="en-US" sz="3300" b="1" dirty="0"/>
              <a:t> global state</a:t>
            </a:r>
            <a:r>
              <a:rPr lang="en-US" b="1" dirty="0"/>
              <a:t>: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 A global state is </a:t>
            </a:r>
            <a:r>
              <a:rPr lang="en-US" dirty="0" err="1"/>
              <a:t>transitless</a:t>
            </a:r>
            <a:r>
              <a:rPr lang="en-US" dirty="0"/>
              <a:t> </a:t>
            </a:r>
            <a:r>
              <a:rPr lang="en-US" dirty="0" err="1"/>
              <a:t>iff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140" y="2874815"/>
            <a:ext cx="755468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754581"/>
            <a:ext cx="754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Strongly Consistent  Global State :</a:t>
            </a:r>
          </a:p>
          <a:p>
            <a:endParaRPr lang="en-US" sz="2800" b="1" dirty="0"/>
          </a:p>
          <a:p>
            <a:r>
              <a:rPr lang="en-US" sz="2800" dirty="0"/>
              <a:t>A global state is </a:t>
            </a:r>
            <a:r>
              <a:rPr lang="en-US" sz="2800" i="1" dirty="0"/>
              <a:t>strongly consistent  </a:t>
            </a:r>
            <a:r>
              <a:rPr lang="en-US" sz="2800" dirty="0"/>
              <a:t>if it is:</a:t>
            </a:r>
          </a:p>
          <a:p>
            <a:r>
              <a:rPr lang="en-US" sz="2800" dirty="0"/>
              <a:t>    - consistent</a:t>
            </a:r>
          </a:p>
          <a:p>
            <a:r>
              <a:rPr lang="en-US" sz="2800" dirty="0"/>
              <a:t>    - </a:t>
            </a:r>
            <a:r>
              <a:rPr lang="en-US" sz="2800" dirty="0" err="1"/>
              <a:t>transitless</a:t>
            </a:r>
            <a:endParaRPr lang="en-US" sz="28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/>
              <a:t>Chandy-Lamport’s</a:t>
            </a:r>
            <a:r>
              <a:rPr lang="en-US" sz="3200" b="1" dirty="0"/>
              <a:t> Global State Recording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800" dirty="0"/>
              <a:t>The algorithm uses a marker (special message)</a:t>
            </a:r>
          </a:p>
          <a:p>
            <a:r>
              <a:rPr lang="en-US" sz="2800" dirty="0"/>
              <a:t>Recorded global state is referred to as </a:t>
            </a:r>
            <a:r>
              <a:rPr lang="en-US" sz="2800" i="1" dirty="0"/>
              <a:t>snapshot </a:t>
            </a:r>
            <a:r>
              <a:rPr lang="en-US" sz="2800" dirty="0"/>
              <a:t>of system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800" b="1" dirty="0"/>
              <a:t>Marker Sending Rule for a process </a:t>
            </a:r>
            <a:r>
              <a:rPr lang="en-US" sz="2800" b="1" i="1" dirty="0"/>
              <a:t>P</a:t>
            </a:r>
          </a:p>
          <a:p>
            <a:r>
              <a:rPr lang="en-US" sz="2800" i="1" dirty="0"/>
              <a:t>P</a:t>
            </a:r>
            <a:r>
              <a:rPr lang="en-US" sz="2800" dirty="0"/>
              <a:t> records its state</a:t>
            </a:r>
          </a:p>
          <a:p>
            <a:r>
              <a:rPr lang="en-US" sz="2800" dirty="0"/>
              <a:t>For each outgoing channel </a:t>
            </a:r>
            <a:r>
              <a:rPr lang="en-US" sz="2800" i="1" dirty="0"/>
              <a:t>C</a:t>
            </a:r>
            <a:r>
              <a:rPr lang="en-US" sz="2800" dirty="0"/>
              <a:t> from </a:t>
            </a:r>
            <a:r>
              <a:rPr lang="en-US" sz="2800" i="1" dirty="0"/>
              <a:t>P</a:t>
            </a:r>
            <a:r>
              <a:rPr lang="en-US" sz="2800" dirty="0"/>
              <a:t> on which marker has not been sent, </a:t>
            </a:r>
            <a:r>
              <a:rPr lang="en-US" sz="2800" i="1" dirty="0"/>
              <a:t>P</a:t>
            </a:r>
            <a:r>
              <a:rPr lang="en-US" sz="2800" dirty="0"/>
              <a:t> sends a marker along </a:t>
            </a:r>
            <a:r>
              <a:rPr lang="en-US" sz="2800" i="1" dirty="0"/>
              <a:t>C </a:t>
            </a:r>
            <a:r>
              <a:rPr lang="en-US" sz="2800" dirty="0"/>
              <a:t>before sending further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80037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692720"/>
            <a:ext cx="7696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Marker Receiving Rule for a process </a:t>
            </a:r>
            <a:r>
              <a:rPr lang="en-US" sz="2800" b="1" i="1" dirty="0"/>
              <a:t>Q</a:t>
            </a:r>
          </a:p>
          <a:p>
            <a:pPr>
              <a:buNone/>
            </a:pPr>
            <a:endParaRPr lang="en-US" sz="2800" b="1" i="1" dirty="0"/>
          </a:p>
          <a:p>
            <a:pPr>
              <a:buFont typeface="Arial" pitchFamily="34" charset="0"/>
              <a:buChar char="•"/>
            </a:pPr>
            <a:r>
              <a:rPr lang="en-US" sz="2600" dirty="0"/>
              <a:t>  On receipt of a marker along a channel </a:t>
            </a:r>
            <a:r>
              <a:rPr lang="en-US" sz="2600" b="1" i="1" dirty="0"/>
              <a:t>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6625"/>
            <a:ext cx="8229600" cy="5257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dirty="0"/>
              <a:t>Initiation of marker can be done by any process, with its own unique marker: </a:t>
            </a:r>
          </a:p>
          <a:p>
            <a:pPr marL="457200" indent="-457200">
              <a:buNone/>
            </a:pPr>
            <a:r>
              <a:rPr lang="en-US" sz="2800" dirty="0"/>
              <a:t>			&lt;process id, sequence number&gt;</a:t>
            </a:r>
          </a:p>
          <a:p>
            <a:pPr marL="457200" indent="-457200"/>
            <a:r>
              <a:rPr lang="en-US" sz="2800" dirty="0"/>
              <a:t>Several processes can initiate state recording by sending markers. Concurrent sending of markers allowed.</a:t>
            </a:r>
          </a:p>
          <a:p>
            <a:pPr marL="457200" indent="-457200"/>
            <a:r>
              <a:rPr lang="en-US" sz="2800" dirty="0"/>
              <a:t>One possible way to collect global state: all processes send the recorded state information to the initiator of marker. Initiator process can sum up the global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property of a collected global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5943600" cy="304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CUTS OF A DISTRIBUTED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570"/>
            <a:ext cx="8229600" cy="38862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CUT</a:t>
            </a:r>
          </a:p>
          <a:p>
            <a:r>
              <a:rPr lang="en-US" dirty="0"/>
              <a:t>A cut of distributed computation C = {c</a:t>
            </a:r>
            <a:r>
              <a:rPr lang="en-US" baseline="-25000" dirty="0"/>
              <a:t>1</a:t>
            </a:r>
            <a:r>
              <a:rPr lang="en-US" dirty="0"/>
              <a:t>,c</a:t>
            </a:r>
            <a:r>
              <a:rPr lang="en-US" baseline="-25000" dirty="0"/>
              <a:t>2</a:t>
            </a:r>
            <a:r>
              <a:rPr lang="en-US" dirty="0"/>
              <a:t>,..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dirty="0"/>
              <a:t>} where 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 is cut event at site S</a:t>
            </a:r>
            <a:r>
              <a:rPr lang="en-US" baseline="-25000" dirty="0"/>
              <a:t>i.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Cut is a </a:t>
            </a:r>
            <a:r>
              <a:rPr lang="en-US" dirty="0" err="1"/>
              <a:t>zig-zag</a:t>
            </a:r>
            <a:r>
              <a:rPr lang="en-US" dirty="0"/>
              <a:t> line connecting corresponding cut events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for a cut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58293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Consistent Cut</a:t>
            </a:r>
          </a:p>
          <a:p>
            <a:pPr>
              <a:buNone/>
            </a:pPr>
            <a:endParaRPr lang="en-US" b="1" dirty="0"/>
          </a:p>
          <a:p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 denotes an event at site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endParaRPr lang="en-US" baseline="-25000" dirty="0"/>
          </a:p>
          <a:p>
            <a:r>
              <a:rPr lang="en-US" dirty="0"/>
              <a:t>Cut C = {c</a:t>
            </a:r>
            <a:r>
              <a:rPr lang="en-US" baseline="-25000" dirty="0"/>
              <a:t>1</a:t>
            </a:r>
            <a:r>
              <a:rPr lang="en-US" dirty="0"/>
              <a:t>,c</a:t>
            </a:r>
            <a:r>
              <a:rPr lang="en-US" baseline="-25000" dirty="0"/>
              <a:t>2</a:t>
            </a:r>
            <a:r>
              <a:rPr lang="en-US" dirty="0"/>
              <a:t>,..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dirty="0"/>
              <a:t>} is consistent cut </a:t>
            </a:r>
            <a:r>
              <a:rPr lang="en-US" dirty="0" err="1"/>
              <a:t>iff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664530"/>
            <a:ext cx="2819400" cy="56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384970"/>
            <a:ext cx="786653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51054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</a:t>
            </a:r>
            <a:r>
              <a:rPr lang="en-US" sz="3200" dirty="0" err="1"/>
              <a:t>c</a:t>
            </a:r>
            <a:r>
              <a:rPr lang="en-US" sz="3200" baseline="-25000" dirty="0" err="1"/>
              <a:t>i</a:t>
            </a:r>
            <a:r>
              <a:rPr lang="en-US" sz="3200" dirty="0"/>
              <a:t> </a:t>
            </a:r>
            <a:r>
              <a:rPr lang="el-GR" sz="3200" dirty="0"/>
              <a:t>ϵ</a:t>
            </a:r>
            <a:r>
              <a:rPr lang="en-US" sz="3200" dirty="0"/>
              <a:t> C and </a:t>
            </a:r>
            <a:r>
              <a:rPr lang="en-US" sz="3200" dirty="0" err="1"/>
              <a:t>c</a:t>
            </a:r>
            <a:r>
              <a:rPr lang="en-US" sz="3200" baseline="-25000" dirty="0" err="1"/>
              <a:t>j</a:t>
            </a:r>
            <a:r>
              <a:rPr lang="en-US" sz="3200" dirty="0"/>
              <a:t> </a:t>
            </a:r>
            <a:r>
              <a:rPr lang="el-GR" sz="3200" dirty="0"/>
              <a:t>ϵ</a:t>
            </a:r>
            <a:r>
              <a:rPr lang="en-US" sz="3200" dirty="0"/>
              <a:t> C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23495"/>
            <a:ext cx="7543800" cy="1143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200" dirty="0"/>
              <a:t>    A set of concurrent cut events form a 	consistent 	cut and vice versa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0695"/>
            <a:ext cx="8229600" cy="2666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Theorem 1:</a:t>
            </a:r>
          </a:p>
          <a:p>
            <a:pPr>
              <a:buNone/>
            </a:pPr>
            <a:r>
              <a:rPr lang="en-US" dirty="0"/>
              <a:t>	A Cut C = {c</a:t>
            </a:r>
            <a:r>
              <a:rPr lang="en-US" baseline="-25000" dirty="0"/>
              <a:t>1</a:t>
            </a:r>
            <a:r>
              <a:rPr lang="en-US" dirty="0"/>
              <a:t>,c</a:t>
            </a:r>
            <a:r>
              <a:rPr lang="en-US" baseline="-25000" dirty="0"/>
              <a:t>2</a:t>
            </a:r>
            <a:r>
              <a:rPr lang="en-US" dirty="0"/>
              <a:t>,..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dirty="0"/>
              <a:t>} is a consistent cut if and only if  no to cut events are casually related.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that is,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837705"/>
            <a:ext cx="7239000" cy="52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60" y="1066800"/>
            <a:ext cx="7557640" cy="609599"/>
          </a:xfrm>
        </p:spPr>
        <p:txBody>
          <a:bodyPr/>
          <a:lstStyle/>
          <a:p>
            <a:pPr>
              <a:buNone/>
            </a:pPr>
            <a:r>
              <a:rPr lang="en-US" dirty="0"/>
              <a:t>A cut where cut events are not concurrent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50292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   c</a:t>
            </a:r>
            <a:r>
              <a:rPr lang="en-US" sz="3200" baseline="-25000" dirty="0"/>
              <a:t>1</a:t>
            </a:r>
            <a:r>
              <a:rPr lang="en-US" sz="3200" dirty="0"/>
              <a:t> and c</a:t>
            </a:r>
            <a:r>
              <a:rPr lang="en-US" sz="3200" baseline="-25000" dirty="0"/>
              <a:t>2</a:t>
            </a:r>
            <a:r>
              <a:rPr lang="en-US" sz="3200" dirty="0"/>
              <a:t> are not concurrent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38400"/>
            <a:ext cx="536863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2266F55-59F1-4420-B06C-DCC82939ADC5}" type="slidenum">
              <a:rPr lang="en-US" altLang="en-US" sz="2400">
                <a:solidFill>
                  <a:schemeClr val="tx2"/>
                </a:solidFill>
              </a:rPr>
              <a:pPr eaLnBrk="1" hangingPunct="1"/>
              <a:t>6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DOS: Issues ..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Structuring</a:t>
            </a:r>
          </a:p>
          <a:p>
            <a:pPr lvl="1" eaLnBrk="1" hangingPunct="1"/>
            <a:r>
              <a:rPr lang="en-US" altLang="en-US" sz="2000"/>
              <a:t>Monolithic Kernel: Not needed (e.g.,) file management not needed fully on diskless workstations.</a:t>
            </a:r>
          </a:p>
          <a:p>
            <a:pPr lvl="1" eaLnBrk="1" hangingPunct="1"/>
            <a:r>
              <a:rPr lang="en-US" altLang="en-US" sz="2000"/>
              <a:t>Collective kernel: distributed functionality on all systems.</a:t>
            </a:r>
          </a:p>
          <a:p>
            <a:pPr lvl="2" eaLnBrk="1" hangingPunct="1"/>
            <a:r>
              <a:rPr lang="en-US" altLang="en-US" sz="1800"/>
              <a:t>Micro kernel + set of OS processes</a:t>
            </a:r>
          </a:p>
          <a:p>
            <a:pPr lvl="2" eaLnBrk="1" hangingPunct="1"/>
            <a:r>
              <a:rPr lang="en-US" altLang="en-US" sz="1800"/>
              <a:t>Micro kernel: functionality for task, memory, processor management. Runs on all systems.</a:t>
            </a:r>
          </a:p>
          <a:p>
            <a:pPr lvl="2" eaLnBrk="1" hangingPunct="1"/>
            <a:r>
              <a:rPr lang="en-US" altLang="en-US" sz="1800"/>
              <a:t>OS processes: set of tools. Executed as needed.</a:t>
            </a:r>
          </a:p>
          <a:p>
            <a:pPr lvl="1" eaLnBrk="1" hangingPunct="1"/>
            <a:r>
              <a:rPr lang="en-US" altLang="en-US" sz="2000"/>
              <a:t>Object-oriented system: services as objects.</a:t>
            </a:r>
          </a:p>
          <a:p>
            <a:pPr lvl="2" eaLnBrk="1" hangingPunct="1"/>
            <a:r>
              <a:rPr lang="en-US" altLang="en-US" sz="1800"/>
              <a:t>Object types: process, directory, file, …</a:t>
            </a:r>
          </a:p>
          <a:p>
            <a:pPr lvl="2" eaLnBrk="1" hangingPunct="1"/>
            <a:r>
              <a:rPr lang="en-US" altLang="en-US" sz="1800"/>
              <a:t>Operations on the objects: encapsulated data can be manipulated.</a:t>
            </a:r>
          </a:p>
          <a:p>
            <a:pPr lvl="1" eaLnBrk="1" hangingPunct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3598944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Time of a cut</a:t>
            </a:r>
          </a:p>
          <a:p>
            <a:r>
              <a:rPr lang="en-US" sz="3000" dirty="0"/>
              <a:t>If each cut event is assigned a vector timestamp then a cut can be assigned a timestamp as follows:</a:t>
            </a:r>
          </a:p>
          <a:p>
            <a:r>
              <a:rPr lang="en-US" sz="3000" dirty="0"/>
              <a:t>If C = {c</a:t>
            </a:r>
            <a:r>
              <a:rPr lang="en-US" sz="3000" baseline="-25000" dirty="0"/>
              <a:t>1</a:t>
            </a:r>
            <a:r>
              <a:rPr lang="en-US" sz="3000" dirty="0"/>
              <a:t>,c</a:t>
            </a:r>
            <a:r>
              <a:rPr lang="en-US" sz="3000" baseline="-25000" dirty="0"/>
              <a:t>2</a:t>
            </a:r>
            <a:r>
              <a:rPr lang="en-US" sz="3000" dirty="0"/>
              <a:t>,..</a:t>
            </a:r>
            <a:r>
              <a:rPr lang="en-US" sz="3000" dirty="0" err="1"/>
              <a:t>c</a:t>
            </a:r>
            <a:r>
              <a:rPr lang="en-US" sz="3000" baseline="-25000" dirty="0" err="1"/>
              <a:t>n</a:t>
            </a:r>
            <a:r>
              <a:rPr lang="en-US" sz="3000" dirty="0"/>
              <a:t>} is a cut with vector timestamp </a:t>
            </a:r>
            <a:r>
              <a:rPr lang="en-US" sz="3000" dirty="0" err="1"/>
              <a:t>Vt</a:t>
            </a:r>
            <a:r>
              <a:rPr lang="en-US" sz="3000" baseline="-25000" dirty="0" err="1"/>
              <a:t>c</a:t>
            </a:r>
            <a:r>
              <a:rPr lang="en-US" sz="3000" baseline="-40000" dirty="0" err="1"/>
              <a:t>i</a:t>
            </a:r>
            <a:r>
              <a:rPr lang="en-US" sz="3000" dirty="0"/>
              <a:t>,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	</a:t>
            </a:r>
            <a:r>
              <a:rPr lang="en-US" dirty="0"/>
              <a:t> then  Vector time of the cut, </a:t>
            </a:r>
            <a:r>
              <a:rPr lang="en-US" dirty="0" err="1"/>
              <a:t>VT</a:t>
            </a:r>
            <a:r>
              <a:rPr lang="en-US" baseline="-25000" dirty="0" err="1"/>
              <a:t>c</a:t>
            </a:r>
            <a:r>
              <a:rPr lang="en-US" baseline="-25000" dirty="0"/>
              <a:t> </a:t>
            </a:r>
            <a:r>
              <a:rPr lang="en-US" dirty="0"/>
              <a:t> is defined as</a:t>
            </a:r>
          </a:p>
          <a:p>
            <a:pPr>
              <a:buNone/>
            </a:pPr>
            <a:r>
              <a:rPr lang="en-US" sz="3000" dirty="0"/>
              <a:t> 	 		</a:t>
            </a:r>
            <a:r>
              <a:rPr lang="en-US" sz="3000" dirty="0" err="1"/>
              <a:t>VT</a:t>
            </a:r>
            <a:r>
              <a:rPr lang="en-US" sz="3000" baseline="-25000" dirty="0" err="1"/>
              <a:t>c</a:t>
            </a:r>
            <a:r>
              <a:rPr lang="en-US" sz="3000" baseline="-25000" dirty="0"/>
              <a:t> </a:t>
            </a:r>
            <a:r>
              <a:rPr lang="en-US" sz="3000" dirty="0"/>
              <a:t>= </a:t>
            </a:r>
            <a:r>
              <a:rPr lang="en-US" sz="3000" i="1" dirty="0"/>
              <a:t>sup</a:t>
            </a:r>
            <a:r>
              <a:rPr lang="en-US" sz="3000" dirty="0"/>
              <a:t>(VT</a:t>
            </a:r>
            <a:r>
              <a:rPr lang="en-US" sz="3000" baseline="-25000" dirty="0"/>
              <a:t>c</a:t>
            </a:r>
            <a:r>
              <a:rPr lang="en-US" sz="3000" baseline="-40000" dirty="0"/>
              <a:t>1</a:t>
            </a:r>
            <a:r>
              <a:rPr lang="en-US" sz="3000" dirty="0"/>
              <a:t>, VT</a:t>
            </a:r>
            <a:r>
              <a:rPr lang="en-US" sz="3000" baseline="-25000" dirty="0"/>
              <a:t>c</a:t>
            </a:r>
            <a:r>
              <a:rPr lang="en-US" sz="3000" baseline="-40000" dirty="0"/>
              <a:t>2</a:t>
            </a:r>
            <a:r>
              <a:rPr lang="en-US" sz="3000" dirty="0"/>
              <a:t>, .., </a:t>
            </a:r>
            <a:r>
              <a:rPr lang="en-US" sz="3000" dirty="0" err="1"/>
              <a:t>VT</a:t>
            </a:r>
            <a:r>
              <a:rPr lang="en-US" sz="3000" baseline="-25000" dirty="0" err="1"/>
              <a:t>c</a:t>
            </a:r>
            <a:r>
              <a:rPr lang="en-US" sz="3000" baseline="-40000" dirty="0" err="1"/>
              <a:t>n</a:t>
            </a:r>
            <a:r>
              <a:rPr lang="en-US" sz="3000" dirty="0"/>
              <a:t>).</a:t>
            </a:r>
          </a:p>
          <a:p>
            <a:pPr>
              <a:buNone/>
            </a:pPr>
            <a:endParaRPr lang="en-US" sz="3000" dirty="0"/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2800" dirty="0"/>
              <a:t>	 sup is a </a:t>
            </a:r>
            <a:r>
              <a:rPr lang="en-US" sz="2800" dirty="0" err="1"/>
              <a:t>componentwise</a:t>
            </a:r>
            <a:r>
              <a:rPr lang="en-US" sz="2800" dirty="0"/>
              <a:t> maximum operation</a:t>
            </a:r>
          </a:p>
          <a:p>
            <a:pPr algn="ctr">
              <a:buNone/>
            </a:pPr>
            <a:r>
              <a:rPr lang="en-US" dirty="0" err="1"/>
              <a:t>VT</a:t>
            </a:r>
            <a:r>
              <a:rPr lang="en-US" baseline="-25000" dirty="0" err="1"/>
              <a:t>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max(VT</a:t>
            </a:r>
            <a:r>
              <a:rPr lang="en-US" baseline="-25000" dirty="0"/>
              <a:t>c</a:t>
            </a:r>
            <a:r>
              <a:rPr lang="en-US" baseline="-40000" dirty="0"/>
              <a:t>1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VT</a:t>
            </a:r>
            <a:r>
              <a:rPr lang="en-US" baseline="-25000" dirty="0"/>
              <a:t>c</a:t>
            </a:r>
            <a:r>
              <a:rPr lang="en-US" baseline="-40000" dirty="0"/>
              <a:t>2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.., </a:t>
            </a:r>
            <a:r>
              <a:rPr lang="en-US" dirty="0" err="1"/>
              <a:t>VT</a:t>
            </a:r>
            <a:r>
              <a:rPr lang="en-US" baseline="-25000" dirty="0" err="1"/>
              <a:t>c</a:t>
            </a:r>
            <a:r>
              <a:rPr lang="en-US" baseline="-40000" dirty="0" err="1"/>
              <a:t>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/>
              <a:t>Theorem 2</a:t>
            </a:r>
          </a:p>
          <a:p>
            <a:pPr>
              <a:buNone/>
            </a:pPr>
            <a:r>
              <a:rPr lang="en-US" sz="2800" dirty="0"/>
              <a:t>	If C = {c</a:t>
            </a:r>
            <a:r>
              <a:rPr lang="en-US" sz="2800" baseline="-25000" dirty="0"/>
              <a:t>1</a:t>
            </a:r>
            <a:r>
              <a:rPr lang="en-US" sz="2800" dirty="0"/>
              <a:t>,c</a:t>
            </a:r>
            <a:r>
              <a:rPr lang="en-US" sz="2800" baseline="-25000" dirty="0"/>
              <a:t>2</a:t>
            </a:r>
            <a:r>
              <a:rPr lang="en-US" sz="2800" dirty="0"/>
              <a:t>,..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 is a cut with vector time </a:t>
            </a:r>
            <a:r>
              <a:rPr lang="en-US" sz="2800" dirty="0" err="1"/>
              <a:t>Vt</a:t>
            </a:r>
            <a:r>
              <a:rPr lang="en-US" sz="2800" baseline="-25000" dirty="0" err="1"/>
              <a:t>c</a:t>
            </a:r>
            <a:r>
              <a:rPr lang="en-US" sz="2800" dirty="0"/>
              <a:t>, then the cut is consistent </a:t>
            </a:r>
            <a:r>
              <a:rPr lang="en-US" sz="2800" dirty="0" err="1"/>
              <a:t>iff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	</a:t>
            </a:r>
            <a:r>
              <a:rPr lang="en-US" sz="2800" dirty="0" err="1"/>
              <a:t>VT</a:t>
            </a:r>
            <a:r>
              <a:rPr lang="en-US" sz="2800" baseline="-25000" dirty="0" err="1"/>
              <a:t>c</a:t>
            </a:r>
            <a:r>
              <a:rPr lang="en-US" sz="2800" dirty="0"/>
              <a:t>  =  (VT</a:t>
            </a:r>
            <a:r>
              <a:rPr lang="en-US" sz="2800" baseline="-25000" dirty="0"/>
              <a:t>c</a:t>
            </a:r>
            <a:r>
              <a:rPr lang="en-US" sz="2800" baseline="-40000" dirty="0"/>
              <a:t>1</a:t>
            </a:r>
            <a:r>
              <a:rPr lang="en-US" sz="2800" dirty="0"/>
              <a:t>[1], VT</a:t>
            </a:r>
            <a:r>
              <a:rPr lang="en-US" sz="2800" baseline="-25000" dirty="0"/>
              <a:t>c</a:t>
            </a:r>
            <a:r>
              <a:rPr lang="en-US" sz="2800" baseline="-40000" dirty="0"/>
              <a:t>2</a:t>
            </a:r>
            <a:r>
              <a:rPr lang="en-US" sz="2800" dirty="0"/>
              <a:t>[2], .., </a:t>
            </a:r>
            <a:r>
              <a:rPr lang="en-US" sz="2800" dirty="0" err="1"/>
              <a:t>VT</a:t>
            </a:r>
            <a:r>
              <a:rPr lang="en-US" sz="2800" baseline="-25000" dirty="0" err="1"/>
              <a:t>c</a:t>
            </a:r>
            <a:r>
              <a:rPr lang="en-US" sz="2800" baseline="-40000" dirty="0" err="1"/>
              <a:t>n</a:t>
            </a:r>
            <a:r>
              <a:rPr lang="en-US" sz="2800" dirty="0"/>
              <a:t>[n])</a:t>
            </a:r>
          </a:p>
          <a:p>
            <a:pPr>
              <a:buNone/>
            </a:pPr>
            <a:r>
              <a:rPr lang="en-US" sz="2800" b="1" i="1" dirty="0"/>
              <a:t>Proof:</a:t>
            </a:r>
            <a:endParaRPr lang="en-US" sz="28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	if C is consistent cut then from Theorem1, events c</a:t>
            </a:r>
            <a:r>
              <a:rPr lang="en-US" baseline="-25000" dirty="0"/>
              <a:t>1</a:t>
            </a:r>
            <a:r>
              <a:rPr lang="en-US" dirty="0"/>
              <a:t>,c</a:t>
            </a:r>
            <a:r>
              <a:rPr lang="en-US" baseline="-25000" dirty="0"/>
              <a:t>2</a:t>
            </a:r>
            <a:r>
              <a:rPr lang="en-US" dirty="0"/>
              <a:t>,..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r>
              <a:rPr lang="en-US" baseline="-25000" dirty="0"/>
              <a:t>  </a:t>
            </a:r>
            <a:r>
              <a:rPr lang="en-US" dirty="0"/>
              <a:t> are concurrent.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	that is		 </a:t>
            </a:r>
            <a:r>
              <a:rPr lang="en-US" b="1" dirty="0">
                <a:latin typeface="Symbol" pitchFamily="18" charset="2"/>
              </a:rPr>
              <a:t>"</a:t>
            </a:r>
            <a:r>
              <a:rPr lang="en-US" dirty="0" err="1"/>
              <a:t>i</a:t>
            </a:r>
            <a:r>
              <a:rPr lang="en-US" b="1" dirty="0" err="1">
                <a:latin typeface="Symbol" pitchFamily="18" charset="2"/>
              </a:rPr>
              <a:t>"</a:t>
            </a:r>
            <a:r>
              <a:rPr lang="en-US" dirty="0" err="1"/>
              <a:t>j</a:t>
            </a:r>
            <a:r>
              <a:rPr lang="en-US" dirty="0"/>
              <a:t>, 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  ≥ 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[</a:t>
            </a:r>
            <a:r>
              <a:rPr lang="en-US" i="1" dirty="0" err="1"/>
              <a:t>i</a:t>
            </a:r>
            <a:r>
              <a:rPr lang="en-US" dirty="0"/>
              <a:t>]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 therefore,</a:t>
            </a:r>
          </a:p>
          <a:p>
            <a:pPr lvl="1">
              <a:buNone/>
            </a:pPr>
            <a:r>
              <a:rPr lang="en-US" i="1" dirty="0"/>
              <a:t>sup</a:t>
            </a:r>
            <a:r>
              <a:rPr lang="en-US" dirty="0"/>
              <a:t>(VT</a:t>
            </a:r>
            <a:r>
              <a:rPr lang="en-US" baseline="-25000" dirty="0"/>
              <a:t>c</a:t>
            </a:r>
            <a:r>
              <a:rPr lang="en-US" baseline="-40000" dirty="0"/>
              <a:t>1</a:t>
            </a:r>
            <a:r>
              <a:rPr lang="en-US" dirty="0"/>
              <a:t>, VT</a:t>
            </a:r>
            <a:r>
              <a:rPr lang="en-US" baseline="-25000" dirty="0"/>
              <a:t>c</a:t>
            </a:r>
            <a:r>
              <a:rPr lang="en-US" baseline="-40000" dirty="0"/>
              <a:t>2</a:t>
            </a:r>
            <a:r>
              <a:rPr lang="en-US" dirty="0"/>
              <a:t>, .., </a:t>
            </a:r>
            <a:r>
              <a:rPr lang="en-US" dirty="0" err="1"/>
              <a:t>VT</a:t>
            </a:r>
            <a:r>
              <a:rPr lang="en-US" baseline="-25000" dirty="0" err="1"/>
              <a:t>c</a:t>
            </a:r>
            <a:r>
              <a:rPr lang="en-US" baseline="-40000" dirty="0" err="1"/>
              <a:t>n</a:t>
            </a:r>
            <a:r>
              <a:rPr lang="en-US" dirty="0"/>
              <a:t>) = (VT</a:t>
            </a:r>
            <a:r>
              <a:rPr lang="en-US" baseline="-25000" dirty="0"/>
              <a:t>c</a:t>
            </a:r>
            <a:r>
              <a:rPr lang="en-US" baseline="-40000" dirty="0"/>
              <a:t>1</a:t>
            </a:r>
            <a:r>
              <a:rPr lang="en-US" dirty="0"/>
              <a:t>[1], VT</a:t>
            </a:r>
            <a:r>
              <a:rPr lang="en-US" baseline="-25000" dirty="0"/>
              <a:t>c</a:t>
            </a:r>
            <a:r>
              <a:rPr lang="en-US" baseline="-40000" dirty="0"/>
              <a:t>2</a:t>
            </a:r>
            <a:r>
              <a:rPr lang="en-US" dirty="0"/>
              <a:t>[2], .., </a:t>
            </a:r>
            <a:r>
              <a:rPr lang="en-US" dirty="0" err="1"/>
              <a:t>VT</a:t>
            </a:r>
            <a:r>
              <a:rPr lang="en-US" baseline="-25000" dirty="0" err="1"/>
              <a:t>c</a:t>
            </a:r>
            <a:r>
              <a:rPr lang="en-US" baseline="-40000" dirty="0" err="1"/>
              <a:t>n</a:t>
            </a:r>
            <a:r>
              <a:rPr lang="en-US" dirty="0"/>
              <a:t>[n])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computation consists of a set of cooperating processes that communicate with each other</a:t>
            </a:r>
          </a:p>
          <a:p>
            <a:endParaRPr lang="en-US" sz="1400" dirty="0"/>
          </a:p>
          <a:p>
            <a:r>
              <a:rPr lang="en-US" dirty="0"/>
              <a:t>Hence termination of computation is important</a:t>
            </a:r>
          </a:p>
          <a:p>
            <a:endParaRPr lang="en-US" sz="1800" dirty="0"/>
          </a:p>
          <a:p>
            <a:r>
              <a:rPr lang="en-US" dirty="0"/>
              <a:t>Example: leader election, deadlock detection, deadlock resolution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/>
              <a:t>System Model</a:t>
            </a:r>
          </a:p>
          <a:p>
            <a:pPr>
              <a:buNone/>
            </a:pPr>
            <a:endParaRPr lang="en-US" sz="2400" b="1" dirty="0"/>
          </a:p>
          <a:p>
            <a:r>
              <a:rPr lang="en-US" sz="2800" dirty="0"/>
              <a:t>A process may be </a:t>
            </a:r>
            <a:r>
              <a:rPr lang="en-US" sz="2800" i="1" dirty="0"/>
              <a:t>active</a:t>
            </a:r>
            <a:r>
              <a:rPr lang="en-US" sz="2800" dirty="0"/>
              <a:t> or </a:t>
            </a:r>
            <a:r>
              <a:rPr lang="en-US" sz="2800" i="1" dirty="0"/>
              <a:t>idle</a:t>
            </a:r>
            <a:r>
              <a:rPr lang="en-US" sz="2800" dirty="0"/>
              <a:t> </a:t>
            </a:r>
          </a:p>
          <a:p>
            <a:pPr>
              <a:buNone/>
            </a:pPr>
            <a:endParaRPr lang="en-US" sz="2400" dirty="0"/>
          </a:p>
          <a:p>
            <a:r>
              <a:rPr lang="en-US" sz="2800" dirty="0"/>
              <a:t>Only an </a:t>
            </a:r>
            <a:r>
              <a:rPr lang="en-US" sz="2800" i="1" dirty="0"/>
              <a:t>active</a:t>
            </a:r>
            <a:r>
              <a:rPr lang="en-US" sz="2800" dirty="0"/>
              <a:t> process can send message</a:t>
            </a:r>
          </a:p>
          <a:p>
            <a:pPr>
              <a:buNone/>
            </a:pPr>
            <a:endParaRPr lang="en-US" sz="2400" dirty="0"/>
          </a:p>
          <a:p>
            <a:r>
              <a:rPr lang="en-US" sz="2800" i="1" dirty="0"/>
              <a:t>Idle</a:t>
            </a:r>
            <a:r>
              <a:rPr lang="en-US" sz="2800" dirty="0"/>
              <a:t> process become </a:t>
            </a:r>
            <a:r>
              <a:rPr lang="en-US" sz="2800" i="1" dirty="0"/>
              <a:t>active</a:t>
            </a:r>
            <a:r>
              <a:rPr lang="en-US" sz="2800" dirty="0"/>
              <a:t> on receiving a </a:t>
            </a:r>
            <a:r>
              <a:rPr lang="en-US" sz="2800" i="1" dirty="0"/>
              <a:t>computation message</a:t>
            </a:r>
          </a:p>
          <a:p>
            <a:pPr>
              <a:buNone/>
            </a:pPr>
            <a:endParaRPr lang="en-US" sz="2600" i="1" dirty="0"/>
          </a:p>
          <a:p>
            <a:r>
              <a:rPr lang="en-US" sz="2800" dirty="0"/>
              <a:t>Computation is </a:t>
            </a:r>
            <a:r>
              <a:rPr lang="en-US" sz="2800" i="1" dirty="0"/>
              <a:t>terminated</a:t>
            </a:r>
            <a:r>
              <a:rPr lang="en-US" sz="2800" dirty="0"/>
              <a:t> if and only if all processes are </a:t>
            </a:r>
            <a:r>
              <a:rPr lang="en-US" sz="2800" i="1" dirty="0"/>
              <a:t>idle</a:t>
            </a:r>
            <a:r>
              <a:rPr lang="en-US" sz="2800" dirty="0"/>
              <a:t> and </a:t>
            </a:r>
            <a:r>
              <a:rPr lang="en-US" sz="2800" i="1" dirty="0"/>
              <a:t>no message </a:t>
            </a:r>
            <a:r>
              <a:rPr lang="en-US" sz="2800" dirty="0"/>
              <a:t>is in </a:t>
            </a:r>
            <a:r>
              <a:rPr lang="en-US" sz="2800" i="1" dirty="0"/>
              <a:t>transit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Basic Idea</a:t>
            </a:r>
          </a:p>
          <a:p>
            <a:r>
              <a:rPr lang="en-US" sz="2800" dirty="0"/>
              <a:t>Controlling agent – one of the cooperating processes 			    that monitors computation</a:t>
            </a:r>
          </a:p>
          <a:p>
            <a:pPr>
              <a:buNone/>
            </a:pPr>
            <a:r>
              <a:rPr lang="en-US" sz="2800" dirty="0"/>
              <a:t> 				  – its weight is 1</a:t>
            </a:r>
          </a:p>
          <a:p>
            <a:pPr>
              <a:buNone/>
            </a:pPr>
            <a:r>
              <a:rPr lang="en-US" sz="2800" dirty="0"/>
              <a:t>				  – weight of all other process is zero</a:t>
            </a:r>
          </a:p>
          <a:p>
            <a:pPr>
              <a:buNone/>
            </a:pPr>
            <a:endParaRPr lang="en-US" sz="2400" dirty="0"/>
          </a:p>
          <a:p>
            <a:r>
              <a:rPr lang="en-US" sz="2800" dirty="0"/>
              <a:t>Computation starts when </a:t>
            </a:r>
            <a:r>
              <a:rPr lang="en-US" sz="2800" i="1" dirty="0"/>
              <a:t>controlling agent</a:t>
            </a:r>
            <a:r>
              <a:rPr lang="en-US" sz="2800" dirty="0"/>
              <a:t> sends </a:t>
            </a:r>
            <a:r>
              <a:rPr lang="en-US" sz="2800" i="1" dirty="0"/>
              <a:t>computation message</a:t>
            </a:r>
          </a:p>
          <a:p>
            <a:pPr>
              <a:buNone/>
            </a:pPr>
            <a:endParaRPr lang="en-US" sz="2400" i="1" dirty="0"/>
          </a:p>
          <a:p>
            <a:r>
              <a:rPr lang="en-US" sz="2800" dirty="0"/>
              <a:t>When a process sends a message - process’s weight is split between itself and process receiving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3595"/>
            <a:ext cx="8229600" cy="520240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algorithm assigns weight </a:t>
            </a:r>
            <a:r>
              <a:rPr lang="en-US" sz="2800" i="1" dirty="0"/>
              <a:t>W</a:t>
            </a:r>
            <a:r>
              <a:rPr lang="en-US" sz="2800" dirty="0"/>
              <a:t> (0 &lt; </a:t>
            </a:r>
            <a:r>
              <a:rPr lang="en-US" sz="2800" i="1" dirty="0"/>
              <a:t>W</a:t>
            </a:r>
            <a:r>
              <a:rPr lang="en-US" sz="2800" dirty="0"/>
              <a:t> ≤ 1) to each active process and each message in transit</a:t>
            </a:r>
          </a:p>
          <a:p>
            <a:pPr>
              <a:buNone/>
            </a:pPr>
            <a:endParaRPr lang="en-US" sz="2400" dirty="0"/>
          </a:p>
          <a:p>
            <a:r>
              <a:rPr lang="en-US" sz="2800" dirty="0"/>
              <a:t>Weights are assigned, such that         </a:t>
            </a:r>
            <a:r>
              <a:rPr lang="el-GR" sz="2800" dirty="0"/>
              <a:t>Σ</a:t>
            </a:r>
            <a:r>
              <a:rPr lang="en-US" sz="2800" i="1" dirty="0"/>
              <a:t>W</a:t>
            </a:r>
            <a:r>
              <a:rPr lang="en-US" sz="2800" dirty="0"/>
              <a:t> = 1</a:t>
            </a:r>
          </a:p>
          <a:p>
            <a:pPr>
              <a:buNone/>
            </a:pPr>
            <a:endParaRPr lang="en-US" sz="2600" dirty="0"/>
          </a:p>
          <a:p>
            <a:r>
              <a:rPr lang="en-US" sz="2800" dirty="0"/>
              <a:t>On finishing computation, process sends its weight to controlling agent</a:t>
            </a:r>
          </a:p>
          <a:p>
            <a:pPr>
              <a:buNone/>
            </a:pPr>
            <a:endParaRPr lang="en-US" sz="2200" dirty="0"/>
          </a:p>
          <a:p>
            <a:r>
              <a:rPr lang="en-US" sz="2800" dirty="0"/>
              <a:t>Controlling agent adds received weight to its own weight</a:t>
            </a:r>
          </a:p>
          <a:p>
            <a:pPr>
              <a:buNone/>
            </a:pPr>
            <a:endParaRPr lang="en-US" sz="2600" dirty="0"/>
          </a:p>
          <a:p>
            <a:r>
              <a:rPr lang="en-US" sz="2800" dirty="0"/>
              <a:t>Controlling agent concludes that a computation is terminated  when its weight becomes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91441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small" dirty="0"/>
              <a:t>Notations used in the Algorithm</a:t>
            </a:r>
            <a:br>
              <a:rPr lang="en-US" sz="2800" b="1" cap="small" dirty="0"/>
            </a:br>
            <a:br>
              <a:rPr lang="en-US" sz="2800" b="1" cap="small" dirty="0"/>
            </a:br>
            <a:r>
              <a:rPr lang="en-US" sz="2800" b="1" cap="small" dirty="0"/>
              <a:t> </a:t>
            </a:r>
            <a:r>
              <a:rPr lang="en-US" sz="2800" cap="small" dirty="0"/>
              <a:t>B(</a:t>
            </a:r>
            <a:r>
              <a:rPr lang="en-US" sz="2800" i="1" cap="small" dirty="0"/>
              <a:t>DW</a:t>
            </a:r>
            <a:r>
              <a:rPr lang="en-US" sz="2800" cap="small" dirty="0"/>
              <a:t>) = </a:t>
            </a:r>
            <a:r>
              <a:rPr lang="en-US" sz="2800" dirty="0"/>
              <a:t>Computation message sent as a part of 	computation and DW is the weight assigned to it</a:t>
            </a:r>
          </a:p>
          <a:p>
            <a:endParaRPr lang="en-US" sz="2800" dirty="0"/>
          </a:p>
          <a:p>
            <a:r>
              <a:rPr lang="en-US" sz="2800" cap="small" dirty="0"/>
              <a:t>C(</a:t>
            </a:r>
            <a:r>
              <a:rPr lang="en-US" sz="2800" i="1" cap="small" dirty="0"/>
              <a:t>DW</a:t>
            </a:r>
            <a:r>
              <a:rPr lang="en-US" sz="2800" cap="small" dirty="0"/>
              <a:t>) = </a:t>
            </a:r>
            <a:r>
              <a:rPr lang="en-US" sz="2800" dirty="0"/>
              <a:t>Control message sent from the process to the 	controlling agent and DW is the weight assigned 	to it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Huang’s Termination 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599"/>
          </a:xfrm>
        </p:spPr>
        <p:txBody>
          <a:bodyPr/>
          <a:lstStyle/>
          <a:p>
            <a:pPr>
              <a:buNone/>
            </a:pPr>
            <a:r>
              <a:rPr lang="en-US" b="1" dirty="0"/>
              <a:t>Rule 1</a:t>
            </a:r>
            <a:r>
              <a:rPr lang="en-US" dirty="0"/>
              <a:t>: </a:t>
            </a:r>
            <a:r>
              <a:rPr lang="en-US" sz="2800" dirty="0"/>
              <a:t>The controlling agent or an active process having weight </a:t>
            </a:r>
            <a:r>
              <a:rPr lang="en-US" sz="2800" i="1" dirty="0"/>
              <a:t>W</a:t>
            </a:r>
            <a:r>
              <a:rPr lang="en-US" sz="2800" dirty="0"/>
              <a:t> sends a computation message to a process </a:t>
            </a:r>
            <a:r>
              <a:rPr lang="en-US" sz="2800" i="1" dirty="0"/>
              <a:t>P</a:t>
            </a:r>
            <a:r>
              <a:rPr lang="en-US" sz="2800" dirty="0"/>
              <a:t> by doing:</a:t>
            </a:r>
          </a:p>
          <a:p>
            <a:pPr>
              <a:buNone/>
            </a:pP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Derive W</a:t>
            </a:r>
            <a:r>
              <a:rPr lang="en-US" baseline="-25000" dirty="0"/>
              <a:t>1</a:t>
            </a:r>
            <a:r>
              <a:rPr lang="en-US" dirty="0"/>
              <a:t> and W</a:t>
            </a:r>
            <a:r>
              <a:rPr lang="en-US" baseline="-25000" dirty="0"/>
              <a:t>2</a:t>
            </a:r>
            <a:r>
              <a:rPr lang="en-US" dirty="0"/>
              <a:t> such that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 = W, 	 W</a:t>
            </a:r>
            <a:r>
              <a:rPr lang="en-US" baseline="-25000" dirty="0"/>
              <a:t>1</a:t>
            </a:r>
            <a:r>
              <a:rPr lang="en-US" dirty="0"/>
              <a:t> &gt; 0,	 W</a:t>
            </a:r>
            <a:r>
              <a:rPr lang="en-US" baseline="-25000" dirty="0"/>
              <a:t>2</a:t>
            </a:r>
            <a:r>
              <a:rPr lang="en-US" dirty="0"/>
              <a:t> &gt; 0;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 := W</a:t>
            </a:r>
            <a:r>
              <a:rPr lang="en-US" baseline="-25000" dirty="0"/>
              <a:t>1</a:t>
            </a:r>
            <a:r>
              <a:rPr lang="en-US" dirty="0"/>
              <a:t> ;</a:t>
            </a:r>
            <a:r>
              <a:rPr lang="en-US" baseline="-25000" dirty="0"/>
              <a:t> </a:t>
            </a:r>
            <a:r>
              <a:rPr lang="en-US" dirty="0"/>
              <a:t>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Send B(W</a:t>
            </a:r>
            <a:r>
              <a:rPr lang="en-US" baseline="-25000" dirty="0"/>
              <a:t>2</a:t>
            </a:r>
            <a:r>
              <a:rPr lang="en-US" dirty="0"/>
              <a:t>) to P;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Rule 2</a:t>
            </a:r>
            <a:r>
              <a:rPr lang="en-US" sz="2800" dirty="0"/>
              <a:t>: on receipt of B(DW) , a process P having 	   weight W does: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dirty="0"/>
              <a:t>W := W + DW;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if </a:t>
            </a:r>
            <a:r>
              <a:rPr lang="en-US" i="1" dirty="0"/>
              <a:t>P</a:t>
            </a:r>
            <a:r>
              <a:rPr lang="en-US" dirty="0"/>
              <a:t> is idle </a:t>
            </a:r>
            <a:r>
              <a:rPr lang="en-US" i="1" dirty="0"/>
              <a:t>P</a:t>
            </a:r>
            <a:r>
              <a:rPr lang="en-US" dirty="0"/>
              <a:t> becomes active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2800" b="1" dirty="0"/>
              <a:t>Rule 3</a:t>
            </a:r>
            <a:r>
              <a:rPr lang="en-US" sz="2800" dirty="0"/>
              <a:t>:  An active process having weight W become idle at any time by doing: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Send C(DW) to the controlling agent;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W := 0;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(Process becomes idle);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Rule 4</a:t>
            </a:r>
            <a:r>
              <a:rPr lang="en-US" dirty="0"/>
              <a:t>: on receipt of C(DW) , the controlling agent having weight W takes following actions:</a:t>
            </a:r>
          </a:p>
          <a:p>
            <a:pPr>
              <a:buNone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i="1" dirty="0"/>
              <a:t>W := W + DW</a:t>
            </a:r>
            <a:r>
              <a:rPr lang="en-US" dirty="0"/>
              <a:t>;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if </a:t>
            </a:r>
            <a:r>
              <a:rPr lang="en-US" i="1" dirty="0"/>
              <a:t>W = 1 </a:t>
            </a:r>
            <a:r>
              <a:rPr lang="en-US" dirty="0"/>
              <a:t>conclude computation is terminated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F8F2B9-9839-4FDF-83F0-C429AB312183}" type="slidenum">
              <a:rPr lang="en-US" altLang="en-US" sz="2400">
                <a:solidFill>
                  <a:schemeClr val="tx2"/>
                </a:solidFill>
              </a:rPr>
              <a:pPr eaLnBrk="1" hangingPunct="1"/>
              <a:t>7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DOS: Communication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1981200" y="2667000"/>
            <a:ext cx="5562600" cy="213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362200" y="35814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200400" y="39624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581400" y="29718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191000" y="35814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181600" y="40386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876800" y="28956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410200" y="34290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6324600" y="37338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2667000" y="3124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2667000" y="3810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3886200" y="30480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V="1">
            <a:off x="3505200" y="3886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V="1">
            <a:off x="4495800" y="36576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V="1">
            <a:off x="5334000" y="3810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5715000" y="3581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4495800" y="3276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37" name="AutoShape 21"/>
          <p:cNvSpPr>
            <a:spLocks noChangeArrowheads="1"/>
          </p:cNvSpPr>
          <p:nvPr/>
        </p:nvSpPr>
        <p:spPr bwMode="auto">
          <a:xfrm>
            <a:off x="3352800" y="2209800"/>
            <a:ext cx="3048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8" name="AutoShape 22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9" name="AutoShape 23"/>
          <p:cNvSpPr>
            <a:spLocks noChangeArrowheads="1"/>
          </p:cNvSpPr>
          <p:nvPr/>
        </p:nvSpPr>
        <p:spPr bwMode="auto">
          <a:xfrm>
            <a:off x="4800600" y="2209800"/>
            <a:ext cx="3048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0" name="AutoShape 24"/>
          <p:cNvSpPr>
            <a:spLocks noChangeArrowheads="1"/>
          </p:cNvSpPr>
          <p:nvPr/>
        </p:nvSpPr>
        <p:spPr bwMode="auto">
          <a:xfrm>
            <a:off x="5257800" y="2133600"/>
            <a:ext cx="3048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1" name="AutoShape 25"/>
          <p:cNvSpPr>
            <a:spLocks noChangeArrowheads="1"/>
          </p:cNvSpPr>
          <p:nvPr/>
        </p:nvSpPr>
        <p:spPr bwMode="auto">
          <a:xfrm>
            <a:off x="1447800" y="3200400"/>
            <a:ext cx="3048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2" name="AutoShape 26"/>
          <p:cNvSpPr>
            <a:spLocks noChangeArrowheads="1"/>
          </p:cNvSpPr>
          <p:nvPr/>
        </p:nvSpPr>
        <p:spPr bwMode="auto">
          <a:xfrm>
            <a:off x="7162800" y="4343400"/>
            <a:ext cx="3048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3" name="AutoShape 27"/>
          <p:cNvSpPr>
            <a:spLocks noChangeArrowheads="1"/>
          </p:cNvSpPr>
          <p:nvPr/>
        </p:nvSpPr>
        <p:spPr bwMode="auto">
          <a:xfrm>
            <a:off x="3200400" y="4876800"/>
            <a:ext cx="3048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4" name="AutoShape 28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1752600" y="3352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>
            <a:off x="3581400" y="2514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47" name="Line 32"/>
          <p:cNvSpPr>
            <a:spLocks noChangeShapeType="1"/>
          </p:cNvSpPr>
          <p:nvPr/>
        </p:nvSpPr>
        <p:spPr bwMode="auto">
          <a:xfrm>
            <a:off x="4953000" y="25146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48" name="Line 33"/>
          <p:cNvSpPr>
            <a:spLocks noChangeShapeType="1"/>
          </p:cNvSpPr>
          <p:nvPr/>
        </p:nvSpPr>
        <p:spPr bwMode="auto">
          <a:xfrm flipH="1">
            <a:off x="5105400" y="2438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49" name="Line 34"/>
          <p:cNvSpPr>
            <a:spLocks noChangeShapeType="1"/>
          </p:cNvSpPr>
          <p:nvPr/>
        </p:nvSpPr>
        <p:spPr bwMode="auto">
          <a:xfrm>
            <a:off x="6629400" y="3962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50" name="Line 35"/>
          <p:cNvSpPr>
            <a:spLocks noChangeShapeType="1"/>
          </p:cNvSpPr>
          <p:nvPr/>
        </p:nvSpPr>
        <p:spPr bwMode="auto">
          <a:xfrm>
            <a:off x="5334000" y="4419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51" name="Line 36"/>
          <p:cNvSpPr>
            <a:spLocks noChangeShapeType="1"/>
          </p:cNvSpPr>
          <p:nvPr/>
        </p:nvSpPr>
        <p:spPr bwMode="auto">
          <a:xfrm>
            <a:off x="33528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52" name="Line 37"/>
          <p:cNvSpPr>
            <a:spLocks noChangeShapeType="1"/>
          </p:cNvSpPr>
          <p:nvPr/>
        </p:nvSpPr>
        <p:spPr bwMode="auto">
          <a:xfrm flipH="1">
            <a:off x="3810000" y="2362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53" name="Line 38"/>
          <p:cNvSpPr>
            <a:spLocks noChangeShapeType="1"/>
          </p:cNvSpPr>
          <p:nvPr/>
        </p:nvSpPr>
        <p:spPr bwMode="auto">
          <a:xfrm flipH="1">
            <a:off x="3810000" y="2362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54" name="AutoShape 39"/>
          <p:cNvSpPr>
            <a:spLocks noChangeArrowheads="1"/>
          </p:cNvSpPr>
          <p:nvPr/>
        </p:nvSpPr>
        <p:spPr bwMode="auto">
          <a:xfrm>
            <a:off x="6934200" y="1676400"/>
            <a:ext cx="304800" cy="304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5" name="Rectangle 40"/>
          <p:cNvSpPr>
            <a:spLocks noChangeArrowheads="1"/>
          </p:cNvSpPr>
          <p:nvPr/>
        </p:nvSpPr>
        <p:spPr bwMode="auto">
          <a:xfrm>
            <a:off x="6958013" y="2251075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6" name="Text Box 41"/>
          <p:cNvSpPr txBox="1">
            <a:spLocks noChangeArrowheads="1"/>
          </p:cNvSpPr>
          <p:nvPr/>
        </p:nvSpPr>
        <p:spPr bwMode="auto">
          <a:xfrm>
            <a:off x="7304088" y="1600200"/>
            <a:ext cx="1198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Computer</a:t>
            </a:r>
          </a:p>
        </p:txBody>
      </p:sp>
      <p:sp>
        <p:nvSpPr>
          <p:cNvPr id="9257" name="Text Box 42"/>
          <p:cNvSpPr txBox="1">
            <a:spLocks noChangeArrowheads="1"/>
          </p:cNvSpPr>
          <p:nvPr/>
        </p:nvSpPr>
        <p:spPr bwMode="auto">
          <a:xfrm>
            <a:off x="7323138" y="2227263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0689105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692" y="762000"/>
            <a:ext cx="879230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048000"/>
            <a:ext cx="701451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32155"/>
            <a:ext cx="630149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8099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Hence,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730" y="3789195"/>
            <a:ext cx="76962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   A U B = </a:t>
            </a:r>
            <a:r>
              <a:rPr lang="az-Cyrl-AZ" sz="2800" dirty="0"/>
              <a:t>ф</a:t>
            </a:r>
            <a:r>
              <a:rPr lang="en-US" sz="2800" dirty="0"/>
              <a:t>    implies  termination of computation</a:t>
            </a:r>
          </a:p>
          <a:p>
            <a:pPr>
              <a:buFont typeface="Arial" pitchFamily="34" charset="0"/>
              <a:buChar char="•"/>
            </a:pPr>
            <a:endParaRPr lang="en-US" sz="9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 We can verify that the algorithm never detects     false termination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334000"/>
            <a:ext cx="5638800" cy="75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300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MUTUAL EXCLUSION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Mutual Exclusion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Access to shared resource by several un-coordinated user requests must be  serialized </a:t>
            </a:r>
          </a:p>
          <a:p>
            <a:pPr eaLnBrk="1" hangingPunct="1">
              <a:buNone/>
            </a:pPr>
            <a:endParaRPr lang="en-US" sz="2800" dirty="0"/>
          </a:p>
          <a:p>
            <a:pPr eaLnBrk="1" hangingPunct="1"/>
            <a:r>
              <a:rPr lang="en-US" sz="2800" dirty="0"/>
              <a:t>Actions performed on shared resource on user behalf must be atomic</a:t>
            </a:r>
          </a:p>
          <a:p>
            <a:pPr eaLnBrk="1" hangingPunct="1">
              <a:buNone/>
            </a:pPr>
            <a:endParaRPr lang="en-US" sz="2800" dirty="0"/>
          </a:p>
          <a:p>
            <a:pPr eaLnBrk="1" hangingPunct="1"/>
            <a:r>
              <a:rPr lang="en-US" sz="2800" dirty="0"/>
              <a:t>Examples : Directory Management – where update to the directory must be atomic</a:t>
            </a:r>
          </a:p>
          <a:p>
            <a:pPr eaLnBrk="1" hangingPunct="1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latin typeface="+mn-lt"/>
              </a:rPr>
              <a:t>Classification of Mutual Exclusion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838200" y="1964085"/>
            <a:ext cx="796692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</a:pPr>
            <a:r>
              <a:rPr lang="en-US" sz="2800" dirty="0"/>
              <a:t>  </a:t>
            </a:r>
            <a:r>
              <a:rPr lang="en-US" sz="2800" b="1" dirty="0"/>
              <a:t>Non-token based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 A site/process can enter a critical section when 	an assertion (condition) becomes true.</a:t>
            </a:r>
          </a:p>
          <a:p>
            <a:pPr lvl="1"/>
            <a:endParaRPr lang="en-US" sz="2800" dirty="0"/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 Algorithm should ensure that the assertion will 	be true in only one site/process.</a:t>
            </a:r>
          </a:p>
          <a:p>
            <a:pPr>
              <a:buFontTx/>
              <a:buChar char="•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sz="2800" b="1" dirty="0"/>
              <a:t>Token based</a:t>
            </a:r>
            <a:r>
              <a:rPr lang="en-US" sz="2800" dirty="0"/>
              <a:t>:</a:t>
            </a:r>
          </a:p>
          <a:p>
            <a:pPr>
              <a:buNone/>
            </a:pP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 A unique token (a known, PRIVILEGE message) is shared  among cooperating sites/processes.</a:t>
            </a:r>
          </a:p>
          <a:p>
            <a:pPr lvl="1">
              <a:buNone/>
            </a:pP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 Possessor of the token has access to critical section.</a:t>
            </a:r>
          </a:p>
          <a:p>
            <a:pPr lvl="1">
              <a:buNone/>
            </a:pP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 Need to take care of conditions such as loss of token,  crash of token holder, possibility of multiple tokens,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75</a:t>
            </a:fld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General System Model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13160"/>
            <a:ext cx="7772400" cy="491144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/>
              <a:t>At any instant, a site may have several requests for critical  section (CS), queued up, and serviced one at a time.</a:t>
            </a:r>
          </a:p>
          <a:p>
            <a:pPr eaLnBrk="1" hangingPunct="1"/>
            <a:r>
              <a:rPr lang="en-US" sz="2800" dirty="0"/>
              <a:t>Site States: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Requesting CS</a:t>
            </a:r>
            <a:r>
              <a:rPr lang="en-US" dirty="0"/>
              <a:t>: blocked until granted access, cannot make additional requests for CS.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Executing CS</a:t>
            </a:r>
            <a:r>
              <a:rPr lang="en-US" dirty="0"/>
              <a:t>: using the CS.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Idle</a:t>
            </a:r>
            <a:r>
              <a:rPr lang="en-US" dirty="0"/>
              <a:t>: action is outside the site. In token-based approaches, </a:t>
            </a:r>
            <a:r>
              <a:rPr lang="en-US" i="1" dirty="0"/>
              <a:t>idle</a:t>
            </a:r>
            <a:r>
              <a:rPr lang="en-US" dirty="0"/>
              <a:t> site can have the token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45120" y="228600"/>
            <a:ext cx="7772400" cy="1143000"/>
          </a:xfrm>
        </p:spPr>
        <p:txBody>
          <a:bodyPr>
            <a:noAutofit/>
          </a:bodyPr>
          <a:lstStyle/>
          <a:p>
            <a:r>
              <a:rPr lang="en-US" sz="4000" dirty="0"/>
              <a:t>Requirements of Mutual Exclusion Algorithms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>
          <a:xfrm>
            <a:off x="755070" y="16002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b="1" dirty="0"/>
              <a:t>Freedom from deadlocks</a:t>
            </a:r>
            <a:r>
              <a:rPr lang="en-US" sz="2800" dirty="0"/>
              <a:t>: two or more sites should not endlessly wait on conditions/messages that  will never arrive.</a:t>
            </a:r>
          </a:p>
          <a:p>
            <a:pPr eaLnBrk="1" hangingPunct="1">
              <a:buNone/>
            </a:pPr>
            <a:endParaRPr lang="en-US" sz="2800" dirty="0"/>
          </a:p>
          <a:p>
            <a:pPr eaLnBrk="1" hangingPunct="1"/>
            <a:r>
              <a:rPr lang="en-US" sz="2800" b="1" dirty="0"/>
              <a:t>Freedom from starvation</a:t>
            </a:r>
            <a:r>
              <a:rPr lang="en-US" sz="2800" dirty="0"/>
              <a:t>: No indefinite waiting to execute CS </a:t>
            </a:r>
          </a:p>
          <a:p>
            <a:pPr eaLnBrk="1" hangingPunct="1">
              <a:buNone/>
            </a:pPr>
            <a:endParaRPr lang="en-US" sz="2800" dirty="0"/>
          </a:p>
          <a:p>
            <a:pPr eaLnBrk="1" hangingPunct="1"/>
            <a:r>
              <a:rPr lang="en-US" sz="2800" b="1" dirty="0"/>
              <a:t>Fairness</a:t>
            </a:r>
            <a:r>
              <a:rPr lang="en-US" sz="2800" dirty="0"/>
              <a:t>: Order of execution of CS follows the order of the requests for CS. (equal priority).</a:t>
            </a:r>
          </a:p>
          <a:p>
            <a:pPr eaLnBrk="1" hangingPunct="1">
              <a:buNone/>
            </a:pPr>
            <a:endParaRPr lang="en-US" sz="2800" dirty="0"/>
          </a:p>
          <a:p>
            <a:pPr eaLnBrk="1" hangingPunct="1"/>
            <a:r>
              <a:rPr lang="en-US" sz="2800" b="1" dirty="0"/>
              <a:t>Fault tolerance</a:t>
            </a:r>
            <a:r>
              <a:rPr lang="en-US" sz="2800" dirty="0"/>
              <a:t>: the mutual exclusion algorithm must be able to reorganize itself in the wake of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74320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sz="2800" b="1" dirty="0"/>
              <a:t>Number of messages per CS invocation</a:t>
            </a:r>
            <a:r>
              <a:rPr lang="en-US" sz="2800" dirty="0"/>
              <a:t>: should be minimized.</a:t>
            </a:r>
          </a:p>
          <a:p>
            <a:pPr lvl="0">
              <a:lnSpc>
                <a:spcPct val="90000"/>
              </a:lnSpc>
              <a:buNone/>
              <a:defRPr/>
            </a:pPr>
            <a:endParaRPr lang="en-US" sz="1200" dirty="0"/>
          </a:p>
          <a:p>
            <a:pPr lvl="0">
              <a:lnSpc>
                <a:spcPct val="90000"/>
              </a:lnSpc>
              <a:defRPr/>
            </a:pPr>
            <a:r>
              <a:rPr lang="en-US" sz="2800" b="1" dirty="0"/>
              <a:t>Synchronization delay</a:t>
            </a:r>
            <a:r>
              <a:rPr lang="en-US" sz="2800" dirty="0"/>
              <a:t>:  time between the leaving of CS by a site and the entry of CS by the next one.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should be minimized ( shown below)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114800"/>
            <a:ext cx="5562600" cy="200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1"/>
            <a:ext cx="8229600" cy="198119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sz="2800" b="1" dirty="0"/>
              <a:t>Response time</a:t>
            </a:r>
            <a:r>
              <a:rPr lang="en-US" sz="2800" dirty="0"/>
              <a:t>: time interval between completion of CS execution and request messages  sent.</a:t>
            </a:r>
          </a:p>
          <a:p>
            <a:pPr lvl="0">
              <a:lnSpc>
                <a:spcPct val="90000"/>
              </a:lnSpc>
              <a:buNone/>
              <a:defRPr/>
            </a:pPr>
            <a:endParaRPr lang="en-US" sz="1200" dirty="0"/>
          </a:p>
          <a:p>
            <a:r>
              <a:rPr lang="en-US" sz="2800" dirty="0"/>
              <a:t>Following figure shows Response Time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95600"/>
            <a:ext cx="6781800" cy="258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619460C-81C8-437A-B1D1-A5E3F4671B86}" type="slidenum">
              <a:rPr lang="en-US" altLang="en-US" sz="2400">
                <a:solidFill>
                  <a:schemeClr val="tx2"/>
                </a:solidFill>
              </a:rPr>
              <a:pPr eaLnBrk="1" hangingPunct="1"/>
              <a:t>8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ISO-OSI Reference Model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38200" y="19812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838200" y="24384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838200" y="28956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838200" y="33528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838200" y="38100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Network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838200" y="42672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838200" y="47244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Text Box 24"/>
          <p:cNvSpPr txBox="1">
            <a:spLocks noChangeArrowheads="1"/>
          </p:cNvSpPr>
          <p:nvPr/>
        </p:nvSpPr>
        <p:spPr bwMode="auto">
          <a:xfrm>
            <a:off x="1004888" y="199548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Application</a:t>
            </a:r>
          </a:p>
        </p:txBody>
      </p:sp>
      <p:sp>
        <p:nvSpPr>
          <p:cNvPr id="10252" name="Text Box 25"/>
          <p:cNvSpPr txBox="1">
            <a:spLocks noChangeArrowheads="1"/>
          </p:cNvSpPr>
          <p:nvPr/>
        </p:nvSpPr>
        <p:spPr bwMode="auto">
          <a:xfrm>
            <a:off x="971550" y="2514600"/>
            <a:ext cx="131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Presentation</a:t>
            </a:r>
          </a:p>
        </p:txBody>
      </p:sp>
      <p:sp>
        <p:nvSpPr>
          <p:cNvPr id="10253" name="Text Box 26"/>
          <p:cNvSpPr txBox="1">
            <a:spLocks noChangeArrowheads="1"/>
          </p:cNvSpPr>
          <p:nvPr/>
        </p:nvSpPr>
        <p:spPr bwMode="auto">
          <a:xfrm>
            <a:off x="1139825" y="2930525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Session</a:t>
            </a:r>
          </a:p>
        </p:txBody>
      </p:sp>
      <p:sp>
        <p:nvSpPr>
          <p:cNvPr id="10254" name="Text Box 27"/>
          <p:cNvSpPr txBox="1">
            <a:spLocks noChangeArrowheads="1"/>
          </p:cNvSpPr>
          <p:nvPr/>
        </p:nvSpPr>
        <p:spPr bwMode="auto">
          <a:xfrm>
            <a:off x="1095375" y="3438525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Transport</a:t>
            </a:r>
          </a:p>
        </p:txBody>
      </p:sp>
      <p:sp>
        <p:nvSpPr>
          <p:cNvPr id="10255" name="Text Box 29"/>
          <p:cNvSpPr txBox="1">
            <a:spLocks noChangeArrowheads="1"/>
          </p:cNvSpPr>
          <p:nvPr/>
        </p:nvSpPr>
        <p:spPr bwMode="auto">
          <a:xfrm>
            <a:off x="1144588" y="43434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Datalink</a:t>
            </a:r>
          </a:p>
        </p:txBody>
      </p:sp>
      <p:sp>
        <p:nvSpPr>
          <p:cNvPr id="10256" name="Text Box 30"/>
          <p:cNvSpPr txBox="1">
            <a:spLocks noChangeArrowheads="1"/>
          </p:cNvSpPr>
          <p:nvPr/>
        </p:nvSpPr>
        <p:spPr bwMode="auto">
          <a:xfrm>
            <a:off x="1143000" y="4810125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Physical</a:t>
            </a:r>
          </a:p>
        </p:txBody>
      </p:sp>
      <p:sp>
        <p:nvSpPr>
          <p:cNvPr id="10257" name="Rectangle 31"/>
          <p:cNvSpPr>
            <a:spLocks noChangeArrowheads="1"/>
          </p:cNvSpPr>
          <p:nvPr/>
        </p:nvSpPr>
        <p:spPr bwMode="auto">
          <a:xfrm>
            <a:off x="7162800" y="19812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8" name="Rectangle 32"/>
          <p:cNvSpPr>
            <a:spLocks noChangeArrowheads="1"/>
          </p:cNvSpPr>
          <p:nvPr/>
        </p:nvSpPr>
        <p:spPr bwMode="auto">
          <a:xfrm>
            <a:off x="7162800" y="24384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9" name="Rectangle 33"/>
          <p:cNvSpPr>
            <a:spLocks noChangeArrowheads="1"/>
          </p:cNvSpPr>
          <p:nvPr/>
        </p:nvSpPr>
        <p:spPr bwMode="auto">
          <a:xfrm>
            <a:off x="7162800" y="28956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0" name="Rectangle 34"/>
          <p:cNvSpPr>
            <a:spLocks noChangeArrowheads="1"/>
          </p:cNvSpPr>
          <p:nvPr/>
        </p:nvSpPr>
        <p:spPr bwMode="auto">
          <a:xfrm>
            <a:off x="7162800" y="33528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1" name="Rectangle 35"/>
          <p:cNvSpPr>
            <a:spLocks noChangeArrowheads="1"/>
          </p:cNvSpPr>
          <p:nvPr/>
        </p:nvSpPr>
        <p:spPr bwMode="auto">
          <a:xfrm>
            <a:off x="7162800" y="38100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Network</a:t>
            </a:r>
          </a:p>
        </p:txBody>
      </p:sp>
      <p:sp>
        <p:nvSpPr>
          <p:cNvPr id="10262" name="Rectangle 36"/>
          <p:cNvSpPr>
            <a:spLocks noChangeArrowheads="1"/>
          </p:cNvSpPr>
          <p:nvPr/>
        </p:nvSpPr>
        <p:spPr bwMode="auto">
          <a:xfrm>
            <a:off x="7162800" y="42672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3" name="Rectangle 37"/>
          <p:cNvSpPr>
            <a:spLocks noChangeArrowheads="1"/>
          </p:cNvSpPr>
          <p:nvPr/>
        </p:nvSpPr>
        <p:spPr bwMode="auto">
          <a:xfrm>
            <a:off x="7162800" y="47244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4" name="Text Box 38"/>
          <p:cNvSpPr txBox="1">
            <a:spLocks noChangeArrowheads="1"/>
          </p:cNvSpPr>
          <p:nvPr/>
        </p:nvSpPr>
        <p:spPr bwMode="auto">
          <a:xfrm>
            <a:off x="7329488" y="199548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Application</a:t>
            </a:r>
          </a:p>
        </p:txBody>
      </p:sp>
      <p:sp>
        <p:nvSpPr>
          <p:cNvPr id="10265" name="Text Box 39"/>
          <p:cNvSpPr txBox="1">
            <a:spLocks noChangeArrowheads="1"/>
          </p:cNvSpPr>
          <p:nvPr/>
        </p:nvSpPr>
        <p:spPr bwMode="auto">
          <a:xfrm>
            <a:off x="7296150" y="2514600"/>
            <a:ext cx="131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Presentation</a:t>
            </a:r>
          </a:p>
        </p:txBody>
      </p:sp>
      <p:sp>
        <p:nvSpPr>
          <p:cNvPr id="10266" name="Text Box 40"/>
          <p:cNvSpPr txBox="1">
            <a:spLocks noChangeArrowheads="1"/>
          </p:cNvSpPr>
          <p:nvPr/>
        </p:nvSpPr>
        <p:spPr bwMode="auto">
          <a:xfrm>
            <a:off x="7464425" y="2930525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Session</a:t>
            </a:r>
          </a:p>
        </p:txBody>
      </p:sp>
      <p:sp>
        <p:nvSpPr>
          <p:cNvPr id="10267" name="Text Box 41"/>
          <p:cNvSpPr txBox="1">
            <a:spLocks noChangeArrowheads="1"/>
          </p:cNvSpPr>
          <p:nvPr/>
        </p:nvSpPr>
        <p:spPr bwMode="auto">
          <a:xfrm>
            <a:off x="7419975" y="3438525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Transport</a:t>
            </a:r>
          </a:p>
        </p:txBody>
      </p:sp>
      <p:sp>
        <p:nvSpPr>
          <p:cNvPr id="10268" name="Text Box 42"/>
          <p:cNvSpPr txBox="1">
            <a:spLocks noChangeArrowheads="1"/>
          </p:cNvSpPr>
          <p:nvPr/>
        </p:nvSpPr>
        <p:spPr bwMode="auto">
          <a:xfrm>
            <a:off x="7469188" y="43434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Datalink</a:t>
            </a:r>
          </a:p>
        </p:txBody>
      </p:sp>
      <p:sp>
        <p:nvSpPr>
          <p:cNvPr id="10269" name="Text Box 43"/>
          <p:cNvSpPr txBox="1">
            <a:spLocks noChangeArrowheads="1"/>
          </p:cNvSpPr>
          <p:nvPr/>
        </p:nvSpPr>
        <p:spPr bwMode="auto">
          <a:xfrm>
            <a:off x="7467600" y="4810125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Physical</a:t>
            </a:r>
          </a:p>
        </p:txBody>
      </p:sp>
      <p:sp>
        <p:nvSpPr>
          <p:cNvPr id="10270" name="Rectangle 45"/>
          <p:cNvSpPr>
            <a:spLocks noChangeArrowheads="1"/>
          </p:cNvSpPr>
          <p:nvPr/>
        </p:nvSpPr>
        <p:spPr bwMode="auto">
          <a:xfrm>
            <a:off x="2882900" y="38100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Network</a:t>
            </a:r>
          </a:p>
        </p:txBody>
      </p:sp>
      <p:sp>
        <p:nvSpPr>
          <p:cNvPr id="10271" name="Rectangle 46"/>
          <p:cNvSpPr>
            <a:spLocks noChangeArrowheads="1"/>
          </p:cNvSpPr>
          <p:nvPr/>
        </p:nvSpPr>
        <p:spPr bwMode="auto">
          <a:xfrm>
            <a:off x="2882900" y="42672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2" name="Rectangle 47"/>
          <p:cNvSpPr>
            <a:spLocks noChangeArrowheads="1"/>
          </p:cNvSpPr>
          <p:nvPr/>
        </p:nvSpPr>
        <p:spPr bwMode="auto">
          <a:xfrm>
            <a:off x="2882900" y="47244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3" name="Text Box 48"/>
          <p:cNvSpPr txBox="1">
            <a:spLocks noChangeArrowheads="1"/>
          </p:cNvSpPr>
          <p:nvPr/>
        </p:nvSpPr>
        <p:spPr bwMode="auto">
          <a:xfrm>
            <a:off x="3189288" y="43434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Datalink</a:t>
            </a:r>
          </a:p>
        </p:txBody>
      </p:sp>
      <p:sp>
        <p:nvSpPr>
          <p:cNvPr id="10274" name="Text Box 49"/>
          <p:cNvSpPr txBox="1">
            <a:spLocks noChangeArrowheads="1"/>
          </p:cNvSpPr>
          <p:nvPr/>
        </p:nvSpPr>
        <p:spPr bwMode="auto">
          <a:xfrm>
            <a:off x="3187700" y="4810125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Physical</a:t>
            </a:r>
          </a:p>
        </p:txBody>
      </p:sp>
      <p:sp>
        <p:nvSpPr>
          <p:cNvPr id="10275" name="Rectangle 50"/>
          <p:cNvSpPr>
            <a:spLocks noChangeArrowheads="1"/>
          </p:cNvSpPr>
          <p:nvPr/>
        </p:nvSpPr>
        <p:spPr bwMode="auto">
          <a:xfrm>
            <a:off x="5022850" y="38100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Network</a:t>
            </a:r>
          </a:p>
        </p:txBody>
      </p:sp>
      <p:sp>
        <p:nvSpPr>
          <p:cNvPr id="10276" name="Rectangle 51"/>
          <p:cNvSpPr>
            <a:spLocks noChangeArrowheads="1"/>
          </p:cNvSpPr>
          <p:nvPr/>
        </p:nvSpPr>
        <p:spPr bwMode="auto">
          <a:xfrm>
            <a:off x="5022850" y="42672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7" name="Rectangle 52"/>
          <p:cNvSpPr>
            <a:spLocks noChangeArrowheads="1"/>
          </p:cNvSpPr>
          <p:nvPr/>
        </p:nvSpPr>
        <p:spPr bwMode="auto">
          <a:xfrm>
            <a:off x="5022850" y="47244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8" name="Text Box 53"/>
          <p:cNvSpPr txBox="1">
            <a:spLocks noChangeArrowheads="1"/>
          </p:cNvSpPr>
          <p:nvPr/>
        </p:nvSpPr>
        <p:spPr bwMode="auto">
          <a:xfrm>
            <a:off x="5329238" y="43434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Datalink</a:t>
            </a:r>
          </a:p>
        </p:txBody>
      </p:sp>
      <p:sp>
        <p:nvSpPr>
          <p:cNvPr id="10279" name="Text Box 54"/>
          <p:cNvSpPr txBox="1">
            <a:spLocks noChangeArrowheads="1"/>
          </p:cNvSpPr>
          <p:nvPr/>
        </p:nvSpPr>
        <p:spPr bwMode="auto">
          <a:xfrm>
            <a:off x="5327650" y="4810125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800"/>
              <a:t>Physical</a:t>
            </a:r>
          </a:p>
        </p:txBody>
      </p:sp>
      <p:sp>
        <p:nvSpPr>
          <p:cNvPr id="10280" name="Rectangle 55"/>
          <p:cNvSpPr>
            <a:spLocks noChangeArrowheads="1"/>
          </p:cNvSpPr>
          <p:nvPr/>
        </p:nvSpPr>
        <p:spPr bwMode="auto">
          <a:xfrm>
            <a:off x="2667000" y="3387725"/>
            <a:ext cx="4267200" cy="21336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1" name="Text Box 56"/>
          <p:cNvSpPr txBox="1">
            <a:spLocks noChangeArrowheads="1"/>
          </p:cNvSpPr>
          <p:nvPr/>
        </p:nvSpPr>
        <p:spPr bwMode="auto">
          <a:xfrm>
            <a:off x="3402013" y="2971800"/>
            <a:ext cx="2770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Communication Network</a:t>
            </a:r>
          </a:p>
        </p:txBody>
      </p:sp>
      <p:sp>
        <p:nvSpPr>
          <p:cNvPr id="10282" name="Line 57"/>
          <p:cNvSpPr>
            <a:spLocks noChangeShapeType="1"/>
          </p:cNvSpPr>
          <p:nvPr/>
        </p:nvSpPr>
        <p:spPr bwMode="auto">
          <a:xfrm>
            <a:off x="24384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83" name="Line 58"/>
          <p:cNvSpPr>
            <a:spLocks noChangeShapeType="1"/>
          </p:cNvSpPr>
          <p:nvPr/>
        </p:nvSpPr>
        <p:spPr bwMode="auto">
          <a:xfrm>
            <a:off x="6629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84" name="Line 59"/>
          <p:cNvSpPr>
            <a:spLocks noChangeShapeType="1"/>
          </p:cNvSpPr>
          <p:nvPr/>
        </p:nvSpPr>
        <p:spPr bwMode="auto">
          <a:xfrm>
            <a:off x="44958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040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buNone/>
              <a:defRPr/>
            </a:pPr>
            <a:endParaRPr lang="en-US" sz="2600" dirty="0"/>
          </a:p>
          <a:p>
            <a:pPr lvl="0">
              <a:lnSpc>
                <a:spcPct val="90000"/>
              </a:lnSpc>
              <a:defRPr/>
            </a:pPr>
            <a:r>
              <a:rPr lang="en-US" sz="2800" b="1" dirty="0"/>
              <a:t>System throughput</a:t>
            </a:r>
            <a:r>
              <a:rPr lang="en-US" sz="2800" dirty="0"/>
              <a:t>:  rate at which system executes requests for CS.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should  be maximized.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sz="1800" dirty="0"/>
          </a:p>
          <a:p>
            <a:pPr lvl="0"/>
            <a:r>
              <a:rPr lang="en-US" sz="2800" dirty="0"/>
              <a:t>If </a:t>
            </a:r>
            <a:r>
              <a:rPr lang="en-US" sz="2800" i="1" dirty="0" err="1"/>
              <a:t>sd</a:t>
            </a:r>
            <a:r>
              <a:rPr lang="en-US" sz="2800" dirty="0"/>
              <a:t> is synchronization delay, E the average CS execution time: </a:t>
            </a:r>
          </a:p>
          <a:p>
            <a:pPr lvl="0">
              <a:buNone/>
            </a:pPr>
            <a:r>
              <a:rPr lang="en-US" sz="2800" dirty="0"/>
              <a:t>		system throughput = 1 / (</a:t>
            </a:r>
            <a:r>
              <a:rPr lang="en-US" sz="2800" i="1" dirty="0" err="1"/>
              <a:t>sd</a:t>
            </a:r>
            <a:r>
              <a:rPr lang="en-US" sz="2800" dirty="0"/>
              <a:t> + 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Low and High Load: </a:t>
            </a:r>
          </a:p>
          <a:p>
            <a:pPr>
              <a:buNone/>
            </a:pPr>
            <a:endParaRPr lang="en-US" sz="2400" dirty="0"/>
          </a:p>
          <a:p>
            <a:pPr lvl="1"/>
            <a:r>
              <a:rPr lang="en-US" dirty="0"/>
              <a:t>Performance depends on load on the  system</a:t>
            </a:r>
          </a:p>
          <a:p>
            <a:pPr lvl="1">
              <a:buNone/>
            </a:pPr>
            <a:endParaRPr lang="en-US" sz="16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Low load</a:t>
            </a:r>
            <a:r>
              <a:rPr lang="en-US" dirty="0"/>
              <a:t>: Rarely more than one request for mutual exclusion simultaneously exists in system</a:t>
            </a:r>
          </a:p>
          <a:p>
            <a:pPr lvl="1">
              <a:buFont typeface="Wingdings" pitchFamily="2" charset="2"/>
              <a:buChar char="Ø"/>
            </a:pPr>
            <a:endParaRPr lang="en-US" sz="1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High load</a:t>
            </a:r>
            <a:r>
              <a:rPr lang="en-US" dirty="0"/>
              <a:t>: Always a pending request for mutual exclusion exists at a site.</a:t>
            </a:r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Best and Worst Case</a:t>
            </a:r>
            <a:r>
              <a:rPr lang="en-US" sz="2800" dirty="0"/>
              <a:t>:</a:t>
            </a:r>
          </a:p>
          <a:p>
            <a:pPr>
              <a:buNone/>
            </a:pPr>
            <a:endParaRPr lang="en-US" sz="2400" dirty="0"/>
          </a:p>
          <a:p>
            <a:pPr lvl="1"/>
            <a:r>
              <a:rPr lang="en-US" b="1" dirty="0"/>
              <a:t>Best Case </a:t>
            </a:r>
            <a:r>
              <a:rPr lang="en-US" dirty="0"/>
              <a:t>(low loads): Round-trip message delay + CS Execution time. 2T + E</a:t>
            </a:r>
          </a:p>
          <a:p>
            <a:pPr lvl="1">
              <a:buNone/>
            </a:pPr>
            <a:endParaRPr lang="en-US" sz="1600" dirty="0"/>
          </a:p>
          <a:p>
            <a:pPr lvl="1"/>
            <a:r>
              <a:rPr lang="en-US" b="1" dirty="0"/>
              <a:t>Worst case </a:t>
            </a:r>
            <a:r>
              <a:rPr lang="en-US" dirty="0"/>
              <a:t>(high loads)</a:t>
            </a:r>
          </a:p>
          <a:p>
            <a:pPr lvl="1">
              <a:buNone/>
            </a:pPr>
            <a:endParaRPr lang="en-US" sz="1800" dirty="0"/>
          </a:p>
          <a:p>
            <a:pPr lvl="1"/>
            <a:r>
              <a:rPr lang="en-US" sz="2800" b="1" dirty="0"/>
              <a:t>Average performance</a:t>
            </a:r>
            <a:r>
              <a:rPr lang="en-US" sz="2800" dirty="0"/>
              <a:t>: when performance metrics fluctuate statistically.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Simple Solution to Distributed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8200"/>
          </a:xfrm>
        </p:spPr>
        <p:txBody>
          <a:bodyPr>
            <a:noAutofit/>
          </a:bodyPr>
          <a:lstStyle/>
          <a:p>
            <a:r>
              <a:rPr lang="en-US" sz="2800" b="1" dirty="0"/>
              <a:t>Control site</a:t>
            </a:r>
            <a:r>
              <a:rPr lang="en-US" sz="2800" dirty="0"/>
              <a:t>: grants permission for CS execution.</a:t>
            </a:r>
          </a:p>
          <a:p>
            <a:pPr>
              <a:buNone/>
            </a:pPr>
            <a:endParaRPr lang="en-US" sz="2400" dirty="0"/>
          </a:p>
          <a:p>
            <a:r>
              <a:rPr lang="en-US" sz="2800" dirty="0"/>
              <a:t>A site sends REQUEST message to control site.</a:t>
            </a:r>
          </a:p>
          <a:p>
            <a:pPr>
              <a:buNone/>
            </a:pPr>
            <a:endParaRPr lang="en-US" sz="2400" dirty="0"/>
          </a:p>
          <a:p>
            <a:r>
              <a:rPr lang="en-US" sz="2800" dirty="0"/>
              <a:t>Control Site queues up requests and grants access one by one.</a:t>
            </a:r>
          </a:p>
          <a:p>
            <a:pPr>
              <a:buNone/>
            </a:pPr>
            <a:endParaRPr lang="en-US" sz="2400" dirty="0"/>
          </a:p>
          <a:p>
            <a:r>
              <a:rPr lang="en-US" sz="2800" dirty="0"/>
              <a:t>This method requires only </a:t>
            </a:r>
            <a:r>
              <a:rPr lang="en-US" sz="2800" i="1" dirty="0"/>
              <a:t>three</a:t>
            </a:r>
            <a:r>
              <a:rPr lang="en-US" sz="2800" dirty="0"/>
              <a:t> messages per CS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b="1" dirty="0"/>
              <a:t>Drawbacks</a:t>
            </a:r>
          </a:p>
          <a:p>
            <a:pPr>
              <a:buNone/>
            </a:pPr>
            <a:endParaRPr lang="en-US" sz="1900" b="1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Single point of failure (Control site)</a:t>
            </a:r>
          </a:p>
          <a:p>
            <a:pPr lvl="1">
              <a:buNone/>
            </a:pP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 Control site may be flooded with extra work</a:t>
            </a:r>
          </a:p>
          <a:p>
            <a:pPr lvl="1">
              <a:buNone/>
            </a:pPr>
            <a:endParaRPr lang="en-US" sz="18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Synchronization delay is 2T -&gt; A site release CS by sending message to controller and controller sends permission to another site.</a:t>
            </a:r>
          </a:p>
          <a:p>
            <a:pPr lvl="1">
              <a:buNone/>
            </a:pPr>
            <a:endParaRPr lang="en-US" sz="18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System throughput is 1/(2T + E). If synchronization delay is reduced to T, throughput doubles.</a:t>
            </a:r>
          </a:p>
          <a:p>
            <a:pPr lvl="1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Non-Token-Based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site communicates with a set of other sites to decide who should execute CS next</a:t>
            </a:r>
          </a:p>
          <a:p>
            <a:pPr>
              <a:buNone/>
            </a:pPr>
            <a:endParaRPr lang="en-US" sz="1800" dirty="0"/>
          </a:p>
          <a:p>
            <a:r>
              <a:rPr lang="en-US" dirty="0"/>
              <a:t>Each site S</a:t>
            </a:r>
            <a:r>
              <a:rPr lang="en-US" baseline="-25000" dirty="0"/>
              <a:t>i</a:t>
            </a:r>
            <a:r>
              <a:rPr lang="en-US" dirty="0"/>
              <a:t> maintains a </a:t>
            </a:r>
            <a:r>
              <a:rPr lang="en-US" i="1" dirty="0"/>
              <a:t>request set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 - contain ids of all sites from whom S</a:t>
            </a:r>
            <a:r>
              <a:rPr lang="en-US" baseline="-25000" dirty="0"/>
              <a:t>i</a:t>
            </a:r>
            <a:r>
              <a:rPr lang="en-US" dirty="0"/>
              <a:t> must acquire permission before entering the CS</a:t>
            </a:r>
          </a:p>
          <a:p>
            <a:pPr>
              <a:buNone/>
            </a:pPr>
            <a:endParaRPr lang="en-US" sz="1600" dirty="0"/>
          </a:p>
          <a:p>
            <a:r>
              <a:rPr lang="en-US" dirty="0"/>
              <a:t>They use timestamps to order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Lamport’s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Lamport</a:t>
            </a:r>
            <a:r>
              <a:rPr lang="en-US" dirty="0"/>
              <a:t> was first to give distributed mutual exclusion algorithm</a:t>
            </a:r>
          </a:p>
          <a:p>
            <a:endParaRPr lang="en-US" sz="2000" dirty="0"/>
          </a:p>
          <a:p>
            <a:r>
              <a:rPr lang="en-US" dirty="0"/>
              <a:t> </a:t>
            </a:r>
          </a:p>
          <a:p>
            <a:pPr>
              <a:buNone/>
            </a:pPr>
            <a:endParaRPr lang="en-US" sz="2800" dirty="0"/>
          </a:p>
          <a:p>
            <a:r>
              <a:rPr lang="en-US" dirty="0"/>
              <a:t>Every site S</a:t>
            </a:r>
            <a:r>
              <a:rPr lang="en-US" baseline="-25000" dirty="0"/>
              <a:t>i</a:t>
            </a:r>
            <a:r>
              <a:rPr lang="en-US" dirty="0"/>
              <a:t> keeps a queue, </a:t>
            </a:r>
            <a:r>
              <a:rPr lang="en-US" i="1" dirty="0" err="1"/>
              <a:t>request_queue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	- which contains mutual exclusion requests 	  ordered by their timestamps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124200"/>
            <a:ext cx="573578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Requesting the Critical Section</a:t>
            </a:r>
            <a:r>
              <a:rPr lang="en-US" sz="2800" dirty="0"/>
              <a:t>: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971550" lvl="1" indent="-514350">
              <a:lnSpc>
                <a:spcPct val="90000"/>
              </a:lnSpc>
              <a:buAutoNum type="arabicParenBoth"/>
            </a:pPr>
            <a:r>
              <a:rPr lang="en-US" dirty="0"/>
              <a:t>Site S</a:t>
            </a:r>
            <a:r>
              <a:rPr lang="en-US" baseline="-25000" dirty="0"/>
              <a:t>i</a:t>
            </a:r>
            <a:r>
              <a:rPr lang="en-US" dirty="0"/>
              <a:t> Send REQUEST(</a:t>
            </a:r>
            <a:r>
              <a:rPr lang="en-US" dirty="0" err="1"/>
              <a:t>t</a:t>
            </a:r>
            <a:r>
              <a:rPr lang="en-US" baseline="-25000" dirty="0" err="1"/>
              <a:t>si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 to all sites in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and 	   Place REQUEST in </a:t>
            </a:r>
            <a:r>
              <a:rPr lang="en-US" i="1" dirty="0" err="1"/>
              <a:t>request_queue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 </a:t>
            </a:r>
          </a:p>
          <a:p>
            <a:pPr marL="1371600" lvl="2" indent="-514350">
              <a:lnSpc>
                <a:spcPct val="90000"/>
              </a:lnSpc>
              <a:buNone/>
            </a:pPr>
            <a:r>
              <a:rPr lang="en-US" dirty="0"/>
              <a:t>		where,(</a:t>
            </a:r>
            <a:r>
              <a:rPr lang="en-US" dirty="0" err="1"/>
              <a:t>t</a:t>
            </a:r>
            <a:r>
              <a:rPr lang="en-US" baseline="-25000" dirty="0" err="1"/>
              <a:t>si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 - timestamp of the request. </a:t>
            </a:r>
          </a:p>
          <a:p>
            <a:pPr marL="971550" lvl="1" indent="-514350">
              <a:lnSpc>
                <a:spcPct val="90000"/>
              </a:lnSpc>
              <a:buAutoNum type="arabicParenBoth"/>
            </a:pPr>
            <a:endParaRPr lang="en-US" sz="3200" dirty="0"/>
          </a:p>
          <a:p>
            <a:pPr marL="971550" lvl="1" indent="-514350">
              <a:lnSpc>
                <a:spcPct val="90000"/>
              </a:lnSpc>
              <a:buAutoNum type="arabicParenBoth"/>
            </a:pPr>
            <a:r>
              <a:rPr lang="en-US" dirty="0"/>
              <a:t>Site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On receiving the message from S</a:t>
            </a:r>
            <a:r>
              <a:rPr lang="en-US" baseline="-25000" dirty="0"/>
              <a:t>i</a:t>
            </a:r>
            <a:r>
              <a:rPr lang="en-US" dirty="0"/>
              <a:t> sends </a:t>
            </a:r>
            <a:r>
              <a:rPr lang="en-US" dirty="0" err="1"/>
              <a:t>timestamped</a:t>
            </a:r>
            <a:r>
              <a:rPr lang="en-US" dirty="0"/>
              <a:t>  REPLY message to S</a:t>
            </a:r>
            <a:r>
              <a:rPr lang="en-US" baseline="-25000" dirty="0"/>
              <a:t>i</a:t>
            </a:r>
            <a:r>
              <a:rPr lang="en-US" dirty="0"/>
              <a:t>. </a:t>
            </a:r>
          </a:p>
          <a:p>
            <a:pPr marL="971550" lvl="1" indent="-514350">
              <a:lnSpc>
                <a:spcPct val="90000"/>
              </a:lnSpc>
              <a:buNone/>
            </a:pPr>
            <a:r>
              <a:rPr lang="en-US" dirty="0"/>
              <a:t>		- places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err="1"/>
              <a:t>’s</a:t>
            </a:r>
            <a:r>
              <a:rPr lang="en-US" dirty="0"/>
              <a:t> request on </a:t>
            </a:r>
            <a:r>
              <a:rPr lang="en-US" i="1" dirty="0" err="1"/>
              <a:t>request_queue</a:t>
            </a:r>
            <a:r>
              <a:rPr lang="en-US" i="1" baseline="-25000" dirty="0" err="1"/>
              <a:t>j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Executing the Critical Section: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  <a:buNone/>
            </a:pPr>
            <a:r>
              <a:rPr lang="en-US" sz="2800" b="1" dirty="0"/>
              <a:t>	- S</a:t>
            </a:r>
            <a:r>
              <a:rPr lang="en-US" sz="2800" b="1" baseline="-25000" dirty="0"/>
              <a:t>i</a:t>
            </a:r>
            <a:r>
              <a:rPr lang="en-US" sz="2800" b="1" dirty="0"/>
              <a:t> </a:t>
            </a:r>
            <a:r>
              <a:rPr lang="en-US" sz="2800" dirty="0"/>
              <a:t>enters CS when following two conditions hold:</a:t>
            </a:r>
          </a:p>
          <a:p>
            <a:pPr>
              <a:lnSpc>
                <a:spcPct val="90000"/>
              </a:lnSpc>
              <a:buNone/>
            </a:pPr>
            <a:endParaRPr lang="en-US" sz="2800" b="1" dirty="0"/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[</a:t>
            </a:r>
            <a:r>
              <a:rPr lang="en-US" b="1" dirty="0"/>
              <a:t>L1</a:t>
            </a:r>
            <a:r>
              <a:rPr lang="en-US" dirty="0"/>
              <a:t>] : </a:t>
            </a:r>
            <a:r>
              <a:rPr lang="en-US" b="1" dirty="0"/>
              <a:t>S</a:t>
            </a:r>
            <a:r>
              <a:rPr lang="en-US" b="1" baseline="-25000" dirty="0"/>
              <a:t>i</a:t>
            </a:r>
            <a:r>
              <a:rPr lang="en-US" b="1" dirty="0"/>
              <a:t> </a:t>
            </a:r>
            <a:r>
              <a:rPr lang="en-US" dirty="0"/>
              <a:t>has received a message with time stamp 	     larger than (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baseline="-40000" dirty="0" err="1"/>
              <a:t>i</a:t>
            </a:r>
            <a:r>
              <a:rPr lang="en-US" dirty="0" err="1"/>
              <a:t>,i</a:t>
            </a:r>
            <a:r>
              <a:rPr lang="en-US" dirty="0"/>
              <a:t>) from all other sites.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[</a:t>
            </a:r>
            <a:r>
              <a:rPr lang="en-US" b="1" dirty="0"/>
              <a:t>L2</a:t>
            </a:r>
            <a:r>
              <a:rPr lang="en-US" dirty="0"/>
              <a:t>] : </a:t>
            </a:r>
            <a:r>
              <a:rPr lang="en-US" b="1" dirty="0"/>
              <a:t>S</a:t>
            </a:r>
            <a:r>
              <a:rPr lang="en-US" b="1" baseline="-25000" dirty="0"/>
              <a:t>i</a:t>
            </a:r>
            <a:r>
              <a:rPr lang="en-US" b="1" dirty="0"/>
              <a:t> </a:t>
            </a:r>
            <a:r>
              <a:rPr lang="en-US" dirty="0"/>
              <a:t>’s request is at the top of  </a:t>
            </a:r>
            <a:r>
              <a:rPr lang="en-US" i="1" dirty="0" err="1"/>
              <a:t>request_queue</a:t>
            </a:r>
            <a:r>
              <a:rPr lang="en-US" i="1" baseline="-25000" dirty="0" err="1"/>
              <a:t>i</a:t>
            </a:r>
            <a:r>
              <a:rPr lang="en-US" dirty="0"/>
              <a:t>.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Releasing the Critical Section:</a:t>
            </a:r>
          </a:p>
          <a:p>
            <a:pPr>
              <a:lnSpc>
                <a:spcPct val="90000"/>
              </a:lnSpc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pPr marL="914400" lvl="1" indent="-457200">
              <a:lnSpc>
                <a:spcPct val="90000"/>
              </a:lnSpc>
              <a:buAutoNum type="arabicParenBoth" startAt="3"/>
            </a:pPr>
            <a:r>
              <a:rPr lang="en-US" dirty="0"/>
              <a:t>Site S</a:t>
            </a:r>
            <a:r>
              <a:rPr lang="en-US" baseline="-25000" dirty="0"/>
              <a:t>i</a:t>
            </a:r>
            <a:r>
              <a:rPr lang="en-US" dirty="0"/>
              <a:t> upon exiting CS:</a:t>
            </a:r>
          </a:p>
          <a:p>
            <a:pPr marL="914400" lvl="1" indent="-457200">
              <a:lnSpc>
                <a:spcPct val="90000"/>
              </a:lnSpc>
              <a:buNone/>
            </a:pPr>
            <a:endParaRPr lang="en-US" sz="1050" dirty="0"/>
          </a:p>
          <a:p>
            <a:pPr marL="1314450" lvl="2" indent="-4572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/>
              <a:t>Removes its request  from top of request queue</a:t>
            </a:r>
          </a:p>
          <a:p>
            <a:pPr marL="1314450" lvl="2" indent="-4572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/>
              <a:t>Sends a </a:t>
            </a:r>
            <a:r>
              <a:rPr lang="en-US" sz="2600" dirty="0" err="1"/>
              <a:t>timestamped</a:t>
            </a:r>
            <a:r>
              <a:rPr lang="en-US" sz="2600" dirty="0"/>
              <a:t> RELEASE message to all sites in its request queue</a:t>
            </a:r>
          </a:p>
          <a:p>
            <a:pPr marL="1314450" lvl="2" indent="-457200">
              <a:lnSpc>
                <a:spcPct val="90000"/>
              </a:lnSpc>
              <a:spcBef>
                <a:spcPts val="0"/>
              </a:spcBef>
              <a:buNone/>
            </a:pPr>
            <a:endParaRPr lang="en-US" dirty="0"/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dirty="0"/>
              <a:t>(4)  When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 receives a  RELEASE message from S</a:t>
            </a:r>
            <a:r>
              <a:rPr lang="en-US" baseline="-25000" dirty="0"/>
              <a:t>i</a:t>
            </a:r>
            <a:r>
              <a:rPr lang="en-US" dirty="0"/>
              <a:t>, it removes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err="1"/>
              <a:t>’s</a:t>
            </a:r>
            <a:r>
              <a:rPr lang="en-US" dirty="0"/>
              <a:t> request from its queue.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A58EBD-6FC1-46F5-AB9C-FD7FDD5735E8}" type="slidenum">
              <a:rPr lang="en-US" altLang="en-US" sz="2400">
                <a:solidFill>
                  <a:schemeClr val="tx2"/>
                </a:solidFill>
              </a:rPr>
              <a:pPr eaLnBrk="1" hangingPunct="1"/>
              <a:t>9</a:t>
            </a:fld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Un/reliable Communication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Reliable Communication</a:t>
            </a:r>
          </a:p>
          <a:p>
            <a:pPr lvl="1" eaLnBrk="1" hangingPunct="1"/>
            <a:r>
              <a:rPr lang="en-US" altLang="en-US" sz="2000"/>
              <a:t>Virtual circuit: one path between sender &amp; receiver. All packets sent through the path.</a:t>
            </a:r>
          </a:p>
          <a:p>
            <a:pPr lvl="1" eaLnBrk="1" hangingPunct="1"/>
            <a:r>
              <a:rPr lang="en-US" altLang="en-US" sz="2000"/>
              <a:t>Data received in the same order as it is sent.</a:t>
            </a:r>
          </a:p>
          <a:p>
            <a:pPr lvl="1" eaLnBrk="1" hangingPunct="1"/>
            <a:r>
              <a:rPr lang="en-US" altLang="en-US" sz="2000"/>
              <a:t>TCP (Transmission Control Protocol) provides reliable communication.</a:t>
            </a:r>
          </a:p>
          <a:p>
            <a:pPr eaLnBrk="1" hangingPunct="1"/>
            <a:r>
              <a:rPr lang="en-US" altLang="en-US" sz="2400"/>
              <a:t>Unreliable communication</a:t>
            </a:r>
          </a:p>
          <a:p>
            <a:pPr lvl="1" eaLnBrk="1" hangingPunct="1"/>
            <a:r>
              <a:rPr lang="en-US" altLang="en-US" sz="2000"/>
              <a:t>Datagrams: Different packets are sent through different paths.</a:t>
            </a:r>
          </a:p>
          <a:p>
            <a:pPr lvl="1" eaLnBrk="1" hangingPunct="1"/>
            <a:r>
              <a:rPr lang="en-US" altLang="en-US" sz="2000"/>
              <a:t>Data might be lost or out of sequence.</a:t>
            </a:r>
          </a:p>
          <a:p>
            <a:pPr lvl="1" eaLnBrk="1" hangingPunct="1"/>
            <a:r>
              <a:rPr lang="en-US" altLang="en-US" sz="2000"/>
              <a:t>UDP (User datagram Protocol) provides unreliable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7358763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7924800" cy="45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/>
              <a:t>Operation of </a:t>
            </a:r>
            <a:r>
              <a:rPr lang="en-US" b="1" dirty="0" err="1"/>
              <a:t>Lamport’s</a:t>
            </a:r>
            <a:r>
              <a:rPr lang="en-US" b="1" dirty="0"/>
              <a:t> Algorithm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90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2396845"/>
            <a:ext cx="652812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1752600"/>
            <a:ext cx="6172200" cy="35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838200"/>
            <a:ext cx="264694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524000"/>
            <a:ext cx="715971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949046"/>
            <a:ext cx="6400799" cy="388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999" y="1863445"/>
            <a:ext cx="763344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7534"/>
            <a:ext cx="3048000" cy="48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199" y="1835735"/>
            <a:ext cx="739832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Performance</a:t>
            </a:r>
            <a:r>
              <a:rPr lang="en-US" sz="2800" dirty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It requires </a:t>
            </a:r>
            <a:r>
              <a:rPr lang="en-US" b="1" i="1" dirty="0"/>
              <a:t>3(N-1)</a:t>
            </a:r>
            <a:r>
              <a:rPr lang="en-US" dirty="0"/>
              <a:t> messages per CS invocation. </a:t>
            </a:r>
          </a:p>
          <a:p>
            <a:pPr lvl="2">
              <a:buNone/>
            </a:pPr>
            <a:r>
              <a:rPr lang="en-US" sz="2600" dirty="0"/>
              <a:t>- 	(N - 1) REQUEST messages</a:t>
            </a:r>
          </a:p>
          <a:p>
            <a:pPr lvl="2">
              <a:buNone/>
            </a:pPr>
            <a:r>
              <a:rPr lang="en-US" sz="2600" dirty="0"/>
              <a:t>- 	(N - 1) REPLY messages</a:t>
            </a:r>
          </a:p>
          <a:p>
            <a:pPr lvl="2">
              <a:buNone/>
            </a:pPr>
            <a:r>
              <a:rPr lang="en-US" sz="2600" dirty="0"/>
              <a:t>- 	(N - 1) RELEASE messages</a:t>
            </a:r>
          </a:p>
          <a:p>
            <a:pPr lvl="2">
              <a:buNone/>
            </a:pPr>
            <a:endParaRPr lang="en-US" sz="26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Synchronization delay in the algorithm is ‘</a:t>
            </a:r>
            <a:r>
              <a:rPr lang="en-US" i="1" dirty="0"/>
              <a:t>T’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Autofit/>
          </a:bodyPr>
          <a:lstStyle/>
          <a:p>
            <a:r>
              <a:rPr lang="en-US" sz="2800" b="1" dirty="0"/>
              <a:t>Optimization</a:t>
            </a:r>
          </a:p>
          <a:p>
            <a:pPr>
              <a:buNone/>
            </a:pPr>
            <a:endParaRPr lang="en-US" sz="900" b="1" dirty="0"/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Lamport’s</a:t>
            </a:r>
            <a:r>
              <a:rPr lang="en-US" dirty="0"/>
              <a:t> algorithm can be optimized to require between 3(N-1) and 2(N-1) messages</a:t>
            </a:r>
          </a:p>
          <a:p>
            <a:pPr lvl="1">
              <a:buNone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By suppressing REPLY messages </a:t>
            </a:r>
          </a:p>
          <a:p>
            <a:pPr lvl="1">
              <a:buNone/>
            </a:pPr>
            <a:endParaRPr lang="en-US" sz="14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Example :</a:t>
            </a:r>
          </a:p>
          <a:p>
            <a:pPr lvl="1">
              <a:buNone/>
            </a:pPr>
            <a:r>
              <a:rPr lang="en-US" dirty="0"/>
              <a:t>	-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receives a REQUEST message from S</a:t>
            </a:r>
            <a:r>
              <a:rPr lang="en-US" baseline="-25000" dirty="0"/>
              <a:t>i</a:t>
            </a:r>
            <a:r>
              <a:rPr lang="en-US" dirty="0"/>
              <a:t> after sending its own REQUEST message with timestamp higher than that of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err="1"/>
              <a:t>’s</a:t>
            </a:r>
            <a:endParaRPr lang="en-US" dirty="0"/>
          </a:p>
          <a:p>
            <a:pPr lvl="1">
              <a:buNone/>
            </a:pPr>
            <a:r>
              <a:rPr lang="en-US" dirty="0"/>
              <a:t>   -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 need not send REPLY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Ricart-Agrawala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optimized version of </a:t>
            </a:r>
            <a:r>
              <a:rPr lang="en-US" dirty="0" err="1"/>
              <a:t>Lamport’s</a:t>
            </a:r>
            <a:r>
              <a:rPr lang="en-US" dirty="0"/>
              <a:t> algorithm</a:t>
            </a:r>
          </a:p>
          <a:p>
            <a:endParaRPr lang="en-US" dirty="0"/>
          </a:p>
          <a:p>
            <a:r>
              <a:rPr lang="en-US" dirty="0"/>
              <a:t>This algorithm also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96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983195"/>
            <a:ext cx="573578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6580"/>
            <a:ext cx="8229600" cy="6556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940"/>
            <a:ext cx="8229600" cy="4648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b="1" dirty="0"/>
              <a:t>Requesting critical section</a:t>
            </a:r>
          </a:p>
          <a:p>
            <a:pPr>
              <a:lnSpc>
                <a:spcPct val="90000"/>
              </a:lnSpc>
            </a:pPr>
            <a:endParaRPr lang="en-US" sz="1100" b="1" dirty="0"/>
          </a:p>
          <a:p>
            <a:pPr lvl="1">
              <a:lnSpc>
                <a:spcPct val="90000"/>
              </a:lnSpc>
              <a:buNone/>
            </a:pPr>
            <a:r>
              <a:rPr lang="en-US" sz="2600" dirty="0"/>
              <a:t>1.  if S</a:t>
            </a:r>
            <a:r>
              <a:rPr lang="en-US" sz="2600" baseline="-25000" dirty="0"/>
              <a:t>i</a:t>
            </a:r>
            <a:r>
              <a:rPr lang="en-US" sz="2600" dirty="0"/>
              <a:t> wants to enter CS, it sends </a:t>
            </a:r>
            <a:r>
              <a:rPr lang="en-US" sz="2600" dirty="0" err="1"/>
              <a:t>timestamped</a:t>
            </a:r>
            <a:r>
              <a:rPr lang="en-US" sz="2600" dirty="0"/>
              <a:t> REQUEST message to all sites in request set</a:t>
            </a:r>
          </a:p>
          <a:p>
            <a:pPr lvl="1">
              <a:lnSpc>
                <a:spcPct val="90000"/>
              </a:lnSpc>
              <a:buNone/>
            </a:pPr>
            <a:endParaRPr lang="en-US" sz="1100" dirty="0"/>
          </a:p>
          <a:p>
            <a:pPr lvl="1">
              <a:lnSpc>
                <a:spcPct val="90000"/>
              </a:lnSpc>
              <a:buNone/>
            </a:pPr>
            <a:r>
              <a:rPr lang="en-US" sz="2600" dirty="0"/>
              <a:t>2.  When site </a:t>
            </a:r>
            <a:r>
              <a:rPr lang="en-US" sz="2600" dirty="0" err="1"/>
              <a:t>S</a:t>
            </a:r>
            <a:r>
              <a:rPr lang="en-US" sz="2600" baseline="-25000" dirty="0" err="1"/>
              <a:t>j</a:t>
            </a:r>
            <a:r>
              <a:rPr lang="en-US" sz="2600" dirty="0"/>
              <a:t> receives REQUEST message  from S</a:t>
            </a:r>
            <a:r>
              <a:rPr lang="en-US" sz="2600" baseline="-25000" dirty="0"/>
              <a:t>i</a:t>
            </a:r>
            <a:r>
              <a:rPr lang="en-US" sz="2600" dirty="0"/>
              <a:t> , </a:t>
            </a:r>
            <a:r>
              <a:rPr lang="en-US" sz="2600" baseline="-25000" dirty="0"/>
              <a:t>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dirty="0"/>
              <a:t>  it sends REPLY to S</a:t>
            </a:r>
            <a:r>
              <a:rPr lang="en-US" sz="2600" baseline="-25000" dirty="0"/>
              <a:t>i</a:t>
            </a:r>
            <a:r>
              <a:rPr lang="en-US" sz="2600" dirty="0"/>
              <a:t>, if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/>
              <a:t> </a:t>
            </a:r>
            <a:r>
              <a:rPr lang="en-US" sz="2600" dirty="0" err="1"/>
              <a:t>S</a:t>
            </a:r>
            <a:r>
              <a:rPr lang="en-US" sz="2600" baseline="-25000" dirty="0" err="1"/>
              <a:t>j</a:t>
            </a:r>
            <a:r>
              <a:rPr lang="en-US" sz="2600" baseline="-25000" dirty="0"/>
              <a:t> </a:t>
            </a:r>
            <a:r>
              <a:rPr lang="en-US" sz="2600" dirty="0"/>
              <a:t> is neither requesting nor executing CS</a:t>
            </a:r>
          </a:p>
          <a:p>
            <a:pPr lvl="3">
              <a:lnSpc>
                <a:spcPct val="90000"/>
              </a:lnSpc>
              <a:buNone/>
            </a:pPr>
            <a:r>
              <a:rPr lang="en-US" sz="2600" dirty="0"/>
              <a:t>     			or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dirty="0"/>
              <a:t> </a:t>
            </a:r>
            <a:r>
              <a:rPr lang="en-US" sz="2600" dirty="0" err="1"/>
              <a:t>S</a:t>
            </a:r>
            <a:r>
              <a:rPr lang="en-US" sz="2600" baseline="-25000" dirty="0" err="1"/>
              <a:t>j</a:t>
            </a:r>
            <a:r>
              <a:rPr lang="en-US" sz="2600" dirty="0"/>
              <a:t> is requesting CS and </a:t>
            </a:r>
            <a:r>
              <a:rPr lang="en-US" sz="2600" dirty="0" err="1"/>
              <a:t>S</a:t>
            </a:r>
            <a:r>
              <a:rPr lang="en-US" sz="2600" baseline="-25000" dirty="0" err="1"/>
              <a:t>i</a:t>
            </a:r>
            <a:r>
              <a:rPr lang="en-US" sz="2600" dirty="0" err="1"/>
              <a:t>’s</a:t>
            </a:r>
            <a:r>
              <a:rPr lang="en-US" sz="2600" dirty="0"/>
              <a:t> time stamp is smaller than its own request.</a:t>
            </a:r>
            <a:endParaRPr lang="en-US" sz="2400" dirty="0"/>
          </a:p>
          <a:p>
            <a:pPr lvl="2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600" dirty="0"/>
              <a:t>  Request is deferred otherwise.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Executing the Critical Section </a:t>
            </a:r>
            <a:r>
              <a:rPr lang="en-US" sz="2800" dirty="0"/>
              <a:t>: 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3.  Site S</a:t>
            </a:r>
            <a:r>
              <a:rPr lang="en-US" sz="2800" baseline="-25000" dirty="0"/>
              <a:t>i</a:t>
            </a:r>
            <a:r>
              <a:rPr lang="en-US" sz="2800" dirty="0"/>
              <a:t> enter CS after it has received REPLY from all 	sites in its request set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/>
              <a:t>Releasing the Critical Section </a:t>
            </a:r>
            <a:r>
              <a:rPr lang="en-US" sz="2800" dirty="0"/>
              <a:t>: 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	4.  when site S</a:t>
            </a:r>
            <a:r>
              <a:rPr lang="en-US" sz="2800" baseline="-25000" dirty="0"/>
              <a:t>i</a:t>
            </a:r>
            <a:r>
              <a:rPr lang="en-US" sz="2800" dirty="0"/>
              <a:t> exits , it sends REPLY to all deferred requests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 site’s REPLY messages are blocked only by sites that request CS with higher priority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Operation of </a:t>
            </a:r>
            <a:r>
              <a:rPr lang="en-US" sz="3200" b="1" dirty="0" err="1"/>
              <a:t>Ricart</a:t>
            </a:r>
            <a:r>
              <a:rPr lang="en-US" sz="3200" b="1" dirty="0"/>
              <a:t>- </a:t>
            </a:r>
            <a:r>
              <a:rPr lang="en-US" sz="3200" b="1" dirty="0" err="1"/>
              <a:t>Agrawala</a:t>
            </a:r>
            <a:r>
              <a:rPr lang="en-US" sz="3200" b="1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1692-B48F-4EDB-A433-84017047E6EC}" type="slidenum">
              <a:rPr lang="en-US" smtClean="0"/>
              <a:pPr/>
              <a:t>99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676400"/>
            <a:ext cx="573505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4735" y="2438400"/>
            <a:ext cx="5486400" cy="237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2501</TotalTime>
  <Words>9860</Words>
  <Application>Microsoft Office PowerPoint</Application>
  <PresentationFormat>On-screen Show (4:3)</PresentationFormat>
  <Paragraphs>1312</Paragraphs>
  <Slides>195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195</vt:i4>
      </vt:variant>
    </vt:vector>
  </HeadingPairs>
  <TitlesOfParts>
    <vt:vector size="201" baseType="lpstr">
      <vt:lpstr>Arial</vt:lpstr>
      <vt:lpstr>Calibri</vt:lpstr>
      <vt:lpstr>Symbol</vt:lpstr>
      <vt:lpstr>Times New Roman</vt:lpstr>
      <vt:lpstr>Wingdings</vt:lpstr>
      <vt:lpstr>Office Theme</vt:lpstr>
      <vt:lpstr>Distributed View of the System</vt:lpstr>
      <vt:lpstr>Distributed Operating Systems</vt:lpstr>
      <vt:lpstr>DOS: Issues ..</vt:lpstr>
      <vt:lpstr>DOS: Issues ..</vt:lpstr>
      <vt:lpstr>DOS: Issues ..</vt:lpstr>
      <vt:lpstr>DOS: Issues ..</vt:lpstr>
      <vt:lpstr>DOS: Communication</vt:lpstr>
      <vt:lpstr>ISO-OSI Reference Model</vt:lpstr>
      <vt:lpstr>Un/reliable Communication</vt:lpstr>
      <vt:lpstr>RPC Design</vt:lpstr>
      <vt:lpstr>RPC Execution</vt:lpstr>
      <vt:lpstr>RPC Semantics</vt:lpstr>
      <vt:lpstr>RPC Implementation</vt:lpstr>
      <vt:lpstr>RPC Disadvantage</vt:lpstr>
      <vt:lpstr>CLOCKS</vt:lpstr>
      <vt:lpstr>Theoretical Aspects</vt:lpstr>
      <vt:lpstr>LAMPORT’s LOGICAL CLOCKS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 CLOCKS</vt:lpstr>
      <vt:lpstr>PowerPoint Presentation</vt:lpstr>
      <vt:lpstr>PowerPoint Presentation</vt:lpstr>
      <vt:lpstr>PowerPoint Presentation</vt:lpstr>
      <vt:lpstr>Dissemination of time in vector clocks</vt:lpstr>
      <vt:lpstr>PowerPoint Presentation</vt:lpstr>
      <vt:lpstr>CASUAL ORDERING OF MESSAGES</vt:lpstr>
      <vt:lpstr>PowerPoint Presentation</vt:lpstr>
      <vt:lpstr>BIRMAN-SCHIPER-STEPHENSON PROTOCOL</vt:lpstr>
      <vt:lpstr>SCHIPER-EGGLI-SANDOZ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Chandy-Lamport’s Global State Recording Algorithm</vt:lpstr>
      <vt:lpstr>PowerPoint Presentation</vt:lpstr>
      <vt:lpstr>PowerPoint Presentation</vt:lpstr>
      <vt:lpstr>A property of a collected global state</vt:lpstr>
      <vt:lpstr>CUTS OF A DISTRIBUTED COMPUTATION</vt:lpstr>
      <vt:lpstr>Example for a cut </vt:lpstr>
      <vt:lpstr>PowerPoint Presentation</vt:lpstr>
      <vt:lpstr>    A set of concurrent cut events form a  consistent  cut and vice versa</vt:lpstr>
      <vt:lpstr>PowerPoint Presentation</vt:lpstr>
      <vt:lpstr>PowerPoint Presentation</vt:lpstr>
      <vt:lpstr>PowerPoint Presentation</vt:lpstr>
      <vt:lpstr>TERMINATION DETECTION</vt:lpstr>
      <vt:lpstr>PowerPoint Presentation</vt:lpstr>
      <vt:lpstr>PowerPoint Presentation</vt:lpstr>
      <vt:lpstr>PowerPoint Presentation</vt:lpstr>
      <vt:lpstr>PowerPoint Presentation</vt:lpstr>
      <vt:lpstr>Huang’s Termination Detection Algorithm</vt:lpstr>
      <vt:lpstr>PowerPoint Presentation</vt:lpstr>
      <vt:lpstr>PowerPoint Presentation</vt:lpstr>
      <vt:lpstr>PowerPoint Presentation</vt:lpstr>
      <vt:lpstr>PowerPoint Presentation</vt:lpstr>
      <vt:lpstr>DISTRIBUTED MUTUAL EXCLUSION</vt:lpstr>
      <vt:lpstr>Mutual Exclusion</vt:lpstr>
      <vt:lpstr>Classification of Mutual Exclusion Algorithms</vt:lpstr>
      <vt:lpstr>PowerPoint Presentation</vt:lpstr>
      <vt:lpstr>General System Model</vt:lpstr>
      <vt:lpstr>Requirements of Mutual Exclusion Algorithms</vt:lpstr>
      <vt:lpstr>Performance Metrics</vt:lpstr>
      <vt:lpstr>PowerPoint Presentation</vt:lpstr>
      <vt:lpstr>PowerPoint Presentation</vt:lpstr>
      <vt:lpstr>PowerPoint Presentation</vt:lpstr>
      <vt:lpstr>PowerPoint Presentation</vt:lpstr>
      <vt:lpstr>Simple Solution to Distributed Mutual Exclusion</vt:lpstr>
      <vt:lpstr>PowerPoint Presentation</vt:lpstr>
      <vt:lpstr>Non-Token-Based Algorithms</vt:lpstr>
      <vt:lpstr>Lamport’s Algorithm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Ricart-Agrawala Algorithm</vt:lpstr>
      <vt:lpstr>Algorithm</vt:lpstr>
      <vt:lpstr>PowerPoint Presentation</vt:lpstr>
      <vt:lpstr>Operation of Ricart- Agrawala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Maekawa’s Algorithm</vt:lpstr>
      <vt:lpstr>PowerPoint Presentation</vt:lpstr>
      <vt:lpstr>The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Token-based Algorithms</vt:lpstr>
      <vt:lpstr>Suzuki-Kasami Algorithm</vt:lpstr>
      <vt:lpstr>PowerPoint Presentation</vt:lpstr>
      <vt:lpstr>PowerPoint Presentation</vt:lpstr>
      <vt:lpstr>PowerPoint Presentation</vt:lpstr>
      <vt:lpstr>PowerPoint Presentation</vt:lpstr>
      <vt:lpstr>The Algorithm</vt:lpstr>
      <vt:lpstr>PowerPoint Presentation</vt:lpstr>
      <vt:lpstr>PowerPoint Presentation</vt:lpstr>
      <vt:lpstr>RAYMOND’S TREE-BASED ALGORITHM</vt:lpstr>
      <vt:lpstr>PowerPoint Presentation</vt:lpstr>
      <vt:lpstr>The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DISTRIBUTED DEADLOCK DETECTION</vt:lpstr>
      <vt:lpstr>PRELIMINERIES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DEADLOCK HANDLING STRATEGIES IN DISTRIBUTED SYSTEMS</vt:lpstr>
      <vt:lpstr>PowerPoint Presentation</vt:lpstr>
      <vt:lpstr>PowerPoint Presentation</vt:lpstr>
      <vt:lpstr>PowerPoint Presentation</vt:lpstr>
      <vt:lpstr>PowerPoint Presentation</vt:lpstr>
      <vt:lpstr>ISSUES IN DEADLOCK DETECTION AND RESOLUTION</vt:lpstr>
      <vt:lpstr>PowerPoint Presentation</vt:lpstr>
      <vt:lpstr>PowerPoint Presentation</vt:lpstr>
      <vt:lpstr>CONTROL ORGANIZATION FOR DISTRIBUTED DEADLOCK DETECTION</vt:lpstr>
      <vt:lpstr>PowerPoint Presentation</vt:lpstr>
      <vt:lpstr>PowerPoint Presentation</vt:lpstr>
      <vt:lpstr> Ho-Ramamoorthy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Algorithms</vt:lpstr>
      <vt:lpstr>A Path-Pushing Algorithm</vt:lpstr>
      <vt:lpstr>PowerPoint Presentation</vt:lpstr>
      <vt:lpstr>The Algorithm</vt:lpstr>
      <vt:lpstr>PowerPoint Presentation</vt:lpstr>
      <vt:lpstr>PowerPoint Presentation</vt:lpstr>
      <vt:lpstr>PowerPoint Presentation</vt:lpstr>
      <vt:lpstr>The Edge-Chasing Algorithm</vt:lpstr>
      <vt:lpstr>PowerPoint Presentation</vt:lpstr>
      <vt:lpstr>PowerPoint Presentation</vt:lpstr>
      <vt:lpstr>The Algorithm : to determine if a blocked process is deadlocked, System executes the following</vt:lpstr>
      <vt:lpstr>On receipt of probe (i, j, k) the site takes following 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Diffusion Computation Based Algorithm</vt:lpstr>
      <vt:lpstr>PowerPoint Presentation</vt:lpstr>
      <vt:lpstr>PowerPoint Presentation</vt:lpstr>
      <vt:lpstr>PowerPoint Presentation</vt:lpstr>
      <vt:lpstr>The Algorithm</vt:lpstr>
      <vt:lpstr>PowerPoint Presentation</vt:lpstr>
      <vt:lpstr>PowerPoint Presentation</vt:lpstr>
      <vt:lpstr>PowerPoint Presentation</vt:lpstr>
      <vt:lpstr>Hierarchical Deadlock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organization in Ho-Ramamoorthy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</dc:title>
  <dc:creator>Easwaran</dc:creator>
  <cp:lastModifiedBy>Prof Arunalatha J S</cp:lastModifiedBy>
  <cp:revision>665</cp:revision>
  <dcterms:created xsi:type="dcterms:W3CDTF">2015-03-13T15:35:30Z</dcterms:created>
  <dcterms:modified xsi:type="dcterms:W3CDTF">2021-04-09T20:16:31Z</dcterms:modified>
</cp:coreProperties>
</file>