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6"/>
  </p:notesMasterIdLst>
  <p:sldIdLst>
    <p:sldId id="271" r:id="rId2"/>
    <p:sldId id="257" r:id="rId3"/>
    <p:sldId id="258" r:id="rId4"/>
    <p:sldId id="259" r:id="rId5"/>
    <p:sldId id="260" r:id="rId6"/>
    <p:sldId id="261" r:id="rId7"/>
    <p:sldId id="262" r:id="rId8"/>
    <p:sldId id="263" r:id="rId9"/>
    <p:sldId id="264" r:id="rId10"/>
    <p:sldId id="270"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12</a:t>
            </a:fld>
            <a:endParaRPr lang="en-US"/>
          </a:p>
        </p:txBody>
      </p:sp>
    </p:spTree>
    <p:extLst>
      <p:ext uri="{BB962C8B-B14F-4D97-AF65-F5344CB8AC3E}">
        <p14:creationId xmlns:p14="http://schemas.microsoft.com/office/powerpoint/2010/main" val="427256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13</a:t>
            </a:fld>
            <a:endParaRPr lang="en-US"/>
          </a:p>
        </p:txBody>
      </p:sp>
    </p:spTree>
    <p:extLst>
      <p:ext uri="{BB962C8B-B14F-4D97-AF65-F5344CB8AC3E}">
        <p14:creationId xmlns:p14="http://schemas.microsoft.com/office/powerpoint/2010/main" val="299202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14</a:t>
            </a:fld>
            <a:endParaRPr lang="en-US"/>
          </a:p>
        </p:txBody>
      </p:sp>
    </p:spTree>
    <p:extLst>
      <p:ext uri="{BB962C8B-B14F-4D97-AF65-F5344CB8AC3E}">
        <p14:creationId xmlns:p14="http://schemas.microsoft.com/office/powerpoint/2010/main" val="280195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6/9/2017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6/9/2017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6/9/2017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6/9/2017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6/9/2017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6/9/2017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599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Inheritance </a:t>
            </a:r>
            <a:r>
              <a:rPr lang="en-US" sz="2800" b="1" dirty="0" err="1" smtClean="0"/>
              <a:t>vs</a:t>
            </a:r>
            <a:r>
              <a:rPr lang="en-US" sz="2800" b="1" dirty="0" smtClean="0"/>
              <a:t> </a:t>
            </a:r>
            <a:r>
              <a:rPr lang="en-US" sz="2800" b="1" dirty="0" smtClean="0"/>
              <a:t>Composition</a:t>
            </a:r>
            <a:endParaRPr lang="en-US" sz="28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84" y="1688675"/>
            <a:ext cx="9369632" cy="3711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45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Composition </a:t>
            </a:r>
            <a:r>
              <a:rPr lang="en-US" sz="2800" b="1" dirty="0" smtClean="0"/>
              <a:t>or </a:t>
            </a:r>
            <a:r>
              <a:rPr lang="en-US" sz="2800" b="1" dirty="0" smtClean="0"/>
              <a:t>Containership </a:t>
            </a:r>
            <a:r>
              <a:rPr lang="en-US" sz="2800" b="1" dirty="0" smtClean="0"/>
              <a:t>or </a:t>
            </a:r>
            <a:r>
              <a:rPr lang="en-US" sz="2800" b="1" dirty="0" smtClean="0"/>
              <a:t>Complex Objects </a:t>
            </a:r>
            <a:r>
              <a:rPr lang="en-US" sz="2800" b="1" dirty="0" smtClean="0"/>
              <a:t>— Example</a:t>
            </a:r>
            <a:endParaRPr lang="en-US" sz="28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5" y="1662545"/>
            <a:ext cx="8039594" cy="463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979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Abstract Classes and Interfaces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5" name="Rectangle 4"/>
          <p:cNvSpPr/>
          <p:nvPr/>
        </p:nvSpPr>
        <p:spPr>
          <a:xfrm>
            <a:off x="166255" y="1628180"/>
            <a:ext cx="11910949" cy="4775603"/>
          </a:xfrm>
          <a:prstGeom prst="rect">
            <a:avLst/>
          </a:prstGeom>
        </p:spPr>
        <p:txBody>
          <a:bodyPr wrap="square">
            <a:spAutoFit/>
          </a:bodyPr>
          <a:lstStyle/>
          <a:p>
            <a:pPr algn="just">
              <a:lnSpc>
                <a:spcPct val="150000"/>
              </a:lnSpc>
            </a:pPr>
            <a:r>
              <a:rPr lang="en-US" sz="1700" b="1" dirty="0" smtClean="0">
                <a:solidFill>
                  <a:schemeClr val="accent1">
                    <a:lumMod val="75000"/>
                  </a:schemeClr>
                </a:solidFill>
              </a:rPr>
              <a:t>It </a:t>
            </a:r>
            <a:r>
              <a:rPr lang="en-US" sz="1700" b="1" dirty="0">
                <a:solidFill>
                  <a:schemeClr val="accent1">
                    <a:lumMod val="75000"/>
                  </a:schemeClr>
                </a:solidFill>
              </a:rPr>
              <a:t>is possible to create a class which cannot be instantiated. This means that that you cannot create objects of that class. Such classes could only be inherited and then an object of the derived class was used to access the features of the base class. Such a class was known as the </a:t>
            </a:r>
            <a:r>
              <a:rPr lang="en-US" sz="1700" b="1" dirty="0">
                <a:solidFill>
                  <a:srgbClr val="C00000"/>
                </a:solidFill>
              </a:rPr>
              <a:t>abstract class. </a:t>
            </a:r>
          </a:p>
          <a:p>
            <a:pPr algn="just">
              <a:lnSpc>
                <a:spcPct val="150000"/>
              </a:lnSpc>
            </a:pPr>
            <a:r>
              <a:rPr lang="en-US" sz="1700" b="1" dirty="0">
                <a:solidFill>
                  <a:schemeClr val="accent1">
                    <a:lumMod val="75000"/>
                  </a:schemeClr>
                </a:solidFill>
              </a:rPr>
              <a:t>An abstract class corresponds to an abstract concept. For example, a polygon may refer to a rectangle, triangle or any other closed figure. Therefore, an abstract class is a class that is specifically defined to lay a foundation for other classes that exhibits a common behavior or similar characteristics. It is primarily used only as a base class for inheritance. </a:t>
            </a:r>
          </a:p>
          <a:p>
            <a:pPr algn="just">
              <a:lnSpc>
                <a:spcPct val="150000"/>
              </a:lnSpc>
            </a:pPr>
            <a:r>
              <a:rPr lang="en-US" sz="1700" b="1" dirty="0">
                <a:solidFill>
                  <a:schemeClr val="accent1">
                    <a:lumMod val="75000"/>
                  </a:schemeClr>
                </a:solidFill>
              </a:rPr>
              <a:t>Since an </a:t>
            </a:r>
            <a:r>
              <a:rPr lang="en-US" sz="1700" b="1" dirty="0">
                <a:solidFill>
                  <a:srgbClr val="C00000"/>
                </a:solidFill>
              </a:rPr>
              <a:t>abstract class, is an incomplete class, </a:t>
            </a:r>
            <a:r>
              <a:rPr lang="en-US" sz="1700" b="1" dirty="0">
                <a:solidFill>
                  <a:schemeClr val="accent1">
                    <a:lumMod val="75000"/>
                  </a:schemeClr>
                </a:solidFill>
              </a:rPr>
              <a:t>users are not allowed to create its object. To use such a class, programmers must derive it </a:t>
            </a:r>
            <a:r>
              <a:rPr lang="en-US" sz="1700" b="1" dirty="0" smtClean="0">
                <a:solidFill>
                  <a:schemeClr val="accent1">
                    <a:lumMod val="75000"/>
                  </a:schemeClr>
                </a:solidFill>
              </a:rPr>
              <a:t>and override </a:t>
            </a:r>
            <a:r>
              <a:rPr lang="en-US" sz="1700" b="1" dirty="0">
                <a:solidFill>
                  <a:schemeClr val="accent1">
                    <a:lumMod val="75000"/>
                  </a:schemeClr>
                </a:solidFill>
              </a:rPr>
              <a:t>the features specified in that class. </a:t>
            </a:r>
          </a:p>
          <a:p>
            <a:pPr algn="just">
              <a:lnSpc>
                <a:spcPct val="150000"/>
              </a:lnSpc>
            </a:pPr>
            <a:r>
              <a:rPr lang="en-US" sz="1700" b="1" dirty="0">
                <a:solidFill>
                  <a:schemeClr val="accent1">
                    <a:lumMod val="75000"/>
                  </a:schemeClr>
                </a:solidFill>
              </a:rPr>
              <a:t>A</a:t>
            </a:r>
            <a:r>
              <a:rPr lang="en-US" sz="1700" b="1" dirty="0" smtClean="0">
                <a:solidFill>
                  <a:schemeClr val="accent1">
                    <a:lumMod val="75000"/>
                  </a:schemeClr>
                </a:solidFill>
              </a:rPr>
              <a:t>n </a:t>
            </a:r>
            <a:r>
              <a:rPr lang="en-US" sz="1700" b="1" dirty="0">
                <a:solidFill>
                  <a:schemeClr val="accent1">
                    <a:lumMod val="75000"/>
                  </a:schemeClr>
                </a:solidFill>
              </a:rPr>
              <a:t>abstract class just serves as a </a:t>
            </a:r>
            <a:r>
              <a:rPr lang="en-US" sz="1700" b="1" i="1" dirty="0">
                <a:solidFill>
                  <a:schemeClr val="accent1">
                    <a:lumMod val="75000"/>
                  </a:schemeClr>
                </a:solidFill>
              </a:rPr>
              <a:t>template </a:t>
            </a:r>
            <a:r>
              <a:rPr lang="en-US" sz="1700" b="1" dirty="0">
                <a:solidFill>
                  <a:schemeClr val="accent1">
                    <a:lumMod val="75000"/>
                  </a:schemeClr>
                </a:solidFill>
              </a:rPr>
              <a:t>for other classes by defining a list of methods that the classes must implement. </a:t>
            </a:r>
            <a:r>
              <a:rPr lang="en-US" sz="1700" b="1" dirty="0" smtClean="0">
                <a:solidFill>
                  <a:schemeClr val="accent1">
                    <a:lumMod val="75000"/>
                  </a:schemeClr>
                </a:solidFill>
              </a:rPr>
              <a:t>In </a:t>
            </a:r>
            <a:r>
              <a:rPr lang="en-US" sz="1700" b="1" dirty="0">
                <a:solidFill>
                  <a:schemeClr val="accent1">
                    <a:lumMod val="75000"/>
                  </a:schemeClr>
                </a:solidFill>
              </a:rPr>
              <a:t>Python, we use the</a:t>
            </a:r>
            <a:r>
              <a:rPr lang="en-US" sz="1700" b="1" dirty="0">
                <a:solidFill>
                  <a:srgbClr val="C00000"/>
                </a:solidFill>
              </a:rPr>
              <a:t> </a:t>
            </a:r>
            <a:r>
              <a:rPr lang="en-US" sz="1700" b="1" dirty="0" err="1">
                <a:solidFill>
                  <a:srgbClr val="C00000"/>
                </a:solidFill>
              </a:rPr>
              <a:t>NotImplementedError</a:t>
            </a:r>
            <a:r>
              <a:rPr lang="en-US" sz="1700" b="1" dirty="0">
                <a:solidFill>
                  <a:srgbClr val="C00000"/>
                </a:solidFill>
              </a:rPr>
              <a:t> </a:t>
            </a:r>
            <a:r>
              <a:rPr lang="en-US" sz="1700" b="1" dirty="0">
                <a:solidFill>
                  <a:schemeClr val="accent1">
                    <a:lumMod val="75000"/>
                  </a:schemeClr>
                </a:solidFill>
              </a:rPr>
              <a:t>to restrict the instantiation of a class. Any class that has the </a:t>
            </a:r>
            <a:r>
              <a:rPr lang="en-US" sz="1700" b="1" dirty="0" err="1">
                <a:solidFill>
                  <a:schemeClr val="accent1">
                    <a:lumMod val="75000"/>
                  </a:schemeClr>
                </a:solidFill>
              </a:rPr>
              <a:t>NotImplementedError</a:t>
            </a:r>
            <a:r>
              <a:rPr lang="en-US" sz="1700" b="1" dirty="0">
                <a:solidFill>
                  <a:schemeClr val="accent1">
                    <a:lumMod val="75000"/>
                  </a:schemeClr>
                </a:solidFill>
              </a:rPr>
              <a:t> inside method definitions cannot be instantiated</a:t>
            </a:r>
            <a:r>
              <a:rPr lang="en-US" b="1" dirty="0">
                <a:solidFill>
                  <a:schemeClr val="accent1">
                    <a:lumMod val="75000"/>
                  </a:schemeClr>
                </a:solidFill>
              </a:rPr>
              <a:t>.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64994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Abstract Classes And Interfaces - Example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674421"/>
            <a:ext cx="8648700" cy="4808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790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Metaclass</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6" name="Rectangle 5"/>
          <p:cNvSpPr/>
          <p:nvPr/>
        </p:nvSpPr>
        <p:spPr>
          <a:xfrm>
            <a:off x="152399" y="1512344"/>
            <a:ext cx="11877675" cy="4247317"/>
          </a:xfrm>
          <a:prstGeom prst="rect">
            <a:avLst/>
          </a:prstGeom>
        </p:spPr>
        <p:txBody>
          <a:bodyPr wrap="square">
            <a:spAutoFit/>
          </a:bodyPr>
          <a:lstStyle/>
          <a:p>
            <a:pPr algn="just">
              <a:lnSpc>
                <a:spcPct val="150000"/>
              </a:lnSpc>
            </a:pPr>
            <a:r>
              <a:rPr lang="en-US" b="1" dirty="0" smtClean="0">
                <a:solidFill>
                  <a:schemeClr val="accent1">
                    <a:lumMod val="75000"/>
                  </a:schemeClr>
                </a:solidFill>
              </a:rPr>
              <a:t>A </a:t>
            </a:r>
            <a:r>
              <a:rPr lang="en-US" b="1" i="1" dirty="0" err="1">
                <a:solidFill>
                  <a:srgbClr val="C00000"/>
                </a:solidFill>
              </a:rPr>
              <a:t>metaclass</a:t>
            </a:r>
            <a:r>
              <a:rPr lang="en-US" b="1" dirty="0">
                <a:solidFill>
                  <a:schemeClr val="accent1">
                    <a:lumMod val="75000"/>
                  </a:schemeClr>
                </a:solidFill>
              </a:rPr>
              <a:t> is the class of a class. While a class defines how an instance of the class behaves, a </a:t>
            </a:r>
            <a:r>
              <a:rPr lang="en-US" b="1" dirty="0" err="1">
                <a:solidFill>
                  <a:schemeClr val="accent1">
                    <a:lumMod val="75000"/>
                  </a:schemeClr>
                </a:solidFill>
              </a:rPr>
              <a:t>metaclass</a:t>
            </a:r>
            <a:r>
              <a:rPr lang="en-US" b="1" dirty="0">
                <a:solidFill>
                  <a:schemeClr val="accent1">
                    <a:lumMod val="75000"/>
                  </a:schemeClr>
                </a:solidFill>
              </a:rPr>
              <a:t>, on the other hand, defines how a class behaves. Every class that we create in Python, is an instance of a </a:t>
            </a:r>
            <a:r>
              <a:rPr lang="en-US" b="1" dirty="0" err="1">
                <a:solidFill>
                  <a:schemeClr val="accent1">
                    <a:lumMod val="75000"/>
                  </a:schemeClr>
                </a:solidFill>
              </a:rPr>
              <a:t>metaclass</a:t>
            </a:r>
            <a:r>
              <a:rPr lang="en-US" b="1" dirty="0">
                <a:solidFill>
                  <a:schemeClr val="accent1">
                    <a:lumMod val="75000"/>
                  </a:schemeClr>
                </a:solidFill>
              </a:rPr>
              <a:t>. </a:t>
            </a:r>
          </a:p>
          <a:p>
            <a:pPr algn="just">
              <a:lnSpc>
                <a:spcPct val="150000"/>
              </a:lnSpc>
            </a:pPr>
            <a:r>
              <a:rPr lang="en-US" b="1" dirty="0">
                <a:solidFill>
                  <a:schemeClr val="accent1">
                    <a:lumMod val="75000"/>
                  </a:schemeClr>
                </a:solidFill>
              </a:rPr>
              <a:t>For example, type is a </a:t>
            </a:r>
            <a:r>
              <a:rPr lang="en-US" b="1" dirty="0" err="1">
                <a:solidFill>
                  <a:schemeClr val="accent1">
                    <a:lumMod val="75000"/>
                  </a:schemeClr>
                </a:solidFill>
              </a:rPr>
              <a:t>metaclass</a:t>
            </a:r>
            <a:r>
              <a:rPr lang="en-US" b="1" dirty="0">
                <a:solidFill>
                  <a:schemeClr val="accent1">
                    <a:lumMod val="75000"/>
                  </a:schemeClr>
                </a:solidFill>
              </a:rPr>
              <a:t> in Python. It is itself a class, and it is its own type. Although, you cannot make an exact replica of something like type, but Python does allow you to create a </a:t>
            </a:r>
            <a:r>
              <a:rPr lang="en-US" b="1" dirty="0" err="1">
                <a:solidFill>
                  <a:schemeClr val="accent1">
                    <a:lumMod val="75000"/>
                  </a:schemeClr>
                </a:solidFill>
              </a:rPr>
              <a:t>metaclass</a:t>
            </a:r>
            <a:r>
              <a:rPr lang="en-US" b="1" dirty="0">
                <a:solidFill>
                  <a:schemeClr val="accent1">
                    <a:lumMod val="75000"/>
                  </a:schemeClr>
                </a:solidFill>
              </a:rPr>
              <a:t> by making a subclass type. </a:t>
            </a:r>
          </a:p>
          <a:p>
            <a:pPr algn="just">
              <a:lnSpc>
                <a:spcPct val="150000"/>
              </a:lnSpc>
            </a:pPr>
            <a:r>
              <a:rPr lang="en-US" b="1" dirty="0">
                <a:solidFill>
                  <a:schemeClr val="accent1">
                    <a:lumMod val="75000"/>
                  </a:schemeClr>
                </a:solidFill>
              </a:rPr>
              <a:t>A </a:t>
            </a:r>
            <a:r>
              <a:rPr lang="en-US" b="1" i="1" dirty="0" err="1">
                <a:solidFill>
                  <a:schemeClr val="accent1">
                    <a:lumMod val="75000"/>
                  </a:schemeClr>
                </a:solidFill>
              </a:rPr>
              <a:t>metaclass</a:t>
            </a:r>
            <a:r>
              <a:rPr lang="en-US" b="1" i="1" dirty="0">
                <a:solidFill>
                  <a:schemeClr val="accent1">
                    <a:lumMod val="75000"/>
                  </a:schemeClr>
                </a:solidFill>
              </a:rPr>
              <a:t> </a:t>
            </a:r>
            <a:r>
              <a:rPr lang="en-US" b="1" dirty="0">
                <a:solidFill>
                  <a:schemeClr val="accent1">
                    <a:lumMod val="75000"/>
                  </a:schemeClr>
                </a:solidFill>
              </a:rPr>
              <a:t>is most commonly used as a class-factory. It allows programmers to create an instance of the class by calling the class, </a:t>
            </a:r>
          </a:p>
          <a:p>
            <a:pPr algn="just">
              <a:lnSpc>
                <a:spcPct val="150000"/>
              </a:lnSpc>
            </a:pPr>
            <a:r>
              <a:rPr lang="en-US" b="1" dirty="0">
                <a:solidFill>
                  <a:schemeClr val="accent1">
                    <a:lumMod val="75000"/>
                  </a:schemeClr>
                </a:solidFill>
              </a:rPr>
              <a:t>Python allows you to define normal methods on the </a:t>
            </a:r>
            <a:r>
              <a:rPr lang="en-US" b="1" dirty="0" err="1">
                <a:solidFill>
                  <a:schemeClr val="accent1">
                    <a:lumMod val="75000"/>
                  </a:schemeClr>
                </a:solidFill>
              </a:rPr>
              <a:t>metaclass</a:t>
            </a:r>
            <a:r>
              <a:rPr lang="en-US" b="1" dirty="0">
                <a:solidFill>
                  <a:schemeClr val="accent1">
                    <a:lumMod val="75000"/>
                  </a:schemeClr>
                </a:solidFill>
              </a:rPr>
              <a:t> which are like </a:t>
            </a:r>
            <a:r>
              <a:rPr lang="en-US" b="1" dirty="0" err="1">
                <a:solidFill>
                  <a:schemeClr val="accent1">
                    <a:lumMod val="75000"/>
                  </a:schemeClr>
                </a:solidFill>
              </a:rPr>
              <a:t>classmethods</a:t>
            </a:r>
            <a:r>
              <a:rPr lang="en-US" b="1" dirty="0">
                <a:solidFill>
                  <a:schemeClr val="accent1">
                    <a:lumMod val="75000"/>
                  </a:schemeClr>
                </a:solidFill>
              </a:rPr>
              <a:t>, as they can be called on the class without an instance. </a:t>
            </a:r>
            <a:r>
              <a:rPr lang="en-US" b="1" dirty="0" smtClean="0">
                <a:solidFill>
                  <a:schemeClr val="accent1">
                    <a:lumMod val="75000"/>
                  </a:schemeClr>
                </a:solidFill>
              </a:rPr>
              <a:t>You can even define </a:t>
            </a:r>
            <a:r>
              <a:rPr lang="en-US" b="1" dirty="0">
                <a:solidFill>
                  <a:schemeClr val="accent1">
                    <a:lumMod val="75000"/>
                  </a:schemeClr>
                </a:solidFill>
              </a:rPr>
              <a:t>the normal magic methods, such as __add__, __</a:t>
            </a:r>
            <a:r>
              <a:rPr lang="en-US" b="1" dirty="0" err="1">
                <a:solidFill>
                  <a:schemeClr val="accent1">
                    <a:lumMod val="75000"/>
                  </a:schemeClr>
                </a:solidFill>
              </a:rPr>
              <a:t>iter</a:t>
            </a:r>
            <a:r>
              <a:rPr lang="en-US" b="1" dirty="0">
                <a:solidFill>
                  <a:schemeClr val="accent1">
                    <a:lumMod val="75000"/>
                  </a:schemeClr>
                </a:solidFill>
              </a:rPr>
              <a:t>__ and __</a:t>
            </a:r>
            <a:r>
              <a:rPr lang="en-US" b="1" dirty="0" err="1">
                <a:solidFill>
                  <a:schemeClr val="accent1">
                    <a:lumMod val="75000"/>
                  </a:schemeClr>
                </a:solidFill>
              </a:rPr>
              <a:t>getattr</a:t>
            </a:r>
            <a:r>
              <a:rPr lang="en-US" b="1" dirty="0">
                <a:solidFill>
                  <a:schemeClr val="accent1">
                    <a:lumMod val="75000"/>
                  </a:schemeClr>
                </a:solidFill>
              </a:rPr>
              <a:t>__, to implement or change how the class behaves. </a:t>
            </a:r>
          </a:p>
        </p:txBody>
      </p:sp>
      <p:pic>
        <p:nvPicPr>
          <p:cNvPr id="5" name="Picture 4"/>
          <p:cNvPicPr>
            <a:picLocks noChangeAspect="1"/>
          </p:cNvPicPr>
          <p:nvPr/>
        </p:nvPicPr>
        <p:blipFill>
          <a:blip r:embed="rId3"/>
          <a:stretch>
            <a:fillRect/>
          </a:stretch>
        </p:blipFill>
        <p:spPr>
          <a:xfrm>
            <a:off x="1201079" y="5628904"/>
            <a:ext cx="4391025" cy="1057483"/>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834411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623200" y="2515365"/>
            <a:ext cx="8562808" cy="2123658"/>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   CHAPTER 10</a:t>
            </a:r>
          </a:p>
          <a:p>
            <a:pPr algn="ctr">
              <a:lnSpc>
                <a:spcPct val="150000"/>
              </a:lnSpc>
            </a:pPr>
            <a:r>
              <a:rPr lang="en-US" sz="4400" b="1" dirty="0">
                <a:solidFill>
                  <a:schemeClr val="accent1">
                    <a:lumMod val="75000"/>
                  </a:schemeClr>
                </a:solidFill>
                <a:latin typeface="Gill Sans Std"/>
              </a:rPr>
              <a:t> </a:t>
            </a:r>
            <a:r>
              <a:rPr lang="en-US" sz="4400" b="1" dirty="0" smtClean="0">
                <a:solidFill>
                  <a:schemeClr val="accent1">
                    <a:lumMod val="75000"/>
                  </a:schemeClr>
                </a:solidFill>
                <a:latin typeface="Gill Sans Std"/>
              </a:rPr>
              <a:t> </a:t>
            </a:r>
            <a:r>
              <a:rPr lang="en-US" sz="4400" b="1" dirty="0" smtClean="0"/>
              <a:t>Inheritance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Introduction</a:t>
            </a:r>
            <a:endParaRPr lang="en-US" sz="3200" b="1"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106877" y="1748610"/>
            <a:ext cx="9251435" cy="4755213"/>
          </a:xfrm>
          <a:prstGeom prst="rect">
            <a:avLst/>
          </a:prstGeom>
        </p:spPr>
        <p:txBody>
          <a:bodyPr wrap="square">
            <a:spAutoFit/>
          </a:bodyPr>
          <a:lstStyle/>
          <a:p>
            <a:pPr algn="just">
              <a:lnSpc>
                <a:spcPct val="150000"/>
              </a:lnSpc>
            </a:pPr>
            <a:r>
              <a:rPr lang="en-US" sz="1700" b="1" dirty="0">
                <a:solidFill>
                  <a:schemeClr val="accent1">
                    <a:lumMod val="75000"/>
                  </a:schemeClr>
                </a:solidFill>
              </a:rPr>
              <a:t>The technique of creating a new class from an existing class is called</a:t>
            </a:r>
            <a:r>
              <a:rPr lang="en-US" sz="1700" b="1" dirty="0"/>
              <a:t> </a:t>
            </a:r>
            <a:r>
              <a:rPr lang="en-US" sz="1700" b="1" i="1" dirty="0">
                <a:solidFill>
                  <a:srgbClr val="C00000"/>
                </a:solidFill>
              </a:rPr>
              <a:t>inheritance</a:t>
            </a:r>
            <a:r>
              <a:rPr lang="en-US" sz="1700" b="1" dirty="0">
                <a:solidFill>
                  <a:srgbClr val="C00000"/>
                </a:solidFill>
              </a:rPr>
              <a:t>. </a:t>
            </a:r>
            <a:r>
              <a:rPr lang="en-US" sz="1700" b="1" dirty="0">
                <a:solidFill>
                  <a:schemeClr val="accent1">
                    <a:lumMod val="75000"/>
                  </a:schemeClr>
                </a:solidFill>
              </a:rPr>
              <a:t>The old or existing class is called the</a:t>
            </a:r>
            <a:r>
              <a:rPr lang="en-US" sz="1700" b="1" dirty="0"/>
              <a:t> </a:t>
            </a:r>
            <a:r>
              <a:rPr lang="en-US" sz="1700" b="1" i="1" dirty="0">
                <a:solidFill>
                  <a:srgbClr val="C00000"/>
                </a:solidFill>
              </a:rPr>
              <a:t>base class </a:t>
            </a:r>
            <a:r>
              <a:rPr lang="en-US" sz="1700" b="1" dirty="0">
                <a:solidFill>
                  <a:schemeClr val="accent1">
                    <a:lumMod val="75000"/>
                  </a:schemeClr>
                </a:solidFill>
              </a:rPr>
              <a:t>and the new class is known as the</a:t>
            </a:r>
            <a:r>
              <a:rPr lang="en-US" sz="1700" b="1" dirty="0"/>
              <a:t> </a:t>
            </a:r>
            <a:r>
              <a:rPr lang="en-US" sz="1700" b="1" i="1" dirty="0">
                <a:solidFill>
                  <a:srgbClr val="C00000"/>
                </a:solidFill>
              </a:rPr>
              <a:t>derived class </a:t>
            </a:r>
            <a:r>
              <a:rPr lang="en-US" sz="1700" b="1" dirty="0">
                <a:solidFill>
                  <a:schemeClr val="accent1">
                    <a:lumMod val="75000"/>
                  </a:schemeClr>
                </a:solidFill>
              </a:rPr>
              <a:t>or</a:t>
            </a:r>
            <a:r>
              <a:rPr lang="en-US" sz="1700" b="1" dirty="0"/>
              <a:t> </a:t>
            </a:r>
            <a:r>
              <a:rPr lang="en-US" sz="1700" b="1" i="1" dirty="0">
                <a:solidFill>
                  <a:srgbClr val="C00000"/>
                </a:solidFill>
              </a:rPr>
              <a:t>sub-class</a:t>
            </a:r>
            <a:r>
              <a:rPr lang="en-US" sz="1700" b="1" dirty="0"/>
              <a:t>. </a:t>
            </a:r>
            <a:r>
              <a:rPr lang="en-US" sz="1700" b="1" dirty="0">
                <a:solidFill>
                  <a:schemeClr val="accent1">
                    <a:lumMod val="75000"/>
                  </a:schemeClr>
                </a:solidFill>
              </a:rPr>
              <a:t>The derived classes are created by first inheriting the data and methods of the base class and then adding new specialized data and functions in it. In this process of inheritance, the base class remains unchanged. The concept of inheritance is used to implement the </a:t>
            </a:r>
            <a:r>
              <a:rPr lang="en-US" sz="1700" b="1" dirty="0" smtClean="0">
                <a:solidFill>
                  <a:srgbClr val="C00000"/>
                </a:solidFill>
              </a:rPr>
              <a:t>is-a </a:t>
            </a:r>
            <a:r>
              <a:rPr lang="en-US" sz="1700" b="1" dirty="0">
                <a:solidFill>
                  <a:schemeClr val="accent1">
                    <a:lumMod val="75000"/>
                  </a:schemeClr>
                </a:solidFill>
              </a:rPr>
              <a:t>relationship. For example, teacher IS-A person, student IS-A person; while both teacher and student are a person in the first place, both also have some distinguishing features. So all the common traits of teacher and student are specified in the Person class and specialized features are incorporate in two separate classes- Teacher and Student. Inheritance which follows a top down approach to problem solving. In top-down approach, generalized classes are designed first and then specialized classes are derived by inheriting/extending the generalized classes. </a:t>
            </a:r>
          </a:p>
        </p:txBody>
      </p:sp>
      <p:pic>
        <p:nvPicPr>
          <p:cNvPr id="8" name="Picture 7"/>
          <p:cNvPicPr>
            <a:picLocks noChangeAspect="1"/>
          </p:cNvPicPr>
          <p:nvPr/>
        </p:nvPicPr>
        <p:blipFill>
          <a:blip r:embed="rId2"/>
          <a:stretch>
            <a:fillRect/>
          </a:stretch>
        </p:blipFill>
        <p:spPr>
          <a:xfrm>
            <a:off x="9358313" y="1679278"/>
            <a:ext cx="2833687" cy="1778297"/>
          </a:xfrm>
          <a:prstGeom prst="rect">
            <a:avLst/>
          </a:prstGeom>
        </p:spPr>
      </p:pic>
      <p:pic>
        <p:nvPicPr>
          <p:cNvPr id="9" name="Picture 8"/>
          <p:cNvPicPr>
            <a:picLocks noChangeAspect="1"/>
          </p:cNvPicPr>
          <p:nvPr/>
        </p:nvPicPr>
        <p:blipFill>
          <a:blip r:embed="rId3"/>
          <a:stretch>
            <a:fillRect/>
          </a:stretch>
        </p:blipFill>
        <p:spPr>
          <a:xfrm>
            <a:off x="9730798" y="3882262"/>
            <a:ext cx="1880012" cy="2439000"/>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632558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Inheriting Classes </a:t>
            </a:r>
            <a:r>
              <a:rPr lang="en-US" sz="3200" b="1" dirty="0" smtClean="0"/>
              <a:t>in </a:t>
            </a:r>
            <a:r>
              <a:rPr lang="en-US" sz="3200" b="1" dirty="0" smtClean="0"/>
              <a:t>Python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5" name="Rectangle 4"/>
          <p:cNvSpPr/>
          <p:nvPr/>
        </p:nvSpPr>
        <p:spPr>
          <a:xfrm>
            <a:off x="178130" y="1705600"/>
            <a:ext cx="11729309" cy="923330"/>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syntax to inherit a class can be given as, </a:t>
            </a:r>
          </a:p>
          <a:p>
            <a:pPr algn="just">
              <a:lnSpc>
                <a:spcPct val="150000"/>
              </a:lnSpc>
            </a:pPr>
            <a:r>
              <a:rPr lang="en-US" b="1" dirty="0">
                <a:solidFill>
                  <a:srgbClr val="C00000"/>
                </a:solidFill>
              </a:rPr>
              <a:t>class </a:t>
            </a:r>
            <a:r>
              <a:rPr lang="en-US" b="1" dirty="0" err="1">
                <a:solidFill>
                  <a:srgbClr val="C00000"/>
                </a:solidFill>
              </a:rPr>
              <a:t>DerivedClass</a:t>
            </a:r>
            <a:r>
              <a:rPr lang="en-US" b="1" dirty="0">
                <a:solidFill>
                  <a:srgbClr val="C00000"/>
                </a:solidFill>
              </a:rPr>
              <a:t>(</a:t>
            </a:r>
            <a:r>
              <a:rPr lang="en-US" b="1" dirty="0" err="1">
                <a:solidFill>
                  <a:srgbClr val="C00000"/>
                </a:solidFill>
              </a:rPr>
              <a:t>BaseClass</a:t>
            </a:r>
            <a:r>
              <a:rPr lang="en-US" b="1" dirty="0">
                <a:solidFill>
                  <a:srgbClr val="C00000"/>
                </a:solidFill>
              </a:rPr>
              <a:t>): </a:t>
            </a:r>
            <a:r>
              <a:rPr lang="en-US" b="1" dirty="0" err="1" smtClean="0">
                <a:solidFill>
                  <a:srgbClr val="C00000"/>
                </a:solidFill>
              </a:rPr>
              <a:t>body_of_derived_class</a:t>
            </a:r>
            <a:r>
              <a:rPr lang="en-US" b="1" dirty="0" smtClean="0">
                <a:solidFill>
                  <a:srgbClr val="C00000"/>
                </a:solidFill>
              </a:rPr>
              <a:t> </a:t>
            </a:r>
            <a:endParaRPr lang="en-US" b="1" dirty="0">
              <a:solidFill>
                <a:srgbClr val="C00000"/>
              </a:solidFill>
            </a:endParaRPr>
          </a:p>
        </p:txBody>
      </p:sp>
      <p:pic>
        <p:nvPicPr>
          <p:cNvPr id="9" name="Picture 8"/>
          <p:cNvPicPr>
            <a:picLocks noChangeAspect="1"/>
          </p:cNvPicPr>
          <p:nvPr/>
        </p:nvPicPr>
        <p:blipFill>
          <a:blip r:embed="rId2"/>
          <a:stretch>
            <a:fillRect/>
          </a:stretch>
        </p:blipFill>
        <p:spPr>
          <a:xfrm>
            <a:off x="6042784" y="4169723"/>
            <a:ext cx="4688740" cy="2241909"/>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10" y="2925566"/>
            <a:ext cx="4731274" cy="3475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2784" y="2948713"/>
            <a:ext cx="4688740" cy="1231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9"/>
          <p:cNvSpPr txBox="1"/>
          <p:nvPr/>
        </p:nvSpPr>
        <p:spPr>
          <a:xfrm>
            <a:off x="178130" y="2740900"/>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887770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Polymorphism </a:t>
            </a:r>
            <a:r>
              <a:rPr lang="en-US" sz="3200" b="1" dirty="0" smtClean="0"/>
              <a:t>and </a:t>
            </a:r>
            <a:r>
              <a:rPr lang="en-US" sz="3200" b="1" dirty="0" smtClean="0"/>
              <a:t>Method Overriding</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180810" y="1572306"/>
            <a:ext cx="11884520" cy="2585323"/>
          </a:xfrm>
          <a:prstGeom prst="rect">
            <a:avLst/>
          </a:prstGeom>
        </p:spPr>
        <p:txBody>
          <a:bodyPr wrap="square">
            <a:spAutoFit/>
          </a:bodyPr>
          <a:lstStyle/>
          <a:p>
            <a:pPr algn="just">
              <a:lnSpc>
                <a:spcPct val="150000"/>
              </a:lnSpc>
            </a:pPr>
            <a:r>
              <a:rPr lang="en-US" b="1" dirty="0" smtClean="0">
                <a:solidFill>
                  <a:srgbClr val="C00000"/>
                </a:solidFill>
              </a:rPr>
              <a:t>Polymorphism</a:t>
            </a:r>
            <a:r>
              <a:rPr lang="en-US" b="1" dirty="0" smtClean="0">
                <a:solidFill>
                  <a:schemeClr val="accent1">
                    <a:lumMod val="75000"/>
                  </a:schemeClr>
                </a:solidFill>
              </a:rPr>
              <a:t> refers </a:t>
            </a:r>
            <a:r>
              <a:rPr lang="en-US" b="1" dirty="0">
                <a:solidFill>
                  <a:schemeClr val="accent1">
                    <a:lumMod val="75000"/>
                  </a:schemeClr>
                </a:solidFill>
              </a:rPr>
              <a:t>to having several different forms. It is one of the key features of OOP. It enables the programmers to assign a different meaning or usage to a variable, function, or an object in different contexts. While inheritance is related to classes and their hierarchy, polymorphism, on the other hand, is related to methods. When polymorphism is applied to a function or method depending on the given parameters, a particular form of the function can be selected for execution. In Python, method overriding is one way of implementing polymorphism.</a:t>
            </a:r>
          </a:p>
        </p:txBody>
      </p:sp>
      <p:pic>
        <p:nvPicPr>
          <p:cNvPr id="7" name="Picture 6"/>
          <p:cNvPicPr>
            <a:picLocks noChangeAspect="1"/>
          </p:cNvPicPr>
          <p:nvPr/>
        </p:nvPicPr>
        <p:blipFill>
          <a:blip r:embed="rId2"/>
          <a:stretch>
            <a:fillRect/>
          </a:stretch>
        </p:blipFill>
        <p:spPr>
          <a:xfrm>
            <a:off x="1948817" y="4157629"/>
            <a:ext cx="3496639" cy="2633309"/>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9"/>
          <p:cNvSpPr txBox="1"/>
          <p:nvPr/>
        </p:nvSpPr>
        <p:spPr>
          <a:xfrm>
            <a:off x="180810" y="415762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979363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Multiple Inheritance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123660" y="1732985"/>
            <a:ext cx="11487150" cy="3831818"/>
          </a:xfrm>
          <a:prstGeom prst="rect">
            <a:avLst/>
          </a:prstGeom>
        </p:spPr>
        <p:txBody>
          <a:bodyPr wrap="square">
            <a:spAutoFit/>
          </a:bodyPr>
          <a:lstStyle/>
          <a:p>
            <a:pPr algn="just">
              <a:lnSpc>
                <a:spcPct val="150000"/>
              </a:lnSpc>
            </a:pPr>
            <a:r>
              <a:rPr lang="en-US" b="1" dirty="0" smtClean="0">
                <a:solidFill>
                  <a:schemeClr val="accent1">
                    <a:lumMod val="75000"/>
                  </a:schemeClr>
                </a:solidFill>
              </a:rPr>
              <a:t>When </a:t>
            </a:r>
            <a:r>
              <a:rPr lang="en-US" b="1" dirty="0">
                <a:solidFill>
                  <a:schemeClr val="accent1">
                    <a:lumMod val="75000"/>
                  </a:schemeClr>
                </a:solidFill>
              </a:rPr>
              <a:t>a derived class inherits features from more than one base </a:t>
            </a:r>
            <a:r>
              <a:rPr lang="en-US" b="1" dirty="0" smtClean="0">
                <a:solidFill>
                  <a:schemeClr val="accent1">
                    <a:lumMod val="75000"/>
                  </a:schemeClr>
                </a:solidFill>
              </a:rPr>
              <a:t>class, </a:t>
            </a:r>
            <a:r>
              <a:rPr lang="en-US" b="1" dirty="0">
                <a:solidFill>
                  <a:schemeClr val="accent1">
                    <a:lumMod val="75000"/>
                  </a:schemeClr>
                </a:solidFill>
              </a:rPr>
              <a:t>it is called </a:t>
            </a:r>
            <a:r>
              <a:rPr lang="en-US" b="1" i="1" dirty="0">
                <a:solidFill>
                  <a:srgbClr val="C00000"/>
                </a:solidFill>
              </a:rPr>
              <a:t>multiple inheritance</a:t>
            </a:r>
            <a:r>
              <a:rPr lang="en-US" b="1" dirty="0">
                <a:solidFill>
                  <a:schemeClr val="accent1">
                    <a:lumMod val="75000"/>
                  </a:schemeClr>
                </a:solidFill>
              </a:rPr>
              <a:t>. The derived class has all the features of both the base classes and in addition to them can have additional new features. The syntax for multiple inheritance is similar to that of single inheritance and can be given as: </a:t>
            </a:r>
          </a:p>
          <a:p>
            <a:pPr algn="just">
              <a:lnSpc>
                <a:spcPct val="150000"/>
              </a:lnSpc>
            </a:pPr>
            <a:r>
              <a:rPr lang="en-US" b="1" dirty="0">
                <a:solidFill>
                  <a:schemeClr val="accent1">
                    <a:lumMod val="75000"/>
                  </a:schemeClr>
                </a:solidFill>
              </a:rPr>
              <a:t>class Base1: </a:t>
            </a:r>
            <a:endParaRPr lang="en-US" b="1" dirty="0" smtClean="0">
              <a:solidFill>
                <a:schemeClr val="accent1">
                  <a:lumMod val="75000"/>
                </a:schemeClr>
              </a:solidFill>
            </a:endParaRPr>
          </a:p>
          <a:p>
            <a:pPr algn="just">
              <a:lnSpc>
                <a:spcPct val="150000"/>
              </a:lnSpc>
            </a:pPr>
            <a:r>
              <a:rPr lang="en-US" b="1" dirty="0">
                <a:solidFill>
                  <a:schemeClr val="accent1">
                    <a:lumMod val="75000"/>
                  </a:schemeClr>
                </a:solidFill>
              </a:rPr>
              <a:t>	</a:t>
            </a:r>
            <a:r>
              <a:rPr lang="en-US" b="1" dirty="0" smtClean="0">
                <a:solidFill>
                  <a:schemeClr val="accent1">
                    <a:lumMod val="75000"/>
                  </a:schemeClr>
                </a:solidFill>
              </a:rPr>
              <a:t>statement </a:t>
            </a:r>
            <a:r>
              <a:rPr lang="en-US" b="1" dirty="0">
                <a:solidFill>
                  <a:schemeClr val="accent1">
                    <a:lumMod val="75000"/>
                  </a:schemeClr>
                </a:solidFill>
              </a:rPr>
              <a:t>block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class </a:t>
            </a:r>
            <a:r>
              <a:rPr lang="en-US" b="1" dirty="0">
                <a:solidFill>
                  <a:schemeClr val="accent1">
                    <a:lumMod val="75000"/>
                  </a:schemeClr>
                </a:solidFill>
              </a:rPr>
              <a:t>Base2: </a:t>
            </a:r>
            <a:endParaRPr lang="en-US" b="1" dirty="0" smtClean="0">
              <a:solidFill>
                <a:schemeClr val="accent1">
                  <a:lumMod val="75000"/>
                </a:schemeClr>
              </a:solidFill>
            </a:endParaRPr>
          </a:p>
          <a:p>
            <a:pPr algn="just">
              <a:lnSpc>
                <a:spcPct val="150000"/>
              </a:lnSpc>
            </a:pPr>
            <a:r>
              <a:rPr lang="en-US" b="1" dirty="0">
                <a:solidFill>
                  <a:schemeClr val="accent1">
                    <a:lumMod val="75000"/>
                  </a:schemeClr>
                </a:solidFill>
              </a:rPr>
              <a:t>	</a:t>
            </a:r>
            <a:r>
              <a:rPr lang="en-US" b="1" dirty="0" smtClean="0">
                <a:solidFill>
                  <a:schemeClr val="accent1">
                    <a:lumMod val="75000"/>
                  </a:schemeClr>
                </a:solidFill>
              </a:rPr>
              <a:t>statement </a:t>
            </a:r>
            <a:r>
              <a:rPr lang="en-US" b="1" dirty="0">
                <a:solidFill>
                  <a:schemeClr val="accent1">
                    <a:lumMod val="75000"/>
                  </a:schemeClr>
                </a:solidFill>
              </a:rPr>
              <a:t>block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class Derived (</a:t>
            </a:r>
            <a:r>
              <a:rPr lang="en-US" b="1" dirty="0">
                <a:solidFill>
                  <a:schemeClr val="accent1">
                    <a:lumMod val="75000"/>
                  </a:schemeClr>
                </a:solidFill>
              </a:rPr>
              <a:t>Base1, Base2): </a:t>
            </a:r>
            <a:endParaRPr lang="en-US" b="1" dirty="0" smtClean="0">
              <a:solidFill>
                <a:schemeClr val="accent1">
                  <a:lumMod val="75000"/>
                </a:schemeClr>
              </a:solidFill>
            </a:endParaRPr>
          </a:p>
          <a:p>
            <a:pPr algn="just">
              <a:lnSpc>
                <a:spcPct val="150000"/>
              </a:lnSpc>
            </a:pPr>
            <a:r>
              <a:rPr lang="en-US" b="1" dirty="0">
                <a:solidFill>
                  <a:schemeClr val="accent1">
                    <a:lumMod val="75000"/>
                  </a:schemeClr>
                </a:solidFill>
              </a:rPr>
              <a:t>	</a:t>
            </a:r>
            <a:r>
              <a:rPr lang="en-US" b="1" dirty="0" smtClean="0">
                <a:solidFill>
                  <a:schemeClr val="accent1">
                    <a:lumMod val="75000"/>
                  </a:schemeClr>
                </a:solidFill>
              </a:rPr>
              <a:t>statement </a:t>
            </a:r>
            <a:r>
              <a:rPr lang="en-US" b="1" dirty="0">
                <a:solidFill>
                  <a:schemeClr val="accent1">
                    <a:lumMod val="75000"/>
                  </a:schemeClr>
                </a:solidFill>
              </a:rPr>
              <a:t>block </a:t>
            </a:r>
          </a:p>
        </p:txBody>
      </p:sp>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613" y="3185568"/>
            <a:ext cx="5120017" cy="1075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613" y="4260654"/>
            <a:ext cx="5433915" cy="206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9"/>
          <p:cNvSpPr txBox="1"/>
          <p:nvPr/>
        </p:nvSpPr>
        <p:spPr>
          <a:xfrm>
            <a:off x="4954983" y="3165378"/>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51743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Multi-Level </a:t>
            </a:r>
            <a:r>
              <a:rPr lang="en-US" sz="3200" b="1" dirty="0"/>
              <a:t>Inheritance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259307" y="1593182"/>
            <a:ext cx="11829774" cy="3416320"/>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technique of deriving a class from an already derived class is called </a:t>
            </a:r>
            <a:r>
              <a:rPr lang="en-US" b="1" i="1" dirty="0">
                <a:solidFill>
                  <a:srgbClr val="C00000"/>
                </a:solidFill>
              </a:rPr>
              <a:t>multi - level </a:t>
            </a:r>
            <a:r>
              <a:rPr lang="en-US" b="1" i="1" dirty="0" smtClean="0">
                <a:solidFill>
                  <a:srgbClr val="C00000"/>
                </a:solidFill>
              </a:rPr>
              <a:t>inheritance</a:t>
            </a:r>
            <a:r>
              <a:rPr lang="en-US" b="1" i="1" dirty="0" smtClean="0">
                <a:solidFill>
                  <a:schemeClr val="accent1">
                    <a:lumMod val="75000"/>
                  </a:schemeClr>
                </a:solidFill>
              </a:rPr>
              <a:t>. </a:t>
            </a:r>
          </a:p>
          <a:p>
            <a:pPr>
              <a:lnSpc>
                <a:spcPct val="150000"/>
              </a:lnSpc>
            </a:pPr>
            <a:r>
              <a:rPr lang="en-US" b="1" dirty="0" smtClean="0">
                <a:solidFill>
                  <a:schemeClr val="accent1">
                    <a:lumMod val="75000"/>
                  </a:schemeClr>
                </a:solidFill>
              </a:rPr>
              <a:t>The </a:t>
            </a:r>
            <a:r>
              <a:rPr lang="en-US" b="1" dirty="0">
                <a:solidFill>
                  <a:schemeClr val="accent1">
                    <a:lumMod val="75000"/>
                  </a:schemeClr>
                </a:solidFill>
              </a:rPr>
              <a:t>syntax for multi-level inheritance can be given as,</a:t>
            </a:r>
          </a:p>
          <a:p>
            <a:pPr>
              <a:lnSpc>
                <a:spcPct val="150000"/>
              </a:lnSpc>
            </a:pPr>
            <a:r>
              <a:rPr lang="en-US" b="1" dirty="0" smtClean="0">
                <a:solidFill>
                  <a:schemeClr val="accent1">
                    <a:lumMod val="75000"/>
                  </a:schemeClr>
                </a:solidFill>
              </a:rPr>
              <a:t>class </a:t>
            </a:r>
            <a:r>
              <a:rPr lang="en-US" b="1" dirty="0">
                <a:solidFill>
                  <a:schemeClr val="accent1">
                    <a:lumMod val="75000"/>
                  </a:schemeClr>
                </a:solidFill>
              </a:rPr>
              <a:t>Base: </a:t>
            </a:r>
            <a:endParaRPr lang="en-US" b="1" dirty="0" smtClean="0">
              <a:solidFill>
                <a:schemeClr val="accent1">
                  <a:lumMod val="75000"/>
                </a:schemeClr>
              </a:solidFill>
            </a:endParaRPr>
          </a:p>
          <a:p>
            <a:pPr>
              <a:lnSpc>
                <a:spcPct val="150000"/>
              </a:lnSpc>
            </a:pPr>
            <a:r>
              <a:rPr lang="en-US" b="1" dirty="0">
                <a:solidFill>
                  <a:schemeClr val="accent1">
                    <a:lumMod val="75000"/>
                  </a:schemeClr>
                </a:solidFill>
              </a:rPr>
              <a:t>	</a:t>
            </a:r>
            <a:r>
              <a:rPr lang="en-US" b="1" dirty="0" smtClean="0">
                <a:solidFill>
                  <a:schemeClr val="accent1">
                    <a:lumMod val="75000"/>
                  </a:schemeClr>
                </a:solidFill>
              </a:rPr>
              <a:t>pass</a:t>
            </a:r>
          </a:p>
          <a:p>
            <a:pPr>
              <a:lnSpc>
                <a:spcPct val="150000"/>
              </a:lnSpc>
            </a:pPr>
            <a:r>
              <a:rPr lang="en-US" b="1" dirty="0" smtClean="0">
                <a:solidFill>
                  <a:schemeClr val="accent1">
                    <a:lumMod val="75000"/>
                  </a:schemeClr>
                </a:solidFill>
              </a:rPr>
              <a:t>class </a:t>
            </a:r>
            <a:r>
              <a:rPr lang="en-US" b="1" dirty="0">
                <a:solidFill>
                  <a:schemeClr val="accent1">
                    <a:lumMod val="75000"/>
                  </a:schemeClr>
                </a:solidFill>
              </a:rPr>
              <a:t>Derived1(Base): </a:t>
            </a:r>
            <a:endParaRPr lang="en-US" b="1" dirty="0" smtClean="0">
              <a:solidFill>
                <a:schemeClr val="accent1">
                  <a:lumMod val="75000"/>
                </a:schemeClr>
              </a:solidFill>
            </a:endParaRPr>
          </a:p>
          <a:p>
            <a:pPr>
              <a:lnSpc>
                <a:spcPct val="150000"/>
              </a:lnSpc>
            </a:pPr>
            <a:r>
              <a:rPr lang="en-US" b="1" dirty="0">
                <a:solidFill>
                  <a:schemeClr val="accent1">
                    <a:lumMod val="75000"/>
                  </a:schemeClr>
                </a:solidFill>
              </a:rPr>
              <a:t>	</a:t>
            </a:r>
            <a:r>
              <a:rPr lang="en-US" b="1" dirty="0" smtClean="0">
                <a:solidFill>
                  <a:schemeClr val="accent1">
                    <a:lumMod val="75000"/>
                  </a:schemeClr>
                </a:solidFill>
              </a:rPr>
              <a:t>pass</a:t>
            </a:r>
          </a:p>
          <a:p>
            <a:pPr>
              <a:lnSpc>
                <a:spcPct val="150000"/>
              </a:lnSpc>
            </a:pPr>
            <a:r>
              <a:rPr lang="en-US" b="1" dirty="0" smtClean="0">
                <a:solidFill>
                  <a:schemeClr val="accent1">
                    <a:lumMod val="75000"/>
                  </a:schemeClr>
                </a:solidFill>
              </a:rPr>
              <a:t>class </a:t>
            </a:r>
            <a:r>
              <a:rPr lang="en-US" b="1" dirty="0">
                <a:solidFill>
                  <a:schemeClr val="accent1">
                    <a:lumMod val="75000"/>
                  </a:schemeClr>
                </a:solidFill>
              </a:rPr>
              <a:t>Derived2(Derived1): </a:t>
            </a:r>
            <a:endParaRPr lang="en-US" b="1" dirty="0" smtClean="0">
              <a:solidFill>
                <a:schemeClr val="accent1">
                  <a:lumMod val="75000"/>
                </a:schemeClr>
              </a:solidFill>
            </a:endParaRPr>
          </a:p>
          <a:p>
            <a:pPr>
              <a:lnSpc>
                <a:spcPct val="150000"/>
              </a:lnSpc>
            </a:pPr>
            <a:r>
              <a:rPr lang="en-US" b="1" dirty="0">
                <a:solidFill>
                  <a:schemeClr val="accent1">
                    <a:lumMod val="75000"/>
                  </a:schemeClr>
                </a:solidFill>
              </a:rPr>
              <a:t>	</a:t>
            </a:r>
            <a:r>
              <a:rPr lang="en-US" b="1" dirty="0" smtClean="0">
                <a:solidFill>
                  <a:schemeClr val="accent1">
                    <a:lumMod val="75000"/>
                  </a:schemeClr>
                </a:solidFill>
              </a:rPr>
              <a:t>Pass </a:t>
            </a:r>
            <a:endParaRPr lang="en-US" b="1"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3152524" y="2680916"/>
            <a:ext cx="2286501" cy="3010641"/>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922" y="2809941"/>
            <a:ext cx="5007425" cy="351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943922" y="2430178"/>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94678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Multi-path </a:t>
            </a:r>
            <a:r>
              <a:rPr lang="en-US" sz="3200" b="1" dirty="0"/>
              <a:t>Inheritance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5" name="Rectangle 4"/>
          <p:cNvSpPr/>
          <p:nvPr/>
        </p:nvSpPr>
        <p:spPr>
          <a:xfrm>
            <a:off x="23647" y="1472318"/>
            <a:ext cx="12017932" cy="923330"/>
          </a:xfrm>
          <a:prstGeom prst="rect">
            <a:avLst/>
          </a:prstGeom>
        </p:spPr>
        <p:txBody>
          <a:bodyPr wrap="square">
            <a:spAutoFit/>
          </a:bodyPr>
          <a:lstStyle/>
          <a:p>
            <a:pPr algn="just">
              <a:lnSpc>
                <a:spcPct val="150000"/>
              </a:lnSpc>
            </a:pPr>
            <a:r>
              <a:rPr lang="en-US" b="1" dirty="0" smtClean="0">
                <a:solidFill>
                  <a:schemeClr val="accent1">
                    <a:lumMod val="75000"/>
                  </a:schemeClr>
                </a:solidFill>
              </a:rPr>
              <a:t>Deriving </a:t>
            </a:r>
            <a:r>
              <a:rPr lang="en-US" b="1" dirty="0">
                <a:solidFill>
                  <a:schemeClr val="accent1">
                    <a:lumMod val="75000"/>
                  </a:schemeClr>
                </a:solidFill>
              </a:rPr>
              <a:t>a class from other derived classes that are in turn derived from the same base class is called </a:t>
            </a:r>
            <a:r>
              <a:rPr lang="en-US" b="1" i="1" dirty="0">
                <a:solidFill>
                  <a:srgbClr val="C00000"/>
                </a:solidFill>
              </a:rPr>
              <a:t>multi-path inheritance</a:t>
            </a:r>
            <a:r>
              <a:rPr lang="en-US" b="1" dirty="0">
                <a:solidFill>
                  <a:srgbClr val="C00000"/>
                </a:solidFill>
              </a:rPr>
              <a:t>. </a:t>
            </a:r>
          </a:p>
        </p:txBody>
      </p:sp>
      <p:pic>
        <p:nvPicPr>
          <p:cNvPr id="6" name="Picture 5"/>
          <p:cNvPicPr>
            <a:picLocks noChangeAspect="1"/>
          </p:cNvPicPr>
          <p:nvPr/>
        </p:nvPicPr>
        <p:blipFill>
          <a:blip r:embed="rId2"/>
          <a:stretch>
            <a:fillRect/>
          </a:stretch>
        </p:blipFill>
        <p:spPr>
          <a:xfrm>
            <a:off x="294155" y="2395648"/>
            <a:ext cx="3607591" cy="2997938"/>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30" y="2664233"/>
            <a:ext cx="5623196" cy="3657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717194" y="220887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838251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797"/>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Composition or Containership or Complex Objects</a:t>
            </a:r>
            <a:endParaRPr lang="en-US" sz="28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6" name="Rectangle 5"/>
          <p:cNvSpPr/>
          <p:nvPr/>
        </p:nvSpPr>
        <p:spPr>
          <a:xfrm>
            <a:off x="130629" y="1599174"/>
            <a:ext cx="11820717" cy="4247317"/>
          </a:xfrm>
          <a:prstGeom prst="rect">
            <a:avLst/>
          </a:prstGeom>
        </p:spPr>
        <p:txBody>
          <a:bodyPr wrap="square">
            <a:spAutoFit/>
          </a:bodyPr>
          <a:lstStyle/>
          <a:p>
            <a:pPr algn="just">
              <a:lnSpc>
                <a:spcPct val="150000"/>
              </a:lnSpc>
            </a:pPr>
            <a:r>
              <a:rPr lang="en-US" b="1" dirty="0" smtClean="0">
                <a:solidFill>
                  <a:schemeClr val="accent1">
                    <a:lumMod val="75000"/>
                  </a:schemeClr>
                </a:solidFill>
              </a:rPr>
              <a:t>Complex </a:t>
            </a:r>
            <a:r>
              <a:rPr lang="en-US" b="1" dirty="0">
                <a:solidFill>
                  <a:schemeClr val="accent1">
                    <a:lumMod val="75000"/>
                  </a:schemeClr>
                </a:solidFill>
              </a:rPr>
              <a:t>objects are objects that are built from smaller or simpler objects. For example, a car is built using a metal frame, an engine, some </a:t>
            </a:r>
            <a:r>
              <a:rPr lang="en-US" b="1" dirty="0" err="1">
                <a:solidFill>
                  <a:schemeClr val="accent1">
                    <a:lumMod val="75000"/>
                  </a:schemeClr>
                </a:solidFill>
              </a:rPr>
              <a:t>tyres</a:t>
            </a:r>
            <a:r>
              <a:rPr lang="en-US" b="1" dirty="0">
                <a:solidFill>
                  <a:schemeClr val="accent1">
                    <a:lumMod val="75000"/>
                  </a:schemeClr>
                </a:solidFill>
              </a:rPr>
              <a:t>, a transmission, a steering wheel, and several other parts. Similarly, a computer system is made up of several parts such as CPU, motherboard, memory, and so on. This process of building complex objects from simpler ones is called </a:t>
            </a:r>
            <a:r>
              <a:rPr lang="en-US" b="1" i="1" dirty="0">
                <a:solidFill>
                  <a:srgbClr val="C00000"/>
                </a:solidFill>
              </a:rPr>
              <a:t>composition or containership</a:t>
            </a:r>
            <a:r>
              <a:rPr lang="en-US" b="1" i="1" dirty="0">
                <a:solidFill>
                  <a:schemeClr val="accent1">
                    <a:lumMod val="75000"/>
                  </a:schemeClr>
                </a:solidFill>
              </a:rPr>
              <a:t>. </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In object-oriented programming languages, object composition is used for objects that have a </a:t>
            </a:r>
            <a:r>
              <a:rPr lang="en-US" b="1" dirty="0">
                <a:solidFill>
                  <a:srgbClr val="C00000"/>
                </a:solidFill>
              </a:rPr>
              <a:t>has-a</a:t>
            </a:r>
            <a:r>
              <a:rPr lang="en-US" b="1" dirty="0">
                <a:solidFill>
                  <a:schemeClr val="accent1">
                    <a:lumMod val="75000"/>
                  </a:schemeClr>
                </a:solidFill>
              </a:rPr>
              <a:t> relationship to each other. For example, a car has-a metal frame, has-an engine, etc. A personal computer has-a CPU, a motherboard, and other components. </a:t>
            </a:r>
          </a:p>
          <a:p>
            <a:pPr algn="just">
              <a:lnSpc>
                <a:spcPct val="150000"/>
              </a:lnSpc>
            </a:pPr>
            <a:r>
              <a:rPr lang="en-US" b="1" dirty="0">
                <a:solidFill>
                  <a:schemeClr val="accent1">
                    <a:lumMod val="75000"/>
                  </a:schemeClr>
                </a:solidFill>
              </a:rPr>
              <a:t>Until now, we have been using classes that have data members of built-in type. While this worked well for simple classes, for designing classes that simulate real world applications, programmers often need data members that belong to other simpler classes.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051002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455</TotalTime>
  <Words>1210</Words>
  <Application>Microsoft Office PowerPoint</Application>
  <PresentationFormat>Widescreen</PresentationFormat>
  <Paragraphs>87</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Gill Sans MT</vt:lpstr>
      <vt:lpstr>Gill Sans Std</vt:lpstr>
      <vt:lpstr>OUP1</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337</cp:revision>
  <dcterms:created xsi:type="dcterms:W3CDTF">2017-05-19T08:19:07Z</dcterms:created>
  <dcterms:modified xsi:type="dcterms:W3CDTF">2017-06-09T09:00:19Z</dcterms:modified>
</cp:coreProperties>
</file>