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12"/>
  </p:notesMasterIdLst>
  <p:sldIdLst>
    <p:sldId id="267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06"/>
    <a:srgbClr val="00AC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3F0DB-A8E3-432D-BC92-EEE7BB97802F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C8F77-8D4F-4A91-9F80-D6123489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3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C8F77-8D4F-4A91-9F80-D6123489EA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4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C8F77-8D4F-4A91-9F80-D6123489EA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8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D754FA-D11A-45BA-AA6F-F2224592AC6D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EAA311-F8B8-413B-ACCD-5A579514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0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D224-6851-4450-8E59-AC200C0939B7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4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727821E-6542-4349-BA5D-A76E677F6BD6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EAA311-F8B8-413B-ACCD-5A579514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3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D459-F0B5-4137-97B7-25FEE9DB1A5C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4EAA311-F8B8-413B-ACCD-5A579514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3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24DBE6-9034-4FF6-B407-DDFD9FF1799D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EAA311-F8B8-413B-ACCD-5A579514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1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4E92-4D93-4F64-8BC9-4493C5711362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6F4E-D238-4B55-B764-3D1A323877C4}" type="datetime1">
              <a:rPr lang="en-US" smtClean="0"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2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205E-21D3-49F6-8420-61A4EB34310D}" type="datetime1">
              <a:rPr lang="en-US" smtClean="0"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4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2575-9132-4D48-925D-2C4E03066820}" type="datetime1">
              <a:rPr lang="en-US" smtClean="0"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1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AAC42C-3CEA-4A47-953C-8B621F48D9D3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EAA311-F8B8-413B-ACCD-5A579514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D353-640F-42F4-98F4-8C6F235768BE}" type="datetime1">
              <a:rPr lang="en-US" smtClean="0"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7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9DC53A5-B380-443D-9385-8B3EAD5E7A71}" type="datetime1">
              <a:rPr lang="en-US" smtClean="0"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4EAA311-F8B8-413B-ACCD-5A57951484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230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02246" y="1179443"/>
            <a:ext cx="3657547" cy="4638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1192" y="2216854"/>
            <a:ext cx="496014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Calibri Light" panose="020F0302020204030204" pitchFamily="34" charset="0"/>
              </a:rPr>
              <a:t>Python Programming</a:t>
            </a:r>
          </a:p>
          <a:p>
            <a:r>
              <a:rPr lang="en-US" dirty="0" smtClean="0">
                <a:latin typeface="Calibri Light" panose="020F0302020204030204" pitchFamily="34" charset="0"/>
              </a:rPr>
              <a:t>Using Problem Solving Approach</a:t>
            </a:r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1262" y="3759005"/>
            <a:ext cx="2333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libri Light" panose="020F0302020204030204" pitchFamily="34" charset="0"/>
                <a:cs typeface="Arial" panose="020B0604020202020204" pitchFamily="34" charset="0"/>
              </a:rPr>
              <a:t>Reema Thareja</a:t>
            </a:r>
            <a:endParaRPr lang="en-US" sz="2800" b="1" dirty="0">
              <a:latin typeface="Calibri Light" panose="020F03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35" y="1282890"/>
            <a:ext cx="3475414" cy="44218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19408" y="0"/>
            <a:ext cx="1931939" cy="193899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endParaRPr lang="en-US" sz="5400" dirty="0" smtClean="0">
              <a:latin typeface="OUP1" panose="00000400000000000000" pitchFamily="2" charset="0"/>
            </a:endParaRPr>
          </a:p>
          <a:p>
            <a:pPr algn="ctr"/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  <a:latin typeface="OUP1" panose="00000400000000000000" pitchFamily="2" charset="0"/>
              </a:rPr>
              <a:t>1</a:t>
            </a:r>
          </a:p>
          <a:p>
            <a:endParaRPr lang="en-US" dirty="0">
              <a:latin typeface="OUP1" panose="00000400000000000000" pitchFamily="2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420669" y="6321262"/>
            <a:ext cx="3530678" cy="365125"/>
          </a:xfrm>
        </p:spPr>
        <p:txBody>
          <a:bodyPr/>
          <a:lstStyle/>
          <a:p>
            <a:r>
              <a:rPr lang="en-US" dirty="0" smtClean="0"/>
              <a:t>© Oxford University Press 2017.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t>1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10817" y="3390727"/>
            <a:ext cx="53141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4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121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Overriding </a:t>
            </a:r>
            <a:r>
              <a:rPr lang="en-US" sz="3200" b="1" dirty="0" smtClean="0"/>
              <a:t>the __c</a:t>
            </a:r>
            <a:r>
              <a:rPr lang="en-US" sz="3200" b="1" dirty="0" smtClean="0"/>
              <a:t>all __() Method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3349" y="1550504"/>
            <a:ext cx="1162526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b="1" i="1" dirty="0">
                <a:solidFill>
                  <a:srgbClr val="C00000"/>
                </a:solidFill>
              </a:rPr>
              <a:t>__call</a:t>
            </a:r>
            <a:r>
              <a:rPr lang="en-US" b="1" i="1" dirty="0" smtClean="0">
                <a:solidFill>
                  <a:srgbClr val="C00000"/>
                </a:solidFill>
              </a:rPr>
              <a:t>__() </a:t>
            </a:r>
            <a:r>
              <a:rPr lang="en-US" b="1" i="1" dirty="0">
                <a:solidFill>
                  <a:srgbClr val="C00000"/>
                </a:solidFill>
              </a:rPr>
              <a:t>method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is used to overload call expressions. The __call__ method is called automatically when an instance of the class is called.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It can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 passed any positional or keyword arguments. Like other functions, __call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__()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also supports all of the argument-passing modes.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24" y="3154585"/>
            <a:ext cx="3404346" cy="2901423"/>
          </a:xfrm>
          <a:prstGeom prst="rect">
            <a:avLst/>
          </a:prstGeom>
        </p:spPr>
      </p:pic>
      <p:sp>
        <p:nvSpPr>
          <p:cNvPr id="7" name="Footer Placeholder 8"/>
          <p:cNvSpPr txBox="1">
            <a:spLocks/>
          </p:cNvSpPr>
          <p:nvPr/>
        </p:nvSpPr>
        <p:spPr>
          <a:xfrm>
            <a:off x="8420669" y="6321262"/>
            <a:ext cx="353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© Oxford University Press 2017. All rights reserved.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349" y="3115188"/>
            <a:ext cx="114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Example: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0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121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23200" y="2588566"/>
            <a:ext cx="856280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Gill Sans Std"/>
              </a:rPr>
              <a:t>CHAPTER 11</a:t>
            </a:r>
          </a:p>
          <a:p>
            <a:pPr algn="ctr"/>
            <a:r>
              <a:rPr lang="en-US" sz="4400" dirty="0" smtClean="0"/>
              <a:t> </a:t>
            </a:r>
            <a:r>
              <a:rPr lang="en-US" sz="4400" b="1" dirty="0"/>
              <a:t>Operator Overloading </a:t>
            </a:r>
            <a:r>
              <a:rPr lang="en-US" sz="4400" b="1" dirty="0" smtClean="0"/>
              <a:t> 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Footer Placeholder 8"/>
          <p:cNvSpPr txBox="1">
            <a:spLocks/>
          </p:cNvSpPr>
          <p:nvPr/>
        </p:nvSpPr>
        <p:spPr>
          <a:xfrm>
            <a:off x="8420669" y="6321262"/>
            <a:ext cx="353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© Oxford University Press 2017.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121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Introduction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4379" y="1646411"/>
            <a:ext cx="118990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Python allows programmers to redefine the meaning of operators when they operate on class objects. This feature is called </a:t>
            </a:r>
            <a:r>
              <a:rPr lang="en-US" b="1" i="1" dirty="0">
                <a:solidFill>
                  <a:srgbClr val="C00000"/>
                </a:solidFill>
              </a:rPr>
              <a:t>operator overloading</a:t>
            </a:r>
            <a:r>
              <a:rPr lang="en-US" b="1" dirty="0"/>
              <a:t>.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Operator overloading allows programmers to extend the meaning of existing operators so that in addition to the basic data types, they can be also applied to user defined data types. </a:t>
            </a:r>
          </a:p>
          <a:p>
            <a:pPr algn="just">
              <a:lnSpc>
                <a:spcPct val="150000"/>
              </a:lnSpc>
            </a:pPr>
            <a:endParaRPr lang="en-US" b="1" dirty="0"/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Another form of Polymorphism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Like function overloading, operator overloading is also a form of compile-time polymorphism. Operator overloading, is therefore less commonly known as operator</a:t>
            </a:r>
            <a:r>
              <a:rPr lang="en-US" b="1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ad hoc polymorphism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since different operators have different implementations depending on their arguments. Operator overloading is generally defined by the language, the programmer, or both. </a:t>
            </a:r>
          </a:p>
        </p:txBody>
      </p:sp>
      <p:sp>
        <p:nvSpPr>
          <p:cNvPr id="7" name="Footer Placeholder 8"/>
          <p:cNvSpPr txBox="1">
            <a:spLocks/>
          </p:cNvSpPr>
          <p:nvPr/>
        </p:nvSpPr>
        <p:spPr>
          <a:xfrm>
            <a:off x="8420669" y="6321262"/>
            <a:ext cx="353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© Oxford University Press 2017.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2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121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    Implementing Operator </a:t>
            </a:r>
            <a:r>
              <a:rPr lang="en-US" sz="3200" b="1" dirty="0" smtClean="0"/>
              <a:t>Overloading — Example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8"/>
          <p:cNvSpPr txBox="1">
            <a:spLocks/>
          </p:cNvSpPr>
          <p:nvPr/>
        </p:nvSpPr>
        <p:spPr>
          <a:xfrm>
            <a:off x="8420669" y="6321262"/>
            <a:ext cx="353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© Oxford University Press 2017. All rights reserved.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808" y="1828799"/>
            <a:ext cx="7362825" cy="336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808" y="5094515"/>
            <a:ext cx="7362825" cy="86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59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121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Operators and Their Corresponding Function Names 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8"/>
          <p:cNvSpPr txBox="1">
            <a:spLocks/>
          </p:cNvSpPr>
          <p:nvPr/>
        </p:nvSpPr>
        <p:spPr>
          <a:xfrm>
            <a:off x="8420669" y="6321262"/>
            <a:ext cx="353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© Oxford University Press 2017. All rights reserved.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439" y="1654012"/>
            <a:ext cx="7481455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01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121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Reverse Adding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256" y="1683544"/>
            <a:ext cx="117661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 operator overloading functions, we can add a basic data type on a user defined object by writing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user_defined_object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+ </a:t>
            </a:r>
            <a:r>
              <a:rPr lang="en-US" b="1" i="1" dirty="0" err="1" smtClean="0">
                <a:solidFill>
                  <a:schemeClr val="accent1">
                    <a:lumMod val="75000"/>
                  </a:schemeClr>
                </a:solidFill>
              </a:rPr>
              <a:t>basic_data_type_var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but cannot do the reverse. However,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provide greater flexibility, we should also be able to perform the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operation in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reverse order, that is, adding a non-class object to the class object. For this, Python provides the concept of reverse adding. </a:t>
            </a:r>
          </a:p>
        </p:txBody>
      </p:sp>
      <p:sp>
        <p:nvSpPr>
          <p:cNvPr id="7" name="Rectangle 6"/>
          <p:cNvSpPr/>
          <p:nvPr/>
        </p:nvSpPr>
        <p:spPr>
          <a:xfrm>
            <a:off x="6186488" y="4229100"/>
            <a:ext cx="5424322" cy="6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reverse adding, just overload the __</a:t>
            </a:r>
            <a:r>
              <a:rPr lang="en-US" dirty="0" err="1" smtClean="0"/>
              <a:t>radd</a:t>
            </a:r>
            <a:r>
              <a:rPr lang="en-US" dirty="0" smtClean="0"/>
              <a:t>__() </a:t>
            </a:r>
            <a:r>
              <a:rPr lang="en-US" dirty="0" err="1" smtClean="0"/>
              <a:t>fnction</a:t>
            </a:r>
            <a:endParaRPr lang="en-US" dirty="0"/>
          </a:p>
        </p:txBody>
      </p:sp>
      <p:sp>
        <p:nvSpPr>
          <p:cNvPr id="8" name="Footer Placeholder 8"/>
          <p:cNvSpPr txBox="1">
            <a:spLocks/>
          </p:cNvSpPr>
          <p:nvPr/>
        </p:nvSpPr>
        <p:spPr>
          <a:xfrm>
            <a:off x="8420669" y="6321262"/>
            <a:ext cx="353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© Oxford University Press 2017. All rights reserved.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3437869"/>
            <a:ext cx="5133975" cy="324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4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121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Overriding </a:t>
            </a:r>
            <a:r>
              <a:rPr lang="en-US" sz="3200" b="1" dirty="0" smtClean="0"/>
              <a:t>__</a:t>
            </a:r>
            <a:r>
              <a:rPr lang="en-US" sz="3200" b="1" dirty="0" err="1" smtClean="0"/>
              <a:t>getitem</a:t>
            </a:r>
            <a:r>
              <a:rPr lang="en-US" sz="3200" b="1" dirty="0" smtClean="0"/>
              <a:t>__() and __</a:t>
            </a:r>
            <a:r>
              <a:rPr lang="en-US" sz="3200" b="1" dirty="0" err="1" smtClean="0"/>
              <a:t>setitem</a:t>
            </a:r>
            <a:r>
              <a:rPr lang="en-US" sz="3200" b="1" dirty="0"/>
              <a:t>__() — Example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8"/>
          <p:cNvSpPr txBox="1">
            <a:spLocks/>
          </p:cNvSpPr>
          <p:nvPr/>
        </p:nvSpPr>
        <p:spPr>
          <a:xfrm>
            <a:off x="8420669" y="6321262"/>
            <a:ext cx="353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© Oxford University Press 2017. All rights reserved.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625561"/>
            <a:ext cx="4905659" cy="117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4" y="2797777"/>
            <a:ext cx="4905659" cy="408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4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121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Overriding </a:t>
            </a:r>
            <a:r>
              <a:rPr lang="en-US" sz="3200" b="1" dirty="0"/>
              <a:t>t</a:t>
            </a:r>
            <a:r>
              <a:rPr lang="en-US" sz="3200" b="1" dirty="0" smtClean="0"/>
              <a:t>he </a:t>
            </a:r>
            <a:r>
              <a:rPr lang="en-US" sz="3200" dirty="0"/>
              <a:t>i</a:t>
            </a:r>
            <a:r>
              <a:rPr lang="en-US" sz="3200" dirty="0" smtClean="0"/>
              <a:t>n </a:t>
            </a:r>
            <a:r>
              <a:rPr lang="en-US" sz="3200" b="1" dirty="0" smtClean="0"/>
              <a:t>Operator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47" y="1541557"/>
            <a:ext cx="1158716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1" dirty="0" smtClean="0">
                <a:solidFill>
                  <a:srgbClr val="C00000"/>
                </a:solidFill>
              </a:rPr>
              <a:t>in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is a membership operator that checks whether the specified item is in the variable of built-in type or not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can overload the same operator to check whether the given value is a member of a class variable or not. To overload the in operator we have to use the function __contains__(). </a:t>
            </a:r>
          </a:p>
        </p:txBody>
      </p:sp>
      <p:sp>
        <p:nvSpPr>
          <p:cNvPr id="9" name="Footer Placeholder 8"/>
          <p:cNvSpPr txBox="1">
            <a:spLocks/>
          </p:cNvSpPr>
          <p:nvPr/>
        </p:nvSpPr>
        <p:spPr>
          <a:xfrm>
            <a:off x="8420669" y="6321262"/>
            <a:ext cx="353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© Oxford University Press 2017. All rights reserved.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146" y="2902529"/>
            <a:ext cx="4593085" cy="160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745" y="2902529"/>
            <a:ext cx="5678065" cy="257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8129" y="2846761"/>
            <a:ext cx="114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Example: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1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121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Overloading Miscellaneous Functions </a:t>
            </a:r>
            <a:r>
              <a:rPr lang="en-US" sz="3200" b="1" dirty="0"/>
              <a:t>— Example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64" y="1752385"/>
            <a:ext cx="4168773" cy="3529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137" y="1752385"/>
            <a:ext cx="5019783" cy="3529299"/>
          </a:xfrm>
          <a:prstGeom prst="rect">
            <a:avLst/>
          </a:prstGeom>
        </p:spPr>
      </p:pic>
      <p:sp>
        <p:nvSpPr>
          <p:cNvPr id="7" name="Footer Placeholder 8"/>
          <p:cNvSpPr txBox="1">
            <a:spLocks/>
          </p:cNvSpPr>
          <p:nvPr/>
        </p:nvSpPr>
        <p:spPr>
          <a:xfrm>
            <a:off x="8420669" y="6321262"/>
            <a:ext cx="35306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© Oxford University Press 2017.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1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459</TotalTime>
  <Words>474</Words>
  <Application>Microsoft Office PowerPoint</Application>
  <PresentationFormat>Widescreen</PresentationFormat>
  <Paragraphs>47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Gill Sans MT</vt:lpstr>
      <vt:lpstr>Gill Sans Std</vt:lpstr>
      <vt:lpstr>OUP1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Chowdhury, Sayantan</dc:creator>
  <cp:lastModifiedBy>SUMAN, Surbhi</cp:lastModifiedBy>
  <cp:revision>359</cp:revision>
  <dcterms:created xsi:type="dcterms:W3CDTF">2017-05-19T08:19:07Z</dcterms:created>
  <dcterms:modified xsi:type="dcterms:W3CDTF">2017-06-09T09:06:29Z</dcterms:modified>
</cp:coreProperties>
</file>