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2"/>
  </p:notesMasterIdLst>
  <p:sldIdLst>
    <p:sldId id="27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11</a:t>
            </a:fld>
            <a:endParaRPr lang="en-US"/>
          </a:p>
        </p:txBody>
      </p:sp>
    </p:spTree>
    <p:extLst>
      <p:ext uri="{BB962C8B-B14F-4D97-AF65-F5344CB8AC3E}">
        <p14:creationId xmlns:p14="http://schemas.microsoft.com/office/powerpoint/2010/main" val="159882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6/9/2017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6/9/2017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6/9/2017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6/9/2017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30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Except Block Without Exception </a:t>
            </a:r>
            <a:r>
              <a:rPr lang="en-US" sz="3200" b="1" dirty="0" smtClean="0"/>
              <a:t>— Example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pic>
        <p:nvPicPr>
          <p:cNvPr id="6" name="Picture 5"/>
          <p:cNvPicPr>
            <a:picLocks noChangeAspect="1"/>
          </p:cNvPicPr>
          <p:nvPr/>
        </p:nvPicPr>
        <p:blipFill>
          <a:blip r:embed="rId2"/>
          <a:stretch>
            <a:fillRect/>
          </a:stretch>
        </p:blipFill>
        <p:spPr>
          <a:xfrm>
            <a:off x="1389413" y="1886810"/>
            <a:ext cx="9536864" cy="406500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68825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smtClean="0"/>
              <a:t>Else </a:t>
            </a:r>
            <a:r>
              <a:rPr lang="en-US" sz="3200" b="1" dirty="0" smtClean="0"/>
              <a:t>Clause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30629" y="1610069"/>
            <a:ext cx="11820717" cy="923330"/>
          </a:xfrm>
          <a:prstGeom prst="rect">
            <a:avLst/>
          </a:prstGeom>
        </p:spPr>
        <p:txBody>
          <a:bodyPr wrap="square">
            <a:spAutoFit/>
          </a:bodyPr>
          <a:lstStyle/>
          <a:p>
            <a:pPr>
              <a:lnSpc>
                <a:spcPct val="150000"/>
              </a:lnSpc>
            </a:pPr>
            <a:r>
              <a:rPr lang="en-US" b="1" dirty="0">
                <a:solidFill>
                  <a:schemeClr val="accent1">
                    <a:lumMod val="75000"/>
                  </a:schemeClr>
                </a:solidFill>
              </a:rPr>
              <a:t>The try ... except block can optionally have an </a:t>
            </a:r>
            <a:r>
              <a:rPr lang="en-US" b="1" i="1" dirty="0">
                <a:solidFill>
                  <a:schemeClr val="accent1">
                    <a:lumMod val="75000"/>
                  </a:schemeClr>
                </a:solidFill>
              </a:rPr>
              <a:t>else clause</a:t>
            </a:r>
            <a:r>
              <a:rPr lang="en-US" b="1" dirty="0">
                <a:solidFill>
                  <a:schemeClr val="accent1">
                    <a:lumMod val="75000"/>
                  </a:schemeClr>
                </a:solidFill>
              </a:rPr>
              <a:t>, which, when present, must follow all except blocks</a:t>
            </a:r>
            <a:r>
              <a:rPr lang="en-US" b="1" dirty="0" smtClean="0">
                <a:solidFill>
                  <a:schemeClr val="accent1">
                    <a:lumMod val="75000"/>
                  </a:schemeClr>
                </a:solidFill>
              </a:rPr>
              <a:t>. The </a:t>
            </a:r>
            <a:r>
              <a:rPr lang="en-US" b="1" dirty="0">
                <a:solidFill>
                  <a:schemeClr val="accent1">
                    <a:lumMod val="75000"/>
                  </a:schemeClr>
                </a:solidFill>
              </a:rPr>
              <a:t>statement(s) in the else block is executed only if the try clause does not raise an exception.</a:t>
            </a:r>
          </a:p>
        </p:txBody>
      </p:sp>
      <p:pic>
        <p:nvPicPr>
          <p:cNvPr id="6" name="Picture 5"/>
          <p:cNvPicPr>
            <a:picLocks noChangeAspect="1"/>
          </p:cNvPicPr>
          <p:nvPr/>
        </p:nvPicPr>
        <p:blipFill>
          <a:blip r:embed="rId3"/>
          <a:stretch>
            <a:fillRect/>
          </a:stretch>
        </p:blipFill>
        <p:spPr>
          <a:xfrm>
            <a:off x="1401701" y="2533399"/>
            <a:ext cx="10162227" cy="360614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30629" y="253339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226776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Raising 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102705" y="1553856"/>
            <a:ext cx="11974500" cy="2169825"/>
          </a:xfrm>
          <a:prstGeom prst="rect">
            <a:avLst/>
          </a:prstGeom>
        </p:spPr>
        <p:txBody>
          <a:bodyPr wrap="square">
            <a:spAutoFit/>
          </a:bodyPr>
          <a:lstStyle/>
          <a:p>
            <a:pPr>
              <a:lnSpc>
                <a:spcPct val="150000"/>
              </a:lnSpc>
            </a:pPr>
            <a:r>
              <a:rPr lang="en-US" b="1" dirty="0">
                <a:solidFill>
                  <a:schemeClr val="accent1">
                    <a:lumMod val="75000"/>
                  </a:schemeClr>
                </a:solidFill>
              </a:rPr>
              <a:t>You can deliberately raise an exception using the raise keyword. The general syntax for the raise statement is</a:t>
            </a:r>
            <a:r>
              <a:rPr lang="en-US" b="1" dirty="0" smtClean="0">
                <a:solidFill>
                  <a:schemeClr val="accent1">
                    <a:lumMod val="75000"/>
                  </a:schemeClr>
                </a:solidFill>
              </a:rPr>
              <a:t>, </a:t>
            </a:r>
            <a:r>
              <a:rPr lang="en-US" b="1" dirty="0" smtClean="0">
                <a:solidFill>
                  <a:srgbClr val="C00000"/>
                </a:solidFill>
              </a:rPr>
              <a:t>raise </a:t>
            </a:r>
            <a:r>
              <a:rPr lang="en-US" b="1" dirty="0">
                <a:solidFill>
                  <a:srgbClr val="C00000"/>
                </a:solidFill>
              </a:rPr>
              <a:t>[Exception [, </a:t>
            </a:r>
            <a:r>
              <a:rPr lang="en-US" b="1" dirty="0" err="1">
                <a:solidFill>
                  <a:srgbClr val="C00000"/>
                </a:solidFill>
              </a:rPr>
              <a:t>args</a:t>
            </a:r>
            <a:r>
              <a:rPr lang="en-US" b="1" dirty="0">
                <a:solidFill>
                  <a:srgbClr val="C00000"/>
                </a:solidFill>
              </a:rPr>
              <a:t> [, </a:t>
            </a:r>
            <a:r>
              <a:rPr lang="en-US" b="1" dirty="0" err="1">
                <a:solidFill>
                  <a:srgbClr val="C00000"/>
                </a:solidFill>
              </a:rPr>
              <a:t>traceback</a:t>
            </a:r>
            <a:r>
              <a:rPr lang="en-US" b="1" dirty="0">
                <a:solidFill>
                  <a:srgbClr val="C00000"/>
                </a:solidFill>
              </a:rPr>
              <a:t>]]]</a:t>
            </a:r>
            <a:endParaRPr lang="en-US" b="1" dirty="0" smtClean="0">
              <a:solidFill>
                <a:srgbClr val="C00000"/>
              </a:solidFill>
            </a:endParaRPr>
          </a:p>
          <a:p>
            <a:pPr>
              <a:lnSpc>
                <a:spcPct val="150000"/>
              </a:lnSpc>
            </a:pPr>
            <a:r>
              <a:rPr lang="en-US" b="1" dirty="0" smtClean="0">
                <a:solidFill>
                  <a:schemeClr val="accent1">
                    <a:lumMod val="75000"/>
                  </a:schemeClr>
                </a:solidFill>
              </a:rPr>
              <a:t>Here</a:t>
            </a:r>
            <a:r>
              <a:rPr lang="en-US" b="1" dirty="0">
                <a:solidFill>
                  <a:schemeClr val="accent1">
                    <a:lumMod val="75000"/>
                  </a:schemeClr>
                </a:solidFill>
              </a:rPr>
              <a:t>, Exception is the name of exception to be raised (example, </a:t>
            </a:r>
            <a:r>
              <a:rPr lang="en-US" b="1" dirty="0" err="1">
                <a:solidFill>
                  <a:schemeClr val="accent1">
                    <a:lumMod val="75000"/>
                  </a:schemeClr>
                </a:solidFill>
              </a:rPr>
              <a:t>TypeError</a:t>
            </a:r>
            <a:r>
              <a:rPr lang="en-US" b="1" dirty="0">
                <a:solidFill>
                  <a:schemeClr val="accent1">
                    <a:lumMod val="75000"/>
                  </a:schemeClr>
                </a:solidFill>
              </a:rPr>
              <a:t>). </a:t>
            </a:r>
            <a:r>
              <a:rPr lang="en-US" b="1" i="1" dirty="0" err="1">
                <a:solidFill>
                  <a:schemeClr val="accent1">
                    <a:lumMod val="75000"/>
                  </a:schemeClr>
                </a:solidFill>
              </a:rPr>
              <a:t>args</a:t>
            </a:r>
            <a:r>
              <a:rPr lang="en-US" b="1" dirty="0">
                <a:solidFill>
                  <a:schemeClr val="accent1">
                    <a:lumMod val="75000"/>
                  </a:schemeClr>
                </a:solidFill>
              </a:rPr>
              <a:t> is optional and </a:t>
            </a:r>
            <a:r>
              <a:rPr lang="en-US" b="1" dirty="0" smtClean="0">
                <a:solidFill>
                  <a:schemeClr val="accent1">
                    <a:lumMod val="75000"/>
                  </a:schemeClr>
                </a:solidFill>
              </a:rPr>
              <a:t>specifies a </a:t>
            </a:r>
            <a:r>
              <a:rPr lang="en-US" b="1" dirty="0">
                <a:solidFill>
                  <a:schemeClr val="accent1">
                    <a:lumMod val="75000"/>
                  </a:schemeClr>
                </a:solidFill>
              </a:rPr>
              <a:t>value for the exception argument. If </a:t>
            </a:r>
            <a:r>
              <a:rPr lang="en-US" b="1" dirty="0" err="1">
                <a:solidFill>
                  <a:schemeClr val="accent1">
                    <a:lumMod val="75000"/>
                  </a:schemeClr>
                </a:solidFill>
              </a:rPr>
              <a:t>args</a:t>
            </a:r>
            <a:r>
              <a:rPr lang="en-US" b="1" dirty="0">
                <a:solidFill>
                  <a:schemeClr val="accent1">
                    <a:lumMod val="75000"/>
                  </a:schemeClr>
                </a:solidFill>
              </a:rPr>
              <a:t> is not specified, then the exception argument is None. The final</a:t>
            </a:r>
          </a:p>
          <a:p>
            <a:pPr>
              <a:lnSpc>
                <a:spcPct val="150000"/>
              </a:lnSpc>
            </a:pPr>
            <a:r>
              <a:rPr lang="en-US" b="1" dirty="0">
                <a:solidFill>
                  <a:schemeClr val="accent1">
                    <a:lumMod val="75000"/>
                  </a:schemeClr>
                </a:solidFill>
              </a:rPr>
              <a:t>argument, </a:t>
            </a:r>
            <a:r>
              <a:rPr lang="en-US" b="1" i="1" dirty="0" err="1" smtClean="0">
                <a:solidFill>
                  <a:schemeClr val="accent1">
                    <a:lumMod val="75000"/>
                  </a:schemeClr>
                </a:solidFill>
              </a:rPr>
              <a:t>traceback</a:t>
            </a:r>
            <a:r>
              <a:rPr lang="en-US" b="1" dirty="0">
                <a:solidFill>
                  <a:schemeClr val="accent1">
                    <a:lumMod val="75000"/>
                  </a:schemeClr>
                </a:solidFill>
              </a:rPr>
              <a:t>, is also optional and if present, is the </a:t>
            </a:r>
            <a:r>
              <a:rPr lang="en-US" b="1" dirty="0" err="1" smtClean="0">
                <a:solidFill>
                  <a:schemeClr val="accent1">
                    <a:lumMod val="75000"/>
                  </a:schemeClr>
                </a:solidFill>
              </a:rPr>
              <a:t>traceback</a:t>
            </a:r>
            <a:r>
              <a:rPr lang="en-US" b="1" dirty="0" smtClean="0">
                <a:solidFill>
                  <a:schemeClr val="accent1">
                    <a:lumMod val="75000"/>
                  </a:schemeClr>
                </a:solidFill>
              </a:rPr>
              <a:t> </a:t>
            </a:r>
            <a:r>
              <a:rPr lang="en-US" b="1" dirty="0">
                <a:solidFill>
                  <a:schemeClr val="accent1">
                    <a:lumMod val="75000"/>
                  </a:schemeClr>
                </a:solidFill>
              </a:rPr>
              <a:t>object used for the exception</a:t>
            </a:r>
            <a:r>
              <a:rPr lang="en-US" b="1" dirty="0" smtClean="0">
                <a:solidFill>
                  <a:schemeClr val="accent1">
                    <a:lumMod val="75000"/>
                  </a:schemeClr>
                </a:solidFill>
              </a:rPr>
              <a:t>.</a:t>
            </a:r>
            <a:endParaRPr lang="en-US"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1243722" y="3862051"/>
            <a:ext cx="7412869" cy="222485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9"/>
          <p:cNvSpPr txBox="1"/>
          <p:nvPr/>
        </p:nvSpPr>
        <p:spPr>
          <a:xfrm>
            <a:off x="102705" y="3862051"/>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87067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Instantiating 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119060" y="1550504"/>
            <a:ext cx="11739563" cy="2169825"/>
          </a:xfrm>
          <a:prstGeom prst="rect">
            <a:avLst/>
          </a:prstGeom>
        </p:spPr>
        <p:txBody>
          <a:bodyPr wrap="square">
            <a:spAutoFit/>
          </a:bodyPr>
          <a:lstStyle/>
          <a:p>
            <a:pPr algn="just">
              <a:lnSpc>
                <a:spcPct val="150000"/>
              </a:lnSpc>
            </a:pPr>
            <a:r>
              <a:rPr lang="en-US" b="1" dirty="0">
                <a:solidFill>
                  <a:schemeClr val="accent1">
                    <a:lumMod val="75000"/>
                  </a:schemeClr>
                </a:solidFill>
              </a:rPr>
              <a:t>Python allows programmers to instantiate an exception first before raising it and add any attributes (</a:t>
            </a:r>
            <a:r>
              <a:rPr lang="en-US" b="1" dirty="0" smtClean="0">
                <a:solidFill>
                  <a:schemeClr val="accent1">
                    <a:lumMod val="75000"/>
                  </a:schemeClr>
                </a:solidFill>
              </a:rPr>
              <a:t>or arguments</a:t>
            </a:r>
            <a:r>
              <a:rPr lang="en-US" b="1" dirty="0">
                <a:solidFill>
                  <a:schemeClr val="accent1">
                    <a:lumMod val="75000"/>
                  </a:schemeClr>
                </a:solidFill>
              </a:rPr>
              <a:t>) to it as desired. These attributes can be used to give additional information about the error. </a:t>
            </a:r>
            <a:r>
              <a:rPr lang="en-US" b="1" dirty="0" smtClean="0">
                <a:solidFill>
                  <a:schemeClr val="accent1">
                    <a:lumMod val="75000"/>
                  </a:schemeClr>
                </a:solidFill>
              </a:rPr>
              <a:t>To </a:t>
            </a:r>
            <a:r>
              <a:rPr lang="en-US" b="1" dirty="0">
                <a:solidFill>
                  <a:schemeClr val="accent1">
                    <a:lumMod val="75000"/>
                  </a:schemeClr>
                </a:solidFill>
              </a:rPr>
              <a:t>instantiate the exception, the except block may specify a variable after the exception name. The variable </a:t>
            </a:r>
            <a:r>
              <a:rPr lang="en-US" b="1" dirty="0" smtClean="0">
                <a:solidFill>
                  <a:schemeClr val="accent1">
                    <a:lumMod val="75000"/>
                  </a:schemeClr>
                </a:solidFill>
              </a:rPr>
              <a:t>then becomes </a:t>
            </a:r>
            <a:r>
              <a:rPr lang="en-US" b="1" dirty="0">
                <a:solidFill>
                  <a:schemeClr val="accent1">
                    <a:lumMod val="75000"/>
                  </a:schemeClr>
                </a:solidFill>
              </a:rPr>
              <a:t>an exception instance with the arguments stored in </a:t>
            </a:r>
            <a:r>
              <a:rPr lang="en-US" b="1" dirty="0" err="1">
                <a:solidFill>
                  <a:srgbClr val="C00000"/>
                </a:solidFill>
              </a:rPr>
              <a:t>instance.args</a:t>
            </a:r>
            <a:r>
              <a:rPr lang="en-US" b="1" dirty="0">
                <a:solidFill>
                  <a:schemeClr val="accent1">
                    <a:lumMod val="75000"/>
                  </a:schemeClr>
                </a:solidFill>
              </a:rPr>
              <a:t>. The exception instance also </a:t>
            </a:r>
            <a:r>
              <a:rPr lang="en-US" b="1" dirty="0" smtClean="0">
                <a:solidFill>
                  <a:schemeClr val="accent1">
                    <a:lumMod val="75000"/>
                  </a:schemeClr>
                </a:solidFill>
              </a:rPr>
              <a:t>has the </a:t>
            </a:r>
            <a:r>
              <a:rPr lang="en-US" b="1" dirty="0">
                <a:solidFill>
                  <a:srgbClr val="C00000"/>
                </a:solidFill>
              </a:rPr>
              <a:t>__</a:t>
            </a:r>
            <a:r>
              <a:rPr lang="en-US" b="1" dirty="0" err="1">
                <a:solidFill>
                  <a:srgbClr val="C00000"/>
                </a:solidFill>
              </a:rPr>
              <a:t>str</a:t>
            </a:r>
            <a:r>
              <a:rPr lang="en-US" b="1" dirty="0">
                <a:solidFill>
                  <a:srgbClr val="C00000"/>
                </a:solidFill>
              </a:rPr>
              <a:t>__() </a:t>
            </a:r>
            <a:r>
              <a:rPr lang="en-US" b="1" dirty="0">
                <a:solidFill>
                  <a:schemeClr val="accent1">
                    <a:lumMod val="75000"/>
                  </a:schemeClr>
                </a:solidFill>
              </a:rPr>
              <a:t>method defined so that the arguments can be printed directly without using </a:t>
            </a:r>
            <a:r>
              <a:rPr lang="en-US" b="1" dirty="0" err="1">
                <a:solidFill>
                  <a:srgbClr val="C00000"/>
                </a:solidFill>
              </a:rPr>
              <a:t>instance.args</a:t>
            </a:r>
            <a:r>
              <a:rPr lang="en-US" b="1" dirty="0">
                <a:solidFill>
                  <a:schemeClr val="accent1">
                    <a:lumMod val="75000"/>
                  </a:schemeClr>
                </a:solidFill>
              </a:rPr>
              <a:t>.</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416" y="3720328"/>
            <a:ext cx="7562850" cy="2600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2705" y="3862051"/>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183164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31917" y="4429838"/>
            <a:ext cx="6198920" cy="2020065"/>
          </a:xfrm>
          <a:prstGeom prst="rect">
            <a:avLst/>
          </a:prstGeom>
        </p:spPr>
      </p:pic>
      <p:pic>
        <p:nvPicPr>
          <p:cNvPr id="8" name="Picture 7"/>
          <p:cNvPicPr>
            <a:picLocks noChangeAspect="1"/>
          </p:cNvPicPr>
          <p:nvPr/>
        </p:nvPicPr>
        <p:blipFill>
          <a:blip r:embed="rId3"/>
          <a:stretch>
            <a:fillRect/>
          </a:stretch>
        </p:blipFill>
        <p:spPr>
          <a:xfrm>
            <a:off x="8122449" y="1827621"/>
            <a:ext cx="3201101" cy="4128516"/>
          </a:xfrm>
          <a:prstGeom prst="rect">
            <a:avLst/>
          </a:prstGeom>
        </p:spPr>
      </p:pic>
      <p:pic>
        <p:nvPicPr>
          <p:cNvPr id="7" name="Picture 6"/>
          <p:cNvPicPr>
            <a:picLocks noChangeAspect="1"/>
          </p:cNvPicPr>
          <p:nvPr/>
        </p:nvPicPr>
        <p:blipFill>
          <a:blip r:embed="rId4"/>
          <a:stretch>
            <a:fillRect/>
          </a:stretch>
        </p:blipFill>
        <p:spPr>
          <a:xfrm>
            <a:off x="1531917" y="1694326"/>
            <a:ext cx="3955683" cy="2137560"/>
          </a:xfrm>
          <a:prstGeom prst="rect">
            <a:avLst/>
          </a:prstGeom>
        </p:spPr>
      </p:pic>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Handling Exceptions In Invoked Functions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10" name="TextBox 9"/>
          <p:cNvSpPr txBox="1"/>
          <p:nvPr/>
        </p:nvSpPr>
        <p:spPr>
          <a:xfrm>
            <a:off x="1536967" y="4060506"/>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030434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and User-defined 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686297"/>
            <a:ext cx="7908095" cy="319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4880759"/>
            <a:ext cx="7908096" cy="1507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390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finally Block</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75210" y="1604475"/>
            <a:ext cx="12041579" cy="4662815"/>
          </a:xfrm>
          <a:prstGeom prst="rect">
            <a:avLst/>
          </a:prstGeom>
        </p:spPr>
        <p:txBody>
          <a:bodyPr wrap="square">
            <a:spAutoFit/>
          </a:bodyPr>
          <a:lstStyle/>
          <a:p>
            <a:pPr>
              <a:lnSpc>
                <a:spcPct val="150000"/>
              </a:lnSpc>
            </a:pPr>
            <a:r>
              <a:rPr lang="en-US" b="1" dirty="0">
                <a:solidFill>
                  <a:schemeClr val="accent1">
                    <a:lumMod val="75000"/>
                  </a:schemeClr>
                </a:solidFill>
              </a:rPr>
              <a:t>The try block has another optional block called finally which is used to define clean-up actions that must be</a:t>
            </a:r>
          </a:p>
          <a:p>
            <a:pPr>
              <a:lnSpc>
                <a:spcPct val="150000"/>
              </a:lnSpc>
            </a:pPr>
            <a:r>
              <a:rPr lang="en-US" b="1" dirty="0">
                <a:solidFill>
                  <a:schemeClr val="accent1">
                    <a:lumMod val="75000"/>
                  </a:schemeClr>
                </a:solidFill>
              </a:rPr>
              <a:t>executed under all circumstances. The finally block is always executed before leaving the try block. This </a:t>
            </a:r>
            <a:r>
              <a:rPr lang="en-US" b="1" dirty="0" smtClean="0">
                <a:solidFill>
                  <a:schemeClr val="accent1">
                    <a:lumMod val="75000"/>
                  </a:schemeClr>
                </a:solidFill>
              </a:rPr>
              <a:t>means that </a:t>
            </a:r>
            <a:r>
              <a:rPr lang="en-US" b="1" dirty="0">
                <a:solidFill>
                  <a:schemeClr val="accent1">
                    <a:lumMod val="75000"/>
                  </a:schemeClr>
                </a:solidFill>
              </a:rPr>
              <a:t>the statements written in finally block are executed irrespective of whether an exception has occurred or not</a:t>
            </a:r>
            <a:r>
              <a:rPr lang="en-US" b="1" dirty="0" smtClean="0">
                <a:solidFill>
                  <a:schemeClr val="accent1">
                    <a:lumMod val="75000"/>
                  </a:schemeClr>
                </a:solidFill>
              </a:rPr>
              <a:t>. The </a:t>
            </a:r>
            <a:r>
              <a:rPr lang="en-US" b="1" dirty="0">
                <a:solidFill>
                  <a:schemeClr val="accent1">
                    <a:lumMod val="75000"/>
                  </a:schemeClr>
                </a:solidFill>
              </a:rPr>
              <a:t>syntax of finally block can be given as,</a:t>
            </a:r>
          </a:p>
          <a:p>
            <a:pPr>
              <a:lnSpc>
                <a:spcPct val="150000"/>
              </a:lnSpc>
            </a:pPr>
            <a:r>
              <a:rPr lang="en-US" b="1" dirty="0">
                <a:solidFill>
                  <a:schemeClr val="accent1">
                    <a:lumMod val="75000"/>
                  </a:schemeClr>
                </a:solidFill>
              </a:rPr>
              <a:t>try:</a:t>
            </a:r>
          </a:p>
          <a:p>
            <a:pPr>
              <a:lnSpc>
                <a:spcPct val="150000"/>
              </a:lnSpc>
            </a:pPr>
            <a:r>
              <a:rPr lang="en-US" b="1" dirty="0">
                <a:solidFill>
                  <a:schemeClr val="accent1">
                    <a:lumMod val="75000"/>
                  </a:schemeClr>
                </a:solidFill>
              </a:rPr>
              <a:t>	Write </a:t>
            </a:r>
            <a:r>
              <a:rPr lang="en-US" b="1" dirty="0">
                <a:solidFill>
                  <a:schemeClr val="accent1">
                    <a:lumMod val="75000"/>
                  </a:schemeClr>
                </a:solidFill>
              </a:rPr>
              <a:t>your operations here</a:t>
            </a:r>
          </a:p>
          <a:p>
            <a:pPr>
              <a:lnSpc>
                <a:spcPct val="150000"/>
              </a:lnSpc>
            </a:pPr>
            <a:r>
              <a:rPr lang="en-US" b="1" dirty="0">
                <a:solidFill>
                  <a:schemeClr val="accent1">
                    <a:lumMod val="75000"/>
                  </a:schemeClr>
                </a:solidFill>
              </a:rPr>
              <a:t>	......................</a:t>
            </a:r>
            <a:endParaRPr lang="en-US" b="1" dirty="0">
              <a:solidFill>
                <a:schemeClr val="accent1">
                  <a:lumMod val="75000"/>
                </a:schemeClr>
              </a:solidFill>
            </a:endParaRPr>
          </a:p>
          <a:p>
            <a:pPr>
              <a:lnSpc>
                <a:spcPct val="150000"/>
              </a:lnSpc>
            </a:pPr>
            <a:r>
              <a:rPr lang="en-US" b="1" dirty="0">
                <a:solidFill>
                  <a:schemeClr val="accent1">
                    <a:lumMod val="75000"/>
                  </a:schemeClr>
                </a:solidFill>
              </a:rPr>
              <a:t>	Due </a:t>
            </a:r>
            <a:r>
              <a:rPr lang="en-US" b="1" dirty="0">
                <a:solidFill>
                  <a:schemeClr val="accent1">
                    <a:lumMod val="75000"/>
                  </a:schemeClr>
                </a:solidFill>
              </a:rPr>
              <a:t>to any exception, operations written here will be skipped</a:t>
            </a:r>
          </a:p>
          <a:p>
            <a:pPr>
              <a:lnSpc>
                <a:spcPct val="150000"/>
              </a:lnSpc>
            </a:pPr>
            <a:r>
              <a:rPr lang="en-US" b="1" dirty="0">
                <a:solidFill>
                  <a:schemeClr val="accent1">
                    <a:lumMod val="75000"/>
                  </a:schemeClr>
                </a:solidFill>
              </a:rPr>
              <a:t>finally:</a:t>
            </a:r>
          </a:p>
          <a:p>
            <a:pPr>
              <a:lnSpc>
                <a:spcPct val="150000"/>
              </a:lnSpc>
            </a:pPr>
            <a:r>
              <a:rPr lang="en-US" b="1" dirty="0">
                <a:solidFill>
                  <a:schemeClr val="accent1">
                    <a:lumMod val="75000"/>
                  </a:schemeClr>
                </a:solidFill>
              </a:rPr>
              <a:t>	This </a:t>
            </a:r>
            <a:r>
              <a:rPr lang="en-US" b="1" dirty="0">
                <a:solidFill>
                  <a:schemeClr val="accent1">
                    <a:lumMod val="75000"/>
                  </a:schemeClr>
                </a:solidFill>
              </a:rPr>
              <a:t>would always be executed.</a:t>
            </a:r>
          </a:p>
          <a:p>
            <a:pPr>
              <a:lnSpc>
                <a:spcPct val="150000"/>
              </a:lnSpc>
            </a:pPr>
            <a:r>
              <a:rPr lang="en-US" b="1" dirty="0">
                <a:solidFill>
                  <a:schemeClr val="accent1">
                    <a:lumMod val="75000"/>
                  </a:schemeClr>
                </a:solidFill>
              </a:rPr>
              <a:t>	......................</a:t>
            </a: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625" y="3378451"/>
            <a:ext cx="3554185" cy="3014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056625" y="298213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4030095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Pre-defined Clean–up Action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6" name="Rectangle 5"/>
          <p:cNvSpPr/>
          <p:nvPr/>
        </p:nvSpPr>
        <p:spPr>
          <a:xfrm>
            <a:off x="66312" y="1564924"/>
            <a:ext cx="11885035" cy="2169825"/>
          </a:xfrm>
          <a:prstGeom prst="rect">
            <a:avLst/>
          </a:prstGeom>
        </p:spPr>
        <p:txBody>
          <a:bodyPr wrap="square">
            <a:spAutoFit/>
          </a:bodyPr>
          <a:lstStyle/>
          <a:p>
            <a:pPr algn="just">
              <a:lnSpc>
                <a:spcPct val="150000"/>
              </a:lnSpc>
            </a:pPr>
            <a:r>
              <a:rPr lang="en-US" b="1" dirty="0">
                <a:solidFill>
                  <a:schemeClr val="accent1">
                    <a:lumMod val="75000"/>
                  </a:schemeClr>
                </a:solidFill>
              </a:rPr>
              <a:t>In Python, some objects define standard clean-up actions that are automatically performed when the object</a:t>
            </a:r>
          </a:p>
          <a:p>
            <a:pPr algn="just">
              <a:lnSpc>
                <a:spcPct val="150000"/>
              </a:lnSpc>
            </a:pPr>
            <a:r>
              <a:rPr lang="en-US" b="1" dirty="0">
                <a:solidFill>
                  <a:schemeClr val="accent1">
                    <a:lumMod val="75000"/>
                  </a:schemeClr>
                </a:solidFill>
              </a:rPr>
              <a:t>is no longer needed. The default clean-up action is performed irrespective of whether the operation using </a:t>
            </a:r>
            <a:r>
              <a:rPr lang="en-US" b="1" dirty="0" smtClean="0">
                <a:solidFill>
                  <a:schemeClr val="accent1">
                    <a:lumMod val="75000"/>
                  </a:schemeClr>
                </a:solidFill>
              </a:rPr>
              <a:t>the object </a:t>
            </a:r>
            <a:r>
              <a:rPr lang="en-US" b="1" dirty="0">
                <a:solidFill>
                  <a:schemeClr val="accent1">
                    <a:lumMod val="75000"/>
                  </a:schemeClr>
                </a:solidFill>
              </a:rPr>
              <a:t>succeeded or failed. We have already seen such an operation in file handling. We preferred to open</a:t>
            </a:r>
          </a:p>
          <a:p>
            <a:pPr algn="just">
              <a:lnSpc>
                <a:spcPct val="150000"/>
              </a:lnSpc>
            </a:pPr>
            <a:r>
              <a:rPr lang="en-US" b="1" dirty="0">
                <a:solidFill>
                  <a:schemeClr val="accent1">
                    <a:lumMod val="75000"/>
                  </a:schemeClr>
                </a:solidFill>
              </a:rPr>
              <a:t>the file using with keyword so that the file is automatically closed when not in use. So, even if we forget </a:t>
            </a:r>
            <a:r>
              <a:rPr lang="en-US" b="1" dirty="0" smtClean="0">
                <a:solidFill>
                  <a:schemeClr val="accent1">
                    <a:lumMod val="75000"/>
                  </a:schemeClr>
                </a:solidFill>
              </a:rPr>
              <a:t>to close </a:t>
            </a:r>
            <a:r>
              <a:rPr lang="en-US" b="1" dirty="0">
                <a:solidFill>
                  <a:schemeClr val="accent1">
                    <a:lumMod val="75000"/>
                  </a:schemeClr>
                </a:solidFill>
              </a:rPr>
              <a:t>the file or the code to close it is skipped because of an exception, the file will still be closed. </a:t>
            </a:r>
          </a:p>
        </p:txBody>
      </p:sp>
      <p:pic>
        <p:nvPicPr>
          <p:cNvPr id="5" name="Picture 4"/>
          <p:cNvPicPr>
            <a:picLocks noChangeAspect="1"/>
          </p:cNvPicPr>
          <p:nvPr/>
        </p:nvPicPr>
        <p:blipFill>
          <a:blip r:embed="rId2"/>
          <a:stretch>
            <a:fillRect/>
          </a:stretch>
        </p:blipFill>
        <p:spPr>
          <a:xfrm>
            <a:off x="1522998" y="3934610"/>
            <a:ext cx="4573002" cy="2083313"/>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165014" y="3749944"/>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57388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Re-raising Exception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Rectangle 6"/>
          <p:cNvSpPr/>
          <p:nvPr/>
        </p:nvSpPr>
        <p:spPr>
          <a:xfrm>
            <a:off x="140525" y="1554071"/>
            <a:ext cx="11910950" cy="1338828"/>
          </a:xfrm>
          <a:prstGeom prst="rect">
            <a:avLst/>
          </a:prstGeom>
        </p:spPr>
        <p:txBody>
          <a:bodyPr wrap="square">
            <a:spAutoFit/>
          </a:bodyPr>
          <a:lstStyle/>
          <a:p>
            <a:pPr>
              <a:lnSpc>
                <a:spcPct val="150000"/>
              </a:lnSpc>
            </a:pPr>
            <a:r>
              <a:rPr lang="en-US" b="1" dirty="0">
                <a:solidFill>
                  <a:schemeClr val="accent1">
                    <a:lumMod val="75000"/>
                  </a:schemeClr>
                </a:solidFill>
              </a:rPr>
              <a:t>Python allows programmers to re-raise an exception. For example, an exception thrown from the try block</a:t>
            </a:r>
          </a:p>
          <a:p>
            <a:pPr>
              <a:lnSpc>
                <a:spcPct val="150000"/>
              </a:lnSpc>
            </a:pPr>
            <a:r>
              <a:rPr lang="en-US" b="1" dirty="0">
                <a:solidFill>
                  <a:schemeClr val="accent1">
                    <a:lumMod val="75000"/>
                  </a:schemeClr>
                </a:solidFill>
              </a:rPr>
              <a:t>can be handled as well as re-raised in the except block using the keyword raise. The code given below</a:t>
            </a:r>
          </a:p>
          <a:p>
            <a:pPr>
              <a:lnSpc>
                <a:spcPct val="150000"/>
              </a:lnSpc>
            </a:pPr>
            <a:r>
              <a:rPr lang="en-US" b="1" dirty="0">
                <a:solidFill>
                  <a:schemeClr val="accent1">
                    <a:lumMod val="75000"/>
                  </a:schemeClr>
                </a:solidFill>
              </a:rPr>
              <a:t>illustrates this concept.</a:t>
            </a:r>
          </a:p>
        </p:txBody>
      </p:sp>
      <p:sp>
        <p:nvSpPr>
          <p:cNvPr id="8" name="TextBox 7"/>
          <p:cNvSpPr txBox="1"/>
          <p:nvPr/>
        </p:nvSpPr>
        <p:spPr>
          <a:xfrm>
            <a:off x="140525" y="2843756"/>
            <a:ext cx="44433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 </a:t>
            </a:r>
            <a:r>
              <a:rPr lang="en-US" dirty="0"/>
              <a:t>Program to re-raise the exception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028" y="3213088"/>
            <a:ext cx="62198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4402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Assertions </a:t>
            </a:r>
            <a:r>
              <a:rPr lang="en-US" sz="3200" b="1" dirty="0" smtClean="0"/>
              <a:t>in </a:t>
            </a:r>
            <a:r>
              <a:rPr lang="en-US" sz="3200" b="1" dirty="0" smtClean="0"/>
              <a:t>Python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128808" y="1454970"/>
            <a:ext cx="12063191" cy="5586145"/>
          </a:xfrm>
          <a:prstGeom prst="rect">
            <a:avLst/>
          </a:prstGeom>
        </p:spPr>
        <p:txBody>
          <a:bodyPr wrap="square">
            <a:spAutoFit/>
          </a:bodyPr>
          <a:lstStyle/>
          <a:p>
            <a:pPr>
              <a:lnSpc>
                <a:spcPct val="150000"/>
              </a:lnSpc>
            </a:pPr>
            <a:r>
              <a:rPr lang="en-US" sz="1650" b="1" dirty="0">
                <a:solidFill>
                  <a:schemeClr val="accent1">
                    <a:lumMod val="75000"/>
                  </a:schemeClr>
                </a:solidFill>
              </a:rPr>
              <a:t>An</a:t>
            </a:r>
            <a:r>
              <a:rPr lang="en-US" sz="1650" b="1" dirty="0">
                <a:solidFill>
                  <a:srgbClr val="C00000"/>
                </a:solidFill>
              </a:rPr>
              <a:t> </a:t>
            </a:r>
            <a:r>
              <a:rPr lang="en-US" sz="1650" b="1" i="1" dirty="0">
                <a:solidFill>
                  <a:srgbClr val="C00000"/>
                </a:solidFill>
              </a:rPr>
              <a:t>assertion</a:t>
            </a:r>
            <a:r>
              <a:rPr lang="en-US" sz="1650" b="1" dirty="0">
                <a:solidFill>
                  <a:srgbClr val="C00000"/>
                </a:solidFill>
              </a:rPr>
              <a:t> </a:t>
            </a:r>
            <a:r>
              <a:rPr lang="en-US" sz="1650" b="1" dirty="0">
                <a:solidFill>
                  <a:schemeClr val="accent1">
                    <a:lumMod val="75000"/>
                  </a:schemeClr>
                </a:solidFill>
              </a:rPr>
              <a:t>is a basic check that can be turned on or off when the program is being tested. You can think </a:t>
            </a:r>
            <a:r>
              <a:rPr lang="en-US" sz="1650" b="1" dirty="0" smtClean="0">
                <a:solidFill>
                  <a:schemeClr val="accent1">
                    <a:lumMod val="75000"/>
                  </a:schemeClr>
                </a:solidFill>
              </a:rPr>
              <a:t>of assert </a:t>
            </a:r>
            <a:r>
              <a:rPr lang="en-US" sz="1650" b="1" dirty="0">
                <a:solidFill>
                  <a:schemeClr val="accent1">
                    <a:lumMod val="75000"/>
                  </a:schemeClr>
                </a:solidFill>
              </a:rPr>
              <a:t>as a </a:t>
            </a:r>
            <a:r>
              <a:rPr lang="en-US" sz="1650" b="1" i="1" dirty="0">
                <a:solidFill>
                  <a:schemeClr val="accent1">
                    <a:lumMod val="75000"/>
                  </a:schemeClr>
                </a:solidFill>
              </a:rPr>
              <a:t>raise-if</a:t>
            </a:r>
            <a:r>
              <a:rPr lang="en-US" sz="1650" b="1" dirty="0">
                <a:solidFill>
                  <a:schemeClr val="accent1">
                    <a:lumMod val="75000"/>
                  </a:schemeClr>
                </a:solidFill>
              </a:rPr>
              <a:t> statement (or a raise-if-not statement). Using </a:t>
            </a:r>
            <a:r>
              <a:rPr lang="en-US" sz="1650" b="1" dirty="0" smtClean="0">
                <a:solidFill>
                  <a:schemeClr val="accent1">
                    <a:lumMod val="75000"/>
                  </a:schemeClr>
                </a:solidFill>
              </a:rPr>
              <a:t>the </a:t>
            </a:r>
            <a:r>
              <a:rPr lang="en-US" sz="1650" b="1" dirty="0">
                <a:solidFill>
                  <a:srgbClr val="C00000"/>
                </a:solidFill>
              </a:rPr>
              <a:t>assert</a:t>
            </a:r>
            <a:r>
              <a:rPr lang="en-US" sz="1650" dirty="0" smtClean="0">
                <a:solidFill>
                  <a:schemeClr val="accent1">
                    <a:lumMod val="75000"/>
                  </a:schemeClr>
                </a:solidFill>
              </a:rPr>
              <a:t> </a:t>
            </a:r>
            <a:r>
              <a:rPr lang="en-US" sz="1650" b="1" dirty="0">
                <a:solidFill>
                  <a:schemeClr val="accent1">
                    <a:lumMod val="75000"/>
                  </a:schemeClr>
                </a:solidFill>
              </a:rPr>
              <a:t>statement, an expression is </a:t>
            </a:r>
            <a:r>
              <a:rPr lang="en-US" sz="1650" b="1" dirty="0" smtClean="0">
                <a:solidFill>
                  <a:schemeClr val="accent1">
                    <a:lumMod val="75000"/>
                  </a:schemeClr>
                </a:solidFill>
              </a:rPr>
              <a:t>tested, and </a:t>
            </a:r>
            <a:r>
              <a:rPr lang="en-US" sz="1650" b="1" dirty="0">
                <a:solidFill>
                  <a:schemeClr val="accent1">
                    <a:lumMod val="75000"/>
                  </a:schemeClr>
                </a:solidFill>
              </a:rPr>
              <a:t>if the result of the expression is </a:t>
            </a:r>
            <a:r>
              <a:rPr lang="en-US" sz="1650" dirty="0">
                <a:solidFill>
                  <a:schemeClr val="accent1">
                    <a:lumMod val="75000"/>
                  </a:schemeClr>
                </a:solidFill>
              </a:rPr>
              <a:t>False</a:t>
            </a:r>
            <a:r>
              <a:rPr lang="en-US" sz="1650" b="1" dirty="0">
                <a:solidFill>
                  <a:schemeClr val="accent1">
                    <a:lumMod val="75000"/>
                  </a:schemeClr>
                </a:solidFill>
              </a:rPr>
              <a:t> then an exception is raised. The </a:t>
            </a:r>
            <a:r>
              <a:rPr lang="en-US" sz="1650" dirty="0">
                <a:solidFill>
                  <a:schemeClr val="accent1">
                    <a:lumMod val="75000"/>
                  </a:schemeClr>
                </a:solidFill>
              </a:rPr>
              <a:t>assert </a:t>
            </a:r>
            <a:r>
              <a:rPr lang="en-US" sz="1650" b="1" dirty="0">
                <a:solidFill>
                  <a:schemeClr val="accent1">
                    <a:lumMod val="75000"/>
                  </a:schemeClr>
                </a:solidFill>
              </a:rPr>
              <a:t>statement is intended </a:t>
            </a:r>
            <a:r>
              <a:rPr lang="en-US" sz="1650" b="1" dirty="0" smtClean="0">
                <a:solidFill>
                  <a:schemeClr val="accent1">
                    <a:lumMod val="75000"/>
                  </a:schemeClr>
                </a:solidFill>
              </a:rPr>
              <a:t>for debugging </a:t>
            </a:r>
            <a:r>
              <a:rPr lang="en-US" sz="1650" b="1" dirty="0">
                <a:solidFill>
                  <a:schemeClr val="accent1">
                    <a:lumMod val="75000"/>
                  </a:schemeClr>
                </a:solidFill>
              </a:rPr>
              <a:t>statements. It can be seen as an abbreviated notation for a conditional </a:t>
            </a:r>
            <a:r>
              <a:rPr lang="en-US" sz="1650" b="1" i="1" dirty="0">
                <a:solidFill>
                  <a:schemeClr val="accent1">
                    <a:lumMod val="75000"/>
                  </a:schemeClr>
                </a:solidFill>
              </a:rPr>
              <a:t>raise </a:t>
            </a:r>
            <a:r>
              <a:rPr lang="en-US" sz="1650" b="1" dirty="0">
                <a:solidFill>
                  <a:schemeClr val="accent1">
                    <a:lumMod val="75000"/>
                  </a:schemeClr>
                </a:solidFill>
              </a:rPr>
              <a:t>statement.</a:t>
            </a:r>
          </a:p>
          <a:p>
            <a:pPr>
              <a:lnSpc>
                <a:spcPct val="150000"/>
              </a:lnSpc>
            </a:pPr>
            <a:r>
              <a:rPr lang="en-US" sz="1650" b="1" dirty="0" smtClean="0">
                <a:solidFill>
                  <a:schemeClr val="accent1">
                    <a:lumMod val="75000"/>
                  </a:schemeClr>
                </a:solidFill>
              </a:rPr>
              <a:t>  In </a:t>
            </a:r>
            <a:r>
              <a:rPr lang="en-US" sz="1650" b="1" dirty="0">
                <a:solidFill>
                  <a:schemeClr val="accent1">
                    <a:lumMod val="75000"/>
                  </a:schemeClr>
                </a:solidFill>
              </a:rPr>
              <a:t>Python, assertions are implemented using </a:t>
            </a:r>
            <a:r>
              <a:rPr lang="en-US" sz="1650" b="1" i="1" dirty="0">
                <a:solidFill>
                  <a:schemeClr val="accent1">
                    <a:lumMod val="75000"/>
                  </a:schemeClr>
                </a:solidFill>
              </a:rPr>
              <a:t>assert </a:t>
            </a:r>
            <a:r>
              <a:rPr lang="en-US" sz="1650" b="1" dirty="0">
                <a:solidFill>
                  <a:schemeClr val="accent1">
                    <a:lumMod val="75000"/>
                  </a:schemeClr>
                </a:solidFill>
              </a:rPr>
              <a:t>keyword. Assertions are usually placed at the start </a:t>
            </a:r>
            <a:r>
              <a:rPr lang="en-US" sz="1650" b="1" dirty="0" smtClean="0">
                <a:solidFill>
                  <a:schemeClr val="accent1">
                    <a:lumMod val="75000"/>
                  </a:schemeClr>
                </a:solidFill>
              </a:rPr>
              <a:t>of a </a:t>
            </a:r>
            <a:r>
              <a:rPr lang="en-US" sz="1650" b="1" dirty="0">
                <a:solidFill>
                  <a:schemeClr val="accent1">
                    <a:lumMod val="75000"/>
                  </a:schemeClr>
                </a:solidFill>
              </a:rPr>
              <a:t>function to check for valid input, and after a function call to check for valid output</a:t>
            </a:r>
            <a:r>
              <a:rPr lang="en-US" sz="1650" b="1" dirty="0" smtClean="0">
                <a:solidFill>
                  <a:schemeClr val="accent1">
                    <a:lumMod val="75000"/>
                  </a:schemeClr>
                </a:solidFill>
              </a:rPr>
              <a:t>.	</a:t>
            </a:r>
            <a:endParaRPr lang="en-US" sz="1650" b="1" dirty="0">
              <a:solidFill>
                <a:schemeClr val="accent1">
                  <a:lumMod val="75000"/>
                </a:schemeClr>
              </a:solidFill>
            </a:endParaRPr>
          </a:p>
          <a:p>
            <a:pPr>
              <a:lnSpc>
                <a:spcPct val="150000"/>
              </a:lnSpc>
            </a:pPr>
            <a:r>
              <a:rPr lang="en-US" sz="1650" b="1" dirty="0" smtClean="0">
                <a:solidFill>
                  <a:schemeClr val="accent1">
                    <a:lumMod val="75000"/>
                  </a:schemeClr>
                </a:solidFill>
              </a:rPr>
              <a:t>   When </a:t>
            </a:r>
            <a:r>
              <a:rPr lang="en-US" sz="1650" b="1" dirty="0">
                <a:solidFill>
                  <a:schemeClr val="accent1">
                    <a:lumMod val="75000"/>
                  </a:schemeClr>
                </a:solidFill>
              </a:rPr>
              <a:t>Python encounters an </a:t>
            </a:r>
            <a:r>
              <a:rPr lang="en-US" sz="1650" dirty="0">
                <a:solidFill>
                  <a:schemeClr val="accent1">
                    <a:lumMod val="75000"/>
                  </a:schemeClr>
                </a:solidFill>
              </a:rPr>
              <a:t>assert</a:t>
            </a:r>
            <a:r>
              <a:rPr lang="en-US" sz="1650" b="1" dirty="0">
                <a:solidFill>
                  <a:schemeClr val="accent1">
                    <a:lumMod val="75000"/>
                  </a:schemeClr>
                </a:solidFill>
              </a:rPr>
              <a:t> statement, the expression associated with it is calculated and if the</a:t>
            </a:r>
          </a:p>
          <a:p>
            <a:pPr>
              <a:lnSpc>
                <a:spcPct val="150000"/>
              </a:lnSpc>
            </a:pPr>
            <a:r>
              <a:rPr lang="en-US" sz="1650" b="1" dirty="0">
                <a:solidFill>
                  <a:schemeClr val="accent1">
                    <a:lumMod val="75000"/>
                  </a:schemeClr>
                </a:solidFill>
              </a:rPr>
              <a:t>expression is </a:t>
            </a:r>
            <a:r>
              <a:rPr lang="en-US" sz="1650" dirty="0">
                <a:solidFill>
                  <a:schemeClr val="accent1">
                    <a:lumMod val="75000"/>
                  </a:schemeClr>
                </a:solidFill>
              </a:rPr>
              <a:t>False</a:t>
            </a:r>
            <a:r>
              <a:rPr lang="en-US" sz="1650" b="1" dirty="0">
                <a:solidFill>
                  <a:schemeClr val="accent1">
                    <a:lumMod val="75000"/>
                  </a:schemeClr>
                </a:solidFill>
              </a:rPr>
              <a:t>, an </a:t>
            </a:r>
            <a:r>
              <a:rPr lang="en-US" sz="1650" b="1" dirty="0" err="1">
                <a:solidFill>
                  <a:srgbClr val="C00000"/>
                </a:solidFill>
              </a:rPr>
              <a:t>AssertionError</a:t>
            </a:r>
            <a:r>
              <a:rPr lang="en-US" sz="1650" b="1" dirty="0">
                <a:solidFill>
                  <a:schemeClr val="accent1">
                    <a:lumMod val="75000"/>
                  </a:schemeClr>
                </a:solidFill>
              </a:rPr>
              <a:t> is raised. The syntax </a:t>
            </a:r>
            <a:r>
              <a:rPr lang="en-US" sz="1650" b="1" dirty="0">
                <a:solidFill>
                  <a:schemeClr val="accent1">
                    <a:lumMod val="75000"/>
                  </a:schemeClr>
                </a:solidFill>
              </a:rPr>
              <a:t>for </a:t>
            </a:r>
            <a:r>
              <a:rPr lang="en-US" sz="1650" b="1" i="1" dirty="0">
                <a:solidFill>
                  <a:schemeClr val="accent1">
                    <a:lumMod val="75000"/>
                  </a:schemeClr>
                </a:solidFill>
              </a:rPr>
              <a:t>assert</a:t>
            </a:r>
            <a:r>
              <a:rPr lang="en-US" sz="1650" b="1" dirty="0">
                <a:solidFill>
                  <a:schemeClr val="accent1">
                    <a:lumMod val="75000"/>
                  </a:schemeClr>
                </a:solidFill>
              </a:rPr>
              <a:t> </a:t>
            </a:r>
            <a:r>
              <a:rPr lang="en-US" sz="1650" b="1" dirty="0">
                <a:solidFill>
                  <a:schemeClr val="accent1">
                    <a:lumMod val="75000"/>
                  </a:schemeClr>
                </a:solidFill>
              </a:rPr>
              <a:t>statement </a:t>
            </a:r>
            <a:r>
              <a:rPr lang="en-US" sz="1650" b="1" dirty="0" smtClean="0">
                <a:solidFill>
                  <a:schemeClr val="accent1">
                    <a:lumMod val="75000"/>
                  </a:schemeClr>
                </a:solidFill>
              </a:rPr>
              <a:t>is</a:t>
            </a:r>
            <a:r>
              <a:rPr lang="en-US" sz="1650" b="1" dirty="0">
                <a:solidFill>
                  <a:schemeClr val="accent1">
                    <a:lumMod val="75000"/>
                  </a:schemeClr>
                </a:solidFill>
              </a:rPr>
              <a:t>,</a:t>
            </a:r>
            <a:endParaRPr lang="en-US" sz="1650" b="1" dirty="0">
              <a:solidFill>
                <a:schemeClr val="accent1">
                  <a:lumMod val="75000"/>
                </a:schemeClr>
              </a:solidFill>
            </a:endParaRPr>
          </a:p>
          <a:p>
            <a:pPr>
              <a:lnSpc>
                <a:spcPct val="150000"/>
              </a:lnSpc>
            </a:pPr>
            <a:r>
              <a:rPr lang="en-US" sz="1650" b="1" dirty="0">
                <a:solidFill>
                  <a:srgbClr val="C00000"/>
                </a:solidFill>
              </a:rPr>
              <a:t>assert expression[, arguments]</a:t>
            </a:r>
          </a:p>
          <a:p>
            <a:pPr>
              <a:lnSpc>
                <a:spcPct val="150000"/>
              </a:lnSpc>
            </a:pPr>
            <a:r>
              <a:rPr lang="en-US" sz="1650" b="1" dirty="0" smtClean="0">
                <a:solidFill>
                  <a:schemeClr val="accent1">
                    <a:lumMod val="75000"/>
                  </a:schemeClr>
                </a:solidFill>
              </a:rPr>
              <a:t>    If </a:t>
            </a:r>
            <a:r>
              <a:rPr lang="en-US" sz="1650" b="1" dirty="0">
                <a:solidFill>
                  <a:schemeClr val="accent1">
                    <a:lumMod val="75000"/>
                  </a:schemeClr>
                </a:solidFill>
              </a:rPr>
              <a:t>the expression is </a:t>
            </a:r>
            <a:r>
              <a:rPr lang="en-US" sz="1650" b="1" i="1" dirty="0">
                <a:solidFill>
                  <a:schemeClr val="accent1">
                    <a:lumMod val="75000"/>
                  </a:schemeClr>
                </a:solidFill>
              </a:rPr>
              <a:t>False</a:t>
            </a:r>
            <a:r>
              <a:rPr lang="en-US" sz="1650" b="1" dirty="0">
                <a:solidFill>
                  <a:schemeClr val="accent1">
                    <a:lumMod val="75000"/>
                  </a:schemeClr>
                </a:solidFill>
              </a:rPr>
              <a:t> (also known as assertion fails), Python uses </a:t>
            </a:r>
            <a:r>
              <a:rPr lang="en-US" sz="1650" dirty="0" err="1">
                <a:solidFill>
                  <a:schemeClr val="accent1">
                    <a:lumMod val="75000"/>
                  </a:schemeClr>
                </a:solidFill>
              </a:rPr>
              <a:t>ArgumentExpression</a:t>
            </a:r>
            <a:r>
              <a:rPr lang="en-US" sz="1650" b="1" dirty="0">
                <a:solidFill>
                  <a:schemeClr val="accent1">
                    <a:lumMod val="75000"/>
                  </a:schemeClr>
                </a:solidFill>
              </a:rPr>
              <a:t> as </a:t>
            </a:r>
            <a:r>
              <a:rPr lang="en-US" sz="1650" b="1" dirty="0" smtClean="0">
                <a:solidFill>
                  <a:schemeClr val="accent1">
                    <a:lumMod val="75000"/>
                  </a:schemeClr>
                </a:solidFill>
              </a:rPr>
              <a:t>the argument </a:t>
            </a:r>
            <a:r>
              <a:rPr lang="en-US" sz="1650" b="1" dirty="0">
                <a:solidFill>
                  <a:schemeClr val="accent1">
                    <a:lumMod val="75000"/>
                  </a:schemeClr>
                </a:solidFill>
              </a:rPr>
              <a:t>for the </a:t>
            </a:r>
            <a:r>
              <a:rPr lang="en-US" sz="1650" b="1" dirty="0" err="1">
                <a:solidFill>
                  <a:schemeClr val="accent1">
                    <a:lumMod val="75000"/>
                  </a:schemeClr>
                </a:solidFill>
              </a:rPr>
              <a:t>AssertionError</a:t>
            </a:r>
            <a:r>
              <a:rPr lang="en-US" sz="1650" b="1" dirty="0">
                <a:solidFill>
                  <a:schemeClr val="accent1">
                    <a:lumMod val="75000"/>
                  </a:schemeClr>
                </a:solidFill>
              </a:rPr>
              <a:t>. </a:t>
            </a:r>
            <a:r>
              <a:rPr lang="en-US" sz="1650" b="1" dirty="0">
                <a:solidFill>
                  <a:schemeClr val="accent1">
                    <a:lumMod val="75000"/>
                  </a:schemeClr>
                </a:solidFill>
              </a:rPr>
              <a:t> </a:t>
            </a:r>
            <a:r>
              <a:rPr lang="en-US" sz="1650" b="1" dirty="0" err="1" smtClean="0">
                <a:solidFill>
                  <a:srgbClr val="C00000"/>
                </a:solidFill>
              </a:rPr>
              <a:t>AssertionError</a:t>
            </a:r>
            <a:r>
              <a:rPr lang="en-US" sz="1650" b="1" dirty="0" smtClean="0">
                <a:solidFill>
                  <a:srgbClr val="C00000"/>
                </a:solidFill>
              </a:rPr>
              <a:t> </a:t>
            </a:r>
            <a:r>
              <a:rPr lang="en-US" sz="1650" b="1" dirty="0">
                <a:solidFill>
                  <a:schemeClr val="accent1">
                    <a:lumMod val="75000"/>
                  </a:schemeClr>
                </a:solidFill>
              </a:rPr>
              <a:t>exceptions can be caught and handled like any </a:t>
            </a:r>
            <a:r>
              <a:rPr lang="en-US" sz="1650" b="1" dirty="0" smtClean="0">
                <a:solidFill>
                  <a:schemeClr val="accent1">
                    <a:lumMod val="75000"/>
                  </a:schemeClr>
                </a:solidFill>
              </a:rPr>
              <a:t>other exception </a:t>
            </a:r>
            <a:r>
              <a:rPr lang="en-US" sz="1650" b="1" dirty="0">
                <a:solidFill>
                  <a:schemeClr val="accent1">
                    <a:lumMod val="75000"/>
                  </a:schemeClr>
                </a:solidFill>
              </a:rPr>
              <a:t>using the </a:t>
            </a:r>
            <a:r>
              <a:rPr lang="en-US" sz="1650" dirty="0">
                <a:solidFill>
                  <a:schemeClr val="accent1">
                    <a:lumMod val="75000"/>
                  </a:schemeClr>
                </a:solidFill>
              </a:rPr>
              <a:t>try-except</a:t>
            </a:r>
            <a:r>
              <a:rPr lang="en-US" sz="1650" b="1" dirty="0">
                <a:solidFill>
                  <a:schemeClr val="accent1">
                    <a:lumMod val="75000"/>
                  </a:schemeClr>
                </a:solidFill>
              </a:rPr>
              <a:t> block. However, if the</a:t>
            </a:r>
            <a:r>
              <a:rPr lang="en-US" sz="1650" b="1" dirty="0">
                <a:solidFill>
                  <a:schemeClr val="accent1">
                    <a:lumMod val="75000"/>
                  </a:schemeClr>
                </a:solidFill>
              </a:rPr>
              <a:t> </a:t>
            </a:r>
            <a:r>
              <a:rPr lang="en-US" sz="1650" b="1" dirty="0" err="1">
                <a:solidFill>
                  <a:schemeClr val="accent1">
                    <a:lumMod val="75000"/>
                  </a:schemeClr>
                </a:solidFill>
              </a:rPr>
              <a:t>AssertionError</a:t>
            </a:r>
            <a:r>
              <a:rPr lang="en-US" sz="1650" b="1" dirty="0">
                <a:solidFill>
                  <a:schemeClr val="accent1">
                    <a:lumMod val="75000"/>
                  </a:schemeClr>
                </a:solidFill>
              </a:rPr>
              <a:t> </a:t>
            </a:r>
            <a:r>
              <a:rPr lang="en-US" sz="1650" b="1" dirty="0">
                <a:solidFill>
                  <a:schemeClr val="accent1">
                    <a:lumMod val="75000"/>
                  </a:schemeClr>
                </a:solidFill>
              </a:rPr>
              <a:t>is not handled by the program, </a:t>
            </a:r>
            <a:r>
              <a:rPr lang="en-US" sz="1650" b="1" dirty="0" smtClean="0">
                <a:solidFill>
                  <a:schemeClr val="accent1">
                    <a:lumMod val="75000"/>
                  </a:schemeClr>
                </a:solidFill>
              </a:rPr>
              <a:t>the program </a:t>
            </a:r>
            <a:r>
              <a:rPr lang="en-US" sz="1650" b="1" dirty="0">
                <a:solidFill>
                  <a:schemeClr val="accent1">
                    <a:lumMod val="75000"/>
                  </a:schemeClr>
                </a:solidFill>
              </a:rPr>
              <a:t>will be terminated and an error message will be displayed. In simple words, the </a:t>
            </a:r>
            <a:r>
              <a:rPr lang="en-US" sz="1650" dirty="0">
                <a:solidFill>
                  <a:schemeClr val="accent1">
                    <a:lumMod val="75000"/>
                  </a:schemeClr>
                </a:solidFill>
              </a:rPr>
              <a:t>assert </a:t>
            </a:r>
            <a:r>
              <a:rPr lang="en-US" sz="1650" b="1" dirty="0" smtClean="0">
                <a:solidFill>
                  <a:schemeClr val="accent1">
                    <a:lumMod val="75000"/>
                  </a:schemeClr>
                </a:solidFill>
              </a:rPr>
              <a:t>statement, is </a:t>
            </a:r>
            <a:r>
              <a:rPr lang="en-US" sz="1650" b="1" dirty="0">
                <a:solidFill>
                  <a:schemeClr val="accent1">
                    <a:lumMod val="75000"/>
                  </a:schemeClr>
                </a:solidFill>
              </a:rPr>
              <a:t>semantically equivalent to writing, </a:t>
            </a:r>
            <a:endParaRPr lang="en-US" sz="1650" b="1" dirty="0" smtClean="0">
              <a:solidFill>
                <a:schemeClr val="accent1">
                  <a:lumMod val="75000"/>
                </a:schemeClr>
              </a:solidFill>
            </a:endParaRPr>
          </a:p>
          <a:p>
            <a:pPr>
              <a:lnSpc>
                <a:spcPct val="150000"/>
              </a:lnSpc>
            </a:pPr>
            <a:r>
              <a:rPr lang="en-US" sz="1650" b="1" dirty="0">
                <a:solidFill>
                  <a:srgbClr val="C00000"/>
                </a:solidFill>
              </a:rPr>
              <a:t>assert </a:t>
            </a:r>
            <a:r>
              <a:rPr lang="en-US" sz="1650" b="1" dirty="0">
                <a:solidFill>
                  <a:srgbClr val="C00000"/>
                </a:solidFill>
              </a:rPr>
              <a:t>&lt;expression&gt;, &lt;message&gt;</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74167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623200" y="2737628"/>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8</a:t>
            </a:r>
          </a:p>
          <a:p>
            <a:r>
              <a:rPr lang="en-US" sz="4400" dirty="0"/>
              <a:t> </a:t>
            </a:r>
            <a:r>
              <a:rPr lang="en-US" sz="4400" dirty="0" smtClean="0"/>
              <a:t> </a:t>
            </a:r>
            <a:r>
              <a:rPr lang="en-US" sz="4400" b="1" dirty="0" smtClean="0"/>
              <a:t>Error </a:t>
            </a:r>
            <a:r>
              <a:rPr lang="en-US" sz="4400" b="1" dirty="0"/>
              <a:t>and </a:t>
            </a:r>
            <a:r>
              <a:rPr lang="en-US" sz="4400" b="1" dirty="0" smtClean="0"/>
              <a:t>Exception Handling</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Assertions In </a:t>
            </a:r>
            <a:r>
              <a:rPr lang="en-US" sz="3200" b="1" dirty="0" smtClean="0"/>
              <a:t>Python — Example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5"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3" name="Picture 2"/>
          <p:cNvPicPr>
            <a:picLocks noChangeAspect="1"/>
          </p:cNvPicPr>
          <p:nvPr/>
        </p:nvPicPr>
        <p:blipFill>
          <a:blip r:embed="rId2"/>
          <a:stretch>
            <a:fillRect/>
          </a:stretch>
        </p:blipFill>
        <p:spPr>
          <a:xfrm>
            <a:off x="1514901" y="1772309"/>
            <a:ext cx="8513725" cy="3072646"/>
          </a:xfrm>
          <a:prstGeom prst="rect">
            <a:avLst/>
          </a:prstGeom>
        </p:spPr>
      </p:pic>
    </p:spTree>
    <p:extLst>
      <p:ext uri="{BB962C8B-B14F-4D97-AF65-F5344CB8AC3E}">
        <p14:creationId xmlns:p14="http://schemas.microsoft.com/office/powerpoint/2010/main" val="139130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Errors and 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126051" y="1550504"/>
            <a:ext cx="11939897" cy="5078313"/>
          </a:xfrm>
          <a:prstGeom prst="rect">
            <a:avLst/>
          </a:prstGeom>
        </p:spPr>
        <p:txBody>
          <a:bodyPr wrap="square">
            <a:spAutoFit/>
          </a:bodyPr>
          <a:lstStyle/>
          <a:p>
            <a:pPr algn="just">
              <a:lnSpc>
                <a:spcPct val="150000"/>
              </a:lnSpc>
            </a:pPr>
            <a:r>
              <a:rPr lang="en-US" b="1" dirty="0">
                <a:solidFill>
                  <a:schemeClr val="accent1">
                    <a:lumMod val="75000"/>
                  </a:schemeClr>
                </a:solidFill>
              </a:rPr>
              <a:t>The programs that we write may behave abnormally or unexpectedly because of some errors and/or exceptions. The two common types of errors that we very often encounter are </a:t>
            </a:r>
            <a:r>
              <a:rPr lang="en-US" b="1" i="1" dirty="0">
                <a:solidFill>
                  <a:srgbClr val="C00000"/>
                </a:solidFill>
              </a:rPr>
              <a:t>syntax errors </a:t>
            </a:r>
            <a:r>
              <a:rPr lang="en-US" b="1" dirty="0">
                <a:solidFill>
                  <a:schemeClr val="accent1">
                    <a:lumMod val="75000"/>
                  </a:schemeClr>
                </a:solidFill>
              </a:rPr>
              <a:t>and </a:t>
            </a:r>
            <a:r>
              <a:rPr lang="en-US" b="1" i="1" dirty="0">
                <a:solidFill>
                  <a:srgbClr val="C00000"/>
                </a:solidFill>
              </a:rPr>
              <a:t>logic errors</a:t>
            </a:r>
            <a:r>
              <a:rPr lang="en-US" b="1" dirty="0">
                <a:solidFill>
                  <a:schemeClr val="accent1">
                    <a:lumMod val="75000"/>
                  </a:schemeClr>
                </a:solidFill>
              </a:rPr>
              <a:t>. While logic errors occur due to poor understanding of problem and its solution, syntax errors, on the other hand, arises due to poor understanding of the language. However, such errors can be detected by exhaustive debugging and testing of procedures.</a:t>
            </a:r>
          </a:p>
          <a:p>
            <a:pPr algn="just">
              <a:lnSpc>
                <a:spcPct val="150000"/>
              </a:lnSpc>
            </a:pPr>
            <a:r>
              <a:rPr lang="en-US" b="1" dirty="0">
                <a:solidFill>
                  <a:schemeClr val="accent1">
                    <a:lumMod val="75000"/>
                  </a:schemeClr>
                </a:solidFill>
              </a:rPr>
              <a:t>But many a times, we come across some peculiar problems which are often categorized as exceptions. </a:t>
            </a:r>
            <a:r>
              <a:rPr lang="en-US" b="1" dirty="0" smtClean="0">
                <a:solidFill>
                  <a:srgbClr val="C00000"/>
                </a:solidFill>
              </a:rPr>
              <a:t>Exceptions </a:t>
            </a:r>
            <a:r>
              <a:rPr lang="en-US" b="1" dirty="0">
                <a:solidFill>
                  <a:srgbClr val="C00000"/>
                </a:solidFill>
              </a:rPr>
              <a:t>are run-time anomalies or unusual conditions </a:t>
            </a:r>
            <a:r>
              <a:rPr lang="en-US" b="1" dirty="0">
                <a:solidFill>
                  <a:schemeClr val="accent1">
                    <a:lumMod val="75000"/>
                  </a:schemeClr>
                </a:solidFill>
              </a:rPr>
              <a:t>(such as divide by zero, accessing arrays out of its bounds, running out of memory or disk space, overflow, and underflow) that a program may encounter during</a:t>
            </a:r>
          </a:p>
          <a:p>
            <a:pPr algn="just">
              <a:lnSpc>
                <a:spcPct val="150000"/>
              </a:lnSpc>
            </a:pPr>
            <a:r>
              <a:rPr lang="en-US" b="1" dirty="0">
                <a:solidFill>
                  <a:schemeClr val="accent1">
                    <a:lumMod val="75000"/>
                  </a:schemeClr>
                </a:solidFill>
              </a:rPr>
              <a:t>execution. Like errors, exceptions can also be categorized as </a:t>
            </a:r>
            <a:r>
              <a:rPr lang="en-US" b="1" dirty="0" smtClean="0">
                <a:solidFill>
                  <a:srgbClr val="C00000"/>
                </a:solidFill>
              </a:rPr>
              <a:t>synchronous and asynchronous </a:t>
            </a:r>
            <a:r>
              <a:rPr lang="en-US" b="1" dirty="0">
                <a:solidFill>
                  <a:srgbClr val="C00000"/>
                </a:solidFill>
              </a:rPr>
              <a:t>exceptions</a:t>
            </a:r>
            <a:r>
              <a:rPr lang="en-US" b="1" dirty="0"/>
              <a:t>. </a:t>
            </a:r>
            <a:r>
              <a:rPr lang="en-US" b="1" dirty="0">
                <a:solidFill>
                  <a:schemeClr val="accent1">
                    <a:lumMod val="75000"/>
                  </a:schemeClr>
                </a:solidFill>
              </a:rPr>
              <a:t>While</a:t>
            </a:r>
          </a:p>
          <a:p>
            <a:pPr algn="just">
              <a:lnSpc>
                <a:spcPct val="150000"/>
              </a:lnSpc>
            </a:pPr>
            <a:r>
              <a:rPr lang="en-US" b="1" dirty="0">
                <a:solidFill>
                  <a:schemeClr val="accent1">
                    <a:lumMod val="75000"/>
                  </a:schemeClr>
                </a:solidFill>
              </a:rPr>
              <a:t>synchronous exceptions (like divide by zero, array index out of bound, etc.) can be controlled by the program,</a:t>
            </a:r>
          </a:p>
          <a:p>
            <a:pPr algn="just">
              <a:lnSpc>
                <a:spcPct val="150000"/>
              </a:lnSpc>
            </a:pPr>
            <a:r>
              <a:rPr lang="en-US" b="1" dirty="0">
                <a:solidFill>
                  <a:schemeClr val="accent1">
                    <a:lumMod val="75000"/>
                  </a:schemeClr>
                </a:solidFill>
              </a:rPr>
              <a:t>asynchronous exceptions (like an interrupt from the keyboard, hardware malfunction, or disk failure), on the</a:t>
            </a:r>
          </a:p>
          <a:p>
            <a:pPr algn="just">
              <a:lnSpc>
                <a:spcPct val="150000"/>
              </a:lnSpc>
            </a:pPr>
            <a:r>
              <a:rPr lang="en-US" b="1" dirty="0">
                <a:solidFill>
                  <a:schemeClr val="accent1">
                    <a:lumMod val="75000"/>
                  </a:schemeClr>
                </a:solidFill>
              </a:rPr>
              <a:t>other hand, are caused by events that are beyond the control of the program.</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966588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Syntax </a:t>
            </a:r>
            <a:r>
              <a:rPr lang="en-US" sz="3200" b="1" dirty="0" smtClean="0"/>
              <a:t>and Logic Errors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5" name="Rectangle 4"/>
          <p:cNvSpPr/>
          <p:nvPr/>
        </p:nvSpPr>
        <p:spPr>
          <a:xfrm>
            <a:off x="123660" y="1702267"/>
            <a:ext cx="11877840" cy="4662815"/>
          </a:xfrm>
          <a:prstGeom prst="rect">
            <a:avLst/>
          </a:prstGeom>
        </p:spPr>
        <p:txBody>
          <a:bodyPr wrap="square">
            <a:spAutoFit/>
          </a:bodyPr>
          <a:lstStyle/>
          <a:p>
            <a:pPr algn="just">
              <a:lnSpc>
                <a:spcPct val="150000"/>
              </a:lnSpc>
            </a:pPr>
            <a:r>
              <a:rPr lang="en-US" b="1" i="1" dirty="0">
                <a:solidFill>
                  <a:srgbClr val="C00000"/>
                </a:solidFill>
              </a:rPr>
              <a:t>Syntax errors </a:t>
            </a:r>
            <a:r>
              <a:rPr lang="en-US" b="1" dirty="0">
                <a:solidFill>
                  <a:schemeClr val="accent1">
                    <a:lumMod val="75000"/>
                  </a:schemeClr>
                </a:solidFill>
              </a:rPr>
              <a:t>occurs when we violate the rules of Python and they are the most common kind of error that </a:t>
            </a:r>
            <a:r>
              <a:rPr lang="en-US" b="1" dirty="0" smtClean="0">
                <a:solidFill>
                  <a:schemeClr val="accent1">
                    <a:lumMod val="75000"/>
                  </a:schemeClr>
                </a:solidFill>
              </a:rPr>
              <a:t>we get </a:t>
            </a:r>
            <a:r>
              <a:rPr lang="en-US" b="1" dirty="0">
                <a:solidFill>
                  <a:schemeClr val="accent1">
                    <a:lumMod val="75000"/>
                  </a:schemeClr>
                </a:solidFill>
              </a:rPr>
              <a:t>while learning a new language. For example, consider the lines of code given below.</a:t>
            </a:r>
          </a:p>
          <a:p>
            <a:pPr algn="just">
              <a:lnSpc>
                <a:spcPct val="150000"/>
              </a:lnSpc>
            </a:pPr>
            <a:r>
              <a:rPr lang="en-US" b="1" dirty="0">
                <a:solidFill>
                  <a:schemeClr val="accent1">
                    <a:lumMod val="75000"/>
                  </a:schemeClr>
                </a:solidFill>
              </a:rPr>
              <a:t>&gt;&gt;&gt; </a:t>
            </a:r>
            <a:r>
              <a:rPr lang="en-US" b="1" dirty="0" err="1">
                <a:solidFill>
                  <a:schemeClr val="accent1">
                    <a:lumMod val="75000"/>
                  </a:schemeClr>
                </a:solidFill>
              </a:rPr>
              <a:t>i</a:t>
            </a:r>
            <a:r>
              <a:rPr lang="en-US" b="1" dirty="0">
                <a:solidFill>
                  <a:schemeClr val="accent1">
                    <a:lumMod val="75000"/>
                  </a:schemeClr>
                </a:solidFill>
              </a:rPr>
              <a:t>=0</a:t>
            </a:r>
          </a:p>
          <a:p>
            <a:pPr algn="just">
              <a:lnSpc>
                <a:spcPct val="150000"/>
              </a:lnSpc>
            </a:pPr>
            <a:r>
              <a:rPr lang="en-US" b="1" dirty="0">
                <a:solidFill>
                  <a:schemeClr val="accent1">
                    <a:lumMod val="75000"/>
                  </a:schemeClr>
                </a:solidFill>
              </a:rPr>
              <a:t>&gt;&gt;&gt; if </a:t>
            </a:r>
            <a:r>
              <a:rPr lang="en-US" b="1" dirty="0" err="1">
                <a:solidFill>
                  <a:schemeClr val="accent1">
                    <a:lumMod val="75000"/>
                  </a:schemeClr>
                </a:solidFill>
              </a:rPr>
              <a:t>i</a:t>
            </a:r>
            <a:r>
              <a:rPr lang="en-US" b="1" dirty="0">
                <a:solidFill>
                  <a:schemeClr val="accent1">
                    <a:lumMod val="75000"/>
                  </a:schemeClr>
                </a:solidFill>
              </a:rPr>
              <a:t> == 0 print(</a:t>
            </a:r>
            <a:r>
              <a:rPr lang="en-US" b="1" dirty="0" err="1">
                <a:solidFill>
                  <a:schemeClr val="accent1">
                    <a:lumMod val="75000"/>
                  </a:schemeClr>
                </a:solidFill>
              </a:rPr>
              <a:t>i</a:t>
            </a:r>
            <a:r>
              <a:rPr lang="en-US" b="1" dirty="0">
                <a:solidFill>
                  <a:schemeClr val="accent1">
                    <a:lumMod val="75000"/>
                  </a:schemeClr>
                </a:solidFill>
              </a:rPr>
              <a:t>)</a:t>
            </a:r>
          </a:p>
          <a:p>
            <a:pPr algn="just">
              <a:lnSpc>
                <a:spcPct val="150000"/>
              </a:lnSpc>
            </a:pPr>
            <a:r>
              <a:rPr lang="en-US" b="1" dirty="0" err="1">
                <a:solidFill>
                  <a:schemeClr val="accent1">
                    <a:lumMod val="75000"/>
                  </a:schemeClr>
                </a:solidFill>
              </a:rPr>
              <a:t>SyntaxError</a:t>
            </a:r>
            <a:r>
              <a:rPr lang="en-US" b="1" dirty="0">
                <a:solidFill>
                  <a:schemeClr val="accent1">
                    <a:lumMod val="75000"/>
                  </a:schemeClr>
                </a:solidFill>
              </a:rPr>
              <a:t>: invalid </a:t>
            </a:r>
            <a:r>
              <a:rPr lang="en-US" b="1" dirty="0" smtClean="0">
                <a:solidFill>
                  <a:schemeClr val="accent1">
                    <a:lumMod val="75000"/>
                  </a:schemeClr>
                </a:solidFill>
              </a:rPr>
              <a:t>syntax</a:t>
            </a:r>
          </a:p>
          <a:p>
            <a:pPr algn="just">
              <a:lnSpc>
                <a:spcPct val="150000"/>
              </a:lnSpc>
            </a:pPr>
            <a:endParaRPr lang="en-US" b="1" dirty="0" smtClean="0">
              <a:solidFill>
                <a:schemeClr val="accent1">
                  <a:lumMod val="75000"/>
                </a:schemeClr>
              </a:solidFill>
            </a:endParaRPr>
          </a:p>
          <a:p>
            <a:pPr algn="just">
              <a:lnSpc>
                <a:spcPct val="150000"/>
              </a:lnSpc>
            </a:pPr>
            <a:r>
              <a:rPr lang="en-US" b="1" i="1" dirty="0" smtClean="0">
                <a:solidFill>
                  <a:srgbClr val="C00000"/>
                </a:solidFill>
              </a:rPr>
              <a:t>Logic error </a:t>
            </a:r>
            <a:r>
              <a:rPr lang="en-US" b="1" dirty="0">
                <a:solidFill>
                  <a:schemeClr val="accent1">
                    <a:lumMod val="75000"/>
                  </a:schemeClr>
                </a:solidFill>
              </a:rPr>
              <a:t>specifies all those type of errors in which the program </a:t>
            </a:r>
            <a:r>
              <a:rPr lang="en-US" b="1" dirty="0" smtClean="0">
                <a:solidFill>
                  <a:schemeClr val="accent1">
                    <a:lumMod val="75000"/>
                  </a:schemeClr>
                </a:solidFill>
              </a:rPr>
              <a:t>executes but </a:t>
            </a:r>
            <a:r>
              <a:rPr lang="en-US" b="1" dirty="0">
                <a:solidFill>
                  <a:schemeClr val="accent1">
                    <a:lumMod val="75000"/>
                  </a:schemeClr>
                </a:solidFill>
              </a:rPr>
              <a:t>gives incorrect results. Logical error may occur due to wrong algorithm or logic to solve a </a:t>
            </a:r>
            <a:r>
              <a:rPr lang="en-US" b="1" dirty="0" smtClean="0">
                <a:solidFill>
                  <a:schemeClr val="accent1">
                    <a:lumMod val="75000"/>
                  </a:schemeClr>
                </a:solidFill>
              </a:rPr>
              <a:t>particular program</a:t>
            </a:r>
            <a:r>
              <a:rPr lang="en-US" b="1" dirty="0">
                <a:solidFill>
                  <a:schemeClr val="accent1">
                    <a:lumMod val="75000"/>
                  </a:schemeClr>
                </a:solidFill>
              </a:rPr>
              <a:t>. In some cases, logic errors may lead to divide by zero or accessing an item in a list where the </a:t>
            </a:r>
            <a:r>
              <a:rPr lang="en-US" b="1" dirty="0" smtClean="0">
                <a:solidFill>
                  <a:schemeClr val="accent1">
                    <a:lumMod val="75000"/>
                  </a:schemeClr>
                </a:solidFill>
              </a:rPr>
              <a:t>index of </a:t>
            </a:r>
            <a:r>
              <a:rPr lang="en-US" b="1" dirty="0">
                <a:solidFill>
                  <a:schemeClr val="accent1">
                    <a:lumMod val="75000"/>
                  </a:schemeClr>
                </a:solidFill>
              </a:rPr>
              <a:t>the item is outside the bounds of the list. In this case, the logic error leads to a run-time error that </a:t>
            </a:r>
            <a:r>
              <a:rPr lang="en-US" b="1" dirty="0" smtClean="0">
                <a:solidFill>
                  <a:schemeClr val="accent1">
                    <a:lumMod val="75000"/>
                  </a:schemeClr>
                </a:solidFill>
              </a:rPr>
              <a:t>causes the </a:t>
            </a:r>
            <a:r>
              <a:rPr lang="en-US" b="1" dirty="0">
                <a:solidFill>
                  <a:schemeClr val="accent1">
                    <a:lumMod val="75000"/>
                  </a:schemeClr>
                </a:solidFill>
              </a:rPr>
              <a:t>program to terminate abruptly. These types of run-time errors are known as </a:t>
            </a:r>
            <a:r>
              <a:rPr lang="en-US" b="1" i="1" dirty="0">
                <a:solidFill>
                  <a:srgbClr val="C00000"/>
                </a:solidFill>
              </a:rPr>
              <a:t>ex</a:t>
            </a:r>
            <a:r>
              <a:rPr lang="en-US" b="1" i="1" dirty="0">
                <a:solidFill>
                  <a:srgbClr val="C00000"/>
                </a:solidFill>
              </a:rPr>
              <a:t>ceptions</a:t>
            </a:r>
            <a:r>
              <a:rPr lang="en-US" b="1" dirty="0">
                <a:solidFill>
                  <a:schemeClr val="accent1">
                    <a:lumMod val="75000"/>
                  </a:schemeClr>
                </a:solidFill>
              </a:rPr>
              <a:t>.</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450857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209550" y="1711652"/>
            <a:ext cx="11772900" cy="3416320"/>
          </a:xfrm>
          <a:prstGeom prst="rect">
            <a:avLst/>
          </a:prstGeom>
        </p:spPr>
        <p:txBody>
          <a:bodyPr wrap="square">
            <a:spAutoFit/>
          </a:bodyPr>
          <a:lstStyle/>
          <a:p>
            <a:pPr algn="just">
              <a:lnSpc>
                <a:spcPct val="150000"/>
              </a:lnSpc>
            </a:pPr>
            <a:r>
              <a:rPr lang="en-US" b="1" dirty="0">
                <a:solidFill>
                  <a:schemeClr val="accent1">
                    <a:lumMod val="75000"/>
                  </a:schemeClr>
                </a:solidFill>
              </a:rPr>
              <a:t>Even if a statement is syntactically correct, it may still cause an error when executed. Such errors that occur</a:t>
            </a:r>
          </a:p>
          <a:p>
            <a:pPr algn="just">
              <a:lnSpc>
                <a:spcPct val="150000"/>
              </a:lnSpc>
            </a:pPr>
            <a:r>
              <a:rPr lang="en-US" b="1" dirty="0">
                <a:solidFill>
                  <a:schemeClr val="accent1">
                    <a:lumMod val="75000"/>
                  </a:schemeClr>
                </a:solidFill>
              </a:rPr>
              <a:t>at run-time (or during execution) are known as</a:t>
            </a:r>
            <a:r>
              <a:rPr lang="en-US" b="1" dirty="0"/>
              <a:t> </a:t>
            </a:r>
            <a:r>
              <a:rPr lang="en-US" b="1" i="1" dirty="0">
                <a:solidFill>
                  <a:srgbClr val="C00000"/>
                </a:solidFill>
              </a:rPr>
              <a:t>exceptions</a:t>
            </a:r>
            <a:r>
              <a:rPr lang="en-US" b="1" i="1" dirty="0"/>
              <a:t>. </a:t>
            </a:r>
            <a:r>
              <a:rPr lang="en-US" b="1" dirty="0">
                <a:solidFill>
                  <a:schemeClr val="accent1">
                    <a:lumMod val="75000"/>
                  </a:schemeClr>
                </a:solidFill>
              </a:rPr>
              <a:t>An exception is an event, which occurs during</a:t>
            </a:r>
          </a:p>
          <a:p>
            <a:pPr algn="just">
              <a:lnSpc>
                <a:spcPct val="150000"/>
              </a:lnSpc>
            </a:pPr>
            <a:r>
              <a:rPr lang="en-US" b="1" dirty="0">
                <a:solidFill>
                  <a:schemeClr val="accent1">
                    <a:lumMod val="75000"/>
                  </a:schemeClr>
                </a:solidFill>
              </a:rPr>
              <a:t>the execution of a program and disrupts the normal flow of the program's instructions. When a program</a:t>
            </a:r>
          </a:p>
          <a:p>
            <a:pPr algn="just">
              <a:lnSpc>
                <a:spcPct val="150000"/>
              </a:lnSpc>
            </a:pPr>
            <a:r>
              <a:rPr lang="en-US" b="1" dirty="0">
                <a:solidFill>
                  <a:schemeClr val="accent1">
                    <a:lumMod val="75000"/>
                  </a:schemeClr>
                </a:solidFill>
              </a:rPr>
              <a:t>encounters a situation which it cannot deal with, it raises an exception. Therefore, we can say that an exception is a Python object that represents an error.</a:t>
            </a:r>
          </a:p>
          <a:p>
            <a:pPr algn="just">
              <a:lnSpc>
                <a:spcPct val="150000"/>
              </a:lnSpc>
            </a:pPr>
            <a:r>
              <a:rPr lang="en-US" b="1" dirty="0">
                <a:solidFill>
                  <a:schemeClr val="accent1">
                    <a:lumMod val="75000"/>
                  </a:schemeClr>
                </a:solidFill>
              </a:rPr>
              <a:t>When a program raises an exception, it must handle the exception or the program will be immediately</a:t>
            </a:r>
          </a:p>
          <a:p>
            <a:pPr algn="just">
              <a:lnSpc>
                <a:spcPct val="150000"/>
              </a:lnSpc>
            </a:pPr>
            <a:r>
              <a:rPr lang="en-US" b="1" dirty="0">
                <a:solidFill>
                  <a:schemeClr val="accent1">
                    <a:lumMod val="75000"/>
                  </a:schemeClr>
                </a:solidFill>
              </a:rPr>
              <a:t>terminated. You can handle exceptions in your programs to end it gracefully, otherwise, if exceptions are not</a:t>
            </a:r>
          </a:p>
          <a:p>
            <a:pPr algn="just">
              <a:lnSpc>
                <a:spcPct val="150000"/>
              </a:lnSpc>
            </a:pPr>
            <a:r>
              <a:rPr lang="en-US" b="1" dirty="0">
                <a:solidFill>
                  <a:schemeClr val="accent1">
                    <a:lumMod val="75000"/>
                  </a:schemeClr>
                </a:solidFill>
              </a:rPr>
              <a:t>handled by programs, then error messages are generated..</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213066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Handling Exceptions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130629" y="1585871"/>
            <a:ext cx="11934701" cy="1338828"/>
          </a:xfrm>
          <a:prstGeom prst="rect">
            <a:avLst/>
          </a:prstGeom>
        </p:spPr>
        <p:txBody>
          <a:bodyPr wrap="square">
            <a:spAutoFit/>
          </a:bodyPr>
          <a:lstStyle/>
          <a:p>
            <a:pPr algn="just">
              <a:lnSpc>
                <a:spcPct val="150000"/>
              </a:lnSpc>
            </a:pPr>
            <a:r>
              <a:rPr lang="en-US" b="1" dirty="0">
                <a:solidFill>
                  <a:schemeClr val="accent1">
                    <a:lumMod val="75000"/>
                  </a:schemeClr>
                </a:solidFill>
              </a:rPr>
              <a:t>We can handle exceptions in our program by using </a:t>
            </a:r>
            <a:r>
              <a:rPr lang="en-US" sz="1600" b="1" dirty="0">
                <a:solidFill>
                  <a:schemeClr val="accent1">
                    <a:lumMod val="75000"/>
                  </a:schemeClr>
                </a:solidFill>
              </a:rPr>
              <a:t>try </a:t>
            </a:r>
            <a:r>
              <a:rPr lang="en-US" b="1" dirty="0">
                <a:solidFill>
                  <a:schemeClr val="accent1">
                    <a:lumMod val="75000"/>
                  </a:schemeClr>
                </a:solidFill>
              </a:rPr>
              <a:t>block and </a:t>
            </a:r>
            <a:r>
              <a:rPr lang="en-US" sz="1600" b="1" dirty="0">
                <a:solidFill>
                  <a:schemeClr val="accent1">
                    <a:lumMod val="75000"/>
                  </a:schemeClr>
                </a:solidFill>
              </a:rPr>
              <a:t>except </a:t>
            </a:r>
            <a:r>
              <a:rPr lang="en-US" b="1" dirty="0">
                <a:solidFill>
                  <a:schemeClr val="accent1">
                    <a:lumMod val="75000"/>
                  </a:schemeClr>
                </a:solidFill>
              </a:rPr>
              <a:t>block. A critical operation </a:t>
            </a:r>
            <a:r>
              <a:rPr lang="en-US" b="1" dirty="0" smtClean="0">
                <a:solidFill>
                  <a:schemeClr val="accent1">
                    <a:lumMod val="75000"/>
                  </a:schemeClr>
                </a:solidFill>
              </a:rPr>
              <a:t>which can </a:t>
            </a:r>
            <a:r>
              <a:rPr lang="en-US" b="1" dirty="0">
                <a:solidFill>
                  <a:schemeClr val="accent1">
                    <a:lumMod val="75000"/>
                  </a:schemeClr>
                </a:solidFill>
              </a:rPr>
              <a:t>raise exception is placed inside the </a:t>
            </a:r>
            <a:r>
              <a:rPr lang="en-US" sz="1600" b="1" dirty="0">
                <a:solidFill>
                  <a:schemeClr val="accent1">
                    <a:lumMod val="75000"/>
                  </a:schemeClr>
                </a:solidFill>
              </a:rPr>
              <a:t>try </a:t>
            </a:r>
            <a:r>
              <a:rPr lang="en-US" b="1" dirty="0">
                <a:solidFill>
                  <a:schemeClr val="accent1">
                    <a:lumMod val="75000"/>
                  </a:schemeClr>
                </a:solidFill>
              </a:rPr>
              <a:t>block and the code that handles exception is written in </a:t>
            </a:r>
            <a:r>
              <a:rPr lang="en-US" sz="1600" b="1" dirty="0" smtClean="0">
                <a:solidFill>
                  <a:schemeClr val="accent1">
                    <a:lumMod val="75000"/>
                  </a:schemeClr>
                </a:solidFill>
              </a:rPr>
              <a:t>except </a:t>
            </a:r>
            <a:r>
              <a:rPr lang="en-US" b="1" dirty="0" smtClean="0">
                <a:solidFill>
                  <a:schemeClr val="accent1">
                    <a:lumMod val="75000"/>
                  </a:schemeClr>
                </a:solidFill>
              </a:rPr>
              <a:t>block</a:t>
            </a:r>
            <a:r>
              <a:rPr lang="en-US" b="1" dirty="0">
                <a:solidFill>
                  <a:schemeClr val="accent1">
                    <a:lumMod val="75000"/>
                  </a:schemeClr>
                </a:solidFill>
              </a:rPr>
              <a:t>. The syntax for </a:t>
            </a:r>
            <a:r>
              <a:rPr lang="en-US" sz="1600" b="1" dirty="0">
                <a:solidFill>
                  <a:schemeClr val="accent1">
                    <a:lumMod val="75000"/>
                  </a:schemeClr>
                </a:solidFill>
              </a:rPr>
              <a:t>try–except </a:t>
            </a:r>
            <a:r>
              <a:rPr lang="en-US" b="1" dirty="0">
                <a:solidFill>
                  <a:schemeClr val="accent1">
                    <a:lumMod val="75000"/>
                  </a:schemeClr>
                </a:solidFill>
              </a:rPr>
              <a:t>block can be given as,</a:t>
            </a:r>
          </a:p>
        </p:txBody>
      </p:sp>
      <p:pic>
        <p:nvPicPr>
          <p:cNvPr id="7" name="Picture 6"/>
          <p:cNvPicPr>
            <a:picLocks noChangeAspect="1"/>
          </p:cNvPicPr>
          <p:nvPr/>
        </p:nvPicPr>
        <p:blipFill>
          <a:blip r:embed="rId2"/>
          <a:stretch>
            <a:fillRect/>
          </a:stretch>
        </p:blipFill>
        <p:spPr>
          <a:xfrm>
            <a:off x="219226" y="3363357"/>
            <a:ext cx="2357719" cy="1183901"/>
          </a:xfrm>
          <a:prstGeom prst="rect">
            <a:avLst/>
          </a:prstGeom>
        </p:spPr>
      </p:pic>
      <p:pic>
        <p:nvPicPr>
          <p:cNvPr id="8" name="Picture 7"/>
          <p:cNvPicPr>
            <a:picLocks noChangeAspect="1"/>
          </p:cNvPicPr>
          <p:nvPr/>
        </p:nvPicPr>
        <p:blipFill>
          <a:blip r:embed="rId3"/>
          <a:stretch>
            <a:fillRect/>
          </a:stretch>
        </p:blipFill>
        <p:spPr>
          <a:xfrm>
            <a:off x="2802176" y="3032361"/>
            <a:ext cx="3934651" cy="3288901"/>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072" y="2828678"/>
            <a:ext cx="48672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9"/>
          <p:cNvSpPr txBox="1"/>
          <p:nvPr/>
        </p:nvSpPr>
        <p:spPr>
          <a:xfrm>
            <a:off x="5819774" y="274003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31304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Multiple Except Blocks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171449" y="1669258"/>
            <a:ext cx="11282197" cy="2536528"/>
          </a:xfrm>
          <a:prstGeom prst="rect">
            <a:avLst/>
          </a:prstGeom>
        </p:spPr>
        <p:txBody>
          <a:bodyPr wrap="square">
            <a:spAutoFit/>
          </a:bodyPr>
          <a:lstStyle/>
          <a:p>
            <a:pPr algn="just">
              <a:lnSpc>
                <a:spcPct val="150000"/>
              </a:lnSpc>
            </a:pPr>
            <a:r>
              <a:rPr lang="en-US" b="1" dirty="0">
                <a:solidFill>
                  <a:schemeClr val="accent1">
                    <a:lumMod val="75000"/>
                  </a:schemeClr>
                </a:solidFill>
              </a:rPr>
              <a:t>Python allows you to have multiple except blocks for a single try block. The block which matches with </a:t>
            </a:r>
            <a:r>
              <a:rPr lang="en-US" b="1" dirty="0" smtClean="0">
                <a:solidFill>
                  <a:schemeClr val="accent1">
                    <a:lumMod val="75000"/>
                  </a:schemeClr>
                </a:solidFill>
              </a:rPr>
              <a:t>the exception </a:t>
            </a:r>
            <a:r>
              <a:rPr lang="en-US" b="1" dirty="0">
                <a:solidFill>
                  <a:schemeClr val="accent1">
                    <a:lumMod val="75000"/>
                  </a:schemeClr>
                </a:solidFill>
              </a:rPr>
              <a:t>generated will get executed. A try block can be associated with more than one except block </a:t>
            </a:r>
            <a:r>
              <a:rPr lang="en-US" b="1" dirty="0" smtClean="0">
                <a:solidFill>
                  <a:schemeClr val="accent1">
                    <a:lumMod val="75000"/>
                  </a:schemeClr>
                </a:solidFill>
              </a:rPr>
              <a:t>to specify </a:t>
            </a:r>
            <a:r>
              <a:rPr lang="en-US" b="1" dirty="0">
                <a:solidFill>
                  <a:schemeClr val="accent1">
                    <a:lumMod val="75000"/>
                  </a:schemeClr>
                </a:solidFill>
              </a:rPr>
              <a:t>handlers for different exceptions. However, only one handler will be executed. Exception </a:t>
            </a:r>
            <a:r>
              <a:rPr lang="en-US" b="1" dirty="0" smtClean="0">
                <a:solidFill>
                  <a:schemeClr val="accent1">
                    <a:lumMod val="75000"/>
                  </a:schemeClr>
                </a:solidFill>
              </a:rPr>
              <a:t>handlers only </a:t>
            </a:r>
            <a:r>
              <a:rPr lang="en-US" b="1" dirty="0">
                <a:solidFill>
                  <a:schemeClr val="accent1">
                    <a:lumMod val="75000"/>
                  </a:schemeClr>
                </a:solidFill>
              </a:rPr>
              <a:t>handle exceptions that occur in the corresponding try block. We can write our programs that </a:t>
            </a:r>
            <a:r>
              <a:rPr lang="en-US" b="1" dirty="0" smtClean="0">
                <a:solidFill>
                  <a:schemeClr val="accent1">
                    <a:lumMod val="75000"/>
                  </a:schemeClr>
                </a:solidFill>
              </a:rPr>
              <a:t>handle selected </a:t>
            </a:r>
            <a:r>
              <a:rPr lang="en-US" b="1" dirty="0">
                <a:solidFill>
                  <a:schemeClr val="accent1">
                    <a:lumMod val="75000"/>
                  </a:schemeClr>
                </a:solidFill>
              </a:rPr>
              <a:t>exceptions. The syntax for specifying multiple except blocks for a single try block can be given as,</a:t>
            </a:r>
          </a:p>
        </p:txBody>
      </p:sp>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90" y="4161006"/>
            <a:ext cx="4788724"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55881"/>
            <a:ext cx="5182412" cy="2119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9"/>
          <p:cNvSpPr txBox="1"/>
          <p:nvPr/>
        </p:nvSpPr>
        <p:spPr>
          <a:xfrm>
            <a:off x="5985674" y="3890757"/>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411189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  Multiple Exceptions </a:t>
            </a:r>
            <a:r>
              <a:rPr lang="en-US" sz="3200" b="1" dirty="0" smtClean="0"/>
              <a:t>in a </a:t>
            </a:r>
            <a:r>
              <a:rPr lang="en-US" sz="3200" b="1" dirty="0" smtClean="0"/>
              <a:t>Single </a:t>
            </a:r>
            <a:r>
              <a:rPr lang="en-US" sz="3200" b="1" dirty="0"/>
              <a:t>Block — </a:t>
            </a:r>
            <a:r>
              <a:rPr lang="en-US" sz="3200" b="1" dirty="0" smtClean="0"/>
              <a:t>Example</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pic>
        <p:nvPicPr>
          <p:cNvPr id="5" name="Picture 4"/>
          <p:cNvPicPr>
            <a:picLocks noChangeAspect="1"/>
          </p:cNvPicPr>
          <p:nvPr/>
        </p:nvPicPr>
        <p:blipFill>
          <a:blip r:embed="rId2"/>
          <a:stretch>
            <a:fillRect/>
          </a:stretch>
        </p:blipFill>
        <p:spPr>
          <a:xfrm>
            <a:off x="1282536" y="1779514"/>
            <a:ext cx="8257249" cy="2930885"/>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867637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except: </a:t>
            </a:r>
            <a:r>
              <a:rPr lang="en-US" sz="3200" b="1" dirty="0" smtClean="0"/>
              <a:t>Block </a:t>
            </a:r>
            <a:r>
              <a:rPr lang="en-US" sz="3200" b="1" dirty="0" smtClean="0"/>
              <a:t>without </a:t>
            </a:r>
            <a:r>
              <a:rPr lang="en-US" sz="3200" b="1" dirty="0" smtClean="0"/>
              <a:t>Exception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Rectangle 6"/>
          <p:cNvSpPr/>
          <p:nvPr/>
        </p:nvSpPr>
        <p:spPr>
          <a:xfrm>
            <a:off x="213756" y="1550504"/>
            <a:ext cx="11737591" cy="3000821"/>
          </a:xfrm>
          <a:prstGeom prst="rect">
            <a:avLst/>
          </a:prstGeom>
        </p:spPr>
        <p:txBody>
          <a:bodyPr wrap="square">
            <a:spAutoFit/>
          </a:bodyPr>
          <a:lstStyle/>
          <a:p>
            <a:pPr>
              <a:lnSpc>
                <a:spcPct val="150000"/>
              </a:lnSpc>
            </a:pPr>
            <a:r>
              <a:rPr lang="en-US" b="1" dirty="0">
                <a:solidFill>
                  <a:schemeClr val="accent1">
                    <a:lumMod val="75000"/>
                  </a:schemeClr>
                </a:solidFill>
              </a:rPr>
              <a:t>You can even specify an except block without mentioning any exception (i.e., except:). This type of except</a:t>
            </a:r>
          </a:p>
          <a:p>
            <a:pPr>
              <a:lnSpc>
                <a:spcPct val="150000"/>
              </a:lnSpc>
            </a:pPr>
            <a:r>
              <a:rPr lang="en-US" b="1" dirty="0">
                <a:solidFill>
                  <a:schemeClr val="accent1">
                    <a:lumMod val="75000"/>
                  </a:schemeClr>
                </a:solidFill>
              </a:rPr>
              <a:t>block if present should be the last one that can serve as a wildcard (when multiple except blocks are present</a:t>
            </a:r>
            <a:r>
              <a:rPr lang="en-US" b="1" dirty="0" smtClean="0">
                <a:solidFill>
                  <a:schemeClr val="accent1">
                    <a:lumMod val="75000"/>
                  </a:schemeClr>
                </a:solidFill>
              </a:rPr>
              <a:t>). But </a:t>
            </a:r>
            <a:r>
              <a:rPr lang="en-US" b="1" dirty="0">
                <a:solidFill>
                  <a:schemeClr val="accent1">
                    <a:lumMod val="75000"/>
                  </a:schemeClr>
                </a:solidFill>
              </a:rPr>
              <a:t>use it with extreme caution, since it may mask a real programming error</a:t>
            </a:r>
            <a:r>
              <a:rPr lang="en-US" b="1" dirty="0" smtClean="0">
                <a:solidFill>
                  <a:schemeClr val="accent1">
                    <a:lumMod val="75000"/>
                  </a:schemeClr>
                </a:solidFill>
              </a:rPr>
              <a:t>.</a:t>
            </a:r>
          </a:p>
          <a:p>
            <a:pPr>
              <a:lnSpc>
                <a:spcPct val="150000"/>
              </a:lnSpc>
            </a:pPr>
            <a:r>
              <a:rPr lang="en-US" b="1" dirty="0" smtClean="0">
                <a:solidFill>
                  <a:schemeClr val="accent1">
                    <a:lumMod val="75000"/>
                  </a:schemeClr>
                </a:solidFill>
              </a:rPr>
              <a:t>In </a:t>
            </a:r>
            <a:r>
              <a:rPr lang="en-US" b="1" dirty="0">
                <a:solidFill>
                  <a:schemeClr val="accent1">
                    <a:lumMod val="75000"/>
                  </a:schemeClr>
                </a:solidFill>
              </a:rPr>
              <a:t>large software programs, may a times, it is difficult to anticipate all types of possible exceptional</a:t>
            </a:r>
          </a:p>
          <a:p>
            <a:pPr>
              <a:lnSpc>
                <a:spcPct val="150000"/>
              </a:lnSpc>
            </a:pPr>
            <a:r>
              <a:rPr lang="en-US" b="1" dirty="0">
                <a:solidFill>
                  <a:schemeClr val="accent1">
                    <a:lumMod val="75000"/>
                  </a:schemeClr>
                </a:solidFill>
              </a:rPr>
              <a:t>conditions. Therefore, the programmer may not be able to write a different handler (except block) for every</a:t>
            </a:r>
          </a:p>
          <a:p>
            <a:pPr>
              <a:lnSpc>
                <a:spcPct val="150000"/>
              </a:lnSpc>
            </a:pPr>
            <a:r>
              <a:rPr lang="en-US" b="1" dirty="0">
                <a:solidFill>
                  <a:schemeClr val="accent1">
                    <a:lumMod val="75000"/>
                  </a:schemeClr>
                </a:solidFill>
              </a:rPr>
              <a:t>individual type of exception. In such situations, a better idea is to write a handler that would catch all types </a:t>
            </a:r>
            <a:r>
              <a:rPr lang="en-US" b="1" dirty="0" smtClean="0">
                <a:solidFill>
                  <a:schemeClr val="accent1">
                    <a:lumMod val="75000"/>
                  </a:schemeClr>
                </a:solidFill>
              </a:rPr>
              <a:t>of exceptions. The syntax to define a handler that would catch every possible exception from the try block is,</a:t>
            </a:r>
            <a:endParaRPr lang="en-US" b="1" dirty="0">
              <a:solidFill>
                <a:schemeClr val="accent1">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482" y="4658418"/>
            <a:ext cx="55816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28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701</TotalTime>
  <Words>1671</Words>
  <Application>Microsoft Office PowerPoint</Application>
  <PresentationFormat>Widescreen</PresentationFormat>
  <Paragraphs>129</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533</cp:revision>
  <dcterms:created xsi:type="dcterms:W3CDTF">2017-05-19T08:19:07Z</dcterms:created>
  <dcterms:modified xsi:type="dcterms:W3CDTF">2017-06-09T09:22:49Z</dcterms:modified>
</cp:coreProperties>
</file>