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notesMasterIdLst>
    <p:notesMasterId r:id="rId21"/>
  </p:notesMasterIdLst>
  <p:sldIdLst>
    <p:sldId id="277"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006"/>
    <a:srgbClr val="00ACD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D3F0DB-A8E3-432D-BC92-EEE7BB97802F}" type="datetimeFigureOut">
              <a:rPr lang="en-US" smtClean="0"/>
              <a:t>6/8/2017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2C8F77-8D4F-4A91-9F80-D6123489EA82}" type="slidenum">
              <a:rPr lang="en-US" smtClean="0"/>
              <a:t>‹#›</a:t>
            </a:fld>
            <a:endParaRPr lang="en-US"/>
          </a:p>
        </p:txBody>
      </p:sp>
    </p:spTree>
    <p:extLst>
      <p:ext uri="{BB962C8B-B14F-4D97-AF65-F5344CB8AC3E}">
        <p14:creationId xmlns:p14="http://schemas.microsoft.com/office/powerpoint/2010/main" val="1547339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2C8F77-8D4F-4A91-9F80-D6123489EA82}" type="slidenum">
              <a:rPr lang="en-US" smtClean="0"/>
              <a:t>1</a:t>
            </a:fld>
            <a:endParaRPr lang="en-US"/>
          </a:p>
        </p:txBody>
      </p:sp>
    </p:spTree>
    <p:extLst>
      <p:ext uri="{BB962C8B-B14F-4D97-AF65-F5344CB8AC3E}">
        <p14:creationId xmlns:p14="http://schemas.microsoft.com/office/powerpoint/2010/main" val="2889947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0DD754FA-D11A-45BA-AA6F-F2224592AC6D}" type="datetime1">
              <a:rPr lang="en-US" smtClean="0"/>
              <a:t>6/8/2017</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2030807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5FD224-6851-4450-8E59-AC200C0939B7}" type="datetime1">
              <a:rPr lang="en-US" smtClean="0"/>
              <a:t>6/8/2017</a:t>
            </a:fld>
            <a:endParaRPr lang="en-US"/>
          </a:p>
        </p:txBody>
      </p:sp>
      <p:sp>
        <p:nvSpPr>
          <p:cNvPr id="5" name="Footer Placeholder 4"/>
          <p:cNvSpPr>
            <a:spLocks noGrp="1"/>
          </p:cNvSpPr>
          <p:nvPr>
            <p:ph type="ftr" sz="quarter" idx="11"/>
          </p:nvPr>
        </p:nvSpPr>
        <p:spPr/>
        <p:txBody>
          <a:body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842944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4727821E-6542-4349-BA5D-A76E677F6BD6}" type="datetime1">
              <a:rPr lang="en-US" smtClean="0"/>
              <a:t>6/8/2017</a:t>
            </a:fld>
            <a:endParaRPr lang="en-US"/>
          </a:p>
        </p:txBody>
      </p:sp>
      <p:sp>
        <p:nvSpPr>
          <p:cNvPr id="5" name="Footer Placeholder 4"/>
          <p:cNvSpPr>
            <a:spLocks noGrp="1"/>
          </p:cNvSpPr>
          <p:nvPr>
            <p:ph type="ftr" sz="quarter" idx="11"/>
          </p:nvPr>
        </p:nvSpPr>
        <p:spPr>
          <a:xfrm>
            <a:off x="774923" y="5951811"/>
            <a:ext cx="7896279" cy="365125"/>
          </a:xfrm>
        </p:spPr>
        <p:txBody>
          <a:body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2003338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DCD459-F0B5-4137-97B7-25FEE9DB1A5C}" type="datetime1">
              <a:rPr lang="en-US" smtClean="0"/>
              <a:t>6/8/2017</a:t>
            </a:fld>
            <a:endParaRPr lang="en-US"/>
          </a:p>
        </p:txBody>
      </p:sp>
      <p:sp>
        <p:nvSpPr>
          <p:cNvPr id="5" name="Footer Placeholder 4"/>
          <p:cNvSpPr>
            <a:spLocks noGrp="1"/>
          </p:cNvSpPr>
          <p:nvPr>
            <p:ph type="ftr" sz="quarter" idx="11"/>
          </p:nvPr>
        </p:nvSpPr>
        <p:spPr/>
        <p:txBody>
          <a:body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903235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924DBE6-9034-4FF6-B407-DDFD9FF1799D}" type="datetime1">
              <a:rPr lang="en-US" smtClean="0"/>
              <a:t>6/8/2017</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4114518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7E4E92-4D93-4F64-8BC9-4493C5711362}" type="datetime1">
              <a:rPr lang="en-US" smtClean="0"/>
              <a:t>6/8/2017</a:t>
            </a:fld>
            <a:endParaRPr lang="en-US"/>
          </a:p>
        </p:txBody>
      </p:sp>
      <p:sp>
        <p:nvSpPr>
          <p:cNvPr id="6" name="Footer Placeholder 5"/>
          <p:cNvSpPr>
            <a:spLocks noGrp="1"/>
          </p:cNvSpPr>
          <p:nvPr>
            <p:ph type="ftr" sz="quarter" idx="11"/>
          </p:nvPr>
        </p:nvSpPr>
        <p:spPr/>
        <p:txBody>
          <a:bodyPr/>
          <a:lstStyle/>
          <a:p>
            <a:r>
              <a:rPr lang="en-US" smtClean="0"/>
              <a:t>© Oxford University Press 2017. All rights reserved.</a:t>
            </a:r>
            <a:endParaRPr lang="en-US"/>
          </a:p>
        </p:txBody>
      </p:sp>
      <p:sp>
        <p:nvSpPr>
          <p:cNvPr id="7" name="Slide Number Placeholder 6"/>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1270033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176F4E-D238-4B55-B764-3D1A323877C4}" type="datetime1">
              <a:rPr lang="en-US" smtClean="0"/>
              <a:t>6/8/2017</a:t>
            </a:fld>
            <a:endParaRPr lang="en-US"/>
          </a:p>
        </p:txBody>
      </p:sp>
      <p:sp>
        <p:nvSpPr>
          <p:cNvPr id="8" name="Footer Placeholder 7"/>
          <p:cNvSpPr>
            <a:spLocks noGrp="1"/>
          </p:cNvSpPr>
          <p:nvPr>
            <p:ph type="ftr" sz="quarter" idx="11"/>
          </p:nvPr>
        </p:nvSpPr>
        <p:spPr/>
        <p:txBody>
          <a:bodyPr/>
          <a:lstStyle/>
          <a:p>
            <a:r>
              <a:rPr lang="en-US" smtClean="0"/>
              <a:t>© Oxford University Press 2017. All rights reserved.</a:t>
            </a:r>
            <a:endParaRPr lang="en-US"/>
          </a:p>
        </p:txBody>
      </p:sp>
      <p:sp>
        <p:nvSpPr>
          <p:cNvPr id="9" name="Slide Number Placeholder 8"/>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2262522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7D205E-21D3-49F6-8420-61A4EB34310D}" type="datetime1">
              <a:rPr lang="en-US" smtClean="0"/>
              <a:t>6/8/2017</a:t>
            </a:fld>
            <a:endParaRPr lang="en-US"/>
          </a:p>
        </p:txBody>
      </p:sp>
      <p:sp>
        <p:nvSpPr>
          <p:cNvPr id="4" name="Footer Placeholder 3"/>
          <p:cNvSpPr>
            <a:spLocks noGrp="1"/>
          </p:cNvSpPr>
          <p:nvPr>
            <p:ph type="ftr" sz="quarter" idx="11"/>
          </p:nvPr>
        </p:nvSpPr>
        <p:spPr/>
        <p:txBody>
          <a:bodyPr/>
          <a:lstStyle/>
          <a:p>
            <a:r>
              <a:rPr lang="en-US" smtClean="0"/>
              <a:t>© Oxford University Press 2017. All rights reserved.</a:t>
            </a:r>
            <a:endParaRPr lang="en-US"/>
          </a:p>
        </p:txBody>
      </p:sp>
      <p:sp>
        <p:nvSpPr>
          <p:cNvPr id="5" name="Slide Number Placeholder 4"/>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3956645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C22575-9132-4D48-925D-2C4E03066820}" type="datetime1">
              <a:rPr lang="en-US" smtClean="0"/>
              <a:t>6/8/2017</a:t>
            </a:fld>
            <a:endParaRPr lang="en-US"/>
          </a:p>
        </p:txBody>
      </p:sp>
      <p:sp>
        <p:nvSpPr>
          <p:cNvPr id="3" name="Footer Placeholder 2"/>
          <p:cNvSpPr>
            <a:spLocks noGrp="1"/>
          </p:cNvSpPr>
          <p:nvPr>
            <p:ph type="ftr" sz="quarter" idx="11"/>
          </p:nvPr>
        </p:nvSpPr>
        <p:spPr/>
        <p:txBody>
          <a:bodyPr/>
          <a:lstStyle/>
          <a:p>
            <a:r>
              <a:rPr lang="en-US" smtClean="0"/>
              <a:t>© Oxford University Press 2017. All rights reserved.</a:t>
            </a:r>
            <a:endParaRPr lang="en-US"/>
          </a:p>
        </p:txBody>
      </p:sp>
      <p:sp>
        <p:nvSpPr>
          <p:cNvPr id="4" name="Slide Number Placeholder 3"/>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2948519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9AAC42C-3CEA-4A47-953C-8B621F48D9D3}" type="datetime1">
              <a:rPr lang="en-US" smtClean="0"/>
              <a:t>6/8/2017</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 Oxford University Press 2017. All rights reserved.</a:t>
            </a:r>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1331123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4ED353-640F-42F4-98F4-8C6F235768BE}" type="datetime1">
              <a:rPr lang="en-US" smtClean="0"/>
              <a:t>6/8/2017</a:t>
            </a:fld>
            <a:endParaRPr lang="en-US"/>
          </a:p>
        </p:txBody>
      </p:sp>
      <p:sp>
        <p:nvSpPr>
          <p:cNvPr id="6" name="Footer Placeholder 5"/>
          <p:cNvSpPr>
            <a:spLocks noGrp="1"/>
          </p:cNvSpPr>
          <p:nvPr>
            <p:ph type="ftr" sz="quarter" idx="11"/>
          </p:nvPr>
        </p:nvSpPr>
        <p:spPr/>
        <p:txBody>
          <a:bodyPr/>
          <a:lstStyle/>
          <a:p>
            <a:r>
              <a:rPr lang="en-US" smtClean="0"/>
              <a:t>© Oxford University Press 2017. All rights reserved.</a:t>
            </a:r>
            <a:endParaRPr lang="en-US"/>
          </a:p>
        </p:txBody>
      </p:sp>
      <p:sp>
        <p:nvSpPr>
          <p:cNvPr id="7" name="Slide Number Placeholder 6"/>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4213974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9DC53A5-B380-443D-9385-8B3EAD5E7A71}" type="datetime1">
              <a:rPr lang="en-US" smtClean="0"/>
              <a:t>6/8/2017</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smtClean="0"/>
              <a:t>© Oxford University Press 2017. All rights reserved.</a:t>
            </a:r>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04EAA311-F8B8-413B-ACCD-5A57951484CD}"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32309584"/>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02246" y="1179443"/>
            <a:ext cx="3657547" cy="4638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81192" y="2216854"/>
            <a:ext cx="4960140" cy="1046440"/>
          </a:xfrm>
          <a:prstGeom prst="rect">
            <a:avLst/>
          </a:prstGeom>
          <a:noFill/>
        </p:spPr>
        <p:txBody>
          <a:bodyPr wrap="none" rtlCol="0">
            <a:spAutoFit/>
          </a:bodyPr>
          <a:lstStyle/>
          <a:p>
            <a:r>
              <a:rPr lang="en-US" sz="4400" b="1" dirty="0" smtClean="0">
                <a:latin typeface="Calibri Light" panose="020F0302020204030204" pitchFamily="34" charset="0"/>
              </a:rPr>
              <a:t>Python Programming</a:t>
            </a:r>
          </a:p>
          <a:p>
            <a:r>
              <a:rPr lang="en-US" dirty="0" smtClean="0">
                <a:latin typeface="Calibri Light" panose="020F0302020204030204" pitchFamily="34" charset="0"/>
              </a:rPr>
              <a:t>Using Problem Solving Approach</a:t>
            </a:r>
            <a:endParaRPr lang="en-US" dirty="0">
              <a:latin typeface="Calibri Light" panose="020F0302020204030204" pitchFamily="34" charset="0"/>
            </a:endParaRPr>
          </a:p>
        </p:txBody>
      </p:sp>
      <p:sp>
        <p:nvSpPr>
          <p:cNvPr id="6" name="TextBox 5"/>
          <p:cNvSpPr txBox="1"/>
          <p:nvPr/>
        </p:nvSpPr>
        <p:spPr>
          <a:xfrm>
            <a:off x="3061262" y="3759005"/>
            <a:ext cx="2333267" cy="523220"/>
          </a:xfrm>
          <a:prstGeom prst="rect">
            <a:avLst/>
          </a:prstGeom>
          <a:noFill/>
        </p:spPr>
        <p:txBody>
          <a:bodyPr wrap="none" rtlCol="0">
            <a:spAutoFit/>
          </a:bodyPr>
          <a:lstStyle/>
          <a:p>
            <a:r>
              <a:rPr lang="en-US" sz="2800" b="1" dirty="0" smtClean="0">
                <a:latin typeface="Calibri Light" panose="020F0302020204030204" pitchFamily="34" charset="0"/>
                <a:cs typeface="Arial" panose="020B0604020202020204" pitchFamily="34" charset="0"/>
              </a:rPr>
              <a:t>Reema Thareja</a:t>
            </a:r>
            <a:endParaRPr lang="en-US" sz="2800" b="1" dirty="0">
              <a:latin typeface="Calibri Light" panose="020F0302020204030204" pitchFamily="34" charset="0"/>
              <a:cs typeface="Arial" panose="020B0604020202020204"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2735" y="1282890"/>
            <a:ext cx="3475414" cy="4421874"/>
          </a:xfrm>
          <a:prstGeom prst="rect">
            <a:avLst/>
          </a:prstGeom>
        </p:spPr>
      </p:pic>
      <p:sp>
        <p:nvSpPr>
          <p:cNvPr id="8" name="TextBox 7"/>
          <p:cNvSpPr txBox="1"/>
          <p:nvPr/>
        </p:nvSpPr>
        <p:spPr>
          <a:xfrm>
            <a:off x="10019408" y="0"/>
            <a:ext cx="1931939" cy="1938992"/>
          </a:xfrm>
          <a:prstGeom prst="rect">
            <a:avLst/>
          </a:prstGeom>
          <a:solidFill>
            <a:schemeClr val="bg2">
              <a:lumMod val="25000"/>
            </a:schemeClr>
          </a:solidFill>
        </p:spPr>
        <p:txBody>
          <a:bodyPr wrap="none" rtlCol="0">
            <a:spAutoFit/>
          </a:bodyPr>
          <a:lstStyle/>
          <a:p>
            <a:endParaRPr lang="en-US" sz="5400" dirty="0" smtClean="0">
              <a:latin typeface="OUP1" panose="00000400000000000000" pitchFamily="2" charset="0"/>
            </a:endParaRPr>
          </a:p>
          <a:p>
            <a:pPr algn="ctr"/>
            <a:r>
              <a:rPr lang="en-US" sz="4800" dirty="0" smtClean="0">
                <a:solidFill>
                  <a:schemeClr val="bg1">
                    <a:lumMod val="85000"/>
                  </a:schemeClr>
                </a:solidFill>
                <a:latin typeface="OUP1" panose="00000400000000000000" pitchFamily="2" charset="0"/>
              </a:rPr>
              <a:t>1</a:t>
            </a:r>
          </a:p>
          <a:p>
            <a:endParaRPr lang="en-US" dirty="0">
              <a:latin typeface="OUP1" panose="00000400000000000000" pitchFamily="2" charset="0"/>
            </a:endParaRPr>
          </a:p>
        </p:txBody>
      </p:sp>
      <p:sp>
        <p:nvSpPr>
          <p:cNvPr id="9"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sp>
        <p:nvSpPr>
          <p:cNvPr id="10" name="Slide Number Placeholder 9"/>
          <p:cNvSpPr>
            <a:spLocks noGrp="1"/>
          </p:cNvSpPr>
          <p:nvPr>
            <p:ph type="sldNum" sz="quarter" idx="12"/>
          </p:nvPr>
        </p:nvSpPr>
        <p:spPr/>
        <p:txBody>
          <a:bodyPr/>
          <a:lstStyle/>
          <a:p>
            <a:fld id="{04EAA311-F8B8-413B-ACCD-5A57951484CD}" type="slidenum">
              <a:rPr lang="en-US" smtClean="0"/>
              <a:t>1</a:t>
            </a:fld>
            <a:endParaRPr lang="en-US"/>
          </a:p>
        </p:txBody>
      </p:sp>
      <p:cxnSp>
        <p:nvCxnSpPr>
          <p:cNvPr id="4" name="Straight Connector 3"/>
          <p:cNvCxnSpPr/>
          <p:nvPr/>
        </p:nvCxnSpPr>
        <p:spPr>
          <a:xfrm>
            <a:off x="410817" y="3390727"/>
            <a:ext cx="531412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61537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t>				Procedural </a:t>
            </a:r>
            <a:r>
              <a:rPr lang="en-US" sz="3200" b="1" dirty="0"/>
              <a:t>Programming</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10</a:t>
            </a:fld>
            <a:endParaRPr lang="en-US"/>
          </a:p>
        </p:txBody>
      </p:sp>
      <p:sp>
        <p:nvSpPr>
          <p:cNvPr id="5" name="Rectangle 4"/>
          <p:cNvSpPr/>
          <p:nvPr/>
        </p:nvSpPr>
        <p:spPr>
          <a:xfrm>
            <a:off x="178131" y="1550504"/>
            <a:ext cx="8232114" cy="5219634"/>
          </a:xfrm>
          <a:prstGeom prst="rect">
            <a:avLst/>
          </a:prstGeom>
        </p:spPr>
        <p:txBody>
          <a:bodyPr wrap="square">
            <a:spAutoFit/>
          </a:bodyPr>
          <a:lstStyle/>
          <a:p>
            <a:pPr>
              <a:lnSpc>
                <a:spcPct val="150000"/>
              </a:lnSpc>
            </a:pPr>
            <a:r>
              <a:rPr lang="en-US" sz="1600" b="1" dirty="0" smtClean="0">
                <a:solidFill>
                  <a:schemeClr val="accent1">
                    <a:lumMod val="75000"/>
                  </a:schemeClr>
                </a:solidFill>
              </a:rPr>
              <a:t>In </a:t>
            </a:r>
            <a:r>
              <a:rPr lang="en-US" sz="1600" b="1" dirty="0">
                <a:solidFill>
                  <a:schemeClr val="accent1">
                    <a:lumMod val="75000"/>
                  </a:schemeClr>
                </a:solidFill>
              </a:rPr>
              <a:t>procedural languages, a program is divided into </a:t>
            </a:r>
            <a:r>
              <a:rPr lang="en-US" sz="1600" b="1" i="1" dirty="0">
                <a:solidFill>
                  <a:schemeClr val="accent1">
                    <a:lumMod val="75000"/>
                  </a:schemeClr>
                </a:solidFill>
              </a:rPr>
              <a:t>n </a:t>
            </a:r>
            <a:r>
              <a:rPr lang="en-US" sz="1600" b="1" dirty="0">
                <a:solidFill>
                  <a:schemeClr val="accent1">
                    <a:lumMod val="75000"/>
                  </a:schemeClr>
                </a:solidFill>
              </a:rPr>
              <a:t>number of subroutines that access global data. To avoid repetition of code, each subroutine performs a well-defined task. A subroutine that needs the service provided by another subroutine can call that subroutine. Therefore, with ‘jump’, ‘Go To’, and ‘call’ instructions, the sequence of execution of instructions can be altered. </a:t>
            </a:r>
            <a:endParaRPr lang="en-US" sz="1600" b="1" dirty="0" smtClean="0">
              <a:solidFill>
                <a:schemeClr val="accent1">
                  <a:lumMod val="75000"/>
                </a:schemeClr>
              </a:solidFill>
            </a:endParaRPr>
          </a:p>
          <a:p>
            <a:pPr>
              <a:lnSpc>
                <a:spcPct val="150000"/>
              </a:lnSpc>
            </a:pPr>
            <a:r>
              <a:rPr lang="en-US" sz="1600" b="1" dirty="0" smtClean="0">
                <a:solidFill>
                  <a:srgbClr val="C00000"/>
                </a:solidFill>
              </a:rPr>
              <a:t>Advantages </a:t>
            </a:r>
            <a:endParaRPr lang="en-US" sz="1600" b="1" dirty="0">
              <a:solidFill>
                <a:srgbClr val="C00000"/>
              </a:solidFill>
            </a:endParaRPr>
          </a:p>
          <a:p>
            <a:pPr>
              <a:lnSpc>
                <a:spcPct val="150000"/>
              </a:lnSpc>
            </a:pPr>
            <a:r>
              <a:rPr lang="en-US" sz="1600" b="1" dirty="0">
                <a:solidFill>
                  <a:schemeClr val="accent1">
                    <a:lumMod val="75000"/>
                  </a:schemeClr>
                </a:solidFill>
              </a:rPr>
              <a:t>• The only goal is to write correct </a:t>
            </a:r>
            <a:r>
              <a:rPr lang="en-US" sz="1600" b="1" dirty="0" smtClean="0">
                <a:solidFill>
                  <a:schemeClr val="accent1">
                    <a:lumMod val="75000"/>
                  </a:schemeClr>
                </a:solidFill>
              </a:rPr>
              <a:t>programs. </a:t>
            </a:r>
            <a:endParaRPr lang="en-US" sz="1600" b="1" dirty="0">
              <a:solidFill>
                <a:schemeClr val="accent1">
                  <a:lumMod val="75000"/>
                </a:schemeClr>
              </a:solidFill>
            </a:endParaRPr>
          </a:p>
          <a:p>
            <a:pPr>
              <a:lnSpc>
                <a:spcPct val="150000"/>
              </a:lnSpc>
            </a:pPr>
            <a:r>
              <a:rPr lang="en-US" sz="1600" b="1" dirty="0">
                <a:solidFill>
                  <a:schemeClr val="accent1">
                    <a:lumMod val="75000"/>
                  </a:schemeClr>
                </a:solidFill>
              </a:rPr>
              <a:t>• Programs were easier to write as compared to monolithic </a:t>
            </a:r>
            <a:r>
              <a:rPr lang="en-US" sz="1600" b="1" dirty="0" smtClean="0">
                <a:solidFill>
                  <a:schemeClr val="accent1">
                    <a:lumMod val="75000"/>
                  </a:schemeClr>
                </a:solidFill>
              </a:rPr>
              <a:t>programming. </a:t>
            </a:r>
            <a:endParaRPr lang="en-US" sz="1600" b="1" dirty="0">
              <a:solidFill>
                <a:schemeClr val="accent1">
                  <a:lumMod val="75000"/>
                </a:schemeClr>
              </a:solidFill>
            </a:endParaRPr>
          </a:p>
          <a:p>
            <a:pPr>
              <a:lnSpc>
                <a:spcPct val="150000"/>
              </a:lnSpc>
            </a:pPr>
            <a:r>
              <a:rPr lang="en-US" sz="1600" b="1" dirty="0">
                <a:solidFill>
                  <a:srgbClr val="C00000"/>
                </a:solidFill>
              </a:rPr>
              <a:t>Disadvantages </a:t>
            </a:r>
          </a:p>
          <a:p>
            <a:pPr>
              <a:lnSpc>
                <a:spcPct val="150000"/>
              </a:lnSpc>
            </a:pPr>
            <a:r>
              <a:rPr lang="en-US" sz="1600" b="1" dirty="0">
                <a:solidFill>
                  <a:schemeClr val="accent1">
                    <a:lumMod val="75000"/>
                  </a:schemeClr>
                </a:solidFill>
              </a:rPr>
              <a:t>• Writing programs is </a:t>
            </a:r>
            <a:r>
              <a:rPr lang="en-US" sz="1600" b="1" dirty="0" smtClean="0">
                <a:solidFill>
                  <a:schemeClr val="accent1">
                    <a:lumMod val="75000"/>
                  </a:schemeClr>
                </a:solidFill>
              </a:rPr>
              <a:t>complex.</a:t>
            </a:r>
            <a:endParaRPr lang="en-US" sz="1600" b="1" dirty="0">
              <a:solidFill>
                <a:schemeClr val="accent1">
                  <a:lumMod val="75000"/>
                </a:schemeClr>
              </a:solidFill>
            </a:endParaRPr>
          </a:p>
          <a:p>
            <a:pPr>
              <a:lnSpc>
                <a:spcPct val="150000"/>
              </a:lnSpc>
            </a:pPr>
            <a:r>
              <a:rPr lang="en-US" sz="1600" b="1" dirty="0">
                <a:solidFill>
                  <a:schemeClr val="accent1">
                    <a:lumMod val="75000"/>
                  </a:schemeClr>
                </a:solidFill>
              </a:rPr>
              <a:t>• No concept of </a:t>
            </a:r>
            <a:r>
              <a:rPr lang="en-US" sz="1600" b="1" dirty="0" smtClean="0">
                <a:solidFill>
                  <a:schemeClr val="accent1">
                    <a:lumMod val="75000"/>
                  </a:schemeClr>
                </a:solidFill>
              </a:rPr>
              <a:t>reusability. </a:t>
            </a:r>
            <a:endParaRPr lang="en-US" sz="1600" b="1" dirty="0">
              <a:solidFill>
                <a:schemeClr val="accent1">
                  <a:lumMod val="75000"/>
                </a:schemeClr>
              </a:solidFill>
            </a:endParaRPr>
          </a:p>
          <a:p>
            <a:pPr>
              <a:lnSpc>
                <a:spcPct val="150000"/>
              </a:lnSpc>
            </a:pPr>
            <a:r>
              <a:rPr lang="en-US" sz="1600" b="1" dirty="0">
                <a:solidFill>
                  <a:schemeClr val="accent1">
                    <a:lumMod val="75000"/>
                  </a:schemeClr>
                </a:solidFill>
              </a:rPr>
              <a:t>• Requires more time and effort to write </a:t>
            </a:r>
            <a:r>
              <a:rPr lang="en-US" sz="1600" b="1" dirty="0" smtClean="0">
                <a:solidFill>
                  <a:schemeClr val="accent1">
                    <a:lumMod val="75000"/>
                  </a:schemeClr>
                </a:solidFill>
              </a:rPr>
              <a:t>programs. </a:t>
            </a:r>
            <a:endParaRPr lang="en-US" sz="1600" b="1" dirty="0">
              <a:solidFill>
                <a:schemeClr val="accent1">
                  <a:lumMod val="75000"/>
                </a:schemeClr>
              </a:solidFill>
            </a:endParaRPr>
          </a:p>
          <a:p>
            <a:pPr>
              <a:lnSpc>
                <a:spcPct val="150000"/>
              </a:lnSpc>
            </a:pPr>
            <a:r>
              <a:rPr lang="en-US" sz="1600" b="1" dirty="0">
                <a:solidFill>
                  <a:schemeClr val="accent1">
                    <a:lumMod val="75000"/>
                  </a:schemeClr>
                </a:solidFill>
              </a:rPr>
              <a:t>• Programs are difficult to </a:t>
            </a:r>
            <a:r>
              <a:rPr lang="en-US" sz="1600" b="1" dirty="0" smtClean="0">
                <a:solidFill>
                  <a:schemeClr val="accent1">
                    <a:lumMod val="75000"/>
                  </a:schemeClr>
                </a:solidFill>
              </a:rPr>
              <a:t>maintain. </a:t>
            </a:r>
            <a:endParaRPr lang="en-US" sz="1600" b="1" dirty="0">
              <a:solidFill>
                <a:schemeClr val="accent1">
                  <a:lumMod val="75000"/>
                </a:schemeClr>
              </a:solidFill>
            </a:endParaRPr>
          </a:p>
          <a:p>
            <a:pPr>
              <a:lnSpc>
                <a:spcPct val="150000"/>
              </a:lnSpc>
            </a:pPr>
            <a:r>
              <a:rPr lang="en-US" sz="1600" b="1" dirty="0">
                <a:solidFill>
                  <a:schemeClr val="accent1">
                    <a:lumMod val="75000"/>
                  </a:schemeClr>
                </a:solidFill>
              </a:rPr>
              <a:t>• Global data is shared and therefore may get altered (mistakenly</a:t>
            </a:r>
            <a:r>
              <a:rPr lang="en-US" sz="1600" b="1" dirty="0" smtClean="0">
                <a:solidFill>
                  <a:schemeClr val="accent1">
                    <a:lumMod val="75000"/>
                  </a:schemeClr>
                </a:solidFill>
              </a:rPr>
              <a:t>). </a:t>
            </a:r>
            <a:endParaRPr lang="en-US" sz="1600" b="1" dirty="0">
              <a:solidFill>
                <a:schemeClr val="accent1">
                  <a:lumMod val="75000"/>
                </a:schemeClr>
              </a:solidFill>
            </a:endParaRPr>
          </a:p>
        </p:txBody>
      </p:sp>
      <p:pic>
        <p:nvPicPr>
          <p:cNvPr id="6" name="Picture 5"/>
          <p:cNvPicPr>
            <a:picLocks noChangeAspect="1"/>
          </p:cNvPicPr>
          <p:nvPr/>
        </p:nvPicPr>
        <p:blipFill>
          <a:blip r:embed="rId2"/>
          <a:stretch>
            <a:fillRect/>
          </a:stretch>
        </p:blipFill>
        <p:spPr>
          <a:xfrm>
            <a:off x="8420669" y="2191771"/>
            <a:ext cx="3771331" cy="2604141"/>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2555868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0"/>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t>				Structured </a:t>
            </a:r>
            <a:r>
              <a:rPr lang="en-US" sz="3200" b="1" dirty="0"/>
              <a:t>Programming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11</a:t>
            </a:fld>
            <a:endParaRPr lang="en-US"/>
          </a:p>
        </p:txBody>
      </p:sp>
      <p:sp>
        <p:nvSpPr>
          <p:cNvPr id="5" name="Rectangle 4"/>
          <p:cNvSpPr/>
          <p:nvPr/>
        </p:nvSpPr>
        <p:spPr>
          <a:xfrm>
            <a:off x="113436" y="1538759"/>
            <a:ext cx="9046771" cy="5147628"/>
          </a:xfrm>
          <a:prstGeom prst="rect">
            <a:avLst/>
          </a:prstGeom>
        </p:spPr>
        <p:txBody>
          <a:bodyPr wrap="square">
            <a:spAutoFit/>
          </a:bodyPr>
          <a:lstStyle/>
          <a:p>
            <a:pPr algn="just">
              <a:lnSpc>
                <a:spcPct val="150000"/>
              </a:lnSpc>
            </a:pPr>
            <a:r>
              <a:rPr lang="en-US" sz="1700" b="1" dirty="0" smtClean="0">
                <a:solidFill>
                  <a:schemeClr val="accent1">
                    <a:lumMod val="75000"/>
                  </a:schemeClr>
                </a:solidFill>
              </a:rPr>
              <a:t>Structured </a:t>
            </a:r>
            <a:r>
              <a:rPr lang="en-US" sz="1700" b="1" dirty="0">
                <a:solidFill>
                  <a:schemeClr val="accent1">
                    <a:lumMod val="75000"/>
                  </a:schemeClr>
                </a:solidFill>
              </a:rPr>
              <a:t>programming, also referred to as </a:t>
            </a:r>
            <a:r>
              <a:rPr lang="en-US" sz="1700" b="1" dirty="0">
                <a:solidFill>
                  <a:srgbClr val="C00000"/>
                </a:solidFill>
              </a:rPr>
              <a:t>modular </a:t>
            </a:r>
            <a:r>
              <a:rPr lang="en-US" sz="1700" b="1" dirty="0" smtClean="0">
                <a:solidFill>
                  <a:srgbClr val="C00000"/>
                </a:solidFill>
              </a:rPr>
              <a:t>programming</a:t>
            </a:r>
            <a:r>
              <a:rPr lang="en-US" sz="1700" b="1" dirty="0" smtClean="0">
                <a:solidFill>
                  <a:schemeClr val="accent1">
                    <a:lumMod val="75000"/>
                  </a:schemeClr>
                </a:solidFill>
              </a:rPr>
              <a:t>. </a:t>
            </a:r>
            <a:endParaRPr lang="en-US" sz="1700" b="1" dirty="0" smtClean="0">
              <a:solidFill>
                <a:schemeClr val="accent1">
                  <a:lumMod val="75000"/>
                </a:schemeClr>
              </a:solidFill>
            </a:endParaRPr>
          </a:p>
          <a:p>
            <a:pPr algn="just">
              <a:lnSpc>
                <a:spcPct val="150000"/>
              </a:lnSpc>
            </a:pPr>
            <a:r>
              <a:rPr lang="en-US" sz="1700" b="1" dirty="0" smtClean="0">
                <a:solidFill>
                  <a:srgbClr val="C00000"/>
                </a:solidFill>
              </a:rPr>
              <a:t>Advantages</a:t>
            </a:r>
            <a:endParaRPr lang="en-US" sz="1700" b="1" dirty="0">
              <a:solidFill>
                <a:srgbClr val="C00000"/>
              </a:solidFill>
            </a:endParaRPr>
          </a:p>
          <a:p>
            <a:pPr algn="just">
              <a:lnSpc>
                <a:spcPct val="150000"/>
              </a:lnSpc>
            </a:pPr>
            <a:r>
              <a:rPr lang="en-US" sz="1700" b="1" dirty="0" smtClean="0">
                <a:solidFill>
                  <a:schemeClr val="accent1">
                    <a:lumMod val="75000"/>
                  </a:schemeClr>
                </a:solidFill>
              </a:rPr>
              <a:t>Efficient, correct </a:t>
            </a:r>
            <a:r>
              <a:rPr lang="en-US" sz="1700" b="1" dirty="0">
                <a:solidFill>
                  <a:schemeClr val="accent1">
                    <a:lumMod val="75000"/>
                  </a:schemeClr>
                </a:solidFill>
              </a:rPr>
              <a:t>programs that are easy to </a:t>
            </a:r>
            <a:r>
              <a:rPr lang="en-US" sz="1700" b="1" dirty="0" smtClean="0">
                <a:solidFill>
                  <a:schemeClr val="accent1">
                    <a:lumMod val="75000"/>
                  </a:schemeClr>
                </a:solidFill>
              </a:rPr>
              <a:t>understand, debug </a:t>
            </a:r>
            <a:r>
              <a:rPr lang="en-US" sz="1700" b="1" dirty="0">
                <a:solidFill>
                  <a:schemeClr val="accent1">
                    <a:lumMod val="75000"/>
                  </a:schemeClr>
                </a:solidFill>
              </a:rPr>
              <a:t>and change.</a:t>
            </a:r>
          </a:p>
          <a:p>
            <a:pPr algn="just">
              <a:lnSpc>
                <a:spcPct val="150000"/>
              </a:lnSpc>
            </a:pPr>
            <a:r>
              <a:rPr lang="en-US" sz="1700" b="1" dirty="0">
                <a:solidFill>
                  <a:schemeClr val="accent1">
                    <a:lumMod val="75000"/>
                  </a:schemeClr>
                </a:solidFill>
              </a:rPr>
              <a:t>• Modules enhance programmer’s </a:t>
            </a:r>
            <a:r>
              <a:rPr lang="en-US" sz="1700" b="1" dirty="0" smtClean="0">
                <a:solidFill>
                  <a:schemeClr val="accent1">
                    <a:lumMod val="75000"/>
                  </a:schemeClr>
                </a:solidFill>
              </a:rPr>
              <a:t>productivity.</a:t>
            </a:r>
            <a:endParaRPr lang="en-US" sz="1700" b="1" dirty="0">
              <a:solidFill>
                <a:schemeClr val="accent1">
                  <a:lumMod val="75000"/>
                </a:schemeClr>
              </a:solidFill>
            </a:endParaRPr>
          </a:p>
          <a:p>
            <a:pPr algn="just">
              <a:lnSpc>
                <a:spcPct val="150000"/>
              </a:lnSpc>
            </a:pPr>
            <a:r>
              <a:rPr lang="en-US" sz="1700" b="1" dirty="0">
                <a:solidFill>
                  <a:schemeClr val="accent1">
                    <a:lumMod val="75000"/>
                  </a:schemeClr>
                </a:solidFill>
              </a:rPr>
              <a:t>M</a:t>
            </a:r>
            <a:r>
              <a:rPr lang="en-US" sz="1700" b="1" dirty="0" smtClean="0">
                <a:solidFill>
                  <a:schemeClr val="accent1">
                    <a:lumMod val="75000"/>
                  </a:schemeClr>
                </a:solidFill>
              </a:rPr>
              <a:t>any </a:t>
            </a:r>
            <a:r>
              <a:rPr lang="en-US" sz="1700" b="1" dirty="0">
                <a:solidFill>
                  <a:schemeClr val="accent1">
                    <a:lumMod val="75000"/>
                  </a:schemeClr>
                </a:solidFill>
              </a:rPr>
              <a:t>programmers can work on a single, large </a:t>
            </a:r>
            <a:r>
              <a:rPr lang="en-US" sz="1700" b="1" dirty="0" smtClean="0">
                <a:solidFill>
                  <a:schemeClr val="accent1">
                    <a:lumMod val="75000"/>
                  </a:schemeClr>
                </a:solidFill>
              </a:rPr>
              <a:t>program</a:t>
            </a:r>
            <a:endParaRPr lang="en-US" sz="1700" b="1" dirty="0">
              <a:solidFill>
                <a:schemeClr val="accent1">
                  <a:lumMod val="75000"/>
                </a:schemeClr>
              </a:solidFill>
            </a:endParaRPr>
          </a:p>
          <a:p>
            <a:pPr algn="just">
              <a:lnSpc>
                <a:spcPct val="150000"/>
              </a:lnSpc>
            </a:pPr>
            <a:r>
              <a:rPr lang="en-US" sz="1700" b="1" dirty="0">
                <a:solidFill>
                  <a:schemeClr val="accent1">
                    <a:lumMod val="75000"/>
                  </a:schemeClr>
                </a:solidFill>
              </a:rPr>
              <a:t>• A structured program takes less time to be written than other programs. </a:t>
            </a:r>
            <a:r>
              <a:rPr lang="en-US" sz="1700" b="1" dirty="0" smtClean="0">
                <a:solidFill>
                  <a:schemeClr val="accent1">
                    <a:lumMod val="75000"/>
                  </a:schemeClr>
                </a:solidFill>
              </a:rPr>
              <a:t>• </a:t>
            </a:r>
            <a:r>
              <a:rPr lang="en-US" sz="1700" b="1" dirty="0">
                <a:solidFill>
                  <a:schemeClr val="accent1">
                    <a:lumMod val="75000"/>
                  </a:schemeClr>
                </a:solidFill>
              </a:rPr>
              <a:t>Each module performs a specific task.</a:t>
            </a:r>
          </a:p>
          <a:p>
            <a:pPr algn="just">
              <a:lnSpc>
                <a:spcPct val="150000"/>
              </a:lnSpc>
            </a:pPr>
            <a:r>
              <a:rPr lang="en-US" sz="1700" b="1" dirty="0">
                <a:solidFill>
                  <a:schemeClr val="accent1">
                    <a:lumMod val="75000"/>
                  </a:schemeClr>
                </a:solidFill>
              </a:rPr>
              <a:t>• Each module has its own local data.</a:t>
            </a:r>
          </a:p>
          <a:p>
            <a:pPr algn="just">
              <a:lnSpc>
                <a:spcPct val="150000"/>
              </a:lnSpc>
            </a:pPr>
            <a:r>
              <a:rPr lang="en-US" sz="1700" b="1" dirty="0" smtClean="0">
                <a:solidFill>
                  <a:schemeClr val="accent1">
                    <a:lumMod val="75000"/>
                  </a:schemeClr>
                </a:solidFill>
              </a:rPr>
              <a:t>First </a:t>
            </a:r>
            <a:r>
              <a:rPr lang="en-US" sz="1700" b="1" dirty="0">
                <a:solidFill>
                  <a:schemeClr val="accent1">
                    <a:lumMod val="75000"/>
                  </a:schemeClr>
                </a:solidFill>
              </a:rPr>
              <a:t>to introduce the concept of functional abstraction</a:t>
            </a:r>
            <a:r>
              <a:rPr lang="en-US" sz="1700" b="1" dirty="0" smtClean="0">
                <a:solidFill>
                  <a:schemeClr val="accent1">
                    <a:lumMod val="75000"/>
                  </a:schemeClr>
                </a:solidFill>
              </a:rPr>
              <a:t>.</a:t>
            </a:r>
          </a:p>
          <a:p>
            <a:pPr algn="just">
              <a:lnSpc>
                <a:spcPct val="150000"/>
              </a:lnSpc>
            </a:pPr>
            <a:r>
              <a:rPr lang="en-US" sz="1700" b="1" dirty="0" smtClean="0">
                <a:solidFill>
                  <a:srgbClr val="C00000"/>
                </a:solidFill>
              </a:rPr>
              <a:t>Disadvantages</a:t>
            </a:r>
            <a:endParaRPr lang="en-US" sz="1700" b="1" dirty="0">
              <a:solidFill>
                <a:srgbClr val="C00000"/>
              </a:solidFill>
            </a:endParaRPr>
          </a:p>
          <a:p>
            <a:pPr algn="just">
              <a:lnSpc>
                <a:spcPct val="150000"/>
              </a:lnSpc>
            </a:pPr>
            <a:r>
              <a:rPr lang="en-US" sz="1700" b="1" dirty="0">
                <a:solidFill>
                  <a:schemeClr val="accent1">
                    <a:lumMod val="75000"/>
                  </a:schemeClr>
                </a:solidFill>
              </a:rPr>
              <a:t>• Not </a:t>
            </a:r>
            <a:r>
              <a:rPr lang="en-US" sz="1700" b="1" dirty="0" smtClean="0">
                <a:solidFill>
                  <a:schemeClr val="accent1">
                    <a:lumMod val="75000"/>
                  </a:schemeClr>
                </a:solidFill>
              </a:rPr>
              <a:t>data-centered.</a:t>
            </a:r>
            <a:endParaRPr lang="en-US" sz="1700" b="1" dirty="0">
              <a:solidFill>
                <a:schemeClr val="accent1">
                  <a:lumMod val="75000"/>
                </a:schemeClr>
              </a:solidFill>
            </a:endParaRPr>
          </a:p>
          <a:p>
            <a:pPr algn="just">
              <a:lnSpc>
                <a:spcPct val="150000"/>
              </a:lnSpc>
            </a:pPr>
            <a:r>
              <a:rPr lang="en-US" sz="1700" b="1" dirty="0">
                <a:solidFill>
                  <a:schemeClr val="accent1">
                    <a:lumMod val="75000"/>
                  </a:schemeClr>
                </a:solidFill>
              </a:rPr>
              <a:t>• Global data is shared and therefore may get inadvertently </a:t>
            </a:r>
            <a:r>
              <a:rPr lang="en-US" sz="1700" b="1" dirty="0" smtClean="0">
                <a:solidFill>
                  <a:schemeClr val="accent1">
                    <a:lumMod val="75000"/>
                  </a:schemeClr>
                </a:solidFill>
              </a:rPr>
              <a:t>modified.</a:t>
            </a:r>
            <a:endParaRPr lang="en-US" sz="1700" b="1" dirty="0">
              <a:solidFill>
                <a:schemeClr val="accent1">
                  <a:lumMod val="75000"/>
                </a:schemeClr>
              </a:solidFill>
            </a:endParaRPr>
          </a:p>
          <a:p>
            <a:pPr algn="just">
              <a:lnSpc>
                <a:spcPct val="150000"/>
              </a:lnSpc>
            </a:pPr>
            <a:r>
              <a:rPr lang="en-US" sz="1700" b="1" dirty="0">
                <a:solidFill>
                  <a:schemeClr val="accent1">
                    <a:lumMod val="75000"/>
                  </a:schemeClr>
                </a:solidFill>
              </a:rPr>
              <a:t>• Main focus on </a:t>
            </a:r>
            <a:r>
              <a:rPr lang="en-US" sz="1700" b="1" dirty="0" smtClean="0">
                <a:solidFill>
                  <a:schemeClr val="accent1">
                    <a:lumMod val="75000"/>
                  </a:schemeClr>
                </a:solidFill>
              </a:rPr>
              <a:t>functions.</a:t>
            </a:r>
            <a:endParaRPr lang="en-US" sz="1700" b="1" dirty="0">
              <a:solidFill>
                <a:schemeClr val="accent1">
                  <a:lumMod val="75000"/>
                </a:schemeClr>
              </a:solidFill>
            </a:endParaRPr>
          </a:p>
        </p:txBody>
      </p:sp>
      <p:pic>
        <p:nvPicPr>
          <p:cNvPr id="6" name="Picture 5"/>
          <p:cNvPicPr>
            <a:picLocks noChangeAspect="1"/>
          </p:cNvPicPr>
          <p:nvPr/>
        </p:nvPicPr>
        <p:blipFill>
          <a:blip r:embed="rId2"/>
          <a:stretch>
            <a:fillRect/>
          </a:stretch>
        </p:blipFill>
        <p:spPr>
          <a:xfrm>
            <a:off x="8394455" y="2203647"/>
            <a:ext cx="3797545" cy="3010641"/>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1457831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t>			Object </a:t>
            </a:r>
            <a:r>
              <a:rPr lang="en-US" sz="3200" b="1" dirty="0"/>
              <a:t>Oriented Programming (OOP)</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12</a:t>
            </a:fld>
            <a:endParaRPr lang="en-US"/>
          </a:p>
        </p:txBody>
      </p:sp>
      <p:sp>
        <p:nvSpPr>
          <p:cNvPr id="5" name="Rectangle 4"/>
          <p:cNvSpPr/>
          <p:nvPr/>
        </p:nvSpPr>
        <p:spPr>
          <a:xfrm>
            <a:off x="225614" y="1681133"/>
            <a:ext cx="11775886" cy="4247317"/>
          </a:xfrm>
          <a:prstGeom prst="rect">
            <a:avLst/>
          </a:prstGeom>
        </p:spPr>
        <p:txBody>
          <a:bodyPr wrap="square">
            <a:spAutoFit/>
          </a:bodyPr>
          <a:lstStyle/>
          <a:p>
            <a:pPr>
              <a:lnSpc>
                <a:spcPct val="150000"/>
              </a:lnSpc>
            </a:pPr>
            <a:r>
              <a:rPr lang="en-US" b="1" dirty="0" smtClean="0">
                <a:solidFill>
                  <a:schemeClr val="accent1">
                    <a:lumMod val="75000"/>
                  </a:schemeClr>
                </a:solidFill>
              </a:rPr>
              <a:t>In </a:t>
            </a:r>
            <a:r>
              <a:rPr lang="en-US" b="1" dirty="0">
                <a:solidFill>
                  <a:schemeClr val="accent1">
                    <a:lumMod val="75000"/>
                  </a:schemeClr>
                </a:solidFill>
              </a:rPr>
              <a:t>the object oriented paradigm, the list and the associated operations are treated as one entity known as an </a:t>
            </a:r>
            <a:r>
              <a:rPr lang="en-US" b="1" dirty="0">
                <a:solidFill>
                  <a:srgbClr val="C00000"/>
                </a:solidFill>
              </a:rPr>
              <a:t>object</a:t>
            </a:r>
            <a:r>
              <a:rPr lang="en-US" b="1" dirty="0">
                <a:solidFill>
                  <a:schemeClr val="accent1">
                    <a:lumMod val="75000"/>
                  </a:schemeClr>
                </a:solidFill>
              </a:rPr>
              <a:t>. </a:t>
            </a:r>
            <a:endParaRPr lang="en-US" b="1" dirty="0" smtClean="0">
              <a:solidFill>
                <a:schemeClr val="accent1">
                  <a:lumMod val="75000"/>
                </a:schemeClr>
              </a:solidFill>
            </a:endParaRPr>
          </a:p>
          <a:p>
            <a:pPr>
              <a:lnSpc>
                <a:spcPct val="150000"/>
              </a:lnSpc>
            </a:pPr>
            <a:endParaRPr lang="en-US" b="1" dirty="0" smtClean="0">
              <a:solidFill>
                <a:schemeClr val="accent1">
                  <a:lumMod val="75000"/>
                </a:schemeClr>
              </a:solidFill>
            </a:endParaRPr>
          </a:p>
          <a:p>
            <a:pPr>
              <a:lnSpc>
                <a:spcPct val="150000"/>
              </a:lnSpc>
            </a:pPr>
            <a:r>
              <a:rPr lang="en-US" b="1" dirty="0" smtClean="0">
                <a:solidFill>
                  <a:schemeClr val="accent1">
                    <a:lumMod val="75000"/>
                  </a:schemeClr>
                </a:solidFill>
              </a:rPr>
              <a:t>The </a:t>
            </a:r>
            <a:r>
              <a:rPr lang="en-US" b="1" dirty="0">
                <a:solidFill>
                  <a:schemeClr val="accent1">
                    <a:lumMod val="75000"/>
                  </a:schemeClr>
                </a:solidFill>
              </a:rPr>
              <a:t>striking features of OOP include the following: </a:t>
            </a:r>
          </a:p>
          <a:p>
            <a:pPr>
              <a:lnSpc>
                <a:spcPct val="150000"/>
              </a:lnSpc>
            </a:pPr>
            <a:r>
              <a:rPr lang="en-US" b="1" dirty="0">
                <a:solidFill>
                  <a:schemeClr val="accent1">
                    <a:lumMod val="75000"/>
                  </a:schemeClr>
                </a:solidFill>
              </a:rPr>
              <a:t>• The programs are data </a:t>
            </a:r>
            <a:r>
              <a:rPr lang="en-US" b="1" dirty="0" smtClean="0">
                <a:solidFill>
                  <a:schemeClr val="accent1">
                    <a:lumMod val="75000"/>
                  </a:schemeClr>
                </a:solidFill>
              </a:rPr>
              <a:t>centered</a:t>
            </a:r>
            <a:r>
              <a:rPr lang="en-US" b="1" dirty="0">
                <a:solidFill>
                  <a:schemeClr val="accent1">
                    <a:lumMod val="75000"/>
                  </a:schemeClr>
                </a:solidFill>
              </a:rPr>
              <a:t>. </a:t>
            </a:r>
          </a:p>
          <a:p>
            <a:pPr>
              <a:lnSpc>
                <a:spcPct val="150000"/>
              </a:lnSpc>
            </a:pPr>
            <a:r>
              <a:rPr lang="en-US" b="1" dirty="0">
                <a:solidFill>
                  <a:schemeClr val="accent1">
                    <a:lumMod val="75000"/>
                  </a:schemeClr>
                </a:solidFill>
              </a:rPr>
              <a:t>• Programs are divided in terms of objects and not procedures. </a:t>
            </a:r>
          </a:p>
          <a:p>
            <a:pPr>
              <a:lnSpc>
                <a:spcPct val="150000"/>
              </a:lnSpc>
            </a:pPr>
            <a:r>
              <a:rPr lang="en-US" b="1" dirty="0">
                <a:solidFill>
                  <a:schemeClr val="accent1">
                    <a:lumMod val="75000"/>
                  </a:schemeClr>
                </a:solidFill>
              </a:rPr>
              <a:t>• Functions that operate on data are tied together with the data. </a:t>
            </a:r>
          </a:p>
          <a:p>
            <a:pPr>
              <a:lnSpc>
                <a:spcPct val="150000"/>
              </a:lnSpc>
            </a:pPr>
            <a:r>
              <a:rPr lang="en-US" b="1" dirty="0">
                <a:solidFill>
                  <a:schemeClr val="accent1">
                    <a:lumMod val="75000"/>
                  </a:schemeClr>
                </a:solidFill>
              </a:rPr>
              <a:t>• Data is hidden and not accessible by external functions. </a:t>
            </a:r>
          </a:p>
          <a:p>
            <a:pPr>
              <a:lnSpc>
                <a:spcPct val="150000"/>
              </a:lnSpc>
            </a:pPr>
            <a:r>
              <a:rPr lang="en-US" b="1" dirty="0">
                <a:solidFill>
                  <a:schemeClr val="accent1">
                    <a:lumMod val="75000"/>
                  </a:schemeClr>
                </a:solidFill>
              </a:rPr>
              <a:t>• New data and functions can be easily added as and when required. </a:t>
            </a:r>
          </a:p>
          <a:p>
            <a:pPr>
              <a:lnSpc>
                <a:spcPct val="150000"/>
              </a:lnSpc>
            </a:pPr>
            <a:r>
              <a:rPr lang="en-US" b="1" dirty="0">
                <a:solidFill>
                  <a:schemeClr val="accent1">
                    <a:lumMod val="75000"/>
                  </a:schemeClr>
                </a:solidFill>
              </a:rPr>
              <a:t>• Follows a bottom-up approach </a:t>
            </a:r>
            <a:r>
              <a:rPr lang="en-US" b="1" dirty="0" smtClean="0">
                <a:solidFill>
                  <a:schemeClr val="accent1">
                    <a:lumMod val="75000"/>
                  </a:schemeClr>
                </a:solidFill>
              </a:rPr>
              <a:t>for </a:t>
            </a:r>
            <a:r>
              <a:rPr lang="en-US" b="1" dirty="0">
                <a:solidFill>
                  <a:schemeClr val="accent1">
                    <a:lumMod val="75000"/>
                  </a:schemeClr>
                </a:solidFill>
              </a:rPr>
              <a:t>problem solving. </a:t>
            </a:r>
          </a:p>
        </p:txBody>
      </p:sp>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21641172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t>		</a:t>
            </a:r>
            <a:r>
              <a:rPr lang="en-US" sz="3200" b="1" dirty="0"/>
              <a:t> </a:t>
            </a:r>
            <a:r>
              <a:rPr lang="en-US" sz="3200" b="1" dirty="0" smtClean="0"/>
              <a:t>            Classes, </a:t>
            </a:r>
            <a:r>
              <a:rPr lang="en-US" sz="3200" b="1" dirty="0" smtClean="0"/>
              <a:t>Objects, </a:t>
            </a:r>
            <a:r>
              <a:rPr lang="en-US" sz="3200" b="1" dirty="0" smtClean="0"/>
              <a:t>and Methods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13</a:t>
            </a:fld>
            <a:endParaRPr lang="en-US"/>
          </a:p>
        </p:txBody>
      </p:sp>
      <p:sp>
        <p:nvSpPr>
          <p:cNvPr id="5" name="Rectangle 4"/>
          <p:cNvSpPr/>
          <p:nvPr/>
        </p:nvSpPr>
        <p:spPr>
          <a:xfrm>
            <a:off x="201881" y="1550505"/>
            <a:ext cx="8599219" cy="5078313"/>
          </a:xfrm>
          <a:prstGeom prst="rect">
            <a:avLst/>
          </a:prstGeom>
        </p:spPr>
        <p:txBody>
          <a:bodyPr wrap="square">
            <a:spAutoFit/>
          </a:bodyPr>
          <a:lstStyle/>
          <a:p>
            <a:pPr algn="just">
              <a:lnSpc>
                <a:spcPct val="150000"/>
              </a:lnSpc>
            </a:pPr>
            <a:r>
              <a:rPr lang="en-US" b="1" dirty="0" smtClean="0">
                <a:solidFill>
                  <a:schemeClr val="accent1">
                    <a:lumMod val="75000"/>
                  </a:schemeClr>
                </a:solidFill>
              </a:rPr>
              <a:t>A </a:t>
            </a:r>
            <a:r>
              <a:rPr lang="en-US" b="1" dirty="0">
                <a:solidFill>
                  <a:schemeClr val="accent1">
                    <a:lumMod val="75000"/>
                  </a:schemeClr>
                </a:solidFill>
              </a:rPr>
              <a:t>class is used to describe something in the world, such as occurrences, things, external entities, and so on. A class provides a </a:t>
            </a:r>
            <a:r>
              <a:rPr lang="en-US" b="1" dirty="0">
                <a:solidFill>
                  <a:srgbClr val="C00000"/>
                </a:solidFill>
              </a:rPr>
              <a:t>template or a blueprint </a:t>
            </a:r>
            <a:r>
              <a:rPr lang="en-US" b="1" dirty="0">
                <a:solidFill>
                  <a:schemeClr val="accent1">
                    <a:lumMod val="75000"/>
                  </a:schemeClr>
                </a:solidFill>
              </a:rPr>
              <a:t>that describes the structure and </a:t>
            </a:r>
            <a:r>
              <a:rPr lang="en-US" b="1" dirty="0" smtClean="0">
                <a:solidFill>
                  <a:schemeClr val="accent1">
                    <a:lumMod val="75000"/>
                  </a:schemeClr>
                </a:solidFill>
              </a:rPr>
              <a:t>behavior </a:t>
            </a:r>
            <a:r>
              <a:rPr lang="en-US" b="1" dirty="0">
                <a:solidFill>
                  <a:schemeClr val="accent1">
                    <a:lumMod val="75000"/>
                  </a:schemeClr>
                </a:solidFill>
              </a:rPr>
              <a:t>of a set of similar objects. Once we have the definition for a class, a specific instance of the class can be easily created. </a:t>
            </a:r>
            <a:endParaRPr lang="en-US" b="1" dirty="0" smtClean="0">
              <a:solidFill>
                <a:schemeClr val="accent1">
                  <a:lumMod val="75000"/>
                </a:schemeClr>
              </a:solidFill>
            </a:endParaRPr>
          </a:p>
          <a:p>
            <a:pPr algn="just">
              <a:lnSpc>
                <a:spcPct val="150000"/>
              </a:lnSpc>
            </a:pPr>
            <a:r>
              <a:rPr lang="en-US" b="1" dirty="0" smtClean="0">
                <a:solidFill>
                  <a:schemeClr val="accent1">
                    <a:lumMod val="75000"/>
                  </a:schemeClr>
                </a:solidFill>
              </a:rPr>
              <a:t>A class </a:t>
            </a:r>
            <a:r>
              <a:rPr lang="en-US" b="1" dirty="0">
                <a:solidFill>
                  <a:schemeClr val="accent1">
                    <a:lumMod val="75000"/>
                  </a:schemeClr>
                </a:solidFill>
              </a:rPr>
              <a:t>can have multiple </a:t>
            </a:r>
            <a:r>
              <a:rPr lang="en-US" b="1" dirty="0" smtClean="0">
                <a:solidFill>
                  <a:schemeClr val="accent1">
                    <a:lumMod val="75000"/>
                  </a:schemeClr>
                </a:solidFill>
              </a:rPr>
              <a:t>instances or objects. Every </a:t>
            </a:r>
            <a:r>
              <a:rPr lang="en-US" b="1" dirty="0">
                <a:solidFill>
                  <a:schemeClr val="accent1">
                    <a:lumMod val="75000"/>
                  </a:schemeClr>
                </a:solidFill>
              </a:rPr>
              <a:t>object contains some data and procedures. They are also called </a:t>
            </a:r>
            <a:r>
              <a:rPr lang="en-US" b="1" dirty="0" smtClean="0">
                <a:solidFill>
                  <a:srgbClr val="C00000"/>
                </a:solidFill>
              </a:rPr>
              <a:t>methods. </a:t>
            </a:r>
          </a:p>
          <a:p>
            <a:pPr algn="just">
              <a:lnSpc>
                <a:spcPct val="150000"/>
              </a:lnSpc>
            </a:pPr>
            <a:r>
              <a:rPr lang="en-US" b="1" dirty="0" smtClean="0">
                <a:solidFill>
                  <a:schemeClr val="accent1">
                    <a:lumMod val="75000"/>
                  </a:schemeClr>
                </a:solidFill>
              </a:rPr>
              <a:t>A </a:t>
            </a:r>
            <a:r>
              <a:rPr lang="en-US" b="1" dirty="0">
                <a:solidFill>
                  <a:schemeClr val="accent1">
                    <a:lumMod val="75000"/>
                  </a:schemeClr>
                </a:solidFill>
              </a:rPr>
              <a:t>method is a function associated with a class. It defines the operations that the object can execute when it receives a message. In </a:t>
            </a:r>
            <a:r>
              <a:rPr lang="en-US" b="1" dirty="0" smtClean="0">
                <a:solidFill>
                  <a:schemeClr val="accent1">
                    <a:lumMod val="75000"/>
                  </a:schemeClr>
                </a:solidFill>
              </a:rPr>
              <a:t>OOP language</a:t>
            </a:r>
            <a:r>
              <a:rPr lang="en-US" b="1" dirty="0">
                <a:solidFill>
                  <a:schemeClr val="accent1">
                    <a:lumMod val="75000"/>
                  </a:schemeClr>
                </a:solidFill>
              </a:rPr>
              <a:t>, only methods of the class can access and manipulate the data stored in an instance of the class (or object). </a:t>
            </a:r>
            <a:endParaRPr lang="en-US" b="1" dirty="0" smtClean="0">
              <a:solidFill>
                <a:schemeClr val="accent1">
                  <a:lumMod val="75000"/>
                </a:schemeClr>
              </a:solidFill>
            </a:endParaRPr>
          </a:p>
          <a:p>
            <a:pPr algn="just">
              <a:lnSpc>
                <a:spcPct val="150000"/>
              </a:lnSpc>
            </a:pPr>
            <a:r>
              <a:rPr lang="en-US" b="1" dirty="0" smtClean="0">
                <a:solidFill>
                  <a:schemeClr val="accent1">
                    <a:lumMod val="75000"/>
                  </a:schemeClr>
                </a:solidFill>
              </a:rPr>
              <a:t>Two </a:t>
            </a:r>
            <a:r>
              <a:rPr lang="en-US" b="1" dirty="0">
                <a:solidFill>
                  <a:schemeClr val="accent1">
                    <a:lumMod val="75000"/>
                  </a:schemeClr>
                </a:solidFill>
              </a:rPr>
              <a:t>objects can communicate with each other through </a:t>
            </a:r>
            <a:r>
              <a:rPr lang="en-US" b="1" dirty="0">
                <a:solidFill>
                  <a:srgbClr val="C00000"/>
                </a:solidFill>
              </a:rPr>
              <a:t>messages</a:t>
            </a:r>
            <a:r>
              <a:rPr lang="en-US" b="1" dirty="0">
                <a:solidFill>
                  <a:schemeClr val="accent1">
                    <a:lumMod val="75000"/>
                  </a:schemeClr>
                </a:solidFill>
              </a:rPr>
              <a:t>. </a:t>
            </a:r>
            <a:r>
              <a:rPr lang="en-US" b="1" dirty="0" smtClean="0">
                <a:solidFill>
                  <a:schemeClr val="accent1">
                    <a:lumMod val="75000"/>
                  </a:schemeClr>
                </a:solidFill>
              </a:rPr>
              <a:t> An </a:t>
            </a:r>
            <a:r>
              <a:rPr lang="en-US" b="1" dirty="0">
                <a:solidFill>
                  <a:schemeClr val="accent1">
                    <a:lumMod val="75000"/>
                  </a:schemeClr>
                </a:solidFill>
              </a:rPr>
              <a:t>object asks another object to invoke one of its methods by sending it a message. </a:t>
            </a:r>
          </a:p>
        </p:txBody>
      </p:sp>
      <p:pic>
        <p:nvPicPr>
          <p:cNvPr id="6" name="Picture 5"/>
          <p:cNvPicPr>
            <a:picLocks noChangeAspect="1"/>
          </p:cNvPicPr>
          <p:nvPr/>
        </p:nvPicPr>
        <p:blipFill>
          <a:blip r:embed="rId2"/>
          <a:stretch>
            <a:fillRect/>
          </a:stretch>
        </p:blipFill>
        <p:spPr>
          <a:xfrm>
            <a:off x="9341379" y="1561448"/>
            <a:ext cx="2433842" cy="1594947"/>
          </a:xfrm>
          <a:prstGeom prst="rect">
            <a:avLst/>
          </a:prstGeom>
        </p:spPr>
      </p:pic>
      <p:pic>
        <p:nvPicPr>
          <p:cNvPr id="7" name="Picture 6"/>
          <p:cNvPicPr>
            <a:picLocks noChangeAspect="1"/>
          </p:cNvPicPr>
          <p:nvPr/>
        </p:nvPicPr>
        <p:blipFill>
          <a:blip r:embed="rId3"/>
          <a:stretch>
            <a:fillRect/>
          </a:stretch>
        </p:blipFill>
        <p:spPr>
          <a:xfrm>
            <a:off x="9132125" y="3156395"/>
            <a:ext cx="2643096" cy="2876270"/>
          </a:xfrm>
          <a:prstGeom prst="rect">
            <a:avLst/>
          </a:prstGeom>
        </p:spPr>
      </p:pic>
      <p:sp>
        <p:nvSpPr>
          <p:cNvPr id="8"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21594906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0"/>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t>	</a:t>
            </a:r>
            <a:r>
              <a:rPr lang="en-US" sz="3200" dirty="0" smtClean="0"/>
              <a:t>				</a:t>
            </a:r>
            <a:r>
              <a:rPr lang="en-US" sz="3200" b="1" dirty="0" smtClean="0"/>
              <a:t>Inheritance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14</a:t>
            </a:fld>
            <a:endParaRPr lang="en-US"/>
          </a:p>
        </p:txBody>
      </p:sp>
      <p:sp>
        <p:nvSpPr>
          <p:cNvPr id="5" name="Rectangle 4"/>
          <p:cNvSpPr/>
          <p:nvPr/>
        </p:nvSpPr>
        <p:spPr>
          <a:xfrm>
            <a:off x="211180" y="1550503"/>
            <a:ext cx="8756442" cy="5147628"/>
          </a:xfrm>
          <a:prstGeom prst="rect">
            <a:avLst/>
          </a:prstGeom>
        </p:spPr>
        <p:txBody>
          <a:bodyPr wrap="square">
            <a:spAutoFit/>
          </a:bodyPr>
          <a:lstStyle/>
          <a:p>
            <a:pPr algn="just">
              <a:lnSpc>
                <a:spcPct val="150000"/>
              </a:lnSpc>
            </a:pPr>
            <a:r>
              <a:rPr lang="en-US" sz="1700" b="1" dirty="0">
                <a:solidFill>
                  <a:schemeClr val="accent1">
                    <a:lumMod val="75000"/>
                  </a:schemeClr>
                </a:solidFill>
              </a:rPr>
              <a:t>Inheritance is a concept of OOP in which a new class is created from an existing class. The new class, often known as a </a:t>
            </a:r>
            <a:r>
              <a:rPr lang="en-US" sz="1700" b="1" dirty="0">
                <a:solidFill>
                  <a:srgbClr val="C00000"/>
                </a:solidFill>
              </a:rPr>
              <a:t>sub-class</a:t>
            </a:r>
            <a:r>
              <a:rPr lang="en-US" sz="1700" b="1" dirty="0"/>
              <a:t>, </a:t>
            </a:r>
            <a:r>
              <a:rPr lang="en-US" sz="1700" b="1" dirty="0">
                <a:solidFill>
                  <a:schemeClr val="accent1">
                    <a:lumMod val="75000"/>
                  </a:schemeClr>
                </a:solidFill>
              </a:rPr>
              <a:t>contains the attributes and methods of the parent class </a:t>
            </a:r>
          </a:p>
          <a:p>
            <a:pPr algn="just">
              <a:lnSpc>
                <a:spcPct val="150000"/>
              </a:lnSpc>
            </a:pPr>
            <a:r>
              <a:rPr lang="en-US" sz="1700" b="1" dirty="0">
                <a:solidFill>
                  <a:schemeClr val="accent1">
                    <a:lumMod val="75000"/>
                  </a:schemeClr>
                </a:solidFill>
              </a:rPr>
              <a:t>The new class, known as sub-class or derived class, inherits the attributes and behavior of the pre-existing class, which is referred to as super-class or parent class. The inheritance relationship of sub- and </a:t>
            </a:r>
            <a:r>
              <a:rPr lang="en-US" sz="1700" b="1" dirty="0">
                <a:solidFill>
                  <a:srgbClr val="C00000"/>
                </a:solidFill>
              </a:rPr>
              <a:t>super classes </a:t>
            </a:r>
            <a:r>
              <a:rPr lang="en-US" sz="1700" b="1" dirty="0">
                <a:solidFill>
                  <a:schemeClr val="accent1">
                    <a:lumMod val="75000"/>
                  </a:schemeClr>
                </a:solidFill>
              </a:rPr>
              <a:t>generates a hierarchy. Therefore, inheritance relation is also called</a:t>
            </a:r>
            <a:r>
              <a:rPr lang="en-US" sz="1700" b="1" dirty="0"/>
              <a:t> </a:t>
            </a:r>
            <a:r>
              <a:rPr lang="en-US" sz="1700" b="1" dirty="0">
                <a:solidFill>
                  <a:srgbClr val="C00000"/>
                </a:solidFill>
              </a:rPr>
              <a:t>‘is-a’ </a:t>
            </a:r>
            <a:r>
              <a:rPr lang="en-US" sz="1700" b="1" dirty="0">
                <a:solidFill>
                  <a:schemeClr val="accent1">
                    <a:lumMod val="75000"/>
                  </a:schemeClr>
                </a:solidFill>
              </a:rPr>
              <a:t>relation. A sub-class not only has all the states and behaviors associated with the super-class but has other specialized features (additional data or methods) as well.</a:t>
            </a:r>
          </a:p>
          <a:p>
            <a:pPr algn="just">
              <a:lnSpc>
                <a:spcPct val="150000"/>
              </a:lnSpc>
            </a:pPr>
            <a:r>
              <a:rPr lang="en-US" sz="1700" b="1" dirty="0">
                <a:solidFill>
                  <a:schemeClr val="accent1">
                    <a:lumMod val="75000"/>
                  </a:schemeClr>
                </a:solidFill>
              </a:rPr>
              <a:t>The main advantage of inheritance is the ability to reuse the code. When we want a </a:t>
            </a:r>
            <a:r>
              <a:rPr lang="en-US" sz="1700" b="1" dirty="0">
                <a:solidFill>
                  <a:srgbClr val="C00000"/>
                </a:solidFill>
              </a:rPr>
              <a:t>specialized class</a:t>
            </a:r>
            <a:r>
              <a:rPr lang="en-US" sz="1700" b="1" dirty="0"/>
              <a:t>, </a:t>
            </a:r>
            <a:r>
              <a:rPr lang="en-US" sz="1700" b="1" dirty="0">
                <a:solidFill>
                  <a:schemeClr val="accent1">
                    <a:lumMod val="75000"/>
                  </a:schemeClr>
                </a:solidFill>
              </a:rPr>
              <a:t>we do not have to write the entire code for that class from scratch.  We can inherit a class from a general class and add the specialized code for the sub-class. </a:t>
            </a:r>
          </a:p>
        </p:txBody>
      </p:sp>
      <p:pic>
        <p:nvPicPr>
          <p:cNvPr id="6" name="Picture 5"/>
          <p:cNvPicPr>
            <a:picLocks noChangeAspect="1"/>
          </p:cNvPicPr>
          <p:nvPr/>
        </p:nvPicPr>
        <p:blipFill>
          <a:blip r:embed="rId2"/>
          <a:stretch>
            <a:fillRect/>
          </a:stretch>
        </p:blipFill>
        <p:spPr>
          <a:xfrm>
            <a:off x="9444250" y="1765631"/>
            <a:ext cx="2371513" cy="2943086"/>
          </a:xfrm>
          <a:prstGeom prst="rect">
            <a:avLst/>
          </a:prstGeom>
        </p:spPr>
      </p:pic>
      <p:pic>
        <p:nvPicPr>
          <p:cNvPr id="7" name="Picture 6"/>
          <p:cNvPicPr>
            <a:picLocks noChangeAspect="1"/>
          </p:cNvPicPr>
          <p:nvPr/>
        </p:nvPicPr>
        <p:blipFill>
          <a:blip r:embed="rId3"/>
          <a:stretch>
            <a:fillRect/>
          </a:stretch>
        </p:blipFill>
        <p:spPr>
          <a:xfrm>
            <a:off x="8967622" y="4720461"/>
            <a:ext cx="2848142" cy="1346419"/>
          </a:xfrm>
          <a:prstGeom prst="rect">
            <a:avLst/>
          </a:prstGeom>
        </p:spPr>
      </p:pic>
      <p:sp>
        <p:nvSpPr>
          <p:cNvPr id="8"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28724951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t>	</a:t>
            </a:r>
            <a:r>
              <a:rPr lang="en-US" sz="3200" dirty="0" smtClean="0"/>
              <a:t>	</a:t>
            </a:r>
            <a:r>
              <a:rPr lang="en-US" sz="3200" b="1" dirty="0" smtClean="0"/>
              <a:t>Polymorphism, Containership and Reusability</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15</a:t>
            </a:fld>
            <a:endParaRPr lang="en-US"/>
          </a:p>
        </p:txBody>
      </p:sp>
      <p:sp>
        <p:nvSpPr>
          <p:cNvPr id="5" name="Rectangle 4"/>
          <p:cNvSpPr/>
          <p:nvPr/>
        </p:nvSpPr>
        <p:spPr>
          <a:xfrm>
            <a:off x="218363" y="1550504"/>
            <a:ext cx="11732983" cy="5147628"/>
          </a:xfrm>
          <a:prstGeom prst="rect">
            <a:avLst/>
          </a:prstGeom>
        </p:spPr>
        <p:txBody>
          <a:bodyPr wrap="square">
            <a:spAutoFit/>
          </a:bodyPr>
          <a:lstStyle/>
          <a:p>
            <a:pPr algn="just">
              <a:lnSpc>
                <a:spcPct val="150000"/>
              </a:lnSpc>
            </a:pPr>
            <a:r>
              <a:rPr lang="en-US" sz="1700" b="1" dirty="0" smtClean="0">
                <a:solidFill>
                  <a:srgbClr val="C00000"/>
                </a:solidFill>
              </a:rPr>
              <a:t>Polymorphism</a:t>
            </a:r>
            <a:r>
              <a:rPr lang="en-US" sz="1700" b="1" dirty="0" smtClean="0">
                <a:solidFill>
                  <a:schemeClr val="accent1">
                    <a:lumMod val="75000"/>
                  </a:schemeClr>
                </a:solidFill>
              </a:rPr>
              <a:t> refers </a:t>
            </a:r>
            <a:r>
              <a:rPr lang="en-US" sz="1700" b="1" dirty="0">
                <a:solidFill>
                  <a:schemeClr val="accent1">
                    <a:lumMod val="75000"/>
                  </a:schemeClr>
                </a:solidFill>
              </a:rPr>
              <a:t>to having several different forms. </a:t>
            </a:r>
            <a:r>
              <a:rPr lang="en-US" sz="1700" b="1" dirty="0" smtClean="0">
                <a:solidFill>
                  <a:schemeClr val="accent1">
                    <a:lumMod val="75000"/>
                  </a:schemeClr>
                </a:solidFill>
              </a:rPr>
              <a:t> It is related </a:t>
            </a:r>
            <a:r>
              <a:rPr lang="en-US" sz="1700" b="1" dirty="0">
                <a:solidFill>
                  <a:schemeClr val="accent1">
                    <a:lumMod val="75000"/>
                  </a:schemeClr>
                </a:solidFill>
              </a:rPr>
              <a:t>to methods. Polymorphism is a concept that enables the programmers to assign a different meaning or usage to a method in different contexts. </a:t>
            </a:r>
            <a:r>
              <a:rPr lang="en-US" sz="1700" b="1" dirty="0" smtClean="0">
                <a:solidFill>
                  <a:schemeClr val="accent1">
                    <a:lumMod val="75000"/>
                  </a:schemeClr>
                </a:solidFill>
              </a:rPr>
              <a:t>Polymorphism </a:t>
            </a:r>
            <a:r>
              <a:rPr lang="en-US" sz="1700" b="1" dirty="0">
                <a:solidFill>
                  <a:schemeClr val="accent1">
                    <a:lumMod val="75000"/>
                  </a:schemeClr>
                </a:solidFill>
              </a:rPr>
              <a:t>can also be applied to operators. For example, we know that operators can be applied only on basic data types that the programming language supports. Therefore, a + b will give the result of adding a and b. If a = 2 and b = 3, then a + b = 5. When we overload the + operator to be used with strings, then Fraction1 + Fraction2 adds two fractional numbers and returns the result. </a:t>
            </a:r>
          </a:p>
          <a:p>
            <a:pPr algn="just">
              <a:lnSpc>
                <a:spcPct val="150000"/>
              </a:lnSpc>
            </a:pPr>
            <a:r>
              <a:rPr lang="en-US" sz="1700" b="1" dirty="0" smtClean="0">
                <a:solidFill>
                  <a:srgbClr val="C00000"/>
                </a:solidFill>
              </a:rPr>
              <a:t>Containership </a:t>
            </a:r>
            <a:r>
              <a:rPr lang="en-US" sz="1700" b="1" dirty="0" smtClean="0">
                <a:solidFill>
                  <a:schemeClr val="accent1">
                    <a:lumMod val="75000"/>
                  </a:schemeClr>
                </a:solidFill>
              </a:rPr>
              <a:t>is the </a:t>
            </a:r>
            <a:r>
              <a:rPr lang="en-US" sz="1700" b="1" dirty="0">
                <a:solidFill>
                  <a:schemeClr val="accent1">
                    <a:lumMod val="75000"/>
                  </a:schemeClr>
                </a:solidFill>
              </a:rPr>
              <a:t>ability of a class to contain object(s) of one or more classes as member data. For example, class One can have an object of class Two as its data member. This would allow the object of class One to call the public functions of class Two. Here, class One becomes the container, whereas class Two becomes the contained class. </a:t>
            </a:r>
            <a:r>
              <a:rPr lang="en-US" sz="1700" b="1" dirty="0" smtClean="0">
                <a:solidFill>
                  <a:schemeClr val="accent1">
                    <a:lumMod val="75000"/>
                  </a:schemeClr>
                </a:solidFill>
              </a:rPr>
              <a:t> Containership </a:t>
            </a:r>
            <a:r>
              <a:rPr lang="en-US" sz="1700" b="1" dirty="0">
                <a:solidFill>
                  <a:schemeClr val="accent1">
                    <a:lumMod val="75000"/>
                  </a:schemeClr>
                </a:solidFill>
              </a:rPr>
              <a:t>is also called </a:t>
            </a:r>
            <a:r>
              <a:rPr lang="en-US" sz="1700" b="1" dirty="0" smtClean="0">
                <a:solidFill>
                  <a:schemeClr val="accent1">
                    <a:lumMod val="75000"/>
                  </a:schemeClr>
                </a:solidFill>
              </a:rPr>
              <a:t>composition. </a:t>
            </a:r>
          </a:p>
          <a:p>
            <a:pPr algn="just">
              <a:lnSpc>
                <a:spcPct val="150000"/>
              </a:lnSpc>
            </a:pPr>
            <a:r>
              <a:rPr lang="en-US" sz="1700" b="1" dirty="0" smtClean="0">
                <a:solidFill>
                  <a:srgbClr val="C00000"/>
                </a:solidFill>
              </a:rPr>
              <a:t>Reusability</a:t>
            </a:r>
            <a:r>
              <a:rPr lang="en-US" sz="1700" b="1" dirty="0" smtClean="0">
                <a:solidFill>
                  <a:schemeClr val="accent1">
                    <a:lumMod val="75000"/>
                  </a:schemeClr>
                </a:solidFill>
              </a:rPr>
              <a:t> </a:t>
            </a:r>
            <a:r>
              <a:rPr lang="en-US" sz="1700" b="1" dirty="0">
                <a:solidFill>
                  <a:schemeClr val="accent1">
                    <a:lumMod val="75000"/>
                  </a:schemeClr>
                </a:solidFill>
              </a:rPr>
              <a:t>means developing codes that can be reused either in the same program or in different programs. Python gives due importance to building programs that are reusable. Reusability is attained through inheritance, containership, and polymorphism. </a:t>
            </a:r>
          </a:p>
        </p:txBody>
      </p:sp>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4068039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t>	</a:t>
            </a:r>
            <a:r>
              <a:rPr lang="en-US" sz="3200" dirty="0" smtClean="0"/>
              <a:t>	      </a:t>
            </a:r>
            <a:r>
              <a:rPr lang="en-US" sz="3200" b="1" dirty="0" smtClean="0"/>
              <a:t>Data </a:t>
            </a:r>
            <a:r>
              <a:rPr lang="en-US" sz="3200" b="1" dirty="0"/>
              <a:t>Abstraction and Encapsulation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16</a:t>
            </a:fld>
            <a:endParaRPr lang="en-US"/>
          </a:p>
        </p:txBody>
      </p:sp>
      <p:sp>
        <p:nvSpPr>
          <p:cNvPr id="5" name="Rectangle 4"/>
          <p:cNvSpPr/>
          <p:nvPr/>
        </p:nvSpPr>
        <p:spPr>
          <a:xfrm>
            <a:off x="225614" y="1550504"/>
            <a:ext cx="11775886" cy="4108817"/>
          </a:xfrm>
          <a:prstGeom prst="rect">
            <a:avLst/>
          </a:prstGeom>
        </p:spPr>
        <p:txBody>
          <a:bodyPr wrap="square">
            <a:spAutoFit/>
          </a:bodyPr>
          <a:lstStyle/>
          <a:p>
            <a:endParaRPr lang="en-US" dirty="0"/>
          </a:p>
          <a:p>
            <a:pPr algn="just">
              <a:lnSpc>
                <a:spcPct val="150000"/>
              </a:lnSpc>
            </a:pPr>
            <a:r>
              <a:rPr lang="en-US" b="1" dirty="0">
                <a:solidFill>
                  <a:srgbClr val="C00000"/>
                </a:solidFill>
              </a:rPr>
              <a:t>Data abstraction </a:t>
            </a:r>
            <a:r>
              <a:rPr lang="en-US" b="1" dirty="0">
                <a:solidFill>
                  <a:schemeClr val="accent1">
                    <a:lumMod val="75000"/>
                  </a:schemeClr>
                </a:solidFill>
              </a:rPr>
              <a:t>refers to the process by which data and functions are defined in such a way that only essential details are revealed and the implementation details are hidden. The main focus of data abstraction is to separate the interface and the implementation of a program. </a:t>
            </a:r>
            <a:endParaRPr lang="en-US" b="1" dirty="0" smtClean="0">
              <a:solidFill>
                <a:schemeClr val="accent1">
                  <a:lumMod val="75000"/>
                </a:schemeClr>
              </a:solidFill>
            </a:endParaRPr>
          </a:p>
          <a:p>
            <a:pPr algn="just">
              <a:lnSpc>
                <a:spcPct val="150000"/>
              </a:lnSpc>
            </a:pPr>
            <a:endParaRPr lang="en-US" b="1" dirty="0">
              <a:solidFill>
                <a:schemeClr val="accent1">
                  <a:lumMod val="75000"/>
                </a:schemeClr>
              </a:solidFill>
            </a:endParaRPr>
          </a:p>
          <a:p>
            <a:pPr algn="just">
              <a:lnSpc>
                <a:spcPct val="150000"/>
              </a:lnSpc>
            </a:pPr>
            <a:r>
              <a:rPr lang="en-US" b="1" dirty="0">
                <a:solidFill>
                  <a:srgbClr val="C00000"/>
                </a:solidFill>
              </a:rPr>
              <a:t>Data encapsulation</a:t>
            </a:r>
            <a:r>
              <a:rPr lang="en-US" b="1" dirty="0">
                <a:solidFill>
                  <a:schemeClr val="accent1">
                    <a:lumMod val="75000"/>
                  </a:schemeClr>
                </a:solidFill>
              </a:rPr>
              <a:t>, also called data hiding, is the technique of packing data and functions into a single component (class) to hide implementation details of a class from the users. Users are allowed to execute only a restricted set of operations (class methods) on the data members of the class. Therefore, encapsulation organizes the data and methods into a structure that prevents data access by any function (or method) that is not specified in the class. This ensures the integrity of the data contained in the object. </a:t>
            </a:r>
          </a:p>
        </p:txBody>
      </p:sp>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35058707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t>	</a:t>
            </a:r>
            <a:r>
              <a:rPr lang="en-US" sz="3200" dirty="0" smtClean="0"/>
              <a:t>	             </a:t>
            </a:r>
            <a:r>
              <a:rPr lang="en-US" sz="3200" b="1" dirty="0" smtClean="0"/>
              <a:t>Merits </a:t>
            </a:r>
            <a:r>
              <a:rPr lang="en-US" sz="3200" b="1" dirty="0"/>
              <a:t>o</a:t>
            </a:r>
            <a:r>
              <a:rPr lang="en-US" sz="3200" b="1" dirty="0" smtClean="0"/>
              <a:t>f </a:t>
            </a:r>
            <a:r>
              <a:rPr lang="en-US" sz="3200" b="1" dirty="0" smtClean="0"/>
              <a:t>OOP </a:t>
            </a:r>
            <a:r>
              <a:rPr lang="en-US" sz="3200" b="1" dirty="0" smtClean="0"/>
              <a:t>Languages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17</a:t>
            </a:fld>
            <a:endParaRPr lang="en-US"/>
          </a:p>
        </p:txBody>
      </p:sp>
      <p:sp>
        <p:nvSpPr>
          <p:cNvPr id="5" name="Rectangle 4"/>
          <p:cNvSpPr/>
          <p:nvPr/>
        </p:nvSpPr>
        <p:spPr>
          <a:xfrm>
            <a:off x="178130" y="1550504"/>
            <a:ext cx="11863449" cy="5147628"/>
          </a:xfrm>
          <a:prstGeom prst="rect">
            <a:avLst/>
          </a:prstGeom>
        </p:spPr>
        <p:txBody>
          <a:bodyPr wrap="square">
            <a:spAutoFit/>
          </a:bodyPr>
          <a:lstStyle/>
          <a:p>
            <a:pPr>
              <a:lnSpc>
                <a:spcPct val="150000"/>
              </a:lnSpc>
            </a:pPr>
            <a:r>
              <a:rPr lang="en-US" sz="1700" b="1" dirty="0">
                <a:solidFill>
                  <a:schemeClr val="accent1">
                    <a:lumMod val="75000"/>
                  </a:schemeClr>
                </a:solidFill>
              </a:rPr>
              <a:t>• </a:t>
            </a:r>
            <a:r>
              <a:rPr lang="en-US" sz="1700" b="1" dirty="0" smtClean="0">
                <a:solidFill>
                  <a:schemeClr val="accent1">
                    <a:lumMod val="75000"/>
                  </a:schemeClr>
                </a:solidFill>
              </a:rPr>
              <a:t>Elimination </a:t>
            </a:r>
            <a:r>
              <a:rPr lang="en-US" sz="1700" b="1" dirty="0">
                <a:solidFill>
                  <a:schemeClr val="accent1">
                    <a:lumMod val="75000"/>
                  </a:schemeClr>
                </a:solidFill>
              </a:rPr>
              <a:t>of redundant code </a:t>
            </a:r>
            <a:r>
              <a:rPr lang="en-US" sz="1700" b="1" dirty="0" smtClean="0">
                <a:solidFill>
                  <a:schemeClr val="accent1">
                    <a:lumMod val="75000"/>
                  </a:schemeClr>
                </a:solidFill>
              </a:rPr>
              <a:t>through inheritance (by extending existing classes</a:t>
            </a:r>
            <a:r>
              <a:rPr lang="en-US" sz="1700" b="1" dirty="0" smtClean="0">
                <a:solidFill>
                  <a:schemeClr val="accent1">
                    <a:lumMod val="75000"/>
                  </a:schemeClr>
                </a:solidFill>
              </a:rPr>
              <a:t>).</a:t>
            </a:r>
            <a:endParaRPr lang="en-US" sz="1700" b="1" dirty="0" smtClean="0">
              <a:solidFill>
                <a:schemeClr val="accent1">
                  <a:lumMod val="75000"/>
                </a:schemeClr>
              </a:solidFill>
            </a:endParaRPr>
          </a:p>
          <a:p>
            <a:pPr>
              <a:lnSpc>
                <a:spcPct val="150000"/>
              </a:lnSpc>
            </a:pPr>
            <a:r>
              <a:rPr lang="en-US" sz="1700" b="1" dirty="0" smtClean="0">
                <a:solidFill>
                  <a:schemeClr val="accent1">
                    <a:lumMod val="75000"/>
                  </a:schemeClr>
                </a:solidFill>
              </a:rPr>
              <a:t>• Higher </a:t>
            </a:r>
            <a:r>
              <a:rPr lang="en-US" sz="1700" b="1" dirty="0" smtClean="0">
                <a:solidFill>
                  <a:srgbClr val="C00000"/>
                </a:solidFill>
              </a:rPr>
              <a:t>productivity </a:t>
            </a:r>
            <a:r>
              <a:rPr lang="en-US" sz="1700" b="1" dirty="0" smtClean="0">
                <a:solidFill>
                  <a:schemeClr val="accent1">
                    <a:lumMod val="75000"/>
                  </a:schemeClr>
                </a:solidFill>
              </a:rPr>
              <a:t>and reduced development time due to reusability of the existing </a:t>
            </a:r>
            <a:r>
              <a:rPr lang="en-US" sz="1700" b="1" dirty="0" smtClean="0">
                <a:solidFill>
                  <a:schemeClr val="accent1">
                    <a:lumMod val="75000"/>
                  </a:schemeClr>
                </a:solidFill>
              </a:rPr>
              <a:t>modules.</a:t>
            </a:r>
            <a:endParaRPr lang="en-US" sz="1700" b="1" dirty="0" smtClean="0">
              <a:solidFill>
                <a:schemeClr val="accent1">
                  <a:lumMod val="75000"/>
                </a:schemeClr>
              </a:solidFill>
            </a:endParaRPr>
          </a:p>
          <a:p>
            <a:pPr>
              <a:lnSpc>
                <a:spcPct val="150000"/>
              </a:lnSpc>
            </a:pPr>
            <a:r>
              <a:rPr lang="en-US" sz="1700" b="1" dirty="0" smtClean="0">
                <a:solidFill>
                  <a:schemeClr val="accent1">
                    <a:lumMod val="75000"/>
                  </a:schemeClr>
                </a:solidFill>
              </a:rPr>
              <a:t>• </a:t>
            </a:r>
            <a:r>
              <a:rPr lang="en-US" sz="1700" b="1" dirty="0">
                <a:solidFill>
                  <a:srgbClr val="C00000"/>
                </a:solidFill>
              </a:rPr>
              <a:t>Secure</a:t>
            </a:r>
            <a:r>
              <a:rPr lang="en-US" sz="1700" b="1" dirty="0">
                <a:solidFill>
                  <a:schemeClr val="accent1">
                    <a:lumMod val="75000"/>
                  </a:schemeClr>
                </a:solidFill>
              </a:rPr>
              <a:t> </a:t>
            </a:r>
            <a:r>
              <a:rPr lang="en-US" sz="1700" b="1" dirty="0" smtClean="0">
                <a:solidFill>
                  <a:schemeClr val="accent1">
                    <a:lumMod val="75000"/>
                  </a:schemeClr>
                </a:solidFill>
              </a:rPr>
              <a:t>programs as data cannot be modified or accessed by any code outside the </a:t>
            </a:r>
            <a:r>
              <a:rPr lang="en-US" sz="1700" b="1" dirty="0" smtClean="0">
                <a:solidFill>
                  <a:schemeClr val="accent1">
                    <a:lumMod val="75000"/>
                  </a:schemeClr>
                </a:solidFill>
              </a:rPr>
              <a:t>class.</a:t>
            </a:r>
            <a:endParaRPr lang="en-US" sz="1700" b="1" dirty="0" smtClean="0">
              <a:solidFill>
                <a:schemeClr val="accent1">
                  <a:lumMod val="75000"/>
                </a:schemeClr>
              </a:solidFill>
            </a:endParaRPr>
          </a:p>
          <a:p>
            <a:pPr>
              <a:lnSpc>
                <a:spcPct val="150000"/>
              </a:lnSpc>
            </a:pPr>
            <a:r>
              <a:rPr lang="en-US" sz="1700" b="1" dirty="0" smtClean="0">
                <a:solidFill>
                  <a:schemeClr val="accent1">
                    <a:lumMod val="75000"/>
                  </a:schemeClr>
                </a:solidFill>
              </a:rPr>
              <a:t>• </a:t>
            </a:r>
            <a:r>
              <a:rPr lang="en-US" sz="1700" b="1" dirty="0" smtClean="0">
                <a:solidFill>
                  <a:srgbClr val="C00000"/>
                </a:solidFill>
              </a:rPr>
              <a:t>Real world </a:t>
            </a:r>
            <a:r>
              <a:rPr lang="en-US" sz="1700" b="1" dirty="0" smtClean="0">
                <a:solidFill>
                  <a:schemeClr val="accent1">
                    <a:lumMod val="75000"/>
                  </a:schemeClr>
                </a:solidFill>
              </a:rPr>
              <a:t>objects in the problem domain can be easily mapped objects in the </a:t>
            </a:r>
            <a:r>
              <a:rPr lang="en-US" sz="1700" b="1" dirty="0" smtClean="0">
                <a:solidFill>
                  <a:schemeClr val="accent1">
                    <a:lumMod val="75000"/>
                  </a:schemeClr>
                </a:solidFill>
              </a:rPr>
              <a:t>program.</a:t>
            </a:r>
            <a:endParaRPr lang="en-US" sz="1700" b="1" dirty="0" smtClean="0">
              <a:solidFill>
                <a:schemeClr val="accent1">
                  <a:lumMod val="75000"/>
                </a:schemeClr>
              </a:solidFill>
            </a:endParaRPr>
          </a:p>
          <a:p>
            <a:pPr>
              <a:lnSpc>
                <a:spcPct val="150000"/>
              </a:lnSpc>
            </a:pPr>
            <a:r>
              <a:rPr lang="en-US" sz="1700" b="1" dirty="0" smtClean="0">
                <a:solidFill>
                  <a:schemeClr val="accent1">
                    <a:lumMod val="75000"/>
                  </a:schemeClr>
                </a:solidFill>
              </a:rPr>
              <a:t>• </a:t>
            </a:r>
            <a:r>
              <a:rPr lang="en-US" sz="1700" b="1" dirty="0">
                <a:solidFill>
                  <a:schemeClr val="accent1">
                    <a:lumMod val="75000"/>
                  </a:schemeClr>
                </a:solidFill>
              </a:rPr>
              <a:t>A program can be easily divided into parts based on </a:t>
            </a:r>
            <a:r>
              <a:rPr lang="en-US" sz="1700" b="1" dirty="0" smtClean="0">
                <a:solidFill>
                  <a:schemeClr val="accent1">
                    <a:lumMod val="75000"/>
                  </a:schemeClr>
                </a:solidFill>
              </a:rPr>
              <a:t>objects.</a:t>
            </a:r>
            <a:endParaRPr lang="en-US" sz="1700" b="1" dirty="0">
              <a:solidFill>
                <a:schemeClr val="accent1">
                  <a:lumMod val="75000"/>
                </a:schemeClr>
              </a:solidFill>
            </a:endParaRPr>
          </a:p>
          <a:p>
            <a:pPr>
              <a:lnSpc>
                <a:spcPct val="150000"/>
              </a:lnSpc>
            </a:pPr>
            <a:r>
              <a:rPr lang="en-US" sz="1700" b="1" dirty="0">
                <a:solidFill>
                  <a:schemeClr val="accent1">
                    <a:lumMod val="75000"/>
                  </a:schemeClr>
                </a:solidFill>
              </a:rPr>
              <a:t>• The </a:t>
            </a:r>
            <a:r>
              <a:rPr lang="en-US" sz="1700" b="1" dirty="0" smtClean="0">
                <a:solidFill>
                  <a:srgbClr val="C00000"/>
                </a:solidFill>
              </a:rPr>
              <a:t>data-centered</a:t>
            </a:r>
            <a:r>
              <a:rPr lang="en-US" sz="1700" b="1" dirty="0" smtClean="0">
                <a:solidFill>
                  <a:schemeClr val="accent1">
                    <a:lumMod val="75000"/>
                  </a:schemeClr>
                </a:solidFill>
              </a:rPr>
              <a:t> </a:t>
            </a:r>
            <a:r>
              <a:rPr lang="en-US" sz="1700" b="1" dirty="0">
                <a:solidFill>
                  <a:schemeClr val="accent1">
                    <a:lumMod val="75000"/>
                  </a:schemeClr>
                </a:solidFill>
              </a:rPr>
              <a:t>design </a:t>
            </a:r>
            <a:r>
              <a:rPr lang="en-US" sz="1700" b="1" dirty="0" smtClean="0">
                <a:solidFill>
                  <a:schemeClr val="accent1">
                    <a:lumMod val="75000"/>
                  </a:schemeClr>
                </a:solidFill>
              </a:rPr>
              <a:t>approach captures more details of a model in a form that can be easily </a:t>
            </a:r>
            <a:r>
              <a:rPr lang="en-US" sz="1700" b="1" dirty="0" smtClean="0">
                <a:solidFill>
                  <a:schemeClr val="accent1">
                    <a:lumMod val="75000"/>
                  </a:schemeClr>
                </a:solidFill>
              </a:rPr>
              <a:t>implemented.</a:t>
            </a:r>
            <a:endParaRPr lang="en-US" sz="1700" b="1" dirty="0" smtClean="0">
              <a:solidFill>
                <a:schemeClr val="accent1">
                  <a:lumMod val="75000"/>
                </a:schemeClr>
              </a:solidFill>
            </a:endParaRPr>
          </a:p>
          <a:p>
            <a:pPr>
              <a:lnSpc>
                <a:spcPct val="150000"/>
              </a:lnSpc>
            </a:pPr>
            <a:r>
              <a:rPr lang="en-US" sz="1700" b="1" dirty="0" smtClean="0">
                <a:solidFill>
                  <a:schemeClr val="accent1">
                    <a:lumMod val="75000"/>
                  </a:schemeClr>
                </a:solidFill>
              </a:rPr>
              <a:t>• Programs designed using OOP are </a:t>
            </a:r>
            <a:r>
              <a:rPr lang="en-US" sz="1700" b="1" dirty="0" smtClean="0">
                <a:solidFill>
                  <a:srgbClr val="C00000"/>
                </a:solidFill>
              </a:rPr>
              <a:t>expandable</a:t>
            </a:r>
            <a:r>
              <a:rPr lang="en-US" sz="1700" b="1" dirty="0" smtClean="0">
                <a:solidFill>
                  <a:schemeClr val="accent1">
                    <a:lumMod val="75000"/>
                  </a:schemeClr>
                </a:solidFill>
              </a:rPr>
              <a:t> as they can be easily upgraded from small to large </a:t>
            </a:r>
            <a:r>
              <a:rPr lang="en-US" sz="1700" b="1" dirty="0" smtClean="0">
                <a:solidFill>
                  <a:schemeClr val="accent1">
                    <a:lumMod val="75000"/>
                  </a:schemeClr>
                </a:solidFill>
              </a:rPr>
              <a:t>systems.</a:t>
            </a:r>
            <a:endParaRPr lang="en-US" sz="1700" b="1" dirty="0" smtClean="0">
              <a:solidFill>
                <a:schemeClr val="accent1">
                  <a:lumMod val="75000"/>
                </a:schemeClr>
              </a:solidFill>
            </a:endParaRPr>
          </a:p>
          <a:p>
            <a:pPr>
              <a:lnSpc>
                <a:spcPct val="150000"/>
              </a:lnSpc>
            </a:pPr>
            <a:r>
              <a:rPr lang="en-US" sz="1700" b="1" dirty="0" smtClean="0">
                <a:solidFill>
                  <a:schemeClr val="accent1">
                    <a:lumMod val="75000"/>
                  </a:schemeClr>
                </a:solidFill>
              </a:rPr>
              <a:t>• </a:t>
            </a:r>
            <a:r>
              <a:rPr lang="en-US" sz="1700" b="1" dirty="0">
                <a:solidFill>
                  <a:schemeClr val="accent1">
                    <a:lumMod val="75000"/>
                  </a:schemeClr>
                </a:solidFill>
              </a:rPr>
              <a:t>Message passing between objects simplifies the interface descriptions with external </a:t>
            </a:r>
            <a:r>
              <a:rPr lang="en-US" sz="1700" b="1" dirty="0" smtClean="0">
                <a:solidFill>
                  <a:schemeClr val="accent1">
                    <a:lumMod val="75000"/>
                  </a:schemeClr>
                </a:solidFill>
              </a:rPr>
              <a:t>systems.</a:t>
            </a:r>
            <a:endParaRPr lang="en-US" sz="1700" b="1" dirty="0">
              <a:solidFill>
                <a:schemeClr val="accent1">
                  <a:lumMod val="75000"/>
                </a:schemeClr>
              </a:solidFill>
            </a:endParaRPr>
          </a:p>
          <a:p>
            <a:pPr>
              <a:lnSpc>
                <a:spcPct val="150000"/>
              </a:lnSpc>
            </a:pPr>
            <a:r>
              <a:rPr lang="en-US" sz="1700" b="1" dirty="0">
                <a:solidFill>
                  <a:schemeClr val="accent1">
                    <a:lumMod val="75000"/>
                  </a:schemeClr>
                </a:solidFill>
              </a:rPr>
              <a:t>• Software complexity becomes easily </a:t>
            </a:r>
            <a:r>
              <a:rPr lang="en-US" sz="1700" b="1" dirty="0" smtClean="0">
                <a:solidFill>
                  <a:srgbClr val="C00000"/>
                </a:solidFill>
              </a:rPr>
              <a:t>manageable.</a:t>
            </a:r>
            <a:endParaRPr lang="en-US" sz="1700" b="1" dirty="0">
              <a:solidFill>
                <a:srgbClr val="C00000"/>
              </a:solidFill>
            </a:endParaRPr>
          </a:p>
          <a:p>
            <a:pPr>
              <a:lnSpc>
                <a:spcPct val="150000"/>
              </a:lnSpc>
            </a:pPr>
            <a:r>
              <a:rPr lang="en-US" sz="1700" b="1" dirty="0">
                <a:solidFill>
                  <a:schemeClr val="accent1">
                    <a:lumMod val="75000"/>
                  </a:schemeClr>
                </a:solidFill>
              </a:rPr>
              <a:t>• With polymorphism, </a:t>
            </a:r>
            <a:r>
              <a:rPr lang="en-US" sz="1700" b="1" dirty="0" smtClean="0">
                <a:solidFill>
                  <a:schemeClr val="accent1">
                    <a:lumMod val="75000"/>
                  </a:schemeClr>
                </a:solidFill>
              </a:rPr>
              <a:t>behavior </a:t>
            </a:r>
            <a:r>
              <a:rPr lang="en-US" sz="1700" b="1" dirty="0">
                <a:solidFill>
                  <a:schemeClr val="accent1">
                    <a:lumMod val="75000"/>
                  </a:schemeClr>
                </a:solidFill>
              </a:rPr>
              <a:t>of functions, operators, or objects may </a:t>
            </a:r>
            <a:r>
              <a:rPr lang="en-US" sz="1700" b="1" dirty="0">
                <a:solidFill>
                  <a:srgbClr val="C00000"/>
                </a:solidFill>
              </a:rPr>
              <a:t>vary depending </a:t>
            </a:r>
            <a:r>
              <a:rPr lang="en-US" sz="1700" b="1" dirty="0">
                <a:solidFill>
                  <a:schemeClr val="accent1">
                    <a:lumMod val="75000"/>
                  </a:schemeClr>
                </a:solidFill>
              </a:rPr>
              <a:t>upon the </a:t>
            </a:r>
            <a:r>
              <a:rPr lang="en-US" sz="1700" b="1" dirty="0" smtClean="0">
                <a:solidFill>
                  <a:schemeClr val="accent1">
                    <a:lumMod val="75000"/>
                  </a:schemeClr>
                </a:solidFill>
              </a:rPr>
              <a:t>circumstances.</a:t>
            </a:r>
            <a:endParaRPr lang="en-US" sz="1700" b="1" dirty="0">
              <a:solidFill>
                <a:schemeClr val="accent1">
                  <a:lumMod val="75000"/>
                </a:schemeClr>
              </a:solidFill>
            </a:endParaRPr>
          </a:p>
          <a:p>
            <a:pPr>
              <a:lnSpc>
                <a:spcPct val="150000"/>
              </a:lnSpc>
            </a:pPr>
            <a:r>
              <a:rPr lang="en-US" sz="1700" b="1" dirty="0">
                <a:solidFill>
                  <a:schemeClr val="accent1">
                    <a:lumMod val="75000"/>
                  </a:schemeClr>
                </a:solidFill>
              </a:rPr>
              <a:t>• Data abstraction and encapsulation </a:t>
            </a:r>
            <a:r>
              <a:rPr lang="en-US" sz="1700" b="1" dirty="0">
                <a:solidFill>
                  <a:srgbClr val="C00000"/>
                </a:solidFill>
              </a:rPr>
              <a:t>hides implementation details </a:t>
            </a:r>
            <a:r>
              <a:rPr lang="en-US" sz="1700" b="1" dirty="0">
                <a:solidFill>
                  <a:schemeClr val="accent1">
                    <a:lumMod val="75000"/>
                  </a:schemeClr>
                </a:solidFill>
              </a:rPr>
              <a:t>from the external </a:t>
            </a:r>
            <a:r>
              <a:rPr lang="en-US" sz="1700" b="1" dirty="0" smtClean="0">
                <a:solidFill>
                  <a:schemeClr val="accent1">
                    <a:lumMod val="75000"/>
                  </a:schemeClr>
                </a:solidFill>
              </a:rPr>
              <a:t>world.</a:t>
            </a:r>
            <a:endParaRPr lang="en-US" sz="1700" b="1" dirty="0">
              <a:solidFill>
                <a:schemeClr val="accent1">
                  <a:lumMod val="75000"/>
                </a:schemeClr>
              </a:solidFill>
            </a:endParaRPr>
          </a:p>
          <a:p>
            <a:pPr>
              <a:lnSpc>
                <a:spcPct val="150000"/>
              </a:lnSpc>
            </a:pPr>
            <a:r>
              <a:rPr lang="en-US" sz="1700" b="1" dirty="0" smtClean="0">
                <a:solidFill>
                  <a:schemeClr val="accent1">
                    <a:lumMod val="75000"/>
                  </a:schemeClr>
                </a:solidFill>
              </a:rPr>
              <a:t>• OOP enables programmers to write easily extendable and maintainable </a:t>
            </a:r>
            <a:r>
              <a:rPr lang="en-US" sz="1700" b="1" dirty="0" smtClean="0">
                <a:solidFill>
                  <a:schemeClr val="accent1">
                    <a:lumMod val="75000"/>
                  </a:schemeClr>
                </a:solidFill>
              </a:rPr>
              <a:t>programs.</a:t>
            </a:r>
            <a:endParaRPr lang="en-US" sz="1700" b="1" dirty="0" smtClean="0">
              <a:solidFill>
                <a:schemeClr val="accent1">
                  <a:lumMod val="75000"/>
                </a:schemeClr>
              </a:solidFill>
            </a:endParaRPr>
          </a:p>
          <a:p>
            <a:pPr>
              <a:lnSpc>
                <a:spcPct val="150000"/>
              </a:lnSpc>
            </a:pPr>
            <a:r>
              <a:rPr lang="en-US" sz="1700" b="1" dirty="0" smtClean="0">
                <a:solidFill>
                  <a:schemeClr val="accent1">
                    <a:lumMod val="75000"/>
                  </a:schemeClr>
                </a:solidFill>
              </a:rPr>
              <a:t>• </a:t>
            </a:r>
            <a:r>
              <a:rPr lang="en-US" sz="1700" b="1" dirty="0">
                <a:solidFill>
                  <a:schemeClr val="accent1">
                    <a:lumMod val="75000"/>
                  </a:schemeClr>
                </a:solidFill>
              </a:rPr>
              <a:t>OOP supports code reusability to a great </a:t>
            </a:r>
            <a:r>
              <a:rPr lang="en-US" sz="1700" b="1" dirty="0" smtClean="0">
                <a:solidFill>
                  <a:schemeClr val="accent1">
                    <a:lumMod val="75000"/>
                  </a:schemeClr>
                </a:solidFill>
              </a:rPr>
              <a:t>extent.</a:t>
            </a:r>
            <a:endParaRPr lang="en-US" sz="1700" b="1" dirty="0" smtClean="0">
              <a:solidFill>
                <a:schemeClr val="accent1">
                  <a:lumMod val="75000"/>
                </a:schemeClr>
              </a:solidFill>
            </a:endParaRPr>
          </a:p>
        </p:txBody>
      </p:sp>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20693594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t>	</a:t>
            </a:r>
            <a:r>
              <a:rPr lang="en-US" sz="3200" dirty="0" smtClean="0"/>
              <a:t>	             </a:t>
            </a:r>
            <a:r>
              <a:rPr lang="en-US" sz="3200" b="1" dirty="0" smtClean="0"/>
              <a:t>Demerits </a:t>
            </a:r>
            <a:r>
              <a:rPr lang="en-US" sz="3200" b="1" dirty="0"/>
              <a:t>o</a:t>
            </a:r>
            <a:r>
              <a:rPr lang="en-US" sz="3200" b="1" dirty="0" smtClean="0"/>
              <a:t>f </a:t>
            </a:r>
            <a:r>
              <a:rPr lang="en-US" sz="3200" b="1" dirty="0" smtClean="0"/>
              <a:t>OOP </a:t>
            </a:r>
            <a:r>
              <a:rPr lang="en-US" sz="3200" b="1" dirty="0" smtClean="0"/>
              <a:t>Languages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18</a:t>
            </a:fld>
            <a:endParaRPr lang="en-US"/>
          </a:p>
        </p:txBody>
      </p:sp>
      <p:sp>
        <p:nvSpPr>
          <p:cNvPr id="5" name="Rectangle 4"/>
          <p:cNvSpPr/>
          <p:nvPr/>
        </p:nvSpPr>
        <p:spPr>
          <a:xfrm>
            <a:off x="208057" y="1793391"/>
            <a:ext cx="11775886" cy="3000821"/>
          </a:xfrm>
          <a:prstGeom prst="rect">
            <a:avLst/>
          </a:prstGeom>
        </p:spPr>
        <p:txBody>
          <a:bodyPr wrap="square">
            <a:spAutoFit/>
          </a:bodyPr>
          <a:lstStyle/>
          <a:p>
            <a:pPr>
              <a:lnSpc>
                <a:spcPct val="150000"/>
              </a:lnSpc>
            </a:pPr>
            <a:r>
              <a:rPr lang="en-US" b="1" dirty="0" smtClean="0">
                <a:solidFill>
                  <a:schemeClr val="accent1">
                    <a:lumMod val="75000"/>
                  </a:schemeClr>
                </a:solidFill>
              </a:rPr>
              <a:t>Programs </a:t>
            </a:r>
            <a:r>
              <a:rPr lang="en-US" b="1" dirty="0">
                <a:solidFill>
                  <a:schemeClr val="accent1">
                    <a:lumMod val="75000"/>
                  </a:schemeClr>
                </a:solidFill>
              </a:rPr>
              <a:t>written using object oriented languages have greater processing overhead as they demand more resources.</a:t>
            </a:r>
          </a:p>
          <a:p>
            <a:pPr>
              <a:lnSpc>
                <a:spcPct val="150000"/>
              </a:lnSpc>
            </a:pPr>
            <a:r>
              <a:rPr lang="en-US" b="1" dirty="0">
                <a:solidFill>
                  <a:schemeClr val="accent1">
                    <a:lumMod val="75000"/>
                  </a:schemeClr>
                </a:solidFill>
              </a:rPr>
              <a:t>• Requires more skills to learn and implement the concepts.</a:t>
            </a:r>
          </a:p>
          <a:p>
            <a:pPr>
              <a:lnSpc>
                <a:spcPct val="150000"/>
              </a:lnSpc>
            </a:pPr>
            <a:r>
              <a:rPr lang="en-US" b="1" dirty="0">
                <a:solidFill>
                  <a:schemeClr val="accent1">
                    <a:lumMod val="75000"/>
                  </a:schemeClr>
                </a:solidFill>
              </a:rPr>
              <a:t>• Beneficial only for large and complicated programs.</a:t>
            </a:r>
          </a:p>
          <a:p>
            <a:pPr>
              <a:lnSpc>
                <a:spcPct val="150000"/>
              </a:lnSpc>
            </a:pPr>
            <a:r>
              <a:rPr lang="en-US" b="1" dirty="0">
                <a:solidFill>
                  <a:schemeClr val="accent1">
                    <a:lumMod val="75000"/>
                  </a:schemeClr>
                </a:solidFill>
              </a:rPr>
              <a:t>• Even an easy to use software when developed using OOP is hard to be build.</a:t>
            </a:r>
          </a:p>
          <a:p>
            <a:pPr>
              <a:lnSpc>
                <a:spcPct val="150000"/>
              </a:lnSpc>
            </a:pPr>
            <a:r>
              <a:rPr lang="en-US" b="1" dirty="0">
                <a:solidFill>
                  <a:schemeClr val="accent1">
                    <a:lumMod val="75000"/>
                  </a:schemeClr>
                </a:solidFill>
              </a:rPr>
              <a:t>• OOP cannot work with existing systems.</a:t>
            </a:r>
          </a:p>
          <a:p>
            <a:pPr>
              <a:lnSpc>
                <a:spcPct val="150000"/>
              </a:lnSpc>
            </a:pPr>
            <a:r>
              <a:rPr lang="en-US" b="1" dirty="0">
                <a:solidFill>
                  <a:schemeClr val="accent1">
                    <a:lumMod val="75000"/>
                  </a:schemeClr>
                </a:solidFill>
              </a:rPr>
              <a:t>• Programmers must have a good command in software engineering and programming methodology.</a:t>
            </a:r>
          </a:p>
        </p:txBody>
      </p:sp>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15202330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t>	</a:t>
            </a:r>
            <a:r>
              <a:rPr lang="en-US" sz="3200" dirty="0" smtClean="0"/>
              <a:t>	           </a:t>
            </a:r>
            <a:r>
              <a:rPr lang="en-US" sz="3200" b="1" dirty="0" smtClean="0"/>
              <a:t>Applications </a:t>
            </a:r>
            <a:r>
              <a:rPr lang="en-US" sz="3200" b="1" dirty="0"/>
              <a:t>o</a:t>
            </a:r>
            <a:r>
              <a:rPr lang="en-US" sz="3200" b="1" dirty="0" smtClean="0"/>
              <a:t>f </a:t>
            </a:r>
            <a:r>
              <a:rPr lang="en-US" sz="3200" b="1" dirty="0" smtClean="0"/>
              <a:t>OOP </a:t>
            </a:r>
            <a:r>
              <a:rPr lang="en-US" sz="3200" b="1" dirty="0" smtClean="0"/>
              <a:t>Languages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19</a:t>
            </a:fld>
            <a:endParaRPr lang="en-US"/>
          </a:p>
        </p:txBody>
      </p:sp>
      <p:sp>
        <p:nvSpPr>
          <p:cNvPr id="5" name="Rectangle 4"/>
          <p:cNvSpPr/>
          <p:nvPr/>
        </p:nvSpPr>
        <p:spPr>
          <a:xfrm>
            <a:off x="204715" y="1640382"/>
            <a:ext cx="11746631" cy="4247317"/>
          </a:xfrm>
          <a:prstGeom prst="rect">
            <a:avLst/>
          </a:prstGeom>
        </p:spPr>
        <p:txBody>
          <a:bodyPr wrap="square">
            <a:spAutoFit/>
          </a:bodyPr>
          <a:lstStyle/>
          <a:p>
            <a:pPr>
              <a:lnSpc>
                <a:spcPct val="150000"/>
              </a:lnSpc>
            </a:pPr>
            <a:r>
              <a:rPr lang="en-US" b="1" dirty="0" smtClean="0">
                <a:solidFill>
                  <a:schemeClr val="accent1">
                    <a:lumMod val="75000"/>
                  </a:schemeClr>
                </a:solidFill>
              </a:rPr>
              <a:t>• </a:t>
            </a:r>
            <a:r>
              <a:rPr lang="en-US" b="1" dirty="0">
                <a:solidFill>
                  <a:schemeClr val="accent1">
                    <a:lumMod val="75000"/>
                  </a:schemeClr>
                </a:solidFill>
              </a:rPr>
              <a:t>Designing user interfaces such as work screens, menus, windows, and so </a:t>
            </a:r>
            <a:r>
              <a:rPr lang="en-US" b="1" dirty="0" smtClean="0">
                <a:solidFill>
                  <a:schemeClr val="accent1">
                    <a:lumMod val="75000"/>
                  </a:schemeClr>
                </a:solidFill>
              </a:rPr>
              <a:t>on. </a:t>
            </a:r>
            <a:endParaRPr lang="en-US" b="1" dirty="0">
              <a:solidFill>
                <a:schemeClr val="accent1">
                  <a:lumMod val="75000"/>
                </a:schemeClr>
              </a:solidFill>
            </a:endParaRPr>
          </a:p>
          <a:p>
            <a:pPr>
              <a:lnSpc>
                <a:spcPct val="150000"/>
              </a:lnSpc>
            </a:pPr>
            <a:r>
              <a:rPr lang="en-US" b="1" dirty="0">
                <a:solidFill>
                  <a:schemeClr val="accent1">
                    <a:lumMod val="75000"/>
                  </a:schemeClr>
                </a:solidFill>
              </a:rPr>
              <a:t>• Real-time systems </a:t>
            </a:r>
            <a:r>
              <a:rPr lang="en-US" b="1" dirty="0" smtClean="0">
                <a:solidFill>
                  <a:schemeClr val="accent1">
                    <a:lumMod val="75000"/>
                  </a:schemeClr>
                </a:solidFill>
              </a:rPr>
              <a:t>			</a:t>
            </a:r>
            <a:r>
              <a:rPr lang="en-US" b="1" dirty="0" smtClean="0">
                <a:solidFill>
                  <a:schemeClr val="accent1">
                    <a:lumMod val="75000"/>
                  </a:schemeClr>
                </a:solidFill>
              </a:rPr>
              <a:t>	• </a:t>
            </a:r>
            <a:r>
              <a:rPr lang="en-US" b="1" dirty="0">
                <a:solidFill>
                  <a:schemeClr val="accent1">
                    <a:lumMod val="75000"/>
                  </a:schemeClr>
                </a:solidFill>
              </a:rPr>
              <a:t>Simulation and modelling </a:t>
            </a:r>
          </a:p>
          <a:p>
            <a:pPr>
              <a:lnSpc>
                <a:spcPct val="150000"/>
              </a:lnSpc>
            </a:pPr>
            <a:r>
              <a:rPr lang="en-US" b="1" dirty="0">
                <a:solidFill>
                  <a:schemeClr val="accent1">
                    <a:lumMod val="75000"/>
                  </a:schemeClr>
                </a:solidFill>
              </a:rPr>
              <a:t>• Compiler design </a:t>
            </a:r>
            <a:r>
              <a:rPr lang="en-US" b="1" dirty="0" smtClean="0">
                <a:solidFill>
                  <a:schemeClr val="accent1">
                    <a:lumMod val="75000"/>
                  </a:schemeClr>
                </a:solidFill>
              </a:rPr>
              <a:t>			</a:t>
            </a:r>
            <a:r>
              <a:rPr lang="en-US" b="1" dirty="0" smtClean="0">
                <a:solidFill>
                  <a:schemeClr val="accent1">
                    <a:lumMod val="75000"/>
                  </a:schemeClr>
                </a:solidFill>
              </a:rPr>
              <a:t>	• </a:t>
            </a:r>
            <a:r>
              <a:rPr lang="en-US" b="1" dirty="0">
                <a:solidFill>
                  <a:schemeClr val="accent1">
                    <a:lumMod val="75000"/>
                  </a:schemeClr>
                </a:solidFill>
              </a:rPr>
              <a:t>Client server system </a:t>
            </a:r>
          </a:p>
          <a:p>
            <a:pPr>
              <a:lnSpc>
                <a:spcPct val="150000"/>
              </a:lnSpc>
            </a:pPr>
            <a:r>
              <a:rPr lang="en-US" b="1" dirty="0">
                <a:solidFill>
                  <a:schemeClr val="accent1">
                    <a:lumMod val="75000"/>
                  </a:schemeClr>
                </a:solidFill>
              </a:rPr>
              <a:t>• Object oriented databases </a:t>
            </a:r>
            <a:r>
              <a:rPr lang="en-US" b="1" dirty="0" smtClean="0">
                <a:solidFill>
                  <a:schemeClr val="accent1">
                    <a:lumMod val="75000"/>
                  </a:schemeClr>
                </a:solidFill>
              </a:rPr>
              <a:t>		</a:t>
            </a:r>
            <a:r>
              <a:rPr lang="en-US" b="1" dirty="0" smtClean="0">
                <a:solidFill>
                  <a:schemeClr val="accent1">
                    <a:lumMod val="75000"/>
                  </a:schemeClr>
                </a:solidFill>
              </a:rPr>
              <a:t>	• </a:t>
            </a:r>
            <a:r>
              <a:rPr lang="en-US" b="1" dirty="0">
                <a:solidFill>
                  <a:schemeClr val="accent1">
                    <a:lumMod val="75000"/>
                  </a:schemeClr>
                </a:solidFill>
              </a:rPr>
              <a:t>Object oriented distributed database </a:t>
            </a:r>
          </a:p>
          <a:p>
            <a:pPr>
              <a:lnSpc>
                <a:spcPct val="150000"/>
              </a:lnSpc>
            </a:pPr>
            <a:r>
              <a:rPr lang="en-US" b="1" dirty="0">
                <a:solidFill>
                  <a:schemeClr val="accent1">
                    <a:lumMod val="75000"/>
                  </a:schemeClr>
                </a:solidFill>
              </a:rPr>
              <a:t>• </a:t>
            </a:r>
            <a:r>
              <a:rPr lang="en-US" b="1" dirty="0" smtClean="0">
                <a:solidFill>
                  <a:schemeClr val="accent1">
                    <a:lumMod val="75000"/>
                  </a:schemeClr>
                </a:solidFill>
              </a:rPr>
              <a:t>Parallel programming 				• Decision control systems </a:t>
            </a:r>
          </a:p>
          <a:p>
            <a:pPr>
              <a:lnSpc>
                <a:spcPct val="150000"/>
              </a:lnSpc>
            </a:pPr>
            <a:r>
              <a:rPr lang="en-US" b="1" dirty="0" smtClean="0">
                <a:solidFill>
                  <a:schemeClr val="accent1">
                    <a:lumMod val="75000"/>
                  </a:schemeClr>
                </a:solidFill>
              </a:rPr>
              <a:t>• Office automation </a:t>
            </a:r>
            <a:r>
              <a:rPr lang="en-US" b="1" dirty="0">
                <a:solidFill>
                  <a:schemeClr val="accent1">
                    <a:lumMod val="75000"/>
                  </a:schemeClr>
                </a:solidFill>
              </a:rPr>
              <a:t>systems 			</a:t>
            </a:r>
            <a:r>
              <a:rPr lang="en-US" b="1" dirty="0" smtClean="0">
                <a:solidFill>
                  <a:schemeClr val="accent1">
                    <a:lumMod val="75000"/>
                  </a:schemeClr>
                </a:solidFill>
              </a:rPr>
              <a:t>• Hypertext </a:t>
            </a:r>
            <a:r>
              <a:rPr lang="en-US" b="1" dirty="0">
                <a:solidFill>
                  <a:schemeClr val="accent1">
                    <a:lumMod val="75000"/>
                  </a:schemeClr>
                </a:solidFill>
              </a:rPr>
              <a:t>and hypermedia </a:t>
            </a:r>
            <a:endParaRPr lang="en-US" b="1" dirty="0" smtClean="0">
              <a:solidFill>
                <a:schemeClr val="accent1">
                  <a:lumMod val="75000"/>
                </a:schemeClr>
              </a:solidFill>
            </a:endParaRPr>
          </a:p>
          <a:p>
            <a:pPr>
              <a:lnSpc>
                <a:spcPct val="150000"/>
              </a:lnSpc>
            </a:pPr>
            <a:r>
              <a:rPr lang="en-US" b="1" dirty="0" smtClean="0">
                <a:solidFill>
                  <a:schemeClr val="accent1">
                    <a:lumMod val="75000"/>
                  </a:schemeClr>
                </a:solidFill>
              </a:rPr>
              <a:t>• </a:t>
            </a:r>
            <a:r>
              <a:rPr lang="en-US" b="1" dirty="0">
                <a:solidFill>
                  <a:schemeClr val="accent1">
                    <a:lumMod val="75000"/>
                  </a:schemeClr>
                </a:solidFill>
              </a:rPr>
              <a:t>Computer-aided design (CAD) systems </a:t>
            </a:r>
            <a:r>
              <a:rPr lang="en-US" b="1" dirty="0" smtClean="0">
                <a:solidFill>
                  <a:schemeClr val="accent1">
                    <a:lumMod val="75000"/>
                  </a:schemeClr>
                </a:solidFill>
              </a:rPr>
              <a:t>	</a:t>
            </a:r>
            <a:r>
              <a:rPr lang="en-US" b="1" dirty="0" smtClean="0">
                <a:solidFill>
                  <a:schemeClr val="accent1">
                    <a:lumMod val="75000"/>
                  </a:schemeClr>
                </a:solidFill>
              </a:rPr>
              <a:t>	• </a:t>
            </a:r>
            <a:r>
              <a:rPr lang="en-US" b="1" dirty="0">
                <a:solidFill>
                  <a:schemeClr val="accent1">
                    <a:lumMod val="75000"/>
                  </a:schemeClr>
                </a:solidFill>
              </a:rPr>
              <a:t>Computer-aided manufacturing (CAM) systems </a:t>
            </a:r>
          </a:p>
          <a:p>
            <a:pPr>
              <a:lnSpc>
                <a:spcPct val="150000"/>
              </a:lnSpc>
            </a:pPr>
            <a:r>
              <a:rPr lang="en-US" b="1" dirty="0">
                <a:solidFill>
                  <a:schemeClr val="accent1">
                    <a:lumMod val="75000"/>
                  </a:schemeClr>
                </a:solidFill>
              </a:rPr>
              <a:t>• Computer animation </a:t>
            </a:r>
            <a:r>
              <a:rPr lang="en-US" b="1" dirty="0" smtClean="0">
                <a:solidFill>
                  <a:schemeClr val="accent1">
                    <a:lumMod val="75000"/>
                  </a:schemeClr>
                </a:solidFill>
              </a:rPr>
              <a:t>			</a:t>
            </a:r>
            <a:r>
              <a:rPr lang="en-US" b="1" dirty="0" smtClean="0">
                <a:solidFill>
                  <a:schemeClr val="accent1">
                    <a:lumMod val="75000"/>
                  </a:schemeClr>
                </a:solidFill>
              </a:rPr>
              <a:t>	• </a:t>
            </a:r>
            <a:r>
              <a:rPr lang="en-US" b="1" dirty="0">
                <a:solidFill>
                  <a:schemeClr val="accent1">
                    <a:lumMod val="75000"/>
                  </a:schemeClr>
                </a:solidFill>
              </a:rPr>
              <a:t>Developing computer games </a:t>
            </a:r>
            <a:endParaRPr lang="en-US" b="1" dirty="0" smtClean="0">
              <a:solidFill>
                <a:schemeClr val="accent1">
                  <a:lumMod val="75000"/>
                </a:schemeClr>
              </a:solidFill>
            </a:endParaRPr>
          </a:p>
          <a:p>
            <a:pPr>
              <a:lnSpc>
                <a:spcPct val="150000"/>
              </a:lnSpc>
            </a:pPr>
            <a:r>
              <a:rPr lang="en-US" b="1" smtClean="0">
                <a:solidFill>
                  <a:schemeClr val="accent1">
                    <a:lumMod val="75000"/>
                  </a:schemeClr>
                </a:solidFill>
              </a:rPr>
              <a:t>• Artificial </a:t>
            </a:r>
            <a:r>
              <a:rPr lang="en-US" b="1" dirty="0">
                <a:solidFill>
                  <a:schemeClr val="accent1">
                    <a:lumMod val="75000"/>
                  </a:schemeClr>
                </a:solidFill>
              </a:rPr>
              <a:t>intelligence—expert systems and neural networks </a:t>
            </a:r>
          </a:p>
          <a:p>
            <a:pPr>
              <a:lnSpc>
                <a:spcPct val="150000"/>
              </a:lnSpc>
            </a:pPr>
            <a:r>
              <a:rPr lang="en-US" b="1" dirty="0">
                <a:solidFill>
                  <a:schemeClr val="accent1">
                    <a:lumMod val="75000"/>
                  </a:schemeClr>
                </a:solidFill>
              </a:rPr>
              <a:t>• Networks for programming routers, firewalls, and other devices </a:t>
            </a:r>
          </a:p>
        </p:txBody>
      </p:sp>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11483385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a:t>
            </a:fld>
            <a:endParaRPr lang="en-US"/>
          </a:p>
        </p:txBody>
      </p:sp>
      <p:sp>
        <p:nvSpPr>
          <p:cNvPr id="5" name="Rectangle 4"/>
          <p:cNvSpPr/>
          <p:nvPr/>
        </p:nvSpPr>
        <p:spPr>
          <a:xfrm>
            <a:off x="1282889" y="2241770"/>
            <a:ext cx="8734568" cy="3139321"/>
          </a:xfrm>
          <a:prstGeom prst="rect">
            <a:avLst/>
          </a:prstGeom>
        </p:spPr>
        <p:txBody>
          <a:bodyPr wrap="square">
            <a:spAutoFit/>
          </a:bodyPr>
          <a:lstStyle/>
          <a:p>
            <a:pPr algn="ctr">
              <a:lnSpc>
                <a:spcPct val="150000"/>
              </a:lnSpc>
            </a:pPr>
            <a:r>
              <a:rPr lang="en-US" sz="4400" b="1" dirty="0" smtClean="0">
                <a:solidFill>
                  <a:schemeClr val="accent1">
                    <a:lumMod val="75000"/>
                  </a:schemeClr>
                </a:solidFill>
                <a:latin typeface="Gill Sans Std"/>
              </a:rPr>
              <a:t>CHAPTER 2</a:t>
            </a:r>
          </a:p>
          <a:p>
            <a:pPr algn="ctr">
              <a:lnSpc>
                <a:spcPct val="150000"/>
              </a:lnSpc>
            </a:pPr>
            <a:r>
              <a:rPr lang="en-US" sz="4400" dirty="0" smtClean="0">
                <a:solidFill>
                  <a:schemeClr val="accent1">
                    <a:lumMod val="75000"/>
                  </a:schemeClr>
                </a:solidFill>
                <a:latin typeface="Gill Sans Std"/>
              </a:rPr>
              <a:t> </a:t>
            </a:r>
            <a:r>
              <a:rPr lang="en-US" sz="4400" b="1" dirty="0"/>
              <a:t>Introduction to Object Oriented Programming (OOP)</a:t>
            </a:r>
          </a:p>
        </p:txBody>
      </p:sp>
      <p:sp>
        <p:nvSpPr>
          <p:cNvPr id="6"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29755373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t>	</a:t>
            </a:r>
            <a:r>
              <a:rPr lang="en-US" sz="3200" dirty="0" smtClean="0"/>
              <a:t>		          </a:t>
            </a:r>
            <a:r>
              <a:rPr lang="en-US" sz="3200" b="1" dirty="0" smtClean="0"/>
              <a:t>Computer Programming</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3</a:t>
            </a:fld>
            <a:endParaRPr lang="en-US"/>
          </a:p>
        </p:txBody>
      </p:sp>
      <p:sp>
        <p:nvSpPr>
          <p:cNvPr id="5" name="Rectangle 4"/>
          <p:cNvSpPr/>
          <p:nvPr/>
        </p:nvSpPr>
        <p:spPr>
          <a:xfrm>
            <a:off x="166255" y="1550505"/>
            <a:ext cx="11835245" cy="5219634"/>
          </a:xfrm>
          <a:prstGeom prst="rect">
            <a:avLst/>
          </a:prstGeom>
        </p:spPr>
        <p:txBody>
          <a:bodyPr wrap="square">
            <a:spAutoFit/>
          </a:bodyPr>
          <a:lstStyle/>
          <a:p>
            <a:pPr algn="just">
              <a:lnSpc>
                <a:spcPct val="150000"/>
              </a:lnSpc>
            </a:pPr>
            <a:r>
              <a:rPr lang="en-US" sz="1600" b="1" dirty="0" smtClean="0">
                <a:solidFill>
                  <a:srgbClr val="C00000"/>
                </a:solidFill>
              </a:rPr>
              <a:t>Programming </a:t>
            </a:r>
            <a:r>
              <a:rPr lang="en-US" sz="1600" b="1" dirty="0">
                <a:solidFill>
                  <a:srgbClr val="C00000"/>
                </a:solidFill>
              </a:rPr>
              <a:t>languages </a:t>
            </a:r>
            <a:r>
              <a:rPr lang="en-US" sz="1600" b="1" dirty="0">
                <a:solidFill>
                  <a:schemeClr val="accent1">
                    <a:lumMod val="75000"/>
                  </a:schemeClr>
                </a:solidFill>
              </a:rPr>
              <a:t>are used to create programs that control the </a:t>
            </a:r>
            <a:r>
              <a:rPr lang="en-US" sz="1600" b="1" dirty="0" smtClean="0">
                <a:solidFill>
                  <a:schemeClr val="accent1">
                    <a:lumMod val="75000"/>
                  </a:schemeClr>
                </a:solidFill>
              </a:rPr>
              <a:t>behavior </a:t>
            </a:r>
            <a:r>
              <a:rPr lang="en-US" sz="1600" b="1" dirty="0">
                <a:solidFill>
                  <a:schemeClr val="accent1">
                    <a:lumMod val="75000"/>
                  </a:schemeClr>
                </a:solidFill>
              </a:rPr>
              <a:t>of a system, to express algorithms, or as a mode of human communication. </a:t>
            </a:r>
            <a:endParaRPr lang="en-US" sz="1600" b="1" dirty="0" smtClean="0">
              <a:solidFill>
                <a:schemeClr val="accent1">
                  <a:lumMod val="75000"/>
                </a:schemeClr>
              </a:solidFill>
            </a:endParaRPr>
          </a:p>
          <a:p>
            <a:pPr algn="just">
              <a:lnSpc>
                <a:spcPct val="150000"/>
              </a:lnSpc>
            </a:pPr>
            <a:r>
              <a:rPr lang="en-US" sz="1600" b="1" dirty="0" smtClean="0">
                <a:solidFill>
                  <a:schemeClr val="accent1">
                    <a:lumMod val="75000"/>
                  </a:schemeClr>
                </a:solidFill>
              </a:rPr>
              <a:t>The </a:t>
            </a:r>
            <a:r>
              <a:rPr lang="en-US" sz="1600" b="1" dirty="0">
                <a:solidFill>
                  <a:schemeClr val="accent1">
                    <a:lumMod val="75000"/>
                  </a:schemeClr>
                </a:solidFill>
              </a:rPr>
              <a:t>selection of language for writing a program depends on the following factors: </a:t>
            </a:r>
          </a:p>
          <a:p>
            <a:pPr algn="just">
              <a:lnSpc>
                <a:spcPct val="150000"/>
              </a:lnSpc>
            </a:pPr>
            <a:r>
              <a:rPr lang="en-US" sz="1600" b="1" dirty="0">
                <a:solidFill>
                  <a:schemeClr val="accent1">
                    <a:lumMod val="75000"/>
                  </a:schemeClr>
                </a:solidFill>
              </a:rPr>
              <a:t>• The type of computer hardware and software on which the program is to be executed </a:t>
            </a:r>
          </a:p>
          <a:p>
            <a:pPr algn="just">
              <a:lnSpc>
                <a:spcPct val="150000"/>
              </a:lnSpc>
            </a:pPr>
            <a:r>
              <a:rPr lang="en-US" sz="1600" b="1" dirty="0">
                <a:solidFill>
                  <a:schemeClr val="accent1">
                    <a:lumMod val="75000"/>
                  </a:schemeClr>
                </a:solidFill>
              </a:rPr>
              <a:t>• The type of program </a:t>
            </a:r>
          </a:p>
          <a:p>
            <a:pPr algn="just">
              <a:lnSpc>
                <a:spcPct val="150000"/>
              </a:lnSpc>
            </a:pPr>
            <a:r>
              <a:rPr lang="en-US" sz="1600" b="1" dirty="0">
                <a:solidFill>
                  <a:schemeClr val="accent1">
                    <a:lumMod val="75000"/>
                  </a:schemeClr>
                </a:solidFill>
              </a:rPr>
              <a:t>• The expertise and availability of the programmers </a:t>
            </a:r>
          </a:p>
          <a:p>
            <a:pPr algn="just">
              <a:lnSpc>
                <a:spcPct val="150000"/>
              </a:lnSpc>
            </a:pPr>
            <a:r>
              <a:rPr lang="en-US" sz="1600" b="1" dirty="0">
                <a:solidFill>
                  <a:schemeClr val="accent1">
                    <a:lumMod val="75000"/>
                  </a:schemeClr>
                </a:solidFill>
              </a:rPr>
              <a:t>• It must have the features to write the application. </a:t>
            </a:r>
          </a:p>
          <a:p>
            <a:pPr algn="just">
              <a:lnSpc>
                <a:spcPct val="150000"/>
              </a:lnSpc>
            </a:pPr>
            <a:r>
              <a:rPr lang="en-US" sz="1600" b="1" dirty="0">
                <a:solidFill>
                  <a:schemeClr val="accent1">
                    <a:lumMod val="75000"/>
                  </a:schemeClr>
                </a:solidFill>
              </a:rPr>
              <a:t>• It should have built-in features that support the development of software </a:t>
            </a:r>
            <a:endParaRPr lang="en-US" sz="1600" b="1" dirty="0" smtClean="0">
              <a:solidFill>
                <a:schemeClr val="accent1">
                  <a:lumMod val="75000"/>
                </a:schemeClr>
              </a:solidFill>
            </a:endParaRPr>
          </a:p>
          <a:p>
            <a:pPr algn="just">
              <a:lnSpc>
                <a:spcPct val="150000"/>
              </a:lnSpc>
            </a:pPr>
            <a:r>
              <a:rPr lang="en-US" sz="1600" b="1" dirty="0" smtClean="0">
                <a:solidFill>
                  <a:schemeClr val="accent1">
                    <a:lumMod val="75000"/>
                  </a:schemeClr>
                </a:solidFill>
              </a:rPr>
              <a:t>• </a:t>
            </a:r>
            <a:r>
              <a:rPr lang="en-US" sz="1600" b="1" dirty="0">
                <a:solidFill>
                  <a:schemeClr val="accent1">
                    <a:lumMod val="75000"/>
                  </a:schemeClr>
                </a:solidFill>
              </a:rPr>
              <a:t>Lower development and maintenance costs </a:t>
            </a:r>
          </a:p>
          <a:p>
            <a:pPr algn="just">
              <a:lnSpc>
                <a:spcPct val="150000"/>
              </a:lnSpc>
            </a:pPr>
            <a:r>
              <a:rPr lang="en-US" sz="1600" b="1" dirty="0">
                <a:solidFill>
                  <a:schemeClr val="accent1">
                    <a:lumMod val="75000"/>
                  </a:schemeClr>
                </a:solidFill>
              </a:rPr>
              <a:t>• The programming language </a:t>
            </a:r>
            <a:r>
              <a:rPr lang="en-US" sz="1600" b="1" dirty="0" smtClean="0">
                <a:solidFill>
                  <a:schemeClr val="accent1">
                    <a:lumMod val="75000"/>
                  </a:schemeClr>
                </a:solidFill>
              </a:rPr>
              <a:t>must </a:t>
            </a:r>
            <a:r>
              <a:rPr lang="en-US" sz="1600" b="1" dirty="0">
                <a:solidFill>
                  <a:schemeClr val="accent1">
                    <a:lumMod val="75000"/>
                  </a:schemeClr>
                </a:solidFill>
              </a:rPr>
              <a:t>be stable and capable enough to support even more than the expected simultaneous users. </a:t>
            </a:r>
          </a:p>
          <a:p>
            <a:pPr algn="just">
              <a:lnSpc>
                <a:spcPct val="150000"/>
              </a:lnSpc>
            </a:pPr>
            <a:r>
              <a:rPr lang="en-US" sz="1600" b="1" dirty="0">
                <a:solidFill>
                  <a:schemeClr val="accent1">
                    <a:lumMod val="75000"/>
                  </a:schemeClr>
                </a:solidFill>
              </a:rPr>
              <a:t>• E</a:t>
            </a:r>
            <a:r>
              <a:rPr lang="en-US" sz="1600" b="1" dirty="0" smtClean="0">
                <a:solidFill>
                  <a:schemeClr val="accent1">
                    <a:lumMod val="75000"/>
                  </a:schemeClr>
                </a:solidFill>
              </a:rPr>
              <a:t>ase </a:t>
            </a:r>
            <a:r>
              <a:rPr lang="en-US" sz="1600" b="1" dirty="0">
                <a:solidFill>
                  <a:schemeClr val="accent1">
                    <a:lumMod val="75000"/>
                  </a:schemeClr>
                </a:solidFill>
              </a:rPr>
              <a:t>with which new features (or functions) can be added to the existing program. </a:t>
            </a:r>
          </a:p>
          <a:p>
            <a:pPr algn="just">
              <a:lnSpc>
                <a:spcPct val="150000"/>
              </a:lnSpc>
            </a:pPr>
            <a:r>
              <a:rPr lang="en-US" sz="1600" b="1" dirty="0">
                <a:solidFill>
                  <a:schemeClr val="accent1">
                    <a:lumMod val="75000"/>
                  </a:schemeClr>
                </a:solidFill>
              </a:rPr>
              <a:t>• It should be portable. </a:t>
            </a:r>
          </a:p>
          <a:p>
            <a:pPr algn="just">
              <a:lnSpc>
                <a:spcPct val="150000"/>
              </a:lnSpc>
            </a:pPr>
            <a:r>
              <a:rPr lang="en-US" sz="1600" b="1" dirty="0">
                <a:solidFill>
                  <a:schemeClr val="accent1">
                    <a:lumMod val="75000"/>
                  </a:schemeClr>
                </a:solidFill>
              </a:rPr>
              <a:t>• Better speed of </a:t>
            </a:r>
            <a:r>
              <a:rPr lang="en-US" sz="1600" b="1" dirty="0" smtClean="0">
                <a:solidFill>
                  <a:schemeClr val="accent1">
                    <a:lumMod val="75000"/>
                  </a:schemeClr>
                </a:solidFill>
              </a:rPr>
              <a:t>development</a:t>
            </a:r>
            <a:endParaRPr lang="en-US" sz="1600" b="1" dirty="0">
              <a:solidFill>
                <a:schemeClr val="accent1">
                  <a:lumMod val="75000"/>
                </a:schemeClr>
              </a:solidFill>
            </a:endParaRPr>
          </a:p>
        </p:txBody>
      </p:sp>
      <p:sp>
        <p:nvSpPr>
          <p:cNvPr id="6"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7584155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t>	</a:t>
            </a:r>
            <a:r>
              <a:rPr lang="en-US" sz="3200" dirty="0" smtClean="0"/>
              <a:t>		 </a:t>
            </a:r>
            <a:r>
              <a:rPr lang="en-US" sz="3200" b="1" dirty="0" smtClean="0"/>
              <a:t>First </a:t>
            </a:r>
            <a:r>
              <a:rPr lang="en-US" sz="3200" b="1" dirty="0"/>
              <a:t>Generation: Machine Language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4</a:t>
            </a:fld>
            <a:endParaRPr lang="en-US"/>
          </a:p>
        </p:txBody>
      </p:sp>
      <p:sp>
        <p:nvSpPr>
          <p:cNvPr id="5" name="Rectangle 4"/>
          <p:cNvSpPr/>
          <p:nvPr/>
        </p:nvSpPr>
        <p:spPr>
          <a:xfrm>
            <a:off x="225614" y="1550504"/>
            <a:ext cx="11775886" cy="1477328"/>
          </a:xfrm>
          <a:prstGeom prst="rect">
            <a:avLst/>
          </a:prstGeom>
        </p:spPr>
        <p:txBody>
          <a:bodyPr wrap="square">
            <a:spAutoFit/>
          </a:bodyPr>
          <a:lstStyle/>
          <a:p>
            <a:endParaRPr lang="en-US" dirty="0"/>
          </a:p>
          <a:p>
            <a:pPr>
              <a:lnSpc>
                <a:spcPct val="150000"/>
              </a:lnSpc>
            </a:pPr>
            <a:r>
              <a:rPr lang="en-US" b="1" dirty="0">
                <a:solidFill>
                  <a:schemeClr val="accent1">
                    <a:lumMod val="75000"/>
                  </a:schemeClr>
                </a:solidFill>
              </a:rPr>
              <a:t>All the commands and data values are expressed using 0s and 1s, corresponding to the </a:t>
            </a:r>
            <a:r>
              <a:rPr lang="en-US" b="1" i="1" dirty="0">
                <a:solidFill>
                  <a:schemeClr val="accent1">
                    <a:lumMod val="75000"/>
                  </a:schemeClr>
                </a:solidFill>
              </a:rPr>
              <a:t>off </a:t>
            </a:r>
            <a:r>
              <a:rPr lang="en-US" b="1" dirty="0">
                <a:solidFill>
                  <a:schemeClr val="accent1">
                    <a:lumMod val="75000"/>
                  </a:schemeClr>
                </a:solidFill>
              </a:rPr>
              <a:t>and </a:t>
            </a:r>
            <a:r>
              <a:rPr lang="en-US" b="1" i="1" dirty="0">
                <a:solidFill>
                  <a:schemeClr val="accent1">
                    <a:lumMod val="75000"/>
                  </a:schemeClr>
                </a:solidFill>
              </a:rPr>
              <a:t>on </a:t>
            </a:r>
            <a:r>
              <a:rPr lang="en-US" b="1" dirty="0">
                <a:solidFill>
                  <a:schemeClr val="accent1">
                    <a:lumMod val="75000"/>
                  </a:schemeClr>
                </a:solidFill>
              </a:rPr>
              <a:t>electrical states in a computer. </a:t>
            </a:r>
            <a:endParaRPr lang="en-US" b="1" dirty="0" smtClean="0">
              <a:solidFill>
                <a:schemeClr val="accent1">
                  <a:lumMod val="75000"/>
                </a:schemeClr>
              </a:solidFill>
            </a:endParaRPr>
          </a:p>
          <a:p>
            <a:endParaRPr lang="en-US" b="1" dirty="0">
              <a:solidFill>
                <a:schemeClr val="accent1">
                  <a:lumMod val="75000"/>
                </a:schemeClr>
              </a:solidFill>
            </a:endParaRPr>
          </a:p>
        </p:txBody>
      </p:sp>
      <p:sp>
        <p:nvSpPr>
          <p:cNvPr id="7"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300" y="3135086"/>
            <a:ext cx="9666514" cy="2455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8690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t>	</a:t>
            </a:r>
            <a:r>
              <a:rPr lang="en-US" sz="3200" dirty="0" smtClean="0"/>
              <a:t>		</a:t>
            </a:r>
            <a:r>
              <a:rPr lang="en-US" sz="3200" b="1" dirty="0" smtClean="0"/>
              <a:t>Second </a:t>
            </a:r>
            <a:r>
              <a:rPr lang="en-US" sz="3200" b="1" dirty="0"/>
              <a:t>Generation: Assembly Language</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5</a:t>
            </a:fld>
            <a:endParaRPr lang="en-US"/>
          </a:p>
        </p:txBody>
      </p:sp>
      <p:sp>
        <p:nvSpPr>
          <p:cNvPr id="5" name="Rectangle 4"/>
          <p:cNvSpPr/>
          <p:nvPr/>
        </p:nvSpPr>
        <p:spPr>
          <a:xfrm>
            <a:off x="225614" y="1550504"/>
            <a:ext cx="11775886" cy="1754326"/>
          </a:xfrm>
          <a:prstGeom prst="rect">
            <a:avLst/>
          </a:prstGeom>
        </p:spPr>
        <p:txBody>
          <a:bodyPr wrap="square">
            <a:spAutoFit/>
          </a:bodyPr>
          <a:lstStyle/>
          <a:p>
            <a:pPr>
              <a:lnSpc>
                <a:spcPct val="150000"/>
              </a:lnSpc>
            </a:pPr>
            <a:r>
              <a:rPr lang="en-US" b="1" dirty="0" smtClean="0">
                <a:solidFill>
                  <a:schemeClr val="accent1">
                    <a:lumMod val="75000"/>
                  </a:schemeClr>
                </a:solidFill>
              </a:rPr>
              <a:t>It </a:t>
            </a:r>
            <a:r>
              <a:rPr lang="en-US" b="1" dirty="0">
                <a:solidFill>
                  <a:schemeClr val="accent1">
                    <a:lumMod val="75000"/>
                  </a:schemeClr>
                </a:solidFill>
              </a:rPr>
              <a:t>used symbolic codes, also known as </a:t>
            </a:r>
            <a:r>
              <a:rPr lang="en-US" b="1" i="1" dirty="0">
                <a:solidFill>
                  <a:srgbClr val="C00000"/>
                </a:solidFill>
              </a:rPr>
              <a:t>mnemonic </a:t>
            </a:r>
            <a:r>
              <a:rPr lang="en-US" b="1" dirty="0">
                <a:solidFill>
                  <a:srgbClr val="C00000"/>
                </a:solidFill>
              </a:rPr>
              <a:t>codes</a:t>
            </a:r>
            <a:r>
              <a:rPr lang="en-US" b="1" dirty="0">
                <a:solidFill>
                  <a:schemeClr val="accent1">
                    <a:lumMod val="75000"/>
                  </a:schemeClr>
                </a:solidFill>
              </a:rPr>
              <a:t>, which are easy-to-remember abbreviations, rather than numbers. Examples of these codes include ADD for add, CMP for compare, and MUL for multiply. </a:t>
            </a:r>
          </a:p>
          <a:p>
            <a:pPr>
              <a:lnSpc>
                <a:spcPct val="150000"/>
              </a:lnSpc>
            </a:pPr>
            <a:r>
              <a:rPr lang="en-US" b="1" dirty="0" smtClean="0">
                <a:solidFill>
                  <a:schemeClr val="accent1">
                    <a:lumMod val="75000"/>
                  </a:schemeClr>
                </a:solidFill>
              </a:rPr>
              <a:t>An </a:t>
            </a:r>
            <a:r>
              <a:rPr lang="en-US" b="1" dirty="0">
                <a:solidFill>
                  <a:schemeClr val="accent1">
                    <a:lumMod val="75000"/>
                  </a:schemeClr>
                </a:solidFill>
              </a:rPr>
              <a:t>assembly language statement consists of a </a:t>
            </a:r>
            <a:r>
              <a:rPr lang="en-US" b="1" dirty="0">
                <a:solidFill>
                  <a:srgbClr val="C00000"/>
                </a:solidFill>
              </a:rPr>
              <a:t>label, an operation code, and one or more </a:t>
            </a:r>
            <a:r>
              <a:rPr lang="en-US" b="1" i="1" dirty="0">
                <a:solidFill>
                  <a:srgbClr val="C00000"/>
                </a:solidFill>
              </a:rPr>
              <a:t>operands</a:t>
            </a:r>
            <a:r>
              <a:rPr lang="en-US" b="1" i="1" dirty="0">
                <a:solidFill>
                  <a:schemeClr val="accent1">
                    <a:lumMod val="75000"/>
                  </a:schemeClr>
                </a:solidFill>
              </a:rPr>
              <a:t>. </a:t>
            </a:r>
            <a:endParaRPr lang="en-US" b="1" dirty="0">
              <a:solidFill>
                <a:schemeClr val="accent1">
                  <a:lumMod val="75000"/>
                </a:schemeClr>
              </a:solidFill>
            </a:endParaRPr>
          </a:p>
          <a:p>
            <a:pPr>
              <a:lnSpc>
                <a:spcPct val="150000"/>
              </a:lnSpc>
            </a:pPr>
            <a:r>
              <a:rPr lang="en-US" b="1" dirty="0">
                <a:solidFill>
                  <a:schemeClr val="accent1">
                    <a:lumMod val="75000"/>
                  </a:schemeClr>
                </a:solidFill>
              </a:rPr>
              <a:t>Labels are used to identify and refer instructions in the program. </a:t>
            </a:r>
          </a:p>
        </p:txBody>
      </p:sp>
      <p:sp>
        <p:nvSpPr>
          <p:cNvPr id="7"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150" y="3420094"/>
            <a:ext cx="10248405" cy="2271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2956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t>	</a:t>
            </a:r>
            <a:r>
              <a:rPr lang="en-US" sz="3200" dirty="0" smtClean="0"/>
              <a:t>		</a:t>
            </a:r>
            <a:r>
              <a:rPr lang="en-US" sz="3200" b="1" dirty="0" smtClean="0"/>
              <a:t>Third </a:t>
            </a:r>
            <a:r>
              <a:rPr lang="en-US" sz="3200" b="1" dirty="0"/>
              <a:t>Generation: High-level Language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6</a:t>
            </a:fld>
            <a:endParaRPr lang="en-US"/>
          </a:p>
        </p:txBody>
      </p:sp>
      <p:sp>
        <p:nvSpPr>
          <p:cNvPr id="5" name="Rectangle 4"/>
          <p:cNvSpPr/>
          <p:nvPr/>
        </p:nvSpPr>
        <p:spPr>
          <a:xfrm>
            <a:off x="225614" y="1550504"/>
            <a:ext cx="11775886" cy="2169825"/>
          </a:xfrm>
          <a:prstGeom prst="rect">
            <a:avLst/>
          </a:prstGeom>
        </p:spPr>
        <p:txBody>
          <a:bodyPr wrap="square">
            <a:spAutoFit/>
          </a:bodyPr>
          <a:lstStyle/>
          <a:p>
            <a:pPr algn="just">
              <a:lnSpc>
                <a:spcPct val="150000"/>
              </a:lnSpc>
            </a:pPr>
            <a:r>
              <a:rPr lang="en-US" b="1" dirty="0" smtClean="0">
                <a:solidFill>
                  <a:schemeClr val="accent1">
                    <a:lumMod val="75000"/>
                  </a:schemeClr>
                </a:solidFill>
              </a:rPr>
              <a:t>The </a:t>
            </a:r>
            <a:r>
              <a:rPr lang="en-US" b="1" dirty="0">
                <a:solidFill>
                  <a:schemeClr val="accent1">
                    <a:lumMod val="75000"/>
                  </a:schemeClr>
                </a:solidFill>
              </a:rPr>
              <a:t>third generation was introduced to make the languages more </a:t>
            </a:r>
            <a:r>
              <a:rPr lang="en-US" b="1" dirty="0" smtClean="0">
                <a:solidFill>
                  <a:srgbClr val="C00000"/>
                </a:solidFill>
              </a:rPr>
              <a:t>programmer-friendly</a:t>
            </a:r>
            <a:r>
              <a:rPr lang="en-US" b="1" dirty="0">
                <a:solidFill>
                  <a:schemeClr val="accent1">
                    <a:lumMod val="75000"/>
                  </a:schemeClr>
                </a:solidFill>
              </a:rPr>
              <a:t>. </a:t>
            </a:r>
          </a:p>
          <a:p>
            <a:pPr algn="just">
              <a:lnSpc>
                <a:spcPct val="150000"/>
              </a:lnSpc>
            </a:pPr>
            <a:r>
              <a:rPr lang="en-US" b="1" dirty="0">
                <a:solidFill>
                  <a:schemeClr val="accent1">
                    <a:lumMod val="75000"/>
                  </a:schemeClr>
                </a:solidFill>
              </a:rPr>
              <a:t>A</a:t>
            </a:r>
            <a:r>
              <a:rPr lang="en-US" b="1" dirty="0" smtClean="0">
                <a:solidFill>
                  <a:schemeClr val="accent1">
                    <a:lumMod val="75000"/>
                  </a:schemeClr>
                </a:solidFill>
              </a:rPr>
              <a:t> </a:t>
            </a:r>
            <a:r>
              <a:rPr lang="en-US" b="1" dirty="0">
                <a:solidFill>
                  <a:schemeClr val="accent1">
                    <a:lumMod val="75000"/>
                  </a:schemeClr>
                </a:solidFill>
              </a:rPr>
              <a:t>translator is needed to translate the instructions written in a high-level language into the computer-executable machine language. Such translators are commonly known as </a:t>
            </a:r>
            <a:r>
              <a:rPr lang="en-US" b="1" dirty="0">
                <a:solidFill>
                  <a:srgbClr val="C00000"/>
                </a:solidFill>
              </a:rPr>
              <a:t>interpreters and </a:t>
            </a:r>
            <a:r>
              <a:rPr lang="en-US" b="1" dirty="0" smtClean="0">
                <a:solidFill>
                  <a:srgbClr val="C00000"/>
                </a:solidFill>
              </a:rPr>
              <a:t>compilers</a:t>
            </a:r>
            <a:r>
              <a:rPr lang="en-US" b="1" dirty="0" smtClean="0">
                <a:solidFill>
                  <a:schemeClr val="accent1">
                    <a:lumMod val="75000"/>
                  </a:schemeClr>
                </a:solidFill>
              </a:rPr>
              <a:t>. </a:t>
            </a:r>
            <a:endParaRPr lang="en-US" b="1" dirty="0">
              <a:solidFill>
                <a:schemeClr val="accent1">
                  <a:lumMod val="75000"/>
                </a:schemeClr>
              </a:solidFill>
            </a:endParaRPr>
          </a:p>
          <a:p>
            <a:pPr algn="just">
              <a:lnSpc>
                <a:spcPct val="150000"/>
              </a:lnSpc>
            </a:pPr>
            <a:r>
              <a:rPr lang="en-US" b="1" dirty="0">
                <a:solidFill>
                  <a:schemeClr val="accent1">
                    <a:lumMod val="75000"/>
                  </a:schemeClr>
                </a:solidFill>
              </a:rPr>
              <a:t>The 3GLs make it </a:t>
            </a:r>
            <a:r>
              <a:rPr lang="en-US" b="1" dirty="0">
                <a:solidFill>
                  <a:srgbClr val="C00000"/>
                </a:solidFill>
              </a:rPr>
              <a:t>easy to write and debug </a:t>
            </a:r>
            <a:r>
              <a:rPr lang="en-US" b="1" dirty="0">
                <a:solidFill>
                  <a:schemeClr val="accent1">
                    <a:lumMod val="75000"/>
                  </a:schemeClr>
                </a:solidFill>
              </a:rPr>
              <a:t>a program and give a programmer more time to think about its overall logic. </a:t>
            </a:r>
          </a:p>
        </p:txBody>
      </p:sp>
      <p:sp>
        <p:nvSpPr>
          <p:cNvPr id="7"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298" y="3633851"/>
            <a:ext cx="8629650" cy="1975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22838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t>	         </a:t>
            </a:r>
            <a:r>
              <a:rPr lang="en-US" sz="3200" b="1" dirty="0" smtClean="0"/>
              <a:t>Fourth </a:t>
            </a:r>
            <a:r>
              <a:rPr lang="en-US" sz="3200" b="1" dirty="0"/>
              <a:t>Generation: Very High-level Languages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7</a:t>
            </a:fld>
            <a:endParaRPr lang="en-US"/>
          </a:p>
        </p:txBody>
      </p:sp>
      <p:sp>
        <p:nvSpPr>
          <p:cNvPr id="5" name="Rectangle 4"/>
          <p:cNvSpPr/>
          <p:nvPr/>
        </p:nvSpPr>
        <p:spPr>
          <a:xfrm>
            <a:off x="225614" y="1550504"/>
            <a:ext cx="11775886" cy="4662815"/>
          </a:xfrm>
          <a:prstGeom prst="rect">
            <a:avLst/>
          </a:prstGeom>
        </p:spPr>
        <p:txBody>
          <a:bodyPr wrap="square">
            <a:spAutoFit/>
          </a:bodyPr>
          <a:lstStyle/>
          <a:p>
            <a:pPr algn="just">
              <a:lnSpc>
                <a:spcPct val="150000"/>
              </a:lnSpc>
            </a:pPr>
            <a:r>
              <a:rPr lang="en-US" b="1" dirty="0" smtClean="0">
                <a:solidFill>
                  <a:schemeClr val="accent1">
                    <a:lumMod val="75000"/>
                  </a:schemeClr>
                </a:solidFill>
              </a:rPr>
              <a:t>4GLs </a:t>
            </a:r>
            <a:r>
              <a:rPr lang="en-US" b="1" dirty="0">
                <a:solidFill>
                  <a:schemeClr val="accent1">
                    <a:lumMod val="75000"/>
                  </a:schemeClr>
                </a:solidFill>
              </a:rPr>
              <a:t>are a little different from their prior generation because they are </a:t>
            </a:r>
            <a:r>
              <a:rPr lang="en-US" b="1" dirty="0" smtClean="0">
                <a:solidFill>
                  <a:srgbClr val="C00000"/>
                </a:solidFill>
              </a:rPr>
              <a:t>non-procedural</a:t>
            </a:r>
            <a:r>
              <a:rPr lang="en-US" b="1" dirty="0" smtClean="0">
                <a:solidFill>
                  <a:schemeClr val="accent1">
                    <a:lumMod val="75000"/>
                  </a:schemeClr>
                </a:solidFill>
              </a:rPr>
              <a:t>.</a:t>
            </a:r>
            <a:endParaRPr lang="en-US" b="1" dirty="0">
              <a:solidFill>
                <a:schemeClr val="accent1">
                  <a:lumMod val="75000"/>
                </a:schemeClr>
              </a:solidFill>
            </a:endParaRPr>
          </a:p>
          <a:p>
            <a:pPr algn="just">
              <a:lnSpc>
                <a:spcPct val="150000"/>
              </a:lnSpc>
            </a:pPr>
            <a:r>
              <a:rPr lang="en-US" b="1" dirty="0">
                <a:solidFill>
                  <a:schemeClr val="accent1">
                    <a:lumMod val="75000"/>
                  </a:schemeClr>
                </a:solidFill>
              </a:rPr>
              <a:t>W</a:t>
            </a:r>
            <a:r>
              <a:rPr lang="en-US" b="1" dirty="0" smtClean="0">
                <a:solidFill>
                  <a:schemeClr val="accent1">
                    <a:lumMod val="75000"/>
                  </a:schemeClr>
                </a:solidFill>
              </a:rPr>
              <a:t>hile </a:t>
            </a:r>
            <a:r>
              <a:rPr lang="en-US" b="1" dirty="0">
                <a:solidFill>
                  <a:schemeClr val="accent1">
                    <a:lumMod val="75000"/>
                  </a:schemeClr>
                </a:solidFill>
              </a:rPr>
              <a:t>using a non-procedural language, programmers define </a:t>
            </a:r>
            <a:r>
              <a:rPr lang="en-US" b="1" dirty="0">
                <a:solidFill>
                  <a:srgbClr val="C00000"/>
                </a:solidFill>
              </a:rPr>
              <a:t>what they want the computer to do </a:t>
            </a:r>
            <a:r>
              <a:rPr lang="en-US" b="1" dirty="0">
                <a:solidFill>
                  <a:schemeClr val="accent1">
                    <a:lumMod val="75000"/>
                  </a:schemeClr>
                </a:solidFill>
              </a:rPr>
              <a:t>but they do not supply all the details of how it has to be </a:t>
            </a:r>
            <a:r>
              <a:rPr lang="en-US" b="1" dirty="0" smtClean="0">
                <a:solidFill>
                  <a:schemeClr val="accent1">
                    <a:lumMod val="75000"/>
                  </a:schemeClr>
                </a:solidFill>
              </a:rPr>
              <a:t>done. </a:t>
            </a:r>
          </a:p>
          <a:p>
            <a:pPr algn="just">
              <a:lnSpc>
                <a:spcPct val="150000"/>
              </a:lnSpc>
            </a:pPr>
            <a:endParaRPr lang="en-US" b="1" dirty="0" smtClean="0">
              <a:solidFill>
                <a:schemeClr val="accent1">
                  <a:lumMod val="75000"/>
                </a:schemeClr>
              </a:solidFill>
            </a:endParaRPr>
          </a:p>
          <a:p>
            <a:pPr algn="just">
              <a:lnSpc>
                <a:spcPct val="150000"/>
              </a:lnSpc>
            </a:pPr>
            <a:r>
              <a:rPr lang="en-US" b="1" dirty="0" smtClean="0">
                <a:solidFill>
                  <a:schemeClr val="accent1">
                    <a:lumMod val="75000"/>
                  </a:schemeClr>
                </a:solidFill>
              </a:rPr>
              <a:t>Although </a:t>
            </a:r>
            <a:r>
              <a:rPr lang="en-US" b="1" dirty="0">
                <a:solidFill>
                  <a:schemeClr val="accent1">
                    <a:lumMod val="75000"/>
                  </a:schemeClr>
                </a:solidFill>
              </a:rPr>
              <a:t>there is no standard rule that defines a 4GL, certain </a:t>
            </a:r>
            <a:r>
              <a:rPr lang="en-US" b="1" dirty="0">
                <a:solidFill>
                  <a:srgbClr val="C00000"/>
                </a:solidFill>
              </a:rPr>
              <a:t>characteristics </a:t>
            </a:r>
            <a:r>
              <a:rPr lang="en-US" b="1" dirty="0" smtClean="0">
                <a:solidFill>
                  <a:schemeClr val="accent1">
                    <a:lumMod val="75000"/>
                  </a:schemeClr>
                </a:solidFill>
              </a:rPr>
              <a:t>include </a:t>
            </a:r>
            <a:r>
              <a:rPr lang="en-US" b="1" dirty="0">
                <a:solidFill>
                  <a:schemeClr val="accent1">
                    <a:lumMod val="75000"/>
                  </a:schemeClr>
                </a:solidFill>
              </a:rPr>
              <a:t>the following: </a:t>
            </a:r>
          </a:p>
          <a:p>
            <a:pPr algn="just">
              <a:lnSpc>
                <a:spcPct val="150000"/>
              </a:lnSpc>
            </a:pPr>
            <a:r>
              <a:rPr lang="en-US" b="1" dirty="0">
                <a:solidFill>
                  <a:schemeClr val="accent1">
                    <a:lumMod val="75000"/>
                  </a:schemeClr>
                </a:solidFill>
              </a:rPr>
              <a:t>• The instructions of the code are written in</a:t>
            </a:r>
            <a:r>
              <a:rPr lang="en-US" b="1" dirty="0">
                <a:solidFill>
                  <a:srgbClr val="C00000"/>
                </a:solidFill>
              </a:rPr>
              <a:t> English-like </a:t>
            </a:r>
            <a:r>
              <a:rPr lang="en-US" b="1" dirty="0">
                <a:solidFill>
                  <a:schemeClr val="accent1">
                    <a:lumMod val="75000"/>
                  </a:schemeClr>
                </a:solidFill>
              </a:rPr>
              <a:t>sentences. </a:t>
            </a:r>
          </a:p>
          <a:p>
            <a:pPr algn="just">
              <a:lnSpc>
                <a:spcPct val="150000"/>
              </a:lnSpc>
            </a:pPr>
            <a:r>
              <a:rPr lang="en-US" b="1" dirty="0">
                <a:solidFill>
                  <a:schemeClr val="accent1">
                    <a:lumMod val="75000"/>
                  </a:schemeClr>
                </a:solidFill>
              </a:rPr>
              <a:t>• They are non-procedural, so users concentrate on the </a:t>
            </a:r>
            <a:r>
              <a:rPr lang="en-US" b="1" dirty="0">
                <a:solidFill>
                  <a:srgbClr val="C00000"/>
                </a:solidFill>
              </a:rPr>
              <a:t>‘what’ </a:t>
            </a:r>
            <a:r>
              <a:rPr lang="en-US" b="1" dirty="0">
                <a:solidFill>
                  <a:schemeClr val="accent1">
                    <a:lumMod val="75000"/>
                  </a:schemeClr>
                </a:solidFill>
              </a:rPr>
              <a:t>instead of the ‘how’ aspect of the task. </a:t>
            </a:r>
          </a:p>
          <a:p>
            <a:pPr algn="just">
              <a:lnSpc>
                <a:spcPct val="150000"/>
              </a:lnSpc>
            </a:pPr>
            <a:r>
              <a:rPr lang="en-US" b="1" dirty="0">
                <a:solidFill>
                  <a:schemeClr val="accent1">
                    <a:lumMod val="75000"/>
                  </a:schemeClr>
                </a:solidFill>
              </a:rPr>
              <a:t>• The code written in a 4GL is </a:t>
            </a:r>
            <a:r>
              <a:rPr lang="en-US" b="1" dirty="0">
                <a:solidFill>
                  <a:srgbClr val="C00000"/>
                </a:solidFill>
              </a:rPr>
              <a:t>easy</a:t>
            </a:r>
            <a:r>
              <a:rPr lang="en-US" b="1" dirty="0">
                <a:solidFill>
                  <a:schemeClr val="accent1">
                    <a:lumMod val="75000"/>
                  </a:schemeClr>
                </a:solidFill>
              </a:rPr>
              <a:t> to maintain. </a:t>
            </a:r>
          </a:p>
          <a:p>
            <a:pPr algn="just">
              <a:lnSpc>
                <a:spcPct val="150000"/>
              </a:lnSpc>
            </a:pPr>
            <a:r>
              <a:rPr lang="en-US" b="1" dirty="0">
                <a:solidFill>
                  <a:schemeClr val="accent1">
                    <a:lumMod val="75000"/>
                  </a:schemeClr>
                </a:solidFill>
              </a:rPr>
              <a:t>• The code written in a 4GL enhances the p</a:t>
            </a:r>
            <a:r>
              <a:rPr lang="en-US" b="1" dirty="0">
                <a:solidFill>
                  <a:srgbClr val="C00000"/>
                </a:solidFill>
              </a:rPr>
              <a:t>roductivity </a:t>
            </a:r>
            <a:r>
              <a:rPr lang="en-US" b="1" dirty="0">
                <a:solidFill>
                  <a:schemeClr val="accent1">
                    <a:lumMod val="75000"/>
                  </a:schemeClr>
                </a:solidFill>
              </a:rPr>
              <a:t>of programmers, as they have to type fewer lines of code to get something done. A programmer supposedly becomes 10 times more productive when he/she writes the code using a 4GL than using a 3GL. </a:t>
            </a:r>
          </a:p>
        </p:txBody>
      </p:sp>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6977421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t>	             </a:t>
            </a:r>
            <a:r>
              <a:rPr lang="en-US" sz="3200" b="1" dirty="0" smtClean="0"/>
              <a:t>Fifth-generation </a:t>
            </a:r>
            <a:r>
              <a:rPr lang="en-US" sz="3200" b="1" dirty="0"/>
              <a:t>Programming Language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8</a:t>
            </a:fld>
            <a:endParaRPr lang="en-US"/>
          </a:p>
        </p:txBody>
      </p:sp>
      <p:sp>
        <p:nvSpPr>
          <p:cNvPr id="5" name="Rectangle 4"/>
          <p:cNvSpPr/>
          <p:nvPr/>
        </p:nvSpPr>
        <p:spPr>
          <a:xfrm>
            <a:off x="286603" y="1816432"/>
            <a:ext cx="11505063" cy="2585323"/>
          </a:xfrm>
          <a:prstGeom prst="rect">
            <a:avLst/>
          </a:prstGeom>
        </p:spPr>
        <p:txBody>
          <a:bodyPr wrap="square">
            <a:spAutoFit/>
          </a:bodyPr>
          <a:lstStyle/>
          <a:p>
            <a:pPr algn="just">
              <a:lnSpc>
                <a:spcPct val="150000"/>
              </a:lnSpc>
            </a:pPr>
            <a:r>
              <a:rPr lang="en-US" b="1" dirty="0" smtClean="0">
                <a:solidFill>
                  <a:schemeClr val="accent1">
                    <a:lumMod val="75000"/>
                  </a:schemeClr>
                </a:solidFill>
              </a:rPr>
              <a:t>Fifth-generation </a:t>
            </a:r>
            <a:r>
              <a:rPr lang="en-US" b="1" dirty="0">
                <a:solidFill>
                  <a:schemeClr val="accent1">
                    <a:lumMod val="75000"/>
                  </a:schemeClr>
                </a:solidFill>
              </a:rPr>
              <a:t>programming languages (5GLs) are </a:t>
            </a:r>
            <a:r>
              <a:rPr lang="en-US" b="1" dirty="0" smtClean="0">
                <a:solidFill>
                  <a:schemeClr val="accent1">
                    <a:lumMod val="75000"/>
                  </a:schemeClr>
                </a:solidFill>
              </a:rPr>
              <a:t>centered </a:t>
            </a:r>
            <a:r>
              <a:rPr lang="en-US" b="1" dirty="0">
                <a:solidFill>
                  <a:schemeClr val="accent1">
                    <a:lumMod val="75000"/>
                  </a:schemeClr>
                </a:solidFill>
              </a:rPr>
              <a:t>on solving problems using the </a:t>
            </a:r>
            <a:r>
              <a:rPr lang="en-US" b="1" dirty="0">
                <a:solidFill>
                  <a:srgbClr val="C00000"/>
                </a:solidFill>
              </a:rPr>
              <a:t>constraints</a:t>
            </a:r>
            <a:r>
              <a:rPr lang="en-US" b="1" dirty="0">
                <a:solidFill>
                  <a:schemeClr val="accent1">
                    <a:lumMod val="75000"/>
                  </a:schemeClr>
                </a:solidFill>
              </a:rPr>
              <a:t> given to a program rather than using an algorithm written by a programmer. </a:t>
            </a:r>
          </a:p>
          <a:p>
            <a:pPr algn="just">
              <a:lnSpc>
                <a:spcPct val="150000"/>
              </a:lnSpc>
            </a:pPr>
            <a:endParaRPr lang="en-US" b="1" dirty="0" smtClean="0">
              <a:solidFill>
                <a:schemeClr val="accent1">
                  <a:lumMod val="75000"/>
                </a:schemeClr>
              </a:solidFill>
            </a:endParaRPr>
          </a:p>
          <a:p>
            <a:pPr algn="just">
              <a:lnSpc>
                <a:spcPct val="150000"/>
              </a:lnSpc>
            </a:pPr>
            <a:r>
              <a:rPr lang="en-US" b="1" dirty="0" smtClean="0">
                <a:solidFill>
                  <a:schemeClr val="accent1">
                    <a:lumMod val="75000"/>
                  </a:schemeClr>
                </a:solidFill>
              </a:rPr>
              <a:t>These </a:t>
            </a:r>
            <a:r>
              <a:rPr lang="en-US" b="1" dirty="0">
                <a:solidFill>
                  <a:schemeClr val="accent1">
                    <a:lumMod val="75000"/>
                  </a:schemeClr>
                </a:solidFill>
              </a:rPr>
              <a:t>languages are widely used in artificial intelligence research. </a:t>
            </a:r>
          </a:p>
          <a:p>
            <a:pPr algn="just">
              <a:lnSpc>
                <a:spcPct val="150000"/>
              </a:lnSpc>
            </a:pPr>
            <a:endParaRPr lang="en-US" b="1" dirty="0" smtClean="0">
              <a:solidFill>
                <a:schemeClr val="accent1">
                  <a:lumMod val="75000"/>
                </a:schemeClr>
              </a:solidFill>
            </a:endParaRPr>
          </a:p>
          <a:p>
            <a:pPr algn="just">
              <a:lnSpc>
                <a:spcPct val="150000"/>
              </a:lnSpc>
            </a:pPr>
            <a:r>
              <a:rPr lang="en-US" b="1" dirty="0" smtClean="0">
                <a:solidFill>
                  <a:schemeClr val="accent1">
                    <a:lumMod val="75000"/>
                  </a:schemeClr>
                </a:solidFill>
              </a:rPr>
              <a:t>Typical </a:t>
            </a:r>
            <a:r>
              <a:rPr lang="en-US" b="1" dirty="0">
                <a:solidFill>
                  <a:schemeClr val="accent1">
                    <a:lumMod val="75000"/>
                  </a:schemeClr>
                </a:solidFill>
              </a:rPr>
              <a:t>examples of 5GLs include Prolog, OPS5, Mercury, and Visual Basic. </a:t>
            </a:r>
          </a:p>
        </p:txBody>
      </p:sp>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21772010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t>			          Monolithic </a:t>
            </a:r>
            <a:r>
              <a:rPr lang="en-US" sz="3200" b="1" dirty="0"/>
              <a:t>Programming</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9</a:t>
            </a:fld>
            <a:endParaRPr lang="en-US"/>
          </a:p>
        </p:txBody>
      </p:sp>
      <p:sp>
        <p:nvSpPr>
          <p:cNvPr id="5" name="Rectangle 4"/>
          <p:cNvSpPr/>
          <p:nvPr/>
        </p:nvSpPr>
        <p:spPr>
          <a:xfrm>
            <a:off x="225615" y="1550504"/>
            <a:ext cx="7980850" cy="4247317"/>
          </a:xfrm>
          <a:prstGeom prst="rect">
            <a:avLst/>
          </a:prstGeom>
        </p:spPr>
        <p:txBody>
          <a:bodyPr wrap="square">
            <a:spAutoFit/>
          </a:bodyPr>
          <a:lstStyle/>
          <a:p>
            <a:pPr algn="just">
              <a:lnSpc>
                <a:spcPct val="150000"/>
              </a:lnSpc>
            </a:pPr>
            <a:r>
              <a:rPr lang="en-US" b="1" dirty="0" smtClean="0">
                <a:solidFill>
                  <a:schemeClr val="accent1">
                    <a:lumMod val="75000"/>
                  </a:schemeClr>
                </a:solidFill>
              </a:rPr>
              <a:t>Programs </a:t>
            </a:r>
            <a:r>
              <a:rPr lang="en-US" b="1" dirty="0">
                <a:solidFill>
                  <a:schemeClr val="accent1">
                    <a:lumMod val="75000"/>
                  </a:schemeClr>
                </a:solidFill>
              </a:rPr>
              <a:t>written using monolithic programming languages such as assembly language and BASIC consist of global data and sequential code. The global data can be accessed and modified (knowingly or mistakenly) from any part of the program, thereby, posing a serious threat to its </a:t>
            </a:r>
            <a:r>
              <a:rPr lang="en-US" b="1" dirty="0" smtClean="0">
                <a:solidFill>
                  <a:schemeClr val="accent1">
                    <a:lumMod val="75000"/>
                  </a:schemeClr>
                </a:solidFill>
              </a:rPr>
              <a:t>integrity.</a:t>
            </a:r>
            <a:endParaRPr lang="en-US" b="1" dirty="0">
              <a:solidFill>
                <a:schemeClr val="accent1">
                  <a:lumMod val="75000"/>
                </a:schemeClr>
              </a:solidFill>
            </a:endParaRPr>
          </a:p>
          <a:p>
            <a:pPr algn="just">
              <a:lnSpc>
                <a:spcPct val="150000"/>
              </a:lnSpc>
            </a:pPr>
            <a:r>
              <a:rPr lang="en-US" b="1" dirty="0" smtClean="0">
                <a:solidFill>
                  <a:schemeClr val="accent1">
                    <a:lumMod val="75000"/>
                  </a:schemeClr>
                </a:solidFill>
              </a:rPr>
              <a:t>Monolithic </a:t>
            </a:r>
            <a:r>
              <a:rPr lang="en-US" b="1" dirty="0">
                <a:solidFill>
                  <a:schemeClr val="accent1">
                    <a:lumMod val="75000"/>
                  </a:schemeClr>
                </a:solidFill>
              </a:rPr>
              <a:t>programs have just one program module as such programming languages do not support the concept of subroutines. Therefore, all the actions required to complete a particular task are embedded within the same application itself. This not only makes the size of the program large but also makes it difficult to debug and maintain.</a:t>
            </a:r>
          </a:p>
        </p:txBody>
      </p:sp>
      <p:pic>
        <p:nvPicPr>
          <p:cNvPr id="6" name="Picture 5"/>
          <p:cNvPicPr>
            <a:picLocks noChangeAspect="1"/>
          </p:cNvPicPr>
          <p:nvPr/>
        </p:nvPicPr>
        <p:blipFill>
          <a:blip r:embed="rId2"/>
          <a:stretch>
            <a:fillRect/>
          </a:stretch>
        </p:blipFill>
        <p:spPr>
          <a:xfrm>
            <a:off x="8206465" y="1790687"/>
            <a:ext cx="3404346" cy="3925266"/>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4222801950"/>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344</TotalTime>
  <Words>2201</Words>
  <Application>Microsoft Office PowerPoint</Application>
  <PresentationFormat>Widescreen</PresentationFormat>
  <Paragraphs>172</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Gill Sans MT</vt:lpstr>
      <vt:lpstr>Gill Sans Std</vt:lpstr>
      <vt:lpstr>OUP1</vt:lpstr>
      <vt:lpstr>Wingdings 2</vt:lpstr>
      <vt:lpstr>Dividend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Chowdhury, Sayantan</dc:creator>
  <cp:lastModifiedBy>SUMAN, Surbhi</cp:lastModifiedBy>
  <cp:revision>211</cp:revision>
  <dcterms:created xsi:type="dcterms:W3CDTF">2017-05-19T08:19:07Z</dcterms:created>
  <dcterms:modified xsi:type="dcterms:W3CDTF">2017-06-08T04:32:17Z</dcterms:modified>
</cp:coreProperties>
</file>