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notesMasterIdLst>
    <p:notesMasterId r:id="rId31"/>
  </p:notesMasterIdLst>
  <p:sldIdLst>
    <p:sldId id="286" r:id="rId2"/>
    <p:sldId id="257" r:id="rId3"/>
    <p:sldId id="258" r:id="rId4"/>
    <p:sldId id="259" r:id="rId5"/>
    <p:sldId id="260" r:id="rId6"/>
    <p:sldId id="261" r:id="rId7"/>
    <p:sldId id="262" r:id="rId8"/>
    <p:sldId id="263" r:id="rId9"/>
    <p:sldId id="264" r:id="rId10"/>
    <p:sldId id="282" r:id="rId11"/>
    <p:sldId id="265" r:id="rId12"/>
    <p:sldId id="266" r:id="rId13"/>
    <p:sldId id="267" r:id="rId14"/>
    <p:sldId id="268" r:id="rId15"/>
    <p:sldId id="269" r:id="rId16"/>
    <p:sldId id="270" r:id="rId17"/>
    <p:sldId id="283" r:id="rId18"/>
    <p:sldId id="271" r:id="rId19"/>
    <p:sldId id="272" r:id="rId20"/>
    <p:sldId id="273" r:id="rId21"/>
    <p:sldId id="284" r:id="rId22"/>
    <p:sldId id="274" r:id="rId23"/>
    <p:sldId id="275" r:id="rId24"/>
    <p:sldId id="276" r:id="rId25"/>
    <p:sldId id="277" r:id="rId26"/>
    <p:sldId id="285" r:id="rId27"/>
    <p:sldId id="278" r:id="rId28"/>
    <p:sldId id="279" r:id="rId29"/>
    <p:sldId id="28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006"/>
    <a:srgbClr val="00ACD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D3F0DB-A8E3-432D-BC92-EEE7BB97802F}" type="datetimeFigureOut">
              <a:rPr lang="en-US" smtClean="0"/>
              <a:t>6/8/2017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2C8F77-8D4F-4A91-9F80-D6123489EA82}" type="slidenum">
              <a:rPr lang="en-US" smtClean="0"/>
              <a:t>‹#›</a:t>
            </a:fld>
            <a:endParaRPr lang="en-US"/>
          </a:p>
        </p:txBody>
      </p:sp>
    </p:spTree>
    <p:extLst>
      <p:ext uri="{BB962C8B-B14F-4D97-AF65-F5344CB8AC3E}">
        <p14:creationId xmlns:p14="http://schemas.microsoft.com/office/powerpoint/2010/main" val="154733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2C8F77-8D4F-4A91-9F80-D6123489EA82}" type="slidenum">
              <a:rPr lang="en-US" smtClean="0"/>
              <a:t>1</a:t>
            </a:fld>
            <a:endParaRPr lang="en-US"/>
          </a:p>
        </p:txBody>
      </p:sp>
    </p:spTree>
    <p:extLst>
      <p:ext uri="{BB962C8B-B14F-4D97-AF65-F5344CB8AC3E}">
        <p14:creationId xmlns:p14="http://schemas.microsoft.com/office/powerpoint/2010/main" val="2889947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0DD754FA-D11A-45BA-AA6F-F2224592AC6D}" type="datetime1">
              <a:rPr lang="en-US" smtClean="0"/>
              <a:t>6/8/2017</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30807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65FD224-6851-4450-8E59-AC200C0939B7}" type="datetime1">
              <a:rPr lang="en-US" smtClean="0"/>
              <a:t>6/8/2017</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842944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727821E-6542-4349-BA5D-A76E677F6BD6}" type="datetime1">
              <a:rPr lang="en-US" smtClean="0"/>
              <a:t>6/8/2017</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2003338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DCD459-F0B5-4137-97B7-25FEE9DB1A5C}" type="datetime1">
              <a:rPr lang="en-US" smtClean="0"/>
              <a:t>6/8/2017</a:t>
            </a:fld>
            <a:endParaRPr lang="en-US"/>
          </a:p>
        </p:txBody>
      </p:sp>
      <p:sp>
        <p:nvSpPr>
          <p:cNvPr id="5" name="Footer Placeholder 4"/>
          <p:cNvSpPr>
            <a:spLocks noGrp="1"/>
          </p:cNvSpPr>
          <p:nvPr>
            <p:ph type="ftr" sz="quarter" idx="11"/>
          </p:nvPr>
        </p:nvSpPr>
        <p:spPr/>
        <p:txBody>
          <a:body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903235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924DBE6-9034-4FF6-B407-DDFD9FF1799D}" type="datetime1">
              <a:rPr lang="en-US" smtClean="0"/>
              <a:t>6/8/2017</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4114518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7E4E92-4D93-4F64-8BC9-4493C5711362}" type="datetime1">
              <a:rPr lang="en-US" smtClean="0"/>
              <a:t>6/8/2017</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127003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176F4E-D238-4B55-B764-3D1A323877C4}" type="datetime1">
              <a:rPr lang="en-US" smtClean="0"/>
              <a:t>6/8/2017</a:t>
            </a:fld>
            <a:endParaRPr lang="en-US"/>
          </a:p>
        </p:txBody>
      </p:sp>
      <p:sp>
        <p:nvSpPr>
          <p:cNvPr id="8" name="Footer Placeholder 7"/>
          <p:cNvSpPr>
            <a:spLocks noGrp="1"/>
          </p:cNvSpPr>
          <p:nvPr>
            <p:ph type="ftr" sz="quarter" idx="11"/>
          </p:nvPr>
        </p:nvSpPr>
        <p:spPr/>
        <p:txBody>
          <a:bodyPr/>
          <a:lstStyle/>
          <a:p>
            <a:r>
              <a:rPr lang="en-US" smtClean="0"/>
              <a:t>© Oxford University Press 2017. All rights reserved.</a:t>
            </a:r>
            <a:endParaRPr lang="en-US"/>
          </a:p>
        </p:txBody>
      </p:sp>
      <p:sp>
        <p:nvSpPr>
          <p:cNvPr id="9" name="Slide Number Placeholder 8"/>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26252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7D205E-21D3-49F6-8420-61A4EB34310D}" type="datetime1">
              <a:rPr lang="en-US" smtClean="0"/>
              <a:t>6/8/2017</a:t>
            </a:fld>
            <a:endParaRPr lang="en-US"/>
          </a:p>
        </p:txBody>
      </p:sp>
      <p:sp>
        <p:nvSpPr>
          <p:cNvPr id="4" name="Footer Placeholder 3"/>
          <p:cNvSpPr>
            <a:spLocks noGrp="1"/>
          </p:cNvSpPr>
          <p:nvPr>
            <p:ph type="ftr" sz="quarter" idx="11"/>
          </p:nvPr>
        </p:nvSpPr>
        <p:spPr/>
        <p:txBody>
          <a:bodyPr/>
          <a:lstStyle/>
          <a:p>
            <a:r>
              <a:rPr lang="en-US" smtClean="0"/>
              <a:t>© Oxford University Press 2017. All rights reserved.</a:t>
            </a:r>
            <a:endParaRPr lang="en-US"/>
          </a:p>
        </p:txBody>
      </p:sp>
      <p:sp>
        <p:nvSpPr>
          <p:cNvPr id="5" name="Slide Number Placeholder 4"/>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3956645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22575-9132-4D48-925D-2C4E03066820}" type="datetime1">
              <a:rPr lang="en-US" smtClean="0"/>
              <a:t>6/8/2017</a:t>
            </a:fld>
            <a:endParaRPr lang="en-US"/>
          </a:p>
        </p:txBody>
      </p:sp>
      <p:sp>
        <p:nvSpPr>
          <p:cNvPr id="3" name="Footer Placeholder 2"/>
          <p:cNvSpPr>
            <a:spLocks noGrp="1"/>
          </p:cNvSpPr>
          <p:nvPr>
            <p:ph type="ftr" sz="quarter" idx="11"/>
          </p:nvPr>
        </p:nvSpPr>
        <p:spPr/>
        <p:txBody>
          <a:bodyPr/>
          <a:lstStyle/>
          <a:p>
            <a:r>
              <a:rPr lang="en-US" smtClean="0"/>
              <a:t>© Oxford University Press 2017. All rights reserved.</a:t>
            </a:r>
            <a:endParaRPr lang="en-US"/>
          </a:p>
        </p:txBody>
      </p:sp>
      <p:sp>
        <p:nvSpPr>
          <p:cNvPr id="4" name="Slide Number Placeholder 3"/>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2948519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E9AAC42C-3CEA-4A47-953C-8B621F48D9D3}" type="datetime1">
              <a:rPr lang="en-US" smtClean="0"/>
              <a:t>6/8/2017</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4EAA311-F8B8-413B-ACCD-5A57951484CD}" type="slidenum">
              <a:rPr lang="en-US" smtClean="0"/>
              <a:t>‹#›</a:t>
            </a:fld>
            <a:endParaRPr lang="en-US"/>
          </a:p>
        </p:txBody>
      </p:sp>
    </p:spTree>
    <p:extLst>
      <p:ext uri="{BB962C8B-B14F-4D97-AF65-F5344CB8AC3E}">
        <p14:creationId xmlns:p14="http://schemas.microsoft.com/office/powerpoint/2010/main" val="1331123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74ED353-640F-42F4-98F4-8C6F235768BE}" type="datetime1">
              <a:rPr lang="en-US" smtClean="0"/>
              <a:t>6/8/2017</a:t>
            </a:fld>
            <a:endParaRPr lang="en-US"/>
          </a:p>
        </p:txBody>
      </p:sp>
      <p:sp>
        <p:nvSpPr>
          <p:cNvPr id="6" name="Footer Placeholder 5"/>
          <p:cNvSpPr>
            <a:spLocks noGrp="1"/>
          </p:cNvSpPr>
          <p:nvPr>
            <p:ph type="ftr" sz="quarter" idx="11"/>
          </p:nvPr>
        </p:nvSpPr>
        <p:spPr/>
        <p:txBody>
          <a:bodyPr/>
          <a:lstStyle/>
          <a:p>
            <a:r>
              <a:rPr lang="en-US" smtClean="0"/>
              <a:t>© Oxford University Press 2017. All rights reserved.</a:t>
            </a:r>
            <a:endParaRPr lang="en-US"/>
          </a:p>
        </p:txBody>
      </p:sp>
      <p:sp>
        <p:nvSpPr>
          <p:cNvPr id="7" name="Slide Number Placeholder 6"/>
          <p:cNvSpPr>
            <a:spLocks noGrp="1"/>
          </p:cNvSpPr>
          <p:nvPr>
            <p:ph type="sldNum" sz="quarter" idx="12"/>
          </p:nvPr>
        </p:nvSpPr>
        <p:spPr/>
        <p:txBody>
          <a:bodyPr/>
          <a:lstStyle/>
          <a:p>
            <a:fld id="{04EAA311-F8B8-413B-ACCD-5A57951484CD}" type="slidenum">
              <a:rPr lang="en-US" smtClean="0"/>
              <a:t>‹#›</a:t>
            </a:fld>
            <a:endParaRPr lang="en-US"/>
          </a:p>
        </p:txBody>
      </p:sp>
    </p:spTree>
    <p:extLst>
      <p:ext uri="{BB962C8B-B14F-4D97-AF65-F5344CB8AC3E}">
        <p14:creationId xmlns:p14="http://schemas.microsoft.com/office/powerpoint/2010/main" val="4213974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9DC53A5-B380-443D-9385-8B3EAD5E7A71}" type="datetime1">
              <a:rPr lang="en-US" smtClean="0"/>
              <a:t>6/8/2017</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smtClean="0"/>
              <a:t>© Oxford University Press 2017. All rights reserved.</a:t>
            </a:r>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4EAA311-F8B8-413B-ACCD-5A57951484CD}"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32309584"/>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02246" y="1179443"/>
            <a:ext cx="3657547" cy="46382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581192" y="2216854"/>
            <a:ext cx="4960140" cy="1046440"/>
          </a:xfrm>
          <a:prstGeom prst="rect">
            <a:avLst/>
          </a:prstGeom>
          <a:noFill/>
        </p:spPr>
        <p:txBody>
          <a:bodyPr wrap="none" rtlCol="0">
            <a:spAutoFit/>
          </a:bodyPr>
          <a:lstStyle/>
          <a:p>
            <a:r>
              <a:rPr lang="en-US" sz="4400" b="1" dirty="0" smtClean="0">
                <a:latin typeface="Calibri Light" panose="020F0302020204030204" pitchFamily="34" charset="0"/>
              </a:rPr>
              <a:t>Python Programming</a:t>
            </a:r>
          </a:p>
          <a:p>
            <a:r>
              <a:rPr lang="en-US" dirty="0" smtClean="0">
                <a:latin typeface="Calibri Light" panose="020F0302020204030204" pitchFamily="34" charset="0"/>
              </a:rPr>
              <a:t>Using Problem Solving Approach</a:t>
            </a:r>
            <a:endParaRPr lang="en-US" dirty="0">
              <a:latin typeface="Calibri Light" panose="020F0302020204030204" pitchFamily="34" charset="0"/>
            </a:endParaRPr>
          </a:p>
        </p:txBody>
      </p:sp>
      <p:sp>
        <p:nvSpPr>
          <p:cNvPr id="6" name="TextBox 5"/>
          <p:cNvSpPr txBox="1"/>
          <p:nvPr/>
        </p:nvSpPr>
        <p:spPr>
          <a:xfrm>
            <a:off x="3061262" y="3759005"/>
            <a:ext cx="2333267" cy="523220"/>
          </a:xfrm>
          <a:prstGeom prst="rect">
            <a:avLst/>
          </a:prstGeom>
          <a:noFill/>
        </p:spPr>
        <p:txBody>
          <a:bodyPr wrap="none" rtlCol="0">
            <a:spAutoFit/>
          </a:bodyPr>
          <a:lstStyle/>
          <a:p>
            <a:r>
              <a:rPr lang="en-US" sz="2800" b="1" dirty="0" smtClean="0">
                <a:latin typeface="Calibri Light" panose="020F0302020204030204" pitchFamily="34" charset="0"/>
                <a:cs typeface="Arial" panose="020B0604020202020204" pitchFamily="34" charset="0"/>
              </a:rPr>
              <a:t>Reema Thareja</a:t>
            </a:r>
            <a:endParaRPr lang="en-US" sz="2800" b="1" dirty="0">
              <a:latin typeface="Calibri Light" panose="020F0302020204030204" pitchFamily="34" charset="0"/>
              <a:cs typeface="Arial" panose="020B0604020202020204" pitchFamily="34"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2735" y="1282890"/>
            <a:ext cx="3475414" cy="4421874"/>
          </a:xfrm>
          <a:prstGeom prst="rect">
            <a:avLst/>
          </a:prstGeom>
        </p:spPr>
      </p:pic>
      <p:sp>
        <p:nvSpPr>
          <p:cNvPr id="8" name="TextBox 7"/>
          <p:cNvSpPr txBox="1"/>
          <p:nvPr/>
        </p:nvSpPr>
        <p:spPr>
          <a:xfrm>
            <a:off x="10019408" y="0"/>
            <a:ext cx="1931939" cy="1938992"/>
          </a:xfrm>
          <a:prstGeom prst="rect">
            <a:avLst/>
          </a:prstGeom>
          <a:solidFill>
            <a:schemeClr val="bg2">
              <a:lumMod val="25000"/>
            </a:schemeClr>
          </a:solidFill>
        </p:spPr>
        <p:txBody>
          <a:bodyPr wrap="none" rtlCol="0">
            <a:spAutoFit/>
          </a:bodyPr>
          <a:lstStyle/>
          <a:p>
            <a:endParaRPr lang="en-US" sz="5400" dirty="0" smtClean="0">
              <a:latin typeface="OUP1" panose="00000400000000000000" pitchFamily="2" charset="0"/>
            </a:endParaRPr>
          </a:p>
          <a:p>
            <a:pPr algn="ctr"/>
            <a:r>
              <a:rPr lang="en-US" sz="4800" dirty="0" smtClean="0">
                <a:solidFill>
                  <a:schemeClr val="bg1">
                    <a:lumMod val="85000"/>
                  </a:schemeClr>
                </a:solidFill>
                <a:latin typeface="OUP1" panose="00000400000000000000" pitchFamily="2" charset="0"/>
              </a:rPr>
              <a:t>1</a:t>
            </a:r>
          </a:p>
          <a:p>
            <a:endParaRPr lang="en-US" dirty="0">
              <a:latin typeface="OUP1" panose="00000400000000000000" pitchFamily="2" charset="0"/>
            </a:endParaRPr>
          </a:p>
        </p:txBody>
      </p:sp>
      <p:sp>
        <p:nvSpPr>
          <p:cNvPr id="9"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10" name="Slide Number Placeholder 9"/>
          <p:cNvSpPr>
            <a:spLocks noGrp="1"/>
          </p:cNvSpPr>
          <p:nvPr>
            <p:ph type="sldNum" sz="quarter" idx="12"/>
          </p:nvPr>
        </p:nvSpPr>
        <p:spPr/>
        <p:txBody>
          <a:bodyPr/>
          <a:lstStyle/>
          <a:p>
            <a:fld id="{04EAA311-F8B8-413B-ACCD-5A57951484CD}" type="slidenum">
              <a:rPr lang="en-US" smtClean="0"/>
              <a:t>1</a:t>
            </a:fld>
            <a:endParaRPr lang="en-US"/>
          </a:p>
        </p:txBody>
      </p:sp>
      <p:cxnSp>
        <p:nvCxnSpPr>
          <p:cNvPr id="4" name="Straight Connector 3"/>
          <p:cNvCxnSpPr/>
          <p:nvPr/>
        </p:nvCxnSpPr>
        <p:spPr>
          <a:xfrm>
            <a:off x="410817" y="3390727"/>
            <a:ext cx="531412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023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Local </a:t>
            </a:r>
            <a:r>
              <a:rPr lang="en-US" sz="3200" b="1" dirty="0"/>
              <a:t>and Global Variables </a:t>
            </a:r>
            <a:r>
              <a:rPr lang="en-US" sz="3200" b="1" dirty="0" smtClean="0"/>
              <a:t>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10</a:t>
            </a:fld>
            <a:endParaRPr lang="en-US"/>
          </a:p>
        </p:txBody>
      </p:sp>
      <p:sp>
        <p:nvSpPr>
          <p:cNvPr id="7"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8" name="TextBox 7"/>
          <p:cNvSpPr txBox="1"/>
          <p:nvPr/>
        </p:nvSpPr>
        <p:spPr>
          <a:xfrm>
            <a:off x="215693" y="1693681"/>
            <a:ext cx="1207159" cy="369332"/>
          </a:xfrm>
          <a:prstGeom prst="rect">
            <a:avLst/>
          </a:prstGeom>
          <a:noFill/>
        </p:spPr>
        <p:txBody>
          <a:bodyPr wrap="square" rtlCol="0">
            <a:spAutoFit/>
          </a:bodyPr>
          <a:lstStyle/>
          <a:p>
            <a:r>
              <a:rPr lang="en-IN" dirty="0" smtClean="0"/>
              <a:t>Example:</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413" y="1878347"/>
            <a:ext cx="8639175" cy="44669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36799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Using </a:t>
            </a:r>
            <a:r>
              <a:rPr lang="en-US" sz="3200" b="1" dirty="0"/>
              <a:t>the Global Statement </a:t>
            </a:r>
            <a:r>
              <a:rPr lang="en-US" sz="3200" b="1" dirty="0" smtClean="0"/>
              <a:t>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11</a:t>
            </a:fld>
            <a:endParaRPr lang="en-US"/>
          </a:p>
        </p:txBody>
      </p:sp>
      <p:sp>
        <p:nvSpPr>
          <p:cNvPr id="5" name="Rectangle 4"/>
          <p:cNvSpPr/>
          <p:nvPr/>
        </p:nvSpPr>
        <p:spPr>
          <a:xfrm>
            <a:off x="180975" y="1616146"/>
            <a:ext cx="11830050" cy="874535"/>
          </a:xfrm>
          <a:prstGeom prst="rect">
            <a:avLst/>
          </a:prstGeom>
        </p:spPr>
        <p:txBody>
          <a:bodyPr wrap="square">
            <a:spAutoFit/>
          </a:bodyPr>
          <a:lstStyle/>
          <a:p>
            <a:pPr algn="just">
              <a:lnSpc>
                <a:spcPct val="150000"/>
              </a:lnSpc>
            </a:pPr>
            <a:r>
              <a:rPr lang="en-US" b="1" dirty="0" smtClean="0">
                <a:solidFill>
                  <a:schemeClr val="accent1">
                    <a:lumMod val="75000"/>
                  </a:schemeClr>
                </a:solidFill>
              </a:rPr>
              <a:t>To </a:t>
            </a:r>
            <a:r>
              <a:rPr lang="en-US" b="1" dirty="0">
                <a:solidFill>
                  <a:schemeClr val="accent1">
                    <a:lumMod val="75000"/>
                  </a:schemeClr>
                </a:solidFill>
              </a:rPr>
              <a:t>define a variable defined inside a function as global, you must use the global statement. This declares the local or the inner variable of the function to have module scope. </a:t>
            </a:r>
          </a:p>
        </p:txBody>
      </p:sp>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8" name="TextBox 7"/>
          <p:cNvSpPr txBox="1"/>
          <p:nvPr/>
        </p:nvSpPr>
        <p:spPr>
          <a:xfrm>
            <a:off x="617517" y="2630677"/>
            <a:ext cx="1163782" cy="369332"/>
          </a:xfrm>
          <a:prstGeom prst="rect">
            <a:avLst/>
          </a:prstGeom>
          <a:noFill/>
        </p:spPr>
        <p:txBody>
          <a:bodyPr wrap="square" rtlCol="0">
            <a:spAutoFit/>
          </a:bodyPr>
          <a:lstStyle/>
          <a:p>
            <a:r>
              <a:rPr lang="en-IN" dirty="0" smtClean="0"/>
              <a:t>Example:</a:t>
            </a: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133" y="2696319"/>
            <a:ext cx="8907906"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8788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Resolution </a:t>
            </a:r>
            <a:r>
              <a:rPr lang="en-US" sz="3200" b="1" dirty="0"/>
              <a:t>of names</a:t>
            </a:r>
            <a:r>
              <a:rPr lang="en-US" sz="3200" b="1" dirty="0" smtClean="0"/>
              <a:t>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12</a:t>
            </a:fld>
            <a:endParaRPr lang="en-US"/>
          </a:p>
        </p:txBody>
      </p:sp>
      <p:sp>
        <p:nvSpPr>
          <p:cNvPr id="5" name="Rectangle 4"/>
          <p:cNvSpPr/>
          <p:nvPr/>
        </p:nvSpPr>
        <p:spPr>
          <a:xfrm>
            <a:off x="180975" y="1583495"/>
            <a:ext cx="11830050" cy="2169825"/>
          </a:xfrm>
          <a:prstGeom prst="rect">
            <a:avLst/>
          </a:prstGeom>
        </p:spPr>
        <p:txBody>
          <a:bodyPr wrap="square">
            <a:spAutoFit/>
          </a:bodyPr>
          <a:lstStyle/>
          <a:p>
            <a:pPr algn="just">
              <a:lnSpc>
                <a:spcPct val="150000"/>
              </a:lnSpc>
            </a:pPr>
            <a:r>
              <a:rPr lang="en-US" b="1" i="1" dirty="0" smtClean="0">
                <a:solidFill>
                  <a:srgbClr val="C00000"/>
                </a:solidFill>
              </a:rPr>
              <a:t>Scope</a:t>
            </a:r>
            <a:r>
              <a:rPr lang="en-US" b="1" i="1" dirty="0" smtClean="0">
                <a:solidFill>
                  <a:schemeClr val="accent1">
                    <a:lumMod val="75000"/>
                  </a:schemeClr>
                </a:solidFill>
              </a:rPr>
              <a:t> </a:t>
            </a:r>
            <a:r>
              <a:rPr lang="en-US" b="1" dirty="0">
                <a:solidFill>
                  <a:schemeClr val="accent1">
                    <a:lumMod val="75000"/>
                  </a:schemeClr>
                </a:solidFill>
              </a:rPr>
              <a:t>defines the visibility of a name within a block. If a local variable is defined in a block, its scope is that particular block. If it is defined in a function, then its scope is all blocks within that </a:t>
            </a:r>
            <a:r>
              <a:rPr lang="en-US" b="1" dirty="0" smtClean="0">
                <a:solidFill>
                  <a:schemeClr val="accent1">
                    <a:lumMod val="75000"/>
                  </a:schemeClr>
                </a:solidFill>
              </a:rPr>
              <a:t>function. </a:t>
            </a:r>
            <a:endParaRPr lang="en-US" b="1" dirty="0" smtClean="0">
              <a:solidFill>
                <a:schemeClr val="accent1">
                  <a:lumMod val="75000"/>
                </a:schemeClr>
              </a:solidFill>
            </a:endParaRPr>
          </a:p>
          <a:p>
            <a:pPr algn="just">
              <a:lnSpc>
                <a:spcPct val="150000"/>
              </a:lnSpc>
            </a:pPr>
            <a:r>
              <a:rPr lang="en-US" b="1" dirty="0" smtClean="0">
                <a:solidFill>
                  <a:schemeClr val="accent1">
                    <a:lumMod val="75000"/>
                  </a:schemeClr>
                </a:solidFill>
              </a:rPr>
              <a:t>When </a:t>
            </a:r>
            <a:r>
              <a:rPr lang="en-US" b="1" dirty="0">
                <a:solidFill>
                  <a:schemeClr val="accent1">
                    <a:lumMod val="75000"/>
                  </a:schemeClr>
                </a:solidFill>
              </a:rPr>
              <a:t>a variable name is used in a code block, it is resolved using the nearest enclosing scope. If no variable of that name is found, then a </a:t>
            </a:r>
            <a:r>
              <a:rPr lang="en-US" b="1" dirty="0" err="1">
                <a:solidFill>
                  <a:srgbClr val="C00000"/>
                </a:solidFill>
              </a:rPr>
              <a:t>NameError</a:t>
            </a:r>
            <a:r>
              <a:rPr lang="en-US" b="1" dirty="0">
                <a:solidFill>
                  <a:schemeClr val="accent1">
                    <a:lumMod val="75000"/>
                  </a:schemeClr>
                </a:solidFill>
              </a:rPr>
              <a:t> is raised. In the code given below, </a:t>
            </a:r>
            <a:r>
              <a:rPr lang="en-US" b="1" dirty="0" err="1">
                <a:solidFill>
                  <a:schemeClr val="accent1">
                    <a:lumMod val="75000"/>
                  </a:schemeClr>
                </a:solidFill>
              </a:rPr>
              <a:t>str</a:t>
            </a:r>
            <a:r>
              <a:rPr lang="en-US" b="1" dirty="0">
                <a:solidFill>
                  <a:schemeClr val="accent1">
                    <a:lumMod val="75000"/>
                  </a:schemeClr>
                </a:solidFill>
              </a:rPr>
              <a:t> is a global string because it has been defined before calling the function. </a:t>
            </a:r>
          </a:p>
        </p:txBody>
      </p:sp>
      <p:pic>
        <p:nvPicPr>
          <p:cNvPr id="6" name="Picture 5"/>
          <p:cNvPicPr>
            <a:picLocks noChangeAspect="1"/>
          </p:cNvPicPr>
          <p:nvPr/>
        </p:nvPicPr>
        <p:blipFill>
          <a:blip r:embed="rId2"/>
          <a:stretch>
            <a:fillRect/>
          </a:stretch>
        </p:blipFill>
        <p:spPr>
          <a:xfrm>
            <a:off x="4329209" y="3941356"/>
            <a:ext cx="3251913" cy="2286563"/>
          </a:xfrm>
          <a:prstGeom prst="rect">
            <a:avLst/>
          </a:prstGeom>
        </p:spPr>
      </p:pic>
      <p:sp>
        <p:nvSpPr>
          <p:cNvPr id="7"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8" name="TextBox 7"/>
          <p:cNvSpPr txBox="1"/>
          <p:nvPr/>
        </p:nvSpPr>
        <p:spPr>
          <a:xfrm>
            <a:off x="2282001" y="3819103"/>
            <a:ext cx="1102467" cy="369332"/>
          </a:xfrm>
          <a:prstGeom prst="rect">
            <a:avLst/>
          </a:prstGeom>
          <a:noFill/>
        </p:spPr>
        <p:txBody>
          <a:bodyPr wrap="square" rtlCol="0">
            <a:spAutoFit/>
          </a:bodyPr>
          <a:lstStyle/>
          <a:p>
            <a:r>
              <a:rPr lang="en-IN" dirty="0" smtClean="0"/>
              <a:t>Example:</a:t>
            </a:r>
            <a:endParaRPr lang="en-IN" dirty="0"/>
          </a:p>
        </p:txBody>
      </p:sp>
    </p:spTree>
    <p:extLst>
      <p:ext uri="{BB962C8B-B14F-4D97-AF65-F5344CB8AC3E}">
        <p14:creationId xmlns:p14="http://schemas.microsoft.com/office/powerpoint/2010/main" val="2980859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The Return Statement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13</a:t>
            </a:fld>
            <a:endParaRPr lang="en-US"/>
          </a:p>
        </p:txBody>
      </p:sp>
      <p:sp>
        <p:nvSpPr>
          <p:cNvPr id="5" name="Rectangle 4"/>
          <p:cNvSpPr/>
          <p:nvPr/>
        </p:nvSpPr>
        <p:spPr>
          <a:xfrm>
            <a:off x="180975" y="1550504"/>
            <a:ext cx="11830050" cy="3831818"/>
          </a:xfrm>
          <a:prstGeom prst="rect">
            <a:avLst/>
          </a:prstGeom>
        </p:spPr>
        <p:txBody>
          <a:bodyPr wrap="square">
            <a:spAutoFit/>
          </a:bodyPr>
          <a:lstStyle/>
          <a:p>
            <a:pPr>
              <a:lnSpc>
                <a:spcPct val="150000"/>
              </a:lnSpc>
            </a:pPr>
            <a:r>
              <a:rPr lang="en-US" b="1" dirty="0" smtClean="0">
                <a:solidFill>
                  <a:schemeClr val="accent1">
                    <a:lumMod val="75000"/>
                  </a:schemeClr>
                </a:solidFill>
              </a:rPr>
              <a:t>The </a:t>
            </a:r>
            <a:r>
              <a:rPr lang="en-US" b="1" dirty="0">
                <a:solidFill>
                  <a:schemeClr val="accent1">
                    <a:lumMod val="75000"/>
                  </a:schemeClr>
                </a:solidFill>
              </a:rPr>
              <a:t>syntax of return statement is, </a:t>
            </a:r>
          </a:p>
          <a:p>
            <a:pPr>
              <a:lnSpc>
                <a:spcPct val="150000"/>
              </a:lnSpc>
            </a:pPr>
            <a:r>
              <a:rPr lang="en-US" b="1" dirty="0">
                <a:solidFill>
                  <a:srgbClr val="C00000"/>
                </a:solidFill>
              </a:rPr>
              <a:t>return [expression] </a:t>
            </a:r>
          </a:p>
          <a:p>
            <a:pPr>
              <a:lnSpc>
                <a:spcPct val="150000"/>
              </a:lnSpc>
            </a:pPr>
            <a:r>
              <a:rPr lang="en-US" b="1" dirty="0">
                <a:solidFill>
                  <a:schemeClr val="accent1">
                    <a:lumMod val="75000"/>
                  </a:schemeClr>
                </a:solidFill>
              </a:rPr>
              <a:t>The expression is written in brackets because it is optional. If the expression is present, it is evaluated and the resultant value is returned to the calling function. However, if no expression is specified then the function will return </a:t>
            </a:r>
            <a:r>
              <a:rPr lang="en-US" b="1" dirty="0">
                <a:solidFill>
                  <a:srgbClr val="C00000"/>
                </a:solidFill>
              </a:rPr>
              <a:t>None</a:t>
            </a:r>
            <a:r>
              <a:rPr lang="en-US" b="1" dirty="0">
                <a:solidFill>
                  <a:schemeClr val="accent1">
                    <a:lumMod val="75000"/>
                  </a:schemeClr>
                </a:solidFill>
              </a:rPr>
              <a:t>. </a:t>
            </a:r>
            <a:endParaRPr lang="en-US" b="1" dirty="0" smtClean="0">
              <a:solidFill>
                <a:schemeClr val="accent1">
                  <a:lumMod val="75000"/>
                </a:schemeClr>
              </a:solidFill>
            </a:endParaRPr>
          </a:p>
          <a:p>
            <a:pPr>
              <a:lnSpc>
                <a:spcPct val="150000"/>
              </a:lnSpc>
            </a:pPr>
            <a:endParaRPr lang="en-US" sz="1200" b="1" dirty="0" smtClean="0">
              <a:solidFill>
                <a:schemeClr val="accent1">
                  <a:lumMod val="75000"/>
                </a:schemeClr>
              </a:solidFill>
            </a:endParaRPr>
          </a:p>
          <a:p>
            <a:pPr>
              <a:lnSpc>
                <a:spcPct val="150000"/>
              </a:lnSpc>
            </a:pPr>
            <a:r>
              <a:rPr lang="en-US" b="1" dirty="0" smtClean="0">
                <a:solidFill>
                  <a:schemeClr val="accent1">
                    <a:lumMod val="75000"/>
                  </a:schemeClr>
                </a:solidFill>
              </a:rPr>
              <a:t>The </a:t>
            </a:r>
            <a:r>
              <a:rPr lang="en-US" b="1" dirty="0">
                <a:solidFill>
                  <a:schemeClr val="accent1">
                    <a:lumMod val="75000"/>
                  </a:schemeClr>
                </a:solidFill>
              </a:rPr>
              <a:t>return statement is used for two things.</a:t>
            </a:r>
          </a:p>
          <a:p>
            <a:pPr>
              <a:lnSpc>
                <a:spcPct val="150000"/>
              </a:lnSpc>
            </a:pPr>
            <a:r>
              <a:rPr lang="en-US" b="1" dirty="0">
                <a:solidFill>
                  <a:schemeClr val="accent1">
                    <a:lumMod val="75000"/>
                  </a:schemeClr>
                </a:solidFill>
              </a:rPr>
              <a:t>• Return a value to the </a:t>
            </a:r>
            <a:r>
              <a:rPr lang="en-US" b="1" dirty="0" smtClean="0">
                <a:solidFill>
                  <a:schemeClr val="accent1">
                    <a:lumMod val="75000"/>
                  </a:schemeClr>
                </a:solidFill>
              </a:rPr>
              <a:t>caller</a:t>
            </a:r>
            <a:endParaRPr lang="en-US" b="1" dirty="0">
              <a:solidFill>
                <a:schemeClr val="accent1">
                  <a:lumMod val="75000"/>
                </a:schemeClr>
              </a:solidFill>
            </a:endParaRPr>
          </a:p>
          <a:p>
            <a:pPr>
              <a:lnSpc>
                <a:spcPct val="150000"/>
              </a:lnSpc>
            </a:pPr>
            <a:r>
              <a:rPr lang="en-US" b="1" dirty="0">
                <a:solidFill>
                  <a:schemeClr val="accent1">
                    <a:lumMod val="75000"/>
                  </a:schemeClr>
                </a:solidFill>
              </a:rPr>
              <a:t>• To end and exit a function and go back to its </a:t>
            </a:r>
            <a:r>
              <a:rPr lang="en-US" b="1" dirty="0" smtClean="0">
                <a:solidFill>
                  <a:schemeClr val="accent1">
                    <a:lumMod val="75000"/>
                  </a:schemeClr>
                </a:solidFill>
              </a:rPr>
              <a:t>caller</a:t>
            </a:r>
            <a:endParaRPr lang="en-US" b="1" dirty="0">
              <a:solidFill>
                <a:schemeClr val="accent1">
                  <a:lumMod val="75000"/>
                </a:schemeClr>
              </a:solidFill>
            </a:endParaRPr>
          </a:p>
        </p:txBody>
      </p:sp>
      <p:pic>
        <p:nvPicPr>
          <p:cNvPr id="6" name="Picture 5"/>
          <p:cNvPicPr>
            <a:picLocks noChangeAspect="1"/>
          </p:cNvPicPr>
          <p:nvPr/>
        </p:nvPicPr>
        <p:blipFill>
          <a:blip r:embed="rId2"/>
          <a:stretch>
            <a:fillRect/>
          </a:stretch>
        </p:blipFill>
        <p:spPr>
          <a:xfrm>
            <a:off x="7030191" y="3728269"/>
            <a:ext cx="4054363" cy="2477110"/>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8" name="TextBox 7"/>
          <p:cNvSpPr txBox="1"/>
          <p:nvPr/>
        </p:nvSpPr>
        <p:spPr>
          <a:xfrm>
            <a:off x="7030191" y="3358937"/>
            <a:ext cx="1207159" cy="369332"/>
          </a:xfrm>
          <a:prstGeom prst="rect">
            <a:avLst/>
          </a:prstGeom>
          <a:noFill/>
        </p:spPr>
        <p:txBody>
          <a:bodyPr wrap="square" rtlCol="0">
            <a:spAutoFit/>
          </a:bodyPr>
          <a:lstStyle/>
          <a:p>
            <a:r>
              <a:rPr lang="en-IN" dirty="0" smtClean="0"/>
              <a:t>Example:</a:t>
            </a:r>
            <a:endParaRPr lang="en-IN" dirty="0"/>
          </a:p>
        </p:txBody>
      </p:sp>
    </p:spTree>
    <p:extLst>
      <p:ext uri="{BB962C8B-B14F-4D97-AF65-F5344CB8AC3E}">
        <p14:creationId xmlns:p14="http://schemas.microsoft.com/office/powerpoint/2010/main" val="3892425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Required Arguments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14</a:t>
            </a:fld>
            <a:endParaRPr lang="en-US"/>
          </a:p>
        </p:txBody>
      </p:sp>
      <p:sp>
        <p:nvSpPr>
          <p:cNvPr id="5" name="Rectangle 4"/>
          <p:cNvSpPr/>
          <p:nvPr/>
        </p:nvSpPr>
        <p:spPr>
          <a:xfrm>
            <a:off x="185738" y="1340644"/>
            <a:ext cx="11830050" cy="1720920"/>
          </a:xfrm>
          <a:prstGeom prst="rect">
            <a:avLst/>
          </a:prstGeom>
        </p:spPr>
        <p:txBody>
          <a:bodyPr wrap="square">
            <a:spAutoFit/>
          </a:bodyPr>
          <a:lstStyle/>
          <a:p>
            <a:endParaRPr lang="en-US" sz="2800" dirty="0"/>
          </a:p>
          <a:p>
            <a:pPr algn="just">
              <a:lnSpc>
                <a:spcPct val="150000"/>
              </a:lnSpc>
            </a:pPr>
            <a:r>
              <a:rPr lang="en-US" b="1" dirty="0">
                <a:solidFill>
                  <a:schemeClr val="accent1">
                    <a:lumMod val="75000"/>
                  </a:schemeClr>
                </a:solidFill>
              </a:rPr>
              <a:t>In the </a:t>
            </a:r>
            <a:r>
              <a:rPr lang="en-US" b="1" i="1" dirty="0">
                <a:solidFill>
                  <a:schemeClr val="accent1">
                    <a:lumMod val="75000"/>
                  </a:schemeClr>
                </a:solidFill>
              </a:rPr>
              <a:t>required arguments</a:t>
            </a:r>
            <a:r>
              <a:rPr lang="en-US" b="1" dirty="0">
                <a:solidFill>
                  <a:schemeClr val="accent1">
                    <a:lumMod val="75000"/>
                  </a:schemeClr>
                </a:solidFill>
              </a:rPr>
              <a:t>, the arguments are passed to a function in correct positional order. Also, the number of arguments in the function call should exactly match with the number of arguments specified in the function definition </a:t>
            </a:r>
          </a:p>
        </p:txBody>
      </p:sp>
      <p:pic>
        <p:nvPicPr>
          <p:cNvPr id="6" name="Picture 5"/>
          <p:cNvPicPr>
            <a:picLocks noChangeAspect="1"/>
          </p:cNvPicPr>
          <p:nvPr/>
        </p:nvPicPr>
        <p:blipFill>
          <a:blip r:embed="rId2"/>
          <a:stretch>
            <a:fillRect/>
          </a:stretch>
        </p:blipFill>
        <p:spPr>
          <a:xfrm>
            <a:off x="241859" y="3577998"/>
            <a:ext cx="9247626" cy="2464407"/>
          </a:xfrm>
          <a:prstGeom prst="rect">
            <a:avLst/>
          </a:prstGeom>
        </p:spPr>
      </p:pic>
      <p:sp>
        <p:nvSpPr>
          <p:cNvPr id="7"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8" name="TextBox 7"/>
          <p:cNvSpPr txBox="1"/>
          <p:nvPr/>
        </p:nvSpPr>
        <p:spPr>
          <a:xfrm>
            <a:off x="185738" y="3197993"/>
            <a:ext cx="1233096" cy="369332"/>
          </a:xfrm>
          <a:prstGeom prst="rect">
            <a:avLst/>
          </a:prstGeom>
          <a:noFill/>
        </p:spPr>
        <p:txBody>
          <a:bodyPr wrap="square" rtlCol="0">
            <a:spAutoFit/>
          </a:bodyPr>
          <a:lstStyle/>
          <a:p>
            <a:r>
              <a:rPr lang="en-IN" dirty="0" smtClean="0"/>
              <a:t>Examples:</a:t>
            </a:r>
            <a:endParaRPr lang="en-IN" dirty="0"/>
          </a:p>
        </p:txBody>
      </p:sp>
    </p:spTree>
    <p:extLst>
      <p:ext uri="{BB962C8B-B14F-4D97-AF65-F5344CB8AC3E}">
        <p14:creationId xmlns:p14="http://schemas.microsoft.com/office/powerpoint/2010/main" val="21278497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0246"/>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Keyword Arguments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15</a:t>
            </a:fld>
            <a:endParaRPr lang="en-US"/>
          </a:p>
        </p:txBody>
      </p:sp>
      <p:sp>
        <p:nvSpPr>
          <p:cNvPr id="5" name="Rectangle 4"/>
          <p:cNvSpPr/>
          <p:nvPr/>
        </p:nvSpPr>
        <p:spPr>
          <a:xfrm>
            <a:off x="185738" y="1340644"/>
            <a:ext cx="11830050" cy="3431709"/>
          </a:xfrm>
          <a:prstGeom prst="rect">
            <a:avLst/>
          </a:prstGeom>
        </p:spPr>
        <p:txBody>
          <a:bodyPr wrap="square">
            <a:spAutoFit/>
          </a:bodyPr>
          <a:lstStyle/>
          <a:p>
            <a:endParaRPr lang="en-US" sz="2800" dirty="0"/>
          </a:p>
          <a:p>
            <a:pPr algn="just">
              <a:lnSpc>
                <a:spcPct val="150000"/>
              </a:lnSpc>
            </a:pPr>
            <a:r>
              <a:rPr lang="en-US" b="1" dirty="0">
                <a:solidFill>
                  <a:schemeClr val="accent1">
                    <a:lumMod val="75000"/>
                  </a:schemeClr>
                </a:solidFill>
              </a:rPr>
              <a:t>When we call a function with some values, the values are assigned to the arguments based on their position. Python also allow functions to be called using keyword arguments in which the order (or position) of the arguments can be changed. The values are not assigned to arguments according to their position but based on their name (or keyword). </a:t>
            </a:r>
          </a:p>
          <a:p>
            <a:pPr algn="just">
              <a:lnSpc>
                <a:spcPct val="150000"/>
              </a:lnSpc>
            </a:pPr>
            <a:r>
              <a:rPr lang="en-US" b="1" dirty="0">
                <a:solidFill>
                  <a:schemeClr val="accent1">
                    <a:lumMod val="75000"/>
                  </a:schemeClr>
                </a:solidFill>
              </a:rPr>
              <a:t>Keyword arguments are beneficial in two cases. </a:t>
            </a:r>
          </a:p>
          <a:p>
            <a:pPr algn="just">
              <a:lnSpc>
                <a:spcPct val="150000"/>
              </a:lnSpc>
            </a:pPr>
            <a:r>
              <a:rPr lang="en-US" b="1" dirty="0">
                <a:solidFill>
                  <a:schemeClr val="accent1">
                    <a:lumMod val="75000"/>
                  </a:schemeClr>
                </a:solidFill>
              </a:rPr>
              <a:t>• First, if you skip arguments. </a:t>
            </a:r>
          </a:p>
          <a:p>
            <a:pPr algn="just">
              <a:lnSpc>
                <a:spcPct val="150000"/>
              </a:lnSpc>
            </a:pPr>
            <a:r>
              <a:rPr lang="en-US" b="1" dirty="0">
                <a:solidFill>
                  <a:schemeClr val="accent1">
                    <a:lumMod val="75000"/>
                  </a:schemeClr>
                </a:solidFill>
              </a:rPr>
              <a:t>• Second, if in the function call you change the order of parameters. </a:t>
            </a:r>
          </a:p>
        </p:txBody>
      </p:sp>
      <p:sp>
        <p:nvSpPr>
          <p:cNvPr id="7"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8" name="TextBox 7"/>
          <p:cNvSpPr txBox="1"/>
          <p:nvPr/>
        </p:nvSpPr>
        <p:spPr>
          <a:xfrm>
            <a:off x="185739" y="4681606"/>
            <a:ext cx="1132422" cy="369332"/>
          </a:xfrm>
          <a:prstGeom prst="rect">
            <a:avLst/>
          </a:prstGeom>
          <a:noFill/>
        </p:spPr>
        <p:txBody>
          <a:bodyPr wrap="square" rtlCol="0">
            <a:spAutoFit/>
          </a:bodyPr>
          <a:lstStyle/>
          <a:p>
            <a:r>
              <a:rPr lang="en-IN" dirty="0" smtClean="0"/>
              <a:t>Example:</a:t>
            </a: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3323" y="4681606"/>
            <a:ext cx="5741904" cy="20279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2106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Variable-length Arguments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16</a:t>
            </a:fld>
            <a:endParaRPr lang="en-US"/>
          </a:p>
        </p:txBody>
      </p:sp>
      <p:sp>
        <p:nvSpPr>
          <p:cNvPr id="5" name="Rectangle 4"/>
          <p:cNvSpPr/>
          <p:nvPr/>
        </p:nvSpPr>
        <p:spPr>
          <a:xfrm>
            <a:off x="121297" y="1630418"/>
            <a:ext cx="11830050" cy="1754326"/>
          </a:xfrm>
          <a:prstGeom prst="rect">
            <a:avLst/>
          </a:prstGeom>
        </p:spPr>
        <p:txBody>
          <a:bodyPr wrap="square">
            <a:spAutoFit/>
          </a:bodyPr>
          <a:lstStyle/>
          <a:p>
            <a:pPr algn="just">
              <a:lnSpc>
                <a:spcPct val="150000"/>
              </a:lnSpc>
            </a:pPr>
            <a:r>
              <a:rPr lang="en-US" b="1" dirty="0" smtClean="0">
                <a:solidFill>
                  <a:schemeClr val="accent1">
                    <a:lumMod val="75000"/>
                  </a:schemeClr>
                </a:solidFill>
              </a:rPr>
              <a:t>In </a:t>
            </a:r>
            <a:r>
              <a:rPr lang="en-US" b="1" dirty="0">
                <a:solidFill>
                  <a:schemeClr val="accent1">
                    <a:lumMod val="75000"/>
                  </a:schemeClr>
                </a:solidFill>
              </a:rPr>
              <a:t>some situations, it is not known in advance how many arguments will be passed to a function. In such cases, Python allows programmers to make function calls with arbitrary (or any) number of arguments. </a:t>
            </a:r>
          </a:p>
          <a:p>
            <a:pPr algn="just">
              <a:lnSpc>
                <a:spcPct val="150000"/>
              </a:lnSpc>
            </a:pPr>
            <a:r>
              <a:rPr lang="en-US" b="1" dirty="0">
                <a:solidFill>
                  <a:schemeClr val="accent1">
                    <a:lumMod val="75000"/>
                  </a:schemeClr>
                </a:solidFill>
              </a:rPr>
              <a:t>When we use arbitrary arguments or variable length arguments, then the function definition use an asterisk (*) before the parameter name. </a:t>
            </a:r>
            <a:r>
              <a:rPr lang="en-US" b="1" dirty="0" smtClean="0">
                <a:solidFill>
                  <a:schemeClr val="accent1">
                    <a:lumMod val="75000"/>
                  </a:schemeClr>
                </a:solidFill>
              </a:rPr>
              <a:t>The syntax </a:t>
            </a:r>
            <a:r>
              <a:rPr lang="en-US" b="1" dirty="0">
                <a:solidFill>
                  <a:schemeClr val="accent1">
                    <a:lumMod val="75000"/>
                  </a:schemeClr>
                </a:solidFill>
              </a:rPr>
              <a:t>for a function using variable arguments can be given as, </a:t>
            </a:r>
          </a:p>
        </p:txBody>
      </p:sp>
      <p:sp>
        <p:nvSpPr>
          <p:cNvPr id="8"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9" name="TextBox 8"/>
          <p:cNvSpPr txBox="1"/>
          <p:nvPr/>
        </p:nvSpPr>
        <p:spPr>
          <a:xfrm>
            <a:off x="185738" y="4363583"/>
            <a:ext cx="1132422" cy="369332"/>
          </a:xfrm>
          <a:prstGeom prst="rect">
            <a:avLst/>
          </a:prstGeom>
          <a:noFill/>
        </p:spPr>
        <p:txBody>
          <a:bodyPr wrap="square" rtlCol="0">
            <a:spAutoFit/>
          </a:bodyPr>
          <a:lstStyle/>
          <a:p>
            <a:r>
              <a:rPr lang="en-IN" dirty="0" smtClean="0"/>
              <a:t>Example:</a:t>
            </a: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2541" y="3571029"/>
            <a:ext cx="6976422" cy="792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541" y="4457549"/>
            <a:ext cx="6976422" cy="2125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84444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Default Arguments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17</a:t>
            </a:fld>
            <a:endParaRPr lang="en-US"/>
          </a:p>
        </p:txBody>
      </p:sp>
      <p:sp>
        <p:nvSpPr>
          <p:cNvPr id="7"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10" name="TextBox 9"/>
          <p:cNvSpPr txBox="1"/>
          <p:nvPr/>
        </p:nvSpPr>
        <p:spPr>
          <a:xfrm>
            <a:off x="254430" y="3751217"/>
            <a:ext cx="1529979" cy="369332"/>
          </a:xfrm>
          <a:prstGeom prst="rect">
            <a:avLst/>
          </a:prstGeom>
          <a:noFill/>
        </p:spPr>
        <p:txBody>
          <a:bodyPr wrap="square" rtlCol="0">
            <a:spAutoFit/>
          </a:bodyPr>
          <a:lstStyle/>
          <a:p>
            <a:r>
              <a:rPr lang="en-IN" dirty="0" smtClean="0"/>
              <a:t>Example:</a:t>
            </a:r>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977" y="3765962"/>
            <a:ext cx="7623420" cy="2640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27820" y="1598827"/>
            <a:ext cx="11823527" cy="2008307"/>
          </a:xfrm>
          <a:prstGeom prst="rect">
            <a:avLst/>
          </a:prstGeom>
        </p:spPr>
        <p:txBody>
          <a:bodyPr wrap="square">
            <a:spAutoFit/>
          </a:bodyPr>
          <a:lstStyle/>
          <a:p>
            <a:pPr>
              <a:lnSpc>
                <a:spcPct val="150000"/>
              </a:lnSpc>
            </a:pPr>
            <a:r>
              <a:rPr lang="en-IN" sz="1700" b="1" dirty="0">
                <a:solidFill>
                  <a:schemeClr val="accent1">
                    <a:lumMod val="75000"/>
                  </a:schemeClr>
                </a:solidFill>
              </a:rPr>
              <a:t>Python allows users to specify function arguments that can have default values. </a:t>
            </a:r>
            <a:r>
              <a:rPr lang="en-IN" sz="1700" b="1" dirty="0">
                <a:solidFill>
                  <a:schemeClr val="accent1">
                    <a:lumMod val="75000"/>
                  </a:schemeClr>
                </a:solidFill>
              </a:rPr>
              <a:t>This means that a function can </a:t>
            </a:r>
            <a:r>
              <a:rPr lang="en-IN" sz="1700" b="1" dirty="0" smtClean="0">
                <a:solidFill>
                  <a:schemeClr val="accent1">
                    <a:lumMod val="75000"/>
                  </a:schemeClr>
                </a:solidFill>
              </a:rPr>
              <a:t>be called </a:t>
            </a:r>
            <a:r>
              <a:rPr lang="en-IN" sz="1700" b="1" dirty="0">
                <a:solidFill>
                  <a:schemeClr val="accent1">
                    <a:lumMod val="75000"/>
                  </a:schemeClr>
                </a:solidFill>
              </a:rPr>
              <a:t>with fewer arguments than it is defined to have. That is, if the function accepts </a:t>
            </a:r>
            <a:r>
              <a:rPr lang="en-IN" sz="1700" b="1" dirty="0" smtClean="0">
                <a:solidFill>
                  <a:schemeClr val="accent1">
                    <a:lumMod val="75000"/>
                  </a:schemeClr>
                </a:solidFill>
              </a:rPr>
              <a:t>three parameters</a:t>
            </a:r>
            <a:r>
              <a:rPr lang="en-IN" sz="1700" b="1" dirty="0">
                <a:solidFill>
                  <a:schemeClr val="accent1">
                    <a:lumMod val="75000"/>
                  </a:schemeClr>
                </a:solidFill>
              </a:rPr>
              <a:t>, but </a:t>
            </a:r>
            <a:r>
              <a:rPr lang="en-IN" sz="1700" b="1" dirty="0" smtClean="0">
                <a:solidFill>
                  <a:schemeClr val="accent1">
                    <a:lumMod val="75000"/>
                  </a:schemeClr>
                </a:solidFill>
              </a:rPr>
              <a:t>function call </a:t>
            </a:r>
            <a:r>
              <a:rPr lang="en-IN" sz="1700" b="1" dirty="0">
                <a:solidFill>
                  <a:schemeClr val="accent1">
                    <a:lumMod val="75000"/>
                  </a:schemeClr>
                </a:solidFill>
              </a:rPr>
              <a:t>provides only two arguments, then the third parameter will be assigned the default (already specified) value</a:t>
            </a:r>
            <a:r>
              <a:rPr lang="en-IN" sz="1700" b="1" dirty="0" smtClean="0">
                <a:solidFill>
                  <a:schemeClr val="accent1">
                    <a:lumMod val="75000"/>
                  </a:schemeClr>
                </a:solidFill>
              </a:rPr>
              <a:t>. </a:t>
            </a:r>
          </a:p>
          <a:p>
            <a:pPr>
              <a:lnSpc>
                <a:spcPct val="150000"/>
              </a:lnSpc>
            </a:pPr>
            <a:r>
              <a:rPr lang="en-IN" sz="1700" b="1" dirty="0">
                <a:solidFill>
                  <a:schemeClr val="accent1">
                    <a:lumMod val="75000"/>
                  </a:schemeClr>
                </a:solidFill>
              </a:rPr>
              <a:t>The default value to an argument is provided by using the assignment operator (=). Users can specify a</a:t>
            </a:r>
          </a:p>
          <a:p>
            <a:pPr>
              <a:lnSpc>
                <a:spcPct val="150000"/>
              </a:lnSpc>
            </a:pPr>
            <a:r>
              <a:rPr lang="en-IN" sz="1700" b="1" dirty="0">
                <a:solidFill>
                  <a:schemeClr val="accent1">
                    <a:lumMod val="75000"/>
                  </a:schemeClr>
                </a:solidFill>
              </a:rPr>
              <a:t>default value for one or more arguments.</a:t>
            </a:r>
            <a:endParaRPr lang="en-IN" sz="1700" b="1" dirty="0">
              <a:solidFill>
                <a:schemeClr val="accent1">
                  <a:lumMod val="75000"/>
                </a:schemeClr>
              </a:solidFill>
            </a:endParaRPr>
          </a:p>
        </p:txBody>
      </p:sp>
    </p:spTree>
    <p:extLst>
      <p:ext uri="{BB962C8B-B14F-4D97-AF65-F5344CB8AC3E}">
        <p14:creationId xmlns:p14="http://schemas.microsoft.com/office/powerpoint/2010/main" val="28122517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Lambda Functions Or Anonymous Functions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18</a:t>
            </a:fld>
            <a:endParaRPr lang="en-US"/>
          </a:p>
        </p:txBody>
      </p:sp>
      <p:sp>
        <p:nvSpPr>
          <p:cNvPr id="5" name="Rectangle 4"/>
          <p:cNvSpPr/>
          <p:nvPr/>
        </p:nvSpPr>
        <p:spPr>
          <a:xfrm>
            <a:off x="250437" y="1511359"/>
            <a:ext cx="11650099" cy="2169825"/>
          </a:xfrm>
          <a:prstGeom prst="rect">
            <a:avLst/>
          </a:prstGeom>
        </p:spPr>
        <p:txBody>
          <a:bodyPr wrap="square">
            <a:spAutoFit/>
          </a:bodyPr>
          <a:lstStyle/>
          <a:p>
            <a:pPr algn="just">
              <a:lnSpc>
                <a:spcPct val="150000"/>
              </a:lnSpc>
            </a:pPr>
            <a:r>
              <a:rPr lang="en-US" b="1" i="1" dirty="0" smtClean="0">
                <a:solidFill>
                  <a:schemeClr val="accent1">
                    <a:lumMod val="75000"/>
                  </a:schemeClr>
                </a:solidFill>
              </a:rPr>
              <a:t>Lambda </a:t>
            </a:r>
            <a:r>
              <a:rPr lang="en-US" b="1" i="1" dirty="0">
                <a:solidFill>
                  <a:schemeClr val="accent1">
                    <a:lumMod val="75000"/>
                  </a:schemeClr>
                </a:solidFill>
              </a:rPr>
              <a:t>or anonymous </a:t>
            </a:r>
            <a:r>
              <a:rPr lang="en-US" b="1" dirty="0">
                <a:solidFill>
                  <a:schemeClr val="accent1">
                    <a:lumMod val="75000"/>
                  </a:schemeClr>
                </a:solidFill>
              </a:rPr>
              <a:t>functions are so called because they are not declared as other functions using the </a:t>
            </a:r>
            <a:r>
              <a:rPr lang="en-US" b="1" dirty="0" err="1">
                <a:solidFill>
                  <a:schemeClr val="accent1">
                    <a:lumMod val="75000"/>
                  </a:schemeClr>
                </a:solidFill>
              </a:rPr>
              <a:t>def</a:t>
            </a:r>
            <a:r>
              <a:rPr lang="en-US" b="1" dirty="0">
                <a:solidFill>
                  <a:schemeClr val="accent1">
                    <a:lumMod val="75000"/>
                  </a:schemeClr>
                </a:solidFill>
              </a:rPr>
              <a:t> keyword. Rather, they are created using the lambda keyword. Lambda functions are throw-away functions, i.e. they are just needed where they have been created and can be used anywhere a function is required. The lambda feature was added to Python due to the demand from LISP programmers. </a:t>
            </a:r>
          </a:p>
          <a:p>
            <a:pPr algn="just">
              <a:lnSpc>
                <a:spcPct val="150000"/>
              </a:lnSpc>
            </a:pPr>
            <a:r>
              <a:rPr lang="en-US" b="1" dirty="0">
                <a:solidFill>
                  <a:schemeClr val="accent1">
                    <a:lumMod val="75000"/>
                  </a:schemeClr>
                </a:solidFill>
              </a:rPr>
              <a:t>Lambda functions contain only a single line. Its syntax can be given as, </a:t>
            </a:r>
          </a:p>
        </p:txBody>
      </p:sp>
      <p:pic>
        <p:nvPicPr>
          <p:cNvPr id="6" name="Picture 5"/>
          <p:cNvPicPr>
            <a:picLocks noChangeAspect="1"/>
          </p:cNvPicPr>
          <p:nvPr/>
        </p:nvPicPr>
        <p:blipFill>
          <a:blip r:embed="rId2"/>
          <a:stretch>
            <a:fillRect/>
          </a:stretch>
        </p:blipFill>
        <p:spPr>
          <a:xfrm>
            <a:off x="250437" y="3669130"/>
            <a:ext cx="3556779" cy="393797"/>
          </a:xfrm>
          <a:prstGeom prst="rect">
            <a:avLst/>
          </a:prstGeom>
        </p:spPr>
      </p:pic>
      <p:pic>
        <p:nvPicPr>
          <p:cNvPr id="7" name="Picture 6"/>
          <p:cNvPicPr>
            <a:picLocks noChangeAspect="1"/>
          </p:cNvPicPr>
          <p:nvPr/>
        </p:nvPicPr>
        <p:blipFill>
          <a:blip r:embed="rId3"/>
          <a:stretch>
            <a:fillRect/>
          </a:stretch>
        </p:blipFill>
        <p:spPr>
          <a:xfrm>
            <a:off x="301248" y="4619043"/>
            <a:ext cx="3505968" cy="1702219"/>
          </a:xfrm>
          <a:prstGeom prst="rect">
            <a:avLst/>
          </a:prstGeom>
        </p:spPr>
      </p:pic>
      <p:sp>
        <p:nvSpPr>
          <p:cNvPr id="8"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9" name="TextBox 8"/>
          <p:cNvSpPr txBox="1"/>
          <p:nvPr/>
        </p:nvSpPr>
        <p:spPr>
          <a:xfrm>
            <a:off x="250437" y="4156319"/>
            <a:ext cx="2414319" cy="369332"/>
          </a:xfrm>
          <a:prstGeom prst="rect">
            <a:avLst/>
          </a:prstGeom>
          <a:noFill/>
        </p:spPr>
        <p:txBody>
          <a:bodyPr wrap="square" rtlCol="0">
            <a:spAutoFit/>
          </a:bodyPr>
          <a:lstStyle/>
          <a:p>
            <a:r>
              <a:rPr lang="en-IN" dirty="0" smtClean="0"/>
              <a:t>Example:</a:t>
            </a:r>
            <a:endParaRPr lang="en-IN" dirty="0"/>
          </a:p>
        </p:txBody>
      </p:sp>
    </p:spTree>
    <p:extLst>
      <p:ext uri="{BB962C8B-B14F-4D97-AF65-F5344CB8AC3E}">
        <p14:creationId xmlns:p14="http://schemas.microsoft.com/office/powerpoint/2010/main" val="19949736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Documentation Strings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19</a:t>
            </a:fld>
            <a:endParaRPr lang="en-US"/>
          </a:p>
        </p:txBody>
      </p:sp>
      <p:sp>
        <p:nvSpPr>
          <p:cNvPr id="5" name="Rectangle 4"/>
          <p:cNvSpPr/>
          <p:nvPr/>
        </p:nvSpPr>
        <p:spPr>
          <a:xfrm>
            <a:off x="121297" y="1591743"/>
            <a:ext cx="11830050" cy="874535"/>
          </a:xfrm>
          <a:prstGeom prst="rect">
            <a:avLst/>
          </a:prstGeom>
        </p:spPr>
        <p:txBody>
          <a:bodyPr wrap="square">
            <a:spAutoFit/>
          </a:bodyPr>
          <a:lstStyle/>
          <a:p>
            <a:pPr algn="just">
              <a:lnSpc>
                <a:spcPct val="150000"/>
              </a:lnSpc>
            </a:pPr>
            <a:r>
              <a:rPr lang="en-US" b="1" dirty="0" err="1" smtClean="0">
                <a:solidFill>
                  <a:schemeClr val="accent1">
                    <a:lumMod val="75000"/>
                  </a:schemeClr>
                </a:solidFill>
              </a:rPr>
              <a:t>Docstrings</a:t>
            </a:r>
            <a:r>
              <a:rPr lang="en-US" b="1" dirty="0" smtClean="0">
                <a:solidFill>
                  <a:schemeClr val="accent1">
                    <a:lumMod val="75000"/>
                  </a:schemeClr>
                </a:solidFill>
              </a:rPr>
              <a:t> </a:t>
            </a:r>
            <a:r>
              <a:rPr lang="en-US" b="1" dirty="0">
                <a:solidFill>
                  <a:schemeClr val="accent1">
                    <a:lumMod val="75000"/>
                  </a:schemeClr>
                </a:solidFill>
              </a:rPr>
              <a:t>(documentation strings) serve the same purpose as that of comments, as they are designed to explain code. However, they are more specific and have a proper syntax. </a:t>
            </a:r>
          </a:p>
        </p:txBody>
      </p:sp>
      <p:pic>
        <p:nvPicPr>
          <p:cNvPr id="6" name="Picture 5"/>
          <p:cNvPicPr>
            <a:picLocks noChangeAspect="1"/>
          </p:cNvPicPr>
          <p:nvPr/>
        </p:nvPicPr>
        <p:blipFill>
          <a:blip r:embed="rId2"/>
          <a:stretch>
            <a:fillRect/>
          </a:stretch>
        </p:blipFill>
        <p:spPr>
          <a:xfrm>
            <a:off x="242008" y="2678354"/>
            <a:ext cx="3607591" cy="1321125"/>
          </a:xfrm>
          <a:prstGeom prst="rect">
            <a:avLst/>
          </a:prstGeom>
        </p:spPr>
      </p:pic>
      <p:pic>
        <p:nvPicPr>
          <p:cNvPr id="7" name="Picture 6"/>
          <p:cNvPicPr>
            <a:picLocks noChangeAspect="1"/>
          </p:cNvPicPr>
          <p:nvPr/>
        </p:nvPicPr>
        <p:blipFill>
          <a:blip r:embed="rId3"/>
          <a:stretch>
            <a:fillRect/>
          </a:stretch>
        </p:blipFill>
        <p:spPr>
          <a:xfrm>
            <a:off x="5546141" y="2977371"/>
            <a:ext cx="5538414" cy="2832797"/>
          </a:xfrm>
          <a:prstGeom prst="rect">
            <a:avLst/>
          </a:prstGeom>
        </p:spPr>
      </p:pic>
      <p:sp>
        <p:nvSpPr>
          <p:cNvPr id="8"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9" name="TextBox 8"/>
          <p:cNvSpPr txBox="1"/>
          <p:nvPr/>
        </p:nvSpPr>
        <p:spPr>
          <a:xfrm>
            <a:off x="5546141" y="2608039"/>
            <a:ext cx="2414319" cy="369332"/>
          </a:xfrm>
          <a:prstGeom prst="rect">
            <a:avLst/>
          </a:prstGeom>
          <a:noFill/>
        </p:spPr>
        <p:txBody>
          <a:bodyPr wrap="square" rtlCol="0">
            <a:spAutoFit/>
          </a:bodyPr>
          <a:lstStyle/>
          <a:p>
            <a:r>
              <a:rPr lang="en-IN" dirty="0" smtClean="0"/>
              <a:t>Example:</a:t>
            </a:r>
            <a:endParaRPr lang="en-IN" dirty="0"/>
          </a:p>
        </p:txBody>
      </p:sp>
    </p:spTree>
    <p:extLst>
      <p:ext uri="{BB962C8B-B14F-4D97-AF65-F5344CB8AC3E}">
        <p14:creationId xmlns:p14="http://schemas.microsoft.com/office/powerpoint/2010/main" val="41127836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a:t>
            </a:fld>
            <a:endParaRPr lang="en-US"/>
          </a:p>
        </p:txBody>
      </p:sp>
      <p:sp>
        <p:nvSpPr>
          <p:cNvPr id="5" name="Rectangle 4"/>
          <p:cNvSpPr/>
          <p:nvPr/>
        </p:nvSpPr>
        <p:spPr>
          <a:xfrm>
            <a:off x="1814596" y="2259608"/>
            <a:ext cx="8562808" cy="1785104"/>
          </a:xfrm>
          <a:prstGeom prst="rect">
            <a:avLst/>
          </a:prstGeom>
        </p:spPr>
        <p:txBody>
          <a:bodyPr wrap="square">
            <a:spAutoFit/>
          </a:bodyPr>
          <a:lstStyle/>
          <a:p>
            <a:pPr algn="ctr">
              <a:lnSpc>
                <a:spcPct val="150000"/>
              </a:lnSpc>
            </a:pPr>
            <a:r>
              <a:rPr lang="en-US" sz="4400" b="1" dirty="0" smtClean="0">
                <a:solidFill>
                  <a:schemeClr val="accent1">
                    <a:lumMod val="75000"/>
                  </a:schemeClr>
                </a:solidFill>
                <a:latin typeface="Gill Sans Std"/>
              </a:rPr>
              <a:t>CHAPTER 5</a:t>
            </a:r>
          </a:p>
          <a:p>
            <a:pPr algn="ctr"/>
            <a:r>
              <a:rPr lang="en-US" sz="4400" dirty="0" smtClean="0"/>
              <a:t> </a:t>
            </a:r>
            <a:r>
              <a:rPr lang="en-US" sz="4400" b="1" dirty="0"/>
              <a:t>Functions and Modules </a:t>
            </a:r>
            <a:endParaRPr lang="en-US" sz="4400" dirty="0">
              <a:solidFill>
                <a:schemeClr val="accent1">
                  <a:lumMod val="75000"/>
                </a:schemeClr>
              </a:solidFill>
            </a:endParaRP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29755373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Recursive Functions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20</a:t>
            </a:fld>
            <a:endParaRPr lang="en-US"/>
          </a:p>
        </p:txBody>
      </p:sp>
      <p:sp>
        <p:nvSpPr>
          <p:cNvPr id="5" name="Rectangle 4"/>
          <p:cNvSpPr/>
          <p:nvPr/>
        </p:nvSpPr>
        <p:spPr>
          <a:xfrm>
            <a:off x="180975" y="1577200"/>
            <a:ext cx="11830050" cy="3000821"/>
          </a:xfrm>
          <a:prstGeom prst="rect">
            <a:avLst/>
          </a:prstGeom>
        </p:spPr>
        <p:txBody>
          <a:bodyPr wrap="square">
            <a:spAutoFit/>
          </a:bodyPr>
          <a:lstStyle/>
          <a:p>
            <a:pPr algn="just">
              <a:lnSpc>
                <a:spcPct val="150000"/>
              </a:lnSpc>
            </a:pPr>
            <a:r>
              <a:rPr lang="en-US" b="1" dirty="0" smtClean="0">
                <a:solidFill>
                  <a:schemeClr val="accent1">
                    <a:lumMod val="75000"/>
                  </a:schemeClr>
                </a:solidFill>
              </a:rPr>
              <a:t>A </a:t>
            </a:r>
            <a:r>
              <a:rPr lang="en-US" b="1" dirty="0">
                <a:solidFill>
                  <a:schemeClr val="accent1">
                    <a:lumMod val="75000"/>
                  </a:schemeClr>
                </a:solidFill>
              </a:rPr>
              <a:t>recursive function is defined as a function that calls itself to solve a smaller version of its task until a final call is made which does not require a call to itself. Every recursive solution has two major cases, which are as follows: </a:t>
            </a:r>
          </a:p>
          <a:p>
            <a:pPr algn="just">
              <a:lnSpc>
                <a:spcPct val="150000"/>
              </a:lnSpc>
            </a:pPr>
            <a:r>
              <a:rPr lang="en-US" b="1" i="1" dirty="0">
                <a:solidFill>
                  <a:srgbClr val="C00000"/>
                </a:solidFill>
              </a:rPr>
              <a:t>• base case</a:t>
            </a:r>
            <a:r>
              <a:rPr lang="en-US" b="1" dirty="0">
                <a:solidFill>
                  <a:schemeClr val="accent1">
                    <a:lumMod val="75000"/>
                  </a:schemeClr>
                </a:solidFill>
              </a:rPr>
              <a:t>, in which the problem is simple enough to be solved directly without making any further calls to the same function. </a:t>
            </a:r>
          </a:p>
          <a:p>
            <a:pPr algn="just">
              <a:lnSpc>
                <a:spcPct val="150000"/>
              </a:lnSpc>
            </a:pPr>
            <a:r>
              <a:rPr lang="en-US" b="1" i="1" dirty="0">
                <a:solidFill>
                  <a:srgbClr val="C00000"/>
                </a:solidFill>
              </a:rPr>
              <a:t>• recursive case</a:t>
            </a:r>
            <a:r>
              <a:rPr lang="en-US" b="1" i="1" dirty="0">
                <a:solidFill>
                  <a:schemeClr val="accent1">
                    <a:lumMod val="75000"/>
                  </a:schemeClr>
                </a:solidFill>
              </a:rPr>
              <a:t>, </a:t>
            </a:r>
            <a:r>
              <a:rPr lang="en-US" b="1" dirty="0">
                <a:solidFill>
                  <a:schemeClr val="accent1">
                    <a:lumMod val="75000"/>
                  </a:schemeClr>
                </a:solidFill>
              </a:rPr>
              <a:t>in which first the problem at hand is divided into simpler sub parts. </a:t>
            </a:r>
            <a:endParaRPr lang="en-US" b="1" dirty="0" smtClean="0">
              <a:solidFill>
                <a:schemeClr val="accent1">
                  <a:lumMod val="75000"/>
                </a:schemeClr>
              </a:solidFill>
            </a:endParaRPr>
          </a:p>
          <a:p>
            <a:pPr algn="just">
              <a:lnSpc>
                <a:spcPct val="150000"/>
              </a:lnSpc>
            </a:pPr>
            <a:r>
              <a:rPr lang="en-US" b="1" dirty="0">
                <a:solidFill>
                  <a:schemeClr val="accent1">
                    <a:lumMod val="75000"/>
                  </a:schemeClr>
                </a:solidFill>
              </a:rPr>
              <a:t>R</a:t>
            </a:r>
            <a:r>
              <a:rPr lang="en-US" b="1" dirty="0" smtClean="0">
                <a:solidFill>
                  <a:schemeClr val="accent1">
                    <a:lumMod val="75000"/>
                  </a:schemeClr>
                </a:solidFill>
              </a:rPr>
              <a:t>ecursion </a:t>
            </a:r>
            <a:r>
              <a:rPr lang="en-US" b="1" dirty="0">
                <a:solidFill>
                  <a:schemeClr val="accent1">
                    <a:lumMod val="75000"/>
                  </a:schemeClr>
                </a:solidFill>
              </a:rPr>
              <a:t>utilized divide and conquer technique of problem solving. </a:t>
            </a:r>
          </a:p>
        </p:txBody>
      </p:sp>
      <p:sp>
        <p:nvSpPr>
          <p:cNvPr id="7"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8" name="TextBox 7"/>
          <p:cNvSpPr txBox="1"/>
          <p:nvPr/>
        </p:nvSpPr>
        <p:spPr>
          <a:xfrm>
            <a:off x="180975" y="4578021"/>
            <a:ext cx="2414319" cy="369332"/>
          </a:xfrm>
          <a:prstGeom prst="rect">
            <a:avLst/>
          </a:prstGeom>
          <a:noFill/>
        </p:spPr>
        <p:txBody>
          <a:bodyPr wrap="square" rtlCol="0">
            <a:spAutoFit/>
          </a:bodyPr>
          <a:lstStyle/>
          <a:p>
            <a:r>
              <a:rPr lang="en-IN" dirty="0" smtClean="0"/>
              <a:t>Example:</a:t>
            </a:r>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4481" y="4578021"/>
            <a:ext cx="4829365" cy="2198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84153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The from…import </a:t>
            </a:r>
            <a:r>
              <a:rPr lang="en-US" sz="3200" b="1" dirty="0" smtClean="0"/>
              <a:t>Statement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21</a:t>
            </a:fld>
            <a:endParaRPr lang="en-US"/>
          </a:p>
        </p:txBody>
      </p:sp>
      <p:pic>
        <p:nvPicPr>
          <p:cNvPr id="7" name="Picture 6"/>
          <p:cNvPicPr>
            <a:picLocks noChangeAspect="1"/>
          </p:cNvPicPr>
          <p:nvPr/>
        </p:nvPicPr>
        <p:blipFill>
          <a:blip r:embed="rId2"/>
          <a:stretch>
            <a:fillRect/>
          </a:stretch>
        </p:blipFill>
        <p:spPr>
          <a:xfrm>
            <a:off x="1406212" y="3380446"/>
            <a:ext cx="2947046" cy="1841953"/>
          </a:xfrm>
          <a:prstGeom prst="rect">
            <a:avLst/>
          </a:prstGeom>
        </p:spPr>
      </p:pic>
      <p:pic>
        <p:nvPicPr>
          <p:cNvPr id="9" name="Picture 8"/>
          <p:cNvPicPr>
            <a:picLocks noChangeAspect="1"/>
          </p:cNvPicPr>
          <p:nvPr/>
        </p:nvPicPr>
        <p:blipFill rotWithShape="1">
          <a:blip r:embed="rId3"/>
          <a:srcRect l="259" t="47427" r="66339" b="9483"/>
          <a:stretch/>
        </p:blipFill>
        <p:spPr>
          <a:xfrm>
            <a:off x="199053" y="6078794"/>
            <a:ext cx="3513137" cy="607593"/>
          </a:xfrm>
          <a:prstGeom prst="rect">
            <a:avLst/>
          </a:prstGeom>
        </p:spPr>
      </p:pic>
      <p:sp>
        <p:nvSpPr>
          <p:cNvPr id="10"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11" name="TextBox 10"/>
          <p:cNvSpPr txBox="1"/>
          <p:nvPr/>
        </p:nvSpPr>
        <p:spPr>
          <a:xfrm>
            <a:off x="199053" y="3390677"/>
            <a:ext cx="2414319" cy="369332"/>
          </a:xfrm>
          <a:prstGeom prst="rect">
            <a:avLst/>
          </a:prstGeom>
          <a:noFill/>
        </p:spPr>
        <p:txBody>
          <a:bodyPr wrap="square" rtlCol="0">
            <a:spAutoFit/>
          </a:bodyPr>
          <a:lstStyle/>
          <a:p>
            <a:r>
              <a:rPr lang="en-IN" dirty="0" smtClean="0"/>
              <a:t>Example:</a:t>
            </a:r>
            <a:endParaRPr lang="en-IN" dirty="0"/>
          </a:p>
        </p:txBody>
      </p:sp>
      <p:sp>
        <p:nvSpPr>
          <p:cNvPr id="5" name="Rectangle 4"/>
          <p:cNvSpPr/>
          <p:nvPr/>
        </p:nvSpPr>
        <p:spPr>
          <a:xfrm>
            <a:off x="160179" y="1574875"/>
            <a:ext cx="11752292" cy="1754326"/>
          </a:xfrm>
          <a:prstGeom prst="rect">
            <a:avLst/>
          </a:prstGeom>
        </p:spPr>
        <p:txBody>
          <a:bodyPr wrap="square">
            <a:spAutoFit/>
          </a:bodyPr>
          <a:lstStyle/>
          <a:p>
            <a:pPr algn="just">
              <a:lnSpc>
                <a:spcPct val="150000"/>
              </a:lnSpc>
            </a:pPr>
            <a:r>
              <a:rPr lang="en-IN" b="1" dirty="0">
                <a:solidFill>
                  <a:schemeClr val="accent1">
                    <a:lumMod val="75000"/>
                  </a:schemeClr>
                </a:solidFill>
              </a:rPr>
              <a:t>A module may contain definition for many variables and functions. </a:t>
            </a:r>
            <a:r>
              <a:rPr lang="en-IN" b="1" dirty="0">
                <a:solidFill>
                  <a:schemeClr val="accent1">
                    <a:lumMod val="75000"/>
                  </a:schemeClr>
                </a:solidFill>
              </a:rPr>
              <a:t>When you import a module, you can </a:t>
            </a:r>
            <a:r>
              <a:rPr lang="en-IN" b="1" dirty="0" smtClean="0">
                <a:solidFill>
                  <a:schemeClr val="accent1">
                    <a:lumMod val="75000"/>
                  </a:schemeClr>
                </a:solidFill>
              </a:rPr>
              <a:t>use any </a:t>
            </a:r>
            <a:r>
              <a:rPr lang="en-IN" b="1" dirty="0">
                <a:solidFill>
                  <a:schemeClr val="accent1">
                    <a:lumMod val="75000"/>
                  </a:schemeClr>
                </a:solidFill>
              </a:rPr>
              <a:t>variable or function defined in that module. But if you want to use only selected variables or </a:t>
            </a:r>
            <a:r>
              <a:rPr lang="en-IN" b="1" dirty="0" smtClean="0">
                <a:solidFill>
                  <a:schemeClr val="accent1">
                    <a:lumMod val="75000"/>
                  </a:schemeClr>
                </a:solidFill>
              </a:rPr>
              <a:t>functions, then </a:t>
            </a:r>
            <a:r>
              <a:rPr lang="en-IN" b="1" dirty="0">
                <a:solidFill>
                  <a:schemeClr val="accent1">
                    <a:lumMod val="75000"/>
                  </a:schemeClr>
                </a:solidFill>
              </a:rPr>
              <a:t>you can use the from...import statement. For example, in the aforementioned program you are </a:t>
            </a:r>
            <a:r>
              <a:rPr lang="en-IN" b="1" dirty="0" smtClean="0">
                <a:solidFill>
                  <a:schemeClr val="accent1">
                    <a:lumMod val="75000"/>
                  </a:schemeClr>
                </a:solidFill>
              </a:rPr>
              <a:t>using only </a:t>
            </a:r>
            <a:r>
              <a:rPr lang="en-IN" b="1" dirty="0">
                <a:solidFill>
                  <a:schemeClr val="accent1">
                    <a:lumMod val="75000"/>
                  </a:schemeClr>
                </a:solidFill>
              </a:rPr>
              <a:t>the path variable in the sys module, so you could have better written from sys import path.</a:t>
            </a:r>
          </a:p>
        </p:txBody>
      </p:sp>
      <p:sp>
        <p:nvSpPr>
          <p:cNvPr id="6" name="Rectangle 5"/>
          <p:cNvSpPr/>
          <p:nvPr/>
        </p:nvSpPr>
        <p:spPr>
          <a:xfrm>
            <a:off x="160178" y="5227485"/>
            <a:ext cx="11752293" cy="874022"/>
          </a:xfrm>
          <a:prstGeom prst="rect">
            <a:avLst/>
          </a:prstGeom>
        </p:spPr>
        <p:txBody>
          <a:bodyPr wrap="square">
            <a:spAutoFit/>
          </a:bodyPr>
          <a:lstStyle/>
          <a:p>
            <a:pPr>
              <a:lnSpc>
                <a:spcPct val="150000"/>
              </a:lnSpc>
            </a:pPr>
            <a:r>
              <a:rPr lang="en-IN" b="1" dirty="0">
                <a:solidFill>
                  <a:schemeClr val="accent1">
                    <a:lumMod val="75000"/>
                  </a:schemeClr>
                </a:solidFill>
              </a:rPr>
              <a:t>To import more than one item from a module, use a comma separated list. </a:t>
            </a:r>
            <a:r>
              <a:rPr lang="en-IN" b="1" dirty="0">
                <a:solidFill>
                  <a:schemeClr val="accent1">
                    <a:lumMod val="75000"/>
                  </a:schemeClr>
                </a:solidFill>
              </a:rPr>
              <a:t>For example, to import the </a:t>
            </a:r>
            <a:r>
              <a:rPr lang="en-IN" b="1" dirty="0" smtClean="0">
                <a:solidFill>
                  <a:schemeClr val="accent1">
                    <a:lumMod val="75000"/>
                  </a:schemeClr>
                </a:solidFill>
              </a:rPr>
              <a:t>value of </a:t>
            </a:r>
            <a:r>
              <a:rPr lang="en-IN" b="1" dirty="0">
                <a:solidFill>
                  <a:schemeClr val="accent1">
                    <a:lumMod val="75000"/>
                  </a:schemeClr>
                </a:solidFill>
              </a:rPr>
              <a:t>pi and </a:t>
            </a:r>
            <a:r>
              <a:rPr lang="en-IN" b="1" dirty="0" err="1">
                <a:solidFill>
                  <a:schemeClr val="accent1">
                    <a:lumMod val="75000"/>
                  </a:schemeClr>
                </a:solidFill>
              </a:rPr>
              <a:t>sqrt</a:t>
            </a:r>
            <a:r>
              <a:rPr lang="en-IN" b="1" dirty="0">
                <a:solidFill>
                  <a:schemeClr val="accent1">
                    <a:lumMod val="75000"/>
                  </a:schemeClr>
                </a:solidFill>
              </a:rPr>
              <a:t>() from the math module you can write</a:t>
            </a:r>
            <a:r>
              <a:rPr lang="en-IN" dirty="0">
                <a:latin typeface="TimesNewRomanPSMT"/>
              </a:rPr>
              <a:t>,</a:t>
            </a:r>
            <a:endParaRPr lang="en-IN" dirty="0"/>
          </a:p>
        </p:txBody>
      </p:sp>
    </p:spTree>
    <p:extLst>
      <p:ext uri="{BB962C8B-B14F-4D97-AF65-F5344CB8AC3E}">
        <p14:creationId xmlns:p14="http://schemas.microsoft.com/office/powerpoint/2010/main" val="42569889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Making </a:t>
            </a:r>
            <a:r>
              <a:rPr lang="en-US" sz="3200" b="1" dirty="0"/>
              <a:t>your own Modules </a:t>
            </a:r>
            <a:r>
              <a:rPr lang="en-US" sz="3200" b="1" dirty="0" smtClean="0"/>
              <a:t>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22</a:t>
            </a:fld>
            <a:endParaRPr lang="en-US"/>
          </a:p>
        </p:txBody>
      </p:sp>
      <p:sp>
        <p:nvSpPr>
          <p:cNvPr id="5" name="Rectangle 4"/>
          <p:cNvSpPr/>
          <p:nvPr/>
        </p:nvSpPr>
        <p:spPr>
          <a:xfrm>
            <a:off x="180975" y="1666955"/>
            <a:ext cx="11830050" cy="369332"/>
          </a:xfrm>
          <a:prstGeom prst="rect">
            <a:avLst/>
          </a:prstGeom>
        </p:spPr>
        <p:txBody>
          <a:bodyPr wrap="square">
            <a:spAutoFit/>
          </a:bodyPr>
          <a:lstStyle/>
          <a:p>
            <a:pPr algn="just"/>
            <a:r>
              <a:rPr lang="en-US" b="1" dirty="0" smtClean="0">
                <a:solidFill>
                  <a:schemeClr val="accent1">
                    <a:lumMod val="75000"/>
                  </a:schemeClr>
                </a:solidFill>
              </a:rPr>
              <a:t>Every </a:t>
            </a:r>
            <a:r>
              <a:rPr lang="en-US" b="1" dirty="0">
                <a:solidFill>
                  <a:schemeClr val="accent1">
                    <a:lumMod val="75000"/>
                  </a:schemeClr>
                </a:solidFill>
              </a:rPr>
              <a:t>Python program is a module, that is, every file that you save as .</a:t>
            </a:r>
            <a:r>
              <a:rPr lang="en-US" b="1" dirty="0" err="1">
                <a:solidFill>
                  <a:schemeClr val="accent1">
                    <a:lumMod val="75000"/>
                  </a:schemeClr>
                </a:solidFill>
              </a:rPr>
              <a:t>py</a:t>
            </a:r>
            <a:r>
              <a:rPr lang="en-US" b="1" dirty="0">
                <a:solidFill>
                  <a:schemeClr val="accent1">
                    <a:lumMod val="75000"/>
                  </a:schemeClr>
                </a:solidFill>
              </a:rPr>
              <a:t> extension is a module.  </a:t>
            </a:r>
          </a:p>
        </p:txBody>
      </p:sp>
      <p:pic>
        <p:nvPicPr>
          <p:cNvPr id="6" name="Picture 5"/>
          <p:cNvPicPr>
            <a:picLocks noChangeAspect="1"/>
          </p:cNvPicPr>
          <p:nvPr/>
        </p:nvPicPr>
        <p:blipFill>
          <a:blip r:embed="rId2"/>
          <a:stretch>
            <a:fillRect/>
          </a:stretch>
        </p:blipFill>
        <p:spPr>
          <a:xfrm>
            <a:off x="1520042" y="2152739"/>
            <a:ext cx="9476406" cy="4133676"/>
          </a:xfrm>
          <a:prstGeom prst="rect">
            <a:avLst/>
          </a:prstGeom>
        </p:spPr>
      </p:pic>
      <p:sp>
        <p:nvSpPr>
          <p:cNvPr id="7"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8" name="TextBox 7"/>
          <p:cNvSpPr txBox="1"/>
          <p:nvPr/>
        </p:nvSpPr>
        <p:spPr>
          <a:xfrm>
            <a:off x="185738" y="2281260"/>
            <a:ext cx="1215550" cy="369332"/>
          </a:xfrm>
          <a:prstGeom prst="rect">
            <a:avLst/>
          </a:prstGeom>
          <a:noFill/>
        </p:spPr>
        <p:txBody>
          <a:bodyPr wrap="square" rtlCol="0">
            <a:spAutoFit/>
          </a:bodyPr>
          <a:lstStyle/>
          <a:p>
            <a:r>
              <a:rPr lang="en-IN" dirty="0" smtClean="0"/>
              <a:t>Examples:</a:t>
            </a:r>
            <a:endParaRPr lang="en-IN" dirty="0"/>
          </a:p>
        </p:txBody>
      </p:sp>
    </p:spTree>
    <p:extLst>
      <p:ext uri="{BB962C8B-B14F-4D97-AF65-F5344CB8AC3E}">
        <p14:creationId xmlns:p14="http://schemas.microsoft.com/office/powerpoint/2010/main" val="15810911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The </a:t>
            </a:r>
            <a:r>
              <a:rPr lang="en-US" sz="3200" b="1" dirty="0" err="1"/>
              <a:t>dir</a:t>
            </a:r>
            <a:r>
              <a:rPr lang="en-US" sz="3200" b="1" dirty="0"/>
              <a:t>() function </a:t>
            </a:r>
            <a:r>
              <a:rPr lang="en-US" sz="3200" b="1" dirty="0" smtClean="0"/>
              <a:t>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23</a:t>
            </a:fld>
            <a:endParaRPr lang="en-US"/>
          </a:p>
        </p:txBody>
      </p:sp>
      <p:sp>
        <p:nvSpPr>
          <p:cNvPr id="5" name="Rectangle 4"/>
          <p:cNvSpPr/>
          <p:nvPr/>
        </p:nvSpPr>
        <p:spPr>
          <a:xfrm>
            <a:off x="180975" y="1578184"/>
            <a:ext cx="11830050" cy="1338828"/>
          </a:xfrm>
          <a:prstGeom prst="rect">
            <a:avLst/>
          </a:prstGeom>
        </p:spPr>
        <p:txBody>
          <a:bodyPr wrap="square">
            <a:spAutoFit/>
          </a:bodyPr>
          <a:lstStyle/>
          <a:p>
            <a:pPr algn="just">
              <a:lnSpc>
                <a:spcPct val="150000"/>
              </a:lnSpc>
            </a:pPr>
            <a:r>
              <a:rPr lang="en-US" b="1" dirty="0" err="1" smtClean="0">
                <a:solidFill>
                  <a:srgbClr val="C00000"/>
                </a:solidFill>
              </a:rPr>
              <a:t>dir</a:t>
            </a:r>
            <a:r>
              <a:rPr lang="en-US" b="1" dirty="0">
                <a:solidFill>
                  <a:srgbClr val="C00000"/>
                </a:solidFill>
              </a:rPr>
              <a:t>() </a:t>
            </a:r>
            <a:r>
              <a:rPr lang="en-US" b="1" dirty="0">
                <a:solidFill>
                  <a:schemeClr val="accent1">
                    <a:lumMod val="75000"/>
                  </a:schemeClr>
                </a:solidFill>
              </a:rPr>
              <a:t>is a built-in function that lists the identifiers defined in a module. These identifiers may include functions, classes and variables. If no name is specified, the </a:t>
            </a:r>
            <a:r>
              <a:rPr lang="en-US" b="1" dirty="0" err="1">
                <a:solidFill>
                  <a:schemeClr val="accent1">
                    <a:lumMod val="75000"/>
                  </a:schemeClr>
                </a:solidFill>
              </a:rPr>
              <a:t>dir</a:t>
            </a:r>
            <a:r>
              <a:rPr lang="en-US" b="1" dirty="0">
                <a:solidFill>
                  <a:schemeClr val="accent1">
                    <a:lumMod val="75000"/>
                  </a:schemeClr>
                </a:solidFill>
              </a:rPr>
              <a:t>() will return the list of names defined in the current module. </a:t>
            </a:r>
          </a:p>
        </p:txBody>
      </p:sp>
      <p:sp>
        <p:nvSpPr>
          <p:cNvPr id="8"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pic>
        <p:nvPicPr>
          <p:cNvPr id="9" name="Picture 8"/>
          <p:cNvPicPr>
            <a:picLocks noChangeAspect="1"/>
          </p:cNvPicPr>
          <p:nvPr/>
        </p:nvPicPr>
        <p:blipFill>
          <a:blip r:embed="rId2"/>
          <a:stretch>
            <a:fillRect/>
          </a:stretch>
        </p:blipFill>
        <p:spPr>
          <a:xfrm>
            <a:off x="288297" y="3537453"/>
            <a:ext cx="7814694" cy="2114573"/>
          </a:xfrm>
          <a:prstGeom prst="rect">
            <a:avLst/>
          </a:prstGeom>
        </p:spPr>
      </p:pic>
      <p:sp>
        <p:nvSpPr>
          <p:cNvPr id="7" name="TextBox 6"/>
          <p:cNvSpPr txBox="1"/>
          <p:nvPr/>
        </p:nvSpPr>
        <p:spPr>
          <a:xfrm>
            <a:off x="185738" y="3116823"/>
            <a:ext cx="2414319" cy="369332"/>
          </a:xfrm>
          <a:prstGeom prst="rect">
            <a:avLst/>
          </a:prstGeom>
          <a:noFill/>
        </p:spPr>
        <p:txBody>
          <a:bodyPr wrap="square" rtlCol="0">
            <a:spAutoFit/>
          </a:bodyPr>
          <a:lstStyle/>
          <a:p>
            <a:r>
              <a:rPr lang="en-IN" dirty="0" smtClean="0"/>
              <a:t>Example:</a:t>
            </a:r>
            <a:endParaRPr lang="en-IN" dirty="0"/>
          </a:p>
        </p:txBody>
      </p:sp>
    </p:spTree>
    <p:extLst>
      <p:ext uri="{BB962C8B-B14F-4D97-AF65-F5344CB8AC3E}">
        <p14:creationId xmlns:p14="http://schemas.microsoft.com/office/powerpoint/2010/main" val="13763613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Modules </a:t>
            </a:r>
            <a:r>
              <a:rPr lang="en-US" sz="3200" b="1" dirty="0"/>
              <a:t>and Namespaces</a:t>
            </a:r>
            <a:r>
              <a:rPr lang="en-US" sz="3200" b="1" dirty="0" smtClean="0"/>
              <a:t>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24</a:t>
            </a:fld>
            <a:endParaRPr lang="en-US"/>
          </a:p>
        </p:txBody>
      </p:sp>
      <p:sp>
        <p:nvSpPr>
          <p:cNvPr id="5" name="Rectangle 4"/>
          <p:cNvSpPr/>
          <p:nvPr/>
        </p:nvSpPr>
        <p:spPr>
          <a:xfrm>
            <a:off x="180975" y="1603082"/>
            <a:ext cx="11830050" cy="2169825"/>
          </a:xfrm>
          <a:prstGeom prst="rect">
            <a:avLst/>
          </a:prstGeom>
        </p:spPr>
        <p:txBody>
          <a:bodyPr wrap="square">
            <a:spAutoFit/>
          </a:bodyPr>
          <a:lstStyle/>
          <a:p>
            <a:pPr algn="just">
              <a:lnSpc>
                <a:spcPct val="150000"/>
              </a:lnSpc>
            </a:pPr>
            <a:r>
              <a:rPr lang="en-US" b="1" dirty="0" smtClean="0">
                <a:solidFill>
                  <a:schemeClr val="accent1">
                    <a:lumMod val="75000"/>
                  </a:schemeClr>
                </a:solidFill>
              </a:rPr>
              <a:t>A </a:t>
            </a:r>
            <a:r>
              <a:rPr lang="en-US" b="1" dirty="0">
                <a:solidFill>
                  <a:srgbClr val="C00000"/>
                </a:solidFill>
              </a:rPr>
              <a:t>namespace</a:t>
            </a:r>
            <a:r>
              <a:rPr lang="en-US" b="1" dirty="0">
                <a:solidFill>
                  <a:schemeClr val="accent1">
                    <a:lumMod val="75000"/>
                  </a:schemeClr>
                </a:solidFill>
              </a:rPr>
              <a:t> is a container that provides a named context for identifiers. Two identifiers with the same name in the same scope will lead to a name clash. In simple terms, Python does not allow programmers to have two different identifiers with the same name. However, in some situations we need to have same name identifiers. To cater to such situations, namespaces is the keyword. Namespaces enable programs to avoid potential name clashes by associating each identifier with the namespace from which it originates. </a:t>
            </a:r>
          </a:p>
        </p:txBody>
      </p:sp>
      <p:sp>
        <p:nvSpPr>
          <p:cNvPr id="7"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8" name="TextBox 7"/>
          <p:cNvSpPr txBox="1"/>
          <p:nvPr/>
        </p:nvSpPr>
        <p:spPr>
          <a:xfrm>
            <a:off x="185738" y="3846942"/>
            <a:ext cx="1207159" cy="369332"/>
          </a:xfrm>
          <a:prstGeom prst="rect">
            <a:avLst/>
          </a:prstGeom>
          <a:noFill/>
        </p:spPr>
        <p:txBody>
          <a:bodyPr wrap="square" rtlCol="0">
            <a:spAutoFit/>
          </a:bodyPr>
          <a:lstStyle/>
          <a:p>
            <a:r>
              <a:rPr lang="en-IN" dirty="0" smtClean="0"/>
              <a:t>Example:</a:t>
            </a:r>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117" y="3846942"/>
            <a:ext cx="7204364" cy="28394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912960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      Local</a:t>
            </a:r>
            <a:r>
              <a:rPr lang="en-US" sz="3200" b="1" dirty="0"/>
              <a:t>, Global, and Built-in Namespaces </a:t>
            </a:r>
            <a:r>
              <a:rPr lang="en-US" sz="3200" b="1" dirty="0" smtClean="0"/>
              <a:t>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25</a:t>
            </a:fld>
            <a:endParaRPr lang="en-US"/>
          </a:p>
        </p:txBody>
      </p:sp>
      <p:sp>
        <p:nvSpPr>
          <p:cNvPr id="5" name="Rectangle 4"/>
          <p:cNvSpPr/>
          <p:nvPr/>
        </p:nvSpPr>
        <p:spPr>
          <a:xfrm>
            <a:off x="180975" y="1550504"/>
            <a:ext cx="11830050" cy="3416320"/>
          </a:xfrm>
          <a:prstGeom prst="rect">
            <a:avLst/>
          </a:prstGeom>
        </p:spPr>
        <p:txBody>
          <a:bodyPr wrap="square">
            <a:spAutoFit/>
          </a:bodyPr>
          <a:lstStyle/>
          <a:p>
            <a:pPr algn="just">
              <a:lnSpc>
                <a:spcPct val="150000"/>
              </a:lnSpc>
            </a:pPr>
            <a:r>
              <a:rPr lang="en-US" b="1" dirty="0" smtClean="0">
                <a:solidFill>
                  <a:schemeClr val="accent1">
                    <a:lumMod val="75000"/>
                  </a:schemeClr>
                </a:solidFill>
              </a:rPr>
              <a:t>During </a:t>
            </a:r>
            <a:r>
              <a:rPr lang="en-US" b="1" dirty="0">
                <a:solidFill>
                  <a:schemeClr val="accent1">
                    <a:lumMod val="75000"/>
                  </a:schemeClr>
                </a:solidFill>
              </a:rPr>
              <a:t>a program’s execution, there are three main namespaces that are referenced- the built-in namespace, the global namespace, and the local namespace. The built-in namespace, as the name suggests contains names of all the built-in functions, constants, </a:t>
            </a:r>
            <a:r>
              <a:rPr lang="en-US" b="1" dirty="0" err="1">
                <a:solidFill>
                  <a:schemeClr val="accent1">
                    <a:lumMod val="75000"/>
                  </a:schemeClr>
                </a:solidFill>
              </a:rPr>
              <a:t>etc</a:t>
            </a:r>
            <a:r>
              <a:rPr lang="en-US" b="1" dirty="0">
                <a:solidFill>
                  <a:schemeClr val="accent1">
                    <a:lumMod val="75000"/>
                  </a:schemeClr>
                </a:solidFill>
              </a:rPr>
              <a:t> that are already defined in Python. The global namespace contains identifiers of the currently executing module and the local namespace has identifiers defined in the currently executing function (if any). </a:t>
            </a:r>
          </a:p>
          <a:p>
            <a:pPr algn="just">
              <a:lnSpc>
                <a:spcPct val="150000"/>
              </a:lnSpc>
            </a:pPr>
            <a:r>
              <a:rPr lang="en-US" b="1" dirty="0">
                <a:solidFill>
                  <a:schemeClr val="accent1">
                    <a:lumMod val="75000"/>
                  </a:schemeClr>
                </a:solidFill>
              </a:rPr>
              <a:t>When the Python interpreter sees an identifier, it first searches the local namespace, then the global namespace, and finally the built-in namespace. Therefore, if two identifiers with same name are defined in more than one of these namespaces, it becomes </a:t>
            </a:r>
            <a:r>
              <a:rPr lang="en-US" b="1" dirty="0" smtClean="0">
                <a:solidFill>
                  <a:schemeClr val="accent1">
                    <a:lumMod val="75000"/>
                  </a:schemeClr>
                </a:solidFill>
              </a:rPr>
              <a:t>masked. </a:t>
            </a:r>
            <a:endParaRPr lang="en-US" b="1" dirty="0">
              <a:solidFill>
                <a:schemeClr val="accent1">
                  <a:lumMod val="75000"/>
                </a:schemeClr>
              </a:solidFill>
            </a:endParaRPr>
          </a:p>
        </p:txBody>
      </p:sp>
      <p:sp>
        <p:nvSpPr>
          <p:cNvPr id="6"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14163245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     Local</a:t>
            </a:r>
            <a:r>
              <a:rPr lang="en-US" sz="3200" b="1" dirty="0"/>
              <a:t>, Global, and Built-in Namespaces </a:t>
            </a:r>
            <a:r>
              <a:rPr lang="en-US" sz="3200" b="1" dirty="0" smtClean="0"/>
              <a:t>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26</a:t>
            </a:fld>
            <a:endParaRPr lang="en-US"/>
          </a:p>
        </p:txBody>
      </p:sp>
      <p:pic>
        <p:nvPicPr>
          <p:cNvPr id="6" name="Picture 5"/>
          <p:cNvPicPr>
            <a:picLocks noChangeAspect="1"/>
          </p:cNvPicPr>
          <p:nvPr/>
        </p:nvPicPr>
        <p:blipFill>
          <a:blip r:embed="rId2"/>
          <a:stretch>
            <a:fillRect/>
          </a:stretch>
        </p:blipFill>
        <p:spPr>
          <a:xfrm>
            <a:off x="1886650" y="1894833"/>
            <a:ext cx="8299358" cy="2201208"/>
          </a:xfrm>
          <a:prstGeom prst="rect">
            <a:avLst/>
          </a:prstGeom>
        </p:spPr>
      </p:pic>
      <p:pic>
        <p:nvPicPr>
          <p:cNvPr id="7" name="Picture 6"/>
          <p:cNvPicPr>
            <a:picLocks noChangeAspect="1"/>
          </p:cNvPicPr>
          <p:nvPr/>
        </p:nvPicPr>
        <p:blipFill>
          <a:blip r:embed="rId3"/>
          <a:stretch>
            <a:fillRect/>
          </a:stretch>
        </p:blipFill>
        <p:spPr>
          <a:xfrm>
            <a:off x="1886650" y="3882262"/>
            <a:ext cx="8299358" cy="2439000"/>
          </a:xfrm>
          <a:prstGeom prst="rect">
            <a:avLst/>
          </a:prstGeom>
        </p:spPr>
      </p:pic>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
        <p:nvSpPr>
          <p:cNvPr id="9" name="TextBox 8"/>
          <p:cNvSpPr txBox="1"/>
          <p:nvPr/>
        </p:nvSpPr>
        <p:spPr>
          <a:xfrm>
            <a:off x="144442" y="1710167"/>
            <a:ext cx="1518103" cy="369332"/>
          </a:xfrm>
          <a:prstGeom prst="rect">
            <a:avLst/>
          </a:prstGeom>
          <a:noFill/>
        </p:spPr>
        <p:txBody>
          <a:bodyPr wrap="square" rtlCol="0">
            <a:spAutoFit/>
          </a:bodyPr>
          <a:lstStyle/>
          <a:p>
            <a:r>
              <a:rPr lang="en-IN" dirty="0" smtClean="0"/>
              <a:t>Example:</a:t>
            </a:r>
            <a:endParaRPr lang="en-IN" dirty="0"/>
          </a:p>
        </p:txBody>
      </p:sp>
    </p:spTree>
    <p:extLst>
      <p:ext uri="{BB962C8B-B14F-4D97-AF65-F5344CB8AC3E}">
        <p14:creationId xmlns:p14="http://schemas.microsoft.com/office/powerpoint/2010/main" val="14182492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Module </a:t>
            </a:r>
            <a:r>
              <a:rPr lang="en-US" sz="3200" b="1" dirty="0"/>
              <a:t>Private Variables</a:t>
            </a:r>
            <a:r>
              <a:rPr lang="en-US" sz="3200" b="1" dirty="0" smtClean="0"/>
              <a:t>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27</a:t>
            </a:fld>
            <a:endParaRPr lang="en-US"/>
          </a:p>
        </p:txBody>
      </p:sp>
      <p:sp>
        <p:nvSpPr>
          <p:cNvPr id="5" name="Rectangle 4"/>
          <p:cNvSpPr/>
          <p:nvPr/>
        </p:nvSpPr>
        <p:spPr>
          <a:xfrm>
            <a:off x="180975" y="1654849"/>
            <a:ext cx="11830050" cy="3831818"/>
          </a:xfrm>
          <a:prstGeom prst="rect">
            <a:avLst/>
          </a:prstGeom>
        </p:spPr>
        <p:txBody>
          <a:bodyPr wrap="square">
            <a:spAutoFit/>
          </a:bodyPr>
          <a:lstStyle/>
          <a:p>
            <a:pPr algn="just">
              <a:lnSpc>
                <a:spcPct val="150000"/>
              </a:lnSpc>
            </a:pPr>
            <a:r>
              <a:rPr lang="en-US" b="1" dirty="0" smtClean="0">
                <a:solidFill>
                  <a:schemeClr val="accent1">
                    <a:lumMod val="75000"/>
                  </a:schemeClr>
                </a:solidFill>
              </a:rPr>
              <a:t>In </a:t>
            </a:r>
            <a:r>
              <a:rPr lang="en-US" b="1" dirty="0">
                <a:solidFill>
                  <a:schemeClr val="accent1">
                    <a:lumMod val="75000"/>
                  </a:schemeClr>
                </a:solidFill>
              </a:rPr>
              <a:t>Python, all identifiers defined in a module are public by default. This means that all identifiers are accessible by any other module that imports it. But, if you want some variables or functions in a module to be privately used within the module, but not to be accessed from outside it, then you need to declare those identifiers as private.</a:t>
            </a:r>
          </a:p>
          <a:p>
            <a:pPr algn="just">
              <a:lnSpc>
                <a:spcPct val="150000"/>
              </a:lnSpc>
            </a:pPr>
            <a:r>
              <a:rPr lang="en-US" b="1" dirty="0">
                <a:solidFill>
                  <a:schemeClr val="accent1">
                    <a:lumMod val="75000"/>
                  </a:schemeClr>
                </a:solidFill>
              </a:rPr>
              <a:t>In Python identifiers whose name starts with two underscores (__) are known as private identifiers. These identifiers can be used only within the module. In no way, they can be accessed from outside the module. Therefore, when the module is imported using the </a:t>
            </a:r>
            <a:r>
              <a:rPr lang="en-US" b="1" dirty="0">
                <a:solidFill>
                  <a:srgbClr val="C00000"/>
                </a:solidFill>
              </a:rPr>
              <a:t>import * form </a:t>
            </a:r>
            <a:r>
              <a:rPr lang="en-US" b="1" dirty="0" err="1">
                <a:solidFill>
                  <a:srgbClr val="C00000"/>
                </a:solidFill>
              </a:rPr>
              <a:t>modulename</a:t>
            </a:r>
            <a:r>
              <a:rPr lang="en-US" b="1" dirty="0"/>
              <a:t>, </a:t>
            </a:r>
            <a:r>
              <a:rPr lang="en-US" b="1" i="1" dirty="0">
                <a:solidFill>
                  <a:schemeClr val="accent1">
                    <a:lumMod val="75000"/>
                  </a:schemeClr>
                </a:solidFill>
              </a:rPr>
              <a:t>all the identifiers of a module’s namespace is imported except the private ones (ones beginning with double underscores). Thus, private identifiers become inaccessible from within the importing </a:t>
            </a:r>
            <a:r>
              <a:rPr lang="en-US" b="1" i="1" dirty="0" smtClean="0">
                <a:solidFill>
                  <a:schemeClr val="accent1">
                    <a:lumMod val="75000"/>
                  </a:schemeClr>
                </a:solidFill>
              </a:rPr>
              <a:t>module. </a:t>
            </a:r>
            <a:r>
              <a:rPr lang="en-US" b="1" i="1" dirty="0">
                <a:solidFill>
                  <a:schemeClr val="accent1">
                    <a:lumMod val="75000"/>
                  </a:schemeClr>
                </a:solidFill>
              </a:rPr>
              <a:t>	</a:t>
            </a:r>
          </a:p>
        </p:txBody>
      </p:sp>
      <p:sp>
        <p:nvSpPr>
          <p:cNvPr id="6"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24780420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Packages </a:t>
            </a:r>
            <a:r>
              <a:rPr lang="en-US" sz="3200" b="1" dirty="0" smtClean="0"/>
              <a:t>in </a:t>
            </a:r>
            <a:r>
              <a:rPr lang="en-US" sz="3200" b="1" dirty="0" smtClean="0"/>
              <a:t>Python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28</a:t>
            </a:fld>
            <a:endParaRPr lang="en-US"/>
          </a:p>
        </p:txBody>
      </p:sp>
      <p:sp>
        <p:nvSpPr>
          <p:cNvPr id="5" name="Rectangle 4"/>
          <p:cNvSpPr/>
          <p:nvPr/>
        </p:nvSpPr>
        <p:spPr>
          <a:xfrm>
            <a:off x="106878" y="1168795"/>
            <a:ext cx="11908909" cy="5509200"/>
          </a:xfrm>
          <a:prstGeom prst="rect">
            <a:avLst/>
          </a:prstGeom>
        </p:spPr>
        <p:txBody>
          <a:bodyPr wrap="square">
            <a:spAutoFit/>
          </a:bodyPr>
          <a:lstStyle/>
          <a:p>
            <a:endParaRPr lang="en-US" sz="2800" dirty="0"/>
          </a:p>
          <a:p>
            <a:pPr algn="just">
              <a:lnSpc>
                <a:spcPct val="150000"/>
              </a:lnSpc>
            </a:pPr>
            <a:r>
              <a:rPr lang="en-US" b="1" dirty="0">
                <a:solidFill>
                  <a:schemeClr val="accent1">
                    <a:lumMod val="75000"/>
                  </a:schemeClr>
                </a:solidFill>
              </a:rPr>
              <a:t>A package is a hierarchical file directory structure that has modules and other packages within it. Like modules, you can very easily create packages in Python.</a:t>
            </a:r>
          </a:p>
          <a:p>
            <a:pPr algn="just">
              <a:lnSpc>
                <a:spcPct val="150000"/>
              </a:lnSpc>
            </a:pPr>
            <a:r>
              <a:rPr lang="en-US" b="1" dirty="0">
                <a:solidFill>
                  <a:schemeClr val="accent1">
                    <a:lumMod val="75000"/>
                  </a:schemeClr>
                </a:solidFill>
              </a:rPr>
              <a:t>Every package in Python is a directory which must have a special file called </a:t>
            </a:r>
            <a:r>
              <a:rPr lang="en-US" b="1" dirty="0">
                <a:solidFill>
                  <a:srgbClr val="C00000"/>
                </a:solidFill>
              </a:rPr>
              <a:t>__init__.py. </a:t>
            </a:r>
            <a:r>
              <a:rPr lang="en-US" b="1" dirty="0">
                <a:solidFill>
                  <a:schemeClr val="accent1">
                    <a:lumMod val="75000"/>
                  </a:schemeClr>
                </a:solidFill>
              </a:rPr>
              <a:t>This file may not even have a single line of code. It is simply added to indicate that this directory is not an ordinary directory and contains a Python package. In your programs, you can import a package in the same way as you import any module. </a:t>
            </a:r>
          </a:p>
          <a:p>
            <a:pPr algn="just">
              <a:lnSpc>
                <a:spcPct val="150000"/>
              </a:lnSpc>
            </a:pPr>
            <a:r>
              <a:rPr lang="en-US" b="1" dirty="0">
                <a:solidFill>
                  <a:schemeClr val="accent1">
                    <a:lumMod val="75000"/>
                  </a:schemeClr>
                </a:solidFill>
              </a:rPr>
              <a:t>For example, to create a package called </a:t>
            </a:r>
            <a:r>
              <a:rPr lang="en-US" b="1" dirty="0" err="1">
                <a:solidFill>
                  <a:srgbClr val="C00000"/>
                </a:solidFill>
              </a:rPr>
              <a:t>MyPackage</a:t>
            </a:r>
            <a:r>
              <a:rPr lang="en-US" b="1" dirty="0">
                <a:solidFill>
                  <a:schemeClr val="accent1">
                    <a:lumMod val="75000"/>
                  </a:schemeClr>
                </a:solidFill>
              </a:rPr>
              <a:t>, create a directory called </a:t>
            </a:r>
            <a:r>
              <a:rPr lang="en-US" b="1" dirty="0" err="1">
                <a:solidFill>
                  <a:srgbClr val="C00000"/>
                </a:solidFill>
              </a:rPr>
              <a:t>MyPackage</a:t>
            </a:r>
            <a:r>
              <a:rPr lang="en-US" b="1" dirty="0">
                <a:solidFill>
                  <a:srgbClr val="C00000"/>
                </a:solidFill>
              </a:rPr>
              <a:t> </a:t>
            </a:r>
            <a:r>
              <a:rPr lang="en-US" b="1" dirty="0">
                <a:solidFill>
                  <a:schemeClr val="accent1">
                    <a:lumMod val="75000"/>
                  </a:schemeClr>
                </a:solidFill>
              </a:rPr>
              <a:t>having the module </a:t>
            </a:r>
            <a:r>
              <a:rPr lang="en-US" b="1" dirty="0" err="1">
                <a:solidFill>
                  <a:srgbClr val="C00000"/>
                </a:solidFill>
              </a:rPr>
              <a:t>MyModule</a:t>
            </a:r>
            <a:r>
              <a:rPr lang="en-US" b="1" dirty="0">
                <a:solidFill>
                  <a:srgbClr val="C00000"/>
                </a:solidFill>
              </a:rPr>
              <a:t> </a:t>
            </a:r>
            <a:r>
              <a:rPr lang="en-US" b="1" dirty="0">
                <a:solidFill>
                  <a:schemeClr val="accent1">
                    <a:lumMod val="75000"/>
                  </a:schemeClr>
                </a:solidFill>
              </a:rPr>
              <a:t>and the </a:t>
            </a:r>
            <a:r>
              <a:rPr lang="en-US" b="1" dirty="0">
                <a:solidFill>
                  <a:srgbClr val="C00000"/>
                </a:solidFill>
              </a:rPr>
              <a:t>__init__.py </a:t>
            </a:r>
            <a:r>
              <a:rPr lang="en-US" b="1" dirty="0">
                <a:solidFill>
                  <a:schemeClr val="accent1">
                    <a:lumMod val="75000"/>
                  </a:schemeClr>
                </a:solidFill>
              </a:rPr>
              <a:t>file. Now, to use </a:t>
            </a:r>
            <a:r>
              <a:rPr lang="en-US" b="1" dirty="0" err="1">
                <a:solidFill>
                  <a:srgbClr val="C00000"/>
                </a:solidFill>
              </a:rPr>
              <a:t>MyModule</a:t>
            </a:r>
            <a:r>
              <a:rPr lang="en-US" b="1" dirty="0">
                <a:solidFill>
                  <a:srgbClr val="C00000"/>
                </a:solidFill>
              </a:rPr>
              <a:t> </a:t>
            </a:r>
            <a:r>
              <a:rPr lang="en-US" b="1" dirty="0">
                <a:solidFill>
                  <a:schemeClr val="accent1">
                    <a:lumMod val="75000"/>
                  </a:schemeClr>
                </a:solidFill>
              </a:rPr>
              <a:t>in a program, you must first import it. This can be done in two ways. </a:t>
            </a:r>
          </a:p>
          <a:p>
            <a:pPr algn="just">
              <a:lnSpc>
                <a:spcPct val="150000"/>
              </a:lnSpc>
            </a:pPr>
            <a:r>
              <a:rPr lang="en-US" b="1" dirty="0" smtClean="0">
                <a:solidFill>
                  <a:srgbClr val="C00000"/>
                </a:solidFill>
              </a:rPr>
              <a:t>import </a:t>
            </a:r>
            <a:r>
              <a:rPr lang="en-US" b="1" dirty="0" err="1">
                <a:solidFill>
                  <a:srgbClr val="C00000"/>
                </a:solidFill>
              </a:rPr>
              <a:t>MyPackage.MyModule</a:t>
            </a:r>
            <a:r>
              <a:rPr lang="en-US" b="1" dirty="0">
                <a:solidFill>
                  <a:srgbClr val="C00000"/>
                </a:solidFill>
              </a:rPr>
              <a:t> </a:t>
            </a:r>
          </a:p>
          <a:p>
            <a:pPr algn="just">
              <a:lnSpc>
                <a:spcPct val="150000"/>
              </a:lnSpc>
            </a:pPr>
            <a:r>
              <a:rPr lang="en-US" b="1" dirty="0">
                <a:solidFill>
                  <a:schemeClr val="accent1">
                    <a:lumMod val="75000"/>
                  </a:schemeClr>
                </a:solidFill>
              </a:rPr>
              <a:t>or </a:t>
            </a:r>
          </a:p>
          <a:p>
            <a:pPr algn="just">
              <a:lnSpc>
                <a:spcPct val="150000"/>
              </a:lnSpc>
            </a:pPr>
            <a:r>
              <a:rPr lang="en-US" b="1" dirty="0">
                <a:solidFill>
                  <a:srgbClr val="C00000"/>
                </a:solidFill>
              </a:rPr>
              <a:t>from </a:t>
            </a:r>
            <a:r>
              <a:rPr lang="en-US" b="1" dirty="0" err="1">
                <a:solidFill>
                  <a:srgbClr val="C00000"/>
                </a:solidFill>
              </a:rPr>
              <a:t>MyPackage</a:t>
            </a:r>
            <a:r>
              <a:rPr lang="en-US" b="1" dirty="0">
                <a:solidFill>
                  <a:srgbClr val="C00000"/>
                </a:solidFill>
              </a:rPr>
              <a:t> import </a:t>
            </a:r>
            <a:r>
              <a:rPr lang="en-US" b="1" dirty="0" err="1">
                <a:solidFill>
                  <a:srgbClr val="C00000"/>
                </a:solidFill>
              </a:rPr>
              <a:t>MyModule</a:t>
            </a:r>
            <a:r>
              <a:rPr lang="en-US" b="1" dirty="0">
                <a:solidFill>
                  <a:srgbClr val="C00000"/>
                </a:solidFill>
              </a:rPr>
              <a:t> </a:t>
            </a:r>
          </a:p>
        </p:txBody>
      </p:sp>
      <p:sp>
        <p:nvSpPr>
          <p:cNvPr id="6"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39154907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Globals(), Locals(), And Reload()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29</a:t>
            </a:fld>
            <a:endParaRPr lang="en-US"/>
          </a:p>
        </p:txBody>
      </p:sp>
      <p:sp>
        <p:nvSpPr>
          <p:cNvPr id="5" name="Rectangle 4"/>
          <p:cNvSpPr/>
          <p:nvPr/>
        </p:nvSpPr>
        <p:spPr>
          <a:xfrm>
            <a:off x="166255" y="1340645"/>
            <a:ext cx="11849533" cy="5093702"/>
          </a:xfrm>
          <a:prstGeom prst="rect">
            <a:avLst/>
          </a:prstGeom>
        </p:spPr>
        <p:txBody>
          <a:bodyPr wrap="square">
            <a:spAutoFit/>
          </a:bodyPr>
          <a:lstStyle/>
          <a:p>
            <a:endParaRPr lang="en-US" sz="2800" dirty="0"/>
          </a:p>
          <a:p>
            <a:pPr algn="just">
              <a:lnSpc>
                <a:spcPct val="150000"/>
              </a:lnSpc>
            </a:pPr>
            <a:r>
              <a:rPr lang="en-US" b="1" dirty="0">
                <a:solidFill>
                  <a:schemeClr val="accent1">
                    <a:lumMod val="75000"/>
                  </a:schemeClr>
                </a:solidFill>
              </a:rPr>
              <a:t>The </a:t>
            </a:r>
            <a:r>
              <a:rPr lang="en-US" b="1" dirty="0" err="1">
                <a:solidFill>
                  <a:srgbClr val="C00000"/>
                </a:solidFill>
              </a:rPr>
              <a:t>globals</a:t>
            </a:r>
            <a:r>
              <a:rPr lang="en-US" b="1" dirty="0">
                <a:solidFill>
                  <a:srgbClr val="C00000"/>
                </a:solidFill>
              </a:rPr>
              <a:t>() </a:t>
            </a:r>
            <a:r>
              <a:rPr lang="en-US" b="1" dirty="0">
                <a:solidFill>
                  <a:schemeClr val="accent1">
                    <a:lumMod val="75000"/>
                  </a:schemeClr>
                </a:solidFill>
              </a:rPr>
              <a:t>and</a:t>
            </a:r>
            <a:r>
              <a:rPr lang="en-US" b="1" dirty="0"/>
              <a:t> </a:t>
            </a:r>
            <a:r>
              <a:rPr lang="en-US" b="1" dirty="0">
                <a:solidFill>
                  <a:srgbClr val="C00000"/>
                </a:solidFill>
              </a:rPr>
              <a:t>locals() </a:t>
            </a:r>
            <a:r>
              <a:rPr lang="en-US" b="1" dirty="0">
                <a:solidFill>
                  <a:schemeClr val="accent1">
                    <a:lumMod val="75000"/>
                  </a:schemeClr>
                </a:solidFill>
              </a:rPr>
              <a:t>functions are used to return the names in the global and local namespaces (In Python, each function, module, class, package, </a:t>
            </a:r>
            <a:r>
              <a:rPr lang="en-US" b="1" dirty="0" err="1">
                <a:solidFill>
                  <a:schemeClr val="accent1">
                    <a:lumMod val="75000"/>
                  </a:schemeClr>
                </a:solidFill>
              </a:rPr>
              <a:t>etc</a:t>
            </a:r>
            <a:r>
              <a:rPr lang="en-US" b="1" dirty="0">
                <a:solidFill>
                  <a:schemeClr val="accent1">
                    <a:lumMod val="75000"/>
                  </a:schemeClr>
                </a:solidFill>
              </a:rPr>
              <a:t> owns a “namespace” in which variable names are identified and resolved). The result of these functions is of course, dependent on the location from where they are called. For example, </a:t>
            </a:r>
          </a:p>
          <a:p>
            <a:pPr algn="just">
              <a:lnSpc>
                <a:spcPct val="150000"/>
              </a:lnSpc>
            </a:pPr>
            <a:r>
              <a:rPr lang="en-US" b="1" dirty="0">
                <a:solidFill>
                  <a:schemeClr val="accent1">
                    <a:lumMod val="75000"/>
                  </a:schemeClr>
                </a:solidFill>
              </a:rPr>
              <a:t>If </a:t>
            </a:r>
            <a:r>
              <a:rPr lang="en-US" b="1" dirty="0">
                <a:solidFill>
                  <a:srgbClr val="C00000"/>
                </a:solidFill>
              </a:rPr>
              <a:t>locals() </a:t>
            </a:r>
            <a:r>
              <a:rPr lang="en-US" b="1" dirty="0">
                <a:solidFill>
                  <a:schemeClr val="accent1">
                    <a:lumMod val="75000"/>
                  </a:schemeClr>
                </a:solidFill>
              </a:rPr>
              <a:t>is called from within a function, names that can be accessed locally from that function will be returned. </a:t>
            </a:r>
          </a:p>
          <a:p>
            <a:pPr algn="just">
              <a:lnSpc>
                <a:spcPct val="150000"/>
              </a:lnSpc>
            </a:pPr>
            <a:r>
              <a:rPr lang="en-US" b="1" dirty="0">
                <a:solidFill>
                  <a:schemeClr val="accent1">
                    <a:lumMod val="75000"/>
                  </a:schemeClr>
                </a:solidFill>
              </a:rPr>
              <a:t>If </a:t>
            </a:r>
            <a:r>
              <a:rPr lang="en-US" b="1" dirty="0" err="1">
                <a:solidFill>
                  <a:schemeClr val="accent1">
                    <a:lumMod val="75000"/>
                  </a:schemeClr>
                </a:solidFill>
              </a:rPr>
              <a:t>g</a:t>
            </a:r>
            <a:r>
              <a:rPr lang="en-US" b="1" dirty="0" err="1">
                <a:solidFill>
                  <a:srgbClr val="C00000"/>
                </a:solidFill>
              </a:rPr>
              <a:t>lobals</a:t>
            </a:r>
            <a:r>
              <a:rPr lang="en-US" b="1" dirty="0">
                <a:solidFill>
                  <a:srgbClr val="C00000"/>
                </a:solidFill>
              </a:rPr>
              <a:t>() </a:t>
            </a:r>
            <a:r>
              <a:rPr lang="en-US" b="1" dirty="0">
                <a:solidFill>
                  <a:schemeClr val="accent1">
                    <a:lumMod val="75000"/>
                  </a:schemeClr>
                </a:solidFill>
              </a:rPr>
              <a:t>is called from within a function, all the names that can be accessed globally from that function is </a:t>
            </a:r>
            <a:r>
              <a:rPr lang="en-US" b="1" dirty="0" smtClean="0">
                <a:solidFill>
                  <a:schemeClr val="accent1">
                    <a:lumMod val="75000"/>
                  </a:schemeClr>
                </a:solidFill>
              </a:rPr>
              <a:t>returned.</a:t>
            </a:r>
            <a:endParaRPr lang="en-US" b="1" dirty="0">
              <a:solidFill>
                <a:schemeClr val="accent1">
                  <a:lumMod val="75000"/>
                </a:schemeClr>
              </a:solidFill>
            </a:endParaRPr>
          </a:p>
          <a:p>
            <a:pPr algn="just">
              <a:lnSpc>
                <a:spcPct val="150000"/>
              </a:lnSpc>
            </a:pPr>
            <a:r>
              <a:rPr lang="en-US" b="1" dirty="0">
                <a:solidFill>
                  <a:srgbClr val="C00000"/>
                </a:solidFill>
              </a:rPr>
              <a:t>Reload()- </a:t>
            </a:r>
            <a:r>
              <a:rPr lang="en-US" b="1" dirty="0">
                <a:solidFill>
                  <a:schemeClr val="accent1">
                    <a:lumMod val="75000"/>
                  </a:schemeClr>
                </a:solidFill>
              </a:rPr>
              <a:t>When a module is imported into a program, the code in the module is executed only once. If you want to re-execute the top-level code in a module, you must use the reload() function. This function again imports a module that was previously imported. </a:t>
            </a:r>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996247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Functions</a:t>
            </a:r>
            <a:endParaRPr lang="en-US" sz="3200" b="1" dirty="0"/>
          </a:p>
        </p:txBody>
      </p:sp>
      <p:sp>
        <p:nvSpPr>
          <p:cNvPr id="4" name="Slide Number Placeholder 3"/>
          <p:cNvSpPr>
            <a:spLocks noGrp="1"/>
          </p:cNvSpPr>
          <p:nvPr>
            <p:ph type="sldNum" sz="quarter" idx="12"/>
          </p:nvPr>
        </p:nvSpPr>
        <p:spPr/>
        <p:txBody>
          <a:bodyPr/>
          <a:lstStyle/>
          <a:p>
            <a:fld id="{04EAA311-F8B8-413B-ACCD-5A57951484CD}" type="slidenum">
              <a:rPr lang="en-US" smtClean="0"/>
              <a:t>3</a:t>
            </a:fld>
            <a:endParaRPr lang="en-US"/>
          </a:p>
        </p:txBody>
      </p:sp>
      <p:sp>
        <p:nvSpPr>
          <p:cNvPr id="5" name="Rectangle 4"/>
          <p:cNvSpPr/>
          <p:nvPr/>
        </p:nvSpPr>
        <p:spPr>
          <a:xfrm>
            <a:off x="273630" y="1688096"/>
            <a:ext cx="11644739" cy="1338828"/>
          </a:xfrm>
          <a:prstGeom prst="rect">
            <a:avLst/>
          </a:prstGeom>
        </p:spPr>
        <p:txBody>
          <a:bodyPr wrap="square">
            <a:spAutoFit/>
          </a:bodyPr>
          <a:lstStyle/>
          <a:p>
            <a:pPr algn="just">
              <a:lnSpc>
                <a:spcPct val="150000"/>
              </a:lnSpc>
            </a:pPr>
            <a:r>
              <a:rPr lang="en-US" b="1" dirty="0" smtClean="0">
                <a:solidFill>
                  <a:schemeClr val="accent1">
                    <a:lumMod val="75000"/>
                  </a:schemeClr>
                </a:solidFill>
              </a:rPr>
              <a:t>Python </a:t>
            </a:r>
            <a:r>
              <a:rPr lang="en-US" b="1" dirty="0">
                <a:solidFill>
                  <a:schemeClr val="accent1">
                    <a:lumMod val="75000"/>
                  </a:schemeClr>
                </a:solidFill>
              </a:rPr>
              <a:t>enables its programmers to break up a program into segments commonly known as functions, each of which can be written more or less independently of the others. Every function in the program is supposed to perform a well-defined task. </a:t>
            </a:r>
          </a:p>
        </p:txBody>
      </p:sp>
      <p:sp>
        <p:nvSpPr>
          <p:cNvPr id="8"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314" y="3164516"/>
            <a:ext cx="3857625" cy="2642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2939" y="3164517"/>
            <a:ext cx="6524625" cy="26425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10493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Need </a:t>
            </a:r>
            <a:r>
              <a:rPr lang="en-US" sz="3200" b="1" dirty="0"/>
              <a:t>for Functions </a:t>
            </a:r>
            <a:endParaRPr lang="en-US" sz="3200" dirty="0"/>
          </a:p>
        </p:txBody>
      </p:sp>
      <p:sp>
        <p:nvSpPr>
          <p:cNvPr id="4" name="Slide Number Placeholder 3"/>
          <p:cNvSpPr>
            <a:spLocks noGrp="1"/>
          </p:cNvSpPr>
          <p:nvPr>
            <p:ph type="sldNum" sz="quarter" idx="12"/>
          </p:nvPr>
        </p:nvSpPr>
        <p:spPr>
          <a:xfrm>
            <a:off x="11550843" y="5956137"/>
            <a:ext cx="400504" cy="365125"/>
          </a:xfrm>
        </p:spPr>
        <p:txBody>
          <a:bodyPr/>
          <a:lstStyle/>
          <a:p>
            <a:fld id="{04EAA311-F8B8-413B-ACCD-5A57951484CD}" type="slidenum">
              <a:rPr lang="en-US" smtClean="0"/>
              <a:t>4</a:t>
            </a:fld>
            <a:endParaRPr lang="en-US" dirty="0"/>
          </a:p>
        </p:txBody>
      </p:sp>
      <p:sp>
        <p:nvSpPr>
          <p:cNvPr id="6" name="Rectangle 5"/>
          <p:cNvSpPr/>
          <p:nvPr/>
        </p:nvSpPr>
        <p:spPr>
          <a:xfrm>
            <a:off x="123825" y="1627354"/>
            <a:ext cx="11944350" cy="3831818"/>
          </a:xfrm>
          <a:prstGeom prst="rect">
            <a:avLst/>
          </a:prstGeom>
        </p:spPr>
        <p:txBody>
          <a:bodyPr wrap="square">
            <a:spAutoFit/>
          </a:bodyPr>
          <a:lstStyle/>
          <a:p>
            <a:pPr algn="just">
              <a:lnSpc>
                <a:spcPct val="150000"/>
              </a:lnSpc>
            </a:pPr>
            <a:r>
              <a:rPr lang="en-US" b="1" dirty="0" smtClean="0">
                <a:solidFill>
                  <a:schemeClr val="accent1">
                    <a:lumMod val="75000"/>
                  </a:schemeClr>
                </a:solidFill>
              </a:rPr>
              <a:t>Each </a:t>
            </a:r>
            <a:r>
              <a:rPr lang="en-US" b="1" dirty="0">
                <a:solidFill>
                  <a:schemeClr val="accent1">
                    <a:lumMod val="75000"/>
                  </a:schemeClr>
                </a:solidFill>
              </a:rPr>
              <a:t>function to be written and tested separately. </a:t>
            </a:r>
          </a:p>
          <a:p>
            <a:pPr algn="just">
              <a:lnSpc>
                <a:spcPct val="150000"/>
              </a:lnSpc>
            </a:pPr>
            <a:r>
              <a:rPr lang="en-US" b="1" dirty="0">
                <a:solidFill>
                  <a:schemeClr val="accent1">
                    <a:lumMod val="75000"/>
                  </a:schemeClr>
                </a:solidFill>
              </a:rPr>
              <a:t>• Understanding, coding and testing multiple separate functions </a:t>
            </a:r>
            <a:r>
              <a:rPr lang="en-US" b="1" dirty="0" smtClean="0">
                <a:solidFill>
                  <a:schemeClr val="accent1">
                    <a:lumMod val="75000"/>
                  </a:schemeClr>
                </a:solidFill>
              </a:rPr>
              <a:t>is far </a:t>
            </a:r>
            <a:r>
              <a:rPr lang="en-US" b="1" dirty="0" smtClean="0">
                <a:solidFill>
                  <a:schemeClr val="accent1">
                    <a:lumMod val="75000"/>
                  </a:schemeClr>
                </a:solidFill>
              </a:rPr>
              <a:t>easier.</a:t>
            </a:r>
          </a:p>
          <a:p>
            <a:pPr algn="just">
              <a:lnSpc>
                <a:spcPct val="150000"/>
              </a:lnSpc>
            </a:pPr>
            <a:r>
              <a:rPr lang="en-US" b="1" dirty="0" smtClean="0">
                <a:solidFill>
                  <a:schemeClr val="accent1">
                    <a:lumMod val="75000"/>
                  </a:schemeClr>
                </a:solidFill>
              </a:rPr>
              <a:t>Without the use of any function, then there will be countless lines in the code and maintaining it will be a big mess.</a:t>
            </a:r>
          </a:p>
          <a:p>
            <a:pPr algn="just">
              <a:lnSpc>
                <a:spcPct val="150000"/>
              </a:lnSpc>
            </a:pPr>
            <a:r>
              <a:rPr lang="en-US" b="1" dirty="0" smtClean="0">
                <a:solidFill>
                  <a:schemeClr val="accent1">
                    <a:lumMod val="75000"/>
                  </a:schemeClr>
                </a:solidFill>
              </a:rPr>
              <a:t>• </a:t>
            </a:r>
            <a:r>
              <a:rPr lang="en-US" b="1" dirty="0" smtClean="0">
                <a:solidFill>
                  <a:schemeClr val="accent1">
                    <a:lumMod val="75000"/>
                  </a:schemeClr>
                </a:solidFill>
              </a:rPr>
              <a:t>Programmers </a:t>
            </a:r>
            <a:r>
              <a:rPr lang="en-US" b="1" dirty="0">
                <a:solidFill>
                  <a:schemeClr val="accent1">
                    <a:lumMod val="75000"/>
                  </a:schemeClr>
                </a:solidFill>
              </a:rPr>
              <a:t>use </a:t>
            </a:r>
            <a:r>
              <a:rPr lang="en-US" b="1" dirty="0" smtClean="0">
                <a:solidFill>
                  <a:schemeClr val="accent1">
                    <a:lumMod val="75000"/>
                  </a:schemeClr>
                </a:solidFill>
              </a:rPr>
              <a:t>functions without </a:t>
            </a:r>
            <a:r>
              <a:rPr lang="en-US" b="1" dirty="0">
                <a:solidFill>
                  <a:schemeClr val="accent1">
                    <a:lumMod val="75000"/>
                  </a:schemeClr>
                </a:solidFill>
              </a:rPr>
              <a:t>worrying about their code details. This speeds up program development, by allowing the programmer to concentrate only on the code that he has to write. </a:t>
            </a:r>
          </a:p>
          <a:p>
            <a:pPr algn="just">
              <a:lnSpc>
                <a:spcPct val="150000"/>
              </a:lnSpc>
            </a:pPr>
            <a:r>
              <a:rPr lang="en-US" b="1" dirty="0" smtClean="0">
                <a:solidFill>
                  <a:schemeClr val="accent1">
                    <a:lumMod val="75000"/>
                  </a:schemeClr>
                </a:solidFill>
              </a:rPr>
              <a:t>Different </a:t>
            </a:r>
            <a:r>
              <a:rPr lang="en-US" b="1" dirty="0">
                <a:solidFill>
                  <a:schemeClr val="accent1">
                    <a:lumMod val="75000"/>
                  </a:schemeClr>
                </a:solidFill>
              </a:rPr>
              <a:t>programmers working on that project can divide the workload by writing different functions. </a:t>
            </a:r>
          </a:p>
          <a:p>
            <a:pPr algn="just">
              <a:lnSpc>
                <a:spcPct val="150000"/>
              </a:lnSpc>
            </a:pPr>
            <a:r>
              <a:rPr lang="en-US" b="1" dirty="0">
                <a:solidFill>
                  <a:schemeClr val="accent1">
                    <a:lumMod val="75000"/>
                  </a:schemeClr>
                </a:solidFill>
              </a:rPr>
              <a:t>• Like Python libraries, programmers can also make their functions and use them from different point in the main program or any other program that needs its functionalities. </a:t>
            </a:r>
          </a:p>
        </p:txBody>
      </p:sp>
      <p:pic>
        <p:nvPicPr>
          <p:cNvPr id="5" name="Picture 4"/>
          <p:cNvPicPr>
            <a:picLocks noChangeAspect="1"/>
          </p:cNvPicPr>
          <p:nvPr/>
        </p:nvPicPr>
        <p:blipFill>
          <a:blip r:embed="rId2"/>
          <a:stretch>
            <a:fillRect/>
          </a:stretch>
        </p:blipFill>
        <p:spPr>
          <a:xfrm>
            <a:off x="7329489" y="4876911"/>
            <a:ext cx="4403332" cy="1444351"/>
          </a:xfrm>
          <a:prstGeom prst="rect">
            <a:avLst/>
          </a:prstGeom>
        </p:spPr>
      </p:pic>
      <p:sp>
        <p:nvSpPr>
          <p:cNvPr id="7"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30242601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Function Declaration </a:t>
            </a:r>
            <a:r>
              <a:rPr lang="en-US" sz="3200" b="1" dirty="0" smtClean="0"/>
              <a:t>and </a:t>
            </a:r>
            <a:r>
              <a:rPr lang="en-US" sz="3200" b="1" dirty="0" smtClean="0"/>
              <a:t>Definition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5</a:t>
            </a:fld>
            <a:endParaRPr lang="en-US"/>
          </a:p>
        </p:txBody>
      </p:sp>
      <p:sp>
        <p:nvSpPr>
          <p:cNvPr id="6" name="Rectangle 5"/>
          <p:cNvSpPr/>
          <p:nvPr/>
        </p:nvSpPr>
        <p:spPr>
          <a:xfrm>
            <a:off x="142875" y="1371035"/>
            <a:ext cx="11901488" cy="4247317"/>
          </a:xfrm>
          <a:prstGeom prst="rect">
            <a:avLst/>
          </a:prstGeom>
        </p:spPr>
        <p:txBody>
          <a:bodyPr wrap="square">
            <a:spAutoFit/>
          </a:bodyPr>
          <a:lstStyle/>
          <a:p>
            <a:pPr algn="just">
              <a:lnSpc>
                <a:spcPct val="150000"/>
              </a:lnSpc>
            </a:pPr>
            <a:endParaRPr lang="en-US" b="1" dirty="0"/>
          </a:p>
          <a:p>
            <a:pPr algn="just">
              <a:lnSpc>
                <a:spcPct val="150000"/>
              </a:lnSpc>
            </a:pPr>
            <a:r>
              <a:rPr lang="en-US" b="1" dirty="0"/>
              <a:t>• </a:t>
            </a:r>
            <a:r>
              <a:rPr lang="en-US" b="1" dirty="0">
                <a:solidFill>
                  <a:schemeClr val="accent1">
                    <a:lumMod val="75000"/>
                  </a:schemeClr>
                </a:solidFill>
              </a:rPr>
              <a:t>A function, f that uses another function g, is known as the </a:t>
            </a:r>
            <a:r>
              <a:rPr lang="en-US" b="1" i="1" dirty="0">
                <a:solidFill>
                  <a:srgbClr val="C00000"/>
                </a:solidFill>
              </a:rPr>
              <a:t>calling function </a:t>
            </a:r>
            <a:r>
              <a:rPr lang="en-US" b="1" dirty="0">
                <a:solidFill>
                  <a:schemeClr val="accent1">
                    <a:lumMod val="75000"/>
                  </a:schemeClr>
                </a:solidFill>
              </a:rPr>
              <a:t>and g is known as the </a:t>
            </a:r>
            <a:r>
              <a:rPr lang="en-US" b="1" i="1" dirty="0">
                <a:solidFill>
                  <a:srgbClr val="C00000"/>
                </a:solidFill>
              </a:rPr>
              <a:t>called function</a:t>
            </a:r>
            <a:r>
              <a:rPr lang="en-US" b="1" dirty="0"/>
              <a:t>. </a:t>
            </a:r>
          </a:p>
          <a:p>
            <a:pPr algn="just">
              <a:lnSpc>
                <a:spcPct val="150000"/>
              </a:lnSpc>
            </a:pPr>
            <a:r>
              <a:rPr lang="en-US" b="1" dirty="0"/>
              <a:t>• </a:t>
            </a:r>
            <a:r>
              <a:rPr lang="en-US" b="1" dirty="0">
                <a:solidFill>
                  <a:schemeClr val="accent1">
                    <a:lumMod val="75000"/>
                  </a:schemeClr>
                </a:solidFill>
              </a:rPr>
              <a:t>The inputs that the function takes are known as </a:t>
            </a:r>
            <a:r>
              <a:rPr lang="en-US" b="1" i="1" dirty="0">
                <a:solidFill>
                  <a:srgbClr val="C00000"/>
                </a:solidFill>
              </a:rPr>
              <a:t>arguments/parameters</a:t>
            </a:r>
            <a:r>
              <a:rPr lang="en-US" b="1" i="1" dirty="0"/>
              <a:t>. </a:t>
            </a:r>
            <a:endParaRPr lang="en-US" b="1" dirty="0"/>
          </a:p>
          <a:p>
            <a:pPr algn="just">
              <a:lnSpc>
                <a:spcPct val="150000"/>
              </a:lnSpc>
            </a:pPr>
            <a:r>
              <a:rPr lang="en-US" b="1" dirty="0"/>
              <a:t>• </a:t>
            </a:r>
            <a:r>
              <a:rPr lang="en-US" b="1" dirty="0">
                <a:solidFill>
                  <a:schemeClr val="accent1">
                    <a:lumMod val="75000"/>
                  </a:schemeClr>
                </a:solidFill>
              </a:rPr>
              <a:t>When a called function returns some result back to the calling function, it is said to return that result</a:t>
            </a:r>
            <a:r>
              <a:rPr lang="en-US" b="1" dirty="0"/>
              <a:t>. </a:t>
            </a:r>
          </a:p>
          <a:p>
            <a:pPr algn="just">
              <a:lnSpc>
                <a:spcPct val="150000"/>
              </a:lnSpc>
            </a:pPr>
            <a:r>
              <a:rPr lang="en-US" b="1" dirty="0"/>
              <a:t>• </a:t>
            </a:r>
            <a:r>
              <a:rPr lang="en-US" b="1" dirty="0">
                <a:solidFill>
                  <a:schemeClr val="accent1">
                    <a:lumMod val="75000"/>
                  </a:schemeClr>
                </a:solidFill>
              </a:rPr>
              <a:t>The calling function may or may not pass parameters to the called function. If the called function accepts arguments, the calling function will pass parameters, else not. </a:t>
            </a:r>
          </a:p>
          <a:p>
            <a:pPr algn="just">
              <a:lnSpc>
                <a:spcPct val="150000"/>
              </a:lnSpc>
            </a:pPr>
            <a:r>
              <a:rPr lang="en-US" b="1" i="1" dirty="0"/>
              <a:t>• </a:t>
            </a:r>
            <a:r>
              <a:rPr lang="en-US" b="1" i="1" dirty="0">
                <a:solidFill>
                  <a:srgbClr val="C00000"/>
                </a:solidFill>
              </a:rPr>
              <a:t>Function declaration </a:t>
            </a:r>
            <a:r>
              <a:rPr lang="en-US" b="1" dirty="0">
                <a:solidFill>
                  <a:schemeClr val="accent1">
                    <a:lumMod val="75000"/>
                  </a:schemeClr>
                </a:solidFill>
              </a:rPr>
              <a:t>is a declaration statement that identifies a function with its name, a list of arguments that it accepts and the type of data it returns</a:t>
            </a:r>
            <a:r>
              <a:rPr lang="en-US" b="1" dirty="0"/>
              <a:t>. </a:t>
            </a:r>
          </a:p>
          <a:p>
            <a:pPr algn="just">
              <a:lnSpc>
                <a:spcPct val="150000"/>
              </a:lnSpc>
            </a:pPr>
            <a:r>
              <a:rPr lang="en-US" b="1" i="1" dirty="0"/>
              <a:t>• </a:t>
            </a:r>
            <a:r>
              <a:rPr lang="en-US" b="1" i="1" dirty="0">
                <a:solidFill>
                  <a:srgbClr val="C00000"/>
                </a:solidFill>
              </a:rPr>
              <a:t>Function definition </a:t>
            </a:r>
            <a:r>
              <a:rPr lang="en-US" b="1" dirty="0">
                <a:solidFill>
                  <a:schemeClr val="accent1">
                    <a:lumMod val="75000"/>
                  </a:schemeClr>
                </a:solidFill>
              </a:rPr>
              <a:t>consists of a function header that identifies the function, followed by the body of the function containing the executable code for that </a:t>
            </a:r>
            <a:r>
              <a:rPr lang="en-US" b="1" dirty="0" smtClean="0">
                <a:solidFill>
                  <a:schemeClr val="accent1">
                    <a:lumMod val="75000"/>
                  </a:schemeClr>
                </a:solidFill>
              </a:rPr>
              <a:t>function. </a:t>
            </a:r>
            <a:endParaRPr lang="en-US" b="1" dirty="0">
              <a:solidFill>
                <a:schemeClr val="accent1">
                  <a:lumMod val="75000"/>
                </a:schemeClr>
              </a:solidFill>
            </a:endParaRPr>
          </a:p>
        </p:txBody>
      </p:sp>
      <p:sp>
        <p:nvSpPr>
          <p:cNvPr id="7"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Tree>
    <p:extLst>
      <p:ext uri="{BB962C8B-B14F-4D97-AF65-F5344CB8AC3E}">
        <p14:creationId xmlns:p14="http://schemas.microsoft.com/office/powerpoint/2010/main" val="2947347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Function Definition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6</a:t>
            </a:fld>
            <a:endParaRPr lang="en-US"/>
          </a:p>
        </p:txBody>
      </p:sp>
      <p:sp>
        <p:nvSpPr>
          <p:cNvPr id="6" name="Rectangle 5"/>
          <p:cNvSpPr/>
          <p:nvPr/>
        </p:nvSpPr>
        <p:spPr>
          <a:xfrm>
            <a:off x="71437" y="1550504"/>
            <a:ext cx="12049125" cy="3831818"/>
          </a:xfrm>
          <a:prstGeom prst="rect">
            <a:avLst/>
          </a:prstGeom>
        </p:spPr>
        <p:txBody>
          <a:bodyPr wrap="square">
            <a:spAutoFit/>
          </a:bodyPr>
          <a:lstStyle/>
          <a:p>
            <a:pPr algn="just">
              <a:lnSpc>
                <a:spcPct val="150000"/>
              </a:lnSpc>
            </a:pPr>
            <a:r>
              <a:rPr lang="en-US" b="1" dirty="0" smtClean="0">
                <a:solidFill>
                  <a:schemeClr val="accent1">
                    <a:lumMod val="75000"/>
                  </a:schemeClr>
                </a:solidFill>
              </a:rPr>
              <a:t>Function </a:t>
            </a:r>
            <a:r>
              <a:rPr lang="en-US" b="1" dirty="0">
                <a:solidFill>
                  <a:schemeClr val="accent1">
                    <a:lumMod val="75000"/>
                  </a:schemeClr>
                </a:solidFill>
              </a:rPr>
              <a:t>blocks starts with the keyword </a:t>
            </a:r>
            <a:r>
              <a:rPr lang="en-US" b="1" dirty="0">
                <a:solidFill>
                  <a:srgbClr val="C00000"/>
                </a:solidFill>
              </a:rPr>
              <a:t>def</a:t>
            </a:r>
            <a:r>
              <a:rPr lang="en-US" b="1" dirty="0">
                <a:solidFill>
                  <a:schemeClr val="accent1">
                    <a:lumMod val="75000"/>
                  </a:schemeClr>
                </a:solidFill>
              </a:rPr>
              <a:t>. </a:t>
            </a:r>
          </a:p>
          <a:p>
            <a:pPr algn="just">
              <a:lnSpc>
                <a:spcPct val="150000"/>
              </a:lnSpc>
            </a:pPr>
            <a:r>
              <a:rPr lang="en-US" b="1" dirty="0">
                <a:solidFill>
                  <a:schemeClr val="accent1">
                    <a:lumMod val="75000"/>
                  </a:schemeClr>
                </a:solidFill>
              </a:rPr>
              <a:t>• The keyword is followed by the function name and parentheses </a:t>
            </a:r>
            <a:r>
              <a:rPr lang="en-US" b="1" dirty="0">
                <a:solidFill>
                  <a:srgbClr val="C00000"/>
                </a:solidFill>
              </a:rPr>
              <a:t>(( )). </a:t>
            </a:r>
            <a:endParaRPr lang="en-US" b="1" dirty="0" smtClean="0">
              <a:solidFill>
                <a:srgbClr val="C00000"/>
              </a:solidFill>
            </a:endParaRPr>
          </a:p>
          <a:p>
            <a:pPr algn="just">
              <a:lnSpc>
                <a:spcPct val="150000"/>
              </a:lnSpc>
            </a:pPr>
            <a:r>
              <a:rPr lang="en-US" b="1" dirty="0" smtClean="0">
                <a:solidFill>
                  <a:schemeClr val="accent1">
                    <a:lumMod val="75000"/>
                  </a:schemeClr>
                </a:solidFill>
              </a:rPr>
              <a:t>• </a:t>
            </a:r>
            <a:r>
              <a:rPr lang="en-US" b="1" dirty="0">
                <a:solidFill>
                  <a:schemeClr val="accent1">
                    <a:lumMod val="75000"/>
                  </a:schemeClr>
                </a:solidFill>
              </a:rPr>
              <a:t>After the parentheses a colon</a:t>
            </a:r>
            <a:r>
              <a:rPr lang="en-US" b="1" dirty="0">
                <a:solidFill>
                  <a:srgbClr val="C00000"/>
                </a:solidFill>
              </a:rPr>
              <a:t> (:) </a:t>
            </a:r>
            <a:r>
              <a:rPr lang="en-US" b="1" dirty="0">
                <a:solidFill>
                  <a:schemeClr val="accent1">
                    <a:lumMod val="75000"/>
                  </a:schemeClr>
                </a:solidFill>
              </a:rPr>
              <a:t>is placed. </a:t>
            </a:r>
          </a:p>
          <a:p>
            <a:pPr algn="just">
              <a:lnSpc>
                <a:spcPct val="150000"/>
              </a:lnSpc>
            </a:pPr>
            <a:r>
              <a:rPr lang="en-US" b="1" dirty="0">
                <a:solidFill>
                  <a:schemeClr val="accent1">
                    <a:lumMod val="75000"/>
                  </a:schemeClr>
                </a:solidFill>
              </a:rPr>
              <a:t>• Parameters or arguments that the function accept are placed within parentheses. </a:t>
            </a:r>
            <a:endParaRPr lang="en-US" b="1" dirty="0" smtClean="0">
              <a:solidFill>
                <a:schemeClr val="accent1">
                  <a:lumMod val="75000"/>
                </a:schemeClr>
              </a:solidFill>
            </a:endParaRPr>
          </a:p>
          <a:p>
            <a:pPr algn="just">
              <a:lnSpc>
                <a:spcPct val="150000"/>
              </a:lnSpc>
            </a:pPr>
            <a:r>
              <a:rPr lang="en-US" b="1" dirty="0" smtClean="0">
                <a:solidFill>
                  <a:schemeClr val="accent1">
                    <a:lumMod val="75000"/>
                  </a:schemeClr>
                </a:solidFill>
              </a:rPr>
              <a:t>• </a:t>
            </a:r>
            <a:r>
              <a:rPr lang="en-US" b="1" dirty="0">
                <a:solidFill>
                  <a:schemeClr val="accent1">
                    <a:lumMod val="75000"/>
                  </a:schemeClr>
                </a:solidFill>
              </a:rPr>
              <a:t>The first statement of a function can be an optional statement - the</a:t>
            </a:r>
            <a:r>
              <a:rPr lang="en-US" b="1" dirty="0">
                <a:solidFill>
                  <a:srgbClr val="C00000"/>
                </a:solidFill>
              </a:rPr>
              <a:t> </a:t>
            </a:r>
            <a:r>
              <a:rPr lang="en-US" b="1" i="1" dirty="0" err="1" smtClean="0">
                <a:solidFill>
                  <a:srgbClr val="C00000"/>
                </a:solidFill>
              </a:rPr>
              <a:t>docstring</a:t>
            </a:r>
            <a:r>
              <a:rPr lang="en-US" b="1" i="1" dirty="0" smtClean="0">
                <a:solidFill>
                  <a:srgbClr val="C00000"/>
                </a:solidFill>
              </a:rPr>
              <a:t> </a:t>
            </a:r>
            <a:r>
              <a:rPr lang="en-US" b="1" dirty="0">
                <a:solidFill>
                  <a:schemeClr val="accent1">
                    <a:lumMod val="75000"/>
                  </a:schemeClr>
                </a:solidFill>
              </a:rPr>
              <a:t>describe what the function does. </a:t>
            </a:r>
            <a:endParaRPr lang="en-US" b="1" dirty="0" smtClean="0">
              <a:solidFill>
                <a:schemeClr val="accent1">
                  <a:lumMod val="75000"/>
                </a:schemeClr>
              </a:solidFill>
            </a:endParaRPr>
          </a:p>
          <a:p>
            <a:pPr algn="just">
              <a:lnSpc>
                <a:spcPct val="150000"/>
              </a:lnSpc>
            </a:pPr>
            <a:r>
              <a:rPr lang="en-US" b="1" dirty="0" smtClean="0">
                <a:solidFill>
                  <a:schemeClr val="accent1">
                    <a:lumMod val="75000"/>
                  </a:schemeClr>
                </a:solidFill>
              </a:rPr>
              <a:t>• </a:t>
            </a:r>
            <a:r>
              <a:rPr lang="en-US" b="1" dirty="0">
                <a:solidFill>
                  <a:schemeClr val="accent1">
                    <a:lumMod val="75000"/>
                  </a:schemeClr>
                </a:solidFill>
              </a:rPr>
              <a:t>The code block within the function is properly indented to form the block code. </a:t>
            </a:r>
          </a:p>
          <a:p>
            <a:pPr algn="just">
              <a:lnSpc>
                <a:spcPct val="150000"/>
              </a:lnSpc>
            </a:pPr>
            <a:r>
              <a:rPr lang="en-US" b="1" dirty="0">
                <a:solidFill>
                  <a:schemeClr val="accent1">
                    <a:lumMod val="75000"/>
                  </a:schemeClr>
                </a:solidFill>
              </a:rPr>
              <a:t>• A function may have a </a:t>
            </a:r>
            <a:r>
              <a:rPr lang="en-US" b="1" dirty="0">
                <a:solidFill>
                  <a:srgbClr val="C00000"/>
                </a:solidFill>
              </a:rPr>
              <a:t>return[expression] </a:t>
            </a:r>
            <a:r>
              <a:rPr lang="en-US" b="1" dirty="0">
                <a:solidFill>
                  <a:schemeClr val="accent1">
                    <a:lumMod val="75000"/>
                  </a:schemeClr>
                </a:solidFill>
              </a:rPr>
              <a:t>statement. That is, the return statement is </a:t>
            </a:r>
            <a:r>
              <a:rPr lang="en-US" b="1" dirty="0" smtClean="0">
                <a:solidFill>
                  <a:schemeClr val="accent1">
                    <a:lumMod val="75000"/>
                  </a:schemeClr>
                </a:solidFill>
              </a:rPr>
              <a:t>optional.</a:t>
            </a:r>
            <a:endParaRPr lang="en-US" b="1" dirty="0">
              <a:solidFill>
                <a:schemeClr val="accent1">
                  <a:lumMod val="75000"/>
                </a:schemeClr>
              </a:solidFill>
            </a:endParaRPr>
          </a:p>
          <a:p>
            <a:pPr algn="just">
              <a:lnSpc>
                <a:spcPct val="150000"/>
              </a:lnSpc>
            </a:pPr>
            <a:r>
              <a:rPr lang="en-US" b="1" dirty="0">
                <a:solidFill>
                  <a:schemeClr val="accent1">
                    <a:lumMod val="75000"/>
                  </a:schemeClr>
                </a:solidFill>
              </a:rPr>
              <a:t>• You can assign the function name to a variable. Doing this will allow you to call same function using the name of that variable. </a:t>
            </a:r>
          </a:p>
        </p:txBody>
      </p:sp>
      <p:sp>
        <p:nvSpPr>
          <p:cNvPr id="7"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8" name="TextBox 7"/>
          <p:cNvSpPr txBox="1"/>
          <p:nvPr/>
        </p:nvSpPr>
        <p:spPr>
          <a:xfrm>
            <a:off x="2151372" y="4902355"/>
            <a:ext cx="1518103" cy="369332"/>
          </a:xfrm>
          <a:prstGeom prst="rect">
            <a:avLst/>
          </a:prstGeom>
          <a:noFill/>
        </p:spPr>
        <p:txBody>
          <a:bodyPr wrap="square" rtlCol="0">
            <a:spAutoFit/>
          </a:bodyPr>
          <a:lstStyle/>
          <a:p>
            <a:r>
              <a:rPr lang="en-IN" dirty="0" smtClean="0"/>
              <a:t>Example:</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343" y="4902355"/>
            <a:ext cx="4812043" cy="17478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524278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Function Call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7</a:t>
            </a:fld>
            <a:endParaRPr lang="en-US"/>
          </a:p>
        </p:txBody>
      </p:sp>
      <p:sp>
        <p:nvSpPr>
          <p:cNvPr id="6" name="Rectangle 5"/>
          <p:cNvSpPr/>
          <p:nvPr/>
        </p:nvSpPr>
        <p:spPr>
          <a:xfrm>
            <a:off x="118753" y="1443626"/>
            <a:ext cx="11887200" cy="5078313"/>
          </a:xfrm>
          <a:prstGeom prst="rect">
            <a:avLst/>
          </a:prstGeom>
        </p:spPr>
        <p:txBody>
          <a:bodyPr wrap="square">
            <a:spAutoFit/>
          </a:bodyPr>
          <a:lstStyle/>
          <a:p>
            <a:pPr algn="just">
              <a:lnSpc>
                <a:spcPct val="150000"/>
              </a:lnSpc>
            </a:pPr>
            <a:r>
              <a:rPr lang="en-US" b="1" dirty="0" smtClean="0">
                <a:solidFill>
                  <a:schemeClr val="accent1">
                    <a:lumMod val="75000"/>
                  </a:schemeClr>
                </a:solidFill>
              </a:rPr>
              <a:t>The </a:t>
            </a:r>
            <a:r>
              <a:rPr lang="en-US" b="1" dirty="0">
                <a:solidFill>
                  <a:schemeClr val="accent1">
                    <a:lumMod val="75000"/>
                  </a:schemeClr>
                </a:solidFill>
              </a:rPr>
              <a:t>function call statement invokes the function. When a function is invoked the program control jumps to the called function to execute the statements that are a part of that function. Once the called function is executed, the program control passes back to the calling function. </a:t>
            </a:r>
            <a:endParaRPr lang="en-US" b="1" dirty="0" smtClean="0">
              <a:solidFill>
                <a:schemeClr val="accent1">
                  <a:lumMod val="75000"/>
                </a:schemeClr>
              </a:solidFill>
            </a:endParaRPr>
          </a:p>
          <a:p>
            <a:pPr algn="just">
              <a:lnSpc>
                <a:spcPct val="150000"/>
              </a:lnSpc>
            </a:pPr>
            <a:r>
              <a:rPr lang="en-US" b="1" dirty="0" smtClean="0">
                <a:solidFill>
                  <a:srgbClr val="C00000"/>
                </a:solidFill>
              </a:rPr>
              <a:t>Function </a:t>
            </a:r>
            <a:r>
              <a:rPr lang="en-US" b="1" dirty="0">
                <a:solidFill>
                  <a:srgbClr val="C00000"/>
                </a:solidFill>
              </a:rPr>
              <a:t>Parameters </a:t>
            </a:r>
            <a:endParaRPr lang="en-US" b="1" dirty="0" smtClean="0">
              <a:solidFill>
                <a:srgbClr val="C00000"/>
              </a:solidFill>
            </a:endParaRPr>
          </a:p>
          <a:p>
            <a:pPr algn="just">
              <a:lnSpc>
                <a:spcPct val="150000"/>
              </a:lnSpc>
            </a:pPr>
            <a:r>
              <a:rPr lang="en-US" b="1" dirty="0" smtClean="0">
                <a:solidFill>
                  <a:schemeClr val="accent1">
                    <a:lumMod val="75000"/>
                  </a:schemeClr>
                </a:solidFill>
              </a:rPr>
              <a:t>A </a:t>
            </a:r>
            <a:r>
              <a:rPr lang="en-US" b="1" dirty="0">
                <a:solidFill>
                  <a:schemeClr val="accent1">
                    <a:lumMod val="75000"/>
                  </a:schemeClr>
                </a:solidFill>
              </a:rPr>
              <a:t>function can take parameters which are nothing but some values that are passed to it so that the function can manipulate them to produce the desired result. These parameters are normal variables with a small difference that the values of these variables are defined (initialized) when we call the function and are then passed to the function. </a:t>
            </a:r>
          </a:p>
          <a:p>
            <a:pPr algn="just">
              <a:lnSpc>
                <a:spcPct val="150000"/>
              </a:lnSpc>
            </a:pPr>
            <a:r>
              <a:rPr lang="en-US" b="1" dirty="0" smtClean="0">
                <a:solidFill>
                  <a:schemeClr val="accent1">
                    <a:lumMod val="75000"/>
                  </a:schemeClr>
                </a:solidFill>
              </a:rPr>
              <a:t>Function </a:t>
            </a:r>
            <a:r>
              <a:rPr lang="en-US" b="1" dirty="0">
                <a:solidFill>
                  <a:schemeClr val="accent1">
                    <a:lumMod val="75000"/>
                  </a:schemeClr>
                </a:solidFill>
              </a:rPr>
              <a:t>name and the number and type of arguments in the function call must be same as that given in the function definition. </a:t>
            </a:r>
            <a:endParaRPr lang="en-US" b="1" dirty="0" smtClean="0">
              <a:solidFill>
                <a:schemeClr val="accent1">
                  <a:lumMod val="75000"/>
                </a:schemeClr>
              </a:solidFill>
            </a:endParaRPr>
          </a:p>
          <a:p>
            <a:pPr algn="just">
              <a:lnSpc>
                <a:spcPct val="150000"/>
              </a:lnSpc>
            </a:pPr>
            <a:r>
              <a:rPr lang="en-US" b="1" dirty="0" smtClean="0">
                <a:solidFill>
                  <a:schemeClr val="accent1">
                    <a:lumMod val="75000"/>
                  </a:schemeClr>
                </a:solidFill>
              </a:rPr>
              <a:t>If </a:t>
            </a:r>
            <a:r>
              <a:rPr lang="en-US" b="1" dirty="0">
                <a:solidFill>
                  <a:schemeClr val="accent1">
                    <a:lumMod val="75000"/>
                  </a:schemeClr>
                </a:solidFill>
              </a:rPr>
              <a:t>the data type of the argument passed does not matches with that expected in function then an error is generated. </a:t>
            </a:r>
          </a:p>
        </p:txBody>
      </p:sp>
      <p:sp>
        <p:nvSpPr>
          <p:cNvPr id="7"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sp>
        <p:nvSpPr>
          <p:cNvPr id="8" name="TextBox 7"/>
          <p:cNvSpPr txBox="1"/>
          <p:nvPr/>
        </p:nvSpPr>
        <p:spPr>
          <a:xfrm>
            <a:off x="1581356" y="6020791"/>
            <a:ext cx="1518103" cy="369332"/>
          </a:xfrm>
          <a:prstGeom prst="rect">
            <a:avLst/>
          </a:prstGeom>
          <a:noFill/>
        </p:spPr>
        <p:txBody>
          <a:bodyPr wrap="square" rtlCol="0">
            <a:spAutoFit/>
          </a:bodyPr>
          <a:lstStyle/>
          <a:p>
            <a:r>
              <a:rPr lang="en-IN" dirty="0" smtClean="0"/>
              <a:t>Example:</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548" y="6020791"/>
            <a:ext cx="5609049" cy="8180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815007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Examples</a:t>
            </a:r>
            <a:endParaRPr lang="en-US" sz="3200" b="1" dirty="0"/>
          </a:p>
        </p:txBody>
      </p:sp>
      <p:sp>
        <p:nvSpPr>
          <p:cNvPr id="4" name="Slide Number Placeholder 3"/>
          <p:cNvSpPr>
            <a:spLocks noGrp="1"/>
          </p:cNvSpPr>
          <p:nvPr>
            <p:ph type="sldNum" sz="quarter" idx="12"/>
          </p:nvPr>
        </p:nvSpPr>
        <p:spPr/>
        <p:txBody>
          <a:bodyPr/>
          <a:lstStyle/>
          <a:p>
            <a:fld id="{04EAA311-F8B8-413B-ACCD-5A57951484CD}" type="slidenum">
              <a:rPr lang="en-US" smtClean="0"/>
              <a:t>8</a:t>
            </a:fld>
            <a:endParaRPr lang="en-US"/>
          </a:p>
        </p:txBody>
      </p:sp>
      <p:pic>
        <p:nvPicPr>
          <p:cNvPr id="5" name="Picture 4"/>
          <p:cNvPicPr>
            <a:picLocks noChangeAspect="1"/>
          </p:cNvPicPr>
          <p:nvPr/>
        </p:nvPicPr>
        <p:blipFill>
          <a:blip r:embed="rId2"/>
          <a:stretch>
            <a:fillRect/>
          </a:stretch>
        </p:blipFill>
        <p:spPr>
          <a:xfrm>
            <a:off x="1307306" y="1790934"/>
            <a:ext cx="3345301" cy="2003144"/>
          </a:xfrm>
          <a:prstGeom prst="rect">
            <a:avLst/>
          </a:prstGeom>
        </p:spPr>
      </p:pic>
      <p:pic>
        <p:nvPicPr>
          <p:cNvPr id="6" name="Picture 5"/>
          <p:cNvPicPr>
            <a:picLocks noChangeAspect="1"/>
          </p:cNvPicPr>
          <p:nvPr/>
        </p:nvPicPr>
        <p:blipFill>
          <a:blip r:embed="rId3"/>
          <a:stretch>
            <a:fillRect/>
          </a:stretch>
        </p:blipFill>
        <p:spPr>
          <a:xfrm>
            <a:off x="1758569" y="4278524"/>
            <a:ext cx="7931342" cy="1677613"/>
          </a:xfrm>
          <a:prstGeom prst="rect">
            <a:avLst/>
          </a:prstGeom>
        </p:spPr>
      </p:pic>
      <p:pic>
        <p:nvPicPr>
          <p:cNvPr id="7" name="Picture 6"/>
          <p:cNvPicPr>
            <a:picLocks noChangeAspect="1"/>
          </p:cNvPicPr>
          <p:nvPr/>
        </p:nvPicPr>
        <p:blipFill>
          <a:blip r:embed="rId4"/>
          <a:stretch>
            <a:fillRect/>
          </a:stretch>
        </p:blipFill>
        <p:spPr>
          <a:xfrm>
            <a:off x="4767838" y="1790935"/>
            <a:ext cx="2938141" cy="1853018"/>
          </a:xfrm>
          <a:prstGeom prst="rect">
            <a:avLst/>
          </a:prstGeom>
        </p:spPr>
      </p:pic>
      <p:sp>
        <p:nvSpPr>
          <p:cNvPr id="9" name="Footer Placeholder 8"/>
          <p:cNvSpPr>
            <a:spLocks noGrp="1"/>
          </p:cNvSpPr>
          <p:nvPr>
            <p:ph type="ftr" sz="quarter" idx="11"/>
          </p:nvPr>
        </p:nvSpPr>
        <p:spPr>
          <a:xfrm>
            <a:off x="8420669" y="6321262"/>
            <a:ext cx="3530678" cy="365125"/>
          </a:xfrm>
        </p:spPr>
        <p:txBody>
          <a:bodyPr/>
          <a:lstStyle/>
          <a:p>
            <a:r>
              <a:rPr lang="en-US" dirty="0" smtClean="0"/>
              <a:t>© Oxford University Press 2017. All rights reserved.</a:t>
            </a:r>
            <a:endParaRPr lang="en-US" dirty="0"/>
          </a:p>
        </p:txBody>
      </p:sp>
      <p:pic>
        <p:nvPicPr>
          <p:cNvPr id="409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0213" y="1790935"/>
            <a:ext cx="4191990" cy="2003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78119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42121"/>
            <a:ext cx="12192000" cy="80838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Local </a:t>
            </a:r>
            <a:r>
              <a:rPr lang="en-US" sz="3200" b="1" dirty="0"/>
              <a:t>and Global Variables </a:t>
            </a:r>
            <a:r>
              <a:rPr lang="en-US" sz="3200" b="1" dirty="0" smtClean="0"/>
              <a:t>	</a:t>
            </a:r>
            <a:endParaRPr lang="en-US" sz="3200" dirty="0"/>
          </a:p>
        </p:txBody>
      </p:sp>
      <p:sp>
        <p:nvSpPr>
          <p:cNvPr id="4" name="Slide Number Placeholder 3"/>
          <p:cNvSpPr>
            <a:spLocks noGrp="1"/>
          </p:cNvSpPr>
          <p:nvPr>
            <p:ph type="sldNum" sz="quarter" idx="12"/>
          </p:nvPr>
        </p:nvSpPr>
        <p:spPr/>
        <p:txBody>
          <a:bodyPr/>
          <a:lstStyle/>
          <a:p>
            <a:fld id="{04EAA311-F8B8-413B-ACCD-5A57951484CD}" type="slidenum">
              <a:rPr lang="en-US" smtClean="0"/>
              <a:t>9</a:t>
            </a:fld>
            <a:endParaRPr lang="en-US"/>
          </a:p>
        </p:txBody>
      </p:sp>
      <p:sp>
        <p:nvSpPr>
          <p:cNvPr id="5" name="Rectangle 4"/>
          <p:cNvSpPr/>
          <p:nvPr/>
        </p:nvSpPr>
        <p:spPr>
          <a:xfrm>
            <a:off x="166255" y="1883569"/>
            <a:ext cx="11785091" cy="3416320"/>
          </a:xfrm>
          <a:prstGeom prst="rect">
            <a:avLst/>
          </a:prstGeom>
        </p:spPr>
        <p:txBody>
          <a:bodyPr wrap="square">
            <a:spAutoFit/>
          </a:bodyPr>
          <a:lstStyle/>
          <a:p>
            <a:pPr algn="just">
              <a:lnSpc>
                <a:spcPct val="150000"/>
              </a:lnSpc>
            </a:pPr>
            <a:r>
              <a:rPr lang="en-US" b="1" dirty="0">
                <a:solidFill>
                  <a:schemeClr val="accent1">
                    <a:lumMod val="75000"/>
                  </a:schemeClr>
                </a:solidFill>
              </a:rPr>
              <a:t>A variable which is defined within a function is </a:t>
            </a:r>
            <a:r>
              <a:rPr lang="en-US" b="1" i="1" dirty="0">
                <a:solidFill>
                  <a:srgbClr val="C00000"/>
                </a:solidFill>
              </a:rPr>
              <a:t>local </a:t>
            </a:r>
            <a:r>
              <a:rPr lang="en-US" b="1" dirty="0">
                <a:solidFill>
                  <a:schemeClr val="accent1">
                    <a:lumMod val="75000"/>
                  </a:schemeClr>
                </a:solidFill>
              </a:rPr>
              <a:t>to that function. A local variable can be accessed from the point of its definition until the end of the function in which it is defined. It exists as long as the function is executing. Function parameters behave like local variables in the function. Moreover, whenever we use the assignment operator (=) inside a function, a new local variable is created.</a:t>
            </a:r>
          </a:p>
          <a:p>
            <a:pPr algn="just">
              <a:lnSpc>
                <a:spcPct val="150000"/>
              </a:lnSpc>
            </a:pPr>
            <a:endParaRPr lang="en-US" b="1" dirty="0" smtClean="0"/>
          </a:p>
          <a:p>
            <a:pPr algn="just">
              <a:lnSpc>
                <a:spcPct val="150000"/>
              </a:lnSpc>
            </a:pPr>
            <a:r>
              <a:rPr lang="en-US" b="1" dirty="0" smtClean="0">
                <a:solidFill>
                  <a:srgbClr val="C00000"/>
                </a:solidFill>
              </a:rPr>
              <a:t>Global </a:t>
            </a:r>
            <a:r>
              <a:rPr lang="en-US" b="1" dirty="0">
                <a:solidFill>
                  <a:srgbClr val="C00000"/>
                </a:solidFill>
              </a:rPr>
              <a:t>variables </a:t>
            </a:r>
            <a:r>
              <a:rPr lang="en-US" b="1" dirty="0">
                <a:solidFill>
                  <a:schemeClr val="accent1">
                    <a:lumMod val="75000"/>
                  </a:schemeClr>
                </a:solidFill>
              </a:rPr>
              <a:t>are those variables which are defined in the main body of the program file. They are visible throughout the program file. As a good programming habit, you must try to avoid the use of global variables because they may get altered by mistake and then result in erroneous </a:t>
            </a:r>
            <a:r>
              <a:rPr lang="en-US" b="1" dirty="0" smtClean="0">
                <a:solidFill>
                  <a:schemeClr val="accent1">
                    <a:lumMod val="75000"/>
                  </a:schemeClr>
                </a:solidFill>
              </a:rPr>
              <a:t>output.</a:t>
            </a:r>
            <a:r>
              <a:rPr lang="en-US" b="1" dirty="0" smtClean="0"/>
              <a:t> </a:t>
            </a:r>
            <a:endParaRPr lang="en-US" b="1" dirty="0"/>
          </a:p>
        </p:txBody>
      </p:sp>
      <p:sp>
        <p:nvSpPr>
          <p:cNvPr id="6" name="Footer Placeholder 8"/>
          <p:cNvSpPr txBox="1">
            <a:spLocks/>
          </p:cNvSpPr>
          <p:nvPr/>
        </p:nvSpPr>
        <p:spPr>
          <a:xfrm>
            <a:off x="8420669" y="6321262"/>
            <a:ext cx="3530678" cy="365125"/>
          </a:xfrm>
          <a:prstGeom prst="rect">
            <a:avLst/>
          </a:prstGeom>
        </p:spPr>
        <p:txBody>
          <a:bodyPr vert="horz" lIns="91440" tIns="45720" rIns="91440" bIns="45720" rtlCol="0" anchor="ctr"/>
          <a:lstStyle>
            <a:defPPr>
              <a:defRPr lang="en-US"/>
            </a:defPPr>
            <a:lvl1pPr marL="0" algn="l" defTabSz="914400" rtl="0" eaLnBrk="1" latinLnBrk="0" hangingPunct="1">
              <a:defRPr sz="900" kern="1200" cap="all">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 Oxford University Press 2017. All rights reserved.</a:t>
            </a:r>
            <a:endParaRPr lang="en-US" dirty="0"/>
          </a:p>
        </p:txBody>
      </p:sp>
    </p:spTree>
    <p:extLst>
      <p:ext uri="{BB962C8B-B14F-4D97-AF65-F5344CB8AC3E}">
        <p14:creationId xmlns:p14="http://schemas.microsoft.com/office/powerpoint/2010/main" val="4175981010"/>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8093968</TotalTime>
  <Words>2828</Words>
  <Application>Microsoft Office PowerPoint</Application>
  <PresentationFormat>Widescreen</PresentationFormat>
  <Paragraphs>191</Paragraphs>
  <Slides>29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Calibri Light</vt:lpstr>
      <vt:lpstr>Gill Sans MT</vt:lpstr>
      <vt:lpstr>Gill Sans Std</vt:lpstr>
      <vt:lpstr>OUP1</vt:lpstr>
      <vt:lpstr>TimesNewRomanPSMT</vt:lpstr>
      <vt:lpstr>Wingdings 2</vt:lpstr>
      <vt:lpstr>Dividend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Chowdhury, Sayantan</dc:creator>
  <cp:lastModifiedBy>SUMAN, Surbhi</cp:lastModifiedBy>
  <cp:revision>287</cp:revision>
  <dcterms:created xsi:type="dcterms:W3CDTF">2017-05-19T08:19:07Z</dcterms:created>
  <dcterms:modified xsi:type="dcterms:W3CDTF">2017-06-08T05:55:37Z</dcterms:modified>
</cp:coreProperties>
</file>