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9"/>
  </p:notesMasterIdLst>
  <p:sldIdLst>
    <p:sldId id="283" r:id="rId2"/>
    <p:sldId id="257" r:id="rId3"/>
    <p:sldId id="258" r:id="rId4"/>
    <p:sldId id="259" r:id="rId5"/>
    <p:sldId id="260" r:id="rId6"/>
    <p:sldId id="261" r:id="rId7"/>
    <p:sldId id="262" r:id="rId8"/>
    <p:sldId id="263" r:id="rId9"/>
    <p:sldId id="264"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2"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6/8/2017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6/8/2017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6/8/2017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6/8/2017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6/8/2017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6/8/2017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6/8/2017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6/8/2017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578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Built-in String Methods and Functions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1651379"/>
            <a:ext cx="7400925" cy="4776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320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Slice Operation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5" name="Rectangle 4"/>
          <p:cNvSpPr/>
          <p:nvPr/>
        </p:nvSpPr>
        <p:spPr>
          <a:xfrm>
            <a:off x="110532" y="1526402"/>
            <a:ext cx="11725275" cy="923330"/>
          </a:xfrm>
          <a:prstGeom prst="rect">
            <a:avLst/>
          </a:prstGeom>
        </p:spPr>
        <p:txBody>
          <a:bodyPr wrap="square">
            <a:spAutoFit/>
          </a:bodyPr>
          <a:lstStyle/>
          <a:p>
            <a:pPr algn="just">
              <a:lnSpc>
                <a:spcPct val="150000"/>
              </a:lnSpc>
            </a:pPr>
            <a:r>
              <a:rPr lang="en-US" b="1" dirty="0" smtClean="0">
                <a:solidFill>
                  <a:schemeClr val="accent1">
                    <a:lumMod val="75000"/>
                  </a:schemeClr>
                </a:solidFill>
              </a:rPr>
              <a:t>A </a:t>
            </a:r>
            <a:r>
              <a:rPr lang="en-US" b="1" dirty="0">
                <a:solidFill>
                  <a:schemeClr val="accent1">
                    <a:lumMod val="75000"/>
                  </a:schemeClr>
                </a:solidFill>
              </a:rPr>
              <a:t>substring of a string is called a </a:t>
            </a:r>
            <a:r>
              <a:rPr lang="en-US" b="1" i="1" dirty="0">
                <a:solidFill>
                  <a:srgbClr val="C00000"/>
                </a:solidFill>
              </a:rPr>
              <a:t>slice</a:t>
            </a:r>
            <a:r>
              <a:rPr lang="en-US" b="1" dirty="0">
                <a:solidFill>
                  <a:schemeClr val="accent1">
                    <a:lumMod val="75000"/>
                  </a:schemeClr>
                </a:solidFill>
              </a:rPr>
              <a:t>. The slice operation is used to refer to sub-parts of sequences </a:t>
            </a:r>
            <a:r>
              <a:rPr lang="en-US" b="1" dirty="0" smtClean="0">
                <a:solidFill>
                  <a:schemeClr val="accent1">
                    <a:lumMod val="75000"/>
                  </a:schemeClr>
                </a:solidFill>
              </a:rPr>
              <a:t>and </a:t>
            </a:r>
            <a:r>
              <a:rPr lang="en-US" b="1" dirty="0">
                <a:solidFill>
                  <a:schemeClr val="accent1">
                    <a:lumMod val="75000"/>
                  </a:schemeClr>
                </a:solidFill>
              </a:rPr>
              <a:t>strings. You can take subset of string from original string by using </a:t>
            </a:r>
            <a:r>
              <a:rPr lang="en-US" b="1" dirty="0" smtClean="0">
                <a:solidFill>
                  <a:schemeClr val="accent1">
                    <a:lumMod val="75000"/>
                  </a:schemeClr>
                </a:solidFill>
              </a:rPr>
              <a:t>[ ] </a:t>
            </a:r>
            <a:r>
              <a:rPr lang="en-US" b="1" dirty="0">
                <a:solidFill>
                  <a:schemeClr val="accent1">
                    <a:lumMod val="75000"/>
                  </a:schemeClr>
                </a:solidFill>
              </a:rPr>
              <a:t>operator also known as </a:t>
            </a:r>
            <a:r>
              <a:rPr lang="en-US" b="1" i="1" dirty="0">
                <a:solidFill>
                  <a:schemeClr val="accent1">
                    <a:lumMod val="75000"/>
                  </a:schemeClr>
                </a:solidFill>
              </a:rPr>
              <a:t>slicing operator</a:t>
            </a:r>
            <a:r>
              <a:rPr lang="en-US" b="1" dirty="0">
                <a:solidFill>
                  <a:schemeClr val="accent1">
                    <a:lumMod val="75000"/>
                  </a:schemeClr>
                </a:solidFill>
              </a:rPr>
              <a:t>. </a:t>
            </a:r>
          </a:p>
        </p:txBody>
      </p:sp>
      <p:pic>
        <p:nvPicPr>
          <p:cNvPr id="6" name="Picture 5"/>
          <p:cNvPicPr>
            <a:picLocks noChangeAspect="1"/>
          </p:cNvPicPr>
          <p:nvPr/>
        </p:nvPicPr>
        <p:blipFill>
          <a:blip r:embed="rId2"/>
          <a:stretch>
            <a:fillRect/>
          </a:stretch>
        </p:blipFill>
        <p:spPr>
          <a:xfrm>
            <a:off x="1308195" y="2597817"/>
            <a:ext cx="7112474" cy="946118"/>
          </a:xfrm>
          <a:prstGeom prst="rect">
            <a:avLst/>
          </a:prstGeom>
        </p:spPr>
      </p:pic>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9" name="TextBox 8"/>
          <p:cNvSpPr txBox="1"/>
          <p:nvPr/>
        </p:nvSpPr>
        <p:spPr>
          <a:xfrm>
            <a:off x="238081" y="3773813"/>
            <a:ext cx="2414319" cy="369332"/>
          </a:xfrm>
          <a:prstGeom prst="rect">
            <a:avLst/>
          </a:prstGeom>
          <a:noFill/>
        </p:spPr>
        <p:txBody>
          <a:bodyPr wrap="square" rtlCol="0">
            <a:spAutoFit/>
          </a:bodyPr>
          <a:lstStyle/>
          <a:p>
            <a:r>
              <a:rPr lang="en-IN" dirty="0" smtClean="0"/>
              <a:t>Examples:</a:t>
            </a:r>
            <a:endParaRPr lang="en-I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241" y="3817317"/>
            <a:ext cx="7466747" cy="2639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5978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Specifying </a:t>
            </a:r>
            <a:r>
              <a:rPr lang="en-US" sz="3200" b="1" dirty="0"/>
              <a:t>Stride while Slicing Strings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6" name="Rectangle 5"/>
          <p:cNvSpPr/>
          <p:nvPr/>
        </p:nvSpPr>
        <p:spPr>
          <a:xfrm>
            <a:off x="107009" y="1516674"/>
            <a:ext cx="11844338" cy="1754326"/>
          </a:xfrm>
          <a:prstGeom prst="rect">
            <a:avLst/>
          </a:prstGeom>
        </p:spPr>
        <p:txBody>
          <a:bodyPr wrap="square">
            <a:spAutoFit/>
          </a:bodyPr>
          <a:lstStyle/>
          <a:p>
            <a:pPr algn="just">
              <a:lnSpc>
                <a:spcPct val="150000"/>
              </a:lnSpc>
            </a:pPr>
            <a:r>
              <a:rPr lang="en-US" b="1" dirty="0" smtClean="0">
                <a:solidFill>
                  <a:schemeClr val="accent1">
                    <a:lumMod val="75000"/>
                  </a:schemeClr>
                </a:solidFill>
              </a:rPr>
              <a:t>In </a:t>
            </a:r>
            <a:r>
              <a:rPr lang="en-US" b="1" dirty="0">
                <a:solidFill>
                  <a:schemeClr val="accent1">
                    <a:lumMod val="75000"/>
                  </a:schemeClr>
                </a:solidFill>
              </a:rPr>
              <a:t>the slice operation, you can specify a third argument as the </a:t>
            </a:r>
            <a:r>
              <a:rPr lang="en-US" b="1" i="1" dirty="0">
                <a:solidFill>
                  <a:srgbClr val="C00000"/>
                </a:solidFill>
              </a:rPr>
              <a:t>stride</a:t>
            </a:r>
            <a:r>
              <a:rPr lang="en-US" b="1" dirty="0">
                <a:solidFill>
                  <a:schemeClr val="accent1">
                    <a:lumMod val="75000"/>
                  </a:schemeClr>
                </a:solidFill>
              </a:rPr>
              <a:t>, which refers to the number of characters to move forward after the first character is retrieved from the string. By default the value of stride is 1, so in all the above examples where he had not specified the stride, it used the value of 1 which means that every character between two index numbers is retrieved. </a:t>
            </a:r>
          </a:p>
        </p:txBody>
      </p:sp>
      <p:pic>
        <p:nvPicPr>
          <p:cNvPr id="7" name="Picture 6"/>
          <p:cNvPicPr>
            <a:picLocks noChangeAspect="1"/>
          </p:cNvPicPr>
          <p:nvPr/>
        </p:nvPicPr>
        <p:blipFill>
          <a:blip r:embed="rId2"/>
          <a:stretch>
            <a:fillRect/>
          </a:stretch>
        </p:blipFill>
        <p:spPr>
          <a:xfrm>
            <a:off x="1506040" y="3433494"/>
            <a:ext cx="6914629" cy="2502575"/>
          </a:xfrm>
          <a:prstGeom prst="rect">
            <a:avLst/>
          </a:prstGeom>
        </p:spPr>
      </p:pic>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9" name="TextBox 8"/>
          <p:cNvSpPr txBox="1"/>
          <p:nvPr/>
        </p:nvSpPr>
        <p:spPr>
          <a:xfrm>
            <a:off x="173831" y="3453562"/>
            <a:ext cx="2414319"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3586760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ord</a:t>
            </a:r>
            <a:r>
              <a:rPr lang="en-US" sz="3200" b="1" dirty="0" smtClean="0"/>
              <a:t>() and </a:t>
            </a:r>
            <a:r>
              <a:rPr lang="en-US" sz="3200" b="1" dirty="0" err="1" smtClean="0"/>
              <a:t>chr</a:t>
            </a:r>
            <a:r>
              <a:rPr lang="en-US" sz="3200" b="1" dirty="0" smtClean="0"/>
              <a:t>() Functions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5" name="Rectangle 4"/>
          <p:cNvSpPr/>
          <p:nvPr/>
        </p:nvSpPr>
        <p:spPr>
          <a:xfrm>
            <a:off x="178130" y="1577429"/>
            <a:ext cx="11580482" cy="923330"/>
          </a:xfrm>
          <a:prstGeom prst="rect">
            <a:avLst/>
          </a:prstGeom>
        </p:spPr>
        <p:txBody>
          <a:bodyPr wrap="square">
            <a:spAutoFit/>
          </a:bodyPr>
          <a:lstStyle/>
          <a:p>
            <a:pPr algn="just">
              <a:lnSpc>
                <a:spcPct val="150000"/>
              </a:lnSpc>
            </a:pPr>
            <a:r>
              <a:rPr lang="en-US" b="1" dirty="0" err="1" smtClean="0">
                <a:solidFill>
                  <a:srgbClr val="C00000"/>
                </a:solidFill>
              </a:rPr>
              <a:t>ord</a:t>
            </a:r>
            <a:r>
              <a:rPr lang="en-US" b="1" dirty="0">
                <a:solidFill>
                  <a:srgbClr val="C00000"/>
                </a:solidFill>
              </a:rPr>
              <a:t>() </a:t>
            </a:r>
            <a:r>
              <a:rPr lang="en-US" b="1" dirty="0">
                <a:solidFill>
                  <a:schemeClr val="accent1">
                    <a:lumMod val="75000"/>
                  </a:schemeClr>
                </a:solidFill>
              </a:rPr>
              <a:t>function returns the ASCII code of the character and </a:t>
            </a:r>
            <a:r>
              <a:rPr lang="en-US" b="1" dirty="0" err="1">
                <a:solidFill>
                  <a:srgbClr val="C00000"/>
                </a:solidFill>
              </a:rPr>
              <a:t>chr</a:t>
            </a:r>
            <a:r>
              <a:rPr lang="en-US" b="1" dirty="0">
                <a:solidFill>
                  <a:srgbClr val="C00000"/>
                </a:solidFill>
              </a:rPr>
              <a:t>() </a:t>
            </a:r>
            <a:r>
              <a:rPr lang="en-US" b="1" dirty="0">
                <a:solidFill>
                  <a:schemeClr val="accent1">
                    <a:lumMod val="75000"/>
                  </a:schemeClr>
                </a:solidFill>
              </a:rPr>
              <a:t>function returns character represented by a ASCII number</a:t>
            </a:r>
            <a:r>
              <a:rPr lang="en-US" dirty="0"/>
              <a:t>. </a:t>
            </a:r>
          </a:p>
        </p:txBody>
      </p:sp>
      <p:sp>
        <p:nvSpPr>
          <p:cNvPr id="7" name="Rectangle 6"/>
          <p:cNvSpPr/>
          <p:nvPr/>
        </p:nvSpPr>
        <p:spPr>
          <a:xfrm>
            <a:off x="178130" y="2880376"/>
            <a:ext cx="11823370" cy="1338828"/>
          </a:xfrm>
          <a:prstGeom prst="rect">
            <a:avLst/>
          </a:prstGeom>
        </p:spPr>
        <p:txBody>
          <a:bodyPr wrap="square">
            <a:spAutoFit/>
          </a:bodyPr>
          <a:lstStyle/>
          <a:p>
            <a:pPr algn="just">
              <a:lnSpc>
                <a:spcPct val="150000"/>
              </a:lnSpc>
            </a:pPr>
            <a:r>
              <a:rPr lang="en-US" b="1" dirty="0" smtClean="0">
                <a:solidFill>
                  <a:srgbClr val="C00000"/>
                </a:solidFill>
              </a:rPr>
              <a:t>in </a:t>
            </a:r>
            <a:r>
              <a:rPr lang="en-US" b="1" dirty="0" smtClean="0">
                <a:solidFill>
                  <a:srgbClr val="C00000"/>
                </a:solidFill>
              </a:rPr>
              <a:t>and </a:t>
            </a:r>
            <a:r>
              <a:rPr lang="en-US" b="1" dirty="0">
                <a:solidFill>
                  <a:srgbClr val="C00000"/>
                </a:solidFill>
              </a:rPr>
              <a:t>not in </a:t>
            </a:r>
            <a:r>
              <a:rPr lang="en-US" b="1" dirty="0" smtClean="0">
                <a:solidFill>
                  <a:srgbClr val="C00000"/>
                </a:solidFill>
              </a:rPr>
              <a:t>Operators </a:t>
            </a:r>
          </a:p>
          <a:p>
            <a:pPr algn="just">
              <a:lnSpc>
                <a:spcPct val="150000"/>
              </a:lnSpc>
            </a:pPr>
            <a:r>
              <a:rPr lang="en-US" b="1" dirty="0" smtClean="0">
                <a:solidFill>
                  <a:schemeClr val="accent1">
                    <a:lumMod val="75000"/>
                  </a:schemeClr>
                </a:solidFill>
              </a:rPr>
              <a:t>in </a:t>
            </a:r>
            <a:r>
              <a:rPr lang="en-US" b="1" dirty="0">
                <a:solidFill>
                  <a:schemeClr val="accent1">
                    <a:lumMod val="75000"/>
                  </a:schemeClr>
                </a:solidFill>
              </a:rPr>
              <a:t>and not in operators can be used with strings to determine whether a string is present in another string. Therefore, the in and not in operator are also known as membership operators. </a:t>
            </a:r>
          </a:p>
        </p:txBody>
      </p:sp>
      <p:pic>
        <p:nvPicPr>
          <p:cNvPr id="8" name="Picture 7"/>
          <p:cNvPicPr>
            <a:picLocks noChangeAspect="1"/>
          </p:cNvPicPr>
          <p:nvPr/>
        </p:nvPicPr>
        <p:blipFill>
          <a:blip r:embed="rId2"/>
          <a:stretch>
            <a:fillRect/>
          </a:stretch>
        </p:blipFill>
        <p:spPr>
          <a:xfrm>
            <a:off x="3268706" y="2173060"/>
            <a:ext cx="8241475" cy="923330"/>
          </a:xfrm>
          <a:prstGeom prst="rect">
            <a:avLst/>
          </a:prstGeom>
        </p:spPr>
      </p:pic>
      <p:sp>
        <p:nvSpPr>
          <p:cNvPr id="10"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1" name="TextBox 10"/>
          <p:cNvSpPr txBox="1"/>
          <p:nvPr/>
        </p:nvSpPr>
        <p:spPr>
          <a:xfrm>
            <a:off x="178130" y="4261091"/>
            <a:ext cx="2414319" cy="369332"/>
          </a:xfrm>
          <a:prstGeom prst="rect">
            <a:avLst/>
          </a:prstGeom>
          <a:noFill/>
        </p:spPr>
        <p:txBody>
          <a:bodyPr wrap="square" rtlCol="0">
            <a:spAutoFit/>
          </a:bodyPr>
          <a:lstStyle/>
          <a:p>
            <a:r>
              <a:rPr lang="en-IN" dirty="0" smtClean="0"/>
              <a:t>Examples:</a:t>
            </a:r>
            <a:endParaRPr lang="en-IN" dirty="0"/>
          </a:p>
        </p:txBody>
      </p:sp>
      <p:sp>
        <p:nvSpPr>
          <p:cNvPr id="12" name="TextBox 11"/>
          <p:cNvSpPr txBox="1"/>
          <p:nvPr/>
        </p:nvSpPr>
        <p:spPr>
          <a:xfrm>
            <a:off x="2064328" y="2096897"/>
            <a:ext cx="1695698" cy="369332"/>
          </a:xfrm>
          <a:prstGeom prst="rect">
            <a:avLst/>
          </a:prstGeom>
          <a:noFill/>
        </p:spPr>
        <p:txBody>
          <a:bodyPr wrap="square" rtlCol="0">
            <a:spAutoFit/>
          </a:bodyPr>
          <a:lstStyle/>
          <a:p>
            <a:r>
              <a:rPr lang="en-IN" dirty="0" smtClean="0"/>
              <a:t>Examples:</a:t>
            </a:r>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289" y="4307362"/>
            <a:ext cx="8389452" cy="1925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476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Comparing Strings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74" y="1767164"/>
            <a:ext cx="9348787" cy="4337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5882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Iterating String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5" name="Rectangle 4"/>
          <p:cNvSpPr/>
          <p:nvPr/>
        </p:nvSpPr>
        <p:spPr>
          <a:xfrm>
            <a:off x="238291" y="1793391"/>
            <a:ext cx="11506033" cy="369332"/>
          </a:xfrm>
          <a:prstGeom prst="rect">
            <a:avLst/>
          </a:prstGeom>
        </p:spPr>
        <p:txBody>
          <a:bodyPr wrap="square">
            <a:spAutoFit/>
          </a:bodyPr>
          <a:lstStyle/>
          <a:p>
            <a:pPr algn="just"/>
            <a:r>
              <a:rPr lang="en-US" b="1" dirty="0" smtClean="0">
                <a:solidFill>
                  <a:schemeClr val="accent1">
                    <a:lumMod val="75000"/>
                  </a:schemeClr>
                </a:solidFill>
              </a:rPr>
              <a:t>String </a:t>
            </a:r>
            <a:r>
              <a:rPr lang="en-US" b="1" dirty="0">
                <a:solidFill>
                  <a:schemeClr val="accent1">
                    <a:lumMod val="75000"/>
                  </a:schemeClr>
                </a:solidFill>
              </a:rPr>
              <a:t>is a sequence type (sequence of characters). You can iterate through the string using for </a:t>
            </a:r>
            <a:r>
              <a:rPr lang="en-US" b="1" dirty="0" smtClean="0">
                <a:solidFill>
                  <a:schemeClr val="accent1">
                    <a:lumMod val="75000"/>
                  </a:schemeClr>
                </a:solidFill>
              </a:rPr>
              <a:t>loop. </a:t>
            </a:r>
            <a:endParaRPr lang="en-US" b="1" dirty="0">
              <a:solidFill>
                <a:schemeClr val="accent1">
                  <a:lumMod val="75000"/>
                </a:schemeClr>
              </a:solidFill>
            </a:endParaRPr>
          </a:p>
        </p:txBody>
      </p:sp>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920" y="2625348"/>
            <a:ext cx="3475512" cy="2006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563" y="2644661"/>
            <a:ext cx="3571875" cy="2006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13056" y="2459995"/>
            <a:ext cx="2414319"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1889221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String Module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6" name="Rectangle 5"/>
          <p:cNvSpPr/>
          <p:nvPr/>
        </p:nvSpPr>
        <p:spPr>
          <a:xfrm>
            <a:off x="205949" y="1487827"/>
            <a:ext cx="11745398" cy="923330"/>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a:solidFill>
                  <a:schemeClr val="accent1">
                    <a:lumMod val="75000"/>
                  </a:schemeClr>
                </a:solidFill>
              </a:rPr>
              <a:t>string module consist of a number of useful constants, classes and functions (some of which are deprecated). These functions are used to manipulate strings</a:t>
            </a:r>
            <a:r>
              <a:rPr lang="en-US" b="1" dirty="0" smtClean="0">
                <a:solidFill>
                  <a:schemeClr val="accent1">
                    <a:lumMod val="75000"/>
                  </a:schemeClr>
                </a:solidFill>
              </a:rPr>
              <a:t>.</a:t>
            </a:r>
            <a:endParaRPr lang="en-US" b="1" dirty="0">
              <a:solidFill>
                <a:schemeClr val="accent1">
                  <a:lumMod val="75000"/>
                </a:schemeClr>
              </a:solidFill>
            </a:endParaRPr>
          </a:p>
        </p:txBody>
      </p:sp>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9" name="TextBox 8"/>
          <p:cNvSpPr txBox="1"/>
          <p:nvPr/>
        </p:nvSpPr>
        <p:spPr>
          <a:xfrm>
            <a:off x="213055" y="2411901"/>
            <a:ext cx="2414319" cy="369332"/>
          </a:xfrm>
          <a:prstGeom prst="rect">
            <a:avLst/>
          </a:prstGeom>
          <a:noFill/>
        </p:spPr>
        <p:txBody>
          <a:bodyPr wrap="square" rtlCol="0">
            <a:spAutoFit/>
          </a:bodyPr>
          <a:lstStyle/>
          <a:p>
            <a:r>
              <a:rPr lang="en-IN" dirty="0" smtClean="0"/>
              <a:t>Examples: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835" y="2500953"/>
            <a:ext cx="8376928" cy="3820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122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Working </a:t>
            </a:r>
            <a:r>
              <a:rPr lang="en-US" sz="3200" b="1" dirty="0"/>
              <a:t>with Constants in String Module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5" name="Rectangle 4"/>
          <p:cNvSpPr/>
          <p:nvPr/>
        </p:nvSpPr>
        <p:spPr>
          <a:xfrm>
            <a:off x="188119" y="1598745"/>
            <a:ext cx="11763228" cy="1338828"/>
          </a:xfrm>
          <a:prstGeom prst="rect">
            <a:avLst/>
          </a:prstGeom>
        </p:spPr>
        <p:txBody>
          <a:bodyPr wrap="square">
            <a:spAutoFit/>
          </a:bodyPr>
          <a:lstStyle/>
          <a:p>
            <a:pPr algn="just">
              <a:lnSpc>
                <a:spcPct val="150000"/>
              </a:lnSpc>
            </a:pPr>
            <a:r>
              <a:rPr lang="en-US" b="1" dirty="0" smtClean="0">
                <a:solidFill>
                  <a:schemeClr val="accent1">
                    <a:lumMod val="75000"/>
                  </a:schemeClr>
                </a:solidFill>
              </a:rPr>
              <a:t>You </a:t>
            </a:r>
            <a:r>
              <a:rPr lang="en-US" b="1" dirty="0">
                <a:solidFill>
                  <a:schemeClr val="accent1">
                    <a:lumMod val="75000"/>
                  </a:schemeClr>
                </a:solidFill>
              </a:rPr>
              <a:t>can use the constants defined in the string module along with the find function to classify characters. For example, if find(lowercase, </a:t>
            </a:r>
            <a:r>
              <a:rPr lang="en-US" b="1" dirty="0" err="1">
                <a:solidFill>
                  <a:schemeClr val="accent1">
                    <a:lumMod val="75000"/>
                  </a:schemeClr>
                </a:solidFill>
              </a:rPr>
              <a:t>ch</a:t>
            </a:r>
            <a:r>
              <a:rPr lang="en-US" b="1" dirty="0">
                <a:solidFill>
                  <a:schemeClr val="accent1">
                    <a:lumMod val="75000"/>
                  </a:schemeClr>
                </a:solidFill>
              </a:rPr>
              <a:t>) returns a value except -1, then it means that </a:t>
            </a:r>
            <a:r>
              <a:rPr lang="en-US" b="1" dirty="0" err="1">
                <a:solidFill>
                  <a:schemeClr val="accent1">
                    <a:lumMod val="75000"/>
                  </a:schemeClr>
                </a:solidFill>
              </a:rPr>
              <a:t>ch</a:t>
            </a:r>
            <a:r>
              <a:rPr lang="en-US" b="1" dirty="0">
                <a:solidFill>
                  <a:schemeClr val="accent1">
                    <a:lumMod val="75000"/>
                  </a:schemeClr>
                </a:solidFill>
              </a:rPr>
              <a:t> must be a lowercase character. An alternate way to do the same job is to use the in operator or even the comparison operation. </a:t>
            </a:r>
          </a:p>
        </p:txBody>
      </p:sp>
      <p:pic>
        <p:nvPicPr>
          <p:cNvPr id="7" name="Picture 6"/>
          <p:cNvPicPr>
            <a:picLocks noChangeAspect="1"/>
          </p:cNvPicPr>
          <p:nvPr/>
        </p:nvPicPr>
        <p:blipFill>
          <a:blip r:embed="rId2"/>
          <a:stretch>
            <a:fillRect/>
          </a:stretch>
        </p:blipFill>
        <p:spPr>
          <a:xfrm>
            <a:off x="1610864" y="3060860"/>
            <a:ext cx="7710557" cy="1873334"/>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9" name="TextBox 8"/>
          <p:cNvSpPr txBox="1"/>
          <p:nvPr/>
        </p:nvSpPr>
        <p:spPr>
          <a:xfrm>
            <a:off x="188119" y="3060859"/>
            <a:ext cx="2414319"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3634101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Regular Expressions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18</a:t>
            </a:fld>
            <a:endParaRPr lang="en-US"/>
          </a:p>
        </p:txBody>
      </p:sp>
      <p:sp>
        <p:nvSpPr>
          <p:cNvPr id="6" name="Rectangle 5"/>
          <p:cNvSpPr/>
          <p:nvPr/>
        </p:nvSpPr>
        <p:spPr>
          <a:xfrm>
            <a:off x="142196" y="1550504"/>
            <a:ext cx="11809151" cy="4662815"/>
          </a:xfrm>
          <a:prstGeom prst="rect">
            <a:avLst/>
          </a:prstGeom>
        </p:spPr>
        <p:txBody>
          <a:bodyPr wrap="square">
            <a:spAutoFit/>
          </a:bodyPr>
          <a:lstStyle/>
          <a:p>
            <a:pPr algn="just">
              <a:lnSpc>
                <a:spcPct val="150000"/>
              </a:lnSpc>
            </a:pPr>
            <a:r>
              <a:rPr lang="en-US" b="1" i="1" dirty="0" smtClean="0">
                <a:solidFill>
                  <a:srgbClr val="C00000"/>
                </a:solidFill>
              </a:rPr>
              <a:t>Regular </a:t>
            </a:r>
            <a:r>
              <a:rPr lang="en-US" b="1" i="1" dirty="0">
                <a:solidFill>
                  <a:srgbClr val="C00000"/>
                </a:solidFill>
              </a:rPr>
              <a:t>Expressions </a:t>
            </a:r>
            <a:r>
              <a:rPr lang="en-US" b="1" dirty="0">
                <a:solidFill>
                  <a:schemeClr val="accent1">
                    <a:lumMod val="75000"/>
                  </a:schemeClr>
                </a:solidFill>
              </a:rPr>
              <a:t>are a powerful tool for various kinds of string manipulation. These are basically a special text string that is used for describing a search pattern to extract information from text such as code, files, log, spreadsheets, or even documents. </a:t>
            </a:r>
          </a:p>
          <a:p>
            <a:pPr algn="just">
              <a:lnSpc>
                <a:spcPct val="150000"/>
              </a:lnSpc>
            </a:pPr>
            <a:r>
              <a:rPr lang="en-US" b="1" dirty="0">
                <a:solidFill>
                  <a:srgbClr val="C00000"/>
                </a:solidFill>
              </a:rPr>
              <a:t>Regular expressions are a </a:t>
            </a:r>
            <a:r>
              <a:rPr lang="en-US" b="1" i="1" dirty="0">
                <a:solidFill>
                  <a:srgbClr val="C00000"/>
                </a:solidFill>
              </a:rPr>
              <a:t>domain specific language </a:t>
            </a:r>
            <a:r>
              <a:rPr lang="en-US" b="1" dirty="0">
                <a:solidFill>
                  <a:srgbClr val="C00000"/>
                </a:solidFill>
              </a:rPr>
              <a:t>(DSL) </a:t>
            </a:r>
            <a:r>
              <a:rPr lang="en-US" b="1" dirty="0">
                <a:solidFill>
                  <a:schemeClr val="accent1">
                    <a:lumMod val="75000"/>
                  </a:schemeClr>
                </a:solidFill>
              </a:rPr>
              <a:t>that is present as a library in most of the modern programming languages, besides Python. A </a:t>
            </a:r>
            <a:r>
              <a:rPr lang="en-US" b="1" i="1" dirty="0">
                <a:solidFill>
                  <a:schemeClr val="accent1">
                    <a:lumMod val="75000"/>
                  </a:schemeClr>
                </a:solidFill>
              </a:rPr>
              <a:t>regular expression </a:t>
            </a:r>
            <a:r>
              <a:rPr lang="en-US" b="1" dirty="0">
                <a:solidFill>
                  <a:schemeClr val="accent1">
                    <a:lumMod val="75000"/>
                  </a:schemeClr>
                </a:solidFill>
              </a:rPr>
              <a:t>is a special sequence of characters that helps to match or find strings in another string. In Python, regular expressions can be accessed using the re module which comes as a part of the Standard Library </a:t>
            </a:r>
            <a:endParaRPr lang="en-US" b="1" dirty="0" smtClean="0">
              <a:solidFill>
                <a:schemeClr val="accent1">
                  <a:lumMod val="75000"/>
                </a:schemeClr>
              </a:solidFill>
            </a:endParaRPr>
          </a:p>
          <a:p>
            <a:pPr>
              <a:lnSpc>
                <a:spcPct val="150000"/>
              </a:lnSpc>
            </a:pPr>
            <a:r>
              <a:rPr lang="en-US" b="1" dirty="0" smtClean="0">
                <a:solidFill>
                  <a:srgbClr val="C00000"/>
                </a:solidFill>
              </a:rPr>
              <a:t>The </a:t>
            </a:r>
            <a:r>
              <a:rPr lang="en-US" b="1" dirty="0">
                <a:solidFill>
                  <a:srgbClr val="C00000"/>
                </a:solidFill>
              </a:rPr>
              <a:t>Match Function </a:t>
            </a:r>
          </a:p>
          <a:p>
            <a:pPr>
              <a:lnSpc>
                <a:spcPct val="150000"/>
              </a:lnSpc>
            </a:pPr>
            <a:r>
              <a:rPr lang="en-US" b="1" dirty="0">
                <a:solidFill>
                  <a:schemeClr val="accent1">
                    <a:lumMod val="75000"/>
                  </a:schemeClr>
                </a:solidFill>
              </a:rPr>
              <a:t>As the name suggest, the match() function matches a pattern to string with optional flags. The syntax of match() function is, </a:t>
            </a:r>
          </a:p>
          <a:p>
            <a:pPr>
              <a:lnSpc>
                <a:spcPct val="150000"/>
              </a:lnSpc>
            </a:pPr>
            <a:r>
              <a:rPr lang="en-US" b="1" dirty="0" err="1">
                <a:solidFill>
                  <a:srgbClr val="C00000"/>
                </a:solidFill>
              </a:rPr>
              <a:t>re.match</a:t>
            </a:r>
            <a:r>
              <a:rPr lang="en-US" b="1" dirty="0">
                <a:solidFill>
                  <a:srgbClr val="C00000"/>
                </a:solidFill>
              </a:rPr>
              <a:t> (pattern, string, flags=0) </a:t>
            </a: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961228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EXAMPLE- Match() Function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19</a:t>
            </a:fld>
            <a:endParaRPr lang="en-US"/>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TextBox 9"/>
          <p:cNvSpPr txBox="1"/>
          <p:nvPr/>
        </p:nvSpPr>
        <p:spPr>
          <a:xfrm>
            <a:off x="118052" y="1657726"/>
            <a:ext cx="2414319" cy="369332"/>
          </a:xfrm>
          <a:prstGeom prst="rect">
            <a:avLst/>
          </a:prstGeom>
          <a:noFill/>
        </p:spPr>
        <p:txBody>
          <a:bodyPr wrap="square" rtlCol="0">
            <a:spAutoFit/>
          </a:bodyPr>
          <a:lstStyle/>
          <a:p>
            <a:r>
              <a:rPr lang="en-IN" dirty="0" smtClean="0"/>
              <a:t>Examples:</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416" y="1654133"/>
            <a:ext cx="6351691"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833" y="3158836"/>
            <a:ext cx="6391275" cy="338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6266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814596" y="2433478"/>
            <a:ext cx="8562808" cy="1785104"/>
          </a:xfrm>
          <a:prstGeom prst="rect">
            <a:avLst/>
          </a:prstGeom>
        </p:spPr>
        <p:txBody>
          <a:bodyPr wrap="square">
            <a:spAutoFit/>
          </a:bodyPr>
          <a:lstStyle/>
          <a:p>
            <a:pPr algn="ctr">
              <a:lnSpc>
                <a:spcPct val="150000"/>
              </a:lnSpc>
            </a:pPr>
            <a:r>
              <a:rPr lang="en-US" sz="4400" b="1" dirty="0" smtClean="0">
                <a:solidFill>
                  <a:schemeClr val="accent1">
                    <a:lumMod val="75000"/>
                  </a:schemeClr>
                </a:solidFill>
                <a:latin typeface="Gill Sans Std"/>
              </a:rPr>
              <a:t>CHAPTER 6</a:t>
            </a:r>
          </a:p>
          <a:p>
            <a:r>
              <a:rPr lang="en-US" sz="4400" dirty="0" smtClean="0"/>
              <a:t>     </a:t>
            </a:r>
            <a:r>
              <a:rPr lang="en-US" sz="4400" b="1" dirty="0" smtClean="0"/>
              <a:t>Python </a:t>
            </a:r>
            <a:r>
              <a:rPr lang="en-US" sz="4400" b="1" dirty="0"/>
              <a:t>Strings Revisited </a:t>
            </a:r>
            <a:endParaRPr lang="en-US" sz="4400" dirty="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a:t>
            </a:r>
            <a:r>
              <a:rPr lang="en-US" sz="3200" b="1" dirty="0"/>
              <a:t>search Function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20</a:t>
            </a:fld>
            <a:endParaRPr lang="en-US"/>
          </a:p>
        </p:txBody>
      </p:sp>
      <p:sp>
        <p:nvSpPr>
          <p:cNvPr id="5" name="Rectangle 4"/>
          <p:cNvSpPr/>
          <p:nvPr/>
        </p:nvSpPr>
        <p:spPr>
          <a:xfrm>
            <a:off x="213057" y="1550504"/>
            <a:ext cx="11781022" cy="1754326"/>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smtClean="0">
                <a:solidFill>
                  <a:srgbClr val="C00000"/>
                </a:solidFill>
              </a:rPr>
              <a:t>search() </a:t>
            </a:r>
            <a:r>
              <a:rPr lang="en-US" b="1" dirty="0" smtClean="0">
                <a:solidFill>
                  <a:schemeClr val="accent1">
                    <a:lumMod val="75000"/>
                  </a:schemeClr>
                </a:solidFill>
              </a:rPr>
              <a:t>function </a:t>
            </a:r>
            <a:r>
              <a:rPr lang="en-US" b="1" dirty="0">
                <a:solidFill>
                  <a:schemeClr val="accent1">
                    <a:lumMod val="75000"/>
                  </a:schemeClr>
                </a:solidFill>
              </a:rPr>
              <a:t>in the re module </a:t>
            </a:r>
            <a:r>
              <a:rPr lang="en-US" b="1" dirty="0" smtClean="0">
                <a:solidFill>
                  <a:schemeClr val="accent1">
                    <a:lumMod val="75000"/>
                  </a:schemeClr>
                </a:solidFill>
              </a:rPr>
              <a:t>searches </a:t>
            </a:r>
            <a:r>
              <a:rPr lang="en-US" b="1" dirty="0">
                <a:solidFill>
                  <a:schemeClr val="accent1">
                    <a:lumMod val="75000"/>
                  </a:schemeClr>
                </a:solidFill>
              </a:rPr>
              <a:t>for a pattern anywhere in the string. </a:t>
            </a:r>
            <a:r>
              <a:rPr lang="en-US" b="1" dirty="0" smtClean="0">
                <a:solidFill>
                  <a:schemeClr val="accent1">
                    <a:lumMod val="75000"/>
                  </a:schemeClr>
                </a:solidFill>
              </a:rPr>
              <a:t>Its </a:t>
            </a:r>
            <a:r>
              <a:rPr lang="en-US" b="1" dirty="0">
                <a:solidFill>
                  <a:schemeClr val="accent1">
                    <a:lumMod val="75000"/>
                  </a:schemeClr>
                </a:solidFill>
              </a:rPr>
              <a:t>syntax of </a:t>
            </a:r>
            <a:r>
              <a:rPr lang="en-US" b="1" dirty="0" smtClean="0">
                <a:solidFill>
                  <a:schemeClr val="accent1">
                    <a:lumMod val="75000"/>
                  </a:schemeClr>
                </a:solidFill>
              </a:rPr>
              <a:t>can </a:t>
            </a:r>
            <a:r>
              <a:rPr lang="en-US" b="1" dirty="0">
                <a:solidFill>
                  <a:schemeClr val="accent1">
                    <a:lumMod val="75000"/>
                  </a:schemeClr>
                </a:solidFill>
              </a:rPr>
              <a:t>be given as, </a:t>
            </a:r>
            <a:r>
              <a:rPr lang="en-US" b="1" dirty="0" smtClean="0">
                <a:solidFill>
                  <a:schemeClr val="accent1">
                    <a:lumMod val="75000"/>
                  </a:schemeClr>
                </a:solidFill>
              </a:rPr>
              <a:t> </a:t>
            </a:r>
            <a:r>
              <a:rPr lang="en-US" b="1" dirty="0" err="1" smtClean="0">
                <a:solidFill>
                  <a:srgbClr val="C00000"/>
                </a:solidFill>
              </a:rPr>
              <a:t>re.search</a:t>
            </a:r>
            <a:r>
              <a:rPr lang="en-US" b="1" dirty="0" smtClean="0">
                <a:solidFill>
                  <a:srgbClr val="C00000"/>
                </a:solidFill>
              </a:rPr>
              <a:t>(pattern</a:t>
            </a:r>
            <a:r>
              <a:rPr lang="en-US" b="1" dirty="0">
                <a:solidFill>
                  <a:srgbClr val="C00000"/>
                </a:solidFill>
              </a:rPr>
              <a:t>, string, flags=0) </a:t>
            </a:r>
          </a:p>
          <a:p>
            <a:pPr algn="just">
              <a:lnSpc>
                <a:spcPct val="150000"/>
              </a:lnSpc>
            </a:pPr>
            <a:r>
              <a:rPr lang="en-US" b="1" dirty="0">
                <a:solidFill>
                  <a:schemeClr val="accent1">
                    <a:lumMod val="75000"/>
                  </a:schemeClr>
                </a:solidFill>
              </a:rPr>
              <a:t>The syntax is similar to the match() function. The function searches for first occurrence of </a:t>
            </a:r>
            <a:r>
              <a:rPr lang="en-US" b="1" i="1" dirty="0">
                <a:solidFill>
                  <a:schemeClr val="accent1">
                    <a:lumMod val="75000"/>
                  </a:schemeClr>
                </a:solidFill>
              </a:rPr>
              <a:t>pattern </a:t>
            </a:r>
            <a:r>
              <a:rPr lang="en-US" b="1" dirty="0">
                <a:solidFill>
                  <a:schemeClr val="accent1">
                    <a:lumMod val="75000"/>
                  </a:schemeClr>
                </a:solidFill>
              </a:rPr>
              <a:t>within a </a:t>
            </a:r>
            <a:r>
              <a:rPr lang="en-US" b="1" i="1" dirty="0">
                <a:solidFill>
                  <a:schemeClr val="accent1">
                    <a:lumMod val="75000"/>
                  </a:schemeClr>
                </a:solidFill>
              </a:rPr>
              <a:t>string </a:t>
            </a:r>
            <a:r>
              <a:rPr lang="en-US" b="1" dirty="0">
                <a:solidFill>
                  <a:schemeClr val="accent1">
                    <a:lumMod val="75000"/>
                  </a:schemeClr>
                </a:solidFill>
              </a:rPr>
              <a:t>with optional </a:t>
            </a:r>
            <a:r>
              <a:rPr lang="en-US" b="1" i="1" dirty="0">
                <a:solidFill>
                  <a:schemeClr val="accent1">
                    <a:lumMod val="75000"/>
                  </a:schemeClr>
                </a:solidFill>
              </a:rPr>
              <a:t>flags</a:t>
            </a:r>
            <a:r>
              <a:rPr lang="en-US" b="1" dirty="0">
                <a:solidFill>
                  <a:schemeClr val="accent1">
                    <a:lumMod val="75000"/>
                  </a:schemeClr>
                </a:solidFill>
              </a:rPr>
              <a:t>. If the search is successful, a </a:t>
            </a:r>
            <a:r>
              <a:rPr lang="en-US" b="1" i="1" dirty="0">
                <a:solidFill>
                  <a:schemeClr val="accent1">
                    <a:lumMod val="75000"/>
                  </a:schemeClr>
                </a:solidFill>
              </a:rPr>
              <a:t>match </a:t>
            </a:r>
            <a:r>
              <a:rPr lang="en-US" b="1" dirty="0">
                <a:solidFill>
                  <a:schemeClr val="accent1">
                    <a:lumMod val="75000"/>
                  </a:schemeClr>
                </a:solidFill>
              </a:rPr>
              <a:t>object is returned and None otherwise. </a:t>
            </a:r>
          </a:p>
        </p:txBody>
      </p:sp>
      <p:pic>
        <p:nvPicPr>
          <p:cNvPr id="6" name="Picture 5"/>
          <p:cNvPicPr>
            <a:picLocks noChangeAspect="1"/>
          </p:cNvPicPr>
          <p:nvPr/>
        </p:nvPicPr>
        <p:blipFill>
          <a:blip r:embed="rId2"/>
          <a:stretch>
            <a:fillRect/>
          </a:stretch>
        </p:blipFill>
        <p:spPr>
          <a:xfrm>
            <a:off x="1737875" y="3468920"/>
            <a:ext cx="6453014" cy="2617981"/>
          </a:xfrm>
          <a:prstGeom prst="rect">
            <a:avLst/>
          </a:prstGeom>
        </p:spPr>
      </p:pic>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335887" y="3397868"/>
            <a:ext cx="1401988"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3962798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a:t>
            </a:r>
            <a:r>
              <a:rPr lang="en-US" sz="3200" b="1" dirty="0"/>
              <a:t>sub() Function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21</a:t>
            </a:fld>
            <a:endParaRPr lang="en-US"/>
          </a:p>
        </p:txBody>
      </p:sp>
      <p:sp>
        <p:nvSpPr>
          <p:cNvPr id="5" name="Rectangle 4"/>
          <p:cNvSpPr/>
          <p:nvPr/>
        </p:nvSpPr>
        <p:spPr>
          <a:xfrm>
            <a:off x="245268" y="1660446"/>
            <a:ext cx="11701463" cy="1754326"/>
          </a:xfrm>
          <a:prstGeom prst="rect">
            <a:avLst/>
          </a:prstGeom>
        </p:spPr>
        <p:txBody>
          <a:bodyPr wrap="square">
            <a:spAutoFit/>
          </a:bodyPr>
          <a:lstStyle/>
          <a:p>
            <a:pPr algn="just">
              <a:lnSpc>
                <a:spcPct val="150000"/>
              </a:lnSpc>
            </a:pPr>
            <a:r>
              <a:rPr lang="en-US" b="1" dirty="0">
                <a:solidFill>
                  <a:schemeClr val="accent1">
                    <a:lumMod val="75000"/>
                  </a:schemeClr>
                </a:solidFill>
              </a:rPr>
              <a:t>The </a:t>
            </a:r>
            <a:r>
              <a:rPr lang="en-US" b="1" dirty="0">
                <a:solidFill>
                  <a:srgbClr val="C00000"/>
                </a:solidFill>
              </a:rPr>
              <a:t>sub() function </a:t>
            </a:r>
            <a:r>
              <a:rPr lang="en-US" b="1" dirty="0">
                <a:solidFill>
                  <a:schemeClr val="accent1">
                    <a:lumMod val="75000"/>
                  </a:schemeClr>
                </a:solidFill>
              </a:rPr>
              <a:t>in the re module can be used to search a pattern in the string and replace it with another pattern. The syntax of sub() function can be given as, </a:t>
            </a:r>
            <a:r>
              <a:rPr lang="en-US" b="1" dirty="0" smtClean="0">
                <a:solidFill>
                  <a:schemeClr val="accent1">
                    <a:lumMod val="75000"/>
                  </a:schemeClr>
                </a:solidFill>
              </a:rPr>
              <a:t> </a:t>
            </a:r>
            <a:r>
              <a:rPr lang="en-US" b="1" dirty="0" err="1" smtClean="0">
                <a:solidFill>
                  <a:srgbClr val="C00000"/>
                </a:solidFill>
              </a:rPr>
              <a:t>re.sub</a:t>
            </a:r>
            <a:r>
              <a:rPr lang="en-US" b="1" dirty="0" smtClean="0">
                <a:solidFill>
                  <a:srgbClr val="C00000"/>
                </a:solidFill>
              </a:rPr>
              <a:t>(pattern</a:t>
            </a:r>
            <a:r>
              <a:rPr lang="en-US" b="1" dirty="0">
                <a:solidFill>
                  <a:srgbClr val="C00000"/>
                </a:solidFill>
              </a:rPr>
              <a:t>, </a:t>
            </a:r>
            <a:r>
              <a:rPr lang="en-US" b="1" dirty="0" err="1">
                <a:solidFill>
                  <a:srgbClr val="C00000"/>
                </a:solidFill>
              </a:rPr>
              <a:t>repl</a:t>
            </a:r>
            <a:r>
              <a:rPr lang="en-US" b="1" dirty="0">
                <a:solidFill>
                  <a:srgbClr val="C00000"/>
                </a:solidFill>
              </a:rPr>
              <a:t>, string, max=0)</a:t>
            </a:r>
          </a:p>
          <a:p>
            <a:pPr algn="just">
              <a:lnSpc>
                <a:spcPct val="150000"/>
              </a:lnSpc>
            </a:pPr>
            <a:r>
              <a:rPr lang="en-US" b="1" dirty="0">
                <a:solidFill>
                  <a:schemeClr val="accent1">
                    <a:lumMod val="75000"/>
                  </a:schemeClr>
                </a:solidFill>
              </a:rPr>
              <a:t>According to the syntax, the sub() function replaces all occurrences of the pattern in string with </a:t>
            </a:r>
            <a:r>
              <a:rPr lang="en-US" b="1" dirty="0" err="1">
                <a:solidFill>
                  <a:schemeClr val="accent1">
                    <a:lumMod val="75000"/>
                  </a:schemeClr>
                </a:solidFill>
              </a:rPr>
              <a:t>repl</a:t>
            </a:r>
            <a:r>
              <a:rPr lang="en-US" b="1" dirty="0">
                <a:solidFill>
                  <a:schemeClr val="accent1">
                    <a:lumMod val="75000"/>
                  </a:schemeClr>
                </a:solidFill>
              </a:rPr>
              <a:t>, substituting all occurrences unless any max value is provided. This method returns modified string</a:t>
            </a:r>
            <a:r>
              <a:rPr lang="en-US" b="1" dirty="0" smtClean="0">
                <a:solidFill>
                  <a:schemeClr val="accent1">
                    <a:lumMod val="75000"/>
                  </a:schemeClr>
                </a:solidFill>
              </a:rPr>
              <a:t>. </a:t>
            </a:r>
            <a:endParaRPr lang="en-US"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1452427" y="3453798"/>
            <a:ext cx="6554636" cy="2402696"/>
          </a:xfrm>
          <a:prstGeom prst="rect">
            <a:avLst/>
          </a:prstGeom>
        </p:spPr>
      </p:pic>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245268" y="3381885"/>
            <a:ext cx="1207159"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902618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a:t>
            </a:r>
            <a:r>
              <a:rPr lang="en-US" sz="3200" b="1" dirty="0" err="1"/>
              <a:t>findall</a:t>
            </a:r>
            <a:r>
              <a:rPr lang="en-US" sz="3200" b="1" dirty="0"/>
              <a:t>() and </a:t>
            </a:r>
            <a:r>
              <a:rPr lang="en-US" sz="3200" b="1" dirty="0" err="1"/>
              <a:t>finditer</a:t>
            </a:r>
            <a:r>
              <a:rPr lang="en-US" sz="3200" b="1" dirty="0"/>
              <a:t>() Function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22</a:t>
            </a:fld>
            <a:endParaRPr lang="en-US"/>
          </a:p>
        </p:txBody>
      </p:sp>
      <p:sp>
        <p:nvSpPr>
          <p:cNvPr id="6" name="Rectangle 5"/>
          <p:cNvSpPr/>
          <p:nvPr/>
        </p:nvSpPr>
        <p:spPr>
          <a:xfrm>
            <a:off x="212294" y="1575640"/>
            <a:ext cx="11710988" cy="1338828"/>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err="1">
                <a:solidFill>
                  <a:srgbClr val="C00000"/>
                </a:solidFill>
              </a:rPr>
              <a:t>findall</a:t>
            </a:r>
            <a:r>
              <a:rPr lang="en-US" b="1" dirty="0">
                <a:solidFill>
                  <a:srgbClr val="C00000"/>
                </a:solidFill>
              </a:rPr>
              <a:t>() </a:t>
            </a:r>
            <a:r>
              <a:rPr lang="en-US" b="1" dirty="0">
                <a:solidFill>
                  <a:schemeClr val="accent1">
                    <a:lumMod val="75000"/>
                  </a:schemeClr>
                </a:solidFill>
              </a:rPr>
              <a:t>function is used to search a string and returns a list of matches of the pattern in the string. If no match is found, then the returned list is empty. The syntax of match() function can be given as,</a:t>
            </a:r>
          </a:p>
          <a:p>
            <a:pPr algn="just">
              <a:lnSpc>
                <a:spcPct val="150000"/>
              </a:lnSpc>
            </a:pPr>
            <a:r>
              <a:rPr lang="en-US" b="1" dirty="0" err="1">
                <a:solidFill>
                  <a:srgbClr val="C00000"/>
                </a:solidFill>
              </a:rPr>
              <a:t>matchList</a:t>
            </a:r>
            <a:r>
              <a:rPr lang="en-US" b="1" dirty="0">
                <a:solidFill>
                  <a:srgbClr val="C00000"/>
                </a:solidFill>
              </a:rPr>
              <a:t> = </a:t>
            </a:r>
            <a:r>
              <a:rPr lang="en-US" b="1" dirty="0" err="1">
                <a:solidFill>
                  <a:srgbClr val="C00000"/>
                </a:solidFill>
              </a:rPr>
              <a:t>re.findall</a:t>
            </a:r>
            <a:r>
              <a:rPr lang="en-US" b="1" dirty="0">
                <a:solidFill>
                  <a:srgbClr val="C00000"/>
                </a:solidFill>
              </a:rPr>
              <a:t>(pattern, </a:t>
            </a:r>
            <a:r>
              <a:rPr lang="en-US" b="1" dirty="0" err="1">
                <a:solidFill>
                  <a:srgbClr val="C00000"/>
                </a:solidFill>
              </a:rPr>
              <a:t>input_str</a:t>
            </a:r>
            <a:r>
              <a:rPr lang="en-US" b="1" dirty="0">
                <a:solidFill>
                  <a:srgbClr val="C00000"/>
                </a:solidFill>
              </a:rPr>
              <a:t>, flags=0)</a:t>
            </a:r>
          </a:p>
        </p:txBody>
      </p:sp>
      <p:pic>
        <p:nvPicPr>
          <p:cNvPr id="7" name="Picture 6"/>
          <p:cNvPicPr>
            <a:picLocks noChangeAspect="1"/>
          </p:cNvPicPr>
          <p:nvPr/>
        </p:nvPicPr>
        <p:blipFill>
          <a:blip r:embed="rId2"/>
          <a:stretch>
            <a:fillRect/>
          </a:stretch>
        </p:blipFill>
        <p:spPr>
          <a:xfrm>
            <a:off x="1662545" y="3069716"/>
            <a:ext cx="9422010" cy="2252911"/>
          </a:xfrm>
          <a:prstGeom prst="rect">
            <a:avLst/>
          </a:prstGeom>
        </p:spPr>
      </p:pic>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9" name="TextBox 8"/>
          <p:cNvSpPr txBox="1"/>
          <p:nvPr/>
        </p:nvSpPr>
        <p:spPr>
          <a:xfrm>
            <a:off x="212294" y="3069235"/>
            <a:ext cx="1207159"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2538122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Flag </a:t>
            </a:r>
            <a:r>
              <a:rPr lang="en-US" sz="3200" b="1" dirty="0"/>
              <a:t>Options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23</a:t>
            </a:fld>
            <a:endParaRPr lang="en-US"/>
          </a:p>
        </p:txBody>
      </p:sp>
      <p:sp>
        <p:nvSpPr>
          <p:cNvPr id="5" name="Rectangle 4"/>
          <p:cNvSpPr/>
          <p:nvPr/>
        </p:nvSpPr>
        <p:spPr>
          <a:xfrm>
            <a:off x="195262" y="1629662"/>
            <a:ext cx="11801475" cy="4247317"/>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a:solidFill>
                  <a:schemeClr val="accent1">
                    <a:lumMod val="75000"/>
                  </a:schemeClr>
                </a:solidFill>
              </a:rPr>
              <a:t>search(), </a:t>
            </a:r>
            <a:r>
              <a:rPr lang="en-US" b="1" dirty="0" err="1">
                <a:solidFill>
                  <a:schemeClr val="accent1">
                    <a:lumMod val="75000"/>
                  </a:schemeClr>
                </a:solidFill>
              </a:rPr>
              <a:t>findall</a:t>
            </a:r>
            <a:r>
              <a:rPr lang="en-US" b="1" dirty="0">
                <a:solidFill>
                  <a:schemeClr val="accent1">
                    <a:lumMod val="75000"/>
                  </a:schemeClr>
                </a:solidFill>
              </a:rPr>
              <a:t>() and match() functions of the module take options to modify the behavior of the pattern match. Some of these flags are: </a:t>
            </a:r>
          </a:p>
          <a:p>
            <a:pPr algn="just">
              <a:lnSpc>
                <a:spcPct val="150000"/>
              </a:lnSpc>
            </a:pPr>
            <a:r>
              <a:rPr lang="en-US" b="1" dirty="0" err="1">
                <a:solidFill>
                  <a:srgbClr val="C00000"/>
                </a:solidFill>
              </a:rPr>
              <a:t>re.I</a:t>
            </a:r>
            <a:r>
              <a:rPr lang="en-US" b="1" dirty="0">
                <a:solidFill>
                  <a:srgbClr val="C00000"/>
                </a:solidFill>
              </a:rPr>
              <a:t> or </a:t>
            </a:r>
            <a:r>
              <a:rPr lang="en-US" b="1" dirty="0" err="1">
                <a:solidFill>
                  <a:srgbClr val="C00000"/>
                </a:solidFill>
              </a:rPr>
              <a:t>re.IGNORECASE</a:t>
            </a:r>
            <a:r>
              <a:rPr lang="en-US" b="1" dirty="0">
                <a:solidFill>
                  <a:srgbClr val="C00000"/>
                </a:solidFill>
              </a:rPr>
              <a:t> — </a:t>
            </a:r>
            <a:r>
              <a:rPr lang="en-US" b="1" dirty="0">
                <a:solidFill>
                  <a:schemeClr val="accent1">
                    <a:lumMod val="75000"/>
                  </a:schemeClr>
                </a:solidFill>
              </a:rPr>
              <a:t>Ignores case of characters, so "Match", "MATCH", "</a:t>
            </a:r>
            <a:r>
              <a:rPr lang="en-US" b="1" dirty="0" err="1">
                <a:solidFill>
                  <a:schemeClr val="accent1">
                    <a:lumMod val="75000"/>
                  </a:schemeClr>
                </a:solidFill>
              </a:rPr>
              <a:t>mAtCh</a:t>
            </a:r>
            <a:r>
              <a:rPr lang="en-US" b="1" dirty="0">
                <a:solidFill>
                  <a:schemeClr val="accent1">
                    <a:lumMod val="75000"/>
                  </a:schemeClr>
                </a:solidFill>
              </a:rPr>
              <a:t>", etc are all same </a:t>
            </a:r>
          </a:p>
          <a:p>
            <a:pPr algn="just">
              <a:lnSpc>
                <a:spcPct val="150000"/>
              </a:lnSpc>
            </a:pPr>
            <a:r>
              <a:rPr lang="en-US" b="1" dirty="0" err="1">
                <a:solidFill>
                  <a:srgbClr val="C00000"/>
                </a:solidFill>
              </a:rPr>
              <a:t>re.S</a:t>
            </a:r>
            <a:r>
              <a:rPr lang="en-US" b="1" dirty="0">
                <a:solidFill>
                  <a:srgbClr val="C00000"/>
                </a:solidFill>
              </a:rPr>
              <a:t> or </a:t>
            </a:r>
            <a:r>
              <a:rPr lang="en-US" b="1" dirty="0" err="1">
                <a:solidFill>
                  <a:srgbClr val="C00000"/>
                </a:solidFill>
              </a:rPr>
              <a:t>re.DOTALL</a:t>
            </a:r>
            <a:r>
              <a:rPr lang="en-US" b="1" dirty="0">
                <a:solidFill>
                  <a:srgbClr val="C00000"/>
                </a:solidFill>
              </a:rPr>
              <a:t> — </a:t>
            </a:r>
            <a:r>
              <a:rPr lang="en-US" b="1" dirty="0">
                <a:solidFill>
                  <a:schemeClr val="accent1">
                    <a:lumMod val="75000"/>
                  </a:schemeClr>
                </a:solidFill>
              </a:rPr>
              <a:t>Enables dot (.) to match newline. By default, dot matches any character other than the newline character. </a:t>
            </a:r>
          </a:p>
          <a:p>
            <a:pPr algn="just">
              <a:lnSpc>
                <a:spcPct val="150000"/>
              </a:lnSpc>
            </a:pPr>
            <a:r>
              <a:rPr lang="en-US" b="1" dirty="0" err="1">
                <a:solidFill>
                  <a:srgbClr val="C00000"/>
                </a:solidFill>
              </a:rPr>
              <a:t>re.M</a:t>
            </a:r>
            <a:r>
              <a:rPr lang="en-US" b="1" dirty="0">
                <a:solidFill>
                  <a:srgbClr val="C00000"/>
                </a:solidFill>
              </a:rPr>
              <a:t> or </a:t>
            </a:r>
            <a:r>
              <a:rPr lang="en-US" b="1" dirty="0" err="1">
                <a:solidFill>
                  <a:srgbClr val="C00000"/>
                </a:solidFill>
              </a:rPr>
              <a:t>re.MULTILINE</a:t>
            </a:r>
            <a:r>
              <a:rPr lang="en-US" b="1" dirty="0">
                <a:solidFill>
                  <a:srgbClr val="C00000"/>
                </a:solidFill>
              </a:rPr>
              <a:t> — </a:t>
            </a:r>
            <a:r>
              <a:rPr lang="en-US" b="1" dirty="0">
                <a:solidFill>
                  <a:schemeClr val="accent1">
                    <a:lumMod val="75000"/>
                  </a:schemeClr>
                </a:solidFill>
              </a:rPr>
              <a:t>Makes the ^ and $ to match the start and end of each line. That is, it matches even after and before line breaks in the string. By default, ^ and $ matches the start and end of the whole string. </a:t>
            </a:r>
          </a:p>
          <a:p>
            <a:pPr algn="just">
              <a:lnSpc>
                <a:spcPct val="150000"/>
              </a:lnSpc>
            </a:pPr>
            <a:r>
              <a:rPr lang="en-US" b="1" dirty="0" err="1">
                <a:solidFill>
                  <a:srgbClr val="C00000"/>
                </a:solidFill>
              </a:rPr>
              <a:t>re.L</a:t>
            </a:r>
            <a:r>
              <a:rPr lang="en-US" b="1" dirty="0">
                <a:solidFill>
                  <a:srgbClr val="C00000"/>
                </a:solidFill>
              </a:rPr>
              <a:t> or </a:t>
            </a:r>
            <a:r>
              <a:rPr lang="en-US" b="1" dirty="0" err="1">
                <a:solidFill>
                  <a:srgbClr val="C00000"/>
                </a:solidFill>
              </a:rPr>
              <a:t>re.LOCALE</a:t>
            </a:r>
            <a:r>
              <a:rPr lang="en-US" b="1" dirty="0">
                <a:solidFill>
                  <a:srgbClr val="C00000"/>
                </a:solidFill>
              </a:rPr>
              <a:t>- </a:t>
            </a:r>
            <a:r>
              <a:rPr lang="en-US" b="1" dirty="0">
                <a:solidFill>
                  <a:schemeClr val="accent1">
                    <a:lumMod val="75000"/>
                  </a:schemeClr>
                </a:solidFill>
              </a:rPr>
              <a:t>Makes the flag \w to match all characters that are considered letters in the given current locale settings. </a:t>
            </a:r>
          </a:p>
          <a:p>
            <a:pPr algn="just">
              <a:lnSpc>
                <a:spcPct val="150000"/>
              </a:lnSpc>
            </a:pPr>
            <a:r>
              <a:rPr lang="en-US" b="1" dirty="0" err="1">
                <a:solidFill>
                  <a:srgbClr val="C00000"/>
                </a:solidFill>
              </a:rPr>
              <a:t>re.U</a:t>
            </a:r>
            <a:r>
              <a:rPr lang="en-US" b="1" dirty="0">
                <a:solidFill>
                  <a:srgbClr val="C00000"/>
                </a:solidFill>
              </a:rPr>
              <a:t> or </a:t>
            </a:r>
            <a:r>
              <a:rPr lang="en-US" b="1" dirty="0" err="1">
                <a:solidFill>
                  <a:srgbClr val="C00000"/>
                </a:solidFill>
              </a:rPr>
              <a:t>re.UNICODE</a:t>
            </a:r>
            <a:r>
              <a:rPr lang="en-US" b="1" dirty="0">
                <a:solidFill>
                  <a:srgbClr val="C00000"/>
                </a:solidFill>
              </a:rPr>
              <a:t>- </a:t>
            </a:r>
            <a:r>
              <a:rPr lang="en-US" b="1" dirty="0">
                <a:solidFill>
                  <a:schemeClr val="accent1">
                    <a:lumMod val="75000"/>
                  </a:schemeClr>
                </a:solidFill>
              </a:rPr>
              <a:t>Treats all letters from all scripts as word </a:t>
            </a:r>
            <a:r>
              <a:rPr lang="en-US" b="1" dirty="0" smtClean="0">
                <a:solidFill>
                  <a:schemeClr val="accent1">
                    <a:lumMod val="75000"/>
                  </a:schemeClr>
                </a:solidFill>
              </a:rPr>
              <a:t>characters.</a:t>
            </a:r>
            <a:endParaRPr lang="en-US" b="1" dirty="0">
              <a:solidFill>
                <a:schemeClr val="accent1">
                  <a:lumMod val="75000"/>
                </a:schemeClr>
              </a:solidFill>
            </a:endParaRPr>
          </a:p>
        </p:txBody>
      </p:sp>
      <p:sp>
        <p:nvSpPr>
          <p:cNvPr id="6"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968044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Metacharacters</a:t>
            </a:r>
            <a:r>
              <a:rPr lang="en-US" sz="3200" b="1" dirty="0" smtClean="0"/>
              <a:t> </a:t>
            </a:r>
            <a:r>
              <a:rPr lang="en-US" sz="3200" b="1" dirty="0" smtClean="0"/>
              <a:t>in Regular Expression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24</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81298"/>
            <a:ext cx="8686800" cy="4631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3266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Metacharacters</a:t>
            </a:r>
            <a:r>
              <a:rPr lang="en-US" sz="3200" b="1" dirty="0" smtClean="0"/>
              <a:t> </a:t>
            </a:r>
            <a:r>
              <a:rPr lang="en-US" sz="3200" b="1" dirty="0" smtClean="0"/>
              <a:t>in Regular Expression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25</a:t>
            </a:fld>
            <a:endParaRPr lang="en-US"/>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597" y="1688691"/>
            <a:ext cx="8648700" cy="4632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902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Character </a:t>
            </a:r>
            <a:r>
              <a:rPr lang="en-US" sz="3200" b="1" dirty="0"/>
              <a:t>Classes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26</a:t>
            </a:fld>
            <a:endParaRPr lang="en-US"/>
          </a:p>
        </p:txBody>
      </p:sp>
      <p:sp>
        <p:nvSpPr>
          <p:cNvPr id="5" name="Rectangle 4"/>
          <p:cNvSpPr/>
          <p:nvPr/>
        </p:nvSpPr>
        <p:spPr>
          <a:xfrm>
            <a:off x="296883" y="1680330"/>
            <a:ext cx="11542816" cy="923330"/>
          </a:xfrm>
          <a:prstGeom prst="rect">
            <a:avLst/>
          </a:prstGeom>
        </p:spPr>
        <p:txBody>
          <a:bodyPr wrap="square">
            <a:spAutoFit/>
          </a:bodyPr>
          <a:lstStyle/>
          <a:p>
            <a:pPr algn="just">
              <a:lnSpc>
                <a:spcPct val="150000"/>
              </a:lnSpc>
            </a:pPr>
            <a:r>
              <a:rPr lang="en-US" b="1" dirty="0" smtClean="0">
                <a:solidFill>
                  <a:schemeClr val="accent1">
                    <a:lumMod val="75000"/>
                  </a:schemeClr>
                </a:solidFill>
              </a:rPr>
              <a:t>When </a:t>
            </a:r>
            <a:r>
              <a:rPr lang="en-US" b="1" dirty="0">
                <a:solidFill>
                  <a:schemeClr val="accent1">
                    <a:lumMod val="75000"/>
                  </a:schemeClr>
                </a:solidFill>
              </a:rPr>
              <a:t>we put the characters to be matched inside square brackets, we call it a </a:t>
            </a:r>
            <a:r>
              <a:rPr lang="en-US" b="1" dirty="0">
                <a:solidFill>
                  <a:srgbClr val="C00000"/>
                </a:solidFill>
              </a:rPr>
              <a:t>character class</a:t>
            </a:r>
            <a:r>
              <a:rPr lang="en-US" b="1" dirty="0">
                <a:solidFill>
                  <a:schemeClr val="accent1">
                    <a:lumMod val="75000"/>
                  </a:schemeClr>
                </a:solidFill>
              </a:rPr>
              <a:t>. For example, [</a:t>
            </a:r>
            <a:r>
              <a:rPr lang="en-US" b="1" dirty="0" err="1">
                <a:solidFill>
                  <a:schemeClr val="accent1">
                    <a:lumMod val="75000"/>
                  </a:schemeClr>
                </a:solidFill>
              </a:rPr>
              <a:t>aeiou</a:t>
            </a:r>
            <a:r>
              <a:rPr lang="en-US" b="1" dirty="0">
                <a:solidFill>
                  <a:schemeClr val="accent1">
                    <a:lumMod val="75000"/>
                  </a:schemeClr>
                </a:solidFill>
              </a:rPr>
              <a:t>] defines a character class that has a vowel character. </a:t>
            </a:r>
          </a:p>
        </p:txBody>
      </p:sp>
      <p:pic>
        <p:nvPicPr>
          <p:cNvPr id="6" name="Picture 5"/>
          <p:cNvPicPr>
            <a:picLocks noChangeAspect="1"/>
          </p:cNvPicPr>
          <p:nvPr/>
        </p:nvPicPr>
        <p:blipFill>
          <a:blip r:embed="rId2"/>
          <a:stretch>
            <a:fillRect/>
          </a:stretch>
        </p:blipFill>
        <p:spPr>
          <a:xfrm>
            <a:off x="1548169" y="2806336"/>
            <a:ext cx="4318946" cy="2947125"/>
          </a:xfrm>
          <a:prstGeom prst="rect">
            <a:avLst/>
          </a:prstGeom>
        </p:spPr>
      </p:pic>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296883" y="2713561"/>
            <a:ext cx="1496291"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825423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Groups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27</a:t>
            </a:fld>
            <a:endParaRPr lang="en-US"/>
          </a:p>
        </p:txBody>
      </p:sp>
      <p:sp>
        <p:nvSpPr>
          <p:cNvPr id="5" name="Rectangle 4"/>
          <p:cNvSpPr/>
          <p:nvPr/>
        </p:nvSpPr>
        <p:spPr>
          <a:xfrm>
            <a:off x="218364" y="1585856"/>
            <a:ext cx="11589211" cy="923330"/>
          </a:xfrm>
          <a:prstGeom prst="rect">
            <a:avLst/>
          </a:prstGeom>
        </p:spPr>
        <p:txBody>
          <a:bodyPr wrap="square">
            <a:spAutoFit/>
          </a:bodyPr>
          <a:lstStyle/>
          <a:p>
            <a:pPr algn="just">
              <a:lnSpc>
                <a:spcPct val="150000"/>
              </a:lnSpc>
            </a:pPr>
            <a:r>
              <a:rPr lang="en-US" b="1" dirty="0">
                <a:solidFill>
                  <a:schemeClr val="accent1">
                    <a:lumMod val="75000"/>
                  </a:schemeClr>
                </a:solidFill>
              </a:rPr>
              <a:t>A </a:t>
            </a:r>
            <a:r>
              <a:rPr lang="en-US" b="1" dirty="0">
                <a:solidFill>
                  <a:srgbClr val="C00000"/>
                </a:solidFill>
              </a:rPr>
              <a:t>group</a:t>
            </a:r>
            <a:r>
              <a:rPr lang="en-US" b="1" dirty="0">
                <a:solidFill>
                  <a:schemeClr val="accent1">
                    <a:lumMod val="75000"/>
                  </a:schemeClr>
                </a:solidFill>
              </a:rPr>
              <a:t> is created by surrounding a part of the regular expression with parentheses. You can even give group as an argument to the </a:t>
            </a:r>
            <a:r>
              <a:rPr lang="en-US" b="1" dirty="0" err="1">
                <a:solidFill>
                  <a:schemeClr val="accent1">
                    <a:lumMod val="75000"/>
                  </a:schemeClr>
                </a:solidFill>
              </a:rPr>
              <a:t>metacharacters</a:t>
            </a:r>
            <a:r>
              <a:rPr lang="en-US" b="1" dirty="0">
                <a:solidFill>
                  <a:schemeClr val="accent1">
                    <a:lumMod val="75000"/>
                  </a:schemeClr>
                </a:solidFill>
              </a:rPr>
              <a:t> such as * and ?. </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9" name="TextBox 8"/>
          <p:cNvSpPr txBox="1"/>
          <p:nvPr/>
        </p:nvSpPr>
        <p:spPr>
          <a:xfrm>
            <a:off x="218364" y="2654631"/>
            <a:ext cx="2414319" cy="369332"/>
          </a:xfrm>
          <a:prstGeom prst="rect">
            <a:avLst/>
          </a:prstGeom>
          <a:noFill/>
        </p:spPr>
        <p:txBody>
          <a:bodyPr wrap="square" rtlCol="0">
            <a:spAutoFit/>
          </a:bodyPr>
          <a:lstStyle/>
          <a:p>
            <a:r>
              <a:rPr lang="en-IN" dirty="0" smtClean="0"/>
              <a:t>Example:</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867" y="2654631"/>
            <a:ext cx="5400675" cy="2281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93641" y="4936487"/>
            <a:ext cx="10890914" cy="1754326"/>
          </a:xfrm>
          <a:prstGeom prst="rect">
            <a:avLst/>
          </a:prstGeom>
        </p:spPr>
        <p:txBody>
          <a:bodyPr wrap="square">
            <a:spAutoFit/>
          </a:bodyPr>
          <a:lstStyle/>
          <a:p>
            <a:pPr>
              <a:lnSpc>
                <a:spcPct val="150000"/>
              </a:lnSpc>
            </a:pPr>
            <a:r>
              <a:rPr lang="en-IN" b="1" dirty="0">
                <a:solidFill>
                  <a:schemeClr val="accent1">
                    <a:lumMod val="75000"/>
                  </a:schemeClr>
                </a:solidFill>
              </a:rPr>
              <a:t>The content of groups in a match can be accessed by using the group() function. For example,</a:t>
            </a:r>
          </a:p>
          <a:p>
            <a:pPr marL="285750" indent="-285750">
              <a:lnSpc>
                <a:spcPct val="150000"/>
              </a:lnSpc>
              <a:buFont typeface="Arial" panose="020B0604020202020204" pitchFamily="34" charset="0"/>
              <a:buChar char="•"/>
            </a:pPr>
            <a:r>
              <a:rPr lang="en-IN" b="1" dirty="0">
                <a:solidFill>
                  <a:schemeClr val="accent1">
                    <a:lumMod val="75000"/>
                  </a:schemeClr>
                </a:solidFill>
              </a:rPr>
              <a:t>group(0) or group() returns the whole match.</a:t>
            </a:r>
          </a:p>
          <a:p>
            <a:pPr marL="285750" indent="-285750">
              <a:lnSpc>
                <a:spcPct val="150000"/>
              </a:lnSpc>
              <a:buFont typeface="Arial" panose="020B0604020202020204" pitchFamily="34" charset="0"/>
              <a:buChar char="•"/>
            </a:pPr>
            <a:r>
              <a:rPr lang="en-IN" b="1" dirty="0">
                <a:solidFill>
                  <a:schemeClr val="accent1">
                    <a:lumMod val="75000"/>
                  </a:schemeClr>
                </a:solidFill>
              </a:rPr>
              <a:t>group(n), where n is greater than 0, returns the nth group from the left.</a:t>
            </a:r>
          </a:p>
          <a:p>
            <a:pPr marL="285750" indent="-285750">
              <a:lnSpc>
                <a:spcPct val="150000"/>
              </a:lnSpc>
              <a:buFont typeface="Arial" panose="020B0604020202020204" pitchFamily="34" charset="0"/>
              <a:buChar char="•"/>
            </a:pPr>
            <a:r>
              <a:rPr lang="en-IN" b="1" dirty="0">
                <a:solidFill>
                  <a:schemeClr val="accent1">
                    <a:lumMod val="75000"/>
                  </a:schemeClr>
                </a:solidFill>
              </a:rPr>
              <a:t>group() returns all groups up from 1.</a:t>
            </a:r>
          </a:p>
        </p:txBody>
      </p:sp>
    </p:spTree>
    <p:extLst>
      <p:ext uri="{BB962C8B-B14F-4D97-AF65-F5344CB8AC3E}">
        <p14:creationId xmlns:p14="http://schemas.microsoft.com/office/powerpoint/2010/main" val="1653154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Strings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8" name="Rectangle 7"/>
          <p:cNvSpPr/>
          <p:nvPr/>
        </p:nvSpPr>
        <p:spPr>
          <a:xfrm>
            <a:off x="218363" y="1708820"/>
            <a:ext cx="11732984" cy="4247317"/>
          </a:xfrm>
          <a:prstGeom prst="rect">
            <a:avLst/>
          </a:prstGeom>
        </p:spPr>
        <p:txBody>
          <a:bodyPr wrap="square">
            <a:spAutoFit/>
          </a:bodyPr>
          <a:lstStyle/>
          <a:p>
            <a:pPr algn="just">
              <a:lnSpc>
                <a:spcPct val="150000"/>
              </a:lnSpc>
            </a:pPr>
            <a:r>
              <a:rPr lang="en-US" b="1" dirty="0">
                <a:solidFill>
                  <a:schemeClr val="accent1">
                    <a:lumMod val="75000"/>
                  </a:schemeClr>
                </a:solidFill>
              </a:rPr>
              <a:t>Python treats strings as contiguous series of characters delimited by single, double or even triple quotes. Python has a built-in string class named "</a:t>
            </a:r>
            <a:r>
              <a:rPr lang="en-US" b="1" dirty="0" err="1">
                <a:solidFill>
                  <a:schemeClr val="accent1">
                    <a:lumMod val="75000"/>
                  </a:schemeClr>
                </a:solidFill>
              </a:rPr>
              <a:t>str</a:t>
            </a:r>
            <a:r>
              <a:rPr lang="en-US" b="1" dirty="0">
                <a:solidFill>
                  <a:schemeClr val="accent1">
                    <a:lumMod val="75000"/>
                  </a:schemeClr>
                </a:solidFill>
              </a:rPr>
              <a:t>" that has many useful features. We can simultaneously declare and define a string by creating a variable of string type. This can be done in several ways which are as follows: </a:t>
            </a:r>
          </a:p>
          <a:p>
            <a:pPr algn="just">
              <a:lnSpc>
                <a:spcPct val="150000"/>
              </a:lnSpc>
            </a:pPr>
            <a:r>
              <a:rPr lang="en-US" b="1" dirty="0">
                <a:solidFill>
                  <a:srgbClr val="C00000"/>
                </a:solidFill>
              </a:rPr>
              <a:t>name = "India" graduate = 'N' country = name nationality = </a:t>
            </a:r>
            <a:r>
              <a:rPr lang="en-US" b="1" dirty="0" err="1">
                <a:solidFill>
                  <a:srgbClr val="C00000"/>
                </a:solidFill>
              </a:rPr>
              <a:t>str</a:t>
            </a:r>
            <a:r>
              <a:rPr lang="en-US" b="1" dirty="0">
                <a:solidFill>
                  <a:srgbClr val="C00000"/>
                </a:solidFill>
              </a:rPr>
              <a:t>("Indian") </a:t>
            </a:r>
            <a:endParaRPr lang="en-US" b="1" dirty="0" smtClean="0">
              <a:solidFill>
                <a:srgbClr val="C00000"/>
              </a:solidFill>
            </a:endParaRPr>
          </a:p>
          <a:p>
            <a:pPr algn="just">
              <a:lnSpc>
                <a:spcPct val="150000"/>
              </a:lnSpc>
            </a:pPr>
            <a:endParaRPr lang="en-US" b="1" dirty="0"/>
          </a:p>
          <a:p>
            <a:pPr algn="just">
              <a:lnSpc>
                <a:spcPct val="150000"/>
              </a:lnSpc>
            </a:pPr>
            <a:r>
              <a:rPr lang="en-US" b="1" dirty="0"/>
              <a:t> </a:t>
            </a:r>
            <a:r>
              <a:rPr lang="en-US" b="1" dirty="0">
                <a:solidFill>
                  <a:srgbClr val="C00000"/>
                </a:solidFill>
              </a:rPr>
              <a:t>Indexing: </a:t>
            </a:r>
            <a:r>
              <a:rPr lang="en-US" b="1" dirty="0">
                <a:solidFill>
                  <a:schemeClr val="accent1">
                    <a:lumMod val="75000"/>
                  </a:schemeClr>
                </a:solidFill>
              </a:rPr>
              <a:t>Individual characters in a string are accessed using the subscript ([ ]) operator. The expression in brackets is called an index. The index specifies a member of an ordered set and in this case it specifies the character we want to access from the given set of characters in the string. </a:t>
            </a:r>
          </a:p>
          <a:p>
            <a:pPr algn="just">
              <a:lnSpc>
                <a:spcPct val="150000"/>
              </a:lnSpc>
            </a:pPr>
            <a:r>
              <a:rPr lang="en-US" b="1" dirty="0">
                <a:solidFill>
                  <a:schemeClr val="accent1">
                    <a:lumMod val="75000"/>
                  </a:schemeClr>
                </a:solidFill>
              </a:rPr>
              <a:t>The index of the first character is 0 and that of the last character is n-1 where n is the number of characters in the string. If you try to exceed the bounds (below 0 or above n-1), then an error is raised. </a:t>
            </a:r>
          </a:p>
        </p:txBody>
      </p:sp>
      <p:sp>
        <p:nvSpPr>
          <p:cNvPr id="6"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17963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Strings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a:t>
            </a:fld>
            <a:endParaRPr lang="en-US"/>
          </a:p>
        </p:txBody>
      </p:sp>
      <p:sp>
        <p:nvSpPr>
          <p:cNvPr id="8" name="Rectangle 7"/>
          <p:cNvSpPr/>
          <p:nvPr/>
        </p:nvSpPr>
        <p:spPr>
          <a:xfrm>
            <a:off x="171450" y="1568311"/>
            <a:ext cx="11439360" cy="1354217"/>
          </a:xfrm>
          <a:prstGeom prst="rect">
            <a:avLst/>
          </a:prstGeom>
        </p:spPr>
        <p:txBody>
          <a:bodyPr wrap="square">
            <a:spAutoFit/>
          </a:bodyPr>
          <a:lstStyle/>
          <a:p>
            <a:pPr algn="just">
              <a:lnSpc>
                <a:spcPct val="150000"/>
              </a:lnSpc>
            </a:pPr>
            <a:r>
              <a:rPr lang="en-US" b="1" dirty="0" smtClean="0">
                <a:solidFill>
                  <a:schemeClr val="accent1">
                    <a:lumMod val="75000"/>
                  </a:schemeClr>
                </a:solidFill>
              </a:rPr>
              <a:t> </a:t>
            </a:r>
            <a:r>
              <a:rPr lang="en-US" b="1" dirty="0">
                <a:solidFill>
                  <a:srgbClr val="C00000"/>
                </a:solidFill>
              </a:rPr>
              <a:t>Traversing a String: </a:t>
            </a:r>
            <a:r>
              <a:rPr lang="en-US" b="1" dirty="0">
                <a:solidFill>
                  <a:schemeClr val="accent1">
                    <a:lumMod val="75000"/>
                  </a:schemeClr>
                </a:solidFill>
              </a:rPr>
              <a:t>A string can be traversed by accessing character(s) from one index to another. For example, the following program uses indexing to traverse a string from first character to the last. </a:t>
            </a:r>
          </a:p>
          <a:p>
            <a:endParaRPr lang="en-US" sz="2800" dirty="0">
              <a:latin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71502" y="2606608"/>
            <a:ext cx="4727182" cy="3218276"/>
          </a:xfrm>
          <a:prstGeom prst="rect">
            <a:avLst/>
          </a:prstGeom>
        </p:spPr>
      </p:pic>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9" name="TextBox 8"/>
          <p:cNvSpPr txBox="1"/>
          <p:nvPr/>
        </p:nvSpPr>
        <p:spPr>
          <a:xfrm>
            <a:off x="179399" y="2606608"/>
            <a:ext cx="1207159"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1995205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Concatenating, Appending and Multiplying Strings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pic>
        <p:nvPicPr>
          <p:cNvPr id="5" name="Picture 4"/>
          <p:cNvPicPr>
            <a:picLocks noChangeAspect="1"/>
          </p:cNvPicPr>
          <p:nvPr/>
        </p:nvPicPr>
        <p:blipFill>
          <a:blip r:embed="rId2"/>
          <a:stretch>
            <a:fillRect/>
          </a:stretch>
        </p:blipFill>
        <p:spPr>
          <a:xfrm>
            <a:off x="456809" y="2166307"/>
            <a:ext cx="5100638" cy="1929465"/>
          </a:xfrm>
          <a:prstGeom prst="rect">
            <a:avLst/>
          </a:prstGeom>
        </p:spPr>
      </p:pic>
      <p:pic>
        <p:nvPicPr>
          <p:cNvPr id="6" name="Picture 5"/>
          <p:cNvPicPr>
            <a:picLocks noChangeAspect="1"/>
          </p:cNvPicPr>
          <p:nvPr/>
        </p:nvPicPr>
        <p:blipFill>
          <a:blip r:embed="rId3"/>
          <a:stretch>
            <a:fillRect/>
          </a:stretch>
        </p:blipFill>
        <p:spPr>
          <a:xfrm>
            <a:off x="2726866" y="4173768"/>
            <a:ext cx="4624988" cy="2408913"/>
          </a:xfrm>
          <a:prstGeom prst="rect">
            <a:avLst/>
          </a:prstGeom>
        </p:spPr>
      </p:pic>
      <p:pic>
        <p:nvPicPr>
          <p:cNvPr id="7" name="Picture 6"/>
          <p:cNvPicPr>
            <a:picLocks noChangeAspect="1"/>
          </p:cNvPicPr>
          <p:nvPr/>
        </p:nvPicPr>
        <p:blipFill>
          <a:blip r:embed="rId4"/>
          <a:stretch>
            <a:fillRect/>
          </a:stretch>
        </p:blipFill>
        <p:spPr>
          <a:xfrm>
            <a:off x="5747637" y="2290615"/>
            <a:ext cx="2495611" cy="1805157"/>
          </a:xfrm>
          <a:prstGeom prst="rect">
            <a:avLst/>
          </a:prstGeom>
        </p:spPr>
      </p:pic>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9" name="TextBox 8"/>
          <p:cNvSpPr txBox="1"/>
          <p:nvPr/>
        </p:nvSpPr>
        <p:spPr>
          <a:xfrm>
            <a:off x="456809" y="1718979"/>
            <a:ext cx="1520741"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26566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Strings are Immutable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5" name="Rectangle 4"/>
          <p:cNvSpPr/>
          <p:nvPr/>
        </p:nvSpPr>
        <p:spPr>
          <a:xfrm>
            <a:off x="141805" y="1497852"/>
            <a:ext cx="11852274" cy="923330"/>
          </a:xfrm>
          <a:prstGeom prst="rect">
            <a:avLst/>
          </a:prstGeom>
        </p:spPr>
        <p:txBody>
          <a:bodyPr wrap="square">
            <a:spAutoFit/>
          </a:bodyPr>
          <a:lstStyle/>
          <a:p>
            <a:pPr algn="just">
              <a:lnSpc>
                <a:spcPct val="150000"/>
              </a:lnSpc>
            </a:pPr>
            <a:r>
              <a:rPr lang="en-US" b="1" dirty="0" smtClean="0">
                <a:solidFill>
                  <a:schemeClr val="accent1">
                    <a:lumMod val="75000"/>
                  </a:schemeClr>
                </a:solidFill>
                <a:cs typeface="Simplified Arabic" panose="02020603050405020304" pitchFamily="18" charset="-78"/>
              </a:rPr>
              <a:t>Python </a:t>
            </a:r>
            <a:r>
              <a:rPr lang="en-US" b="1" dirty="0">
                <a:solidFill>
                  <a:schemeClr val="accent1">
                    <a:lumMod val="75000"/>
                  </a:schemeClr>
                </a:solidFill>
                <a:cs typeface="Simplified Arabic" panose="02020603050405020304" pitchFamily="18" charset="-78"/>
              </a:rPr>
              <a:t>strings are immutable which means that once created they cannot be changed. Whenever you try to modify an existing string variable, a new string is </a:t>
            </a:r>
            <a:r>
              <a:rPr lang="en-US" b="1" dirty="0" smtClean="0">
                <a:solidFill>
                  <a:schemeClr val="accent1">
                    <a:lumMod val="75000"/>
                  </a:schemeClr>
                </a:solidFill>
                <a:cs typeface="Simplified Arabic" panose="02020603050405020304" pitchFamily="18" charset="-78"/>
              </a:rPr>
              <a:t>created.</a:t>
            </a:r>
            <a:endParaRPr lang="en-US" b="1" dirty="0">
              <a:solidFill>
                <a:schemeClr val="accent1">
                  <a:lumMod val="75000"/>
                </a:schemeClr>
              </a:solidFill>
              <a:cs typeface="Simplified Arabic" panose="02020603050405020304" pitchFamily="18" charset="-78"/>
            </a:endParaRPr>
          </a:p>
        </p:txBody>
      </p:sp>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9" name="TextBox 8"/>
          <p:cNvSpPr txBox="1"/>
          <p:nvPr/>
        </p:nvSpPr>
        <p:spPr>
          <a:xfrm>
            <a:off x="141805" y="2368530"/>
            <a:ext cx="1211982" cy="369332"/>
          </a:xfrm>
          <a:prstGeom prst="rect">
            <a:avLst/>
          </a:prstGeom>
          <a:noFill/>
        </p:spPr>
        <p:txBody>
          <a:bodyPr wrap="square" rtlCol="0">
            <a:spAutoFit/>
          </a:bodyPr>
          <a:lstStyle/>
          <a:p>
            <a:r>
              <a:rPr lang="en-IN" dirty="0" smtClean="0"/>
              <a:t>Example: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89" y="2522306"/>
            <a:ext cx="4483201" cy="1203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91" y="3716976"/>
            <a:ext cx="4483200" cy="2969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7322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String Formatting Operator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5" name="Rectangle 4"/>
          <p:cNvSpPr/>
          <p:nvPr/>
        </p:nvSpPr>
        <p:spPr>
          <a:xfrm>
            <a:off x="142876" y="1550504"/>
            <a:ext cx="11827452" cy="2169825"/>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a:solidFill>
                  <a:schemeClr val="accent1">
                    <a:lumMod val="75000"/>
                  </a:schemeClr>
                </a:solidFill>
              </a:rPr>
              <a:t>% operator takes a format string on the left (that has %d, %s, etc) and the corresponding </a:t>
            </a:r>
            <a:r>
              <a:rPr lang="en-US" b="1" dirty="0" smtClean="0">
                <a:solidFill>
                  <a:schemeClr val="accent1">
                    <a:lumMod val="75000"/>
                  </a:schemeClr>
                </a:solidFill>
              </a:rPr>
              <a:t>values </a:t>
            </a:r>
            <a:r>
              <a:rPr lang="en-US" b="1" dirty="0">
                <a:solidFill>
                  <a:schemeClr val="accent1">
                    <a:lumMod val="75000"/>
                  </a:schemeClr>
                </a:solidFill>
              </a:rPr>
              <a:t>in a tuple (will be discussed in subsequent chapter) on the right. The format operator, % allow users to construct strings, replacing parts of the strings with the data stored in variables. The syntax for the string formatting operation is: </a:t>
            </a:r>
          </a:p>
          <a:p>
            <a:pPr algn="just">
              <a:lnSpc>
                <a:spcPct val="150000"/>
              </a:lnSpc>
            </a:pPr>
            <a:r>
              <a:rPr lang="en-US" b="1" dirty="0" smtClean="0">
                <a:solidFill>
                  <a:srgbClr val="C00000"/>
                </a:solidFill>
              </a:rPr>
              <a:t>"&lt;Format&gt;" % (&lt;Values&gt;) </a:t>
            </a:r>
            <a:endParaRPr lang="en-US" b="1" dirty="0">
              <a:solidFill>
                <a:srgbClr val="C00000"/>
              </a:solidFill>
            </a:endParaRPr>
          </a:p>
        </p:txBody>
      </p:sp>
      <p:pic>
        <p:nvPicPr>
          <p:cNvPr id="6" name="Picture 5"/>
          <p:cNvPicPr>
            <a:picLocks noChangeAspect="1"/>
          </p:cNvPicPr>
          <p:nvPr/>
        </p:nvPicPr>
        <p:blipFill>
          <a:blip r:embed="rId2"/>
          <a:stretch>
            <a:fillRect/>
          </a:stretch>
        </p:blipFill>
        <p:spPr>
          <a:xfrm>
            <a:off x="1298654" y="3742527"/>
            <a:ext cx="6198958" cy="2578735"/>
          </a:xfrm>
          <a:prstGeom prst="rect">
            <a:avLst/>
          </a:prstGeom>
        </p:spPr>
      </p:pic>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142875" y="3714475"/>
            <a:ext cx="1342611"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2470570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Built-in String Methods and Functions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61" y="4193332"/>
            <a:ext cx="9211603" cy="218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096" y="1791428"/>
            <a:ext cx="9294732" cy="240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3601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Built-in String Methods and Functions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sp>
        <p:nvSpPr>
          <p:cNvPr id="6"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766" y="1696741"/>
            <a:ext cx="8801100" cy="459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653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432</TotalTime>
  <Words>1706</Words>
  <Application>Microsoft Office PowerPoint</Application>
  <PresentationFormat>Widescreen</PresentationFormat>
  <Paragraphs>144</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Gill Sans MT</vt:lpstr>
      <vt:lpstr>Gill Sans Std</vt:lpstr>
      <vt:lpstr>OUP1</vt:lpstr>
      <vt:lpstr>Simplified Arabic</vt:lpstr>
      <vt:lpstr>Times New Roman</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255</cp:revision>
  <dcterms:created xsi:type="dcterms:W3CDTF">2017-05-19T08:19:07Z</dcterms:created>
  <dcterms:modified xsi:type="dcterms:W3CDTF">2017-06-08T06:08:19Z</dcterms:modified>
</cp:coreProperties>
</file>