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6"/>
  </p:notes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2C8F77-8D4F-4A91-9F80-D6123489EA82}" type="slidenum">
              <a:rPr lang="en-US" smtClean="0"/>
              <a:t>22</a:t>
            </a:fld>
            <a:endParaRPr lang="en-US"/>
          </a:p>
        </p:txBody>
      </p:sp>
    </p:spTree>
    <p:extLst>
      <p:ext uri="{BB962C8B-B14F-4D97-AF65-F5344CB8AC3E}">
        <p14:creationId xmlns:p14="http://schemas.microsoft.com/office/powerpoint/2010/main" val="209505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6/9/2017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6/9/2017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6/9/2017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6/9/2017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6/9/2017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6/9/2017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6/9/2017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6/9/2017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5" Type="http://schemas.openxmlformats.org/officeDocument/2006/relationships/image" Target="../media/image23.emf"/><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96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a:t>close () Method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6" name="Rectangle 5"/>
          <p:cNvSpPr/>
          <p:nvPr/>
        </p:nvSpPr>
        <p:spPr>
          <a:xfrm>
            <a:off x="259307" y="1649097"/>
            <a:ext cx="11505064" cy="4662815"/>
          </a:xfrm>
          <a:prstGeom prst="rect">
            <a:avLst/>
          </a:prstGeom>
        </p:spPr>
        <p:txBody>
          <a:bodyPr wrap="square">
            <a:spAutoFit/>
          </a:bodyPr>
          <a:lstStyle/>
          <a:p>
            <a:pPr algn="just">
              <a:lnSpc>
                <a:spcPct val="150000"/>
              </a:lnSpc>
            </a:pPr>
            <a:r>
              <a:rPr lang="en-US" b="1" dirty="0">
                <a:solidFill>
                  <a:schemeClr val="accent1">
                    <a:lumMod val="75000"/>
                  </a:schemeClr>
                </a:solidFill>
              </a:rPr>
              <a:t>The </a:t>
            </a:r>
            <a:r>
              <a:rPr lang="en-US" b="1" i="1" dirty="0">
                <a:solidFill>
                  <a:srgbClr val="C00000"/>
                </a:solidFill>
              </a:rPr>
              <a:t>close() method </a:t>
            </a:r>
            <a:r>
              <a:rPr lang="en-US" b="1" dirty="0">
                <a:solidFill>
                  <a:schemeClr val="accent1">
                    <a:lumMod val="75000"/>
                  </a:schemeClr>
                </a:solidFill>
              </a:rPr>
              <a:t>is used to close the file object. Once a file object is closed, you cannot further read from or write into the file associated with the file object. While closing the file object the close() flushes any unwritten information. Although, Python automatically closes a file when the reference object of a file is reassigned to another file, but as a good programming habit you should always explicitly use the close() method to close a file. The syntax of close() is </a:t>
            </a:r>
            <a:r>
              <a:rPr lang="en-US" b="1" dirty="0" err="1" smtClean="0">
                <a:solidFill>
                  <a:srgbClr val="C00000"/>
                </a:solidFill>
              </a:rPr>
              <a:t>fileObj.close</a:t>
            </a:r>
            <a:r>
              <a:rPr lang="en-US" b="1" dirty="0">
                <a:solidFill>
                  <a:srgbClr val="C00000"/>
                </a:solidFill>
              </a:rPr>
              <a:t>() </a:t>
            </a:r>
          </a:p>
          <a:p>
            <a:pPr algn="just">
              <a:lnSpc>
                <a:spcPct val="150000"/>
              </a:lnSpc>
            </a:pPr>
            <a:r>
              <a:rPr lang="en-US" b="1" dirty="0">
                <a:solidFill>
                  <a:schemeClr val="accent1">
                    <a:lumMod val="75000"/>
                  </a:schemeClr>
                </a:solidFill>
              </a:rPr>
              <a:t>The close() method frees up any system resources such as file descriptors, file locks, etc. that are associated with the file. Moreover, there is an upper limit to the number of files a program can open. If that limit is exceeded then the program may even crash or work in unexpected manner. Thus, you can waste lots of memory if you keep many files open unnecessarily and also remember that open files always stand a chance of corruption and data loss. </a:t>
            </a:r>
          </a:p>
          <a:p>
            <a:pPr algn="just">
              <a:lnSpc>
                <a:spcPct val="150000"/>
              </a:lnSpc>
            </a:pPr>
            <a:r>
              <a:rPr lang="en-US" b="1" dirty="0">
                <a:solidFill>
                  <a:schemeClr val="accent1">
                    <a:lumMod val="75000"/>
                  </a:schemeClr>
                </a:solidFill>
              </a:rPr>
              <a:t>Once the file is closed using the close() method, any attempt to use the file object will result in an error.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968141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write</a:t>
            </a:r>
            <a:r>
              <a:rPr lang="en-US" sz="3200" b="1" dirty="0"/>
              <a:t>() and writelines() Methods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6" name="Rectangle 5"/>
          <p:cNvSpPr/>
          <p:nvPr/>
        </p:nvSpPr>
        <p:spPr>
          <a:xfrm>
            <a:off x="192734" y="1645507"/>
            <a:ext cx="11758613" cy="2169825"/>
          </a:xfrm>
          <a:prstGeom prst="rect">
            <a:avLst/>
          </a:prstGeom>
        </p:spPr>
        <p:txBody>
          <a:bodyPr wrap="square">
            <a:spAutoFit/>
          </a:bodyPr>
          <a:lstStyle/>
          <a:p>
            <a:pPr algn="just">
              <a:lnSpc>
                <a:spcPct val="150000"/>
              </a:lnSpc>
            </a:pPr>
            <a:r>
              <a:rPr lang="en-US" b="1" dirty="0">
                <a:solidFill>
                  <a:schemeClr val="accent1">
                    <a:lumMod val="75000"/>
                  </a:schemeClr>
                </a:solidFill>
              </a:rPr>
              <a:t>The </a:t>
            </a:r>
            <a:r>
              <a:rPr lang="en-US" b="1" i="1" dirty="0">
                <a:solidFill>
                  <a:srgbClr val="C00000"/>
                </a:solidFill>
              </a:rPr>
              <a:t>write() method </a:t>
            </a:r>
            <a:r>
              <a:rPr lang="en-US" b="1" dirty="0">
                <a:solidFill>
                  <a:schemeClr val="accent1">
                    <a:lumMod val="75000"/>
                  </a:schemeClr>
                </a:solidFill>
              </a:rPr>
              <a:t>is used to write a string to an already opened file. Of course this string may include numbers, special characters or other symbols. While writing data to a file, you must remember that the write() method does not add a newline character ('\n') to the end of the string. The syntax of write() method is: </a:t>
            </a:r>
            <a:r>
              <a:rPr lang="en-US" b="1" dirty="0" smtClean="0">
                <a:solidFill>
                  <a:schemeClr val="accent1">
                    <a:lumMod val="75000"/>
                  </a:schemeClr>
                </a:solidFill>
              </a:rPr>
              <a:t> </a:t>
            </a:r>
            <a:r>
              <a:rPr lang="en-US" b="1" dirty="0" err="1" smtClean="0">
                <a:solidFill>
                  <a:srgbClr val="C00000"/>
                </a:solidFill>
              </a:rPr>
              <a:t>fileObj.write</a:t>
            </a:r>
            <a:r>
              <a:rPr lang="en-US" b="1" dirty="0" smtClean="0">
                <a:solidFill>
                  <a:srgbClr val="C00000"/>
                </a:solidFill>
              </a:rPr>
              <a:t>(string)</a:t>
            </a:r>
          </a:p>
          <a:p>
            <a:pPr algn="just">
              <a:lnSpc>
                <a:spcPct val="150000"/>
              </a:lnSpc>
            </a:pPr>
            <a:r>
              <a:rPr lang="en-IN" b="1" dirty="0">
                <a:solidFill>
                  <a:schemeClr val="accent1">
                    <a:lumMod val="75000"/>
                  </a:schemeClr>
                </a:solidFill>
              </a:rPr>
              <a:t>The</a:t>
            </a:r>
            <a:r>
              <a:rPr lang="en-IN" b="1" dirty="0">
                <a:solidFill>
                  <a:srgbClr val="C00000"/>
                </a:solidFill>
              </a:rPr>
              <a:t> </a:t>
            </a:r>
            <a:r>
              <a:rPr lang="en-IN" b="1" i="1" dirty="0" err="1">
                <a:solidFill>
                  <a:srgbClr val="C00000"/>
                </a:solidFill>
              </a:rPr>
              <a:t>writelines</a:t>
            </a:r>
            <a:r>
              <a:rPr lang="en-IN" b="1" i="1" dirty="0">
                <a:solidFill>
                  <a:srgbClr val="C00000"/>
                </a:solidFill>
              </a:rPr>
              <a:t>() method</a:t>
            </a:r>
            <a:r>
              <a:rPr lang="en-IN" b="1" i="1" dirty="0">
                <a:solidFill>
                  <a:schemeClr val="accent1">
                    <a:lumMod val="75000"/>
                  </a:schemeClr>
                </a:solidFill>
              </a:rPr>
              <a:t> </a:t>
            </a:r>
            <a:r>
              <a:rPr lang="en-IN" b="1" dirty="0">
                <a:solidFill>
                  <a:schemeClr val="accent1">
                    <a:lumMod val="75000"/>
                  </a:schemeClr>
                </a:solidFill>
              </a:rPr>
              <a:t>is used to write a list of strings.</a:t>
            </a:r>
            <a:endParaRPr lang="en-US" b="1"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301916" y="4317180"/>
            <a:ext cx="4943113" cy="2004082"/>
          </a:xfrm>
          <a:prstGeom prst="rect">
            <a:avLst/>
          </a:prstGeom>
        </p:spPr>
      </p:pic>
      <p:pic>
        <p:nvPicPr>
          <p:cNvPr id="7" name="Picture 6"/>
          <p:cNvPicPr>
            <a:picLocks noChangeAspect="1"/>
          </p:cNvPicPr>
          <p:nvPr/>
        </p:nvPicPr>
        <p:blipFill>
          <a:blip r:embed="rId3"/>
          <a:stretch>
            <a:fillRect/>
          </a:stretch>
        </p:blipFill>
        <p:spPr>
          <a:xfrm>
            <a:off x="5759355" y="4326865"/>
            <a:ext cx="5969456" cy="1994397"/>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9"/>
          <p:cNvSpPr txBox="1"/>
          <p:nvPr/>
        </p:nvSpPr>
        <p:spPr>
          <a:xfrm>
            <a:off x="301916" y="3881590"/>
            <a:ext cx="15951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4073211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append</a:t>
            </a:r>
            <a:r>
              <a:rPr lang="en-US" sz="3200" b="1" dirty="0"/>
              <a:t>() Method</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6" name="Rectangle 5"/>
          <p:cNvSpPr/>
          <p:nvPr/>
        </p:nvSpPr>
        <p:spPr>
          <a:xfrm>
            <a:off x="272119" y="1599185"/>
            <a:ext cx="11647760" cy="3000821"/>
          </a:xfrm>
          <a:prstGeom prst="rect">
            <a:avLst/>
          </a:prstGeom>
        </p:spPr>
        <p:txBody>
          <a:bodyPr wrap="square">
            <a:spAutoFit/>
          </a:bodyPr>
          <a:lstStyle/>
          <a:p>
            <a:pPr algn="just">
              <a:lnSpc>
                <a:spcPct val="150000"/>
              </a:lnSpc>
            </a:pPr>
            <a:r>
              <a:rPr lang="en-US" b="1" dirty="0" smtClean="0">
                <a:solidFill>
                  <a:schemeClr val="accent1">
                    <a:lumMod val="75000"/>
                  </a:schemeClr>
                </a:solidFill>
              </a:rPr>
              <a:t>Once </a:t>
            </a:r>
            <a:r>
              <a:rPr lang="en-US" b="1" dirty="0">
                <a:solidFill>
                  <a:schemeClr val="accent1">
                    <a:lumMod val="75000"/>
                  </a:schemeClr>
                </a:solidFill>
              </a:rPr>
              <a:t>you have stored some data in a file, you can always open that file again to write more data or append data to it. To append a file, you must open it using </a:t>
            </a:r>
            <a:r>
              <a:rPr lang="en-US" b="1" dirty="0">
                <a:solidFill>
                  <a:srgbClr val="C00000"/>
                </a:solidFill>
              </a:rPr>
              <a:t>'a'</a:t>
            </a:r>
            <a:r>
              <a:rPr lang="en-US" b="1" dirty="0">
                <a:solidFill>
                  <a:schemeClr val="accent1">
                    <a:lumMod val="75000"/>
                  </a:schemeClr>
                </a:solidFill>
              </a:rPr>
              <a:t> or </a:t>
            </a:r>
            <a:r>
              <a:rPr lang="en-US" b="1" dirty="0">
                <a:solidFill>
                  <a:srgbClr val="C00000"/>
                </a:solidFill>
              </a:rPr>
              <a:t>'</a:t>
            </a:r>
            <a:r>
              <a:rPr lang="en-US" b="1" dirty="0" err="1">
                <a:solidFill>
                  <a:srgbClr val="C00000"/>
                </a:solidFill>
              </a:rPr>
              <a:t>ab</a:t>
            </a:r>
            <a:r>
              <a:rPr lang="en-US" b="1" dirty="0">
                <a:solidFill>
                  <a:srgbClr val="C00000"/>
                </a:solidFill>
              </a:rPr>
              <a:t>' </a:t>
            </a:r>
            <a:r>
              <a:rPr lang="en-US" b="1" dirty="0">
                <a:solidFill>
                  <a:schemeClr val="accent1">
                    <a:lumMod val="75000"/>
                  </a:schemeClr>
                </a:solidFill>
              </a:rPr>
              <a:t>mode depending on whether it is a text file </a:t>
            </a:r>
            <a:r>
              <a:rPr lang="en-US" b="1" dirty="0" smtClean="0">
                <a:solidFill>
                  <a:schemeClr val="accent1">
                    <a:lumMod val="75000"/>
                  </a:schemeClr>
                </a:solidFill>
              </a:rPr>
              <a:t>or </a:t>
            </a:r>
            <a:r>
              <a:rPr lang="en-US" b="1" dirty="0">
                <a:solidFill>
                  <a:schemeClr val="accent1">
                    <a:lumMod val="75000"/>
                  </a:schemeClr>
                </a:solidFill>
              </a:rPr>
              <a:t>a binary file. Note that if you open a file in 'w' or '</a:t>
            </a:r>
            <a:r>
              <a:rPr lang="en-US" b="1" dirty="0" err="1">
                <a:solidFill>
                  <a:schemeClr val="accent1">
                    <a:lumMod val="75000"/>
                  </a:schemeClr>
                </a:solidFill>
              </a:rPr>
              <a:t>wb</a:t>
            </a:r>
            <a:r>
              <a:rPr lang="en-US" b="1" dirty="0">
                <a:solidFill>
                  <a:schemeClr val="accent1">
                    <a:lumMod val="75000"/>
                  </a:schemeClr>
                </a:solidFill>
              </a:rPr>
              <a:t>' mode and then start writing data into it, then its existing contents would be overwritten. So always open the file in 'a' or '</a:t>
            </a:r>
            <a:r>
              <a:rPr lang="en-US" b="1" dirty="0" err="1">
                <a:solidFill>
                  <a:schemeClr val="accent1">
                    <a:lumMod val="75000"/>
                  </a:schemeClr>
                </a:solidFill>
              </a:rPr>
              <a:t>ab</a:t>
            </a:r>
            <a:r>
              <a:rPr lang="en-US" b="1" dirty="0">
                <a:solidFill>
                  <a:schemeClr val="accent1">
                    <a:lumMod val="75000"/>
                  </a:schemeClr>
                </a:solidFill>
              </a:rPr>
              <a:t>' mode to add more data to existing data stored in the file. </a:t>
            </a:r>
          </a:p>
          <a:p>
            <a:pPr algn="just">
              <a:lnSpc>
                <a:spcPct val="150000"/>
              </a:lnSpc>
            </a:pPr>
            <a:r>
              <a:rPr lang="en-US" b="1" dirty="0">
                <a:solidFill>
                  <a:schemeClr val="accent1">
                    <a:lumMod val="75000"/>
                  </a:schemeClr>
                </a:solidFill>
              </a:rPr>
              <a:t>Appending data is especially essential when creating a log of events or combining a large set of data into one file. </a:t>
            </a:r>
          </a:p>
        </p:txBody>
      </p:sp>
      <p:pic>
        <p:nvPicPr>
          <p:cNvPr id="5" name="Picture 4"/>
          <p:cNvPicPr>
            <a:picLocks noChangeAspect="1"/>
          </p:cNvPicPr>
          <p:nvPr/>
        </p:nvPicPr>
        <p:blipFill>
          <a:blip r:embed="rId2"/>
          <a:stretch>
            <a:fillRect/>
          </a:stretch>
        </p:blipFill>
        <p:spPr>
          <a:xfrm>
            <a:off x="1707498" y="4746519"/>
            <a:ext cx="5757828" cy="1608439"/>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272119" y="4600006"/>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453638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a:t>read() and readline() Methods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6" name="Rectangle 5"/>
          <p:cNvSpPr/>
          <p:nvPr/>
        </p:nvSpPr>
        <p:spPr>
          <a:xfrm>
            <a:off x="83128" y="1693008"/>
            <a:ext cx="11868220" cy="3000821"/>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i="1" dirty="0">
                <a:solidFill>
                  <a:srgbClr val="C00000"/>
                </a:solidFill>
              </a:rPr>
              <a:t>read() method </a:t>
            </a:r>
            <a:r>
              <a:rPr lang="en-US" b="1" dirty="0">
                <a:solidFill>
                  <a:schemeClr val="accent1">
                    <a:lumMod val="75000"/>
                  </a:schemeClr>
                </a:solidFill>
              </a:rPr>
              <a:t>is used to read a string from an already opened file. As said before, the string can include, alphabets, numbers, characters or other symbols. The syntax of read() method is</a:t>
            </a:r>
            <a:r>
              <a:rPr lang="en-US" b="1" dirty="0">
                <a:solidFill>
                  <a:srgbClr val="C00000"/>
                </a:solidFill>
              </a:rPr>
              <a:t> </a:t>
            </a:r>
            <a:r>
              <a:rPr lang="en-US" b="1" dirty="0" err="1">
                <a:solidFill>
                  <a:srgbClr val="C00000"/>
                </a:solidFill>
              </a:rPr>
              <a:t>fileObj.read</a:t>
            </a:r>
            <a:r>
              <a:rPr lang="en-US" b="1" dirty="0">
                <a:solidFill>
                  <a:srgbClr val="C00000"/>
                </a:solidFill>
              </a:rPr>
              <a:t>([</a:t>
            </a:r>
            <a:r>
              <a:rPr lang="en-US" b="1" dirty="0">
                <a:solidFill>
                  <a:srgbClr val="C00000"/>
                </a:solidFill>
              </a:rPr>
              <a:t>count</a:t>
            </a:r>
            <a:r>
              <a:rPr lang="en-US" b="1" dirty="0">
                <a:solidFill>
                  <a:srgbClr val="C00000"/>
                </a:solidFill>
              </a:rPr>
              <a:t>]) </a:t>
            </a:r>
          </a:p>
          <a:p>
            <a:pPr algn="just">
              <a:lnSpc>
                <a:spcPct val="150000"/>
              </a:lnSpc>
            </a:pPr>
            <a:r>
              <a:rPr lang="en-US" b="1" dirty="0">
                <a:solidFill>
                  <a:schemeClr val="accent1">
                    <a:lumMod val="75000"/>
                  </a:schemeClr>
                </a:solidFill>
              </a:rPr>
              <a:t>In the above syntax, count is an optional parameter which if passed to the read() method specifies the number of bytes to be read from the opened file. The read() method starts reading from the beginning of the file and if </a:t>
            </a:r>
            <a:r>
              <a:rPr lang="en-US" b="1" i="1" dirty="0">
                <a:solidFill>
                  <a:schemeClr val="accent1">
                    <a:lumMod val="75000"/>
                  </a:schemeClr>
                </a:solidFill>
              </a:rPr>
              <a:t>count </a:t>
            </a:r>
            <a:r>
              <a:rPr lang="en-US" b="1" dirty="0">
                <a:solidFill>
                  <a:schemeClr val="accent1">
                    <a:lumMod val="75000"/>
                  </a:schemeClr>
                </a:solidFill>
              </a:rPr>
              <a:t>is missing or has a negative value then, it reads the entire contents of the file (i.e., till the end of file). </a:t>
            </a:r>
            <a:endParaRPr lang="en-US" b="1" dirty="0" smtClean="0">
              <a:solidFill>
                <a:schemeClr val="accent1">
                  <a:lumMod val="75000"/>
                </a:schemeClr>
              </a:solidFill>
            </a:endParaRPr>
          </a:p>
          <a:p>
            <a:pPr algn="just">
              <a:lnSpc>
                <a:spcPct val="150000"/>
              </a:lnSpc>
            </a:pPr>
            <a:r>
              <a:rPr lang="en-IN" b="1" dirty="0">
                <a:solidFill>
                  <a:schemeClr val="accent1">
                    <a:lumMod val="75000"/>
                  </a:schemeClr>
                </a:solidFill>
              </a:rPr>
              <a:t>The </a:t>
            </a:r>
            <a:r>
              <a:rPr lang="en-IN" b="1" i="1" dirty="0" err="1">
                <a:solidFill>
                  <a:srgbClr val="C00000"/>
                </a:solidFill>
              </a:rPr>
              <a:t>readlines</a:t>
            </a:r>
            <a:r>
              <a:rPr lang="en-IN" b="1" i="1" dirty="0">
                <a:solidFill>
                  <a:srgbClr val="C00000"/>
                </a:solidFill>
              </a:rPr>
              <a:t>() method </a:t>
            </a:r>
            <a:r>
              <a:rPr lang="en-IN" b="1" dirty="0">
                <a:solidFill>
                  <a:schemeClr val="accent1">
                    <a:lumMod val="75000"/>
                  </a:schemeClr>
                </a:solidFill>
              </a:rPr>
              <a:t>is used to read all the lines in the file</a:t>
            </a:r>
            <a:endParaRPr lang="en-US" b="1"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1561760" y="4836333"/>
            <a:ext cx="3709213" cy="1729972"/>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233253" y="4770985"/>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52996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Opening </a:t>
            </a:r>
            <a:r>
              <a:rPr lang="en-US" sz="3200" b="1" dirty="0"/>
              <a:t>F</a:t>
            </a:r>
            <a:r>
              <a:rPr lang="en-US" sz="3200" b="1" dirty="0" smtClean="0"/>
              <a:t>iles </a:t>
            </a:r>
            <a:r>
              <a:rPr lang="en-US" sz="3200" b="1" dirty="0"/>
              <a:t>using </a:t>
            </a:r>
            <a:r>
              <a:rPr lang="en-US" sz="3200" b="1" dirty="0" smtClean="0"/>
              <a:t>“with” </a:t>
            </a:r>
            <a:r>
              <a:rPr lang="en-US" sz="3200" b="1" dirty="0"/>
              <a:t>Keyword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6" name="Rectangle 5"/>
          <p:cNvSpPr/>
          <p:nvPr/>
        </p:nvSpPr>
        <p:spPr>
          <a:xfrm>
            <a:off x="106879" y="1681132"/>
            <a:ext cx="11868428" cy="1338828"/>
          </a:xfrm>
          <a:prstGeom prst="rect">
            <a:avLst/>
          </a:prstGeom>
        </p:spPr>
        <p:txBody>
          <a:bodyPr wrap="square">
            <a:spAutoFit/>
          </a:bodyPr>
          <a:lstStyle/>
          <a:p>
            <a:pPr algn="just">
              <a:lnSpc>
                <a:spcPct val="150000"/>
              </a:lnSpc>
            </a:pPr>
            <a:r>
              <a:rPr lang="en-US" b="1" dirty="0" smtClean="0">
                <a:solidFill>
                  <a:schemeClr val="accent1">
                    <a:lumMod val="75000"/>
                  </a:schemeClr>
                </a:solidFill>
              </a:rPr>
              <a:t>It </a:t>
            </a:r>
            <a:r>
              <a:rPr lang="en-US" b="1" dirty="0">
                <a:solidFill>
                  <a:schemeClr val="accent1">
                    <a:lumMod val="75000"/>
                  </a:schemeClr>
                </a:solidFill>
              </a:rPr>
              <a:t>is good programming habit to use the with keyword when working with file objects. This has the advantage that the file is properly closed after it is used even if an error occurs during read or write operation or even when you forget to explicitly close the file.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106879" y="3150588"/>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33" y="3231928"/>
            <a:ext cx="86772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318" y="5136928"/>
            <a:ext cx="86772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456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Splitting </a:t>
            </a:r>
            <a:r>
              <a:rPr lang="en-US" sz="3200" b="1" dirty="0"/>
              <a:t>Words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6" name="Rectangle 5"/>
          <p:cNvSpPr/>
          <p:nvPr/>
        </p:nvSpPr>
        <p:spPr>
          <a:xfrm>
            <a:off x="95004" y="1681132"/>
            <a:ext cx="11856344" cy="923330"/>
          </a:xfrm>
          <a:prstGeom prst="rect">
            <a:avLst/>
          </a:prstGeom>
        </p:spPr>
        <p:txBody>
          <a:bodyPr wrap="square">
            <a:spAutoFit/>
          </a:bodyPr>
          <a:lstStyle/>
          <a:p>
            <a:pPr algn="just">
              <a:lnSpc>
                <a:spcPct val="150000"/>
              </a:lnSpc>
            </a:pPr>
            <a:r>
              <a:rPr lang="en-US" b="1" dirty="0">
                <a:solidFill>
                  <a:schemeClr val="accent1">
                    <a:lumMod val="75000"/>
                  </a:schemeClr>
                </a:solidFill>
              </a:rPr>
              <a:t>Python allows you to read line(s) from a file and splits the line (treated as a string) based on a character. By default, this character is space but you can even specify any other character to split words in the string. </a:t>
            </a:r>
          </a:p>
        </p:txBody>
      </p:sp>
      <p:pic>
        <p:nvPicPr>
          <p:cNvPr id="5" name="Picture 4"/>
          <p:cNvPicPr>
            <a:picLocks noChangeAspect="1"/>
          </p:cNvPicPr>
          <p:nvPr/>
        </p:nvPicPr>
        <p:blipFill>
          <a:blip r:embed="rId2"/>
          <a:stretch>
            <a:fillRect/>
          </a:stretch>
        </p:blipFill>
        <p:spPr>
          <a:xfrm>
            <a:off x="1390440" y="2735090"/>
            <a:ext cx="8313120" cy="2087298"/>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95004" y="2693117"/>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905234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 </a:t>
            </a:r>
            <a:r>
              <a:rPr lang="en-US" sz="3200" dirty="0" smtClean="0"/>
              <a:t>                          </a:t>
            </a:r>
            <a:r>
              <a:rPr lang="en-US" sz="3200" b="1" dirty="0" smtClean="0"/>
              <a:t>Some </a:t>
            </a:r>
            <a:r>
              <a:rPr lang="en-US" sz="3200" b="1" dirty="0"/>
              <a:t>Other Useful File Methods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775" y="1638794"/>
            <a:ext cx="8471614" cy="488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663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File Positions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6" name="Rectangle 5"/>
          <p:cNvSpPr/>
          <p:nvPr/>
        </p:nvSpPr>
        <p:spPr>
          <a:xfrm>
            <a:off x="152236" y="1629533"/>
            <a:ext cx="11799111" cy="4662815"/>
          </a:xfrm>
          <a:prstGeom prst="rect">
            <a:avLst/>
          </a:prstGeom>
        </p:spPr>
        <p:txBody>
          <a:bodyPr wrap="square">
            <a:spAutoFit/>
          </a:bodyPr>
          <a:lstStyle/>
          <a:p>
            <a:pPr algn="just">
              <a:lnSpc>
                <a:spcPct val="150000"/>
              </a:lnSpc>
            </a:pPr>
            <a:r>
              <a:rPr lang="en-US" b="1" dirty="0" smtClean="0">
                <a:solidFill>
                  <a:schemeClr val="accent1">
                    <a:lumMod val="75000"/>
                  </a:schemeClr>
                </a:solidFill>
              </a:rPr>
              <a:t>With </a:t>
            </a:r>
            <a:r>
              <a:rPr lang="en-US" b="1" dirty="0">
                <a:solidFill>
                  <a:schemeClr val="accent1">
                    <a:lumMod val="75000"/>
                  </a:schemeClr>
                </a:solidFill>
              </a:rPr>
              <a:t>every file, the file management system associates a pointer often known as </a:t>
            </a:r>
            <a:r>
              <a:rPr lang="en-US" b="1" i="1" dirty="0">
                <a:solidFill>
                  <a:srgbClr val="C00000"/>
                </a:solidFill>
              </a:rPr>
              <a:t>file pointer </a:t>
            </a:r>
            <a:r>
              <a:rPr lang="en-US" b="1" dirty="0">
                <a:solidFill>
                  <a:schemeClr val="accent1">
                    <a:lumMod val="75000"/>
                  </a:schemeClr>
                </a:solidFill>
              </a:rPr>
              <a:t>that facilitate the movement across the file for reading and/ or writing data. The file pointer specifies a location from where the current read or write operation is initiated. Once the read/write operation is completed, the pointer is automatically updated. </a:t>
            </a:r>
          </a:p>
          <a:p>
            <a:pPr algn="just">
              <a:lnSpc>
                <a:spcPct val="150000"/>
              </a:lnSpc>
            </a:pPr>
            <a:r>
              <a:rPr lang="en-US" b="1" dirty="0">
                <a:solidFill>
                  <a:schemeClr val="accent1">
                    <a:lumMod val="75000"/>
                  </a:schemeClr>
                </a:solidFill>
              </a:rPr>
              <a:t>Python has various methods that tells or sets the position of the file pointer. For example, the </a:t>
            </a:r>
            <a:r>
              <a:rPr lang="en-US" b="1" dirty="0">
                <a:solidFill>
                  <a:srgbClr val="C00000"/>
                </a:solidFill>
              </a:rPr>
              <a:t>tell() </a:t>
            </a:r>
            <a:r>
              <a:rPr lang="en-US" b="1" dirty="0">
                <a:solidFill>
                  <a:schemeClr val="accent1">
                    <a:lumMod val="75000"/>
                  </a:schemeClr>
                </a:solidFill>
              </a:rPr>
              <a:t>method tells the current position within the file at which the next read or write operation will occur. It is specified as number of bytes from the beginning of the file. When you just open a file for reading, the file pointer is positioned at location 0, which is the beginning of the file. </a:t>
            </a:r>
          </a:p>
          <a:p>
            <a:pPr algn="just">
              <a:lnSpc>
                <a:spcPct val="150000"/>
              </a:lnSpc>
            </a:pPr>
            <a:r>
              <a:rPr lang="en-US" b="1" dirty="0">
                <a:solidFill>
                  <a:schemeClr val="accent1">
                    <a:lumMod val="75000"/>
                  </a:schemeClr>
                </a:solidFill>
              </a:rPr>
              <a:t>The </a:t>
            </a:r>
            <a:r>
              <a:rPr lang="en-US" b="1" dirty="0">
                <a:solidFill>
                  <a:srgbClr val="C00000"/>
                </a:solidFill>
              </a:rPr>
              <a:t>seek(offset[, from]) </a:t>
            </a:r>
            <a:r>
              <a:rPr lang="en-US" b="1" dirty="0">
                <a:solidFill>
                  <a:schemeClr val="accent1">
                    <a:lumMod val="75000"/>
                  </a:schemeClr>
                </a:solidFill>
              </a:rPr>
              <a:t>method is used to set the position of the file pointer or in simpler terms, move the file pointer to a new location. The offset argument indicates the number of bytes to be moved and the from argument specifies the reference position from where the bytes are to be moved.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1723005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File Positions - Example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pic>
        <p:nvPicPr>
          <p:cNvPr id="5" name="Picture 4"/>
          <p:cNvPicPr>
            <a:picLocks noChangeAspect="1"/>
          </p:cNvPicPr>
          <p:nvPr/>
        </p:nvPicPr>
        <p:blipFill>
          <a:blip r:embed="rId2"/>
          <a:stretch>
            <a:fillRect/>
          </a:stretch>
        </p:blipFill>
        <p:spPr>
          <a:xfrm>
            <a:off x="1954891" y="1773543"/>
            <a:ext cx="8282215" cy="4547719"/>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311733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Renaming and Deleting Files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5" name="Rectangle 4"/>
          <p:cNvSpPr/>
          <p:nvPr/>
        </p:nvSpPr>
        <p:spPr>
          <a:xfrm>
            <a:off x="85333" y="1729284"/>
            <a:ext cx="11866014" cy="3000821"/>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err="1">
                <a:solidFill>
                  <a:srgbClr val="C00000"/>
                </a:solidFill>
              </a:rPr>
              <a:t>os</a:t>
            </a:r>
            <a:r>
              <a:rPr lang="en-US" b="1" dirty="0">
                <a:solidFill>
                  <a:srgbClr val="C00000"/>
                </a:solidFill>
              </a:rPr>
              <a:t> mod</a:t>
            </a:r>
            <a:r>
              <a:rPr lang="en-US" b="1" dirty="0">
                <a:solidFill>
                  <a:schemeClr val="accent1">
                    <a:lumMod val="75000"/>
                  </a:schemeClr>
                </a:solidFill>
              </a:rPr>
              <a:t>ule in Python has various methods that can be used to perform file-processing operations like renaming and deleting files. To use the methods defined in the </a:t>
            </a:r>
            <a:r>
              <a:rPr lang="en-US" b="1" dirty="0" err="1">
                <a:solidFill>
                  <a:schemeClr val="accent1">
                    <a:lumMod val="75000"/>
                  </a:schemeClr>
                </a:solidFill>
              </a:rPr>
              <a:t>os</a:t>
            </a:r>
            <a:r>
              <a:rPr lang="en-US" b="1" dirty="0">
                <a:solidFill>
                  <a:schemeClr val="accent1">
                    <a:lumMod val="75000"/>
                  </a:schemeClr>
                </a:solidFill>
              </a:rPr>
              <a:t> module, you should first import it in your program then call any related functions. </a:t>
            </a:r>
          </a:p>
          <a:p>
            <a:pPr algn="just">
              <a:lnSpc>
                <a:spcPct val="150000"/>
              </a:lnSpc>
            </a:pPr>
            <a:r>
              <a:rPr lang="en-US" b="1" dirty="0">
                <a:solidFill>
                  <a:srgbClr val="C00000"/>
                </a:solidFill>
              </a:rPr>
              <a:t>The rename() Method: </a:t>
            </a:r>
            <a:r>
              <a:rPr lang="en-US" b="1" dirty="0">
                <a:solidFill>
                  <a:schemeClr val="accent1">
                    <a:lumMod val="75000"/>
                  </a:schemeClr>
                </a:solidFill>
              </a:rPr>
              <a:t>The </a:t>
            </a:r>
            <a:r>
              <a:rPr lang="en-US" b="1" i="1" dirty="0">
                <a:solidFill>
                  <a:schemeClr val="accent1">
                    <a:lumMod val="75000"/>
                  </a:schemeClr>
                </a:solidFill>
              </a:rPr>
              <a:t>rename() </a:t>
            </a:r>
            <a:r>
              <a:rPr lang="en-US" b="1" dirty="0">
                <a:solidFill>
                  <a:schemeClr val="accent1">
                    <a:lumMod val="75000"/>
                  </a:schemeClr>
                </a:solidFill>
              </a:rPr>
              <a:t>method takes two arguments, the current filename and the new filename. Its syntax is: </a:t>
            </a:r>
            <a:r>
              <a:rPr lang="en-US" b="1" dirty="0" err="1" smtClean="0">
                <a:solidFill>
                  <a:srgbClr val="C00000"/>
                </a:solidFill>
              </a:rPr>
              <a:t>os.rename</a:t>
            </a:r>
            <a:r>
              <a:rPr lang="en-US" b="1" dirty="0" smtClean="0">
                <a:solidFill>
                  <a:srgbClr val="C00000"/>
                </a:solidFill>
              </a:rPr>
              <a:t>(</a:t>
            </a:r>
            <a:r>
              <a:rPr lang="en-US" b="1" dirty="0" err="1" smtClean="0">
                <a:solidFill>
                  <a:srgbClr val="C00000"/>
                </a:solidFill>
              </a:rPr>
              <a:t>old_file_name</a:t>
            </a:r>
            <a:r>
              <a:rPr lang="en-US" b="1" dirty="0">
                <a:solidFill>
                  <a:srgbClr val="C00000"/>
                </a:solidFill>
              </a:rPr>
              <a:t>, </a:t>
            </a:r>
            <a:r>
              <a:rPr lang="en-US" b="1" dirty="0" err="1">
                <a:solidFill>
                  <a:srgbClr val="C00000"/>
                </a:solidFill>
              </a:rPr>
              <a:t>new_file_name</a:t>
            </a:r>
            <a:r>
              <a:rPr lang="en-US" b="1" dirty="0">
                <a:solidFill>
                  <a:srgbClr val="C00000"/>
                </a:solidFill>
              </a:rPr>
              <a:t>) </a:t>
            </a:r>
            <a:endParaRPr lang="en-US" b="1" dirty="0" smtClean="0">
              <a:solidFill>
                <a:srgbClr val="C00000"/>
              </a:solidFill>
            </a:endParaRPr>
          </a:p>
          <a:p>
            <a:pPr>
              <a:lnSpc>
                <a:spcPct val="150000"/>
              </a:lnSpc>
            </a:pPr>
            <a:r>
              <a:rPr lang="en-US" b="1" dirty="0" smtClean="0">
                <a:solidFill>
                  <a:srgbClr val="C00000"/>
                </a:solidFill>
              </a:rPr>
              <a:t>The </a:t>
            </a:r>
            <a:r>
              <a:rPr lang="en-US" b="1" dirty="0">
                <a:solidFill>
                  <a:srgbClr val="C00000"/>
                </a:solidFill>
              </a:rPr>
              <a:t>remove() Method: </a:t>
            </a:r>
            <a:r>
              <a:rPr lang="en-US" b="1" dirty="0">
                <a:solidFill>
                  <a:schemeClr val="accent1">
                    <a:lumMod val="75000"/>
                  </a:schemeClr>
                </a:solidFill>
              </a:rPr>
              <a:t>This method can be used to delete file(s). The method takes a filename (name of the file to be deleted) as an argument and deletes that file. Its syntax is: </a:t>
            </a:r>
            <a:r>
              <a:rPr lang="en-US" b="1" dirty="0" err="1" smtClean="0">
                <a:solidFill>
                  <a:srgbClr val="C00000"/>
                </a:solidFill>
              </a:rPr>
              <a:t>os.remove</a:t>
            </a:r>
            <a:r>
              <a:rPr lang="en-US" b="1" dirty="0" smtClean="0">
                <a:solidFill>
                  <a:srgbClr val="C00000"/>
                </a:solidFill>
              </a:rPr>
              <a:t>(</a:t>
            </a:r>
            <a:r>
              <a:rPr lang="en-US" b="1" dirty="0" err="1" smtClean="0">
                <a:solidFill>
                  <a:srgbClr val="C00000"/>
                </a:solidFill>
              </a:rPr>
              <a:t>file_name</a:t>
            </a:r>
            <a:r>
              <a:rPr lang="en-US" b="1" dirty="0">
                <a:solidFill>
                  <a:srgbClr val="C00000"/>
                </a:solidFill>
              </a:rPr>
              <a:t>) </a:t>
            </a:r>
          </a:p>
        </p:txBody>
      </p:sp>
      <p:pic>
        <p:nvPicPr>
          <p:cNvPr id="6" name="Picture 5"/>
          <p:cNvPicPr>
            <a:picLocks noChangeAspect="1"/>
          </p:cNvPicPr>
          <p:nvPr/>
        </p:nvPicPr>
        <p:blipFill>
          <a:blip r:embed="rId2"/>
          <a:stretch>
            <a:fillRect/>
          </a:stretch>
        </p:blipFill>
        <p:spPr>
          <a:xfrm>
            <a:off x="1341912" y="4730105"/>
            <a:ext cx="4180114" cy="1766229"/>
          </a:xfrm>
          <a:prstGeom prst="rect">
            <a:avLst/>
          </a:prstGeom>
        </p:spPr>
      </p:pic>
      <p:pic>
        <p:nvPicPr>
          <p:cNvPr id="7" name="Picture 6"/>
          <p:cNvPicPr>
            <a:picLocks noChangeAspect="1"/>
          </p:cNvPicPr>
          <p:nvPr/>
        </p:nvPicPr>
        <p:blipFill>
          <a:blip r:embed="rId3"/>
          <a:stretch>
            <a:fillRect/>
          </a:stretch>
        </p:blipFill>
        <p:spPr>
          <a:xfrm>
            <a:off x="5692238" y="4772569"/>
            <a:ext cx="2728432" cy="1723765"/>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9"/>
          <p:cNvSpPr txBox="1"/>
          <p:nvPr/>
        </p:nvSpPr>
        <p:spPr>
          <a:xfrm>
            <a:off x="85333" y="4657557"/>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Examples:</a:t>
            </a:r>
            <a:endParaRPr lang="en-IN" dirty="0"/>
          </a:p>
        </p:txBody>
      </p:sp>
    </p:spTree>
    <p:extLst>
      <p:ext uri="{BB962C8B-B14F-4D97-AF65-F5344CB8AC3E}">
        <p14:creationId xmlns:p14="http://schemas.microsoft.com/office/powerpoint/2010/main" val="3117850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729472" y="2256057"/>
            <a:ext cx="8562808" cy="1785104"/>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7</a:t>
            </a:r>
          </a:p>
          <a:p>
            <a:pPr algn="ctr"/>
            <a:r>
              <a:rPr lang="en-US" sz="4400" dirty="0" smtClean="0"/>
              <a:t> </a:t>
            </a:r>
            <a:r>
              <a:rPr lang="en-US" sz="4400" b="1" dirty="0"/>
              <a:t>File Handling </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Directory Methods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20</a:t>
            </a:fld>
            <a:endParaRPr lang="en-US"/>
          </a:p>
        </p:txBody>
      </p:sp>
      <p:sp>
        <p:nvSpPr>
          <p:cNvPr id="6" name="Rectangle 5"/>
          <p:cNvSpPr/>
          <p:nvPr/>
        </p:nvSpPr>
        <p:spPr>
          <a:xfrm>
            <a:off x="83128" y="1550504"/>
            <a:ext cx="11868366" cy="5078313"/>
          </a:xfrm>
          <a:prstGeom prst="rect">
            <a:avLst/>
          </a:prstGeom>
        </p:spPr>
        <p:txBody>
          <a:bodyPr wrap="square">
            <a:spAutoFit/>
          </a:bodyPr>
          <a:lstStyle/>
          <a:p>
            <a:pPr algn="just">
              <a:lnSpc>
                <a:spcPct val="150000"/>
              </a:lnSpc>
            </a:pPr>
            <a:r>
              <a:rPr lang="en-US" b="1" dirty="0">
                <a:solidFill>
                  <a:schemeClr val="accent1">
                    <a:lumMod val="75000"/>
                  </a:schemeClr>
                </a:solidFill>
              </a:rPr>
              <a:t>The</a:t>
            </a:r>
            <a:r>
              <a:rPr lang="en-US" b="1" dirty="0" smtClean="0">
                <a:solidFill>
                  <a:srgbClr val="C00000"/>
                </a:solidFill>
              </a:rPr>
              <a:t> </a:t>
            </a:r>
            <a:r>
              <a:rPr lang="en-US" b="1" dirty="0" err="1">
                <a:solidFill>
                  <a:srgbClr val="C00000"/>
                </a:solidFill>
              </a:rPr>
              <a:t>mkdir</a:t>
            </a:r>
            <a:r>
              <a:rPr lang="en-US" b="1" dirty="0">
                <a:solidFill>
                  <a:srgbClr val="C00000"/>
                </a:solidFill>
              </a:rPr>
              <a:t>() </a:t>
            </a:r>
            <a:r>
              <a:rPr lang="en-US" b="1" dirty="0">
                <a:solidFill>
                  <a:schemeClr val="accent1">
                    <a:lumMod val="75000"/>
                  </a:schemeClr>
                </a:solidFill>
              </a:rPr>
              <a:t>Method: </a:t>
            </a:r>
            <a:r>
              <a:rPr lang="en-US" b="1" dirty="0">
                <a:solidFill>
                  <a:schemeClr val="accent1">
                    <a:lumMod val="75000"/>
                  </a:schemeClr>
                </a:solidFill>
              </a:rPr>
              <a:t>The </a:t>
            </a:r>
            <a:r>
              <a:rPr lang="en-US" b="1" dirty="0" err="1">
                <a:solidFill>
                  <a:schemeClr val="accent1">
                    <a:lumMod val="75000"/>
                  </a:schemeClr>
                </a:solidFill>
              </a:rPr>
              <a:t>mkdir</a:t>
            </a:r>
            <a:r>
              <a:rPr lang="en-US" b="1" dirty="0">
                <a:solidFill>
                  <a:schemeClr val="accent1">
                    <a:lumMod val="75000"/>
                  </a:schemeClr>
                </a:solidFill>
              </a:rPr>
              <a:t>()method of the OS module is used to create directories in the current directory. The method takes the name of the directory (the one to be created) as an argument. The syntax of </a:t>
            </a:r>
            <a:r>
              <a:rPr lang="en-US" b="1" dirty="0" err="1">
                <a:solidFill>
                  <a:schemeClr val="accent1">
                    <a:lumMod val="75000"/>
                  </a:schemeClr>
                </a:solidFill>
              </a:rPr>
              <a:t>mkdir</a:t>
            </a:r>
            <a:r>
              <a:rPr lang="en-US" b="1" dirty="0">
                <a:solidFill>
                  <a:schemeClr val="accent1">
                    <a:lumMod val="75000"/>
                  </a:schemeClr>
                </a:solidFill>
              </a:rPr>
              <a:t>() is, </a:t>
            </a:r>
            <a:r>
              <a:rPr lang="en-US" b="1" dirty="0" err="1" smtClean="0">
                <a:solidFill>
                  <a:srgbClr val="C00000"/>
                </a:solidFill>
              </a:rPr>
              <a:t>os.mkdir</a:t>
            </a:r>
            <a:r>
              <a:rPr lang="en-US" b="1" dirty="0">
                <a:solidFill>
                  <a:srgbClr val="C00000"/>
                </a:solidFill>
              </a:rPr>
              <a:t>("</a:t>
            </a:r>
            <a:r>
              <a:rPr lang="en-US" b="1" dirty="0" err="1">
                <a:solidFill>
                  <a:srgbClr val="C00000"/>
                </a:solidFill>
              </a:rPr>
              <a:t>new_dir_name</a:t>
            </a:r>
            <a:r>
              <a:rPr lang="en-US" b="1" dirty="0">
                <a:solidFill>
                  <a:srgbClr val="C00000"/>
                </a:solidFill>
              </a:rPr>
              <a:t>") </a:t>
            </a:r>
            <a:endParaRPr lang="en-US" b="1" dirty="0" smtClean="0">
              <a:solidFill>
                <a:srgbClr val="C00000"/>
              </a:solidFill>
            </a:endParaRPr>
          </a:p>
          <a:p>
            <a:pPr algn="just">
              <a:lnSpc>
                <a:spcPct val="150000"/>
              </a:lnSpc>
            </a:pPr>
            <a:r>
              <a:rPr lang="en-US" b="1" dirty="0">
                <a:solidFill>
                  <a:schemeClr val="accent1">
                    <a:lumMod val="75000"/>
                  </a:schemeClr>
                </a:solidFill>
              </a:rPr>
              <a:t>T</a:t>
            </a:r>
            <a:r>
              <a:rPr lang="en-US" b="1" dirty="0">
                <a:solidFill>
                  <a:schemeClr val="accent1">
                    <a:lumMod val="75000"/>
                  </a:schemeClr>
                </a:solidFill>
              </a:rPr>
              <a:t>h</a:t>
            </a:r>
            <a:r>
              <a:rPr lang="en-US" b="1" dirty="0">
                <a:solidFill>
                  <a:schemeClr val="accent1">
                    <a:lumMod val="75000"/>
                  </a:schemeClr>
                </a:solidFill>
              </a:rPr>
              <a:t>e </a:t>
            </a:r>
            <a:r>
              <a:rPr lang="en-US" b="1" dirty="0" err="1">
                <a:solidFill>
                  <a:srgbClr val="C00000"/>
                </a:solidFill>
              </a:rPr>
              <a:t>getcwd</a:t>
            </a:r>
            <a:r>
              <a:rPr lang="en-US" b="1" dirty="0">
                <a:solidFill>
                  <a:srgbClr val="C00000"/>
                </a:solidFill>
              </a:rPr>
              <a:t>() </a:t>
            </a:r>
            <a:r>
              <a:rPr lang="en-US" b="1" dirty="0">
                <a:solidFill>
                  <a:schemeClr val="accent1">
                    <a:lumMod val="75000"/>
                  </a:schemeClr>
                </a:solidFill>
              </a:rPr>
              <a:t>Method: </a:t>
            </a:r>
            <a:r>
              <a:rPr lang="en-US" b="1" dirty="0">
                <a:solidFill>
                  <a:schemeClr val="accent1">
                    <a:lumMod val="75000"/>
                  </a:schemeClr>
                </a:solidFill>
              </a:rPr>
              <a:t>The </a:t>
            </a:r>
            <a:r>
              <a:rPr lang="en-US" b="1" dirty="0" err="1">
                <a:solidFill>
                  <a:schemeClr val="accent1">
                    <a:lumMod val="75000"/>
                  </a:schemeClr>
                </a:solidFill>
              </a:rPr>
              <a:t>getcwd</a:t>
            </a:r>
            <a:r>
              <a:rPr lang="en-US" b="1" dirty="0">
                <a:solidFill>
                  <a:schemeClr val="accent1">
                    <a:lumMod val="75000"/>
                  </a:schemeClr>
                </a:solidFill>
              </a:rPr>
              <a:t>() method is used to display the current working directory (</a:t>
            </a:r>
            <a:r>
              <a:rPr lang="en-US" b="1" dirty="0" err="1">
                <a:solidFill>
                  <a:schemeClr val="accent1">
                    <a:lumMod val="75000"/>
                  </a:schemeClr>
                </a:solidFill>
              </a:rPr>
              <a:t>cwd</a:t>
            </a:r>
            <a:r>
              <a:rPr lang="en-US" b="1" dirty="0">
                <a:solidFill>
                  <a:schemeClr val="accent1">
                    <a:lumMod val="75000"/>
                  </a:schemeClr>
                </a:solidFill>
              </a:rPr>
              <a:t>). </a:t>
            </a:r>
            <a:endParaRPr lang="en-US" b="1" dirty="0" smtClean="0">
              <a:solidFill>
                <a:schemeClr val="accent1">
                  <a:lumMod val="75000"/>
                </a:schemeClr>
              </a:solidFill>
            </a:endParaRPr>
          </a:p>
          <a:p>
            <a:pPr algn="just">
              <a:lnSpc>
                <a:spcPct val="150000"/>
              </a:lnSpc>
            </a:pPr>
            <a:r>
              <a:rPr lang="en-US" b="1" dirty="0" err="1" smtClean="0">
                <a:solidFill>
                  <a:srgbClr val="C00000"/>
                </a:solidFill>
              </a:rPr>
              <a:t>os.getcwd</a:t>
            </a:r>
            <a:r>
              <a:rPr lang="en-US" b="1" dirty="0">
                <a:solidFill>
                  <a:srgbClr val="C00000"/>
                </a:solidFill>
              </a:rPr>
              <a:t>() </a:t>
            </a:r>
          </a:p>
          <a:p>
            <a:pPr algn="just">
              <a:lnSpc>
                <a:spcPct val="150000"/>
              </a:lnSpc>
            </a:pPr>
            <a:r>
              <a:rPr lang="en-US" b="1" dirty="0">
                <a:solidFill>
                  <a:schemeClr val="accent1">
                    <a:lumMod val="75000"/>
                  </a:schemeClr>
                </a:solidFill>
              </a:rPr>
              <a:t>The</a:t>
            </a:r>
            <a:r>
              <a:rPr lang="en-US" b="1" dirty="0">
                <a:solidFill>
                  <a:srgbClr val="C00000"/>
                </a:solidFill>
              </a:rPr>
              <a:t> </a:t>
            </a:r>
            <a:r>
              <a:rPr lang="en-US" b="1" dirty="0" err="1">
                <a:solidFill>
                  <a:srgbClr val="C00000"/>
                </a:solidFill>
              </a:rPr>
              <a:t>chdir</a:t>
            </a:r>
            <a:r>
              <a:rPr lang="en-US" b="1" dirty="0">
                <a:solidFill>
                  <a:srgbClr val="C00000"/>
                </a:solidFill>
              </a:rPr>
              <a:t>() </a:t>
            </a:r>
            <a:r>
              <a:rPr lang="en-US" b="1" dirty="0">
                <a:solidFill>
                  <a:schemeClr val="accent1">
                    <a:lumMod val="75000"/>
                  </a:schemeClr>
                </a:solidFill>
              </a:rPr>
              <a:t>Method: </a:t>
            </a:r>
            <a:r>
              <a:rPr lang="en-US" b="1" dirty="0">
                <a:solidFill>
                  <a:schemeClr val="accent1">
                    <a:lumMod val="75000"/>
                  </a:schemeClr>
                </a:solidFill>
              </a:rPr>
              <a:t>The </a:t>
            </a:r>
            <a:r>
              <a:rPr lang="en-US" b="1" dirty="0" err="1">
                <a:solidFill>
                  <a:schemeClr val="accent1">
                    <a:lumMod val="75000"/>
                  </a:schemeClr>
                </a:solidFill>
              </a:rPr>
              <a:t>chdir</a:t>
            </a:r>
            <a:r>
              <a:rPr lang="en-US" b="1" dirty="0">
                <a:solidFill>
                  <a:schemeClr val="accent1">
                    <a:lumMod val="75000"/>
                  </a:schemeClr>
                </a:solidFill>
              </a:rPr>
              <a:t>() method is used to change the current directory. The method takes the name of the directory which you want to make the current directory as an argument. Its syntax is </a:t>
            </a:r>
          </a:p>
          <a:p>
            <a:pPr algn="just">
              <a:lnSpc>
                <a:spcPct val="150000"/>
              </a:lnSpc>
            </a:pPr>
            <a:r>
              <a:rPr lang="en-US" b="1" dirty="0" err="1">
                <a:solidFill>
                  <a:srgbClr val="C00000"/>
                </a:solidFill>
              </a:rPr>
              <a:t>os.chdir</a:t>
            </a:r>
            <a:r>
              <a:rPr lang="en-US" b="1" dirty="0">
                <a:solidFill>
                  <a:srgbClr val="C00000"/>
                </a:solidFill>
              </a:rPr>
              <a:t>("</a:t>
            </a:r>
            <a:r>
              <a:rPr lang="en-US" b="1" dirty="0" err="1">
                <a:solidFill>
                  <a:srgbClr val="C00000"/>
                </a:solidFill>
              </a:rPr>
              <a:t>dir_name</a:t>
            </a:r>
            <a:r>
              <a:rPr lang="en-US" b="1" dirty="0">
                <a:solidFill>
                  <a:srgbClr val="C00000"/>
                </a:solidFill>
              </a:rPr>
              <a:t>") </a:t>
            </a:r>
            <a:endParaRPr lang="en-US" b="1" dirty="0" smtClean="0">
              <a:solidFill>
                <a:srgbClr val="C00000"/>
              </a:solidFill>
            </a:endParaRPr>
          </a:p>
          <a:p>
            <a:pPr algn="just">
              <a:lnSpc>
                <a:spcPct val="150000"/>
              </a:lnSpc>
            </a:pPr>
            <a:r>
              <a:rPr lang="en-US" b="1" dirty="0">
                <a:solidFill>
                  <a:schemeClr val="accent1">
                    <a:lumMod val="75000"/>
                  </a:schemeClr>
                </a:solidFill>
              </a:rPr>
              <a:t>The </a:t>
            </a:r>
            <a:r>
              <a:rPr lang="en-US" b="1" dirty="0" err="1">
                <a:solidFill>
                  <a:srgbClr val="C00000"/>
                </a:solidFill>
              </a:rPr>
              <a:t>rmdir</a:t>
            </a:r>
            <a:r>
              <a:rPr lang="en-US" b="1" dirty="0">
                <a:solidFill>
                  <a:srgbClr val="C00000"/>
                </a:solidFill>
              </a:rPr>
              <a:t>() </a:t>
            </a:r>
            <a:r>
              <a:rPr lang="en-US" b="1" dirty="0">
                <a:solidFill>
                  <a:schemeClr val="accent1">
                    <a:lumMod val="75000"/>
                  </a:schemeClr>
                </a:solidFill>
              </a:rPr>
              <a:t>Method: </a:t>
            </a:r>
            <a:r>
              <a:rPr lang="en-US" b="1" dirty="0">
                <a:solidFill>
                  <a:schemeClr val="accent1">
                    <a:lumMod val="75000"/>
                  </a:schemeClr>
                </a:solidFill>
              </a:rPr>
              <a:t>The </a:t>
            </a:r>
            <a:r>
              <a:rPr lang="en-US" b="1" i="1" dirty="0" err="1">
                <a:solidFill>
                  <a:schemeClr val="accent1">
                    <a:lumMod val="75000"/>
                  </a:schemeClr>
                </a:solidFill>
              </a:rPr>
              <a:t>rmdir</a:t>
            </a:r>
            <a:r>
              <a:rPr lang="en-US" b="1" i="1" dirty="0">
                <a:solidFill>
                  <a:schemeClr val="accent1">
                    <a:lumMod val="75000"/>
                  </a:schemeClr>
                </a:solidFill>
              </a:rPr>
              <a:t>() </a:t>
            </a:r>
            <a:r>
              <a:rPr lang="en-US" b="1" dirty="0">
                <a:solidFill>
                  <a:schemeClr val="accent1">
                    <a:lumMod val="75000"/>
                  </a:schemeClr>
                </a:solidFill>
              </a:rPr>
              <a:t>method is used to remove or delete a directory. For this, it accepts name of the directory to be deleted as an argument. However, before removing a directory, it should be absolutely empty and all the contents in it should be removed. The syntax of remove() method is </a:t>
            </a:r>
            <a:r>
              <a:rPr lang="en-US" b="1" dirty="0" err="1" smtClean="0">
                <a:solidFill>
                  <a:srgbClr val="C00000"/>
                </a:solidFill>
              </a:rPr>
              <a:t>os.rmdir</a:t>
            </a:r>
            <a:r>
              <a:rPr lang="en-US" b="1" dirty="0">
                <a:solidFill>
                  <a:srgbClr val="C00000"/>
                </a:solidFill>
              </a:rPr>
              <a:t>(("</a:t>
            </a:r>
            <a:r>
              <a:rPr lang="en-US" b="1" dirty="0" err="1">
                <a:solidFill>
                  <a:srgbClr val="C00000"/>
                </a:solidFill>
              </a:rPr>
              <a:t>dir_name</a:t>
            </a:r>
            <a:r>
              <a:rPr lang="en-US" b="1" dirty="0">
                <a:solidFill>
                  <a:srgbClr val="C00000"/>
                </a:solidFill>
              </a:rPr>
              <a:t>") </a:t>
            </a:r>
            <a:endParaRPr lang="en-US" b="1" dirty="0" smtClean="0">
              <a:solidFill>
                <a:srgbClr val="C00000"/>
              </a:solidFill>
            </a:endParaRPr>
          </a:p>
          <a:p>
            <a:pPr algn="just">
              <a:lnSpc>
                <a:spcPct val="150000"/>
              </a:lnSpc>
            </a:pPr>
            <a:r>
              <a:rPr lang="en-US" b="1" dirty="0" smtClean="0">
                <a:solidFill>
                  <a:schemeClr val="accent1">
                    <a:lumMod val="75000"/>
                  </a:schemeClr>
                </a:solidFill>
              </a:rPr>
              <a:t>The </a:t>
            </a:r>
            <a:r>
              <a:rPr lang="en-US" b="1" dirty="0" err="1">
                <a:solidFill>
                  <a:srgbClr val="C00000"/>
                </a:solidFill>
              </a:rPr>
              <a:t>makedirs</a:t>
            </a:r>
            <a:r>
              <a:rPr lang="en-US" b="1" dirty="0">
                <a:solidFill>
                  <a:srgbClr val="C00000"/>
                </a:solidFill>
              </a:rPr>
              <a:t>() </a:t>
            </a:r>
            <a:r>
              <a:rPr lang="en-US" b="1" dirty="0">
                <a:solidFill>
                  <a:schemeClr val="accent1">
                    <a:lumMod val="75000"/>
                  </a:schemeClr>
                </a:solidFill>
              </a:rPr>
              <a:t>method: The method </a:t>
            </a:r>
            <a:r>
              <a:rPr lang="en-US" b="1" dirty="0" err="1">
                <a:solidFill>
                  <a:schemeClr val="accent1">
                    <a:lumMod val="75000"/>
                  </a:schemeClr>
                </a:solidFill>
              </a:rPr>
              <a:t>mkdirs</a:t>
            </a:r>
            <a:r>
              <a:rPr lang="en-US" b="1" dirty="0">
                <a:solidFill>
                  <a:schemeClr val="accent1">
                    <a:lumMod val="75000"/>
                  </a:schemeClr>
                </a:solidFill>
              </a:rPr>
              <a:t>() is used to create more than one folder</a:t>
            </a:r>
            <a:r>
              <a:rPr lang="en-US" dirty="0"/>
              <a:t>.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50127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Directory Methods  - </a:t>
            </a:r>
            <a:r>
              <a:rPr lang="en-US" sz="3200" b="1" dirty="0" smtClean="0"/>
              <a:t>Examples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21</a:t>
            </a:fld>
            <a:endParaRPr lang="en-US"/>
          </a:p>
        </p:txBody>
      </p:sp>
      <p:pic>
        <p:nvPicPr>
          <p:cNvPr id="5" name="Picture 4"/>
          <p:cNvPicPr>
            <a:picLocks noChangeAspect="1"/>
          </p:cNvPicPr>
          <p:nvPr/>
        </p:nvPicPr>
        <p:blipFill>
          <a:blip r:embed="rId2"/>
          <a:stretch>
            <a:fillRect/>
          </a:stretch>
        </p:blipFill>
        <p:spPr>
          <a:xfrm>
            <a:off x="1236020" y="1672995"/>
            <a:ext cx="3688971" cy="1880063"/>
          </a:xfrm>
          <a:prstGeom prst="rect">
            <a:avLst/>
          </a:prstGeom>
        </p:spPr>
      </p:pic>
      <p:pic>
        <p:nvPicPr>
          <p:cNvPr id="6" name="Picture 5"/>
          <p:cNvPicPr>
            <a:picLocks noChangeAspect="1"/>
          </p:cNvPicPr>
          <p:nvPr/>
        </p:nvPicPr>
        <p:blipFill>
          <a:blip r:embed="rId3"/>
          <a:stretch>
            <a:fillRect/>
          </a:stretch>
        </p:blipFill>
        <p:spPr>
          <a:xfrm>
            <a:off x="5020415" y="1672995"/>
            <a:ext cx="2794612" cy="1905469"/>
          </a:xfrm>
          <a:prstGeom prst="rect">
            <a:avLst/>
          </a:prstGeom>
        </p:spPr>
      </p:pic>
      <p:pic>
        <p:nvPicPr>
          <p:cNvPr id="7" name="Picture 6"/>
          <p:cNvPicPr>
            <a:picLocks noChangeAspect="1"/>
          </p:cNvPicPr>
          <p:nvPr/>
        </p:nvPicPr>
        <p:blipFill>
          <a:blip r:embed="rId4"/>
          <a:stretch>
            <a:fillRect/>
          </a:stretch>
        </p:blipFill>
        <p:spPr>
          <a:xfrm>
            <a:off x="7932717" y="1672995"/>
            <a:ext cx="3134223" cy="1905469"/>
          </a:xfrm>
          <a:prstGeom prst="rect">
            <a:avLst/>
          </a:prstGeom>
        </p:spPr>
      </p:pic>
      <p:pic>
        <p:nvPicPr>
          <p:cNvPr id="8" name="Picture 7"/>
          <p:cNvPicPr>
            <a:picLocks noChangeAspect="1"/>
          </p:cNvPicPr>
          <p:nvPr/>
        </p:nvPicPr>
        <p:blipFill>
          <a:blip r:embed="rId5"/>
          <a:stretch>
            <a:fillRect/>
          </a:stretch>
        </p:blipFill>
        <p:spPr>
          <a:xfrm>
            <a:off x="1236020" y="3607511"/>
            <a:ext cx="10011151" cy="2713751"/>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633004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 Methods </a:t>
            </a:r>
            <a:r>
              <a:rPr lang="en-US" sz="3200" b="1" dirty="0"/>
              <a:t>from the </a:t>
            </a:r>
            <a:r>
              <a:rPr lang="en-US" sz="3200" b="1" dirty="0" err="1"/>
              <a:t>os</a:t>
            </a:r>
            <a:r>
              <a:rPr lang="en-US" sz="3200" b="1" dirty="0"/>
              <a:t> Module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22</a:t>
            </a:fld>
            <a:endParaRPr lang="en-US"/>
          </a:p>
        </p:txBody>
      </p:sp>
      <p:sp>
        <p:nvSpPr>
          <p:cNvPr id="5" name="Rectangle 4"/>
          <p:cNvSpPr/>
          <p:nvPr/>
        </p:nvSpPr>
        <p:spPr>
          <a:xfrm>
            <a:off x="106878" y="1812224"/>
            <a:ext cx="11844469" cy="4247317"/>
          </a:xfrm>
          <a:prstGeom prst="rect">
            <a:avLst/>
          </a:prstGeom>
        </p:spPr>
        <p:txBody>
          <a:bodyPr wrap="square">
            <a:spAutoFit/>
          </a:bodyPr>
          <a:lstStyle/>
          <a:p>
            <a:pPr algn="just">
              <a:lnSpc>
                <a:spcPct val="150000"/>
              </a:lnSpc>
            </a:pPr>
            <a:r>
              <a:rPr lang="en-US" b="1" dirty="0">
                <a:solidFill>
                  <a:schemeClr val="accent1">
                    <a:lumMod val="75000"/>
                  </a:schemeClr>
                </a:solidFill>
              </a:rPr>
              <a:t>The </a:t>
            </a:r>
            <a:r>
              <a:rPr lang="en-US" b="1" dirty="0" err="1">
                <a:solidFill>
                  <a:srgbClr val="C00000"/>
                </a:solidFill>
              </a:rPr>
              <a:t>os.path.abspath</a:t>
            </a:r>
            <a:r>
              <a:rPr lang="en-US" b="1" dirty="0">
                <a:solidFill>
                  <a:srgbClr val="C00000"/>
                </a:solidFill>
              </a:rPr>
              <a:t>() method </a:t>
            </a:r>
            <a:r>
              <a:rPr lang="en-US" b="1" dirty="0">
                <a:solidFill>
                  <a:schemeClr val="accent1">
                    <a:lumMod val="75000"/>
                  </a:schemeClr>
                </a:solidFill>
              </a:rPr>
              <a:t>uses the string value passed to it to form an absolute path. Thus, it is another way to convert a relative path to an absolute path </a:t>
            </a:r>
          </a:p>
          <a:p>
            <a:pPr algn="just">
              <a:lnSpc>
                <a:spcPct val="150000"/>
              </a:lnSpc>
            </a:pPr>
            <a:r>
              <a:rPr lang="en-US" b="1" dirty="0">
                <a:solidFill>
                  <a:schemeClr val="accent1">
                    <a:lumMod val="75000"/>
                  </a:schemeClr>
                </a:solidFill>
              </a:rPr>
              <a:t>The</a:t>
            </a:r>
            <a:r>
              <a:rPr lang="en-US" b="1" dirty="0" smtClean="0">
                <a:solidFill>
                  <a:srgbClr val="C00000"/>
                </a:solidFill>
              </a:rPr>
              <a:t> </a:t>
            </a:r>
            <a:r>
              <a:rPr lang="en-US" b="1" dirty="0" err="1">
                <a:solidFill>
                  <a:srgbClr val="C00000"/>
                </a:solidFill>
              </a:rPr>
              <a:t>os.path.isabs</a:t>
            </a:r>
            <a:r>
              <a:rPr lang="en-US" b="1" dirty="0">
                <a:solidFill>
                  <a:srgbClr val="C00000"/>
                </a:solidFill>
              </a:rPr>
              <a:t>(path) </a:t>
            </a:r>
            <a:r>
              <a:rPr lang="en-US" b="1" dirty="0" smtClean="0">
                <a:solidFill>
                  <a:srgbClr val="C00000"/>
                </a:solidFill>
              </a:rPr>
              <a:t>method </a:t>
            </a:r>
            <a:r>
              <a:rPr lang="en-US" b="1" dirty="0" smtClean="0">
                <a:solidFill>
                  <a:schemeClr val="accent1">
                    <a:lumMod val="75000"/>
                  </a:schemeClr>
                </a:solidFill>
              </a:rPr>
              <a:t>accepts </a:t>
            </a:r>
            <a:r>
              <a:rPr lang="en-US" b="1" dirty="0">
                <a:solidFill>
                  <a:schemeClr val="accent1">
                    <a:lumMod val="75000"/>
                  </a:schemeClr>
                </a:solidFill>
              </a:rPr>
              <a:t>a file path as an argument and returns True if the path is an absolute path and False otherwise. </a:t>
            </a:r>
          </a:p>
          <a:p>
            <a:pPr algn="just">
              <a:lnSpc>
                <a:spcPct val="150000"/>
              </a:lnSpc>
            </a:pPr>
            <a:r>
              <a:rPr lang="en-US" b="1" dirty="0">
                <a:solidFill>
                  <a:schemeClr val="accent1">
                    <a:lumMod val="75000"/>
                  </a:schemeClr>
                </a:solidFill>
              </a:rPr>
              <a:t>The</a:t>
            </a:r>
            <a:r>
              <a:rPr lang="en-US" b="1" dirty="0" smtClean="0">
                <a:solidFill>
                  <a:srgbClr val="C00000"/>
                </a:solidFill>
              </a:rPr>
              <a:t> </a:t>
            </a:r>
            <a:r>
              <a:rPr lang="en-US" b="1" dirty="0" err="1">
                <a:solidFill>
                  <a:srgbClr val="C00000"/>
                </a:solidFill>
              </a:rPr>
              <a:t>os.path.relpath</a:t>
            </a:r>
            <a:r>
              <a:rPr lang="en-US" b="1" dirty="0">
                <a:solidFill>
                  <a:srgbClr val="C00000"/>
                </a:solidFill>
              </a:rPr>
              <a:t>(path, start) </a:t>
            </a:r>
            <a:r>
              <a:rPr lang="en-US" b="1" dirty="0" smtClean="0">
                <a:solidFill>
                  <a:srgbClr val="C00000"/>
                </a:solidFill>
              </a:rPr>
              <a:t>method </a:t>
            </a:r>
            <a:r>
              <a:rPr lang="en-US" b="1" dirty="0" smtClean="0">
                <a:solidFill>
                  <a:schemeClr val="accent1">
                    <a:lumMod val="75000"/>
                  </a:schemeClr>
                </a:solidFill>
              </a:rPr>
              <a:t>accepts </a:t>
            </a:r>
            <a:r>
              <a:rPr lang="en-US" b="1" dirty="0">
                <a:solidFill>
                  <a:schemeClr val="accent1">
                    <a:lumMod val="75000"/>
                  </a:schemeClr>
                </a:solidFill>
              </a:rPr>
              <a:t>a file path and a start string as an argument and returns a relative path that begins from the start. If start is not given, the current directory is taken as start. </a:t>
            </a:r>
          </a:p>
          <a:p>
            <a:pPr algn="just">
              <a:lnSpc>
                <a:spcPct val="150000"/>
              </a:lnSpc>
            </a:pPr>
            <a:r>
              <a:rPr lang="en-US" b="1" dirty="0">
                <a:solidFill>
                  <a:schemeClr val="accent1">
                    <a:lumMod val="75000"/>
                  </a:schemeClr>
                </a:solidFill>
              </a:rPr>
              <a:t>The </a:t>
            </a:r>
            <a:r>
              <a:rPr lang="en-US" b="1" dirty="0" err="1">
                <a:solidFill>
                  <a:srgbClr val="C00000"/>
                </a:solidFill>
              </a:rPr>
              <a:t>os.path.dirname</a:t>
            </a:r>
            <a:r>
              <a:rPr lang="en-US" b="1" dirty="0">
                <a:solidFill>
                  <a:srgbClr val="C00000"/>
                </a:solidFill>
              </a:rPr>
              <a:t>(path) </a:t>
            </a:r>
            <a:r>
              <a:rPr lang="en-US" b="1" dirty="0" smtClean="0">
                <a:solidFill>
                  <a:srgbClr val="C00000"/>
                </a:solidFill>
              </a:rPr>
              <a:t>Method </a:t>
            </a:r>
            <a:r>
              <a:rPr lang="en-US" b="1" dirty="0" smtClean="0">
                <a:solidFill>
                  <a:schemeClr val="accent1">
                    <a:lumMod val="75000"/>
                  </a:schemeClr>
                </a:solidFill>
              </a:rPr>
              <a:t>returns </a:t>
            </a:r>
            <a:r>
              <a:rPr lang="en-US" b="1" dirty="0">
                <a:solidFill>
                  <a:schemeClr val="accent1">
                    <a:lumMod val="75000"/>
                  </a:schemeClr>
                </a:solidFill>
              </a:rPr>
              <a:t>a string that includes everything specified in the path (passed as argument to the method) that comes before the last slash.</a:t>
            </a:r>
          </a:p>
          <a:p>
            <a:pPr algn="just">
              <a:lnSpc>
                <a:spcPct val="150000"/>
              </a:lnSpc>
            </a:pPr>
            <a:r>
              <a:rPr lang="en-US" b="1" dirty="0">
                <a:solidFill>
                  <a:schemeClr val="accent1">
                    <a:lumMod val="75000"/>
                  </a:schemeClr>
                </a:solidFill>
              </a:rPr>
              <a:t>The</a:t>
            </a:r>
            <a:r>
              <a:rPr lang="en-US" b="1" dirty="0">
                <a:solidFill>
                  <a:srgbClr val="C00000"/>
                </a:solidFill>
              </a:rPr>
              <a:t> </a:t>
            </a:r>
            <a:r>
              <a:rPr lang="en-US" b="1" dirty="0" err="1">
                <a:solidFill>
                  <a:srgbClr val="C00000"/>
                </a:solidFill>
              </a:rPr>
              <a:t>os.path.basename</a:t>
            </a:r>
            <a:r>
              <a:rPr lang="en-US" b="1" dirty="0">
                <a:solidFill>
                  <a:srgbClr val="C00000"/>
                </a:solidFill>
              </a:rPr>
              <a:t>(path) </a:t>
            </a:r>
            <a:r>
              <a:rPr lang="en-US" b="1" dirty="0" smtClean="0">
                <a:solidFill>
                  <a:srgbClr val="C00000"/>
                </a:solidFill>
              </a:rPr>
              <a:t>Method </a:t>
            </a:r>
            <a:r>
              <a:rPr lang="en-US" b="1" dirty="0" smtClean="0">
                <a:solidFill>
                  <a:schemeClr val="accent1">
                    <a:lumMod val="75000"/>
                  </a:schemeClr>
                </a:solidFill>
              </a:rPr>
              <a:t>returns </a:t>
            </a:r>
            <a:r>
              <a:rPr lang="en-US" b="1" dirty="0">
                <a:solidFill>
                  <a:schemeClr val="accent1">
                    <a:lumMod val="75000"/>
                  </a:schemeClr>
                </a:solidFill>
              </a:rPr>
              <a:t>a string that includes everything specified in the path (passed as argument to the method) that comes after the last slash.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1024397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Methods </a:t>
            </a:r>
            <a:r>
              <a:rPr lang="en-US" sz="3200" b="1" dirty="0"/>
              <a:t>from the </a:t>
            </a:r>
            <a:r>
              <a:rPr lang="en-US" sz="3200" b="1" dirty="0" err="1"/>
              <a:t>os</a:t>
            </a:r>
            <a:r>
              <a:rPr lang="en-US" sz="3200" b="1" dirty="0"/>
              <a:t> </a:t>
            </a:r>
            <a:r>
              <a:rPr lang="en-US" sz="3200" b="1" dirty="0" smtClean="0"/>
              <a:t>Module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23</a:t>
            </a:fld>
            <a:endParaRPr lang="en-US"/>
          </a:p>
        </p:txBody>
      </p:sp>
      <p:sp>
        <p:nvSpPr>
          <p:cNvPr id="6" name="Rectangle 5"/>
          <p:cNvSpPr/>
          <p:nvPr/>
        </p:nvSpPr>
        <p:spPr>
          <a:xfrm>
            <a:off x="130630" y="1795854"/>
            <a:ext cx="11820718" cy="4247317"/>
          </a:xfrm>
          <a:prstGeom prst="rect">
            <a:avLst/>
          </a:prstGeom>
        </p:spPr>
        <p:txBody>
          <a:bodyPr wrap="square">
            <a:spAutoFit/>
          </a:bodyPr>
          <a:lstStyle/>
          <a:p>
            <a:pPr algn="just">
              <a:lnSpc>
                <a:spcPct val="150000"/>
              </a:lnSpc>
            </a:pPr>
            <a:r>
              <a:rPr lang="en-US" b="1" dirty="0" smtClean="0">
                <a:solidFill>
                  <a:srgbClr val="C00000"/>
                </a:solidFill>
              </a:rPr>
              <a:t>The </a:t>
            </a:r>
            <a:r>
              <a:rPr lang="en-US" b="1" dirty="0" err="1">
                <a:solidFill>
                  <a:srgbClr val="C00000"/>
                </a:solidFill>
              </a:rPr>
              <a:t>os.path.split</a:t>
            </a:r>
            <a:r>
              <a:rPr lang="en-US" b="1" dirty="0">
                <a:solidFill>
                  <a:srgbClr val="C00000"/>
                </a:solidFill>
              </a:rPr>
              <a:t>(path) Method: </a:t>
            </a:r>
            <a:r>
              <a:rPr lang="en-US" b="1" dirty="0">
                <a:solidFill>
                  <a:schemeClr val="accent1">
                    <a:lumMod val="75000"/>
                  </a:schemeClr>
                </a:solidFill>
              </a:rPr>
              <a:t>This method accepts a file path and returns its directory name as well as the . So it is equivalent to using two separate methods </a:t>
            </a:r>
            <a:r>
              <a:rPr lang="en-US" b="1" dirty="0" err="1">
                <a:solidFill>
                  <a:schemeClr val="accent1">
                    <a:lumMod val="75000"/>
                  </a:schemeClr>
                </a:solidFill>
              </a:rPr>
              <a:t>os.path.dirname</a:t>
            </a:r>
            <a:r>
              <a:rPr lang="en-US" b="1" dirty="0">
                <a:solidFill>
                  <a:schemeClr val="accent1">
                    <a:lumMod val="75000"/>
                  </a:schemeClr>
                </a:solidFill>
              </a:rPr>
              <a:t>() and </a:t>
            </a:r>
            <a:r>
              <a:rPr lang="en-US" b="1" dirty="0" err="1">
                <a:solidFill>
                  <a:schemeClr val="accent1">
                    <a:lumMod val="75000"/>
                  </a:schemeClr>
                </a:solidFill>
              </a:rPr>
              <a:t>os.path.basename</a:t>
            </a:r>
            <a:r>
              <a:rPr lang="en-US" b="1" dirty="0">
                <a:solidFill>
                  <a:schemeClr val="accent1">
                    <a:lumMod val="75000"/>
                  </a:schemeClr>
                </a:solidFill>
              </a:rPr>
              <a:t>() </a:t>
            </a:r>
          </a:p>
          <a:p>
            <a:pPr algn="just">
              <a:lnSpc>
                <a:spcPct val="150000"/>
              </a:lnSpc>
            </a:pPr>
            <a:r>
              <a:rPr lang="en-US" b="1" dirty="0" smtClean="0">
                <a:solidFill>
                  <a:srgbClr val="C00000"/>
                </a:solidFill>
              </a:rPr>
              <a:t>The </a:t>
            </a:r>
            <a:r>
              <a:rPr lang="en-US" b="1" dirty="0" err="1">
                <a:solidFill>
                  <a:srgbClr val="C00000"/>
                </a:solidFill>
              </a:rPr>
              <a:t>os.path.getsize</a:t>
            </a:r>
            <a:r>
              <a:rPr lang="en-US" b="1" dirty="0">
                <a:solidFill>
                  <a:srgbClr val="C00000"/>
                </a:solidFill>
              </a:rPr>
              <a:t>(path) Method: </a:t>
            </a:r>
            <a:r>
              <a:rPr lang="en-US" b="1" dirty="0">
                <a:solidFill>
                  <a:schemeClr val="accent1">
                    <a:lumMod val="75000"/>
                  </a:schemeClr>
                </a:solidFill>
              </a:rPr>
              <a:t>This method returns the size of the file specified in the path argument. </a:t>
            </a:r>
          </a:p>
          <a:p>
            <a:pPr algn="just">
              <a:lnSpc>
                <a:spcPct val="150000"/>
              </a:lnSpc>
            </a:pPr>
            <a:r>
              <a:rPr lang="en-US" b="1" dirty="0">
                <a:solidFill>
                  <a:srgbClr val="C00000"/>
                </a:solidFill>
              </a:rPr>
              <a:t>The </a:t>
            </a:r>
            <a:r>
              <a:rPr lang="en-US" b="1" dirty="0" err="1">
                <a:solidFill>
                  <a:srgbClr val="C00000"/>
                </a:solidFill>
              </a:rPr>
              <a:t>os.listdir</a:t>
            </a:r>
            <a:r>
              <a:rPr lang="en-US" b="1" dirty="0">
                <a:solidFill>
                  <a:srgbClr val="C00000"/>
                </a:solidFill>
              </a:rPr>
              <a:t>(path) Method: </a:t>
            </a:r>
            <a:r>
              <a:rPr lang="en-US" b="1" dirty="0">
                <a:solidFill>
                  <a:schemeClr val="accent1">
                    <a:lumMod val="75000"/>
                  </a:schemeClr>
                </a:solidFill>
              </a:rPr>
              <a:t>The method returns a list of filenames in the specified path. </a:t>
            </a:r>
          </a:p>
          <a:p>
            <a:pPr algn="just">
              <a:lnSpc>
                <a:spcPct val="150000"/>
              </a:lnSpc>
            </a:pPr>
            <a:r>
              <a:rPr lang="en-US" b="1" dirty="0" smtClean="0">
                <a:solidFill>
                  <a:srgbClr val="C00000"/>
                </a:solidFill>
              </a:rPr>
              <a:t>The </a:t>
            </a:r>
            <a:r>
              <a:rPr lang="en-US" b="1" dirty="0" err="1" smtClean="0">
                <a:solidFill>
                  <a:srgbClr val="C00000"/>
                </a:solidFill>
              </a:rPr>
              <a:t>os.path.exists</a:t>
            </a:r>
            <a:r>
              <a:rPr lang="en-US" b="1" dirty="0" smtClean="0">
                <a:solidFill>
                  <a:srgbClr val="C00000"/>
                </a:solidFill>
              </a:rPr>
              <a:t>(path</a:t>
            </a:r>
            <a:r>
              <a:rPr lang="en-US" b="1" dirty="0">
                <a:solidFill>
                  <a:srgbClr val="C00000"/>
                </a:solidFill>
              </a:rPr>
              <a:t>) Method: </a:t>
            </a:r>
            <a:r>
              <a:rPr lang="en-US" b="1" dirty="0">
                <a:solidFill>
                  <a:schemeClr val="accent1">
                    <a:lumMod val="75000"/>
                  </a:schemeClr>
                </a:solidFill>
              </a:rPr>
              <a:t>The method as the name suggests accepts a path as an argument and returns True if the file or folder specified in the path exists and False otherwise. </a:t>
            </a:r>
          </a:p>
          <a:p>
            <a:pPr algn="just">
              <a:lnSpc>
                <a:spcPct val="150000"/>
              </a:lnSpc>
            </a:pPr>
            <a:r>
              <a:rPr lang="en-US" b="1" dirty="0">
                <a:solidFill>
                  <a:srgbClr val="C00000"/>
                </a:solidFill>
              </a:rPr>
              <a:t>The </a:t>
            </a:r>
            <a:r>
              <a:rPr lang="en-US" b="1" dirty="0" err="1">
                <a:solidFill>
                  <a:srgbClr val="C00000"/>
                </a:solidFill>
              </a:rPr>
              <a:t>os.path.isfile</a:t>
            </a:r>
            <a:r>
              <a:rPr lang="en-US" b="1" dirty="0">
                <a:solidFill>
                  <a:srgbClr val="C00000"/>
                </a:solidFill>
              </a:rPr>
              <a:t>(path) Method: </a:t>
            </a:r>
            <a:r>
              <a:rPr lang="en-US" b="1" dirty="0">
                <a:solidFill>
                  <a:schemeClr val="accent1">
                    <a:lumMod val="75000"/>
                  </a:schemeClr>
                </a:solidFill>
              </a:rPr>
              <a:t>The method as the name suggests accepts a path as an argument and returns True if the path specifies a file and False otherwise. </a:t>
            </a:r>
          </a:p>
          <a:p>
            <a:pPr algn="just">
              <a:lnSpc>
                <a:spcPct val="150000"/>
              </a:lnSpc>
            </a:pPr>
            <a:r>
              <a:rPr lang="en-US" b="1" dirty="0" smtClean="0">
                <a:solidFill>
                  <a:srgbClr val="C00000"/>
                </a:solidFill>
              </a:rPr>
              <a:t>The </a:t>
            </a:r>
            <a:r>
              <a:rPr lang="en-US" b="1" dirty="0" err="1">
                <a:solidFill>
                  <a:srgbClr val="C00000"/>
                </a:solidFill>
              </a:rPr>
              <a:t>os.path.isdir</a:t>
            </a:r>
            <a:r>
              <a:rPr lang="en-US" b="1" dirty="0">
                <a:solidFill>
                  <a:srgbClr val="C00000"/>
                </a:solidFill>
              </a:rPr>
              <a:t>(path) Method: </a:t>
            </a:r>
            <a:r>
              <a:rPr lang="en-US" b="1" dirty="0">
                <a:solidFill>
                  <a:schemeClr val="accent1">
                    <a:lumMod val="75000"/>
                  </a:schemeClr>
                </a:solidFill>
              </a:rPr>
              <a:t>The method as the name suggests accepts a path as an argument and returns True if the path specifies a folder and False otherwise.</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2154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Methods </a:t>
            </a:r>
            <a:r>
              <a:rPr lang="en-US" sz="3200" b="1" dirty="0"/>
              <a:t>from the </a:t>
            </a:r>
            <a:r>
              <a:rPr lang="en-US" sz="3200" b="1" dirty="0" err="1"/>
              <a:t>os</a:t>
            </a:r>
            <a:r>
              <a:rPr lang="en-US" sz="3200" b="1" dirty="0"/>
              <a:t> Module </a:t>
            </a:r>
            <a:r>
              <a:rPr lang="en-US" sz="3200" b="1" dirty="0" smtClean="0"/>
              <a:t>— Examples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24</a:t>
            </a:fld>
            <a:endParaRPr lang="en-US"/>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604" y="1701758"/>
            <a:ext cx="8591549"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604" y="4091360"/>
            <a:ext cx="85915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0915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File</a:t>
            </a:r>
            <a:endParaRPr lang="en-US" sz="3200" b="1"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157163" y="1726467"/>
            <a:ext cx="11884416" cy="3970318"/>
          </a:xfrm>
          <a:prstGeom prst="rect">
            <a:avLst/>
          </a:prstGeom>
        </p:spPr>
        <p:txBody>
          <a:bodyPr wrap="square">
            <a:spAutoFit/>
          </a:bodyPr>
          <a:lstStyle/>
          <a:p>
            <a:pPr algn="just">
              <a:lnSpc>
                <a:spcPct val="200000"/>
              </a:lnSpc>
            </a:pPr>
            <a:r>
              <a:rPr lang="en-US" b="1" dirty="0" smtClean="0">
                <a:solidFill>
                  <a:schemeClr val="accent1">
                    <a:lumMod val="75000"/>
                  </a:schemeClr>
                </a:solidFill>
              </a:rPr>
              <a:t>A </a:t>
            </a:r>
            <a:r>
              <a:rPr lang="en-US" b="1" dirty="0">
                <a:solidFill>
                  <a:srgbClr val="C00000"/>
                </a:solidFill>
              </a:rPr>
              <a:t>file</a:t>
            </a:r>
            <a:r>
              <a:rPr lang="en-US" b="1" dirty="0">
                <a:solidFill>
                  <a:schemeClr val="accent1">
                    <a:lumMod val="75000"/>
                  </a:schemeClr>
                </a:solidFill>
              </a:rPr>
              <a:t> is a collection of data stored on a secondary storage device like hard disk. </a:t>
            </a:r>
          </a:p>
          <a:p>
            <a:pPr algn="just">
              <a:lnSpc>
                <a:spcPct val="200000"/>
              </a:lnSpc>
            </a:pPr>
            <a:r>
              <a:rPr lang="en-US" b="1" dirty="0" smtClean="0">
                <a:solidFill>
                  <a:schemeClr val="accent1">
                    <a:lumMod val="75000"/>
                  </a:schemeClr>
                </a:solidFill>
              </a:rPr>
              <a:t> </a:t>
            </a:r>
            <a:r>
              <a:rPr lang="en-US" b="1" dirty="0">
                <a:solidFill>
                  <a:schemeClr val="accent1">
                    <a:lumMod val="75000"/>
                  </a:schemeClr>
                </a:solidFill>
              </a:rPr>
              <a:t>A file is basically used because </a:t>
            </a:r>
            <a:r>
              <a:rPr lang="en-US" b="1" dirty="0" smtClean="0">
                <a:solidFill>
                  <a:schemeClr val="accent1">
                    <a:lumMod val="75000"/>
                  </a:schemeClr>
                </a:solidFill>
              </a:rPr>
              <a:t>real-life </a:t>
            </a:r>
            <a:r>
              <a:rPr lang="en-US" b="1" dirty="0">
                <a:solidFill>
                  <a:schemeClr val="accent1">
                    <a:lumMod val="75000"/>
                  </a:schemeClr>
                </a:solidFill>
              </a:rPr>
              <a:t>applications involve large amounts of data and in such situations the console oriented I/O operations pose two major problems: </a:t>
            </a:r>
          </a:p>
          <a:p>
            <a:pPr algn="just">
              <a:lnSpc>
                <a:spcPct val="200000"/>
              </a:lnSpc>
            </a:pPr>
            <a:r>
              <a:rPr lang="en-US" b="1" dirty="0">
                <a:solidFill>
                  <a:schemeClr val="accent1">
                    <a:lumMod val="75000"/>
                  </a:schemeClr>
                </a:solidFill>
              </a:rPr>
              <a:t>• First, it becomes cumbersome and time consuming to handle huge amount of data through terminals. </a:t>
            </a:r>
          </a:p>
          <a:p>
            <a:pPr algn="just">
              <a:lnSpc>
                <a:spcPct val="200000"/>
              </a:lnSpc>
            </a:pPr>
            <a:r>
              <a:rPr lang="en-US" b="1" dirty="0">
                <a:solidFill>
                  <a:schemeClr val="accent1">
                    <a:lumMod val="75000"/>
                  </a:schemeClr>
                </a:solidFill>
              </a:rPr>
              <a:t>• Second, when doing I/O using terminal, the entire data is lost when either the program is terminated or computer is turned off. Therefore, it becomes necessary to store data on a permanent storage (the disks) and read whenever necessary, without destroying the data.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787996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File Path </a:t>
            </a:r>
            <a:endParaRPr lang="en-US" sz="3200" b="1" dirty="0"/>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sp>
        <p:nvSpPr>
          <p:cNvPr id="5" name="Rectangle 4"/>
          <p:cNvSpPr/>
          <p:nvPr/>
        </p:nvSpPr>
        <p:spPr>
          <a:xfrm>
            <a:off x="118754" y="1610460"/>
            <a:ext cx="8711348" cy="5193729"/>
          </a:xfrm>
          <a:prstGeom prst="rect">
            <a:avLst/>
          </a:prstGeom>
        </p:spPr>
        <p:txBody>
          <a:bodyPr wrap="square">
            <a:spAutoFit/>
          </a:bodyPr>
          <a:lstStyle/>
          <a:p>
            <a:pPr algn="just">
              <a:lnSpc>
                <a:spcPct val="150000"/>
              </a:lnSpc>
            </a:pPr>
            <a:r>
              <a:rPr lang="en-US" sz="1700" b="1" dirty="0" smtClean="0">
                <a:solidFill>
                  <a:schemeClr val="accent1">
                    <a:lumMod val="75000"/>
                  </a:schemeClr>
                </a:solidFill>
              </a:rPr>
              <a:t>Files </a:t>
            </a:r>
            <a:r>
              <a:rPr lang="en-US" sz="1700" b="1" dirty="0">
                <a:solidFill>
                  <a:schemeClr val="accent1">
                    <a:lumMod val="75000"/>
                  </a:schemeClr>
                </a:solidFill>
              </a:rPr>
              <a:t>that we use are stored on a storage medium like the hard disk in such a way that they can be easily retrieved as and when required. </a:t>
            </a:r>
          </a:p>
          <a:p>
            <a:pPr algn="just">
              <a:lnSpc>
                <a:spcPct val="150000"/>
              </a:lnSpc>
            </a:pPr>
            <a:r>
              <a:rPr lang="en-US" sz="1700" b="1" dirty="0">
                <a:solidFill>
                  <a:schemeClr val="accent1">
                    <a:lumMod val="75000"/>
                  </a:schemeClr>
                </a:solidFill>
              </a:rPr>
              <a:t>Every file is identified by its path that begins from the root node or the root folder. In Windows, C:\ (also known as C drive) is the root folder but you can also have a path that starts from other drives like D:\, E:\, etc. The file path is also known as</a:t>
            </a:r>
            <a:r>
              <a:rPr lang="en-US" sz="1700" b="1" dirty="0">
                <a:solidFill>
                  <a:srgbClr val="C00000"/>
                </a:solidFill>
              </a:rPr>
              <a:t> </a:t>
            </a:r>
            <a:r>
              <a:rPr lang="en-US" sz="1700" b="1" i="1" dirty="0" smtClean="0">
                <a:solidFill>
                  <a:srgbClr val="C00000"/>
                </a:solidFill>
              </a:rPr>
              <a:t>pathname</a:t>
            </a:r>
            <a:r>
              <a:rPr lang="en-US" sz="1700" b="1" i="1" dirty="0" smtClean="0">
                <a:solidFill>
                  <a:schemeClr val="accent1">
                    <a:lumMod val="75000"/>
                  </a:schemeClr>
                </a:solidFill>
              </a:rPr>
              <a:t>.</a:t>
            </a:r>
          </a:p>
          <a:p>
            <a:pPr algn="just">
              <a:lnSpc>
                <a:spcPct val="150000"/>
              </a:lnSpc>
            </a:pPr>
            <a:r>
              <a:rPr lang="en-US" sz="1700" b="1" dirty="0" smtClean="0">
                <a:solidFill>
                  <a:srgbClr val="C00000"/>
                </a:solidFill>
              </a:rPr>
              <a:t>Relative </a:t>
            </a:r>
            <a:r>
              <a:rPr lang="en-US" sz="1700" b="1" dirty="0">
                <a:solidFill>
                  <a:srgbClr val="C00000"/>
                </a:solidFill>
              </a:rPr>
              <a:t>Path and Absolute Path </a:t>
            </a:r>
          </a:p>
          <a:p>
            <a:pPr algn="just">
              <a:lnSpc>
                <a:spcPct val="150000"/>
              </a:lnSpc>
            </a:pPr>
            <a:r>
              <a:rPr lang="en-US" sz="1700" b="1" dirty="0">
                <a:solidFill>
                  <a:schemeClr val="accent1">
                    <a:lumMod val="75000"/>
                  </a:schemeClr>
                </a:solidFill>
              </a:rPr>
              <a:t>A file path can be either </a:t>
            </a:r>
            <a:r>
              <a:rPr lang="en-US" sz="1700" b="1" i="1" dirty="0">
                <a:solidFill>
                  <a:schemeClr val="accent1">
                    <a:lumMod val="75000"/>
                  </a:schemeClr>
                </a:solidFill>
              </a:rPr>
              <a:t>relative </a:t>
            </a:r>
            <a:r>
              <a:rPr lang="en-US" sz="1700" b="1" dirty="0">
                <a:solidFill>
                  <a:schemeClr val="accent1">
                    <a:lumMod val="75000"/>
                  </a:schemeClr>
                </a:solidFill>
              </a:rPr>
              <a:t>or </a:t>
            </a:r>
            <a:r>
              <a:rPr lang="en-US" sz="1700" b="1" i="1" dirty="0">
                <a:solidFill>
                  <a:schemeClr val="accent1">
                    <a:lumMod val="75000"/>
                  </a:schemeClr>
                </a:solidFill>
              </a:rPr>
              <a:t>absolute</a:t>
            </a:r>
            <a:r>
              <a:rPr lang="en-US" sz="1700" b="1" dirty="0">
                <a:solidFill>
                  <a:srgbClr val="C00000"/>
                </a:solidFill>
              </a:rPr>
              <a:t>.</a:t>
            </a:r>
            <a:r>
              <a:rPr lang="en-US" sz="1700" b="1" dirty="0">
                <a:solidFill>
                  <a:schemeClr val="accent1">
                    <a:lumMod val="75000"/>
                  </a:schemeClr>
                </a:solidFill>
              </a:rPr>
              <a:t> While an absolute path always contains the root and the complete directory list to specify the exact location the file, relative path </a:t>
            </a:r>
            <a:r>
              <a:rPr lang="en-US" sz="1700" b="1" dirty="0" smtClean="0">
                <a:solidFill>
                  <a:schemeClr val="accent1">
                    <a:lumMod val="75000"/>
                  </a:schemeClr>
                </a:solidFill>
              </a:rPr>
              <a:t>needs </a:t>
            </a:r>
            <a:r>
              <a:rPr lang="en-US" sz="1700" b="1" dirty="0">
                <a:solidFill>
                  <a:schemeClr val="accent1">
                    <a:lumMod val="75000"/>
                  </a:schemeClr>
                </a:solidFill>
              </a:rPr>
              <a:t>to be combined with another path in order to access a file. </a:t>
            </a:r>
            <a:r>
              <a:rPr lang="en-US" sz="1700" b="1" dirty="0" smtClean="0">
                <a:solidFill>
                  <a:schemeClr val="accent1">
                    <a:lumMod val="75000"/>
                  </a:schemeClr>
                </a:solidFill>
              </a:rPr>
              <a:t>It starts </a:t>
            </a:r>
            <a:r>
              <a:rPr lang="en-US" sz="1700" b="1" dirty="0">
                <a:solidFill>
                  <a:schemeClr val="accent1">
                    <a:lumMod val="75000"/>
                  </a:schemeClr>
                </a:solidFill>
              </a:rPr>
              <a:t>with respect to the current working directory and therefore lacks the leading slashes. For example, C:\Students\Under Graduate\BTech_CS.docx </a:t>
            </a:r>
            <a:r>
              <a:rPr lang="en-US" sz="1700" b="1" dirty="0" smtClean="0">
                <a:solidFill>
                  <a:schemeClr val="accent1">
                    <a:lumMod val="75000"/>
                  </a:schemeClr>
                </a:solidFill>
              </a:rPr>
              <a:t>but </a:t>
            </a:r>
            <a:r>
              <a:rPr lang="en-US" sz="1700" b="1" dirty="0">
                <a:solidFill>
                  <a:schemeClr val="accent1">
                    <a:lumMod val="75000"/>
                  </a:schemeClr>
                </a:solidFill>
              </a:rPr>
              <a:t>Under Graduate\BTech_CS.docx is a relative path as only a part of the complete path is specified. </a:t>
            </a:r>
          </a:p>
        </p:txBody>
      </p:sp>
      <p:pic>
        <p:nvPicPr>
          <p:cNvPr id="6" name="Picture 5"/>
          <p:cNvPicPr>
            <a:picLocks noChangeAspect="1"/>
          </p:cNvPicPr>
          <p:nvPr/>
        </p:nvPicPr>
        <p:blipFill>
          <a:blip r:embed="rId2"/>
          <a:stretch>
            <a:fillRect/>
          </a:stretch>
        </p:blipFill>
        <p:spPr>
          <a:xfrm>
            <a:off x="8941431" y="3281593"/>
            <a:ext cx="3233737" cy="2556742"/>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88278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ASCII Text Files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5" name="Rectangle 4"/>
          <p:cNvSpPr/>
          <p:nvPr/>
        </p:nvSpPr>
        <p:spPr>
          <a:xfrm>
            <a:off x="65315" y="1562705"/>
            <a:ext cx="12061370" cy="5147628"/>
          </a:xfrm>
          <a:prstGeom prst="rect">
            <a:avLst/>
          </a:prstGeom>
        </p:spPr>
        <p:txBody>
          <a:bodyPr wrap="square">
            <a:spAutoFit/>
          </a:bodyPr>
          <a:lstStyle/>
          <a:p>
            <a:pPr algn="just">
              <a:lnSpc>
                <a:spcPct val="150000"/>
              </a:lnSpc>
            </a:pPr>
            <a:r>
              <a:rPr lang="en-US" sz="1700" b="1" dirty="0" smtClean="0">
                <a:solidFill>
                  <a:schemeClr val="accent1">
                    <a:lumMod val="75000"/>
                  </a:schemeClr>
                </a:solidFill>
              </a:rPr>
              <a:t>A </a:t>
            </a:r>
            <a:r>
              <a:rPr lang="en-US" sz="1700" b="1" i="1" dirty="0">
                <a:solidFill>
                  <a:srgbClr val="C00000"/>
                </a:solidFill>
              </a:rPr>
              <a:t>text file </a:t>
            </a:r>
            <a:r>
              <a:rPr lang="en-US" sz="1700" b="1" dirty="0">
                <a:solidFill>
                  <a:schemeClr val="accent1">
                    <a:lumMod val="75000"/>
                  </a:schemeClr>
                </a:solidFill>
              </a:rPr>
              <a:t>is a stream of characters that can be sequentially processed by a computer in forward direction. For this reason a text file is usually opened for only one kind of operation (reading, writing, or appending) at any given time. Because text files can process characters, they can only read or write data one character at a time. In Python, a text stream is treated as a special kind of file. </a:t>
            </a:r>
          </a:p>
          <a:p>
            <a:pPr algn="just">
              <a:lnSpc>
                <a:spcPct val="150000"/>
              </a:lnSpc>
            </a:pPr>
            <a:r>
              <a:rPr lang="en-US" sz="1700" b="1" dirty="0">
                <a:solidFill>
                  <a:schemeClr val="accent1">
                    <a:lumMod val="75000"/>
                  </a:schemeClr>
                </a:solidFill>
              </a:rPr>
              <a:t>Depending on the requirements of the operating system and on the operation that has to be performed (read/write operation) on the file, the newline characters may be converted to or from carriage-return/linefeed combinations. Besides this, other character conversions may also be done to satisfy the storage requirements of the operating system. However, these conversions occur transparently to process a text file</a:t>
            </a:r>
            <a:r>
              <a:rPr lang="en-US" sz="1700" b="1" dirty="0" smtClean="0">
                <a:solidFill>
                  <a:schemeClr val="accent1">
                    <a:lumMod val="75000"/>
                  </a:schemeClr>
                </a:solidFill>
              </a:rPr>
              <a:t>. In </a:t>
            </a:r>
            <a:r>
              <a:rPr lang="en-US" sz="1700" b="1" dirty="0">
                <a:solidFill>
                  <a:schemeClr val="accent1">
                    <a:lumMod val="75000"/>
                  </a:schemeClr>
                </a:solidFill>
              </a:rPr>
              <a:t>a text file, each line contains zero or more characters and ends with one or more characters </a:t>
            </a:r>
            <a:endParaRPr lang="en-US" sz="1700" b="1" dirty="0" smtClean="0">
              <a:solidFill>
                <a:schemeClr val="accent1">
                  <a:lumMod val="75000"/>
                </a:schemeClr>
              </a:solidFill>
            </a:endParaRPr>
          </a:p>
          <a:p>
            <a:pPr algn="just">
              <a:lnSpc>
                <a:spcPct val="150000"/>
              </a:lnSpc>
            </a:pPr>
            <a:r>
              <a:rPr lang="en-US" sz="1700" b="1" dirty="0" smtClean="0">
                <a:solidFill>
                  <a:schemeClr val="accent1">
                    <a:lumMod val="75000"/>
                  </a:schemeClr>
                </a:solidFill>
              </a:rPr>
              <a:t>Another </a:t>
            </a:r>
            <a:r>
              <a:rPr lang="en-US" sz="1700" b="1" dirty="0">
                <a:solidFill>
                  <a:schemeClr val="accent1">
                    <a:lumMod val="75000"/>
                  </a:schemeClr>
                </a:solidFill>
              </a:rPr>
              <a:t>important thing is that when a text file is used, there are actually two representations of data- internal or external. For example, an integer value will be represented as a number that occupies 2 or 4 bytes of memory internally but externally the integer value will be represented as a string of characters representing its decimal or hexadecimal value.</a:t>
            </a: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4259468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Binary Files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5" name="Rectangle 4"/>
          <p:cNvSpPr/>
          <p:nvPr/>
        </p:nvSpPr>
        <p:spPr>
          <a:xfrm>
            <a:off x="142875" y="1763836"/>
            <a:ext cx="11787188" cy="4247317"/>
          </a:xfrm>
          <a:prstGeom prst="rect">
            <a:avLst/>
          </a:prstGeom>
        </p:spPr>
        <p:txBody>
          <a:bodyPr wrap="square">
            <a:spAutoFit/>
          </a:bodyPr>
          <a:lstStyle/>
          <a:p>
            <a:pPr algn="just">
              <a:lnSpc>
                <a:spcPct val="150000"/>
              </a:lnSpc>
            </a:pPr>
            <a:r>
              <a:rPr lang="en-US" b="1" dirty="0">
                <a:solidFill>
                  <a:schemeClr val="accent1">
                    <a:lumMod val="75000"/>
                  </a:schemeClr>
                </a:solidFill>
              </a:rPr>
              <a:t>A </a:t>
            </a:r>
            <a:r>
              <a:rPr lang="en-US" b="1" i="1" dirty="0">
                <a:solidFill>
                  <a:srgbClr val="C00000"/>
                </a:solidFill>
              </a:rPr>
              <a:t>binary file </a:t>
            </a:r>
            <a:r>
              <a:rPr lang="en-US" b="1" dirty="0">
                <a:solidFill>
                  <a:schemeClr val="accent1">
                    <a:lumMod val="75000"/>
                  </a:schemeClr>
                </a:solidFill>
              </a:rPr>
              <a:t>is a file which may contain any type of data, encoded in binary form for computer storage and processing purposes. It includes files such as word processing documents, PDFs, images, spreadsheets, videos, zip files and other executable programs. Like a text file, a binary file is a collection of bytes. A binary file is also referred to as a character stream with following two essential differences.</a:t>
            </a:r>
          </a:p>
          <a:p>
            <a:pPr algn="just">
              <a:lnSpc>
                <a:spcPct val="150000"/>
              </a:lnSpc>
            </a:pPr>
            <a:r>
              <a:rPr lang="en-US" b="1" dirty="0">
                <a:solidFill>
                  <a:schemeClr val="accent1">
                    <a:lumMod val="75000"/>
                  </a:schemeClr>
                </a:solidFill>
              </a:rPr>
              <a:t>• A binary file does not require any special processing of the data and each byte of data is transferred to or from the disk unprocessed. </a:t>
            </a:r>
          </a:p>
          <a:p>
            <a:pPr algn="just">
              <a:lnSpc>
                <a:spcPct val="150000"/>
              </a:lnSpc>
            </a:pPr>
            <a:r>
              <a:rPr lang="en-US" b="1" dirty="0">
                <a:solidFill>
                  <a:schemeClr val="accent1">
                    <a:lumMod val="75000"/>
                  </a:schemeClr>
                </a:solidFill>
              </a:rPr>
              <a:t>• Python places no constructs on the file, and it may be read from, or written to, in any manner the programmer wants. </a:t>
            </a:r>
          </a:p>
          <a:p>
            <a:pPr algn="just">
              <a:lnSpc>
                <a:spcPct val="150000"/>
              </a:lnSpc>
            </a:pPr>
            <a:r>
              <a:rPr lang="en-US" b="1" dirty="0">
                <a:solidFill>
                  <a:schemeClr val="accent1">
                    <a:lumMod val="75000"/>
                  </a:schemeClr>
                </a:solidFill>
              </a:rPr>
              <a:t>While text files can be processed sequentially, binary files, on the other hand, can be either processed sequentially or randomly depending on the needs of the application. </a:t>
            </a: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942176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Open() Function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5" name="Rectangle 4"/>
          <p:cNvSpPr/>
          <p:nvPr/>
        </p:nvSpPr>
        <p:spPr>
          <a:xfrm>
            <a:off x="166255" y="1763836"/>
            <a:ext cx="11785091" cy="2585323"/>
          </a:xfrm>
          <a:prstGeom prst="rect">
            <a:avLst/>
          </a:prstGeom>
        </p:spPr>
        <p:txBody>
          <a:bodyPr wrap="square">
            <a:spAutoFit/>
          </a:bodyPr>
          <a:lstStyle/>
          <a:p>
            <a:pPr algn="just">
              <a:lnSpc>
                <a:spcPct val="150000"/>
              </a:lnSpc>
            </a:pPr>
            <a:r>
              <a:rPr lang="en-US" b="1" dirty="0" smtClean="0">
                <a:solidFill>
                  <a:schemeClr val="accent1">
                    <a:lumMod val="75000"/>
                  </a:schemeClr>
                </a:solidFill>
              </a:rPr>
              <a:t>Before </a:t>
            </a:r>
            <a:r>
              <a:rPr lang="en-US" b="1" dirty="0">
                <a:solidFill>
                  <a:schemeClr val="accent1">
                    <a:lumMod val="75000"/>
                  </a:schemeClr>
                </a:solidFill>
              </a:rPr>
              <a:t>reading from or writing to a file, you must first open it using Python’s built-in open() function. This function creates a file object, which will be used to invoke methods associated with it. The syntax of open() is: </a:t>
            </a:r>
          </a:p>
          <a:p>
            <a:pPr algn="just">
              <a:lnSpc>
                <a:spcPct val="150000"/>
              </a:lnSpc>
            </a:pPr>
            <a:r>
              <a:rPr lang="en-US" b="1" dirty="0" err="1">
                <a:solidFill>
                  <a:srgbClr val="C00000"/>
                </a:solidFill>
              </a:rPr>
              <a:t>fileObj</a:t>
            </a:r>
            <a:r>
              <a:rPr lang="en-US" b="1" dirty="0">
                <a:solidFill>
                  <a:srgbClr val="C00000"/>
                </a:solidFill>
              </a:rPr>
              <a:t> = open(</a:t>
            </a:r>
            <a:r>
              <a:rPr lang="en-US" b="1" dirty="0" err="1">
                <a:solidFill>
                  <a:srgbClr val="C00000"/>
                </a:solidFill>
              </a:rPr>
              <a:t>file_name</a:t>
            </a:r>
            <a:r>
              <a:rPr lang="en-US" b="1" dirty="0">
                <a:solidFill>
                  <a:srgbClr val="C00000"/>
                </a:solidFill>
              </a:rPr>
              <a:t> [, </a:t>
            </a:r>
            <a:r>
              <a:rPr lang="en-US" b="1" dirty="0" err="1">
                <a:solidFill>
                  <a:srgbClr val="C00000"/>
                </a:solidFill>
              </a:rPr>
              <a:t>access_mode</a:t>
            </a:r>
            <a:r>
              <a:rPr lang="en-US" b="1" dirty="0">
                <a:solidFill>
                  <a:srgbClr val="C00000"/>
                </a:solidFill>
              </a:rPr>
              <a:t>]) </a:t>
            </a:r>
          </a:p>
          <a:p>
            <a:pPr algn="just">
              <a:lnSpc>
                <a:spcPct val="150000"/>
              </a:lnSpc>
            </a:pPr>
            <a:r>
              <a:rPr lang="en-US" b="1" dirty="0">
                <a:solidFill>
                  <a:schemeClr val="accent1">
                    <a:lumMod val="75000"/>
                  </a:schemeClr>
                </a:solidFill>
              </a:rPr>
              <a:t>Here, </a:t>
            </a:r>
          </a:p>
          <a:p>
            <a:pPr algn="just">
              <a:lnSpc>
                <a:spcPct val="150000"/>
              </a:lnSpc>
            </a:pPr>
            <a:r>
              <a:rPr lang="en-US" b="1" i="1" dirty="0" err="1">
                <a:solidFill>
                  <a:schemeClr val="accent1">
                    <a:lumMod val="75000"/>
                  </a:schemeClr>
                </a:solidFill>
              </a:rPr>
              <a:t>file_name</a:t>
            </a:r>
            <a:r>
              <a:rPr lang="en-US" b="1" dirty="0">
                <a:solidFill>
                  <a:schemeClr val="accent1">
                    <a:lumMod val="75000"/>
                  </a:schemeClr>
                </a:solidFill>
              </a:rPr>
              <a:t> is a string value that specifies name of the file that you want to access. </a:t>
            </a:r>
          </a:p>
          <a:p>
            <a:pPr algn="just">
              <a:lnSpc>
                <a:spcPct val="150000"/>
              </a:lnSpc>
            </a:pPr>
            <a:r>
              <a:rPr lang="en-US" b="1" i="1" dirty="0" err="1">
                <a:solidFill>
                  <a:schemeClr val="accent1">
                    <a:lumMod val="75000"/>
                  </a:schemeClr>
                </a:solidFill>
              </a:rPr>
              <a:t>access_mode</a:t>
            </a:r>
            <a:r>
              <a:rPr lang="en-US" b="1" i="1" dirty="0">
                <a:solidFill>
                  <a:schemeClr val="accent1">
                    <a:lumMod val="75000"/>
                  </a:schemeClr>
                </a:solidFill>
              </a:rPr>
              <a:t> </a:t>
            </a:r>
            <a:r>
              <a:rPr lang="en-US" b="1" dirty="0">
                <a:solidFill>
                  <a:schemeClr val="accent1">
                    <a:lumMod val="75000"/>
                  </a:schemeClr>
                </a:solidFill>
              </a:rPr>
              <a:t>indicates the mode in which the file has to be opened, i.e., read, write, append, etc. </a:t>
            </a:r>
          </a:p>
        </p:txBody>
      </p:sp>
      <p:pic>
        <p:nvPicPr>
          <p:cNvPr id="6" name="Picture 5"/>
          <p:cNvPicPr>
            <a:picLocks noChangeAspect="1"/>
          </p:cNvPicPr>
          <p:nvPr/>
        </p:nvPicPr>
        <p:blipFill>
          <a:blip r:embed="rId2"/>
          <a:stretch>
            <a:fillRect/>
          </a:stretch>
        </p:blipFill>
        <p:spPr>
          <a:xfrm>
            <a:off x="1307272" y="4581477"/>
            <a:ext cx="5150070" cy="1587891"/>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9"/>
          <p:cNvSpPr txBox="1"/>
          <p:nvPr/>
        </p:nvSpPr>
        <p:spPr>
          <a:xfrm>
            <a:off x="166255" y="4562491"/>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205881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a:t>open() </a:t>
            </a:r>
            <a:r>
              <a:rPr lang="en-US" sz="3200" b="1" dirty="0" smtClean="0"/>
              <a:t>Function – Access Modes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58" y="1662545"/>
            <a:ext cx="7928598" cy="113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57" y="2794783"/>
            <a:ext cx="7928598" cy="3891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043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File Object Attributes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5" name="Rectangle 4"/>
          <p:cNvSpPr/>
          <p:nvPr/>
        </p:nvSpPr>
        <p:spPr>
          <a:xfrm>
            <a:off x="133347" y="1675808"/>
            <a:ext cx="11817999" cy="1338828"/>
          </a:xfrm>
          <a:prstGeom prst="rect">
            <a:avLst/>
          </a:prstGeom>
        </p:spPr>
        <p:txBody>
          <a:bodyPr wrap="square">
            <a:spAutoFit/>
          </a:bodyPr>
          <a:lstStyle/>
          <a:p>
            <a:pPr algn="just">
              <a:lnSpc>
                <a:spcPct val="150000"/>
              </a:lnSpc>
            </a:pPr>
            <a:r>
              <a:rPr lang="en-US" b="1" dirty="0" smtClean="0">
                <a:solidFill>
                  <a:schemeClr val="accent1">
                    <a:lumMod val="75000"/>
                  </a:schemeClr>
                </a:solidFill>
              </a:rPr>
              <a:t>Once </a:t>
            </a:r>
            <a:r>
              <a:rPr lang="en-US" b="1" dirty="0">
                <a:solidFill>
                  <a:schemeClr val="accent1">
                    <a:lumMod val="75000"/>
                  </a:schemeClr>
                </a:solidFill>
              </a:rPr>
              <a:t>a file is successfully opened, a </a:t>
            </a:r>
            <a:r>
              <a:rPr lang="en-US" b="1" i="1" dirty="0">
                <a:solidFill>
                  <a:srgbClr val="C00000"/>
                </a:solidFill>
              </a:rPr>
              <a:t>file </a:t>
            </a:r>
            <a:r>
              <a:rPr lang="en-US" b="1" dirty="0">
                <a:solidFill>
                  <a:srgbClr val="C00000"/>
                </a:solidFill>
              </a:rPr>
              <a:t>object </a:t>
            </a:r>
            <a:r>
              <a:rPr lang="en-US" b="1" dirty="0">
                <a:solidFill>
                  <a:schemeClr val="accent1">
                    <a:lumMod val="75000"/>
                  </a:schemeClr>
                </a:solidFill>
              </a:rPr>
              <a:t>is returned. Using this file object, you can easily access different type of information related to that file. This information can be obtained by reading values of specific attributes of the file. </a:t>
            </a:r>
          </a:p>
        </p:txBody>
      </p:sp>
      <p:pic>
        <p:nvPicPr>
          <p:cNvPr id="6" name="Picture 5"/>
          <p:cNvPicPr>
            <a:picLocks noChangeAspect="1"/>
          </p:cNvPicPr>
          <p:nvPr/>
        </p:nvPicPr>
        <p:blipFill>
          <a:blip r:embed="rId2"/>
          <a:stretch>
            <a:fillRect/>
          </a:stretch>
        </p:blipFill>
        <p:spPr>
          <a:xfrm>
            <a:off x="133347" y="3211151"/>
            <a:ext cx="4298520" cy="1529323"/>
          </a:xfrm>
          <a:prstGeom prst="rect">
            <a:avLst/>
          </a:prstGeom>
        </p:spPr>
      </p:pic>
      <p:pic>
        <p:nvPicPr>
          <p:cNvPr id="7" name="Picture 6"/>
          <p:cNvPicPr>
            <a:picLocks noChangeAspect="1"/>
          </p:cNvPicPr>
          <p:nvPr/>
        </p:nvPicPr>
        <p:blipFill>
          <a:blip r:embed="rId3"/>
          <a:stretch>
            <a:fillRect/>
          </a:stretch>
        </p:blipFill>
        <p:spPr>
          <a:xfrm>
            <a:off x="5016323" y="3521972"/>
            <a:ext cx="6174841" cy="907682"/>
          </a:xfrm>
          <a:prstGeom prst="rect">
            <a:avLst/>
          </a:prstGeom>
        </p:spPr>
      </p:pic>
      <p:pic>
        <p:nvPicPr>
          <p:cNvPr id="8" name="Picture 7"/>
          <p:cNvPicPr>
            <a:picLocks noChangeAspect="1"/>
          </p:cNvPicPr>
          <p:nvPr/>
        </p:nvPicPr>
        <p:blipFill>
          <a:blip r:embed="rId4"/>
          <a:stretch>
            <a:fillRect/>
          </a:stretch>
        </p:blipFill>
        <p:spPr>
          <a:xfrm>
            <a:off x="5016323" y="4429654"/>
            <a:ext cx="6174841" cy="1526483"/>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10" name="TextBox 9"/>
          <p:cNvSpPr txBox="1"/>
          <p:nvPr/>
        </p:nvSpPr>
        <p:spPr>
          <a:xfrm>
            <a:off x="5016323" y="3136083"/>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210163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390</TotalTime>
  <Words>2726</Words>
  <Application>Microsoft Office PowerPoint</Application>
  <PresentationFormat>Widescreen</PresentationFormat>
  <Paragraphs>144</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Gill Sans MT</vt:lpstr>
      <vt:lpstr>Gill Sans Std</vt:lpstr>
      <vt:lpstr>OUP1</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265</cp:revision>
  <dcterms:created xsi:type="dcterms:W3CDTF">2017-05-19T08:19:07Z</dcterms:created>
  <dcterms:modified xsi:type="dcterms:W3CDTF">2017-06-09T08:05:41Z</dcterms:modified>
</cp:coreProperties>
</file>