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53"/>
  </p:notesMasterIdLst>
  <p:sldIdLst>
    <p:sldId id="311" r:id="rId2"/>
    <p:sldId id="257" r:id="rId3"/>
    <p:sldId id="258" r:id="rId4"/>
    <p:sldId id="259" r:id="rId5"/>
    <p:sldId id="260" r:id="rId6"/>
    <p:sldId id="261" r:id="rId7"/>
    <p:sldId id="262" r:id="rId8"/>
    <p:sldId id="263" r:id="rId9"/>
    <p:sldId id="264" r:id="rId10"/>
    <p:sldId id="265" r:id="rId11"/>
    <p:sldId id="266" r:id="rId12"/>
    <p:sldId id="30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5" r:id="rId30"/>
    <p:sldId id="286" r:id="rId31"/>
    <p:sldId id="288" r:id="rId32"/>
    <p:sldId id="289" r:id="rId33"/>
    <p:sldId id="290" r:id="rId34"/>
    <p:sldId id="291" r:id="rId35"/>
    <p:sldId id="292" r:id="rId36"/>
    <p:sldId id="293" r:id="rId37"/>
    <p:sldId id="307" r:id="rId38"/>
    <p:sldId id="308" r:id="rId39"/>
    <p:sldId id="294" r:id="rId40"/>
    <p:sldId id="296" r:id="rId41"/>
    <p:sldId id="297" r:id="rId42"/>
    <p:sldId id="298" r:id="rId43"/>
    <p:sldId id="299" r:id="rId44"/>
    <p:sldId id="300" r:id="rId45"/>
    <p:sldId id="301" r:id="rId46"/>
    <p:sldId id="302" r:id="rId47"/>
    <p:sldId id="309" r:id="rId48"/>
    <p:sldId id="310" r:id="rId49"/>
    <p:sldId id="303" r:id="rId50"/>
    <p:sldId id="304" r:id="rId51"/>
    <p:sldId id="30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06"/>
    <a:srgbClr val="00AC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3F0DB-A8E3-432D-BC92-EEE7BB97802F}" type="datetimeFigureOut">
              <a:rPr lang="en-US" smtClean="0"/>
              <a:t>6/9/2017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8F77-8D4F-4A91-9F80-D6123489EA82}" type="slidenum">
              <a:rPr lang="en-US" smtClean="0"/>
              <a:t>‹#›</a:t>
            </a:fld>
            <a:endParaRPr lang="en-US"/>
          </a:p>
        </p:txBody>
      </p:sp>
    </p:spTree>
    <p:extLst>
      <p:ext uri="{BB962C8B-B14F-4D97-AF65-F5344CB8AC3E}">
        <p14:creationId xmlns:p14="http://schemas.microsoft.com/office/powerpoint/2010/main" val="15473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2C8F77-8D4F-4A91-9F80-D6123489EA82}" type="slidenum">
              <a:rPr lang="en-US" smtClean="0"/>
              <a:t>1</a:t>
            </a:fld>
            <a:endParaRPr lang="en-US"/>
          </a:p>
        </p:txBody>
      </p:sp>
    </p:spTree>
    <p:extLst>
      <p:ext uri="{BB962C8B-B14F-4D97-AF65-F5344CB8AC3E}">
        <p14:creationId xmlns:p14="http://schemas.microsoft.com/office/powerpoint/2010/main" val="2889947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D754FA-D11A-45BA-AA6F-F2224592AC6D}" type="datetime1">
              <a:rPr lang="en-US" smtClean="0"/>
              <a:t>6/9/2017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308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5FD224-6851-4450-8E59-AC200C0939B7}" type="datetime1">
              <a:rPr lang="en-US" smtClean="0"/>
              <a:t>6/9/2017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8429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727821E-6542-4349-BA5D-A76E677F6BD6}" type="datetime1">
              <a:rPr lang="en-US" smtClean="0"/>
              <a:t>6/9/2017</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033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CD459-F0B5-4137-97B7-25FEE9DB1A5C}" type="datetime1">
              <a:rPr lang="en-US" smtClean="0"/>
              <a:t>6/9/2017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9032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924DBE6-9034-4FF6-B407-DDFD9FF1799D}" type="datetime1">
              <a:rPr lang="en-US" smtClean="0"/>
              <a:t>6/9/2017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411451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7E4E92-4D93-4F64-8BC9-4493C5711362}" type="datetime1">
              <a:rPr lang="en-US" smtClean="0"/>
              <a:t>6/9/2017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12700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76F4E-D238-4B55-B764-3D1A323877C4}" type="datetime1">
              <a:rPr lang="en-US" smtClean="0"/>
              <a:t>6/9/2017</a:t>
            </a:fld>
            <a:endParaRPr lang="en-US"/>
          </a:p>
        </p:txBody>
      </p:sp>
      <p:sp>
        <p:nvSpPr>
          <p:cNvPr id="8" name="Footer Placeholder 7"/>
          <p:cNvSpPr>
            <a:spLocks noGrp="1"/>
          </p:cNvSpPr>
          <p:nvPr>
            <p:ph type="ftr" sz="quarter" idx="11"/>
          </p:nvPr>
        </p:nvSpPr>
        <p:spPr/>
        <p:txBody>
          <a:bodyPr/>
          <a:lstStyle/>
          <a:p>
            <a:r>
              <a:rPr lang="en-US" smtClean="0"/>
              <a:t>© Oxford University Press 2017. All rights reserved.</a:t>
            </a:r>
            <a:endParaRPr lang="en-US"/>
          </a:p>
        </p:txBody>
      </p:sp>
      <p:sp>
        <p:nvSpPr>
          <p:cNvPr id="9" name="Slide Number Placeholder 8"/>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26252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7D205E-21D3-49F6-8420-61A4EB34310D}" type="datetime1">
              <a:rPr lang="en-US" smtClean="0"/>
              <a:t>6/9/2017</a:t>
            </a:fld>
            <a:endParaRPr lang="en-US"/>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395664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2575-9132-4D48-925D-2C4E03066820}" type="datetime1">
              <a:rPr lang="en-US" smtClean="0"/>
              <a:t>6/9/2017</a:t>
            </a:fld>
            <a:endParaRPr lang="en-US"/>
          </a:p>
        </p:txBody>
      </p:sp>
      <p:sp>
        <p:nvSpPr>
          <p:cNvPr id="3" name="Footer Placeholder 2"/>
          <p:cNvSpPr>
            <a:spLocks noGrp="1"/>
          </p:cNvSpPr>
          <p:nvPr>
            <p:ph type="ftr" sz="quarter" idx="11"/>
          </p:nvPr>
        </p:nvSpPr>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94851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9AAC42C-3CEA-4A47-953C-8B621F48D9D3}" type="datetime1">
              <a:rPr lang="en-US" smtClean="0"/>
              <a:t>6/9/2017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133112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ED353-640F-42F4-98F4-8C6F235768BE}" type="datetime1">
              <a:rPr lang="en-US" smtClean="0"/>
              <a:t>6/9/2017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421397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9DC53A5-B380-443D-9385-8B3EAD5E7A71}" type="datetime1">
              <a:rPr lang="en-US" smtClean="0"/>
              <a:t>6/9/2017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4EAA311-F8B8-413B-ACCD-5A57951484C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30958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2246" y="1179443"/>
            <a:ext cx="3657547" cy="463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192" y="2216854"/>
            <a:ext cx="4960140" cy="1046440"/>
          </a:xfrm>
          <a:prstGeom prst="rect">
            <a:avLst/>
          </a:prstGeom>
          <a:noFill/>
        </p:spPr>
        <p:txBody>
          <a:bodyPr wrap="none" rtlCol="0">
            <a:spAutoFit/>
          </a:bodyPr>
          <a:lstStyle/>
          <a:p>
            <a:r>
              <a:rPr lang="en-US" sz="4400" b="1" dirty="0" smtClean="0">
                <a:latin typeface="Calibri Light" panose="020F0302020204030204" pitchFamily="34" charset="0"/>
              </a:rPr>
              <a:t>Python Programming</a:t>
            </a:r>
          </a:p>
          <a:p>
            <a:r>
              <a:rPr lang="en-US" dirty="0" smtClean="0">
                <a:latin typeface="Calibri Light" panose="020F0302020204030204" pitchFamily="34" charset="0"/>
              </a:rPr>
              <a:t>Using Problem Solving Approach</a:t>
            </a:r>
            <a:endParaRPr lang="en-US" dirty="0">
              <a:latin typeface="Calibri Light" panose="020F0302020204030204" pitchFamily="34" charset="0"/>
            </a:endParaRPr>
          </a:p>
        </p:txBody>
      </p:sp>
      <p:sp>
        <p:nvSpPr>
          <p:cNvPr id="6" name="TextBox 5"/>
          <p:cNvSpPr txBox="1"/>
          <p:nvPr/>
        </p:nvSpPr>
        <p:spPr>
          <a:xfrm>
            <a:off x="3061262" y="3759005"/>
            <a:ext cx="2333267" cy="523220"/>
          </a:xfrm>
          <a:prstGeom prst="rect">
            <a:avLst/>
          </a:prstGeom>
          <a:noFill/>
        </p:spPr>
        <p:txBody>
          <a:bodyPr wrap="none" rtlCol="0">
            <a:spAutoFit/>
          </a:bodyPr>
          <a:lstStyle/>
          <a:p>
            <a:r>
              <a:rPr lang="en-US" sz="2800" b="1" dirty="0" smtClean="0">
                <a:latin typeface="Calibri Light" panose="020F0302020204030204" pitchFamily="34" charset="0"/>
                <a:cs typeface="Arial" panose="020B0604020202020204" pitchFamily="34" charset="0"/>
              </a:rPr>
              <a:t>Reema Thareja</a:t>
            </a:r>
            <a:endParaRPr lang="en-US" sz="2800" b="1" dirty="0">
              <a:latin typeface="Calibri Light" panose="020F030202020403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2735" y="1282890"/>
            <a:ext cx="3475414" cy="4421874"/>
          </a:xfrm>
          <a:prstGeom prst="rect">
            <a:avLst/>
          </a:prstGeom>
        </p:spPr>
      </p:pic>
      <p:sp>
        <p:nvSpPr>
          <p:cNvPr id="8" name="TextBox 7"/>
          <p:cNvSpPr txBox="1"/>
          <p:nvPr/>
        </p:nvSpPr>
        <p:spPr>
          <a:xfrm>
            <a:off x="10019408" y="0"/>
            <a:ext cx="1931939" cy="1938992"/>
          </a:xfrm>
          <a:prstGeom prst="rect">
            <a:avLst/>
          </a:prstGeom>
          <a:solidFill>
            <a:schemeClr val="bg2">
              <a:lumMod val="25000"/>
            </a:schemeClr>
          </a:solidFill>
        </p:spPr>
        <p:txBody>
          <a:bodyPr wrap="none" rtlCol="0">
            <a:spAutoFit/>
          </a:bodyPr>
          <a:lstStyle/>
          <a:p>
            <a:endParaRPr lang="en-US" sz="5400" dirty="0" smtClean="0">
              <a:latin typeface="OUP1" panose="00000400000000000000" pitchFamily="2" charset="0"/>
            </a:endParaRPr>
          </a:p>
          <a:p>
            <a:pPr algn="ctr"/>
            <a:r>
              <a:rPr lang="en-US" sz="4800" dirty="0" smtClean="0">
                <a:solidFill>
                  <a:schemeClr val="bg1">
                    <a:lumMod val="85000"/>
                  </a:schemeClr>
                </a:solidFill>
                <a:latin typeface="OUP1" panose="00000400000000000000" pitchFamily="2" charset="0"/>
              </a:rPr>
              <a:t>1</a:t>
            </a:r>
          </a:p>
          <a:p>
            <a:endParaRPr lang="en-US" dirty="0">
              <a:latin typeface="OUP1" panose="00000400000000000000" pitchFamily="2" charset="0"/>
            </a:endParaRPr>
          </a:p>
        </p:txBody>
      </p:sp>
      <p:sp>
        <p:nvSpPr>
          <p:cNvPr id="9"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10" name="Slide Number Placeholder 9"/>
          <p:cNvSpPr>
            <a:spLocks noGrp="1"/>
          </p:cNvSpPr>
          <p:nvPr>
            <p:ph type="sldNum" sz="quarter" idx="12"/>
          </p:nvPr>
        </p:nvSpPr>
        <p:spPr/>
        <p:txBody>
          <a:bodyPr/>
          <a:lstStyle/>
          <a:p>
            <a:fld id="{04EAA311-F8B8-413B-ACCD-5A57951484CD}" type="slidenum">
              <a:rPr lang="en-US" smtClean="0"/>
              <a:t>1</a:t>
            </a:fld>
            <a:endParaRPr lang="en-US"/>
          </a:p>
        </p:txBody>
      </p:sp>
      <p:cxnSp>
        <p:nvCxnSpPr>
          <p:cNvPr id="4" name="Straight Connector 3"/>
          <p:cNvCxnSpPr/>
          <p:nvPr/>
        </p:nvCxnSpPr>
        <p:spPr>
          <a:xfrm>
            <a:off x="410817" y="3390727"/>
            <a:ext cx="53141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868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List Methods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10</a:t>
            </a:fld>
            <a:endParaRPr lang="en-US"/>
          </a:p>
        </p:txBody>
      </p:sp>
      <p:pic>
        <p:nvPicPr>
          <p:cNvPr id="5" name="Picture 4"/>
          <p:cNvPicPr>
            <a:picLocks noChangeAspect="1"/>
          </p:cNvPicPr>
          <p:nvPr/>
        </p:nvPicPr>
        <p:blipFill>
          <a:blip r:embed="rId2"/>
          <a:stretch>
            <a:fillRect/>
          </a:stretch>
        </p:blipFill>
        <p:spPr>
          <a:xfrm>
            <a:off x="1118069" y="1757548"/>
            <a:ext cx="10213038" cy="4563714"/>
          </a:xfrm>
          <a:prstGeom prst="rect">
            <a:avLst/>
          </a:prstGeom>
        </p:spPr>
      </p:pic>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1922591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Using Lists as Stack</a:t>
            </a:r>
            <a:endParaRPr lang="en-US" sz="3200" dirty="0"/>
          </a:p>
        </p:txBody>
      </p:sp>
      <p:sp>
        <p:nvSpPr>
          <p:cNvPr id="4" name="Slide Number Placeholder 3"/>
          <p:cNvSpPr>
            <a:spLocks noGrp="1"/>
          </p:cNvSpPr>
          <p:nvPr>
            <p:ph type="sldNum" sz="quarter" idx="12"/>
          </p:nvPr>
        </p:nvSpPr>
        <p:spPr>
          <a:xfrm>
            <a:off x="10906128" y="6321261"/>
            <a:ext cx="1052510" cy="365125"/>
          </a:xfrm>
        </p:spPr>
        <p:txBody>
          <a:bodyPr/>
          <a:lstStyle/>
          <a:p>
            <a:fld id="{04EAA311-F8B8-413B-ACCD-5A57951484CD}" type="slidenum">
              <a:rPr lang="en-US" smtClean="0"/>
              <a:t>11</a:t>
            </a:fld>
            <a:endParaRPr lang="en-US" dirty="0"/>
          </a:p>
        </p:txBody>
      </p:sp>
      <p:sp>
        <p:nvSpPr>
          <p:cNvPr id="5" name="Rectangle 4"/>
          <p:cNvSpPr/>
          <p:nvPr/>
        </p:nvSpPr>
        <p:spPr>
          <a:xfrm>
            <a:off x="133350" y="1550504"/>
            <a:ext cx="11825288" cy="1754326"/>
          </a:xfrm>
          <a:prstGeom prst="rect">
            <a:avLst/>
          </a:prstGeom>
        </p:spPr>
        <p:txBody>
          <a:bodyPr wrap="square">
            <a:spAutoFit/>
          </a:bodyPr>
          <a:lstStyle/>
          <a:p>
            <a:pPr algn="just">
              <a:lnSpc>
                <a:spcPct val="150000"/>
              </a:lnSpc>
            </a:pPr>
            <a:r>
              <a:rPr lang="en-US" b="1" dirty="0">
                <a:solidFill>
                  <a:srgbClr val="C00000"/>
                </a:solidFill>
              </a:rPr>
              <a:t>Stack </a:t>
            </a:r>
            <a:r>
              <a:rPr lang="en-US" b="1" dirty="0">
                <a:solidFill>
                  <a:schemeClr val="accent1">
                    <a:lumMod val="75000"/>
                  </a:schemeClr>
                </a:solidFill>
              </a:rPr>
              <a:t>is an important data structure which stores its elements in an ordered manner. Stack is a linear data structure which uses the same principle, i.e., the elements in a stack are added and removed only from one end. Hence, a stack is called a </a:t>
            </a:r>
            <a:r>
              <a:rPr lang="en-US" b="1" dirty="0">
                <a:solidFill>
                  <a:srgbClr val="C00000"/>
                </a:solidFill>
              </a:rPr>
              <a:t>LIFO (Last-In-First-Out)</a:t>
            </a:r>
            <a:r>
              <a:rPr lang="en-US" b="1" dirty="0"/>
              <a:t> </a:t>
            </a:r>
            <a:r>
              <a:rPr lang="en-US" b="1" dirty="0">
                <a:solidFill>
                  <a:schemeClr val="accent1">
                    <a:lumMod val="75000"/>
                  </a:schemeClr>
                </a:solidFill>
              </a:rPr>
              <a:t>data structure, as the element that was inserted last is the first one to be taken out.</a:t>
            </a:r>
          </a:p>
        </p:txBody>
      </p:sp>
      <p:pic>
        <p:nvPicPr>
          <p:cNvPr id="6" name="Picture 5"/>
          <p:cNvPicPr>
            <a:picLocks noChangeAspect="1"/>
          </p:cNvPicPr>
          <p:nvPr/>
        </p:nvPicPr>
        <p:blipFill>
          <a:blip r:embed="rId2"/>
          <a:stretch>
            <a:fillRect/>
          </a:stretch>
        </p:blipFill>
        <p:spPr>
          <a:xfrm>
            <a:off x="133350" y="3345304"/>
            <a:ext cx="3524250" cy="2769746"/>
          </a:xfrm>
          <a:prstGeom prst="rect">
            <a:avLst/>
          </a:prstGeom>
        </p:spPr>
      </p:pic>
      <p:pic>
        <p:nvPicPr>
          <p:cNvPr id="7" name="Picture 6"/>
          <p:cNvPicPr>
            <a:picLocks noChangeAspect="1"/>
          </p:cNvPicPr>
          <p:nvPr/>
        </p:nvPicPr>
        <p:blipFill>
          <a:blip r:embed="rId3"/>
          <a:stretch>
            <a:fillRect/>
          </a:stretch>
        </p:blipFill>
        <p:spPr>
          <a:xfrm>
            <a:off x="3657600" y="2969765"/>
            <a:ext cx="8431481" cy="3351497"/>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467010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Using Lists as Stack</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12</a:t>
            </a:fld>
            <a:endParaRPr lang="en-US"/>
          </a:p>
        </p:txBody>
      </p:sp>
      <p:pic>
        <p:nvPicPr>
          <p:cNvPr id="8" name="Picture 7"/>
          <p:cNvPicPr>
            <a:picLocks noChangeAspect="1"/>
          </p:cNvPicPr>
          <p:nvPr/>
        </p:nvPicPr>
        <p:blipFill>
          <a:blip r:embed="rId2"/>
          <a:stretch>
            <a:fillRect/>
          </a:stretch>
        </p:blipFill>
        <p:spPr>
          <a:xfrm>
            <a:off x="2066306" y="1739091"/>
            <a:ext cx="8265226" cy="4395282"/>
          </a:xfrm>
          <a:prstGeom prst="rect">
            <a:avLst/>
          </a:prstGeom>
        </p:spPr>
      </p:pic>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7" name="TextBox 9"/>
          <p:cNvSpPr txBox="1"/>
          <p:nvPr/>
        </p:nvSpPr>
        <p:spPr>
          <a:xfrm>
            <a:off x="332509" y="1723037"/>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345958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Using Lists as Queues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13</a:t>
            </a:fld>
            <a:endParaRPr lang="en-US"/>
          </a:p>
        </p:txBody>
      </p:sp>
      <p:sp>
        <p:nvSpPr>
          <p:cNvPr id="6" name="Rectangle 5"/>
          <p:cNvSpPr/>
          <p:nvPr/>
        </p:nvSpPr>
        <p:spPr>
          <a:xfrm>
            <a:off x="190005" y="1626273"/>
            <a:ext cx="11761342" cy="5078313"/>
          </a:xfrm>
          <a:prstGeom prst="rect">
            <a:avLst/>
          </a:prstGeom>
        </p:spPr>
        <p:txBody>
          <a:bodyPr wrap="square">
            <a:spAutoFit/>
          </a:bodyPr>
          <a:lstStyle/>
          <a:p>
            <a:pPr algn="just">
              <a:lnSpc>
                <a:spcPct val="150000"/>
              </a:lnSpc>
            </a:pPr>
            <a:r>
              <a:rPr lang="en-US" b="1" dirty="0">
                <a:solidFill>
                  <a:srgbClr val="C00000"/>
                </a:solidFill>
              </a:rPr>
              <a:t>Queue</a:t>
            </a:r>
            <a:r>
              <a:rPr lang="en-US" b="1" dirty="0">
                <a:solidFill>
                  <a:schemeClr val="accent1">
                    <a:lumMod val="75000"/>
                  </a:schemeClr>
                </a:solidFill>
              </a:rPr>
              <a:t> is an important data structure which stores its elements in an ordered manner. In computer systems, the operating system makes full use of queues for the following tasks.</a:t>
            </a:r>
          </a:p>
          <a:p>
            <a:pPr algn="just">
              <a:lnSpc>
                <a:spcPct val="150000"/>
              </a:lnSpc>
            </a:pPr>
            <a:r>
              <a:rPr lang="en-US" b="1" dirty="0">
                <a:solidFill>
                  <a:schemeClr val="accent1">
                    <a:lumMod val="75000"/>
                  </a:schemeClr>
                </a:solidFill>
              </a:rPr>
              <a:t>• To maintain waiting lists for a single shared resource like printer, disk, CPU, etc.</a:t>
            </a:r>
          </a:p>
          <a:p>
            <a:pPr algn="just">
              <a:lnSpc>
                <a:spcPct val="150000"/>
              </a:lnSpc>
            </a:pPr>
            <a:r>
              <a:rPr lang="en-US" b="1" dirty="0">
                <a:solidFill>
                  <a:schemeClr val="accent1">
                    <a:lumMod val="75000"/>
                  </a:schemeClr>
                </a:solidFill>
              </a:rPr>
              <a:t>• To transfer data asynchronously (data not necessarily received at same rate as sent) between two processes (IO buffers), e.g., pipes, file IO, and sockets.</a:t>
            </a:r>
          </a:p>
          <a:p>
            <a:pPr algn="just">
              <a:lnSpc>
                <a:spcPct val="150000"/>
              </a:lnSpc>
            </a:pPr>
            <a:r>
              <a:rPr lang="en-US" b="1" dirty="0">
                <a:solidFill>
                  <a:schemeClr val="accent1">
                    <a:lumMod val="75000"/>
                  </a:schemeClr>
                </a:solidFill>
              </a:rPr>
              <a:t>• As buffers on MP3 players and portable CD players, iPod playlist, etc.</a:t>
            </a:r>
          </a:p>
          <a:p>
            <a:pPr algn="just">
              <a:lnSpc>
                <a:spcPct val="150000"/>
              </a:lnSpc>
            </a:pPr>
            <a:r>
              <a:rPr lang="en-US" b="1" dirty="0">
                <a:solidFill>
                  <a:schemeClr val="accent1">
                    <a:lumMod val="75000"/>
                  </a:schemeClr>
                </a:solidFill>
              </a:rPr>
              <a:t>• Handling interrupts. </a:t>
            </a:r>
          </a:p>
          <a:p>
            <a:pPr algn="just">
              <a:lnSpc>
                <a:spcPct val="150000"/>
              </a:lnSpc>
            </a:pPr>
            <a:r>
              <a:rPr lang="en-US" b="1" dirty="0">
                <a:solidFill>
                  <a:schemeClr val="accent1">
                    <a:lumMod val="75000"/>
                  </a:schemeClr>
                </a:solidFill>
              </a:rPr>
              <a:t>• Queues are also used in the playlist of jukebox to add songs to the end and play from the front of the list.</a:t>
            </a:r>
          </a:p>
          <a:p>
            <a:pPr algn="just">
              <a:lnSpc>
                <a:spcPct val="150000"/>
              </a:lnSpc>
            </a:pPr>
            <a:r>
              <a:rPr lang="en-US" b="1" dirty="0">
                <a:solidFill>
                  <a:schemeClr val="accent1">
                    <a:lumMod val="75000"/>
                  </a:schemeClr>
                </a:solidFill>
              </a:rPr>
              <a:t>Queue supports three basic </a:t>
            </a:r>
            <a:r>
              <a:rPr lang="en-US" b="1" dirty="0">
                <a:solidFill>
                  <a:srgbClr val="C00000"/>
                </a:solidFill>
              </a:rPr>
              <a:t>operations—</a:t>
            </a:r>
            <a:r>
              <a:rPr lang="en-US" b="1" i="1" dirty="0">
                <a:solidFill>
                  <a:srgbClr val="C00000"/>
                </a:solidFill>
              </a:rPr>
              <a:t>insert, delete, </a:t>
            </a:r>
            <a:r>
              <a:rPr lang="en-US" b="1" dirty="0">
                <a:solidFill>
                  <a:srgbClr val="C00000"/>
                </a:solidFill>
              </a:rPr>
              <a:t>and </a:t>
            </a:r>
            <a:r>
              <a:rPr lang="en-US" b="1" i="1" dirty="0">
                <a:solidFill>
                  <a:srgbClr val="C00000"/>
                </a:solidFill>
              </a:rPr>
              <a:t>peep (or peek). </a:t>
            </a:r>
            <a:r>
              <a:rPr lang="en-US" b="1" dirty="0">
                <a:solidFill>
                  <a:schemeClr val="accent1">
                    <a:lumMod val="75000"/>
                  </a:schemeClr>
                </a:solidFill>
              </a:rPr>
              <a:t>In Python, you can easily implement a queue by using the append() method to insert an element at the end of the queue, pop() method with an index 0 to delete the first element from the queue, and slice operation to print the value of the last the element in the queue.</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907111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Using Lists as Queues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14</a:t>
            </a:fld>
            <a:endParaRPr lang="en-US"/>
          </a:p>
        </p:txBody>
      </p:sp>
      <p:pic>
        <p:nvPicPr>
          <p:cNvPr id="5" name="Picture 4"/>
          <p:cNvPicPr>
            <a:picLocks noChangeAspect="1"/>
          </p:cNvPicPr>
          <p:nvPr/>
        </p:nvPicPr>
        <p:blipFill>
          <a:blip r:embed="rId2"/>
          <a:stretch>
            <a:fillRect/>
          </a:stretch>
        </p:blipFill>
        <p:spPr>
          <a:xfrm>
            <a:off x="1723223" y="1977638"/>
            <a:ext cx="9196815" cy="3976079"/>
          </a:xfrm>
          <a:prstGeom prst="rect">
            <a:avLst/>
          </a:prstGeom>
        </p:spPr>
      </p:pic>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7" name="TextBox 9"/>
          <p:cNvSpPr txBox="1"/>
          <p:nvPr/>
        </p:nvSpPr>
        <p:spPr>
          <a:xfrm>
            <a:off x="328787" y="1792972"/>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3100595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List Comprehensions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15</a:t>
            </a:fld>
            <a:endParaRPr lang="en-US"/>
          </a:p>
        </p:txBody>
      </p:sp>
      <p:sp>
        <p:nvSpPr>
          <p:cNvPr id="5" name="Rectangle 4"/>
          <p:cNvSpPr/>
          <p:nvPr/>
        </p:nvSpPr>
        <p:spPr>
          <a:xfrm>
            <a:off x="190005" y="1663904"/>
            <a:ext cx="11754345" cy="3000821"/>
          </a:xfrm>
          <a:prstGeom prst="rect">
            <a:avLst/>
          </a:prstGeom>
        </p:spPr>
        <p:txBody>
          <a:bodyPr wrap="square">
            <a:spAutoFit/>
          </a:bodyPr>
          <a:lstStyle/>
          <a:p>
            <a:pPr algn="just">
              <a:lnSpc>
                <a:spcPct val="150000"/>
              </a:lnSpc>
            </a:pPr>
            <a:r>
              <a:rPr lang="en-US" b="1" dirty="0">
                <a:solidFill>
                  <a:schemeClr val="accent1">
                    <a:lumMod val="75000"/>
                  </a:schemeClr>
                </a:solidFill>
              </a:rPr>
              <a:t>Python also supports computed lists called </a:t>
            </a:r>
            <a:r>
              <a:rPr lang="en-US" b="1" i="1" dirty="0">
                <a:solidFill>
                  <a:srgbClr val="C00000"/>
                </a:solidFill>
              </a:rPr>
              <a:t>list comprehensions </a:t>
            </a:r>
            <a:r>
              <a:rPr lang="en-US" b="1" dirty="0">
                <a:solidFill>
                  <a:schemeClr val="accent1">
                    <a:lumMod val="75000"/>
                  </a:schemeClr>
                </a:solidFill>
              </a:rPr>
              <a:t>having the following syntax.</a:t>
            </a:r>
          </a:p>
          <a:p>
            <a:pPr algn="just">
              <a:lnSpc>
                <a:spcPct val="150000"/>
              </a:lnSpc>
            </a:pPr>
            <a:r>
              <a:rPr lang="en-US" b="1" dirty="0">
                <a:solidFill>
                  <a:srgbClr val="C00000"/>
                </a:solidFill>
              </a:rPr>
              <a:t>List = [expression for variable in sequence]</a:t>
            </a:r>
          </a:p>
          <a:p>
            <a:pPr algn="just">
              <a:lnSpc>
                <a:spcPct val="150000"/>
              </a:lnSpc>
            </a:pPr>
            <a:r>
              <a:rPr lang="en-US" b="1" dirty="0" smtClean="0">
                <a:solidFill>
                  <a:schemeClr val="accent1">
                    <a:lumMod val="75000"/>
                  </a:schemeClr>
                </a:solidFill>
              </a:rPr>
              <a:t>Where</a:t>
            </a:r>
            <a:r>
              <a:rPr lang="en-US" b="1" dirty="0">
                <a:solidFill>
                  <a:schemeClr val="accent1">
                    <a:lumMod val="75000"/>
                  </a:schemeClr>
                </a:solidFill>
              </a:rPr>
              <a:t>, the expression is evaluated once, for every item in the sequence.</a:t>
            </a:r>
          </a:p>
          <a:p>
            <a:pPr algn="just">
              <a:lnSpc>
                <a:spcPct val="150000"/>
              </a:lnSpc>
            </a:pPr>
            <a:r>
              <a:rPr lang="en-US" b="1" dirty="0">
                <a:solidFill>
                  <a:schemeClr val="accent1">
                    <a:lumMod val="75000"/>
                  </a:schemeClr>
                </a:solidFill>
              </a:rPr>
              <a:t>List comprehensions help programmers to create lists in a concise way. This is mainly beneficial </a:t>
            </a:r>
            <a:r>
              <a:rPr lang="en-US" b="1" dirty="0" smtClean="0">
                <a:solidFill>
                  <a:schemeClr val="accent1">
                    <a:lumMod val="75000"/>
                  </a:schemeClr>
                </a:solidFill>
              </a:rPr>
              <a:t>to make </a:t>
            </a:r>
            <a:r>
              <a:rPr lang="en-US" b="1" dirty="0">
                <a:solidFill>
                  <a:schemeClr val="accent1">
                    <a:lumMod val="75000"/>
                  </a:schemeClr>
                </a:solidFill>
              </a:rPr>
              <a:t>new lists where each element is the obtained by applying some operations to each member of </a:t>
            </a:r>
            <a:r>
              <a:rPr lang="en-US" b="1" dirty="0" smtClean="0">
                <a:solidFill>
                  <a:schemeClr val="accent1">
                    <a:lumMod val="75000"/>
                  </a:schemeClr>
                </a:solidFill>
              </a:rPr>
              <a:t>another sequence </a:t>
            </a:r>
            <a:r>
              <a:rPr lang="en-US" b="1" dirty="0">
                <a:solidFill>
                  <a:schemeClr val="accent1">
                    <a:lumMod val="75000"/>
                  </a:schemeClr>
                </a:solidFill>
              </a:rPr>
              <a:t>or </a:t>
            </a:r>
            <a:r>
              <a:rPr lang="en-US" b="1" dirty="0" err="1">
                <a:solidFill>
                  <a:schemeClr val="accent1">
                    <a:lumMod val="75000"/>
                  </a:schemeClr>
                </a:solidFill>
              </a:rPr>
              <a:t>iterable</a:t>
            </a:r>
            <a:r>
              <a:rPr lang="en-US" b="1" dirty="0">
                <a:solidFill>
                  <a:schemeClr val="accent1">
                    <a:lumMod val="75000"/>
                  </a:schemeClr>
                </a:solidFill>
              </a:rPr>
              <a:t>. List comprehension is also used to create a subsequence of those elements that </a:t>
            </a:r>
            <a:r>
              <a:rPr lang="en-US" b="1" dirty="0" smtClean="0">
                <a:solidFill>
                  <a:schemeClr val="accent1">
                    <a:lumMod val="75000"/>
                  </a:schemeClr>
                </a:solidFill>
              </a:rPr>
              <a:t>satisfy a </a:t>
            </a:r>
            <a:r>
              <a:rPr lang="en-US" b="1" dirty="0">
                <a:solidFill>
                  <a:schemeClr val="accent1">
                    <a:lumMod val="75000"/>
                  </a:schemeClr>
                </a:solidFill>
              </a:rPr>
              <a:t>certain condition</a:t>
            </a:r>
            <a:r>
              <a:rPr lang="en-US" dirty="0">
                <a:latin typeface="TimesNewRomanPSMT"/>
              </a:rPr>
              <a:t>.</a:t>
            </a:r>
            <a:endParaRPr lang="en-US" dirty="0"/>
          </a:p>
        </p:txBody>
      </p:sp>
      <p:pic>
        <p:nvPicPr>
          <p:cNvPr id="6" name="Picture 5"/>
          <p:cNvPicPr>
            <a:picLocks noChangeAspect="1"/>
          </p:cNvPicPr>
          <p:nvPr/>
        </p:nvPicPr>
        <p:blipFill>
          <a:blip r:embed="rId2"/>
          <a:stretch>
            <a:fillRect/>
          </a:stretch>
        </p:blipFill>
        <p:spPr>
          <a:xfrm>
            <a:off x="2636322" y="4293480"/>
            <a:ext cx="9308028" cy="2027782"/>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9"/>
          <p:cNvSpPr txBox="1"/>
          <p:nvPr/>
        </p:nvSpPr>
        <p:spPr>
          <a:xfrm>
            <a:off x="190005" y="4571964"/>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3731120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Looping in Lists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16</a:t>
            </a:fld>
            <a:endParaRPr lang="en-US"/>
          </a:p>
        </p:txBody>
      </p:sp>
      <p:sp>
        <p:nvSpPr>
          <p:cNvPr id="6" name="Rectangle 5"/>
          <p:cNvSpPr/>
          <p:nvPr/>
        </p:nvSpPr>
        <p:spPr>
          <a:xfrm>
            <a:off x="118754" y="1625337"/>
            <a:ext cx="11870840" cy="2169825"/>
          </a:xfrm>
          <a:prstGeom prst="rect">
            <a:avLst/>
          </a:prstGeom>
        </p:spPr>
        <p:txBody>
          <a:bodyPr wrap="square">
            <a:spAutoFit/>
          </a:bodyPr>
          <a:lstStyle/>
          <a:p>
            <a:pPr algn="just">
              <a:lnSpc>
                <a:spcPct val="150000"/>
              </a:lnSpc>
            </a:pPr>
            <a:r>
              <a:rPr lang="en-US" b="1" dirty="0">
                <a:solidFill>
                  <a:schemeClr val="accent1">
                    <a:lumMod val="75000"/>
                  </a:schemeClr>
                </a:solidFill>
              </a:rPr>
              <a:t>Python's for and in constructs are extremely useful especially when working with lists. The</a:t>
            </a:r>
            <a:r>
              <a:rPr lang="en-US" b="1" dirty="0">
                <a:solidFill>
                  <a:srgbClr val="C00000"/>
                </a:solidFill>
              </a:rPr>
              <a:t> for </a:t>
            </a:r>
            <a:r>
              <a:rPr lang="en-US" b="1" dirty="0" err="1">
                <a:solidFill>
                  <a:srgbClr val="C00000"/>
                </a:solidFill>
              </a:rPr>
              <a:t>var</a:t>
            </a:r>
            <a:r>
              <a:rPr lang="en-US" b="1" dirty="0">
                <a:solidFill>
                  <a:srgbClr val="C00000"/>
                </a:solidFill>
              </a:rPr>
              <a:t> </a:t>
            </a:r>
            <a:r>
              <a:rPr lang="en-US" b="1" dirty="0" smtClean="0">
                <a:solidFill>
                  <a:srgbClr val="C00000"/>
                </a:solidFill>
              </a:rPr>
              <a:t>in list </a:t>
            </a:r>
            <a:r>
              <a:rPr lang="en-US" b="1" dirty="0">
                <a:solidFill>
                  <a:schemeClr val="accent1">
                    <a:lumMod val="75000"/>
                  </a:schemeClr>
                </a:solidFill>
              </a:rPr>
              <a:t>statement is an easy way to access each element in a list (or any other sequence). For example, in the</a:t>
            </a:r>
          </a:p>
          <a:p>
            <a:pPr algn="just">
              <a:lnSpc>
                <a:spcPct val="150000"/>
              </a:lnSpc>
            </a:pPr>
            <a:r>
              <a:rPr lang="en-US" b="1" dirty="0">
                <a:solidFill>
                  <a:schemeClr val="accent1">
                    <a:lumMod val="75000"/>
                  </a:schemeClr>
                </a:solidFill>
              </a:rPr>
              <a:t>following code, the for loop is used to access each item in the list.</a:t>
            </a:r>
          </a:p>
          <a:p>
            <a:pPr algn="just">
              <a:lnSpc>
                <a:spcPct val="150000"/>
              </a:lnSpc>
            </a:pPr>
            <a:r>
              <a:rPr lang="en-US" b="1" dirty="0">
                <a:solidFill>
                  <a:srgbClr val="C00000"/>
                </a:solidFill>
              </a:rPr>
              <a:t>for </a:t>
            </a:r>
            <a:r>
              <a:rPr lang="en-US" b="1" dirty="0" err="1">
                <a:solidFill>
                  <a:srgbClr val="C00000"/>
                </a:solidFill>
              </a:rPr>
              <a:t>i</a:t>
            </a:r>
            <a:r>
              <a:rPr lang="en-US" b="1" dirty="0">
                <a:solidFill>
                  <a:srgbClr val="C00000"/>
                </a:solidFill>
              </a:rPr>
              <a:t> in list:</a:t>
            </a:r>
          </a:p>
          <a:p>
            <a:pPr algn="just">
              <a:lnSpc>
                <a:spcPct val="150000"/>
              </a:lnSpc>
            </a:pPr>
            <a:r>
              <a:rPr lang="en-US" b="1" dirty="0">
                <a:solidFill>
                  <a:srgbClr val="C00000"/>
                </a:solidFill>
              </a:rPr>
              <a:t>	print(</a:t>
            </a:r>
            <a:r>
              <a:rPr lang="en-US" b="1" dirty="0" err="1">
                <a:solidFill>
                  <a:srgbClr val="C00000"/>
                </a:solidFill>
              </a:rPr>
              <a:t>i</a:t>
            </a:r>
            <a:r>
              <a:rPr lang="en-US" b="1" dirty="0">
                <a:solidFill>
                  <a:srgbClr val="C00000"/>
                </a:solidFill>
              </a:rPr>
              <a:t>)</a:t>
            </a:r>
          </a:p>
        </p:txBody>
      </p:sp>
      <p:pic>
        <p:nvPicPr>
          <p:cNvPr id="5" name="Picture 4"/>
          <p:cNvPicPr>
            <a:picLocks noChangeAspect="1"/>
          </p:cNvPicPr>
          <p:nvPr/>
        </p:nvPicPr>
        <p:blipFill>
          <a:blip r:embed="rId2"/>
          <a:stretch>
            <a:fillRect/>
          </a:stretch>
        </p:blipFill>
        <p:spPr>
          <a:xfrm>
            <a:off x="3912832" y="3351011"/>
            <a:ext cx="5690847" cy="3049278"/>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9"/>
          <p:cNvSpPr txBox="1"/>
          <p:nvPr/>
        </p:nvSpPr>
        <p:spPr>
          <a:xfrm>
            <a:off x="3912832" y="2906846"/>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760107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Using the enumerate() </a:t>
            </a:r>
            <a:r>
              <a:rPr lang="en-US" sz="3200" b="1" dirty="0" smtClean="0"/>
              <a:t>and range() Functions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17</a:t>
            </a:fld>
            <a:endParaRPr lang="en-US"/>
          </a:p>
        </p:txBody>
      </p:sp>
      <p:sp>
        <p:nvSpPr>
          <p:cNvPr id="5" name="Rectangle 4"/>
          <p:cNvSpPr/>
          <p:nvPr/>
        </p:nvSpPr>
        <p:spPr>
          <a:xfrm>
            <a:off x="104775" y="1747531"/>
            <a:ext cx="11811000" cy="1338828"/>
          </a:xfrm>
          <a:prstGeom prst="rect">
            <a:avLst/>
          </a:prstGeom>
        </p:spPr>
        <p:txBody>
          <a:bodyPr wrap="square">
            <a:spAutoFit/>
          </a:bodyPr>
          <a:lstStyle/>
          <a:p>
            <a:pPr algn="just">
              <a:lnSpc>
                <a:spcPct val="150000"/>
              </a:lnSpc>
            </a:pPr>
            <a:r>
              <a:rPr lang="en-US" b="1" dirty="0" smtClean="0">
                <a:solidFill>
                  <a:srgbClr val="C00000"/>
                </a:solidFill>
              </a:rPr>
              <a:t>enumerate() </a:t>
            </a:r>
            <a:r>
              <a:rPr lang="en-US" b="1" dirty="0" smtClean="0">
                <a:solidFill>
                  <a:schemeClr val="accent1">
                    <a:lumMod val="75000"/>
                  </a:schemeClr>
                </a:solidFill>
              </a:rPr>
              <a:t>function is </a:t>
            </a:r>
            <a:r>
              <a:rPr lang="en-US" b="1" dirty="0">
                <a:solidFill>
                  <a:schemeClr val="accent1">
                    <a:lumMod val="75000"/>
                  </a:schemeClr>
                </a:solidFill>
              </a:rPr>
              <a:t>used when you want to print both index as well as an item in </a:t>
            </a:r>
            <a:r>
              <a:rPr lang="en-US" b="1" dirty="0" smtClean="0">
                <a:solidFill>
                  <a:schemeClr val="accent1">
                    <a:lumMod val="75000"/>
                  </a:schemeClr>
                </a:solidFill>
              </a:rPr>
              <a:t>the list</a:t>
            </a:r>
            <a:r>
              <a:rPr lang="en-US" b="1" dirty="0">
                <a:solidFill>
                  <a:schemeClr val="accent1">
                    <a:lumMod val="75000"/>
                  </a:schemeClr>
                </a:solidFill>
              </a:rPr>
              <a:t>. The </a:t>
            </a:r>
            <a:r>
              <a:rPr lang="en-US" b="1" dirty="0" smtClean="0">
                <a:solidFill>
                  <a:schemeClr val="accent1">
                    <a:lumMod val="75000"/>
                  </a:schemeClr>
                </a:solidFill>
              </a:rPr>
              <a:t>function </a:t>
            </a:r>
            <a:r>
              <a:rPr lang="en-US" b="1" dirty="0">
                <a:solidFill>
                  <a:schemeClr val="accent1">
                    <a:lumMod val="75000"/>
                  </a:schemeClr>
                </a:solidFill>
              </a:rPr>
              <a:t>returns an enumerate object which contains the index and value of all the </a:t>
            </a:r>
            <a:r>
              <a:rPr lang="en-US" b="1" dirty="0" smtClean="0">
                <a:solidFill>
                  <a:schemeClr val="accent1">
                    <a:lumMod val="75000"/>
                  </a:schemeClr>
                </a:solidFill>
              </a:rPr>
              <a:t>items of </a:t>
            </a:r>
            <a:r>
              <a:rPr lang="en-US" b="1" dirty="0">
                <a:solidFill>
                  <a:schemeClr val="accent1">
                    <a:lumMod val="75000"/>
                  </a:schemeClr>
                </a:solidFill>
              </a:rPr>
              <a:t>the list as a tuple</a:t>
            </a:r>
            <a:r>
              <a:rPr lang="en-US" b="1" dirty="0" smtClean="0">
                <a:solidFill>
                  <a:schemeClr val="accent1">
                    <a:lumMod val="75000"/>
                  </a:schemeClr>
                </a:solidFill>
              </a:rPr>
              <a:t>.</a:t>
            </a:r>
          </a:p>
          <a:p>
            <a:pPr algn="just">
              <a:lnSpc>
                <a:spcPct val="150000"/>
              </a:lnSpc>
            </a:pPr>
            <a:r>
              <a:rPr lang="en-US" b="1" dirty="0" smtClean="0">
                <a:solidFill>
                  <a:schemeClr val="accent1">
                    <a:lumMod val="75000"/>
                  </a:schemeClr>
                </a:solidFill>
              </a:rPr>
              <a:t>The </a:t>
            </a:r>
            <a:r>
              <a:rPr lang="en-US" b="1" dirty="0">
                <a:solidFill>
                  <a:srgbClr val="C00000"/>
                </a:solidFill>
              </a:rPr>
              <a:t>range() </a:t>
            </a:r>
            <a:r>
              <a:rPr lang="en-US" b="1" dirty="0" smtClean="0">
                <a:solidFill>
                  <a:schemeClr val="accent1">
                    <a:lumMod val="75000"/>
                  </a:schemeClr>
                </a:solidFill>
              </a:rPr>
              <a:t>function is used when you </a:t>
            </a:r>
            <a:r>
              <a:rPr lang="en-US" b="1" dirty="0">
                <a:solidFill>
                  <a:schemeClr val="accent1">
                    <a:lumMod val="75000"/>
                  </a:schemeClr>
                </a:solidFill>
              </a:rPr>
              <a:t>need to print </a:t>
            </a:r>
            <a:r>
              <a:rPr lang="en-US" b="1" dirty="0" smtClean="0">
                <a:solidFill>
                  <a:schemeClr val="accent1">
                    <a:lumMod val="75000"/>
                  </a:schemeClr>
                </a:solidFill>
              </a:rPr>
              <a:t>index.</a:t>
            </a:r>
            <a:endParaRPr lang="en-US" b="1"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1495592" y="3145479"/>
            <a:ext cx="4725435" cy="3124969"/>
          </a:xfrm>
          <a:prstGeom prst="rect">
            <a:avLst/>
          </a:prstGeom>
        </p:spPr>
      </p:pic>
      <p:pic>
        <p:nvPicPr>
          <p:cNvPr id="7" name="Picture 6"/>
          <p:cNvPicPr>
            <a:picLocks noChangeAspect="1"/>
          </p:cNvPicPr>
          <p:nvPr/>
        </p:nvPicPr>
        <p:blipFill>
          <a:blip r:embed="rId3"/>
          <a:stretch>
            <a:fillRect/>
          </a:stretch>
        </p:blipFill>
        <p:spPr>
          <a:xfrm>
            <a:off x="6440384" y="3145480"/>
            <a:ext cx="4318946" cy="3124969"/>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9" name="TextBox 9"/>
          <p:cNvSpPr txBox="1"/>
          <p:nvPr/>
        </p:nvSpPr>
        <p:spPr>
          <a:xfrm>
            <a:off x="104775" y="3145479"/>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Examples:</a:t>
            </a:r>
            <a:endParaRPr lang="en-IN" dirty="0"/>
          </a:p>
        </p:txBody>
      </p:sp>
    </p:spTree>
    <p:extLst>
      <p:ext uri="{BB962C8B-B14F-4D97-AF65-F5344CB8AC3E}">
        <p14:creationId xmlns:p14="http://schemas.microsoft.com/office/powerpoint/2010/main" val="3171041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Using an </a:t>
            </a:r>
            <a:r>
              <a:rPr lang="en-US" sz="3200" b="1" dirty="0" smtClean="0"/>
              <a:t>Iterator</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18</a:t>
            </a:fld>
            <a:endParaRPr lang="en-US"/>
          </a:p>
        </p:txBody>
      </p:sp>
      <p:sp>
        <p:nvSpPr>
          <p:cNvPr id="6" name="Rectangle 5"/>
          <p:cNvSpPr/>
          <p:nvPr/>
        </p:nvSpPr>
        <p:spPr>
          <a:xfrm>
            <a:off x="147637" y="1747361"/>
            <a:ext cx="11568113" cy="1338828"/>
          </a:xfrm>
          <a:prstGeom prst="rect">
            <a:avLst/>
          </a:prstGeom>
        </p:spPr>
        <p:txBody>
          <a:bodyPr wrap="square">
            <a:spAutoFit/>
          </a:bodyPr>
          <a:lstStyle/>
          <a:p>
            <a:pPr algn="just">
              <a:lnSpc>
                <a:spcPct val="150000"/>
              </a:lnSpc>
            </a:pPr>
            <a:r>
              <a:rPr lang="en-US" b="1" dirty="0">
                <a:solidFill>
                  <a:schemeClr val="accent1">
                    <a:lumMod val="75000"/>
                  </a:schemeClr>
                </a:solidFill>
              </a:rPr>
              <a:t>You can create an iterator using the built-in </a:t>
            </a:r>
            <a:r>
              <a:rPr lang="en-US" b="1" dirty="0" err="1">
                <a:solidFill>
                  <a:srgbClr val="C00000"/>
                </a:solidFill>
              </a:rPr>
              <a:t>iter</a:t>
            </a:r>
            <a:r>
              <a:rPr lang="en-US" b="1" dirty="0">
                <a:solidFill>
                  <a:srgbClr val="C00000"/>
                </a:solidFill>
              </a:rPr>
              <a:t>() </a:t>
            </a:r>
            <a:r>
              <a:rPr lang="en-US" b="1" dirty="0">
                <a:solidFill>
                  <a:schemeClr val="accent1">
                    <a:lumMod val="75000"/>
                  </a:schemeClr>
                </a:solidFill>
              </a:rPr>
              <a:t>function. The iterator is used to loop over the elements of the list. For this, the iterator fetches the value and then automatically points to the next element in the list when it is used with the</a:t>
            </a:r>
            <a:r>
              <a:rPr lang="en-US" b="1" dirty="0"/>
              <a:t> </a:t>
            </a:r>
            <a:r>
              <a:rPr lang="en-US" b="1" dirty="0">
                <a:solidFill>
                  <a:srgbClr val="C00000"/>
                </a:solidFill>
              </a:rPr>
              <a:t>next() </a:t>
            </a:r>
            <a:r>
              <a:rPr lang="en-US" b="1" dirty="0" smtClean="0">
                <a:solidFill>
                  <a:schemeClr val="accent1">
                    <a:lumMod val="75000"/>
                  </a:schemeClr>
                </a:solidFill>
              </a:rPr>
              <a:t>method.</a:t>
            </a:r>
            <a:endParaRPr lang="en-US" b="1" dirty="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1560190" y="3175605"/>
            <a:ext cx="6402203" cy="3145657"/>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9"/>
          <p:cNvSpPr txBox="1"/>
          <p:nvPr/>
        </p:nvSpPr>
        <p:spPr>
          <a:xfrm>
            <a:off x="166255" y="3086189"/>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1976460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filter() Function</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19</a:t>
            </a:fld>
            <a:endParaRPr lang="en-US"/>
          </a:p>
        </p:txBody>
      </p:sp>
      <p:sp>
        <p:nvSpPr>
          <p:cNvPr id="5" name="Rectangle 4"/>
          <p:cNvSpPr/>
          <p:nvPr/>
        </p:nvSpPr>
        <p:spPr>
          <a:xfrm>
            <a:off x="83128" y="1815526"/>
            <a:ext cx="11913610" cy="2169825"/>
          </a:xfrm>
          <a:prstGeom prst="rect">
            <a:avLst/>
          </a:prstGeom>
        </p:spPr>
        <p:txBody>
          <a:bodyPr wrap="square">
            <a:spAutoFit/>
          </a:bodyPr>
          <a:lstStyle/>
          <a:p>
            <a:pPr algn="just">
              <a:lnSpc>
                <a:spcPct val="150000"/>
              </a:lnSpc>
            </a:pPr>
            <a:r>
              <a:rPr lang="en-US" b="1" dirty="0">
                <a:solidFill>
                  <a:schemeClr val="accent1">
                    <a:lumMod val="75000"/>
                  </a:schemeClr>
                </a:solidFill>
              </a:rPr>
              <a:t>The </a:t>
            </a:r>
            <a:r>
              <a:rPr lang="en-US" b="1" dirty="0">
                <a:solidFill>
                  <a:srgbClr val="C00000"/>
                </a:solidFill>
              </a:rPr>
              <a:t>filter() function </a:t>
            </a:r>
            <a:r>
              <a:rPr lang="en-US" b="1" dirty="0">
                <a:solidFill>
                  <a:schemeClr val="accent1">
                    <a:lumMod val="75000"/>
                  </a:schemeClr>
                </a:solidFill>
              </a:rPr>
              <a:t>constructs a list from those elements of the list for which a function returns True. The</a:t>
            </a:r>
          </a:p>
          <a:p>
            <a:pPr algn="just">
              <a:lnSpc>
                <a:spcPct val="150000"/>
              </a:lnSpc>
            </a:pPr>
            <a:r>
              <a:rPr lang="en-US" b="1" dirty="0">
                <a:solidFill>
                  <a:schemeClr val="accent1">
                    <a:lumMod val="75000"/>
                  </a:schemeClr>
                </a:solidFill>
              </a:rPr>
              <a:t>syntax of the filter() function is given as</a:t>
            </a:r>
            <a:r>
              <a:rPr lang="en-US" b="1" dirty="0" smtClean="0"/>
              <a:t>, </a:t>
            </a:r>
            <a:r>
              <a:rPr lang="en-US" b="1" dirty="0" smtClean="0">
                <a:solidFill>
                  <a:srgbClr val="C00000"/>
                </a:solidFill>
              </a:rPr>
              <a:t>filter(function</a:t>
            </a:r>
            <a:r>
              <a:rPr lang="en-US" b="1" dirty="0">
                <a:solidFill>
                  <a:srgbClr val="C00000"/>
                </a:solidFill>
              </a:rPr>
              <a:t>, sequence</a:t>
            </a:r>
            <a:r>
              <a:rPr lang="en-US" b="1" dirty="0" smtClean="0">
                <a:solidFill>
                  <a:srgbClr val="C00000"/>
                </a:solidFill>
              </a:rPr>
              <a:t>)</a:t>
            </a:r>
          </a:p>
          <a:p>
            <a:pPr algn="just">
              <a:lnSpc>
                <a:spcPct val="150000"/>
              </a:lnSpc>
            </a:pPr>
            <a:r>
              <a:rPr lang="en-US" b="1" dirty="0">
                <a:solidFill>
                  <a:schemeClr val="accent1">
                    <a:lumMod val="75000"/>
                  </a:schemeClr>
                </a:solidFill>
              </a:rPr>
              <a:t>As per the syntax, the filter() function returns a sequence that contains items from the sequence for which the function is True. If sequence is a string, Unicode, or a tuple, then the result will be of the same type;</a:t>
            </a:r>
          </a:p>
          <a:p>
            <a:pPr algn="just">
              <a:lnSpc>
                <a:spcPct val="150000"/>
              </a:lnSpc>
            </a:pPr>
            <a:r>
              <a:rPr lang="en-US" b="1" dirty="0">
                <a:solidFill>
                  <a:schemeClr val="accent1">
                    <a:lumMod val="75000"/>
                  </a:schemeClr>
                </a:solidFill>
              </a:rPr>
              <a:t>otherwise, it is always a list.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9"/>
          <p:cNvSpPr txBox="1"/>
          <p:nvPr/>
        </p:nvSpPr>
        <p:spPr>
          <a:xfrm>
            <a:off x="83128" y="4127238"/>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032" y="3921086"/>
            <a:ext cx="8648700"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0505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a:t>
            </a:fld>
            <a:endParaRPr lang="en-US"/>
          </a:p>
        </p:txBody>
      </p:sp>
      <p:sp>
        <p:nvSpPr>
          <p:cNvPr id="5" name="Rectangle 4"/>
          <p:cNvSpPr/>
          <p:nvPr/>
        </p:nvSpPr>
        <p:spPr>
          <a:xfrm>
            <a:off x="1814596" y="2256057"/>
            <a:ext cx="8562808" cy="1785104"/>
          </a:xfrm>
          <a:prstGeom prst="rect">
            <a:avLst/>
          </a:prstGeom>
        </p:spPr>
        <p:txBody>
          <a:bodyPr wrap="square">
            <a:spAutoFit/>
          </a:bodyPr>
          <a:lstStyle/>
          <a:p>
            <a:pPr algn="ctr">
              <a:lnSpc>
                <a:spcPct val="150000"/>
              </a:lnSpc>
            </a:pPr>
            <a:r>
              <a:rPr lang="en-US" sz="4400" b="1" dirty="0" smtClean="0">
                <a:solidFill>
                  <a:schemeClr val="accent1">
                    <a:lumMod val="75000"/>
                  </a:schemeClr>
                </a:solidFill>
                <a:latin typeface="Gill Sans Std"/>
              </a:rPr>
              <a:t>CHAPTER 8</a:t>
            </a:r>
          </a:p>
          <a:p>
            <a:pPr algn="ctr"/>
            <a:r>
              <a:rPr lang="en-US" sz="4400" b="1" dirty="0" smtClean="0"/>
              <a:t>Data </a:t>
            </a:r>
            <a:r>
              <a:rPr lang="en-US" sz="4400" b="1" dirty="0"/>
              <a:t>Structures</a:t>
            </a:r>
            <a:endParaRPr lang="en-US" sz="4400" dirty="0">
              <a:solidFill>
                <a:schemeClr val="accent1">
                  <a:lumMod val="75000"/>
                </a:schemeClr>
              </a:solidFill>
            </a:endParaRP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297553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map() Function</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20</a:t>
            </a:fld>
            <a:endParaRPr lang="en-US"/>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5" name="Rectangle 4"/>
          <p:cNvSpPr/>
          <p:nvPr/>
        </p:nvSpPr>
        <p:spPr>
          <a:xfrm>
            <a:off x="147274" y="1655258"/>
            <a:ext cx="11804073" cy="2308324"/>
          </a:xfrm>
          <a:prstGeom prst="rect">
            <a:avLst/>
          </a:prstGeom>
        </p:spPr>
        <p:txBody>
          <a:bodyPr wrap="square">
            <a:spAutoFit/>
          </a:bodyPr>
          <a:lstStyle/>
          <a:p>
            <a:pPr algn="just">
              <a:lnSpc>
                <a:spcPct val="150000"/>
              </a:lnSpc>
            </a:pPr>
            <a:r>
              <a:rPr lang="en-US" b="1" dirty="0">
                <a:solidFill>
                  <a:schemeClr val="accent1">
                    <a:lumMod val="75000"/>
                  </a:schemeClr>
                </a:solidFill>
              </a:rPr>
              <a:t>The map() function applies a particular function to every element of a list. Its syntax is same as the </a:t>
            </a:r>
            <a:r>
              <a:rPr lang="en-US" b="1" dirty="0" smtClean="0">
                <a:solidFill>
                  <a:schemeClr val="accent1">
                    <a:lumMod val="75000"/>
                  </a:schemeClr>
                </a:solidFill>
              </a:rPr>
              <a:t>filter function</a:t>
            </a:r>
            <a:endParaRPr lang="en-US" b="1" dirty="0">
              <a:solidFill>
                <a:schemeClr val="accent1">
                  <a:lumMod val="75000"/>
                </a:schemeClr>
              </a:solidFill>
            </a:endParaRPr>
          </a:p>
          <a:p>
            <a:endParaRPr lang="en-US" dirty="0"/>
          </a:p>
          <a:p>
            <a:endParaRPr lang="en-US" dirty="0" smtClean="0"/>
          </a:p>
          <a:p>
            <a:r>
              <a:rPr lang="en-US" b="1" dirty="0">
                <a:solidFill>
                  <a:schemeClr val="accent1">
                    <a:lumMod val="75000"/>
                  </a:schemeClr>
                </a:solidFill>
              </a:rPr>
              <a:t>After applying the specified function on the sequence, the map() function returns the modified list. The map() function calls function(item) for each item in the sequence and returns a list of the return values.</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82" y="2637510"/>
            <a:ext cx="293370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786" y="4065794"/>
            <a:ext cx="4448175" cy="2620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82899" y="3724481"/>
            <a:ext cx="913212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 </a:t>
            </a:r>
            <a:r>
              <a:rPr lang="en-US" dirty="0"/>
              <a:t>Program that adds 2 to every value in the list</a:t>
            </a:r>
            <a:endParaRPr lang="en-IN" dirty="0"/>
          </a:p>
        </p:txBody>
      </p:sp>
    </p:spTree>
    <p:extLst>
      <p:ext uri="{BB962C8B-B14F-4D97-AF65-F5344CB8AC3E}">
        <p14:creationId xmlns:p14="http://schemas.microsoft.com/office/powerpoint/2010/main" val="836650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reduce() Function</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21</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7" name="Rectangle 6"/>
          <p:cNvSpPr/>
          <p:nvPr/>
        </p:nvSpPr>
        <p:spPr>
          <a:xfrm>
            <a:off x="142501" y="1724430"/>
            <a:ext cx="11808843" cy="874535"/>
          </a:xfrm>
          <a:prstGeom prst="rect">
            <a:avLst/>
          </a:prstGeom>
        </p:spPr>
        <p:txBody>
          <a:bodyPr wrap="square">
            <a:spAutoFit/>
          </a:bodyPr>
          <a:lstStyle/>
          <a:p>
            <a:pPr>
              <a:lnSpc>
                <a:spcPct val="150000"/>
              </a:lnSpc>
            </a:pPr>
            <a:r>
              <a:rPr lang="en-US" b="1" dirty="0">
                <a:solidFill>
                  <a:schemeClr val="accent1">
                    <a:lumMod val="75000"/>
                  </a:schemeClr>
                </a:solidFill>
              </a:rPr>
              <a:t>The reduce() function with syntax as given below returns a single value generated by calling the function</a:t>
            </a:r>
          </a:p>
          <a:p>
            <a:pPr>
              <a:lnSpc>
                <a:spcPct val="150000"/>
              </a:lnSpc>
            </a:pPr>
            <a:r>
              <a:rPr lang="en-US" b="1" dirty="0">
                <a:solidFill>
                  <a:schemeClr val="accent1">
                    <a:lumMod val="75000"/>
                  </a:schemeClr>
                </a:solidFill>
              </a:rPr>
              <a:t>on the first two items of the sequence, then on the result and the next item, and so on.</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39" y="2717492"/>
            <a:ext cx="27622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39" y="3711206"/>
            <a:ext cx="865822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42501" y="3198793"/>
            <a:ext cx="913212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 </a:t>
            </a:r>
            <a:r>
              <a:rPr lang="en-US" dirty="0"/>
              <a:t>Program to calculate the sum of values in a list using the reduce() function</a:t>
            </a:r>
            <a:endParaRPr lang="en-IN" dirty="0"/>
          </a:p>
        </p:txBody>
      </p:sp>
    </p:spTree>
    <p:extLst>
      <p:ext uri="{BB962C8B-B14F-4D97-AF65-F5344CB8AC3E}">
        <p14:creationId xmlns:p14="http://schemas.microsoft.com/office/powerpoint/2010/main" val="1123848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Tuple</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22</a:t>
            </a:fld>
            <a:endParaRPr lang="en-US"/>
          </a:p>
        </p:txBody>
      </p:sp>
      <p:sp>
        <p:nvSpPr>
          <p:cNvPr id="5" name="Rectangle 4"/>
          <p:cNvSpPr/>
          <p:nvPr/>
        </p:nvSpPr>
        <p:spPr>
          <a:xfrm>
            <a:off x="166255" y="1794361"/>
            <a:ext cx="11670856" cy="4524315"/>
          </a:xfrm>
          <a:prstGeom prst="rect">
            <a:avLst/>
          </a:prstGeom>
        </p:spPr>
        <p:txBody>
          <a:bodyPr wrap="square">
            <a:spAutoFit/>
          </a:bodyPr>
          <a:lstStyle/>
          <a:p>
            <a:pPr algn="just">
              <a:lnSpc>
                <a:spcPct val="150000"/>
              </a:lnSpc>
            </a:pPr>
            <a:r>
              <a:rPr lang="en-US" b="1" dirty="0">
                <a:solidFill>
                  <a:schemeClr val="accent1">
                    <a:lumMod val="75000"/>
                  </a:schemeClr>
                </a:solidFill>
              </a:rPr>
              <a:t>Like lists, tuple is another data structure supported by Python. It is very similar to lists but differs in two things.</a:t>
            </a:r>
          </a:p>
          <a:p>
            <a:pPr algn="just">
              <a:lnSpc>
                <a:spcPct val="150000"/>
              </a:lnSpc>
            </a:pPr>
            <a:r>
              <a:rPr lang="en-US" b="1" dirty="0">
                <a:solidFill>
                  <a:schemeClr val="accent1">
                    <a:lumMod val="75000"/>
                  </a:schemeClr>
                </a:solidFill>
              </a:rPr>
              <a:t>• First, a tuple is a sequence of </a:t>
            </a:r>
            <a:r>
              <a:rPr lang="en-US" b="1" i="1" dirty="0">
                <a:solidFill>
                  <a:schemeClr val="accent1">
                    <a:lumMod val="75000"/>
                  </a:schemeClr>
                </a:solidFill>
              </a:rPr>
              <a:t>immutable </a:t>
            </a:r>
            <a:r>
              <a:rPr lang="en-US" b="1" dirty="0">
                <a:solidFill>
                  <a:schemeClr val="accent1">
                    <a:lumMod val="75000"/>
                  </a:schemeClr>
                </a:solidFill>
              </a:rPr>
              <a:t>objects. This means that while you can change the value of one </a:t>
            </a:r>
            <a:r>
              <a:rPr lang="en-US" b="1" dirty="0" smtClean="0">
                <a:solidFill>
                  <a:schemeClr val="accent1">
                    <a:lumMod val="75000"/>
                  </a:schemeClr>
                </a:solidFill>
              </a:rPr>
              <a:t>or more items in a list, you cannot change the values in a tuple.</a:t>
            </a:r>
          </a:p>
          <a:p>
            <a:pPr algn="just">
              <a:lnSpc>
                <a:spcPct val="150000"/>
              </a:lnSpc>
            </a:pPr>
            <a:r>
              <a:rPr lang="en-US" b="1" dirty="0" smtClean="0">
                <a:solidFill>
                  <a:schemeClr val="accent1">
                    <a:lumMod val="75000"/>
                  </a:schemeClr>
                </a:solidFill>
              </a:rPr>
              <a:t>• </a:t>
            </a:r>
            <a:r>
              <a:rPr lang="en-US" b="1" dirty="0">
                <a:solidFill>
                  <a:schemeClr val="accent1">
                    <a:lumMod val="75000"/>
                  </a:schemeClr>
                </a:solidFill>
              </a:rPr>
              <a:t>Second, tuples use parentheses to define its elements whereas lists use square brackets.</a:t>
            </a:r>
          </a:p>
          <a:p>
            <a:pPr algn="just">
              <a:lnSpc>
                <a:spcPct val="150000"/>
              </a:lnSpc>
            </a:pPr>
            <a:r>
              <a:rPr lang="en-US" b="1" dirty="0" smtClean="0">
                <a:solidFill>
                  <a:srgbClr val="C00000"/>
                </a:solidFill>
              </a:rPr>
              <a:t>Creating </a:t>
            </a:r>
            <a:r>
              <a:rPr lang="en-US" b="1" dirty="0">
                <a:solidFill>
                  <a:srgbClr val="C00000"/>
                </a:solidFill>
              </a:rPr>
              <a:t>Tuple</a:t>
            </a:r>
          </a:p>
          <a:p>
            <a:pPr algn="just">
              <a:lnSpc>
                <a:spcPct val="150000"/>
              </a:lnSpc>
            </a:pPr>
            <a:r>
              <a:rPr lang="en-US" b="1" dirty="0">
                <a:solidFill>
                  <a:schemeClr val="accent1">
                    <a:lumMod val="75000"/>
                  </a:schemeClr>
                </a:solidFill>
              </a:rPr>
              <a:t>Creating a tuple is very simple and almost similar to creating a list. For creating a tuple, generally you </a:t>
            </a:r>
            <a:r>
              <a:rPr lang="en-US" b="1" dirty="0" smtClean="0">
                <a:solidFill>
                  <a:schemeClr val="accent1">
                    <a:lumMod val="75000"/>
                  </a:schemeClr>
                </a:solidFill>
              </a:rPr>
              <a:t>need to </a:t>
            </a:r>
            <a:r>
              <a:rPr lang="en-US" b="1" dirty="0">
                <a:solidFill>
                  <a:schemeClr val="accent1">
                    <a:lumMod val="75000"/>
                  </a:schemeClr>
                </a:solidFill>
              </a:rPr>
              <a:t>just put the different comma-separated values within a parentheses as shown below.</a:t>
            </a:r>
          </a:p>
          <a:p>
            <a:pPr algn="just">
              <a:lnSpc>
                <a:spcPct val="150000"/>
              </a:lnSpc>
            </a:pPr>
            <a:r>
              <a:rPr lang="en-US" b="1" dirty="0">
                <a:solidFill>
                  <a:srgbClr val="C00000"/>
                </a:solidFill>
              </a:rPr>
              <a:t>Tup1 = (</a:t>
            </a:r>
            <a:r>
              <a:rPr lang="en-US" b="1" dirty="0" err="1">
                <a:solidFill>
                  <a:srgbClr val="C00000"/>
                </a:solidFill>
              </a:rPr>
              <a:t>val</a:t>
            </a:r>
            <a:r>
              <a:rPr lang="en-US" b="1" dirty="0">
                <a:solidFill>
                  <a:srgbClr val="C00000"/>
                </a:solidFill>
              </a:rPr>
              <a:t> 1, </a:t>
            </a:r>
            <a:r>
              <a:rPr lang="en-US" b="1" dirty="0" err="1">
                <a:solidFill>
                  <a:srgbClr val="C00000"/>
                </a:solidFill>
              </a:rPr>
              <a:t>val</a:t>
            </a:r>
            <a:r>
              <a:rPr lang="en-US" b="1" dirty="0">
                <a:solidFill>
                  <a:srgbClr val="C00000"/>
                </a:solidFill>
              </a:rPr>
              <a:t> 2</a:t>
            </a:r>
            <a:r>
              <a:rPr lang="en-US" b="1" dirty="0" smtClean="0">
                <a:solidFill>
                  <a:srgbClr val="C00000"/>
                </a:solidFill>
              </a:rPr>
              <a:t>,...)</a:t>
            </a:r>
          </a:p>
          <a:p>
            <a:pPr algn="just">
              <a:lnSpc>
                <a:spcPct val="150000"/>
              </a:lnSpc>
            </a:pPr>
            <a:r>
              <a:rPr lang="en-US" b="1" dirty="0" smtClean="0">
                <a:solidFill>
                  <a:schemeClr val="accent1">
                    <a:lumMod val="75000"/>
                  </a:schemeClr>
                </a:solidFill>
              </a:rPr>
              <a:t>where </a:t>
            </a:r>
            <a:r>
              <a:rPr lang="en-US" b="1" dirty="0" err="1">
                <a:solidFill>
                  <a:schemeClr val="accent1">
                    <a:lumMod val="75000"/>
                  </a:schemeClr>
                </a:solidFill>
              </a:rPr>
              <a:t>val</a:t>
            </a:r>
            <a:r>
              <a:rPr lang="en-US" b="1" dirty="0">
                <a:solidFill>
                  <a:schemeClr val="accent1">
                    <a:lumMod val="75000"/>
                  </a:schemeClr>
                </a:solidFill>
              </a:rPr>
              <a:t> (or values) can be an integer, a floating number, a character, or a string</a:t>
            </a:r>
            <a:r>
              <a:rPr lang="en-US" dirty="0">
                <a:solidFill>
                  <a:srgbClr val="000000"/>
                </a:solidFill>
              </a:rPr>
              <a:t>.</a:t>
            </a:r>
          </a:p>
          <a:p>
            <a:endParaRPr lang="en-US" dirty="0"/>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725936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2" y="62415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Utility of Tuples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23</a:t>
            </a:fld>
            <a:endParaRPr lang="en-US"/>
          </a:p>
        </p:txBody>
      </p:sp>
      <p:sp>
        <p:nvSpPr>
          <p:cNvPr id="6" name="Rectangle 5"/>
          <p:cNvSpPr/>
          <p:nvPr/>
        </p:nvSpPr>
        <p:spPr>
          <a:xfrm>
            <a:off x="157161" y="1515622"/>
            <a:ext cx="11794185" cy="2585323"/>
          </a:xfrm>
          <a:prstGeom prst="rect">
            <a:avLst/>
          </a:prstGeom>
        </p:spPr>
        <p:txBody>
          <a:bodyPr wrap="square">
            <a:spAutoFit/>
          </a:bodyPr>
          <a:lstStyle/>
          <a:p>
            <a:pPr algn="just">
              <a:lnSpc>
                <a:spcPct val="150000"/>
              </a:lnSpc>
            </a:pPr>
            <a:r>
              <a:rPr lang="en-US" b="1" dirty="0">
                <a:solidFill>
                  <a:schemeClr val="accent1">
                    <a:lumMod val="75000"/>
                  </a:schemeClr>
                </a:solidFill>
              </a:rPr>
              <a:t>In real-world applications, tuples are extremely useful for representing records or structures as we call</a:t>
            </a:r>
          </a:p>
          <a:p>
            <a:pPr algn="just">
              <a:lnSpc>
                <a:spcPct val="150000"/>
              </a:lnSpc>
            </a:pPr>
            <a:r>
              <a:rPr lang="en-US" b="1" dirty="0">
                <a:solidFill>
                  <a:schemeClr val="accent1">
                    <a:lumMod val="75000"/>
                  </a:schemeClr>
                </a:solidFill>
              </a:rPr>
              <a:t>in other programming languages. These structures store related information about a subject together.</a:t>
            </a:r>
          </a:p>
          <a:p>
            <a:pPr algn="just">
              <a:lnSpc>
                <a:spcPct val="150000"/>
              </a:lnSpc>
            </a:pPr>
            <a:r>
              <a:rPr lang="en-US" b="1" dirty="0">
                <a:solidFill>
                  <a:schemeClr val="accent1">
                    <a:lumMod val="75000"/>
                  </a:schemeClr>
                </a:solidFill>
              </a:rPr>
              <a:t>The information belongs to different data types. </a:t>
            </a:r>
          </a:p>
          <a:p>
            <a:pPr algn="just">
              <a:lnSpc>
                <a:spcPct val="150000"/>
              </a:lnSpc>
            </a:pPr>
            <a:r>
              <a:rPr lang="en-US" b="1" dirty="0">
                <a:solidFill>
                  <a:schemeClr val="accent1">
                    <a:lumMod val="75000"/>
                  </a:schemeClr>
                </a:solidFill>
              </a:rPr>
              <a:t>For example, a tuple that stores information about a student can have elements like </a:t>
            </a:r>
            <a:r>
              <a:rPr lang="en-US" b="1" dirty="0" err="1">
                <a:solidFill>
                  <a:schemeClr val="accent1">
                    <a:lumMod val="75000"/>
                  </a:schemeClr>
                </a:solidFill>
              </a:rPr>
              <a:t>roll_no</a:t>
            </a:r>
            <a:r>
              <a:rPr lang="en-US" b="1" dirty="0">
                <a:solidFill>
                  <a:schemeClr val="accent1">
                    <a:lumMod val="75000"/>
                  </a:schemeClr>
                </a:solidFill>
              </a:rPr>
              <a:t>, name, course, </a:t>
            </a:r>
            <a:r>
              <a:rPr lang="en-US" b="1" dirty="0" smtClean="0">
                <a:solidFill>
                  <a:schemeClr val="accent1">
                    <a:lumMod val="75000"/>
                  </a:schemeClr>
                </a:solidFill>
              </a:rPr>
              <a:t>total marks</a:t>
            </a:r>
            <a:r>
              <a:rPr lang="en-US" b="1" dirty="0">
                <a:solidFill>
                  <a:schemeClr val="accent1">
                    <a:lumMod val="75000"/>
                  </a:schemeClr>
                </a:solidFill>
              </a:rPr>
              <a:t>, </a:t>
            </a:r>
            <a:r>
              <a:rPr lang="en-US" b="1" dirty="0" err="1">
                <a:solidFill>
                  <a:schemeClr val="accent1">
                    <a:lumMod val="75000"/>
                  </a:schemeClr>
                </a:solidFill>
              </a:rPr>
              <a:t>avg</a:t>
            </a:r>
            <a:r>
              <a:rPr lang="en-US" b="1" dirty="0">
                <a:solidFill>
                  <a:schemeClr val="accent1">
                    <a:lumMod val="75000"/>
                  </a:schemeClr>
                </a:solidFill>
              </a:rPr>
              <a:t>, etc. Some built-in functions return a tuple. For example, the </a:t>
            </a:r>
            <a:r>
              <a:rPr lang="en-US" b="1" dirty="0" err="1">
                <a:solidFill>
                  <a:schemeClr val="accent1">
                    <a:lumMod val="75000"/>
                  </a:schemeClr>
                </a:solidFill>
              </a:rPr>
              <a:t>divmod</a:t>
            </a:r>
            <a:r>
              <a:rPr lang="en-US" b="1" dirty="0">
                <a:solidFill>
                  <a:schemeClr val="accent1">
                    <a:lumMod val="75000"/>
                  </a:schemeClr>
                </a:solidFill>
              </a:rPr>
              <a:t>() function returns two values—quotient as well as the remainder after performing the divide operation.</a:t>
            </a:r>
          </a:p>
        </p:txBody>
      </p:sp>
      <p:pic>
        <p:nvPicPr>
          <p:cNvPr id="5" name="Picture 4"/>
          <p:cNvPicPr>
            <a:picLocks noChangeAspect="1"/>
          </p:cNvPicPr>
          <p:nvPr/>
        </p:nvPicPr>
        <p:blipFill>
          <a:blip r:embed="rId2"/>
          <a:stretch>
            <a:fillRect/>
          </a:stretch>
        </p:blipFill>
        <p:spPr>
          <a:xfrm>
            <a:off x="1616159" y="4068387"/>
            <a:ext cx="3505968" cy="2248453"/>
          </a:xfrm>
          <a:prstGeom prst="rect">
            <a:avLst/>
          </a:prstGeom>
        </p:spPr>
      </p:pic>
      <p:pic>
        <p:nvPicPr>
          <p:cNvPr id="7" name="Picture 6"/>
          <p:cNvPicPr>
            <a:picLocks noChangeAspect="1"/>
          </p:cNvPicPr>
          <p:nvPr/>
        </p:nvPicPr>
        <p:blipFill>
          <a:blip r:embed="rId3"/>
          <a:stretch>
            <a:fillRect/>
          </a:stretch>
        </p:blipFill>
        <p:spPr>
          <a:xfrm>
            <a:off x="5326821" y="4112848"/>
            <a:ext cx="4166513" cy="2159532"/>
          </a:xfrm>
          <a:prstGeom prst="rect">
            <a:avLst/>
          </a:prstGeom>
        </p:spPr>
      </p:pic>
      <p:sp>
        <p:nvSpPr>
          <p:cNvPr id="9"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10" name="TextBox 9"/>
          <p:cNvSpPr txBox="1"/>
          <p:nvPr/>
        </p:nvSpPr>
        <p:spPr>
          <a:xfrm>
            <a:off x="157162" y="4068387"/>
            <a:ext cx="11637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Examples:</a:t>
            </a:r>
            <a:endParaRPr lang="en-IN" dirty="0"/>
          </a:p>
        </p:txBody>
      </p:sp>
    </p:spTree>
    <p:extLst>
      <p:ext uri="{BB962C8B-B14F-4D97-AF65-F5344CB8AC3E}">
        <p14:creationId xmlns:p14="http://schemas.microsoft.com/office/powerpoint/2010/main" val="35574989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Accessing Values in a Tuple</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24</a:t>
            </a:fld>
            <a:endParaRPr lang="en-US"/>
          </a:p>
        </p:txBody>
      </p:sp>
      <p:sp>
        <p:nvSpPr>
          <p:cNvPr id="5" name="Rectangle 4"/>
          <p:cNvSpPr/>
          <p:nvPr/>
        </p:nvSpPr>
        <p:spPr>
          <a:xfrm>
            <a:off x="216692" y="1683526"/>
            <a:ext cx="11758613" cy="1338828"/>
          </a:xfrm>
          <a:prstGeom prst="rect">
            <a:avLst/>
          </a:prstGeom>
        </p:spPr>
        <p:txBody>
          <a:bodyPr wrap="square">
            <a:spAutoFit/>
          </a:bodyPr>
          <a:lstStyle/>
          <a:p>
            <a:pPr algn="just">
              <a:lnSpc>
                <a:spcPct val="150000"/>
              </a:lnSpc>
            </a:pPr>
            <a:r>
              <a:rPr lang="en-US" b="1" dirty="0">
                <a:solidFill>
                  <a:schemeClr val="accent1">
                    <a:lumMod val="75000"/>
                  </a:schemeClr>
                </a:solidFill>
              </a:rPr>
              <a:t>Like other sequences (strings and lists) covered so far, indices in a tuple also starts at 0. You can even perform</a:t>
            </a:r>
          </a:p>
          <a:p>
            <a:pPr algn="just">
              <a:lnSpc>
                <a:spcPct val="150000"/>
              </a:lnSpc>
            </a:pPr>
            <a:r>
              <a:rPr lang="en-US" b="1" dirty="0">
                <a:solidFill>
                  <a:schemeClr val="accent1">
                    <a:lumMod val="75000"/>
                  </a:schemeClr>
                </a:solidFill>
              </a:rPr>
              <a:t>operations like slice, concatenate, etc. on a tuple. For example, to access values in tuple, slice operation is used along with the index or indices to obtain value stored at that index</a:t>
            </a:r>
          </a:p>
        </p:txBody>
      </p:sp>
      <p:pic>
        <p:nvPicPr>
          <p:cNvPr id="6" name="Picture 5"/>
          <p:cNvPicPr>
            <a:picLocks noChangeAspect="1"/>
          </p:cNvPicPr>
          <p:nvPr/>
        </p:nvPicPr>
        <p:blipFill>
          <a:blip r:embed="rId2"/>
          <a:stretch>
            <a:fillRect/>
          </a:stretch>
        </p:blipFill>
        <p:spPr>
          <a:xfrm>
            <a:off x="3326792" y="3107280"/>
            <a:ext cx="5538414" cy="3353626"/>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9" name="TextBox 8"/>
          <p:cNvSpPr txBox="1"/>
          <p:nvPr/>
        </p:nvSpPr>
        <p:spPr>
          <a:xfrm>
            <a:off x="216692" y="3103628"/>
            <a:ext cx="11637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4066879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Deleting Elements in Tuple</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25</a:t>
            </a:fld>
            <a:endParaRPr lang="en-US"/>
          </a:p>
        </p:txBody>
      </p:sp>
      <p:sp>
        <p:nvSpPr>
          <p:cNvPr id="5" name="Rectangle 4"/>
          <p:cNvSpPr/>
          <p:nvPr/>
        </p:nvSpPr>
        <p:spPr>
          <a:xfrm>
            <a:off x="190500" y="1605903"/>
            <a:ext cx="11811000" cy="1290033"/>
          </a:xfrm>
          <a:prstGeom prst="rect">
            <a:avLst/>
          </a:prstGeom>
        </p:spPr>
        <p:txBody>
          <a:bodyPr wrap="square">
            <a:spAutoFit/>
          </a:bodyPr>
          <a:lstStyle/>
          <a:p>
            <a:pPr algn="just">
              <a:lnSpc>
                <a:spcPct val="150000"/>
              </a:lnSpc>
            </a:pPr>
            <a:r>
              <a:rPr lang="en-US" b="1" dirty="0">
                <a:solidFill>
                  <a:schemeClr val="accent1">
                    <a:lumMod val="75000"/>
                  </a:schemeClr>
                </a:solidFill>
              </a:rPr>
              <a:t>Since tuple is an immutable data structure, you cannot delete value(s) from it. Of course, you can create a new tuple that has all elements in your tuple except the ones you don't want (those you wanted to be deleted).</a:t>
            </a:r>
          </a:p>
        </p:txBody>
      </p:sp>
      <p:pic>
        <p:nvPicPr>
          <p:cNvPr id="7" name="Picture 6"/>
          <p:cNvPicPr>
            <a:picLocks noChangeAspect="1"/>
          </p:cNvPicPr>
          <p:nvPr/>
        </p:nvPicPr>
        <p:blipFill>
          <a:blip r:embed="rId2"/>
          <a:stretch>
            <a:fillRect/>
          </a:stretch>
        </p:blipFill>
        <p:spPr>
          <a:xfrm>
            <a:off x="1426845" y="3204903"/>
            <a:ext cx="5060930" cy="2807391"/>
          </a:xfrm>
          <a:prstGeom prst="rect">
            <a:avLst/>
          </a:prstGeom>
        </p:spPr>
      </p:pic>
      <p:pic>
        <p:nvPicPr>
          <p:cNvPr id="8" name="Picture 7"/>
          <p:cNvPicPr>
            <a:picLocks noChangeAspect="1"/>
          </p:cNvPicPr>
          <p:nvPr/>
        </p:nvPicPr>
        <p:blipFill>
          <a:blip r:embed="rId3"/>
          <a:stretch>
            <a:fillRect/>
          </a:stretch>
        </p:blipFill>
        <p:spPr>
          <a:xfrm>
            <a:off x="6593675" y="3179497"/>
            <a:ext cx="5030313" cy="2858204"/>
          </a:xfrm>
          <a:prstGeom prst="rect">
            <a:avLst/>
          </a:prstGeom>
        </p:spPr>
      </p:pic>
      <p:sp>
        <p:nvSpPr>
          <p:cNvPr id="9"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10" name="TextBox 9"/>
          <p:cNvSpPr txBox="1"/>
          <p:nvPr/>
        </p:nvSpPr>
        <p:spPr>
          <a:xfrm>
            <a:off x="157160" y="3232675"/>
            <a:ext cx="11637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Examples:</a:t>
            </a:r>
            <a:endParaRPr lang="en-IN" dirty="0"/>
          </a:p>
        </p:txBody>
      </p:sp>
    </p:spTree>
    <p:extLst>
      <p:ext uri="{BB962C8B-B14F-4D97-AF65-F5344CB8AC3E}">
        <p14:creationId xmlns:p14="http://schemas.microsoft.com/office/powerpoint/2010/main" val="25324665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Basic Tuple Operations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26</a:t>
            </a:fld>
            <a:endParaRPr lang="en-US"/>
          </a:p>
        </p:txBody>
      </p:sp>
      <p:pic>
        <p:nvPicPr>
          <p:cNvPr id="5" name="Picture 4"/>
          <p:cNvPicPr>
            <a:picLocks noChangeAspect="1"/>
          </p:cNvPicPr>
          <p:nvPr/>
        </p:nvPicPr>
        <p:blipFill>
          <a:blip r:embed="rId2"/>
          <a:stretch>
            <a:fillRect/>
          </a:stretch>
        </p:blipFill>
        <p:spPr>
          <a:xfrm>
            <a:off x="1078375" y="1718404"/>
            <a:ext cx="10263849" cy="4598532"/>
          </a:xfrm>
          <a:prstGeom prst="rect">
            <a:avLst/>
          </a:prstGeom>
        </p:spPr>
      </p:pic>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335168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Tuple Assignment</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27</a:t>
            </a:fld>
            <a:endParaRPr lang="en-US"/>
          </a:p>
        </p:txBody>
      </p:sp>
      <p:sp>
        <p:nvSpPr>
          <p:cNvPr id="5" name="Rectangle 4"/>
          <p:cNvSpPr/>
          <p:nvPr/>
        </p:nvSpPr>
        <p:spPr>
          <a:xfrm>
            <a:off x="166502" y="1690339"/>
            <a:ext cx="11858996" cy="1754326"/>
          </a:xfrm>
          <a:prstGeom prst="rect">
            <a:avLst/>
          </a:prstGeom>
        </p:spPr>
        <p:txBody>
          <a:bodyPr wrap="square">
            <a:spAutoFit/>
          </a:bodyPr>
          <a:lstStyle/>
          <a:p>
            <a:pPr algn="just">
              <a:lnSpc>
                <a:spcPct val="150000"/>
              </a:lnSpc>
            </a:pPr>
            <a:r>
              <a:rPr lang="en-US" b="1" dirty="0">
                <a:solidFill>
                  <a:schemeClr val="accent1">
                    <a:lumMod val="75000"/>
                  </a:schemeClr>
                </a:solidFill>
              </a:rPr>
              <a:t>Tuple assignment is a very powerful feature in Python. It allows a tuple of variables on the left side of </a:t>
            </a:r>
            <a:r>
              <a:rPr lang="en-US" b="1" dirty="0" smtClean="0">
                <a:solidFill>
                  <a:schemeClr val="accent1">
                    <a:lumMod val="75000"/>
                  </a:schemeClr>
                </a:solidFill>
              </a:rPr>
              <a:t>the assignment </a:t>
            </a:r>
            <a:r>
              <a:rPr lang="en-US" b="1" dirty="0">
                <a:solidFill>
                  <a:schemeClr val="accent1">
                    <a:lumMod val="75000"/>
                  </a:schemeClr>
                </a:solidFill>
              </a:rPr>
              <a:t>operator to be assigned values from a tuple given on the right side of the assignment operator.</a:t>
            </a:r>
          </a:p>
          <a:p>
            <a:pPr algn="just">
              <a:lnSpc>
                <a:spcPct val="150000"/>
              </a:lnSpc>
            </a:pPr>
            <a:r>
              <a:rPr lang="en-US" b="1" dirty="0">
                <a:solidFill>
                  <a:schemeClr val="accent1">
                    <a:lumMod val="75000"/>
                  </a:schemeClr>
                </a:solidFill>
              </a:rPr>
              <a:t>Each value is assigned to its respective variable</a:t>
            </a:r>
            <a:r>
              <a:rPr lang="en-US" b="1" dirty="0" smtClean="0">
                <a:solidFill>
                  <a:schemeClr val="accent1">
                    <a:lumMod val="75000"/>
                  </a:schemeClr>
                </a:solidFill>
              </a:rPr>
              <a:t>. In </a:t>
            </a:r>
            <a:r>
              <a:rPr lang="en-US" b="1" dirty="0">
                <a:solidFill>
                  <a:schemeClr val="accent1">
                    <a:lumMod val="75000"/>
                  </a:schemeClr>
                </a:solidFill>
              </a:rPr>
              <a:t>case, an expression is specified on the right side of the assignment operator, first that expression is </a:t>
            </a:r>
            <a:r>
              <a:rPr lang="en-US" b="1" dirty="0" smtClean="0">
                <a:solidFill>
                  <a:schemeClr val="accent1">
                    <a:lumMod val="75000"/>
                  </a:schemeClr>
                </a:solidFill>
              </a:rPr>
              <a:t>evaluated and </a:t>
            </a:r>
            <a:r>
              <a:rPr lang="en-US" b="1" dirty="0">
                <a:solidFill>
                  <a:schemeClr val="accent1">
                    <a:lumMod val="75000"/>
                  </a:schemeClr>
                </a:solidFill>
              </a:rPr>
              <a:t>then assignment is done.</a:t>
            </a:r>
          </a:p>
        </p:txBody>
      </p:sp>
      <p:pic>
        <p:nvPicPr>
          <p:cNvPr id="6" name="Picture 5"/>
          <p:cNvPicPr>
            <a:picLocks noChangeAspect="1"/>
          </p:cNvPicPr>
          <p:nvPr/>
        </p:nvPicPr>
        <p:blipFill>
          <a:blip r:embed="rId2"/>
          <a:stretch>
            <a:fillRect/>
          </a:stretch>
        </p:blipFill>
        <p:spPr>
          <a:xfrm>
            <a:off x="1473928" y="3529102"/>
            <a:ext cx="6742025" cy="2792160"/>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7"/>
          <p:cNvSpPr txBox="1"/>
          <p:nvPr/>
        </p:nvSpPr>
        <p:spPr>
          <a:xfrm>
            <a:off x="142504" y="3529102"/>
            <a:ext cx="11637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3362650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Tuples for Returning Multiple </a:t>
            </a:r>
            <a:r>
              <a:rPr lang="en-US" sz="3200" b="1" dirty="0" smtClean="0"/>
              <a:t>Values and Nested Tuples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28</a:t>
            </a:fld>
            <a:endParaRPr lang="en-US"/>
          </a:p>
        </p:txBody>
      </p:sp>
      <p:pic>
        <p:nvPicPr>
          <p:cNvPr id="6" name="Picture 5"/>
          <p:cNvPicPr>
            <a:picLocks noChangeAspect="1"/>
          </p:cNvPicPr>
          <p:nvPr/>
        </p:nvPicPr>
        <p:blipFill>
          <a:blip r:embed="rId2"/>
          <a:stretch>
            <a:fillRect/>
          </a:stretch>
        </p:blipFill>
        <p:spPr>
          <a:xfrm>
            <a:off x="1540453" y="3615588"/>
            <a:ext cx="4341732" cy="888174"/>
          </a:xfrm>
          <a:prstGeom prst="rect">
            <a:avLst/>
          </a:prstGeom>
        </p:spPr>
      </p:pic>
      <p:pic>
        <p:nvPicPr>
          <p:cNvPr id="7" name="Picture 6"/>
          <p:cNvPicPr>
            <a:picLocks noChangeAspect="1"/>
          </p:cNvPicPr>
          <p:nvPr/>
        </p:nvPicPr>
        <p:blipFill>
          <a:blip r:embed="rId3"/>
          <a:stretch>
            <a:fillRect/>
          </a:stretch>
        </p:blipFill>
        <p:spPr>
          <a:xfrm>
            <a:off x="6528542" y="1971028"/>
            <a:ext cx="5082268" cy="2536921"/>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0453" y="1803067"/>
            <a:ext cx="4341732" cy="1731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42504" y="1818270"/>
            <a:ext cx="11637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Examples:</a:t>
            </a:r>
            <a:endParaRPr lang="en-IN" dirty="0"/>
          </a:p>
        </p:txBody>
      </p:sp>
    </p:spTree>
    <p:extLst>
      <p:ext uri="{BB962C8B-B14F-4D97-AF65-F5344CB8AC3E}">
        <p14:creationId xmlns:p14="http://schemas.microsoft.com/office/powerpoint/2010/main" val="3158277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Checking the Index: index() method</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29</a:t>
            </a:fld>
            <a:endParaRPr lang="en-US"/>
          </a:p>
        </p:txBody>
      </p:sp>
      <p:sp>
        <p:nvSpPr>
          <p:cNvPr id="6" name="Rectangle 5"/>
          <p:cNvSpPr/>
          <p:nvPr/>
        </p:nvSpPr>
        <p:spPr>
          <a:xfrm>
            <a:off x="161924" y="1613138"/>
            <a:ext cx="11782425" cy="1338828"/>
          </a:xfrm>
          <a:prstGeom prst="rect">
            <a:avLst/>
          </a:prstGeom>
        </p:spPr>
        <p:txBody>
          <a:bodyPr wrap="square">
            <a:spAutoFit/>
          </a:bodyPr>
          <a:lstStyle/>
          <a:p>
            <a:pPr algn="just">
              <a:lnSpc>
                <a:spcPct val="150000"/>
              </a:lnSpc>
            </a:pPr>
            <a:r>
              <a:rPr lang="en-US" b="1" dirty="0">
                <a:solidFill>
                  <a:schemeClr val="accent1">
                    <a:lumMod val="75000"/>
                  </a:schemeClr>
                </a:solidFill>
              </a:rPr>
              <a:t>The index of an element in the tuple can be obtained by using the index() method. If the element being searched is not present in the list, then error is generated. The syntax of index() is given as, </a:t>
            </a:r>
            <a:r>
              <a:rPr lang="en-US" b="1" dirty="0" err="1" smtClean="0">
                <a:solidFill>
                  <a:srgbClr val="C00000"/>
                </a:solidFill>
              </a:rPr>
              <a:t>list.index</a:t>
            </a:r>
            <a:r>
              <a:rPr lang="en-US" b="1" dirty="0" smtClean="0">
                <a:solidFill>
                  <a:srgbClr val="C00000"/>
                </a:solidFill>
              </a:rPr>
              <a:t>(</a:t>
            </a:r>
            <a:r>
              <a:rPr lang="en-US" b="1" dirty="0" err="1" smtClean="0">
                <a:solidFill>
                  <a:srgbClr val="C00000"/>
                </a:solidFill>
              </a:rPr>
              <a:t>obj</a:t>
            </a:r>
            <a:r>
              <a:rPr lang="en-US" b="1" dirty="0" smtClean="0">
                <a:solidFill>
                  <a:srgbClr val="C00000"/>
                </a:solidFill>
              </a:rPr>
              <a:t>) </a:t>
            </a:r>
            <a:r>
              <a:rPr lang="en-US" b="1" dirty="0">
                <a:solidFill>
                  <a:schemeClr val="accent1">
                    <a:lumMod val="75000"/>
                  </a:schemeClr>
                </a:solidFill>
              </a:rPr>
              <a:t>where, </a:t>
            </a:r>
            <a:r>
              <a:rPr lang="en-US" b="1" dirty="0" err="1">
                <a:solidFill>
                  <a:srgbClr val="C00000"/>
                </a:solidFill>
              </a:rPr>
              <a:t>obj</a:t>
            </a:r>
            <a:r>
              <a:rPr lang="en-US" b="1" dirty="0">
                <a:solidFill>
                  <a:srgbClr val="C00000"/>
                </a:solidFill>
              </a:rPr>
              <a:t> </a:t>
            </a:r>
            <a:r>
              <a:rPr lang="en-US" b="1" dirty="0">
                <a:solidFill>
                  <a:schemeClr val="accent1">
                    <a:lumMod val="75000"/>
                  </a:schemeClr>
                </a:solidFill>
              </a:rPr>
              <a:t>is the object to be found out.</a:t>
            </a:r>
          </a:p>
        </p:txBody>
      </p:sp>
      <p:pic>
        <p:nvPicPr>
          <p:cNvPr id="5" name="Picture 4"/>
          <p:cNvPicPr>
            <a:picLocks noChangeAspect="1"/>
          </p:cNvPicPr>
          <p:nvPr/>
        </p:nvPicPr>
        <p:blipFill>
          <a:blip r:embed="rId2"/>
          <a:stretch>
            <a:fillRect/>
          </a:stretch>
        </p:blipFill>
        <p:spPr>
          <a:xfrm>
            <a:off x="2041031" y="3134528"/>
            <a:ext cx="3048668" cy="1714922"/>
          </a:xfrm>
          <a:prstGeom prst="rect">
            <a:avLst/>
          </a:prstGeom>
        </p:spPr>
      </p:pic>
      <p:pic>
        <p:nvPicPr>
          <p:cNvPr id="7" name="Picture 6"/>
          <p:cNvPicPr>
            <a:picLocks noChangeAspect="1"/>
          </p:cNvPicPr>
          <p:nvPr/>
        </p:nvPicPr>
        <p:blipFill>
          <a:blip r:embed="rId3"/>
          <a:stretch>
            <a:fillRect/>
          </a:stretch>
        </p:blipFill>
        <p:spPr>
          <a:xfrm>
            <a:off x="5147692" y="3134528"/>
            <a:ext cx="6097336" cy="3186733"/>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9" name="TextBox 8"/>
          <p:cNvSpPr txBox="1"/>
          <p:nvPr/>
        </p:nvSpPr>
        <p:spPr>
          <a:xfrm>
            <a:off x="161924" y="3134528"/>
            <a:ext cx="11637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Examples:</a:t>
            </a:r>
            <a:endParaRPr lang="en-IN" dirty="0"/>
          </a:p>
        </p:txBody>
      </p:sp>
    </p:spTree>
    <p:extLst>
      <p:ext uri="{BB962C8B-B14F-4D97-AF65-F5344CB8AC3E}">
        <p14:creationId xmlns:p14="http://schemas.microsoft.com/office/powerpoint/2010/main" val="1697342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Data Structure: Sequence</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a:t>
            </a:fld>
            <a:endParaRPr lang="en-US"/>
          </a:p>
        </p:txBody>
      </p:sp>
      <p:sp>
        <p:nvSpPr>
          <p:cNvPr id="6" name="Rectangle 5"/>
          <p:cNvSpPr/>
          <p:nvPr/>
        </p:nvSpPr>
        <p:spPr>
          <a:xfrm>
            <a:off x="212353" y="1629662"/>
            <a:ext cx="11738994" cy="4247317"/>
          </a:xfrm>
          <a:prstGeom prst="rect">
            <a:avLst/>
          </a:prstGeom>
        </p:spPr>
        <p:txBody>
          <a:bodyPr wrap="square">
            <a:spAutoFit/>
          </a:bodyPr>
          <a:lstStyle/>
          <a:p>
            <a:pPr algn="just">
              <a:lnSpc>
                <a:spcPct val="150000"/>
              </a:lnSpc>
            </a:pPr>
            <a:r>
              <a:rPr lang="en-US" b="1" dirty="0">
                <a:solidFill>
                  <a:schemeClr val="accent1">
                    <a:lumMod val="75000"/>
                  </a:schemeClr>
                </a:solidFill>
              </a:rPr>
              <a:t>A </a:t>
            </a:r>
            <a:r>
              <a:rPr lang="en-US" b="1" i="1" dirty="0">
                <a:solidFill>
                  <a:srgbClr val="C00000"/>
                </a:solidFill>
              </a:rPr>
              <a:t>data structure </a:t>
            </a:r>
            <a:r>
              <a:rPr lang="en-US" b="1" dirty="0">
                <a:solidFill>
                  <a:schemeClr val="accent1">
                    <a:lumMod val="75000"/>
                  </a:schemeClr>
                </a:solidFill>
              </a:rPr>
              <a:t>is a group of data elements that are put together under one name. Data structure defines a</a:t>
            </a:r>
          </a:p>
          <a:p>
            <a:pPr algn="just">
              <a:lnSpc>
                <a:spcPct val="150000"/>
              </a:lnSpc>
            </a:pPr>
            <a:r>
              <a:rPr lang="en-US" b="1" dirty="0">
                <a:solidFill>
                  <a:schemeClr val="accent1">
                    <a:lumMod val="75000"/>
                  </a:schemeClr>
                </a:solidFill>
              </a:rPr>
              <a:t>particular way of storing and organizing data in a computer so that it can be used efficiently</a:t>
            </a:r>
            <a:r>
              <a:rPr lang="en-US" b="1" dirty="0" smtClean="0">
                <a:solidFill>
                  <a:schemeClr val="accent1">
                    <a:lumMod val="75000"/>
                  </a:schemeClr>
                </a:solidFill>
              </a:rPr>
              <a:t>.</a:t>
            </a:r>
          </a:p>
          <a:p>
            <a:pPr algn="just">
              <a:lnSpc>
                <a:spcPct val="150000"/>
              </a:lnSpc>
            </a:pPr>
            <a:r>
              <a:rPr lang="en-US" b="1" i="1" dirty="0">
                <a:solidFill>
                  <a:srgbClr val="C00000"/>
                </a:solidFill>
              </a:rPr>
              <a:t>Sequence</a:t>
            </a:r>
            <a:r>
              <a:rPr lang="en-US" b="1" i="1" dirty="0">
                <a:solidFill>
                  <a:schemeClr val="accent1">
                    <a:lumMod val="75000"/>
                  </a:schemeClr>
                </a:solidFill>
              </a:rPr>
              <a:t> </a:t>
            </a:r>
            <a:r>
              <a:rPr lang="en-US" b="1" dirty="0">
                <a:solidFill>
                  <a:schemeClr val="accent1">
                    <a:lumMod val="75000"/>
                  </a:schemeClr>
                </a:solidFill>
              </a:rPr>
              <a:t>is the most basic data structure in Python. In </a:t>
            </a:r>
            <a:r>
              <a:rPr lang="en-US" b="1" dirty="0" smtClean="0">
                <a:solidFill>
                  <a:schemeClr val="accent1">
                    <a:lumMod val="75000"/>
                  </a:schemeClr>
                </a:solidFill>
              </a:rPr>
              <a:t>sequence, </a:t>
            </a:r>
            <a:r>
              <a:rPr lang="en-US" b="1" dirty="0">
                <a:solidFill>
                  <a:schemeClr val="accent1">
                    <a:lumMod val="75000"/>
                  </a:schemeClr>
                </a:solidFill>
              </a:rPr>
              <a:t>each element has </a:t>
            </a:r>
            <a:r>
              <a:rPr lang="en-US" b="1" dirty="0" smtClean="0">
                <a:solidFill>
                  <a:schemeClr val="accent1">
                    <a:lumMod val="75000"/>
                  </a:schemeClr>
                </a:solidFill>
              </a:rPr>
              <a:t>a specific </a:t>
            </a:r>
            <a:r>
              <a:rPr lang="en-US" b="1" dirty="0">
                <a:solidFill>
                  <a:schemeClr val="accent1">
                    <a:lumMod val="75000"/>
                  </a:schemeClr>
                </a:solidFill>
              </a:rPr>
              <a:t>index. This index value starts from zero and is automatically incremented for the next </a:t>
            </a:r>
            <a:r>
              <a:rPr lang="en-US" b="1" dirty="0" smtClean="0">
                <a:solidFill>
                  <a:schemeClr val="accent1">
                    <a:lumMod val="75000"/>
                  </a:schemeClr>
                </a:solidFill>
              </a:rPr>
              <a:t>element. </a:t>
            </a:r>
            <a:r>
              <a:rPr lang="en-US" b="1" dirty="0">
                <a:solidFill>
                  <a:schemeClr val="accent1">
                    <a:lumMod val="75000"/>
                  </a:schemeClr>
                </a:solidFill>
              </a:rPr>
              <a:t>In Python, sequence is the generic term for an ordered set. For example, we have already </a:t>
            </a:r>
            <a:r>
              <a:rPr lang="en-US" b="1" dirty="0" smtClean="0">
                <a:solidFill>
                  <a:schemeClr val="accent1">
                    <a:lumMod val="75000"/>
                  </a:schemeClr>
                </a:solidFill>
              </a:rPr>
              <a:t>studied strings </a:t>
            </a:r>
            <a:r>
              <a:rPr lang="en-US" b="1" dirty="0">
                <a:solidFill>
                  <a:schemeClr val="accent1">
                    <a:lumMod val="75000"/>
                  </a:schemeClr>
                </a:solidFill>
              </a:rPr>
              <a:t>which are a sequence of characters. </a:t>
            </a:r>
            <a:endParaRPr lang="en-US" b="1" dirty="0" smtClean="0">
              <a:solidFill>
                <a:schemeClr val="accent1">
                  <a:lumMod val="75000"/>
                </a:schemeClr>
              </a:solidFill>
            </a:endParaRPr>
          </a:p>
          <a:p>
            <a:pPr algn="just">
              <a:lnSpc>
                <a:spcPct val="150000"/>
              </a:lnSpc>
            </a:pPr>
            <a:r>
              <a:rPr lang="en-US" b="1" dirty="0" smtClean="0">
                <a:solidFill>
                  <a:schemeClr val="accent1">
                    <a:lumMod val="75000"/>
                  </a:schemeClr>
                </a:solidFill>
              </a:rPr>
              <a:t>Python </a:t>
            </a:r>
            <a:r>
              <a:rPr lang="en-US" b="1" dirty="0">
                <a:solidFill>
                  <a:schemeClr val="accent1">
                    <a:lumMod val="75000"/>
                  </a:schemeClr>
                </a:solidFill>
              </a:rPr>
              <a:t>has some basic built-in functions that help programmers to manipulate elements that form a part</a:t>
            </a:r>
          </a:p>
          <a:p>
            <a:pPr algn="just">
              <a:lnSpc>
                <a:spcPct val="150000"/>
              </a:lnSpc>
            </a:pPr>
            <a:r>
              <a:rPr lang="en-US" b="1" dirty="0">
                <a:solidFill>
                  <a:schemeClr val="accent1">
                    <a:lumMod val="75000"/>
                  </a:schemeClr>
                </a:solidFill>
              </a:rPr>
              <a:t>of a sequence. These functions include finding the length of a sequence, finding the largest and smallest</a:t>
            </a:r>
          </a:p>
          <a:p>
            <a:pPr algn="just">
              <a:lnSpc>
                <a:spcPct val="150000"/>
              </a:lnSpc>
            </a:pPr>
            <a:r>
              <a:rPr lang="en-US" b="1" dirty="0">
                <a:solidFill>
                  <a:schemeClr val="accent1">
                    <a:lumMod val="75000"/>
                  </a:schemeClr>
                </a:solidFill>
              </a:rPr>
              <a:t>elements in a sequence, etc. Other operations that can be performed on a sequence include indexing, slicing,</a:t>
            </a:r>
          </a:p>
          <a:p>
            <a:pPr algn="just">
              <a:lnSpc>
                <a:spcPct val="150000"/>
              </a:lnSpc>
            </a:pPr>
            <a:r>
              <a:rPr lang="en-US" b="1" dirty="0">
                <a:solidFill>
                  <a:schemeClr val="accent1">
                    <a:lumMod val="75000"/>
                  </a:schemeClr>
                </a:solidFill>
              </a:rPr>
              <a:t>adding, multiplying, and checking for membership.</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3465519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smtClean="0"/>
          </a:p>
          <a:p>
            <a:pPr algn="ctr"/>
            <a:r>
              <a:rPr lang="en-US" sz="3200" b="1" dirty="0" smtClean="0"/>
              <a:t>count</a:t>
            </a:r>
            <a:r>
              <a:rPr lang="en-US" sz="3200" b="1" dirty="0"/>
              <a:t>()Method and List Comprehension and Tuples</a:t>
            </a:r>
            <a:endParaRPr lang="en-US" sz="3200" dirty="0"/>
          </a:p>
          <a:p>
            <a:pPr algn="ct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30</a:t>
            </a:fld>
            <a:endParaRPr lang="en-US"/>
          </a:p>
        </p:txBody>
      </p:sp>
      <p:pic>
        <p:nvPicPr>
          <p:cNvPr id="5" name="Picture 4"/>
          <p:cNvPicPr>
            <a:picLocks noChangeAspect="1"/>
          </p:cNvPicPr>
          <p:nvPr/>
        </p:nvPicPr>
        <p:blipFill>
          <a:blip r:embed="rId2"/>
          <a:stretch>
            <a:fillRect/>
          </a:stretch>
        </p:blipFill>
        <p:spPr>
          <a:xfrm>
            <a:off x="1306289" y="2002936"/>
            <a:ext cx="4580161" cy="1624670"/>
          </a:xfrm>
          <a:prstGeom prst="rect">
            <a:avLst/>
          </a:prstGeom>
        </p:spPr>
      </p:pic>
      <p:pic>
        <p:nvPicPr>
          <p:cNvPr id="6" name="Picture 5"/>
          <p:cNvPicPr>
            <a:picLocks noChangeAspect="1"/>
          </p:cNvPicPr>
          <p:nvPr/>
        </p:nvPicPr>
        <p:blipFill>
          <a:blip r:embed="rId3"/>
          <a:stretch>
            <a:fillRect/>
          </a:stretch>
        </p:blipFill>
        <p:spPr>
          <a:xfrm>
            <a:off x="6096001" y="2002936"/>
            <a:ext cx="4999630" cy="2418939"/>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7"/>
          <p:cNvSpPr txBox="1"/>
          <p:nvPr/>
        </p:nvSpPr>
        <p:spPr>
          <a:xfrm>
            <a:off x="142504" y="2002936"/>
            <a:ext cx="11637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Examples:</a:t>
            </a:r>
            <a:endParaRPr lang="en-IN" dirty="0"/>
          </a:p>
        </p:txBody>
      </p:sp>
    </p:spTree>
    <p:extLst>
      <p:ext uri="{BB962C8B-B14F-4D97-AF65-F5344CB8AC3E}">
        <p14:creationId xmlns:p14="http://schemas.microsoft.com/office/powerpoint/2010/main" val="22205454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Variable-length Argument Tuples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31</a:t>
            </a:fld>
            <a:endParaRPr lang="en-US"/>
          </a:p>
        </p:txBody>
      </p:sp>
      <p:sp>
        <p:nvSpPr>
          <p:cNvPr id="5" name="Rectangle 4"/>
          <p:cNvSpPr/>
          <p:nvPr/>
        </p:nvSpPr>
        <p:spPr>
          <a:xfrm>
            <a:off x="142504" y="1694860"/>
            <a:ext cx="11818515" cy="3000821"/>
          </a:xfrm>
          <a:prstGeom prst="rect">
            <a:avLst/>
          </a:prstGeom>
        </p:spPr>
        <p:txBody>
          <a:bodyPr wrap="square">
            <a:spAutoFit/>
          </a:bodyPr>
          <a:lstStyle/>
          <a:p>
            <a:pPr algn="just">
              <a:lnSpc>
                <a:spcPct val="150000"/>
              </a:lnSpc>
            </a:pPr>
            <a:r>
              <a:rPr lang="en-US" b="1" dirty="0">
                <a:solidFill>
                  <a:schemeClr val="accent1">
                    <a:lumMod val="75000"/>
                  </a:schemeClr>
                </a:solidFill>
              </a:rPr>
              <a:t>Many built-in functions like max(), min(), sum(), etc. use variable-length arguments since these functions themselves do not know how many arguments will be passed to them. It allows a function to accept a variable (different) number of arguments. This is especially useful in defining functions that are applicable to a large variety of arguments. For example, if you have a function that displays all the parameters passed to it, then even the function does not know how many values it will be passed. In such cases, we use a variable-length argument that begins with a '*' symbol. Any argument that starts with a '*' symbol is known as gather and specifies a variable-length argument.</a:t>
            </a:r>
          </a:p>
        </p:txBody>
      </p:sp>
      <p:pic>
        <p:nvPicPr>
          <p:cNvPr id="6" name="Picture 5"/>
          <p:cNvPicPr>
            <a:picLocks noChangeAspect="1"/>
          </p:cNvPicPr>
          <p:nvPr/>
        </p:nvPicPr>
        <p:blipFill>
          <a:blip r:embed="rId2"/>
          <a:stretch>
            <a:fillRect/>
          </a:stretch>
        </p:blipFill>
        <p:spPr>
          <a:xfrm>
            <a:off x="1796971" y="4683211"/>
            <a:ext cx="3293896" cy="1879524"/>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7"/>
          <p:cNvSpPr txBox="1"/>
          <p:nvPr/>
        </p:nvSpPr>
        <p:spPr>
          <a:xfrm>
            <a:off x="142503" y="4698223"/>
            <a:ext cx="11637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13385330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The zip() Function</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32</a:t>
            </a:fld>
            <a:endParaRPr lang="en-US"/>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5" name="Rectangle 4"/>
          <p:cNvSpPr/>
          <p:nvPr/>
        </p:nvSpPr>
        <p:spPr>
          <a:xfrm>
            <a:off x="221267" y="1902561"/>
            <a:ext cx="11749466" cy="874535"/>
          </a:xfrm>
          <a:prstGeom prst="rect">
            <a:avLst/>
          </a:prstGeom>
        </p:spPr>
        <p:txBody>
          <a:bodyPr wrap="square">
            <a:spAutoFit/>
          </a:bodyPr>
          <a:lstStyle/>
          <a:p>
            <a:pPr>
              <a:lnSpc>
                <a:spcPct val="150000"/>
              </a:lnSpc>
            </a:pPr>
            <a:r>
              <a:rPr lang="en-US" b="1" dirty="0" smtClean="0">
                <a:solidFill>
                  <a:schemeClr val="accent1">
                    <a:lumMod val="75000"/>
                  </a:schemeClr>
                </a:solidFill>
              </a:rPr>
              <a:t>The zip</a:t>
            </a:r>
            <a:r>
              <a:rPr lang="en-US" b="1" dirty="0">
                <a:solidFill>
                  <a:schemeClr val="accent1">
                    <a:lumMod val="75000"/>
                  </a:schemeClr>
                </a:solidFill>
              </a:rPr>
              <a:t>() is a built-in function that takes two or more sequences and "zips" them into a list of tuples. The </a:t>
            </a:r>
            <a:r>
              <a:rPr lang="en-US" b="1" dirty="0" smtClean="0">
                <a:solidFill>
                  <a:schemeClr val="accent1">
                    <a:lumMod val="75000"/>
                  </a:schemeClr>
                </a:solidFill>
              </a:rPr>
              <a:t>tuple thus</a:t>
            </a:r>
            <a:r>
              <a:rPr lang="en-US" b="1" dirty="0">
                <a:solidFill>
                  <a:schemeClr val="accent1">
                    <a:lumMod val="75000"/>
                  </a:schemeClr>
                </a:solidFill>
              </a:rPr>
              <a:t>, formed has one element from each sequence. </a:t>
            </a:r>
          </a:p>
        </p:txBody>
      </p:sp>
      <p:sp>
        <p:nvSpPr>
          <p:cNvPr id="8" name="TextBox 7"/>
          <p:cNvSpPr txBox="1"/>
          <p:nvPr/>
        </p:nvSpPr>
        <p:spPr>
          <a:xfrm>
            <a:off x="221267" y="3154590"/>
            <a:ext cx="974213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 </a:t>
            </a:r>
            <a:r>
              <a:rPr lang="en-US" dirty="0"/>
              <a:t>Program to show the use of zip() function</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02" y="3677647"/>
            <a:ext cx="523875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47321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Advantages of Tuple over List</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33</a:t>
            </a:fld>
            <a:endParaRPr lang="en-US"/>
          </a:p>
        </p:txBody>
      </p:sp>
      <p:sp>
        <p:nvSpPr>
          <p:cNvPr id="5" name="Rectangle 4"/>
          <p:cNvSpPr/>
          <p:nvPr/>
        </p:nvSpPr>
        <p:spPr>
          <a:xfrm>
            <a:off x="142504" y="1906997"/>
            <a:ext cx="11697071" cy="4247317"/>
          </a:xfrm>
          <a:prstGeom prst="rect">
            <a:avLst/>
          </a:prstGeom>
        </p:spPr>
        <p:txBody>
          <a:bodyPr wrap="square">
            <a:spAutoFit/>
          </a:bodyPr>
          <a:lstStyle/>
          <a:p>
            <a:pPr algn="just">
              <a:lnSpc>
                <a:spcPct val="150000"/>
              </a:lnSpc>
            </a:pPr>
            <a:r>
              <a:rPr lang="en-US" b="1" dirty="0">
                <a:latin typeface="TimesNewRomanPSMT"/>
              </a:rPr>
              <a:t>• </a:t>
            </a:r>
            <a:r>
              <a:rPr lang="en-US" b="1" dirty="0">
                <a:solidFill>
                  <a:schemeClr val="accent1">
                    <a:lumMod val="75000"/>
                  </a:schemeClr>
                </a:solidFill>
              </a:rPr>
              <a:t>Tuples are used to store values of different data types. Lists can however, store data of similar data types.</a:t>
            </a:r>
          </a:p>
          <a:p>
            <a:pPr algn="just">
              <a:lnSpc>
                <a:spcPct val="150000"/>
              </a:lnSpc>
            </a:pPr>
            <a:r>
              <a:rPr lang="en-US" b="1" dirty="0">
                <a:solidFill>
                  <a:schemeClr val="accent1">
                    <a:lumMod val="75000"/>
                  </a:schemeClr>
                </a:solidFill>
              </a:rPr>
              <a:t>• Since tuples are immutable, iterating through tuples is faster than iterating over a list. This means that </a:t>
            </a:r>
            <a:r>
              <a:rPr lang="en-US" b="1" dirty="0" smtClean="0">
                <a:solidFill>
                  <a:schemeClr val="accent1">
                    <a:lumMod val="75000"/>
                  </a:schemeClr>
                </a:solidFill>
              </a:rPr>
              <a:t>a</a:t>
            </a:r>
          </a:p>
          <a:p>
            <a:pPr algn="just">
              <a:lnSpc>
                <a:spcPct val="150000"/>
              </a:lnSpc>
            </a:pPr>
            <a:r>
              <a:rPr lang="en-US" b="1" dirty="0" smtClean="0">
                <a:solidFill>
                  <a:schemeClr val="accent1">
                    <a:lumMod val="75000"/>
                  </a:schemeClr>
                </a:solidFill>
              </a:rPr>
              <a:t>  tuple </a:t>
            </a:r>
            <a:r>
              <a:rPr lang="en-US" b="1" dirty="0">
                <a:solidFill>
                  <a:schemeClr val="accent1">
                    <a:lumMod val="75000"/>
                  </a:schemeClr>
                </a:solidFill>
              </a:rPr>
              <a:t>performs better than a list.</a:t>
            </a:r>
          </a:p>
          <a:p>
            <a:pPr algn="just">
              <a:lnSpc>
                <a:spcPct val="150000"/>
              </a:lnSpc>
            </a:pPr>
            <a:r>
              <a:rPr lang="en-US" b="1" dirty="0">
                <a:solidFill>
                  <a:schemeClr val="accent1">
                    <a:lumMod val="75000"/>
                  </a:schemeClr>
                </a:solidFill>
              </a:rPr>
              <a:t>• Tuples can be used as key for a dictionary but lists cannot be used as keys. </a:t>
            </a:r>
          </a:p>
          <a:p>
            <a:pPr algn="just">
              <a:lnSpc>
                <a:spcPct val="150000"/>
              </a:lnSpc>
            </a:pPr>
            <a:r>
              <a:rPr lang="en-US" b="1" dirty="0">
                <a:solidFill>
                  <a:schemeClr val="accent1">
                    <a:lumMod val="75000"/>
                  </a:schemeClr>
                </a:solidFill>
              </a:rPr>
              <a:t>• Tuples are best suited for storing data that is write-protected.</a:t>
            </a:r>
          </a:p>
          <a:p>
            <a:pPr algn="just">
              <a:lnSpc>
                <a:spcPct val="150000"/>
              </a:lnSpc>
            </a:pPr>
            <a:r>
              <a:rPr lang="en-US" b="1" dirty="0">
                <a:solidFill>
                  <a:schemeClr val="accent1">
                    <a:lumMod val="75000"/>
                  </a:schemeClr>
                </a:solidFill>
              </a:rPr>
              <a:t>• Tuples can be used in place of lists where the number of values is known and small.</a:t>
            </a:r>
          </a:p>
          <a:p>
            <a:pPr algn="just">
              <a:lnSpc>
                <a:spcPct val="150000"/>
              </a:lnSpc>
            </a:pPr>
            <a:r>
              <a:rPr lang="en-US" b="1" dirty="0">
                <a:solidFill>
                  <a:schemeClr val="accent1">
                    <a:lumMod val="75000"/>
                  </a:schemeClr>
                </a:solidFill>
              </a:rPr>
              <a:t>• If you are passing a tuple as an argument to a function, then the potential for unexpected behavior due </a:t>
            </a:r>
            <a:r>
              <a:rPr lang="en-US" b="1" dirty="0" smtClean="0">
                <a:solidFill>
                  <a:schemeClr val="accent1">
                    <a:lumMod val="75000"/>
                  </a:schemeClr>
                </a:solidFill>
              </a:rPr>
              <a:t>to</a:t>
            </a:r>
          </a:p>
          <a:p>
            <a:pPr algn="just">
              <a:lnSpc>
                <a:spcPct val="150000"/>
              </a:lnSpc>
            </a:pPr>
            <a:r>
              <a:rPr lang="en-US" b="1" dirty="0">
                <a:solidFill>
                  <a:schemeClr val="accent1">
                    <a:lumMod val="75000"/>
                  </a:schemeClr>
                </a:solidFill>
              </a:rPr>
              <a:t> </a:t>
            </a:r>
            <a:r>
              <a:rPr lang="en-US" b="1" dirty="0" smtClean="0">
                <a:solidFill>
                  <a:schemeClr val="accent1">
                    <a:lumMod val="75000"/>
                  </a:schemeClr>
                </a:solidFill>
              </a:rPr>
              <a:t> </a:t>
            </a:r>
            <a:r>
              <a:rPr lang="en-US" b="1" dirty="0">
                <a:solidFill>
                  <a:schemeClr val="accent1">
                    <a:lumMod val="75000"/>
                  </a:schemeClr>
                </a:solidFill>
              </a:rPr>
              <a:t>aliasing gets reduced.</a:t>
            </a:r>
          </a:p>
          <a:p>
            <a:pPr algn="just">
              <a:lnSpc>
                <a:spcPct val="150000"/>
              </a:lnSpc>
            </a:pPr>
            <a:r>
              <a:rPr lang="en-US" b="1" dirty="0">
                <a:solidFill>
                  <a:schemeClr val="accent1">
                    <a:lumMod val="75000"/>
                  </a:schemeClr>
                </a:solidFill>
              </a:rPr>
              <a:t>• Multiple values from a function can be returned using a tuple.</a:t>
            </a:r>
          </a:p>
          <a:p>
            <a:pPr algn="just">
              <a:lnSpc>
                <a:spcPct val="150000"/>
              </a:lnSpc>
            </a:pPr>
            <a:r>
              <a:rPr lang="en-US" b="1" dirty="0">
                <a:solidFill>
                  <a:schemeClr val="accent1">
                    <a:lumMod val="75000"/>
                  </a:schemeClr>
                </a:solidFill>
              </a:rPr>
              <a:t>• Tuples are used to format strings.</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38179416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Sets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34</a:t>
            </a:fld>
            <a:endParaRPr lang="en-US"/>
          </a:p>
        </p:txBody>
      </p:sp>
      <p:sp>
        <p:nvSpPr>
          <p:cNvPr id="6" name="Rectangle 5"/>
          <p:cNvSpPr/>
          <p:nvPr/>
        </p:nvSpPr>
        <p:spPr>
          <a:xfrm>
            <a:off x="152235" y="1841716"/>
            <a:ext cx="11913095" cy="2585323"/>
          </a:xfrm>
          <a:prstGeom prst="rect">
            <a:avLst/>
          </a:prstGeom>
        </p:spPr>
        <p:txBody>
          <a:bodyPr wrap="square">
            <a:spAutoFit/>
          </a:bodyPr>
          <a:lstStyle/>
          <a:p>
            <a:pPr>
              <a:lnSpc>
                <a:spcPct val="150000"/>
              </a:lnSpc>
            </a:pPr>
            <a:r>
              <a:rPr lang="en-US" b="1" i="1" dirty="0">
                <a:solidFill>
                  <a:srgbClr val="C00000"/>
                </a:solidFill>
              </a:rPr>
              <a:t>Sets</a:t>
            </a:r>
            <a:r>
              <a:rPr lang="en-US" b="1" dirty="0">
                <a:solidFill>
                  <a:schemeClr val="accent1">
                    <a:lumMod val="75000"/>
                  </a:schemeClr>
                </a:solidFill>
              </a:rPr>
              <a:t> is another data structure supported by Python. Basically, sets are same as lists but with a difference </a:t>
            </a:r>
            <a:r>
              <a:rPr lang="en-US" b="1" dirty="0" smtClean="0">
                <a:solidFill>
                  <a:schemeClr val="accent1">
                    <a:lumMod val="75000"/>
                  </a:schemeClr>
                </a:solidFill>
              </a:rPr>
              <a:t>that sets </a:t>
            </a:r>
            <a:r>
              <a:rPr lang="en-US" b="1" dirty="0">
                <a:solidFill>
                  <a:schemeClr val="accent1">
                    <a:lumMod val="75000"/>
                  </a:schemeClr>
                </a:solidFill>
              </a:rPr>
              <a:t>are lists with no duplicate entries. Technically, a set is a mutable and an unordered collection of items</a:t>
            </a:r>
            <a:r>
              <a:rPr lang="en-US" b="1" dirty="0" smtClean="0">
                <a:solidFill>
                  <a:schemeClr val="accent1">
                    <a:lumMod val="75000"/>
                  </a:schemeClr>
                </a:solidFill>
              </a:rPr>
              <a:t>. This </a:t>
            </a:r>
            <a:r>
              <a:rPr lang="en-US" b="1" dirty="0">
                <a:solidFill>
                  <a:schemeClr val="accent1">
                    <a:lumMod val="75000"/>
                  </a:schemeClr>
                </a:solidFill>
              </a:rPr>
              <a:t>means that we can easily add or remove items from it</a:t>
            </a:r>
            <a:r>
              <a:rPr lang="en-US" b="1" dirty="0" smtClean="0">
                <a:solidFill>
                  <a:schemeClr val="accent1">
                    <a:lumMod val="75000"/>
                  </a:schemeClr>
                </a:solidFill>
              </a:rPr>
              <a:t>.</a:t>
            </a:r>
          </a:p>
          <a:p>
            <a:pPr>
              <a:lnSpc>
                <a:spcPct val="150000"/>
              </a:lnSpc>
            </a:pPr>
            <a:r>
              <a:rPr lang="en-US" b="1" dirty="0">
                <a:solidFill>
                  <a:schemeClr val="accent1">
                    <a:lumMod val="75000"/>
                  </a:schemeClr>
                </a:solidFill>
              </a:rPr>
              <a:t>A set is created by placing all the elements inside curly brackets {}, separated by comma or by using the</a:t>
            </a:r>
          </a:p>
          <a:p>
            <a:pPr>
              <a:lnSpc>
                <a:spcPct val="150000"/>
              </a:lnSpc>
            </a:pPr>
            <a:r>
              <a:rPr lang="en-US" b="1" dirty="0">
                <a:solidFill>
                  <a:schemeClr val="accent1">
                    <a:lumMod val="75000"/>
                  </a:schemeClr>
                </a:solidFill>
              </a:rPr>
              <a:t>built-in function set(). The syntax of creating a set can be given as,</a:t>
            </a:r>
          </a:p>
          <a:p>
            <a:pPr>
              <a:lnSpc>
                <a:spcPct val="150000"/>
              </a:lnSpc>
            </a:pPr>
            <a:endParaRPr lang="en-US" b="1" dirty="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69" y="4148365"/>
            <a:ext cx="358140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18" y="5278234"/>
            <a:ext cx="27241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47769" y="4811818"/>
            <a:ext cx="3816429" cy="369332"/>
          </a:xfrm>
          <a:prstGeom prst="rect">
            <a:avLst/>
          </a:prstGeom>
        </p:spPr>
        <p:txBody>
          <a:bodyPr wrap="none">
            <a:spAutoFit/>
          </a:bodyPr>
          <a:lstStyle/>
          <a:p>
            <a:r>
              <a:rPr lang="en-US" dirty="0" smtClean="0"/>
              <a:t>Example: To </a:t>
            </a:r>
            <a:r>
              <a:rPr lang="en-US" dirty="0"/>
              <a:t>create a </a:t>
            </a:r>
            <a:r>
              <a:rPr lang="en-US" dirty="0" smtClean="0"/>
              <a:t>set, you </a:t>
            </a:r>
            <a:r>
              <a:rPr lang="en-US" dirty="0"/>
              <a:t>can write,</a:t>
            </a:r>
          </a:p>
        </p:txBody>
      </p:sp>
    </p:spTree>
    <p:extLst>
      <p:ext uri="{BB962C8B-B14F-4D97-AF65-F5344CB8AC3E}">
        <p14:creationId xmlns:p14="http://schemas.microsoft.com/office/powerpoint/2010/main" val="42395953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Set Operations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35</a:t>
            </a:fld>
            <a:endParaRPr lang="en-US"/>
          </a:p>
        </p:txBody>
      </p:sp>
      <p:pic>
        <p:nvPicPr>
          <p:cNvPr id="5" name="Picture 4"/>
          <p:cNvPicPr>
            <a:picLocks noChangeAspect="1"/>
          </p:cNvPicPr>
          <p:nvPr/>
        </p:nvPicPr>
        <p:blipFill>
          <a:blip r:embed="rId2"/>
          <a:stretch>
            <a:fillRect/>
          </a:stretch>
        </p:blipFill>
        <p:spPr>
          <a:xfrm>
            <a:off x="820706" y="1876301"/>
            <a:ext cx="10263849" cy="4444961"/>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16780511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Set Operations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36</a:t>
            </a:fld>
            <a:endParaRPr lang="en-US" dirty="0"/>
          </a:p>
        </p:txBody>
      </p:sp>
      <p:pic>
        <p:nvPicPr>
          <p:cNvPr id="6" name="Picture 5"/>
          <p:cNvPicPr>
            <a:picLocks noChangeAspect="1"/>
          </p:cNvPicPr>
          <p:nvPr/>
        </p:nvPicPr>
        <p:blipFill>
          <a:blip r:embed="rId2"/>
          <a:stretch>
            <a:fillRect/>
          </a:stretch>
        </p:blipFill>
        <p:spPr>
          <a:xfrm>
            <a:off x="603423" y="1766808"/>
            <a:ext cx="9782523" cy="4737016"/>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39476834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Set Operations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37</a:t>
            </a:fld>
            <a:endParaRPr lang="en-US"/>
          </a:p>
        </p:txBody>
      </p:sp>
      <p:pic>
        <p:nvPicPr>
          <p:cNvPr id="5" name="Picture 4"/>
          <p:cNvPicPr>
            <a:picLocks noChangeAspect="1"/>
          </p:cNvPicPr>
          <p:nvPr/>
        </p:nvPicPr>
        <p:blipFill>
          <a:blip r:embed="rId2"/>
          <a:stretch>
            <a:fillRect/>
          </a:stretch>
        </p:blipFill>
        <p:spPr>
          <a:xfrm>
            <a:off x="964075" y="1769423"/>
            <a:ext cx="10263849" cy="2505694"/>
          </a:xfrm>
          <a:prstGeom prst="rect">
            <a:avLst/>
          </a:prstGeom>
        </p:spPr>
      </p:pic>
      <p:pic>
        <p:nvPicPr>
          <p:cNvPr id="8" name="Picture 7"/>
          <p:cNvPicPr>
            <a:picLocks noChangeAspect="1"/>
          </p:cNvPicPr>
          <p:nvPr/>
        </p:nvPicPr>
        <p:blipFill>
          <a:blip r:embed="rId3"/>
          <a:stretch>
            <a:fillRect/>
          </a:stretch>
        </p:blipFill>
        <p:spPr>
          <a:xfrm>
            <a:off x="964074" y="4275117"/>
            <a:ext cx="10263849" cy="2046145"/>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8647844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Set Operations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38</a:t>
            </a:fld>
            <a:endParaRPr lang="en-US"/>
          </a:p>
        </p:txBody>
      </p:sp>
      <p:pic>
        <p:nvPicPr>
          <p:cNvPr id="6" name="Picture 5"/>
          <p:cNvPicPr>
            <a:picLocks noChangeAspect="1"/>
          </p:cNvPicPr>
          <p:nvPr/>
        </p:nvPicPr>
        <p:blipFill>
          <a:blip r:embed="rId2"/>
          <a:stretch>
            <a:fillRect/>
          </a:stretch>
        </p:blipFill>
        <p:spPr>
          <a:xfrm>
            <a:off x="820706" y="1757363"/>
            <a:ext cx="10263849" cy="4563899"/>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11798915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Dictionaries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39</a:t>
            </a:fld>
            <a:endParaRPr lang="en-US"/>
          </a:p>
        </p:txBody>
      </p:sp>
      <p:sp>
        <p:nvSpPr>
          <p:cNvPr id="5" name="Rectangle 4"/>
          <p:cNvSpPr/>
          <p:nvPr/>
        </p:nvSpPr>
        <p:spPr>
          <a:xfrm>
            <a:off x="178130" y="1702916"/>
            <a:ext cx="11863449" cy="3000821"/>
          </a:xfrm>
          <a:prstGeom prst="rect">
            <a:avLst/>
          </a:prstGeom>
        </p:spPr>
        <p:txBody>
          <a:bodyPr wrap="square">
            <a:spAutoFit/>
          </a:bodyPr>
          <a:lstStyle/>
          <a:p>
            <a:pPr>
              <a:lnSpc>
                <a:spcPct val="150000"/>
              </a:lnSpc>
            </a:pPr>
            <a:r>
              <a:rPr lang="en-US" b="1" i="1" dirty="0">
                <a:solidFill>
                  <a:srgbClr val="C00000"/>
                </a:solidFill>
              </a:rPr>
              <a:t>Dictionary</a:t>
            </a:r>
            <a:r>
              <a:rPr lang="en-US" b="1" i="1" dirty="0">
                <a:solidFill>
                  <a:schemeClr val="accent1">
                    <a:lumMod val="75000"/>
                  </a:schemeClr>
                </a:solidFill>
              </a:rPr>
              <a:t> </a:t>
            </a:r>
            <a:r>
              <a:rPr lang="en-US" b="1" dirty="0">
                <a:solidFill>
                  <a:schemeClr val="accent1">
                    <a:lumMod val="75000"/>
                  </a:schemeClr>
                </a:solidFill>
              </a:rPr>
              <a:t>is a data structure in which we store values as a pair of key </a:t>
            </a:r>
            <a:r>
              <a:rPr lang="en-US" b="1" dirty="0" smtClean="0">
                <a:solidFill>
                  <a:schemeClr val="accent1">
                    <a:lumMod val="75000"/>
                  </a:schemeClr>
                </a:solidFill>
              </a:rPr>
              <a:t>and value</a:t>
            </a:r>
            <a:r>
              <a:rPr lang="en-US" b="1" dirty="0">
                <a:solidFill>
                  <a:schemeClr val="accent1">
                    <a:lumMod val="75000"/>
                  </a:schemeClr>
                </a:solidFill>
              </a:rPr>
              <a:t>. Each key is separated from its value by a colon (:), and </a:t>
            </a:r>
            <a:r>
              <a:rPr lang="en-US" b="1" dirty="0" smtClean="0">
                <a:solidFill>
                  <a:schemeClr val="accent1">
                    <a:lumMod val="75000"/>
                  </a:schemeClr>
                </a:solidFill>
              </a:rPr>
              <a:t>consecutive items </a:t>
            </a:r>
            <a:r>
              <a:rPr lang="en-US" b="1" dirty="0">
                <a:solidFill>
                  <a:schemeClr val="accent1">
                    <a:lumMod val="75000"/>
                  </a:schemeClr>
                </a:solidFill>
              </a:rPr>
              <a:t>are separated by commas. The entire items in a dictionary are enclosed in curly brackets({}). </a:t>
            </a:r>
            <a:r>
              <a:rPr lang="en-US" b="1" dirty="0" smtClean="0">
                <a:solidFill>
                  <a:schemeClr val="accent1">
                    <a:lumMod val="75000"/>
                  </a:schemeClr>
                </a:solidFill>
              </a:rPr>
              <a:t>The syntax </a:t>
            </a:r>
            <a:r>
              <a:rPr lang="en-US" b="1" dirty="0">
                <a:solidFill>
                  <a:schemeClr val="accent1">
                    <a:lumMod val="75000"/>
                  </a:schemeClr>
                </a:solidFill>
              </a:rPr>
              <a:t>for defining a dictionary is</a:t>
            </a:r>
          </a:p>
          <a:p>
            <a:pPr>
              <a:lnSpc>
                <a:spcPct val="150000"/>
              </a:lnSpc>
            </a:pPr>
            <a:r>
              <a:rPr lang="en-US" b="1" dirty="0" err="1">
                <a:solidFill>
                  <a:srgbClr val="C00000"/>
                </a:solidFill>
              </a:rPr>
              <a:t>dictionary_name</a:t>
            </a:r>
            <a:r>
              <a:rPr lang="en-US" b="1" dirty="0">
                <a:solidFill>
                  <a:srgbClr val="C00000"/>
                </a:solidFill>
              </a:rPr>
              <a:t> = {key_1: value_1, key_2: value_2, key_3: value_3}</a:t>
            </a:r>
          </a:p>
          <a:p>
            <a:pPr>
              <a:lnSpc>
                <a:spcPct val="150000"/>
              </a:lnSpc>
            </a:pPr>
            <a:r>
              <a:rPr lang="en-US" b="1" dirty="0">
                <a:solidFill>
                  <a:schemeClr val="accent1">
                    <a:lumMod val="75000"/>
                  </a:schemeClr>
                </a:solidFill>
              </a:rPr>
              <a:t>If there are many keys and values in dictionaries, then we can also write just one key-value pair on a line</a:t>
            </a:r>
          </a:p>
          <a:p>
            <a:pPr>
              <a:lnSpc>
                <a:spcPct val="150000"/>
              </a:lnSpc>
            </a:pPr>
            <a:r>
              <a:rPr lang="en-US" b="1" dirty="0">
                <a:solidFill>
                  <a:schemeClr val="accent1">
                    <a:lumMod val="75000"/>
                  </a:schemeClr>
                </a:solidFill>
              </a:rPr>
              <a:t>to make the code easier to read and understand. This is shown below.</a:t>
            </a:r>
          </a:p>
          <a:p>
            <a:pPr>
              <a:lnSpc>
                <a:spcPct val="150000"/>
              </a:lnSpc>
            </a:pPr>
            <a:r>
              <a:rPr lang="en-US" b="1" dirty="0" err="1">
                <a:solidFill>
                  <a:srgbClr val="C00000"/>
                </a:solidFill>
              </a:rPr>
              <a:t>dictionary_name</a:t>
            </a:r>
            <a:r>
              <a:rPr lang="en-US" b="1" dirty="0">
                <a:solidFill>
                  <a:srgbClr val="C00000"/>
                </a:solidFill>
              </a:rPr>
              <a:t> = {key_1: value_1</a:t>
            </a:r>
            <a:r>
              <a:rPr lang="en-US" b="1" dirty="0" smtClean="0">
                <a:solidFill>
                  <a:srgbClr val="C00000"/>
                </a:solidFill>
              </a:rPr>
              <a:t>, key_2</a:t>
            </a:r>
            <a:r>
              <a:rPr lang="en-US" b="1" dirty="0">
                <a:solidFill>
                  <a:srgbClr val="C00000"/>
                </a:solidFill>
              </a:rPr>
              <a:t>: value_2</a:t>
            </a:r>
            <a:r>
              <a:rPr lang="en-US" b="1" dirty="0" smtClean="0">
                <a:solidFill>
                  <a:srgbClr val="C00000"/>
                </a:solidFill>
              </a:rPr>
              <a:t>, key_3</a:t>
            </a:r>
            <a:r>
              <a:rPr lang="en-US" b="1" dirty="0">
                <a:solidFill>
                  <a:srgbClr val="C00000"/>
                </a:solidFill>
              </a:rPr>
              <a:t>: value_3</a:t>
            </a:r>
            <a:r>
              <a:rPr lang="en-US" b="1" dirty="0" smtClean="0">
                <a:solidFill>
                  <a:srgbClr val="C00000"/>
                </a:solidFill>
              </a:rPr>
              <a:t>, ….}</a:t>
            </a:r>
            <a:endParaRPr lang="en-US" b="1" dirty="0">
              <a:solidFill>
                <a:srgbClr val="C00000"/>
              </a:solidFill>
            </a:endParaRPr>
          </a:p>
        </p:txBody>
      </p:sp>
      <p:pic>
        <p:nvPicPr>
          <p:cNvPr id="6" name="Picture 5"/>
          <p:cNvPicPr>
            <a:picLocks noChangeAspect="1"/>
          </p:cNvPicPr>
          <p:nvPr/>
        </p:nvPicPr>
        <p:blipFill>
          <a:blip r:embed="rId2"/>
          <a:stretch>
            <a:fillRect/>
          </a:stretch>
        </p:blipFill>
        <p:spPr>
          <a:xfrm>
            <a:off x="2258149" y="4800750"/>
            <a:ext cx="7875726" cy="1520512"/>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7"/>
          <p:cNvSpPr txBox="1"/>
          <p:nvPr/>
        </p:nvSpPr>
        <p:spPr>
          <a:xfrm>
            <a:off x="178130" y="4724279"/>
            <a:ext cx="11637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1390228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Lists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a:t>
            </a:fld>
            <a:endParaRPr lang="en-US"/>
          </a:p>
        </p:txBody>
      </p:sp>
      <p:sp>
        <p:nvSpPr>
          <p:cNvPr id="6" name="Rectangle 5"/>
          <p:cNvSpPr/>
          <p:nvPr/>
        </p:nvSpPr>
        <p:spPr>
          <a:xfrm>
            <a:off x="166522" y="1714411"/>
            <a:ext cx="11129963" cy="1754326"/>
          </a:xfrm>
          <a:prstGeom prst="rect">
            <a:avLst/>
          </a:prstGeom>
        </p:spPr>
        <p:txBody>
          <a:bodyPr wrap="square">
            <a:spAutoFit/>
          </a:bodyPr>
          <a:lstStyle/>
          <a:p>
            <a:pPr algn="just">
              <a:lnSpc>
                <a:spcPct val="150000"/>
              </a:lnSpc>
            </a:pPr>
            <a:r>
              <a:rPr lang="en-US" b="1" i="1" dirty="0">
                <a:solidFill>
                  <a:srgbClr val="C00000"/>
                </a:solidFill>
              </a:rPr>
              <a:t>List</a:t>
            </a:r>
            <a:r>
              <a:rPr lang="en-US" b="1" i="1" dirty="0">
                <a:solidFill>
                  <a:schemeClr val="accent1">
                    <a:lumMod val="75000"/>
                  </a:schemeClr>
                </a:solidFill>
              </a:rPr>
              <a:t> </a:t>
            </a:r>
            <a:r>
              <a:rPr lang="en-US" b="1" dirty="0">
                <a:solidFill>
                  <a:schemeClr val="accent1">
                    <a:lumMod val="75000"/>
                  </a:schemeClr>
                </a:solidFill>
              </a:rPr>
              <a:t>is a versatile data type available in Python. It is a sequence in which elements are written as a list of</a:t>
            </a:r>
          </a:p>
          <a:p>
            <a:pPr algn="just">
              <a:lnSpc>
                <a:spcPct val="150000"/>
              </a:lnSpc>
            </a:pPr>
            <a:r>
              <a:rPr lang="en-US" b="1" dirty="0">
                <a:solidFill>
                  <a:schemeClr val="accent1">
                    <a:lumMod val="75000"/>
                  </a:schemeClr>
                </a:solidFill>
              </a:rPr>
              <a:t>comma-separated values (items) between square brackets. The key feature of a list is that it can have </a:t>
            </a:r>
            <a:r>
              <a:rPr lang="en-US" b="1" dirty="0" smtClean="0">
                <a:solidFill>
                  <a:schemeClr val="accent1">
                    <a:lumMod val="75000"/>
                  </a:schemeClr>
                </a:solidFill>
              </a:rPr>
              <a:t>elements that </a:t>
            </a:r>
            <a:r>
              <a:rPr lang="en-US" b="1" dirty="0">
                <a:solidFill>
                  <a:schemeClr val="accent1">
                    <a:lumMod val="75000"/>
                  </a:schemeClr>
                </a:solidFill>
              </a:rPr>
              <a:t>belong to different data types. </a:t>
            </a:r>
            <a:r>
              <a:rPr lang="en-US" b="1" dirty="0" smtClean="0">
                <a:solidFill>
                  <a:schemeClr val="accent1">
                    <a:lumMod val="75000"/>
                  </a:schemeClr>
                </a:solidFill>
              </a:rPr>
              <a:t>The </a:t>
            </a:r>
            <a:r>
              <a:rPr lang="en-US" b="1" dirty="0">
                <a:solidFill>
                  <a:schemeClr val="accent1">
                    <a:lumMod val="75000"/>
                  </a:schemeClr>
                </a:solidFill>
              </a:rPr>
              <a:t>syntax of defining a list can be given as,</a:t>
            </a:r>
          </a:p>
          <a:p>
            <a:pPr algn="just">
              <a:lnSpc>
                <a:spcPct val="150000"/>
              </a:lnSpc>
            </a:pPr>
            <a:r>
              <a:rPr lang="en-US" b="1" dirty="0" err="1">
                <a:solidFill>
                  <a:srgbClr val="C00000"/>
                </a:solidFill>
              </a:rPr>
              <a:t>List_variable</a:t>
            </a:r>
            <a:r>
              <a:rPr lang="en-US" b="1" dirty="0">
                <a:solidFill>
                  <a:srgbClr val="C00000"/>
                </a:solidFill>
              </a:rPr>
              <a:t> = [val1, val2,...]</a:t>
            </a:r>
          </a:p>
        </p:txBody>
      </p:sp>
      <p:pic>
        <p:nvPicPr>
          <p:cNvPr id="5" name="Picture 4"/>
          <p:cNvPicPr>
            <a:picLocks noChangeAspect="1"/>
          </p:cNvPicPr>
          <p:nvPr/>
        </p:nvPicPr>
        <p:blipFill>
          <a:blip r:embed="rId2"/>
          <a:stretch>
            <a:fillRect/>
          </a:stretch>
        </p:blipFill>
        <p:spPr>
          <a:xfrm>
            <a:off x="1307539" y="3658093"/>
            <a:ext cx="9250761" cy="1773716"/>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9"/>
          <p:cNvSpPr txBox="1"/>
          <p:nvPr/>
        </p:nvSpPr>
        <p:spPr>
          <a:xfrm>
            <a:off x="166522" y="3541030"/>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Examples:</a:t>
            </a:r>
            <a:endParaRPr lang="en-IN" dirty="0"/>
          </a:p>
        </p:txBody>
      </p:sp>
    </p:spTree>
    <p:extLst>
      <p:ext uri="{BB962C8B-B14F-4D97-AF65-F5344CB8AC3E}">
        <p14:creationId xmlns:p14="http://schemas.microsoft.com/office/powerpoint/2010/main" val="19719908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0332"/>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Accessing </a:t>
            </a:r>
            <a:r>
              <a:rPr lang="en-US" sz="3200" b="1" dirty="0" smtClean="0"/>
              <a:t>Values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40</a:t>
            </a:fld>
            <a:endParaRPr lang="en-US"/>
          </a:p>
        </p:txBody>
      </p:sp>
      <p:pic>
        <p:nvPicPr>
          <p:cNvPr id="5" name="Picture 4"/>
          <p:cNvPicPr>
            <a:picLocks noChangeAspect="1"/>
          </p:cNvPicPr>
          <p:nvPr/>
        </p:nvPicPr>
        <p:blipFill>
          <a:blip r:embed="rId2"/>
          <a:stretch>
            <a:fillRect/>
          </a:stretch>
        </p:blipFill>
        <p:spPr>
          <a:xfrm>
            <a:off x="1807075" y="1927613"/>
            <a:ext cx="7977348" cy="2807391"/>
          </a:xfrm>
          <a:prstGeom prst="rect">
            <a:avLst/>
          </a:prstGeom>
        </p:spPr>
      </p:pic>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7" name="TextBox 6"/>
          <p:cNvSpPr txBox="1"/>
          <p:nvPr/>
        </p:nvSpPr>
        <p:spPr>
          <a:xfrm>
            <a:off x="332508" y="1927613"/>
            <a:ext cx="11637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3923539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Adding and Modifying an Item in a Dictionary</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41</a:t>
            </a:fld>
            <a:endParaRPr lang="en-US"/>
          </a:p>
        </p:txBody>
      </p:sp>
      <p:pic>
        <p:nvPicPr>
          <p:cNvPr id="5" name="Picture 4"/>
          <p:cNvPicPr>
            <a:picLocks noChangeAspect="1"/>
          </p:cNvPicPr>
          <p:nvPr/>
        </p:nvPicPr>
        <p:blipFill>
          <a:blip r:embed="rId2"/>
          <a:stretch>
            <a:fillRect/>
          </a:stretch>
        </p:blipFill>
        <p:spPr>
          <a:xfrm>
            <a:off x="1557550" y="2096629"/>
            <a:ext cx="9908171" cy="3722016"/>
          </a:xfrm>
          <a:prstGeom prst="rect">
            <a:avLst/>
          </a:prstGeom>
        </p:spPr>
      </p:pic>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7" name="TextBox 6"/>
          <p:cNvSpPr txBox="1"/>
          <p:nvPr/>
        </p:nvSpPr>
        <p:spPr>
          <a:xfrm>
            <a:off x="120633" y="1901320"/>
            <a:ext cx="11637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26225845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Modifying an Entry</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42</a:t>
            </a:fld>
            <a:endParaRPr lang="en-US"/>
          </a:p>
        </p:txBody>
      </p:sp>
      <p:pic>
        <p:nvPicPr>
          <p:cNvPr id="5" name="Picture 4"/>
          <p:cNvPicPr>
            <a:picLocks noChangeAspect="1"/>
          </p:cNvPicPr>
          <p:nvPr/>
        </p:nvPicPr>
        <p:blipFill>
          <a:blip r:embed="rId2"/>
          <a:stretch>
            <a:fillRect/>
          </a:stretch>
        </p:blipFill>
        <p:spPr>
          <a:xfrm>
            <a:off x="1993026" y="1728533"/>
            <a:ext cx="7977348" cy="2057907"/>
          </a:xfrm>
          <a:prstGeom prst="rect">
            <a:avLst/>
          </a:prstGeom>
        </p:spPr>
      </p:pic>
      <p:pic>
        <p:nvPicPr>
          <p:cNvPr id="6" name="Picture 5"/>
          <p:cNvPicPr>
            <a:picLocks noChangeAspect="1"/>
          </p:cNvPicPr>
          <p:nvPr/>
        </p:nvPicPr>
        <p:blipFill>
          <a:blip r:embed="rId3"/>
          <a:stretch>
            <a:fillRect/>
          </a:stretch>
        </p:blipFill>
        <p:spPr>
          <a:xfrm>
            <a:off x="1993026" y="3596915"/>
            <a:ext cx="7977348" cy="2921719"/>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7"/>
          <p:cNvSpPr txBox="1"/>
          <p:nvPr/>
        </p:nvSpPr>
        <p:spPr>
          <a:xfrm>
            <a:off x="285007" y="1728533"/>
            <a:ext cx="11637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33192978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Deleting Items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43</a:t>
            </a:fld>
            <a:endParaRPr lang="en-US"/>
          </a:p>
        </p:txBody>
      </p:sp>
      <p:sp>
        <p:nvSpPr>
          <p:cNvPr id="5" name="Rectangle 4"/>
          <p:cNvSpPr/>
          <p:nvPr/>
        </p:nvSpPr>
        <p:spPr>
          <a:xfrm>
            <a:off x="106878" y="1629166"/>
            <a:ext cx="11844469" cy="1754326"/>
          </a:xfrm>
          <a:prstGeom prst="rect">
            <a:avLst/>
          </a:prstGeom>
        </p:spPr>
        <p:txBody>
          <a:bodyPr wrap="square">
            <a:spAutoFit/>
          </a:bodyPr>
          <a:lstStyle/>
          <a:p>
            <a:pPr algn="just">
              <a:lnSpc>
                <a:spcPct val="150000"/>
              </a:lnSpc>
            </a:pPr>
            <a:r>
              <a:rPr lang="en-US" b="1" dirty="0">
                <a:solidFill>
                  <a:schemeClr val="accent1">
                    <a:lumMod val="75000"/>
                  </a:schemeClr>
                </a:solidFill>
              </a:rPr>
              <a:t>You can delete one or more items using the del keyword. To delete or remove all the items in just </a:t>
            </a:r>
            <a:r>
              <a:rPr lang="en-US" b="1" dirty="0" smtClean="0">
                <a:solidFill>
                  <a:schemeClr val="accent1">
                    <a:lumMod val="75000"/>
                  </a:schemeClr>
                </a:solidFill>
              </a:rPr>
              <a:t>one statement</a:t>
            </a:r>
            <a:r>
              <a:rPr lang="en-US" b="1" dirty="0">
                <a:solidFill>
                  <a:schemeClr val="accent1">
                    <a:lumMod val="75000"/>
                  </a:schemeClr>
                </a:solidFill>
              </a:rPr>
              <a:t>, use the clear() function. Finally, to remove an entire dictionary from the memory, we can </a:t>
            </a:r>
            <a:r>
              <a:rPr lang="en-US" b="1" dirty="0" smtClean="0">
                <a:solidFill>
                  <a:schemeClr val="accent1">
                    <a:lumMod val="75000"/>
                  </a:schemeClr>
                </a:solidFill>
              </a:rPr>
              <a:t>gain</a:t>
            </a:r>
            <a:endParaRPr lang="en-US" b="1" dirty="0">
              <a:solidFill>
                <a:schemeClr val="accent1">
                  <a:lumMod val="75000"/>
                </a:schemeClr>
              </a:solidFill>
            </a:endParaRPr>
          </a:p>
          <a:p>
            <a:pPr algn="just">
              <a:lnSpc>
                <a:spcPct val="150000"/>
              </a:lnSpc>
            </a:pPr>
            <a:r>
              <a:rPr lang="en-US" b="1" dirty="0">
                <a:solidFill>
                  <a:schemeClr val="accent1">
                    <a:lumMod val="75000"/>
                  </a:schemeClr>
                </a:solidFill>
              </a:rPr>
              <a:t>use the del statement as del </a:t>
            </a:r>
            <a:r>
              <a:rPr lang="en-US" b="1" dirty="0" err="1">
                <a:solidFill>
                  <a:schemeClr val="accent1">
                    <a:lumMod val="75000"/>
                  </a:schemeClr>
                </a:solidFill>
              </a:rPr>
              <a:t>Dict_name</a:t>
            </a:r>
            <a:r>
              <a:rPr lang="en-US" b="1" dirty="0">
                <a:solidFill>
                  <a:schemeClr val="accent1">
                    <a:lumMod val="75000"/>
                  </a:schemeClr>
                </a:solidFill>
              </a:rPr>
              <a:t>. The syntax to use the del statement can be given as,</a:t>
            </a:r>
          </a:p>
          <a:p>
            <a:pPr algn="just">
              <a:lnSpc>
                <a:spcPct val="150000"/>
              </a:lnSpc>
            </a:pPr>
            <a:r>
              <a:rPr lang="en-US" b="1" dirty="0">
                <a:solidFill>
                  <a:srgbClr val="C00000"/>
                </a:solidFill>
              </a:rPr>
              <a:t>del </a:t>
            </a:r>
            <a:r>
              <a:rPr lang="en-US" b="1" dirty="0" err="1">
                <a:solidFill>
                  <a:srgbClr val="C00000"/>
                </a:solidFill>
              </a:rPr>
              <a:t>dictionary_variable</a:t>
            </a:r>
            <a:r>
              <a:rPr lang="en-US" b="1" dirty="0">
                <a:solidFill>
                  <a:srgbClr val="C00000"/>
                </a:solidFill>
              </a:rPr>
              <a:t>[key]</a:t>
            </a:r>
          </a:p>
        </p:txBody>
      </p:sp>
      <p:sp>
        <p:nvSpPr>
          <p:cNvPr id="10"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9548" y="3428607"/>
            <a:ext cx="5621800" cy="2705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556" y="3428607"/>
            <a:ext cx="4195948" cy="2705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308754" y="3383492"/>
            <a:ext cx="11637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23851242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Sorting Items </a:t>
            </a:r>
            <a:r>
              <a:rPr lang="en-US" sz="3200" b="1" dirty="0" smtClean="0"/>
              <a:t>and Looping over Items in a </a:t>
            </a:r>
            <a:r>
              <a:rPr lang="en-US" sz="3200" b="1" dirty="0" err="1" smtClean="0"/>
              <a:t>Dictinonary</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44</a:t>
            </a:fld>
            <a:endParaRPr lang="en-US"/>
          </a:p>
        </p:txBody>
      </p:sp>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070" y="1746972"/>
            <a:ext cx="727710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070" y="3313216"/>
            <a:ext cx="7277100" cy="3008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308754" y="1746972"/>
            <a:ext cx="11637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Examples:</a:t>
            </a:r>
            <a:endParaRPr lang="en-IN" dirty="0"/>
          </a:p>
        </p:txBody>
      </p:sp>
    </p:spTree>
    <p:extLst>
      <p:ext uri="{BB962C8B-B14F-4D97-AF65-F5344CB8AC3E}">
        <p14:creationId xmlns:p14="http://schemas.microsoft.com/office/powerpoint/2010/main" val="31271378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Nested Dictionaries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45</a:t>
            </a:fld>
            <a:endParaRPr lang="en-US"/>
          </a:p>
        </p:txBody>
      </p:sp>
      <p:pic>
        <p:nvPicPr>
          <p:cNvPr id="5" name="Picture 4"/>
          <p:cNvPicPr>
            <a:picLocks noChangeAspect="1"/>
          </p:cNvPicPr>
          <p:nvPr/>
        </p:nvPicPr>
        <p:blipFill>
          <a:blip r:embed="rId2"/>
          <a:stretch>
            <a:fillRect/>
          </a:stretch>
        </p:blipFill>
        <p:spPr>
          <a:xfrm>
            <a:off x="2894898" y="1945903"/>
            <a:ext cx="6402203" cy="3023344"/>
          </a:xfrm>
          <a:prstGeom prst="rect">
            <a:avLst/>
          </a:prstGeom>
        </p:spPr>
      </p:pic>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7" name="TextBox 6"/>
          <p:cNvSpPr txBox="1"/>
          <p:nvPr/>
        </p:nvSpPr>
        <p:spPr>
          <a:xfrm>
            <a:off x="308754" y="1945903"/>
            <a:ext cx="11637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22420409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Built-in Dictionary Functions and Methods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46</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421" y="1710047"/>
            <a:ext cx="8906493" cy="4611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4581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Built-in Dictionary Functions and Methods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47</a:t>
            </a:fld>
            <a:endParaRPr lang="en-US"/>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537" y="1769423"/>
            <a:ext cx="7984827" cy="4672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5657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Built-in Dictionary Functions and Methods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48</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745673"/>
            <a:ext cx="8401050" cy="457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68949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Difference between a List and a Dictionary</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49</a:t>
            </a:fld>
            <a:endParaRPr lang="en-US"/>
          </a:p>
        </p:txBody>
      </p:sp>
      <p:sp>
        <p:nvSpPr>
          <p:cNvPr id="5" name="Rectangle 4"/>
          <p:cNvSpPr/>
          <p:nvPr/>
        </p:nvSpPr>
        <p:spPr>
          <a:xfrm>
            <a:off x="130629" y="1720840"/>
            <a:ext cx="11934701" cy="4247317"/>
          </a:xfrm>
          <a:prstGeom prst="rect">
            <a:avLst/>
          </a:prstGeom>
        </p:spPr>
        <p:txBody>
          <a:bodyPr wrap="square">
            <a:spAutoFit/>
          </a:bodyPr>
          <a:lstStyle/>
          <a:p>
            <a:pPr algn="just">
              <a:lnSpc>
                <a:spcPct val="150000"/>
              </a:lnSpc>
            </a:pPr>
            <a:r>
              <a:rPr lang="en-US" b="1" dirty="0">
                <a:solidFill>
                  <a:schemeClr val="accent1">
                    <a:lumMod val="75000"/>
                  </a:schemeClr>
                </a:solidFill>
              </a:rPr>
              <a:t>First, a list is an ordered set of items. But, a dictionary is a data structure that is used for matching one item</a:t>
            </a:r>
          </a:p>
          <a:p>
            <a:pPr algn="just">
              <a:lnSpc>
                <a:spcPct val="150000"/>
              </a:lnSpc>
            </a:pPr>
            <a:r>
              <a:rPr lang="en-US" b="1" dirty="0">
                <a:solidFill>
                  <a:schemeClr val="accent1">
                    <a:lumMod val="75000"/>
                  </a:schemeClr>
                </a:solidFill>
              </a:rPr>
              <a:t>(key) with another (value).</a:t>
            </a:r>
          </a:p>
          <a:p>
            <a:pPr algn="just">
              <a:lnSpc>
                <a:spcPct val="150000"/>
              </a:lnSpc>
            </a:pPr>
            <a:r>
              <a:rPr lang="en-US" b="1" dirty="0">
                <a:solidFill>
                  <a:schemeClr val="accent1">
                    <a:lumMod val="75000"/>
                  </a:schemeClr>
                </a:solidFill>
              </a:rPr>
              <a:t>• Second, in lists, you can use indexing to access a particular item. But, these indexes should be a number. In</a:t>
            </a:r>
          </a:p>
          <a:p>
            <a:pPr algn="just">
              <a:lnSpc>
                <a:spcPct val="150000"/>
              </a:lnSpc>
            </a:pPr>
            <a:r>
              <a:rPr lang="en-US" b="1" dirty="0">
                <a:solidFill>
                  <a:schemeClr val="accent1">
                    <a:lumMod val="75000"/>
                  </a:schemeClr>
                </a:solidFill>
              </a:rPr>
              <a:t>dictionaries, you can use any type (immutable) of value as an index. For example, when we write </a:t>
            </a:r>
            <a:r>
              <a:rPr lang="en-US" b="1" dirty="0" err="1">
                <a:solidFill>
                  <a:srgbClr val="C00000"/>
                </a:solidFill>
              </a:rPr>
              <a:t>Dict</a:t>
            </a:r>
            <a:r>
              <a:rPr lang="en-US" b="1" dirty="0">
                <a:solidFill>
                  <a:srgbClr val="C00000"/>
                </a:solidFill>
              </a:rPr>
              <a:t>['Name</a:t>
            </a:r>
            <a:r>
              <a:rPr lang="en-US" b="1" dirty="0" smtClean="0">
                <a:solidFill>
                  <a:srgbClr val="C00000"/>
                </a:solidFill>
              </a:rPr>
              <a:t>'], </a:t>
            </a:r>
            <a:r>
              <a:rPr lang="en-US" b="1" dirty="0" smtClean="0">
                <a:solidFill>
                  <a:schemeClr val="accent1">
                    <a:lumMod val="75000"/>
                  </a:schemeClr>
                </a:solidFill>
              </a:rPr>
              <a:t>Name </a:t>
            </a:r>
            <a:r>
              <a:rPr lang="en-US" b="1" dirty="0">
                <a:solidFill>
                  <a:schemeClr val="accent1">
                    <a:lumMod val="75000"/>
                  </a:schemeClr>
                </a:solidFill>
              </a:rPr>
              <a:t>acts as an index but it is not a number but a string.</a:t>
            </a:r>
          </a:p>
          <a:p>
            <a:pPr algn="just">
              <a:lnSpc>
                <a:spcPct val="150000"/>
              </a:lnSpc>
            </a:pPr>
            <a:r>
              <a:rPr lang="en-US" b="1" dirty="0">
                <a:solidFill>
                  <a:schemeClr val="accent1">
                    <a:lumMod val="75000"/>
                  </a:schemeClr>
                </a:solidFill>
              </a:rPr>
              <a:t>• Third, lists are used to look up a value whereas a dictionary is used to take one value and look up another</a:t>
            </a:r>
          </a:p>
          <a:p>
            <a:pPr algn="just">
              <a:lnSpc>
                <a:spcPct val="150000"/>
              </a:lnSpc>
            </a:pPr>
            <a:r>
              <a:rPr lang="en-US" b="1" dirty="0">
                <a:solidFill>
                  <a:schemeClr val="accent1">
                    <a:lumMod val="75000"/>
                  </a:schemeClr>
                </a:solidFill>
              </a:rPr>
              <a:t>value. For this reason, dictionary is also known as a </a:t>
            </a:r>
            <a:r>
              <a:rPr lang="en-US" b="1" i="1" dirty="0">
                <a:solidFill>
                  <a:srgbClr val="C00000"/>
                </a:solidFill>
              </a:rPr>
              <a:t>lookup table</a:t>
            </a:r>
            <a:r>
              <a:rPr lang="en-US" b="1" dirty="0" smtClean="0">
                <a:solidFill>
                  <a:schemeClr val="accent1">
                    <a:lumMod val="75000"/>
                  </a:schemeClr>
                </a:solidFill>
              </a:rPr>
              <a:t>.</a:t>
            </a:r>
          </a:p>
          <a:p>
            <a:pPr algn="just">
              <a:lnSpc>
                <a:spcPct val="150000"/>
              </a:lnSpc>
            </a:pPr>
            <a:r>
              <a:rPr lang="en-US" b="1" dirty="0">
                <a:solidFill>
                  <a:schemeClr val="accent1">
                    <a:lumMod val="75000"/>
                  </a:schemeClr>
                </a:solidFill>
              </a:rPr>
              <a:t>Fourth, the key-value pair may not be displayed in the order in which it was specified while defining the</a:t>
            </a:r>
          </a:p>
          <a:p>
            <a:pPr algn="just">
              <a:lnSpc>
                <a:spcPct val="150000"/>
              </a:lnSpc>
            </a:pPr>
            <a:r>
              <a:rPr lang="en-US" b="1" dirty="0">
                <a:solidFill>
                  <a:schemeClr val="accent1">
                    <a:lumMod val="75000"/>
                  </a:schemeClr>
                </a:solidFill>
              </a:rPr>
              <a:t>dictionary. This is because Python uses complex algorithms (called</a:t>
            </a:r>
            <a:r>
              <a:rPr lang="en-US" b="1" dirty="0">
                <a:solidFill>
                  <a:srgbClr val="C00000"/>
                </a:solidFill>
              </a:rPr>
              <a:t> hashing</a:t>
            </a:r>
            <a:r>
              <a:rPr lang="en-US" b="1" dirty="0">
                <a:solidFill>
                  <a:schemeClr val="accent1">
                    <a:lumMod val="75000"/>
                  </a:schemeClr>
                </a:solidFill>
              </a:rPr>
              <a:t>) to provide fast access to the </a:t>
            </a:r>
            <a:r>
              <a:rPr lang="en-US" b="1" dirty="0" smtClean="0">
                <a:solidFill>
                  <a:schemeClr val="accent1">
                    <a:lumMod val="75000"/>
                  </a:schemeClr>
                </a:solidFill>
              </a:rPr>
              <a:t>items stored </a:t>
            </a:r>
            <a:r>
              <a:rPr lang="en-US" b="1" dirty="0">
                <a:solidFill>
                  <a:schemeClr val="accent1">
                    <a:lumMod val="75000"/>
                  </a:schemeClr>
                </a:solidFill>
              </a:rPr>
              <a:t>in the dictionary. This also makes dictionary preferable to use over a list of tuples.</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2034003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Access Values in Lists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5</a:t>
            </a:fld>
            <a:endParaRPr lang="en-US"/>
          </a:p>
        </p:txBody>
      </p:sp>
      <p:sp>
        <p:nvSpPr>
          <p:cNvPr id="6" name="Rectangle 5"/>
          <p:cNvSpPr/>
          <p:nvPr/>
        </p:nvSpPr>
        <p:spPr>
          <a:xfrm>
            <a:off x="154379" y="1800136"/>
            <a:ext cx="11704246" cy="1338828"/>
          </a:xfrm>
          <a:prstGeom prst="rect">
            <a:avLst/>
          </a:prstGeom>
        </p:spPr>
        <p:txBody>
          <a:bodyPr wrap="square">
            <a:spAutoFit/>
          </a:bodyPr>
          <a:lstStyle/>
          <a:p>
            <a:pPr algn="just">
              <a:lnSpc>
                <a:spcPct val="150000"/>
              </a:lnSpc>
            </a:pPr>
            <a:r>
              <a:rPr lang="en-US" b="1" dirty="0">
                <a:solidFill>
                  <a:schemeClr val="accent1">
                    <a:lumMod val="75000"/>
                  </a:schemeClr>
                </a:solidFill>
              </a:rPr>
              <a:t>Similar to strings, lists can also be sliced and concatenated. To access values in lists, square brackets are </a:t>
            </a:r>
            <a:r>
              <a:rPr lang="en-US" b="1" dirty="0" smtClean="0">
                <a:solidFill>
                  <a:schemeClr val="accent1">
                    <a:lumMod val="75000"/>
                  </a:schemeClr>
                </a:solidFill>
              </a:rPr>
              <a:t>used to </a:t>
            </a:r>
            <a:r>
              <a:rPr lang="en-US" b="1" dirty="0">
                <a:solidFill>
                  <a:schemeClr val="accent1">
                    <a:lumMod val="75000"/>
                  </a:schemeClr>
                </a:solidFill>
              </a:rPr>
              <a:t>slice along with the index or indices to get value stored at that index. </a:t>
            </a:r>
            <a:r>
              <a:rPr lang="en-US" b="1" dirty="0" smtClean="0">
                <a:solidFill>
                  <a:schemeClr val="accent1">
                    <a:lumMod val="75000"/>
                  </a:schemeClr>
                </a:solidFill>
              </a:rPr>
              <a:t>The </a:t>
            </a:r>
            <a:r>
              <a:rPr lang="en-US" b="1" dirty="0">
                <a:solidFill>
                  <a:schemeClr val="accent1">
                    <a:lumMod val="75000"/>
                  </a:schemeClr>
                </a:solidFill>
              </a:rPr>
              <a:t>syntax for the </a:t>
            </a:r>
            <a:r>
              <a:rPr lang="en-US" b="1" i="1" dirty="0">
                <a:solidFill>
                  <a:srgbClr val="C00000"/>
                </a:solidFill>
              </a:rPr>
              <a:t>slice operation </a:t>
            </a:r>
            <a:r>
              <a:rPr lang="en-US" b="1" dirty="0">
                <a:solidFill>
                  <a:schemeClr val="accent1">
                    <a:lumMod val="75000"/>
                  </a:schemeClr>
                </a:solidFill>
              </a:rPr>
              <a:t>is given as</a:t>
            </a:r>
            <a:r>
              <a:rPr lang="en-US" b="1" dirty="0" smtClean="0">
                <a:solidFill>
                  <a:schemeClr val="accent1">
                    <a:lumMod val="75000"/>
                  </a:schemeClr>
                </a:solidFill>
              </a:rPr>
              <a:t>, </a:t>
            </a:r>
            <a:r>
              <a:rPr lang="en-US" b="1" dirty="0" err="1" smtClean="0">
                <a:solidFill>
                  <a:srgbClr val="C00000"/>
                </a:solidFill>
              </a:rPr>
              <a:t>seq</a:t>
            </a:r>
            <a:r>
              <a:rPr lang="en-US" b="1" dirty="0" smtClean="0">
                <a:solidFill>
                  <a:srgbClr val="C00000"/>
                </a:solidFill>
              </a:rPr>
              <a:t> </a:t>
            </a:r>
            <a:r>
              <a:rPr lang="en-US" b="1" dirty="0">
                <a:solidFill>
                  <a:srgbClr val="C00000"/>
                </a:solidFill>
              </a:rPr>
              <a:t>= List[</a:t>
            </a:r>
            <a:r>
              <a:rPr lang="en-US" b="1" dirty="0" err="1">
                <a:solidFill>
                  <a:srgbClr val="C00000"/>
                </a:solidFill>
              </a:rPr>
              <a:t>start:stop:step</a:t>
            </a:r>
            <a:r>
              <a:rPr lang="en-US" b="1" dirty="0">
                <a:solidFill>
                  <a:srgbClr val="C00000"/>
                </a:solidFill>
              </a:rPr>
              <a:t>]</a:t>
            </a:r>
          </a:p>
        </p:txBody>
      </p:sp>
      <p:pic>
        <p:nvPicPr>
          <p:cNvPr id="5" name="Picture 4"/>
          <p:cNvPicPr>
            <a:picLocks noChangeAspect="1"/>
          </p:cNvPicPr>
          <p:nvPr/>
        </p:nvPicPr>
        <p:blipFill>
          <a:blip r:embed="rId2"/>
          <a:stretch>
            <a:fillRect/>
          </a:stretch>
        </p:blipFill>
        <p:spPr>
          <a:xfrm>
            <a:off x="2003296" y="3138964"/>
            <a:ext cx="6314201" cy="3489552"/>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9"/>
          <p:cNvSpPr txBox="1"/>
          <p:nvPr/>
        </p:nvSpPr>
        <p:spPr>
          <a:xfrm>
            <a:off x="257175" y="3138964"/>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22138689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String Formatting with Dictionaries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50</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7" name="Rectangle 6"/>
          <p:cNvSpPr/>
          <p:nvPr/>
        </p:nvSpPr>
        <p:spPr>
          <a:xfrm>
            <a:off x="166256" y="1866935"/>
            <a:ext cx="11768852" cy="1200329"/>
          </a:xfrm>
          <a:prstGeom prst="rect">
            <a:avLst/>
          </a:prstGeom>
        </p:spPr>
        <p:txBody>
          <a:bodyPr wrap="square">
            <a:spAutoFit/>
          </a:bodyPr>
          <a:lstStyle/>
          <a:p>
            <a:pPr>
              <a:lnSpc>
                <a:spcPct val="150000"/>
              </a:lnSpc>
            </a:pPr>
            <a:r>
              <a:rPr lang="en-US" b="1" dirty="0">
                <a:solidFill>
                  <a:schemeClr val="accent1">
                    <a:lumMod val="75000"/>
                  </a:schemeClr>
                </a:solidFill>
              </a:rPr>
              <a:t>Python also allows you to use string formatting feature with dictionaries. So you can use %s, %d, %f, etc. to</a:t>
            </a:r>
          </a:p>
          <a:p>
            <a:pPr>
              <a:lnSpc>
                <a:spcPct val="150000"/>
              </a:lnSpc>
            </a:pPr>
            <a:r>
              <a:rPr lang="en-US" b="1" dirty="0">
                <a:solidFill>
                  <a:schemeClr val="accent1">
                    <a:lumMod val="75000"/>
                  </a:schemeClr>
                </a:solidFill>
              </a:rPr>
              <a:t>represent string, integer, floating point number, or any other data.</a:t>
            </a:r>
          </a:p>
          <a:p>
            <a:endParaRPr lang="en-US" dirty="0"/>
          </a:p>
        </p:txBody>
      </p:sp>
      <p:sp>
        <p:nvSpPr>
          <p:cNvPr id="8" name="TextBox 7"/>
          <p:cNvSpPr txBox="1"/>
          <p:nvPr/>
        </p:nvSpPr>
        <p:spPr>
          <a:xfrm>
            <a:off x="196142" y="3044460"/>
            <a:ext cx="1170907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 </a:t>
            </a:r>
            <a:r>
              <a:rPr lang="en-US" dirty="0"/>
              <a:t>Program that uses string formatting feature to print the key-value pairs stored in </a:t>
            </a:r>
            <a:r>
              <a:rPr lang="en-US" dirty="0" smtClean="0"/>
              <a:t>the dictionary</a:t>
            </a:r>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499" y="3695442"/>
            <a:ext cx="511492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41625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75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When to use which Data Structure?</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51</a:t>
            </a:fld>
            <a:endParaRPr lang="en-US"/>
          </a:p>
        </p:txBody>
      </p:sp>
      <p:sp>
        <p:nvSpPr>
          <p:cNvPr id="5" name="Rectangle 4"/>
          <p:cNvSpPr/>
          <p:nvPr/>
        </p:nvSpPr>
        <p:spPr>
          <a:xfrm>
            <a:off x="166255" y="1772986"/>
            <a:ext cx="11785091" cy="1754326"/>
          </a:xfrm>
          <a:prstGeom prst="rect">
            <a:avLst/>
          </a:prstGeom>
        </p:spPr>
        <p:txBody>
          <a:bodyPr wrap="square">
            <a:spAutoFit/>
          </a:bodyPr>
          <a:lstStyle/>
          <a:p>
            <a:pPr algn="just">
              <a:lnSpc>
                <a:spcPct val="150000"/>
              </a:lnSpc>
            </a:pPr>
            <a:r>
              <a:rPr lang="en-US" b="1" dirty="0">
                <a:solidFill>
                  <a:schemeClr val="accent1">
                    <a:lumMod val="75000"/>
                  </a:schemeClr>
                </a:solidFill>
              </a:rPr>
              <a:t>• Use lists to store a collection of data that does not need random access.</a:t>
            </a:r>
          </a:p>
          <a:p>
            <a:pPr algn="just">
              <a:lnSpc>
                <a:spcPct val="150000"/>
              </a:lnSpc>
            </a:pPr>
            <a:r>
              <a:rPr lang="en-US" b="1" dirty="0">
                <a:solidFill>
                  <a:schemeClr val="accent1">
                    <a:lumMod val="75000"/>
                  </a:schemeClr>
                </a:solidFill>
              </a:rPr>
              <a:t>• Use lists if the data has to be modified frequently.</a:t>
            </a:r>
          </a:p>
          <a:p>
            <a:pPr algn="just">
              <a:lnSpc>
                <a:spcPct val="150000"/>
              </a:lnSpc>
            </a:pPr>
            <a:r>
              <a:rPr lang="en-US" b="1" dirty="0">
                <a:solidFill>
                  <a:schemeClr val="accent1">
                    <a:lumMod val="75000"/>
                  </a:schemeClr>
                </a:solidFill>
              </a:rPr>
              <a:t>• Use a set if you want to ensure that every element in the data structure must be unique.</a:t>
            </a:r>
          </a:p>
          <a:p>
            <a:pPr algn="just">
              <a:lnSpc>
                <a:spcPct val="150000"/>
              </a:lnSpc>
            </a:pPr>
            <a:r>
              <a:rPr lang="en-US" b="1" dirty="0">
                <a:solidFill>
                  <a:schemeClr val="accent1">
                    <a:lumMod val="75000"/>
                  </a:schemeClr>
                </a:solidFill>
              </a:rPr>
              <a:t>• Use tuples when you want that your data should not be altered.</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1721249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Updating Values in Lists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6</a:t>
            </a:fld>
            <a:endParaRPr lang="en-US"/>
          </a:p>
        </p:txBody>
      </p:sp>
      <p:sp>
        <p:nvSpPr>
          <p:cNvPr id="5" name="Rectangle 4"/>
          <p:cNvSpPr/>
          <p:nvPr/>
        </p:nvSpPr>
        <p:spPr>
          <a:xfrm>
            <a:off x="95003" y="1694587"/>
            <a:ext cx="11849347" cy="1338828"/>
          </a:xfrm>
          <a:prstGeom prst="rect">
            <a:avLst/>
          </a:prstGeom>
        </p:spPr>
        <p:txBody>
          <a:bodyPr wrap="square">
            <a:spAutoFit/>
          </a:bodyPr>
          <a:lstStyle/>
          <a:p>
            <a:pPr algn="just">
              <a:lnSpc>
                <a:spcPct val="150000"/>
              </a:lnSpc>
            </a:pPr>
            <a:r>
              <a:rPr lang="en-US" b="1" dirty="0">
                <a:solidFill>
                  <a:schemeClr val="accent1">
                    <a:lumMod val="75000"/>
                  </a:schemeClr>
                </a:solidFill>
              </a:rPr>
              <a:t>Once created, one or more elements of a list can be easily updated by giving the slice on the left-hand side </a:t>
            </a:r>
            <a:r>
              <a:rPr lang="en-US" b="1" dirty="0" smtClean="0">
                <a:solidFill>
                  <a:schemeClr val="accent1">
                    <a:lumMod val="75000"/>
                  </a:schemeClr>
                </a:solidFill>
              </a:rPr>
              <a:t>of the </a:t>
            </a:r>
            <a:r>
              <a:rPr lang="en-US" b="1" dirty="0">
                <a:solidFill>
                  <a:schemeClr val="accent1">
                    <a:lumMod val="75000"/>
                  </a:schemeClr>
                </a:solidFill>
              </a:rPr>
              <a:t>assignment operator. You can also append new values in the list and remove existing value(s) from the </a:t>
            </a:r>
            <a:r>
              <a:rPr lang="en-US" b="1" dirty="0" smtClean="0">
                <a:solidFill>
                  <a:schemeClr val="accent1">
                    <a:lumMod val="75000"/>
                  </a:schemeClr>
                </a:solidFill>
              </a:rPr>
              <a:t>list using </a:t>
            </a:r>
            <a:r>
              <a:rPr lang="en-US" b="1" dirty="0">
                <a:solidFill>
                  <a:schemeClr val="accent1">
                    <a:lumMod val="75000"/>
                  </a:schemeClr>
                </a:solidFill>
              </a:rPr>
              <a:t>the </a:t>
            </a:r>
            <a:r>
              <a:rPr lang="en-US" b="1" i="1" dirty="0">
                <a:solidFill>
                  <a:srgbClr val="C00000"/>
                </a:solidFill>
              </a:rPr>
              <a:t>append() method </a:t>
            </a:r>
            <a:r>
              <a:rPr lang="en-US" b="1" dirty="0">
                <a:solidFill>
                  <a:schemeClr val="accent1">
                    <a:lumMod val="75000"/>
                  </a:schemeClr>
                </a:solidFill>
              </a:rPr>
              <a:t>and </a:t>
            </a:r>
            <a:r>
              <a:rPr lang="en-US" b="1" i="1" dirty="0">
                <a:solidFill>
                  <a:srgbClr val="C00000"/>
                </a:solidFill>
              </a:rPr>
              <a:t>del statement </a:t>
            </a:r>
            <a:r>
              <a:rPr lang="en-US" b="1" dirty="0" smtClean="0">
                <a:solidFill>
                  <a:schemeClr val="accent1">
                    <a:lumMod val="75000"/>
                  </a:schemeClr>
                </a:solidFill>
              </a:rPr>
              <a:t>respectively.</a:t>
            </a:r>
            <a:endParaRPr lang="en-US" b="1"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1308585" y="3128703"/>
            <a:ext cx="10060605" cy="3192559"/>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9"/>
          <p:cNvSpPr txBox="1"/>
          <p:nvPr/>
        </p:nvSpPr>
        <p:spPr>
          <a:xfrm>
            <a:off x="95003" y="3017361"/>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927420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Nested Lists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7</a:t>
            </a:fld>
            <a:endParaRPr lang="en-US"/>
          </a:p>
        </p:txBody>
      </p:sp>
      <p:sp>
        <p:nvSpPr>
          <p:cNvPr id="6" name="Rectangle 5"/>
          <p:cNvSpPr/>
          <p:nvPr/>
        </p:nvSpPr>
        <p:spPr>
          <a:xfrm>
            <a:off x="128588" y="1653110"/>
            <a:ext cx="11644312" cy="923330"/>
          </a:xfrm>
          <a:prstGeom prst="rect">
            <a:avLst/>
          </a:prstGeom>
        </p:spPr>
        <p:txBody>
          <a:bodyPr wrap="square">
            <a:spAutoFit/>
          </a:bodyPr>
          <a:lstStyle/>
          <a:p>
            <a:pPr>
              <a:lnSpc>
                <a:spcPct val="150000"/>
              </a:lnSpc>
            </a:pPr>
            <a:r>
              <a:rPr lang="en-US" b="1" i="1" dirty="0">
                <a:solidFill>
                  <a:srgbClr val="C00000"/>
                </a:solidFill>
              </a:rPr>
              <a:t>Nested list </a:t>
            </a:r>
            <a:r>
              <a:rPr lang="en-US" b="1" dirty="0">
                <a:solidFill>
                  <a:schemeClr val="accent1">
                    <a:lumMod val="75000"/>
                  </a:schemeClr>
                </a:solidFill>
              </a:rPr>
              <a:t>means a list within another list. We have already said that a list has elements of different data </a:t>
            </a:r>
            <a:r>
              <a:rPr lang="en-US" b="1" dirty="0" smtClean="0">
                <a:solidFill>
                  <a:schemeClr val="accent1">
                    <a:lumMod val="75000"/>
                  </a:schemeClr>
                </a:solidFill>
              </a:rPr>
              <a:t>types which </a:t>
            </a:r>
            <a:r>
              <a:rPr lang="en-US" b="1" dirty="0">
                <a:solidFill>
                  <a:schemeClr val="accent1">
                    <a:lumMod val="75000"/>
                  </a:schemeClr>
                </a:solidFill>
              </a:rPr>
              <a:t>can include even a list. </a:t>
            </a:r>
          </a:p>
        </p:txBody>
      </p:sp>
      <p:pic>
        <p:nvPicPr>
          <p:cNvPr id="5" name="Picture 4"/>
          <p:cNvPicPr>
            <a:picLocks noChangeAspect="1"/>
          </p:cNvPicPr>
          <p:nvPr/>
        </p:nvPicPr>
        <p:blipFill>
          <a:blip r:embed="rId2"/>
          <a:stretch>
            <a:fillRect/>
          </a:stretch>
        </p:blipFill>
        <p:spPr>
          <a:xfrm>
            <a:off x="1575551" y="2679046"/>
            <a:ext cx="5030302" cy="3671204"/>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9"/>
          <p:cNvSpPr txBox="1"/>
          <p:nvPr/>
        </p:nvSpPr>
        <p:spPr>
          <a:xfrm>
            <a:off x="128588" y="2679046"/>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2775691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Cloning Lists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8</a:t>
            </a:fld>
            <a:endParaRPr lang="en-US"/>
          </a:p>
        </p:txBody>
      </p:sp>
      <p:sp>
        <p:nvSpPr>
          <p:cNvPr id="5" name="Rectangle 4"/>
          <p:cNvSpPr/>
          <p:nvPr/>
        </p:nvSpPr>
        <p:spPr>
          <a:xfrm>
            <a:off x="83127" y="1578193"/>
            <a:ext cx="11680682" cy="923330"/>
          </a:xfrm>
          <a:prstGeom prst="rect">
            <a:avLst/>
          </a:prstGeom>
        </p:spPr>
        <p:txBody>
          <a:bodyPr wrap="square">
            <a:spAutoFit/>
          </a:bodyPr>
          <a:lstStyle/>
          <a:p>
            <a:pPr algn="just">
              <a:lnSpc>
                <a:spcPct val="150000"/>
              </a:lnSpc>
            </a:pPr>
            <a:r>
              <a:rPr lang="en-US" b="1" dirty="0">
                <a:solidFill>
                  <a:schemeClr val="accent1">
                    <a:lumMod val="75000"/>
                  </a:schemeClr>
                </a:solidFill>
              </a:rPr>
              <a:t>If you want to modify a list and also keep a copy of the original list, then you should create a separate </a:t>
            </a:r>
            <a:r>
              <a:rPr lang="en-US" b="1" dirty="0" smtClean="0">
                <a:solidFill>
                  <a:schemeClr val="accent1">
                    <a:lumMod val="75000"/>
                  </a:schemeClr>
                </a:solidFill>
              </a:rPr>
              <a:t>copy of </a:t>
            </a:r>
            <a:r>
              <a:rPr lang="en-US" b="1" dirty="0">
                <a:solidFill>
                  <a:schemeClr val="accent1">
                    <a:lumMod val="75000"/>
                  </a:schemeClr>
                </a:solidFill>
              </a:rPr>
              <a:t>the list (not just the reference). This process is called </a:t>
            </a:r>
            <a:r>
              <a:rPr lang="en-US" b="1" i="1" dirty="0">
                <a:solidFill>
                  <a:srgbClr val="C00000"/>
                </a:solidFill>
              </a:rPr>
              <a:t>cloning</a:t>
            </a:r>
            <a:r>
              <a:rPr lang="en-US" b="1" dirty="0">
                <a:solidFill>
                  <a:srgbClr val="C00000"/>
                </a:solidFill>
              </a:rPr>
              <a:t>. </a:t>
            </a:r>
            <a:r>
              <a:rPr lang="en-US" b="1" dirty="0">
                <a:solidFill>
                  <a:schemeClr val="accent1">
                    <a:lumMod val="75000"/>
                  </a:schemeClr>
                </a:solidFill>
              </a:rPr>
              <a:t>The slice operation is used to clone a list.</a:t>
            </a:r>
          </a:p>
        </p:txBody>
      </p:sp>
      <p:pic>
        <p:nvPicPr>
          <p:cNvPr id="6" name="Picture 5"/>
          <p:cNvPicPr>
            <a:picLocks noChangeAspect="1"/>
          </p:cNvPicPr>
          <p:nvPr/>
        </p:nvPicPr>
        <p:blipFill>
          <a:blip r:embed="rId2"/>
          <a:stretch>
            <a:fillRect/>
          </a:stretch>
        </p:blipFill>
        <p:spPr>
          <a:xfrm>
            <a:off x="1361210" y="2831516"/>
            <a:ext cx="7672481" cy="3252000"/>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9"/>
          <p:cNvSpPr txBox="1"/>
          <p:nvPr/>
        </p:nvSpPr>
        <p:spPr>
          <a:xfrm>
            <a:off x="83127" y="2652675"/>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2924469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Basic List Operations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9</a:t>
            </a:fld>
            <a:endParaRPr lang="en-US"/>
          </a:p>
        </p:txBody>
      </p:sp>
      <p:pic>
        <p:nvPicPr>
          <p:cNvPr id="5" name="Picture 4"/>
          <p:cNvPicPr>
            <a:picLocks noChangeAspect="1"/>
          </p:cNvPicPr>
          <p:nvPr/>
        </p:nvPicPr>
        <p:blipFill>
          <a:blip r:embed="rId2"/>
          <a:stretch>
            <a:fillRect/>
          </a:stretch>
        </p:blipFill>
        <p:spPr>
          <a:xfrm>
            <a:off x="989481" y="1710047"/>
            <a:ext cx="10087552" cy="2565070"/>
          </a:xfrm>
          <a:prstGeom prst="rect">
            <a:avLst/>
          </a:prstGeom>
        </p:spPr>
      </p:pic>
      <p:pic>
        <p:nvPicPr>
          <p:cNvPr id="8" name="Picture 7"/>
          <p:cNvPicPr>
            <a:picLocks noChangeAspect="1"/>
          </p:cNvPicPr>
          <p:nvPr/>
        </p:nvPicPr>
        <p:blipFill>
          <a:blip r:embed="rId3"/>
          <a:stretch>
            <a:fillRect/>
          </a:stretch>
        </p:blipFill>
        <p:spPr>
          <a:xfrm>
            <a:off x="981958" y="4275117"/>
            <a:ext cx="10095074" cy="2046145"/>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00432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744</TotalTime>
  <Words>3421</Words>
  <Application>Microsoft Office PowerPoint</Application>
  <PresentationFormat>Widescreen</PresentationFormat>
  <Paragraphs>289</Paragraphs>
  <Slides>51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Calibri Light</vt:lpstr>
      <vt:lpstr>Gill Sans MT</vt:lpstr>
      <vt:lpstr>Gill Sans Std</vt:lpstr>
      <vt:lpstr>OUP1</vt:lpstr>
      <vt:lpstr>TimesNewRomanPSMT</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SUMAN, Surbhi</cp:lastModifiedBy>
  <cp:revision>498</cp:revision>
  <dcterms:created xsi:type="dcterms:W3CDTF">2017-05-19T08:19:07Z</dcterms:created>
  <dcterms:modified xsi:type="dcterms:W3CDTF">2017-06-09T08:44:33Z</dcterms:modified>
</cp:coreProperties>
</file>