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23"/>
  </p:notesMasterIdLst>
  <p:sldIdLst>
    <p:sldId id="278"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06"/>
    <a:srgbClr val="00AC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3F0DB-A8E3-432D-BC92-EEE7BB97802F}" type="datetimeFigureOut">
              <a:rPr lang="en-US" smtClean="0"/>
              <a:t>6/9/2017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8F77-8D4F-4A91-9F80-D6123489EA82}" type="slidenum">
              <a:rPr lang="en-US" smtClean="0"/>
              <a:t>‹#›</a:t>
            </a:fld>
            <a:endParaRPr lang="en-US"/>
          </a:p>
        </p:txBody>
      </p:sp>
    </p:spTree>
    <p:extLst>
      <p:ext uri="{BB962C8B-B14F-4D97-AF65-F5344CB8AC3E}">
        <p14:creationId xmlns:p14="http://schemas.microsoft.com/office/powerpoint/2010/main" val="15473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2C8F77-8D4F-4A91-9F80-D6123489EA82}" type="slidenum">
              <a:rPr lang="en-US" smtClean="0"/>
              <a:t>1</a:t>
            </a:fld>
            <a:endParaRPr lang="en-US"/>
          </a:p>
        </p:txBody>
      </p:sp>
    </p:spTree>
    <p:extLst>
      <p:ext uri="{BB962C8B-B14F-4D97-AF65-F5344CB8AC3E}">
        <p14:creationId xmlns:p14="http://schemas.microsoft.com/office/powerpoint/2010/main" val="2889947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C8F77-8D4F-4A91-9F80-D6123489EA82}" type="slidenum">
              <a:rPr lang="en-US" smtClean="0"/>
              <a:t>6</a:t>
            </a:fld>
            <a:endParaRPr lang="en-US"/>
          </a:p>
        </p:txBody>
      </p:sp>
    </p:spTree>
    <p:extLst>
      <p:ext uri="{BB962C8B-B14F-4D97-AF65-F5344CB8AC3E}">
        <p14:creationId xmlns:p14="http://schemas.microsoft.com/office/powerpoint/2010/main" val="2797251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DD754FA-D11A-45BA-AA6F-F2224592AC6D}" type="datetime1">
              <a:rPr lang="en-US" smtClean="0"/>
              <a:t>6/9/2017</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3080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5FD224-6851-4450-8E59-AC200C0939B7}" type="datetime1">
              <a:rPr lang="en-US" smtClean="0"/>
              <a:t>6/9/2017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84294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727821E-6542-4349-BA5D-A76E677F6BD6}" type="datetime1">
              <a:rPr lang="en-US" smtClean="0"/>
              <a:t>6/9/2017</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033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CD459-F0B5-4137-97B7-25FEE9DB1A5C}" type="datetime1">
              <a:rPr lang="en-US" smtClean="0"/>
              <a:t>6/9/2017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9032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924DBE6-9034-4FF6-B407-DDFD9FF1799D}" type="datetime1">
              <a:rPr lang="en-US" smtClean="0"/>
              <a:t>6/9/2017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411451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7E4E92-4D93-4F64-8BC9-4493C5711362}" type="datetime1">
              <a:rPr lang="en-US" smtClean="0"/>
              <a:t>6/9/2017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127003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76F4E-D238-4B55-B764-3D1A323877C4}" type="datetime1">
              <a:rPr lang="en-US" smtClean="0"/>
              <a:t>6/9/2017</a:t>
            </a:fld>
            <a:endParaRPr lang="en-US"/>
          </a:p>
        </p:txBody>
      </p:sp>
      <p:sp>
        <p:nvSpPr>
          <p:cNvPr id="8" name="Footer Placeholder 7"/>
          <p:cNvSpPr>
            <a:spLocks noGrp="1"/>
          </p:cNvSpPr>
          <p:nvPr>
            <p:ph type="ftr" sz="quarter" idx="11"/>
          </p:nvPr>
        </p:nvSpPr>
        <p:spPr/>
        <p:txBody>
          <a:bodyPr/>
          <a:lstStyle/>
          <a:p>
            <a:r>
              <a:rPr lang="en-US" smtClean="0"/>
              <a:t>© Oxford University Press 2017. All rights reserved.</a:t>
            </a:r>
            <a:endParaRPr lang="en-US"/>
          </a:p>
        </p:txBody>
      </p:sp>
      <p:sp>
        <p:nvSpPr>
          <p:cNvPr id="9" name="Slide Number Placeholder 8"/>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26252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7D205E-21D3-49F6-8420-61A4EB34310D}" type="datetime1">
              <a:rPr lang="en-US" smtClean="0"/>
              <a:t>6/9/2017</a:t>
            </a:fld>
            <a:endParaRPr lang="en-US"/>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395664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22575-9132-4D48-925D-2C4E03066820}" type="datetime1">
              <a:rPr lang="en-US" smtClean="0"/>
              <a:t>6/9/2017</a:t>
            </a:fld>
            <a:endParaRPr lang="en-US"/>
          </a:p>
        </p:txBody>
      </p:sp>
      <p:sp>
        <p:nvSpPr>
          <p:cNvPr id="3" name="Footer Placeholder 2"/>
          <p:cNvSpPr>
            <a:spLocks noGrp="1"/>
          </p:cNvSpPr>
          <p:nvPr>
            <p:ph type="ftr" sz="quarter" idx="11"/>
          </p:nvPr>
        </p:nvSpPr>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94851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9AAC42C-3CEA-4A47-953C-8B621F48D9D3}" type="datetime1">
              <a:rPr lang="en-US" smtClean="0"/>
              <a:t>6/9/2017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133112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ED353-640F-42F4-98F4-8C6F235768BE}" type="datetime1">
              <a:rPr lang="en-US" smtClean="0"/>
              <a:t>6/9/2017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421397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9DC53A5-B380-443D-9385-8B3EAD5E7A71}" type="datetime1">
              <a:rPr lang="en-US" smtClean="0"/>
              <a:t>6/9/2017</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4EAA311-F8B8-413B-ACCD-5A57951484C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30958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2246" y="1179443"/>
            <a:ext cx="3657547" cy="463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192" y="2216854"/>
            <a:ext cx="4960140" cy="1046440"/>
          </a:xfrm>
          <a:prstGeom prst="rect">
            <a:avLst/>
          </a:prstGeom>
          <a:noFill/>
        </p:spPr>
        <p:txBody>
          <a:bodyPr wrap="none" rtlCol="0">
            <a:spAutoFit/>
          </a:bodyPr>
          <a:lstStyle/>
          <a:p>
            <a:r>
              <a:rPr lang="en-US" sz="4400" b="1" dirty="0" smtClean="0">
                <a:latin typeface="Calibri Light" panose="020F0302020204030204" pitchFamily="34" charset="0"/>
              </a:rPr>
              <a:t>Python Programming</a:t>
            </a:r>
          </a:p>
          <a:p>
            <a:r>
              <a:rPr lang="en-US" dirty="0" smtClean="0">
                <a:latin typeface="Calibri Light" panose="020F0302020204030204" pitchFamily="34" charset="0"/>
              </a:rPr>
              <a:t>Using Problem Solving Approach</a:t>
            </a:r>
            <a:endParaRPr lang="en-US" dirty="0">
              <a:latin typeface="Calibri Light" panose="020F0302020204030204" pitchFamily="34" charset="0"/>
            </a:endParaRPr>
          </a:p>
        </p:txBody>
      </p:sp>
      <p:sp>
        <p:nvSpPr>
          <p:cNvPr id="6" name="TextBox 5"/>
          <p:cNvSpPr txBox="1"/>
          <p:nvPr/>
        </p:nvSpPr>
        <p:spPr>
          <a:xfrm>
            <a:off x="3061262" y="3759005"/>
            <a:ext cx="2333267" cy="523220"/>
          </a:xfrm>
          <a:prstGeom prst="rect">
            <a:avLst/>
          </a:prstGeom>
          <a:noFill/>
        </p:spPr>
        <p:txBody>
          <a:bodyPr wrap="none" rtlCol="0">
            <a:spAutoFit/>
          </a:bodyPr>
          <a:lstStyle/>
          <a:p>
            <a:r>
              <a:rPr lang="en-US" sz="2800" b="1" dirty="0" smtClean="0">
                <a:latin typeface="Calibri Light" panose="020F0302020204030204" pitchFamily="34" charset="0"/>
                <a:cs typeface="Arial" panose="020B0604020202020204" pitchFamily="34" charset="0"/>
              </a:rPr>
              <a:t>Reema Thareja</a:t>
            </a:r>
            <a:endParaRPr lang="en-US" sz="2800" b="1" dirty="0">
              <a:latin typeface="Calibri Light" panose="020F030202020403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2735" y="1282890"/>
            <a:ext cx="3475414" cy="4421874"/>
          </a:xfrm>
          <a:prstGeom prst="rect">
            <a:avLst/>
          </a:prstGeom>
        </p:spPr>
      </p:pic>
      <p:sp>
        <p:nvSpPr>
          <p:cNvPr id="8" name="TextBox 7"/>
          <p:cNvSpPr txBox="1"/>
          <p:nvPr/>
        </p:nvSpPr>
        <p:spPr>
          <a:xfrm>
            <a:off x="10019408" y="0"/>
            <a:ext cx="1931939" cy="1938992"/>
          </a:xfrm>
          <a:prstGeom prst="rect">
            <a:avLst/>
          </a:prstGeom>
          <a:solidFill>
            <a:schemeClr val="bg2">
              <a:lumMod val="25000"/>
            </a:schemeClr>
          </a:solidFill>
        </p:spPr>
        <p:txBody>
          <a:bodyPr wrap="none" rtlCol="0">
            <a:spAutoFit/>
          </a:bodyPr>
          <a:lstStyle/>
          <a:p>
            <a:endParaRPr lang="en-US" sz="5400" dirty="0" smtClean="0">
              <a:latin typeface="OUP1" panose="00000400000000000000" pitchFamily="2" charset="0"/>
            </a:endParaRPr>
          </a:p>
          <a:p>
            <a:pPr algn="ctr"/>
            <a:r>
              <a:rPr lang="en-US" sz="4800" dirty="0" smtClean="0">
                <a:solidFill>
                  <a:schemeClr val="bg1">
                    <a:lumMod val="85000"/>
                  </a:schemeClr>
                </a:solidFill>
                <a:latin typeface="OUP1" panose="00000400000000000000" pitchFamily="2" charset="0"/>
              </a:rPr>
              <a:t>1</a:t>
            </a:r>
          </a:p>
          <a:p>
            <a:endParaRPr lang="en-US" dirty="0">
              <a:latin typeface="OUP1" panose="00000400000000000000" pitchFamily="2" charset="0"/>
            </a:endParaRPr>
          </a:p>
        </p:txBody>
      </p:sp>
      <p:sp>
        <p:nvSpPr>
          <p:cNvPr id="9"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10" name="Slide Number Placeholder 9"/>
          <p:cNvSpPr>
            <a:spLocks noGrp="1"/>
          </p:cNvSpPr>
          <p:nvPr>
            <p:ph type="sldNum" sz="quarter" idx="12"/>
          </p:nvPr>
        </p:nvSpPr>
        <p:spPr/>
        <p:txBody>
          <a:bodyPr/>
          <a:lstStyle/>
          <a:p>
            <a:fld id="{04EAA311-F8B8-413B-ACCD-5A57951484CD}" type="slidenum">
              <a:rPr lang="en-US" smtClean="0"/>
              <a:t>1</a:t>
            </a:fld>
            <a:endParaRPr lang="en-US"/>
          </a:p>
        </p:txBody>
      </p:sp>
      <p:cxnSp>
        <p:nvCxnSpPr>
          <p:cNvPr id="4" name="Straight Connector 3"/>
          <p:cNvCxnSpPr/>
          <p:nvPr/>
        </p:nvCxnSpPr>
        <p:spPr>
          <a:xfrm>
            <a:off x="410817" y="3390727"/>
            <a:ext cx="53141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427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a:t>
            </a:r>
            <a:r>
              <a:rPr lang="en-US" sz="3200" b="1" dirty="0" smtClean="0"/>
              <a:t>__del__() </a:t>
            </a:r>
            <a:r>
              <a:rPr lang="en-US" sz="3200" b="1" dirty="0" smtClean="0"/>
              <a:t>Method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10</a:t>
            </a:fld>
            <a:endParaRPr lang="en-US"/>
          </a:p>
        </p:txBody>
      </p:sp>
      <p:sp>
        <p:nvSpPr>
          <p:cNvPr id="5" name="Rectangle 4"/>
          <p:cNvSpPr/>
          <p:nvPr/>
        </p:nvSpPr>
        <p:spPr>
          <a:xfrm>
            <a:off x="114299" y="1550504"/>
            <a:ext cx="11730037" cy="1754326"/>
          </a:xfrm>
          <a:prstGeom prst="rect">
            <a:avLst/>
          </a:prstGeom>
        </p:spPr>
        <p:txBody>
          <a:bodyPr wrap="square">
            <a:spAutoFit/>
          </a:bodyPr>
          <a:lstStyle/>
          <a:p>
            <a:pPr algn="just">
              <a:lnSpc>
                <a:spcPct val="150000"/>
              </a:lnSpc>
            </a:pPr>
            <a:r>
              <a:rPr lang="en-US" b="1" dirty="0" smtClean="0">
                <a:solidFill>
                  <a:schemeClr val="accent1">
                    <a:lumMod val="75000"/>
                  </a:schemeClr>
                </a:solidFill>
              </a:rPr>
              <a:t>The </a:t>
            </a:r>
            <a:r>
              <a:rPr lang="en-US" b="1" dirty="0">
                <a:solidFill>
                  <a:schemeClr val="accent1">
                    <a:lumMod val="75000"/>
                  </a:schemeClr>
                </a:solidFill>
              </a:rPr>
              <a:t>__del</a:t>
            </a:r>
            <a:r>
              <a:rPr lang="en-US" b="1" dirty="0" smtClean="0">
                <a:solidFill>
                  <a:schemeClr val="accent1">
                    <a:lumMod val="75000"/>
                  </a:schemeClr>
                </a:solidFill>
              </a:rPr>
              <a:t>__() </a:t>
            </a:r>
            <a:r>
              <a:rPr lang="en-US" b="1" dirty="0">
                <a:solidFill>
                  <a:schemeClr val="accent1">
                    <a:lumMod val="75000"/>
                  </a:schemeClr>
                </a:solidFill>
              </a:rPr>
              <a:t>method </a:t>
            </a:r>
            <a:r>
              <a:rPr lang="en-US" b="1" dirty="0">
                <a:solidFill>
                  <a:schemeClr val="accent1">
                    <a:lumMod val="75000"/>
                  </a:schemeClr>
                </a:solidFill>
              </a:rPr>
              <a:t>d</a:t>
            </a:r>
            <a:r>
              <a:rPr lang="en-US" b="1" dirty="0" smtClean="0">
                <a:solidFill>
                  <a:schemeClr val="accent1">
                    <a:lumMod val="75000"/>
                  </a:schemeClr>
                </a:solidFill>
              </a:rPr>
              <a:t>oes </a:t>
            </a:r>
            <a:r>
              <a:rPr lang="en-US" b="1" dirty="0">
                <a:solidFill>
                  <a:schemeClr val="accent1">
                    <a:lumMod val="75000"/>
                  </a:schemeClr>
                </a:solidFill>
              </a:rPr>
              <a:t>just the opposite work. The __del</a:t>
            </a:r>
            <a:r>
              <a:rPr lang="en-US" b="1" dirty="0" smtClean="0">
                <a:solidFill>
                  <a:schemeClr val="accent1">
                    <a:lumMod val="75000"/>
                  </a:schemeClr>
                </a:solidFill>
              </a:rPr>
              <a:t>__() </a:t>
            </a:r>
            <a:r>
              <a:rPr lang="en-US" b="1" dirty="0">
                <a:solidFill>
                  <a:schemeClr val="accent1">
                    <a:lumMod val="75000"/>
                  </a:schemeClr>
                </a:solidFill>
              </a:rPr>
              <a:t>method is automatically called when an object is going out of scope. This is the time when object will no longer be used and its occupied resources are returned back to the system so that they can be reused as and when required. You can also explicitly do the same using the del keyword. </a:t>
            </a:r>
          </a:p>
        </p:txBody>
      </p:sp>
      <p:pic>
        <p:nvPicPr>
          <p:cNvPr id="6" name="Picture 5"/>
          <p:cNvPicPr>
            <a:picLocks noChangeAspect="1"/>
          </p:cNvPicPr>
          <p:nvPr/>
        </p:nvPicPr>
        <p:blipFill>
          <a:blip r:embed="rId2"/>
          <a:stretch>
            <a:fillRect/>
          </a:stretch>
        </p:blipFill>
        <p:spPr>
          <a:xfrm>
            <a:off x="1330524" y="3304830"/>
            <a:ext cx="6953668" cy="3063925"/>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8" name="TextBox 9"/>
          <p:cNvSpPr txBox="1"/>
          <p:nvPr/>
        </p:nvSpPr>
        <p:spPr>
          <a:xfrm>
            <a:off x="114299" y="3304830"/>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1627572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Other Special Methods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11</a:t>
            </a:fld>
            <a:endParaRPr lang="en-US"/>
          </a:p>
        </p:txBody>
      </p:sp>
      <p:sp>
        <p:nvSpPr>
          <p:cNvPr id="6" name="Rectangle 5"/>
          <p:cNvSpPr/>
          <p:nvPr/>
        </p:nvSpPr>
        <p:spPr>
          <a:xfrm>
            <a:off x="79976" y="1600774"/>
            <a:ext cx="11787188" cy="2169825"/>
          </a:xfrm>
          <a:prstGeom prst="rect">
            <a:avLst/>
          </a:prstGeom>
        </p:spPr>
        <p:txBody>
          <a:bodyPr wrap="square">
            <a:spAutoFit/>
          </a:bodyPr>
          <a:lstStyle/>
          <a:p>
            <a:pPr algn="just">
              <a:lnSpc>
                <a:spcPct val="150000"/>
              </a:lnSpc>
            </a:pPr>
            <a:r>
              <a:rPr lang="en-US" b="1" dirty="0">
                <a:solidFill>
                  <a:schemeClr val="accent1">
                    <a:lumMod val="75000"/>
                  </a:schemeClr>
                </a:solidFill>
              </a:rPr>
              <a:t>• </a:t>
            </a:r>
            <a:r>
              <a:rPr lang="en-US" b="1" dirty="0" smtClean="0">
                <a:solidFill>
                  <a:srgbClr val="C00000"/>
                </a:solidFill>
              </a:rPr>
              <a:t>__</a:t>
            </a:r>
            <a:r>
              <a:rPr lang="en-US" b="1" dirty="0" err="1">
                <a:solidFill>
                  <a:srgbClr val="C00000"/>
                </a:solidFill>
              </a:rPr>
              <a:t>repr</a:t>
            </a:r>
            <a:r>
              <a:rPr lang="en-US" b="1" dirty="0" smtClean="0">
                <a:solidFill>
                  <a:srgbClr val="C00000"/>
                </a:solidFill>
              </a:rPr>
              <a:t>__(): </a:t>
            </a:r>
            <a:r>
              <a:rPr lang="en-US" b="1" dirty="0">
                <a:solidFill>
                  <a:schemeClr val="accent1">
                    <a:lumMod val="75000"/>
                  </a:schemeClr>
                </a:solidFill>
              </a:rPr>
              <a:t>__ The __</a:t>
            </a:r>
            <a:r>
              <a:rPr lang="en-US" b="1" dirty="0" err="1">
                <a:solidFill>
                  <a:schemeClr val="accent1">
                    <a:lumMod val="75000"/>
                  </a:schemeClr>
                </a:solidFill>
              </a:rPr>
              <a:t>repr</a:t>
            </a:r>
            <a:r>
              <a:rPr lang="en-US" b="1" dirty="0" smtClean="0">
                <a:solidFill>
                  <a:schemeClr val="accent1">
                    <a:lumMod val="75000"/>
                  </a:schemeClr>
                </a:solidFill>
              </a:rPr>
              <a:t>__() </a:t>
            </a:r>
            <a:r>
              <a:rPr lang="en-US" b="1" dirty="0">
                <a:solidFill>
                  <a:schemeClr val="accent1">
                    <a:lumMod val="75000"/>
                  </a:schemeClr>
                </a:solidFill>
              </a:rPr>
              <a:t>function is a built-in function with syntax </a:t>
            </a:r>
            <a:r>
              <a:rPr lang="en-US" b="1" dirty="0" err="1">
                <a:solidFill>
                  <a:schemeClr val="accent1">
                    <a:lumMod val="75000"/>
                  </a:schemeClr>
                </a:solidFill>
              </a:rPr>
              <a:t>repr</a:t>
            </a:r>
            <a:r>
              <a:rPr lang="en-US" b="1" dirty="0">
                <a:solidFill>
                  <a:schemeClr val="accent1">
                    <a:lumMod val="75000"/>
                  </a:schemeClr>
                </a:solidFill>
              </a:rPr>
              <a:t>(object). It returns a string representation of an object. The function works on any object, not just class instances. </a:t>
            </a:r>
          </a:p>
          <a:p>
            <a:pPr algn="just">
              <a:lnSpc>
                <a:spcPct val="150000"/>
              </a:lnSpc>
            </a:pPr>
            <a:r>
              <a:rPr lang="en-US" b="1" dirty="0">
                <a:solidFill>
                  <a:schemeClr val="accent1">
                    <a:lumMod val="75000"/>
                  </a:schemeClr>
                </a:solidFill>
              </a:rPr>
              <a:t>• </a:t>
            </a:r>
            <a:r>
              <a:rPr lang="en-US" b="1" dirty="0">
                <a:solidFill>
                  <a:srgbClr val="C00000"/>
                </a:solidFill>
              </a:rPr>
              <a:t>__</a:t>
            </a:r>
            <a:r>
              <a:rPr lang="en-US" b="1" dirty="0" err="1">
                <a:solidFill>
                  <a:srgbClr val="C00000"/>
                </a:solidFill>
              </a:rPr>
              <a:t>cmp</a:t>
            </a:r>
            <a:r>
              <a:rPr lang="en-US" b="1" dirty="0">
                <a:solidFill>
                  <a:srgbClr val="C00000"/>
                </a:solidFill>
              </a:rPr>
              <a:t>__():</a:t>
            </a:r>
            <a:r>
              <a:rPr lang="en-US" b="1" dirty="0" smtClean="0">
                <a:solidFill>
                  <a:srgbClr val="C00000"/>
                </a:solidFill>
              </a:rPr>
              <a:t> </a:t>
            </a:r>
            <a:r>
              <a:rPr lang="en-US" b="1" dirty="0">
                <a:solidFill>
                  <a:schemeClr val="accent1">
                    <a:lumMod val="75000"/>
                  </a:schemeClr>
                </a:solidFill>
              </a:rPr>
              <a:t>The __</a:t>
            </a:r>
            <a:r>
              <a:rPr lang="en-US" b="1" dirty="0" err="1">
                <a:solidFill>
                  <a:schemeClr val="accent1">
                    <a:lumMod val="75000"/>
                  </a:schemeClr>
                </a:solidFill>
              </a:rPr>
              <a:t>cmp</a:t>
            </a:r>
            <a:r>
              <a:rPr lang="en-US" b="1" dirty="0" smtClean="0">
                <a:solidFill>
                  <a:schemeClr val="accent1">
                    <a:lumMod val="75000"/>
                  </a:schemeClr>
                </a:solidFill>
              </a:rPr>
              <a:t>__() function is </a:t>
            </a:r>
            <a:r>
              <a:rPr lang="en-US" b="1" dirty="0">
                <a:solidFill>
                  <a:schemeClr val="accent1">
                    <a:lumMod val="75000"/>
                  </a:schemeClr>
                </a:solidFill>
              </a:rPr>
              <a:t>called to compare two class objects. </a:t>
            </a:r>
            <a:endParaRPr lang="en-US" b="1" dirty="0" smtClean="0">
              <a:solidFill>
                <a:schemeClr val="accent1">
                  <a:lumMod val="75000"/>
                </a:schemeClr>
              </a:solidFill>
            </a:endParaRPr>
          </a:p>
          <a:p>
            <a:pPr algn="just">
              <a:lnSpc>
                <a:spcPct val="150000"/>
              </a:lnSpc>
            </a:pPr>
            <a:r>
              <a:rPr lang="en-US" b="1" dirty="0" smtClean="0">
                <a:solidFill>
                  <a:schemeClr val="accent1">
                    <a:lumMod val="75000"/>
                  </a:schemeClr>
                </a:solidFill>
              </a:rPr>
              <a:t>• </a:t>
            </a:r>
            <a:r>
              <a:rPr lang="en-US" b="1" dirty="0">
                <a:solidFill>
                  <a:srgbClr val="C00000"/>
                </a:solidFill>
              </a:rPr>
              <a:t>__</a:t>
            </a:r>
            <a:r>
              <a:rPr lang="en-US" b="1" dirty="0" err="1">
                <a:solidFill>
                  <a:srgbClr val="C00000"/>
                </a:solidFill>
              </a:rPr>
              <a:t>len</a:t>
            </a:r>
            <a:r>
              <a:rPr lang="en-US" b="1" dirty="0" smtClean="0">
                <a:solidFill>
                  <a:srgbClr val="C00000"/>
                </a:solidFill>
              </a:rPr>
              <a:t>__(): </a:t>
            </a:r>
            <a:r>
              <a:rPr lang="en-US" b="1" dirty="0">
                <a:solidFill>
                  <a:schemeClr val="accent1">
                    <a:lumMod val="75000"/>
                  </a:schemeClr>
                </a:solidFill>
              </a:rPr>
              <a:t>The __</a:t>
            </a:r>
            <a:r>
              <a:rPr lang="en-US" b="1" dirty="0" err="1">
                <a:solidFill>
                  <a:schemeClr val="accent1">
                    <a:lumMod val="75000"/>
                  </a:schemeClr>
                </a:solidFill>
              </a:rPr>
              <a:t>len</a:t>
            </a:r>
            <a:r>
              <a:rPr lang="en-US" b="1" dirty="0" smtClean="0">
                <a:solidFill>
                  <a:schemeClr val="accent1">
                    <a:lumMod val="75000"/>
                  </a:schemeClr>
                </a:solidFill>
              </a:rPr>
              <a:t>__() </a:t>
            </a:r>
            <a:r>
              <a:rPr lang="en-US" b="1" dirty="0">
                <a:solidFill>
                  <a:schemeClr val="accent1">
                    <a:lumMod val="75000"/>
                  </a:schemeClr>
                </a:solidFill>
              </a:rPr>
              <a:t>function is a built-in function that has the </a:t>
            </a:r>
            <a:r>
              <a:rPr lang="en-US" b="1" dirty="0" smtClean="0">
                <a:solidFill>
                  <a:schemeClr val="accent1">
                    <a:lumMod val="75000"/>
                  </a:schemeClr>
                </a:solidFill>
              </a:rPr>
              <a:t>syntax, </a:t>
            </a:r>
            <a:r>
              <a:rPr lang="en-US" b="1" dirty="0" err="1">
                <a:solidFill>
                  <a:srgbClr val="C00000"/>
                </a:solidFill>
              </a:rPr>
              <a:t>len</a:t>
            </a:r>
            <a:r>
              <a:rPr lang="en-US" b="1" dirty="0">
                <a:solidFill>
                  <a:srgbClr val="C00000"/>
                </a:solidFill>
              </a:rPr>
              <a:t>(object</a:t>
            </a:r>
            <a:r>
              <a:rPr lang="en-US" b="1" dirty="0" smtClean="0">
                <a:solidFill>
                  <a:srgbClr val="C00000"/>
                </a:solidFill>
              </a:rPr>
              <a:t>)</a:t>
            </a:r>
            <a:r>
              <a:rPr lang="en-US" b="1" dirty="0" smtClean="0">
                <a:solidFill>
                  <a:schemeClr val="accent1">
                    <a:lumMod val="75000"/>
                  </a:schemeClr>
                </a:solidFill>
              </a:rPr>
              <a:t>. </a:t>
            </a:r>
            <a:r>
              <a:rPr lang="en-US" b="1" dirty="0">
                <a:solidFill>
                  <a:schemeClr val="accent1">
                    <a:lumMod val="75000"/>
                  </a:schemeClr>
                </a:solidFill>
              </a:rPr>
              <a:t>It returns the length of an </a:t>
            </a:r>
            <a:r>
              <a:rPr lang="en-US" b="1" dirty="0" smtClean="0">
                <a:solidFill>
                  <a:schemeClr val="accent1">
                    <a:lumMod val="75000"/>
                  </a:schemeClr>
                </a:solidFill>
              </a:rPr>
              <a:t>object.</a:t>
            </a:r>
            <a:endParaRPr lang="en-US" b="1" dirty="0">
              <a:solidFill>
                <a:schemeClr val="accent1">
                  <a:lumMod val="75000"/>
                </a:schemeClr>
              </a:solidFill>
            </a:endParaRPr>
          </a:p>
        </p:txBody>
      </p:sp>
      <p:sp>
        <p:nvSpPr>
          <p:cNvPr id="9"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775" y="3746388"/>
            <a:ext cx="5308498" cy="2757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3273" y="3820869"/>
            <a:ext cx="4149259" cy="1107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9"/>
          <p:cNvSpPr txBox="1"/>
          <p:nvPr/>
        </p:nvSpPr>
        <p:spPr>
          <a:xfrm>
            <a:off x="79976" y="3820869"/>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3402679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Public </a:t>
            </a:r>
            <a:r>
              <a:rPr lang="en-US" sz="3200" b="1" dirty="0" smtClean="0"/>
              <a:t>and </a:t>
            </a:r>
            <a:r>
              <a:rPr lang="en-US" sz="3200" b="1" dirty="0" smtClean="0"/>
              <a:t>Private Data Members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12</a:t>
            </a:fld>
            <a:endParaRPr lang="en-US"/>
          </a:p>
        </p:txBody>
      </p:sp>
      <p:sp>
        <p:nvSpPr>
          <p:cNvPr id="5" name="Rectangle 4"/>
          <p:cNvSpPr/>
          <p:nvPr/>
        </p:nvSpPr>
        <p:spPr>
          <a:xfrm>
            <a:off x="98125" y="1534949"/>
            <a:ext cx="11853222" cy="1754326"/>
          </a:xfrm>
          <a:prstGeom prst="rect">
            <a:avLst/>
          </a:prstGeom>
        </p:spPr>
        <p:txBody>
          <a:bodyPr wrap="square">
            <a:spAutoFit/>
          </a:bodyPr>
          <a:lstStyle/>
          <a:p>
            <a:pPr algn="just">
              <a:lnSpc>
                <a:spcPct val="150000"/>
              </a:lnSpc>
            </a:pPr>
            <a:r>
              <a:rPr lang="en-US" b="1" i="1" dirty="0" smtClean="0">
                <a:solidFill>
                  <a:srgbClr val="C00000"/>
                </a:solidFill>
              </a:rPr>
              <a:t>Public </a:t>
            </a:r>
            <a:r>
              <a:rPr lang="en-US" b="1" i="1" dirty="0">
                <a:solidFill>
                  <a:srgbClr val="C00000"/>
                </a:solidFill>
              </a:rPr>
              <a:t>variables </a:t>
            </a:r>
            <a:r>
              <a:rPr lang="en-US" b="1" dirty="0">
                <a:solidFill>
                  <a:schemeClr val="accent1">
                    <a:lumMod val="75000"/>
                  </a:schemeClr>
                </a:solidFill>
              </a:rPr>
              <a:t>are those variables that are defined in the class and can be accessed from anywhere in the program, of course using the dot operator. </a:t>
            </a:r>
            <a:r>
              <a:rPr lang="en-US" b="1" i="1" dirty="0" smtClean="0">
                <a:solidFill>
                  <a:srgbClr val="C00000"/>
                </a:solidFill>
              </a:rPr>
              <a:t>Private </a:t>
            </a:r>
            <a:r>
              <a:rPr lang="en-US" b="1" i="1" dirty="0">
                <a:solidFill>
                  <a:srgbClr val="C00000"/>
                </a:solidFill>
              </a:rPr>
              <a:t>variables, </a:t>
            </a:r>
            <a:r>
              <a:rPr lang="en-US" b="1" dirty="0">
                <a:solidFill>
                  <a:schemeClr val="accent1">
                    <a:lumMod val="75000"/>
                  </a:schemeClr>
                </a:solidFill>
              </a:rPr>
              <a:t>on the other hand, are those variables that are defined in the class with a double score prefix (__). These variables can be accessed only from within the class and from nowhere outside the class. </a:t>
            </a:r>
          </a:p>
        </p:txBody>
      </p:sp>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121" y="3382291"/>
            <a:ext cx="5564963" cy="3183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9"/>
          <p:cNvSpPr txBox="1"/>
          <p:nvPr/>
        </p:nvSpPr>
        <p:spPr>
          <a:xfrm>
            <a:off x="98125" y="3273719"/>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200752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Private Methods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13</a:t>
            </a:fld>
            <a:endParaRPr lang="en-US"/>
          </a:p>
        </p:txBody>
      </p:sp>
      <p:sp>
        <p:nvSpPr>
          <p:cNvPr id="6" name="Rectangle 5"/>
          <p:cNvSpPr/>
          <p:nvPr/>
        </p:nvSpPr>
        <p:spPr>
          <a:xfrm>
            <a:off x="95003" y="1591330"/>
            <a:ext cx="11946576" cy="2585323"/>
          </a:xfrm>
          <a:prstGeom prst="rect">
            <a:avLst/>
          </a:prstGeom>
        </p:spPr>
        <p:txBody>
          <a:bodyPr wrap="square">
            <a:spAutoFit/>
          </a:bodyPr>
          <a:lstStyle/>
          <a:p>
            <a:pPr algn="just">
              <a:lnSpc>
                <a:spcPct val="150000"/>
              </a:lnSpc>
            </a:pPr>
            <a:r>
              <a:rPr lang="en-US" b="1" dirty="0" smtClean="0">
                <a:solidFill>
                  <a:schemeClr val="accent1">
                    <a:lumMod val="75000"/>
                  </a:schemeClr>
                </a:solidFill>
              </a:rPr>
              <a:t>Like </a:t>
            </a:r>
            <a:r>
              <a:rPr lang="en-US" b="1" dirty="0">
                <a:solidFill>
                  <a:schemeClr val="accent1">
                    <a:lumMod val="75000"/>
                  </a:schemeClr>
                </a:solidFill>
              </a:rPr>
              <a:t>private attributes, you can even have private methods in your class. Usually, we keep those methods as private which have implementation details. So like private attributes, you should also not use private method from anywhere outside the class. However, if it is very necessary to access them from outside the class, then they are accessed with a small difference. A private method can be accessed using the object name as well as the class name from outside the class. The syntax for accessing the private method in such a case would be. </a:t>
            </a:r>
            <a:r>
              <a:rPr lang="en-US" b="1" dirty="0" err="1" smtClean="0">
                <a:solidFill>
                  <a:srgbClr val="C00000"/>
                </a:solidFill>
              </a:rPr>
              <a:t>objectname</a:t>
            </a:r>
            <a:r>
              <a:rPr lang="en-US" b="1" dirty="0">
                <a:solidFill>
                  <a:srgbClr val="C00000"/>
                </a:solidFill>
              </a:rPr>
              <a:t>._</a:t>
            </a:r>
            <a:r>
              <a:rPr lang="en-US" b="1" dirty="0" err="1">
                <a:solidFill>
                  <a:srgbClr val="C00000"/>
                </a:solidFill>
              </a:rPr>
              <a:t>classname</a:t>
            </a:r>
            <a:r>
              <a:rPr lang="en-US" b="1" dirty="0">
                <a:solidFill>
                  <a:srgbClr val="C00000"/>
                </a:solidFill>
              </a:rPr>
              <a:t>__</a:t>
            </a:r>
            <a:r>
              <a:rPr lang="en-US" b="1" dirty="0" err="1">
                <a:solidFill>
                  <a:srgbClr val="C00000"/>
                </a:solidFill>
              </a:rPr>
              <a:t>privatemethodname</a:t>
            </a:r>
            <a:r>
              <a:rPr lang="en-US" b="1" dirty="0">
                <a:solidFill>
                  <a:srgbClr val="C00000"/>
                </a:solidFill>
              </a:rPr>
              <a:t> </a:t>
            </a:r>
          </a:p>
        </p:txBody>
      </p:sp>
      <p:pic>
        <p:nvPicPr>
          <p:cNvPr id="7" name="Picture 6"/>
          <p:cNvPicPr>
            <a:picLocks noChangeAspect="1"/>
          </p:cNvPicPr>
          <p:nvPr/>
        </p:nvPicPr>
        <p:blipFill>
          <a:blip r:embed="rId2"/>
          <a:stretch>
            <a:fillRect/>
          </a:stretch>
        </p:blipFill>
        <p:spPr>
          <a:xfrm>
            <a:off x="1571011" y="4321552"/>
            <a:ext cx="5433828" cy="1999710"/>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9" name="TextBox 9"/>
          <p:cNvSpPr txBox="1"/>
          <p:nvPr/>
        </p:nvSpPr>
        <p:spPr>
          <a:xfrm>
            <a:off x="155181" y="4217479"/>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13667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  </a:t>
            </a:r>
            <a:r>
              <a:rPr lang="en-US" sz="2800" b="1" dirty="0" smtClean="0"/>
              <a:t>Calling a </a:t>
            </a:r>
            <a:r>
              <a:rPr lang="en-US" sz="2800" b="1" dirty="0" smtClean="0"/>
              <a:t>Class Method </a:t>
            </a:r>
            <a:r>
              <a:rPr lang="en-US" sz="2800" b="1" dirty="0" smtClean="0"/>
              <a:t>from </a:t>
            </a:r>
            <a:r>
              <a:rPr lang="en-US" sz="2800" b="1" dirty="0" smtClean="0"/>
              <a:t>Another Class Method</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14</a:t>
            </a:fld>
            <a:endParaRPr lang="en-US"/>
          </a:p>
        </p:txBody>
      </p:sp>
      <p:pic>
        <p:nvPicPr>
          <p:cNvPr id="5" name="Picture 4"/>
          <p:cNvPicPr>
            <a:picLocks noChangeAspect="1"/>
          </p:cNvPicPr>
          <p:nvPr/>
        </p:nvPicPr>
        <p:blipFill>
          <a:blip r:embed="rId2"/>
          <a:stretch>
            <a:fillRect/>
          </a:stretch>
        </p:blipFill>
        <p:spPr>
          <a:xfrm>
            <a:off x="1860882" y="1925579"/>
            <a:ext cx="4717339" cy="3028558"/>
          </a:xfrm>
          <a:prstGeom prst="rect">
            <a:avLst/>
          </a:prstGeom>
        </p:spPr>
      </p:pic>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7" name="TextBox 9"/>
          <p:cNvSpPr txBox="1"/>
          <p:nvPr/>
        </p:nvSpPr>
        <p:spPr>
          <a:xfrm>
            <a:off x="329358" y="1740913"/>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4286826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       </a:t>
            </a:r>
            <a:r>
              <a:rPr lang="en-US" sz="2800" b="1" dirty="0" smtClean="0"/>
              <a:t>Built-in Functions To Check, Get, Set And Delete Class Attributes</a:t>
            </a:r>
            <a:endParaRPr lang="en-US" sz="2800" dirty="0"/>
          </a:p>
        </p:txBody>
      </p:sp>
      <p:sp>
        <p:nvSpPr>
          <p:cNvPr id="4" name="Slide Number Placeholder 3"/>
          <p:cNvSpPr>
            <a:spLocks noGrp="1"/>
          </p:cNvSpPr>
          <p:nvPr>
            <p:ph type="sldNum" sz="quarter" idx="12"/>
          </p:nvPr>
        </p:nvSpPr>
        <p:spPr/>
        <p:txBody>
          <a:bodyPr/>
          <a:lstStyle/>
          <a:p>
            <a:fld id="{04EAA311-F8B8-413B-ACCD-5A57951484CD}" type="slidenum">
              <a:rPr lang="en-US" smtClean="0"/>
              <a:t>15</a:t>
            </a:fld>
            <a:endParaRPr lang="en-US"/>
          </a:p>
        </p:txBody>
      </p:sp>
      <p:sp>
        <p:nvSpPr>
          <p:cNvPr id="5" name="Rectangle 4"/>
          <p:cNvSpPr/>
          <p:nvPr/>
        </p:nvSpPr>
        <p:spPr>
          <a:xfrm>
            <a:off x="144893" y="1592737"/>
            <a:ext cx="11920437" cy="5029518"/>
          </a:xfrm>
          <a:prstGeom prst="rect">
            <a:avLst/>
          </a:prstGeom>
        </p:spPr>
        <p:txBody>
          <a:bodyPr wrap="square">
            <a:spAutoFit/>
          </a:bodyPr>
          <a:lstStyle/>
          <a:p>
            <a:pPr algn="just">
              <a:lnSpc>
                <a:spcPct val="150000"/>
              </a:lnSpc>
            </a:pPr>
            <a:r>
              <a:rPr lang="en-US" b="1" dirty="0" err="1" smtClean="0">
                <a:solidFill>
                  <a:srgbClr val="C00000"/>
                </a:solidFill>
              </a:rPr>
              <a:t>hasattr</a:t>
            </a:r>
            <a:r>
              <a:rPr lang="en-US" b="1" dirty="0" smtClean="0">
                <a:solidFill>
                  <a:srgbClr val="C00000"/>
                </a:solidFill>
              </a:rPr>
              <a:t>(</a:t>
            </a:r>
            <a:r>
              <a:rPr lang="en-US" b="1" dirty="0" err="1" smtClean="0">
                <a:solidFill>
                  <a:srgbClr val="C00000"/>
                </a:solidFill>
              </a:rPr>
              <a:t>obj,name</a:t>
            </a:r>
            <a:r>
              <a:rPr lang="en-US" b="1" dirty="0">
                <a:solidFill>
                  <a:srgbClr val="C00000"/>
                </a:solidFill>
              </a:rPr>
              <a:t>): </a:t>
            </a:r>
            <a:r>
              <a:rPr lang="en-US" b="1" dirty="0">
                <a:solidFill>
                  <a:schemeClr val="accent1">
                    <a:lumMod val="75000"/>
                  </a:schemeClr>
                </a:solidFill>
              </a:rPr>
              <a:t>The function is used to check if an object possess the attribute or not.</a:t>
            </a:r>
          </a:p>
          <a:p>
            <a:pPr algn="just">
              <a:lnSpc>
                <a:spcPct val="150000"/>
              </a:lnSpc>
            </a:pPr>
            <a:r>
              <a:rPr lang="en-US" b="1" dirty="0" err="1">
                <a:solidFill>
                  <a:srgbClr val="C00000"/>
                </a:solidFill>
              </a:rPr>
              <a:t>getattr</a:t>
            </a:r>
            <a:r>
              <a:rPr lang="en-US" b="1" dirty="0">
                <a:solidFill>
                  <a:srgbClr val="C00000"/>
                </a:solidFill>
              </a:rPr>
              <a:t>(</a:t>
            </a:r>
            <a:r>
              <a:rPr lang="en-US" b="1" dirty="0" err="1">
                <a:solidFill>
                  <a:srgbClr val="C00000"/>
                </a:solidFill>
              </a:rPr>
              <a:t>obj</a:t>
            </a:r>
            <a:r>
              <a:rPr lang="en-US" b="1" dirty="0">
                <a:solidFill>
                  <a:srgbClr val="C00000"/>
                </a:solidFill>
              </a:rPr>
              <a:t>, name[, default]): </a:t>
            </a:r>
            <a:r>
              <a:rPr lang="en-US" b="1" dirty="0">
                <a:solidFill>
                  <a:schemeClr val="accent1">
                    <a:lumMod val="75000"/>
                  </a:schemeClr>
                </a:solidFill>
              </a:rPr>
              <a:t>The function is used to access or get the attribute of object. Since </a:t>
            </a:r>
            <a:r>
              <a:rPr lang="en-US" b="1" dirty="0" err="1">
                <a:solidFill>
                  <a:schemeClr val="accent1">
                    <a:lumMod val="75000"/>
                  </a:schemeClr>
                </a:solidFill>
              </a:rPr>
              <a:t>getattr</a:t>
            </a:r>
            <a:r>
              <a:rPr lang="en-US" b="1" dirty="0">
                <a:solidFill>
                  <a:schemeClr val="accent1">
                    <a:lumMod val="75000"/>
                  </a:schemeClr>
                </a:solidFill>
              </a:rPr>
              <a:t>() is a built-in function and not a method of the class, it is not called using the dot operator. Rather, it takes the object as its first parameter. The second parameter is the name of the variable as a string, and the optional third parameter is the default value to be returned if the attribute does not exist. If the attribute name does not exist in the object's namespace and the default value is also not specified, then an exception will be raised. Note that, </a:t>
            </a:r>
            <a:r>
              <a:rPr lang="en-US" b="1" dirty="0" err="1">
                <a:solidFill>
                  <a:schemeClr val="accent1">
                    <a:lumMod val="75000"/>
                  </a:schemeClr>
                </a:solidFill>
              </a:rPr>
              <a:t>getattr</a:t>
            </a:r>
            <a:r>
              <a:rPr lang="en-US" b="1" dirty="0">
                <a:solidFill>
                  <a:schemeClr val="accent1">
                    <a:lumMod val="75000"/>
                  </a:schemeClr>
                </a:solidFill>
              </a:rPr>
              <a:t>(</a:t>
            </a:r>
            <a:r>
              <a:rPr lang="en-US" b="1" dirty="0" err="1">
                <a:solidFill>
                  <a:schemeClr val="accent1">
                    <a:lumMod val="75000"/>
                  </a:schemeClr>
                </a:solidFill>
              </a:rPr>
              <a:t>obj</a:t>
            </a:r>
            <a:r>
              <a:rPr lang="en-US" b="1" dirty="0">
                <a:solidFill>
                  <a:schemeClr val="accent1">
                    <a:lumMod val="75000"/>
                  </a:schemeClr>
                </a:solidFill>
              </a:rPr>
              <a:t>, '</a:t>
            </a:r>
            <a:r>
              <a:rPr lang="en-US" b="1" dirty="0" err="1">
                <a:solidFill>
                  <a:schemeClr val="accent1">
                    <a:lumMod val="75000"/>
                  </a:schemeClr>
                </a:solidFill>
              </a:rPr>
              <a:t>var</a:t>
            </a:r>
            <a:r>
              <a:rPr lang="en-US" b="1" dirty="0">
                <a:solidFill>
                  <a:schemeClr val="accent1">
                    <a:lumMod val="75000"/>
                  </a:schemeClr>
                </a:solidFill>
              </a:rPr>
              <a:t>') is same as writing </a:t>
            </a:r>
            <a:r>
              <a:rPr lang="en-US" b="1" dirty="0" err="1">
                <a:solidFill>
                  <a:schemeClr val="accent1">
                    <a:lumMod val="75000"/>
                  </a:schemeClr>
                </a:solidFill>
              </a:rPr>
              <a:t>obj.var</a:t>
            </a:r>
            <a:r>
              <a:rPr lang="en-US" b="1" dirty="0">
                <a:solidFill>
                  <a:schemeClr val="accent1">
                    <a:lumMod val="75000"/>
                  </a:schemeClr>
                </a:solidFill>
              </a:rPr>
              <a:t>. However, you should always try to use the latter variant.</a:t>
            </a:r>
          </a:p>
          <a:p>
            <a:pPr algn="just">
              <a:lnSpc>
                <a:spcPct val="150000"/>
              </a:lnSpc>
            </a:pPr>
            <a:r>
              <a:rPr lang="en-US" b="1" dirty="0" err="1">
                <a:solidFill>
                  <a:srgbClr val="C00000"/>
                </a:solidFill>
              </a:rPr>
              <a:t>setattr</a:t>
            </a:r>
            <a:r>
              <a:rPr lang="en-US" b="1" dirty="0">
                <a:solidFill>
                  <a:srgbClr val="C00000"/>
                </a:solidFill>
              </a:rPr>
              <a:t>(</a:t>
            </a:r>
            <a:r>
              <a:rPr lang="en-US" b="1" dirty="0" err="1">
                <a:solidFill>
                  <a:srgbClr val="C00000"/>
                </a:solidFill>
              </a:rPr>
              <a:t>obj,name,value</a:t>
            </a:r>
            <a:r>
              <a:rPr lang="en-US" b="1" dirty="0">
                <a:solidFill>
                  <a:srgbClr val="C00000"/>
                </a:solidFill>
              </a:rPr>
              <a:t>): </a:t>
            </a:r>
            <a:r>
              <a:rPr lang="en-US" b="1" dirty="0">
                <a:solidFill>
                  <a:schemeClr val="accent1">
                    <a:lumMod val="75000"/>
                  </a:schemeClr>
                </a:solidFill>
              </a:rPr>
              <a:t>The function is used to set an attribute of the object. If attribute does not exist, then it would be created. The first parameter of the </a:t>
            </a:r>
            <a:r>
              <a:rPr lang="en-US" b="1" dirty="0" err="1">
                <a:solidFill>
                  <a:schemeClr val="accent1">
                    <a:lumMod val="75000"/>
                  </a:schemeClr>
                </a:solidFill>
              </a:rPr>
              <a:t>setattr</a:t>
            </a:r>
            <a:r>
              <a:rPr lang="en-US" b="1" dirty="0">
                <a:solidFill>
                  <a:schemeClr val="accent1">
                    <a:lumMod val="75000"/>
                  </a:schemeClr>
                </a:solidFill>
              </a:rPr>
              <a:t>() function is the object, the second parameter is the name of the attribute and the third is the new value for the specified attribute.</a:t>
            </a:r>
          </a:p>
          <a:p>
            <a:pPr algn="just">
              <a:lnSpc>
                <a:spcPct val="150000"/>
              </a:lnSpc>
            </a:pPr>
            <a:r>
              <a:rPr lang="en-US" b="1" dirty="0" err="1">
                <a:solidFill>
                  <a:srgbClr val="C00000"/>
                </a:solidFill>
              </a:rPr>
              <a:t>delattr</a:t>
            </a:r>
            <a:r>
              <a:rPr lang="en-US" b="1" dirty="0">
                <a:solidFill>
                  <a:srgbClr val="C00000"/>
                </a:solidFill>
              </a:rPr>
              <a:t>(</a:t>
            </a:r>
            <a:r>
              <a:rPr lang="en-US" b="1" dirty="0" err="1">
                <a:solidFill>
                  <a:srgbClr val="C00000"/>
                </a:solidFill>
              </a:rPr>
              <a:t>obj</a:t>
            </a:r>
            <a:r>
              <a:rPr lang="en-US" b="1" dirty="0">
                <a:solidFill>
                  <a:srgbClr val="C00000"/>
                </a:solidFill>
              </a:rPr>
              <a:t>, name): </a:t>
            </a:r>
            <a:r>
              <a:rPr lang="en-US" b="1" dirty="0">
                <a:solidFill>
                  <a:schemeClr val="accent1">
                    <a:lumMod val="75000"/>
                  </a:schemeClr>
                </a:solidFill>
              </a:rPr>
              <a:t>The function deletes an attribute. Once deleted, the variable is no longer a class or object </a:t>
            </a:r>
            <a:r>
              <a:rPr lang="en-US" b="1" dirty="0" smtClean="0">
                <a:solidFill>
                  <a:schemeClr val="accent1">
                    <a:lumMod val="75000"/>
                  </a:schemeClr>
                </a:solidFill>
              </a:rPr>
              <a:t>attribute.</a:t>
            </a:r>
            <a:endParaRPr lang="en-US" b="1" dirty="0">
              <a:solidFill>
                <a:schemeClr val="accent1">
                  <a:lumMod val="75000"/>
                </a:schemeClr>
              </a:solidFill>
            </a:endParaRP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106658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Built-in Functions  - Example</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16</a:t>
            </a:fld>
            <a:endParaRPr lang="en-US"/>
          </a:p>
        </p:txBody>
      </p:sp>
      <p:sp>
        <p:nvSpPr>
          <p:cNvPr id="10"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625" y="1757276"/>
            <a:ext cx="5820443" cy="3229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945" y="2453373"/>
            <a:ext cx="4802401" cy="2069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8944" y="1774183"/>
            <a:ext cx="4802402"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5517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Built-in Class Attributes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17</a:t>
            </a:fld>
            <a:endParaRPr lang="en-US"/>
          </a:p>
        </p:txBody>
      </p:sp>
      <p:sp>
        <p:nvSpPr>
          <p:cNvPr id="5" name="Rectangle 4"/>
          <p:cNvSpPr/>
          <p:nvPr/>
        </p:nvSpPr>
        <p:spPr>
          <a:xfrm>
            <a:off x="130630" y="1681641"/>
            <a:ext cx="7367772" cy="4247317"/>
          </a:xfrm>
          <a:prstGeom prst="rect">
            <a:avLst/>
          </a:prstGeom>
        </p:spPr>
        <p:txBody>
          <a:bodyPr wrap="square">
            <a:spAutoFit/>
          </a:bodyPr>
          <a:lstStyle/>
          <a:p>
            <a:pPr algn="just">
              <a:lnSpc>
                <a:spcPct val="150000"/>
              </a:lnSpc>
            </a:pPr>
            <a:r>
              <a:rPr lang="en-US" b="1" dirty="0" smtClean="0">
                <a:solidFill>
                  <a:srgbClr val="C00000"/>
                </a:solidFill>
              </a:rPr>
              <a:t>.__</a:t>
            </a:r>
            <a:r>
              <a:rPr lang="en-US" b="1" dirty="0" err="1">
                <a:solidFill>
                  <a:srgbClr val="C00000"/>
                </a:solidFill>
              </a:rPr>
              <a:t>dict</a:t>
            </a:r>
            <a:r>
              <a:rPr lang="en-US" b="1" dirty="0">
                <a:solidFill>
                  <a:srgbClr val="C00000"/>
                </a:solidFill>
              </a:rPr>
              <a:t>__: </a:t>
            </a:r>
            <a:r>
              <a:rPr lang="en-US" b="1" dirty="0">
                <a:solidFill>
                  <a:schemeClr val="accent1">
                    <a:lumMod val="75000"/>
                  </a:schemeClr>
                </a:solidFill>
              </a:rPr>
              <a:t>The attributes gives a dictionary containing the class's or object's (with whichever it is accessed) namespace. </a:t>
            </a:r>
          </a:p>
          <a:p>
            <a:pPr algn="just">
              <a:lnSpc>
                <a:spcPct val="150000"/>
              </a:lnSpc>
            </a:pPr>
            <a:r>
              <a:rPr lang="en-US" b="1" dirty="0">
                <a:solidFill>
                  <a:srgbClr val="C00000"/>
                </a:solidFill>
              </a:rPr>
              <a:t>.__doc__: </a:t>
            </a:r>
            <a:r>
              <a:rPr lang="en-US" b="1" dirty="0">
                <a:solidFill>
                  <a:schemeClr val="accent1">
                    <a:lumMod val="75000"/>
                  </a:schemeClr>
                </a:solidFill>
              </a:rPr>
              <a:t>The attribute gives the class documentation string if specified. In case the documentation string is not specified, then the attribute returns None. </a:t>
            </a:r>
          </a:p>
          <a:p>
            <a:pPr algn="just">
              <a:lnSpc>
                <a:spcPct val="150000"/>
              </a:lnSpc>
            </a:pPr>
            <a:r>
              <a:rPr lang="en-US" b="1" dirty="0">
                <a:solidFill>
                  <a:srgbClr val="C00000"/>
                </a:solidFill>
              </a:rPr>
              <a:t>.__name__: </a:t>
            </a:r>
            <a:r>
              <a:rPr lang="en-US" b="1" dirty="0">
                <a:solidFill>
                  <a:schemeClr val="accent1">
                    <a:lumMod val="75000"/>
                  </a:schemeClr>
                </a:solidFill>
              </a:rPr>
              <a:t>The attribute returns the name of the class. </a:t>
            </a:r>
          </a:p>
          <a:p>
            <a:pPr algn="just">
              <a:lnSpc>
                <a:spcPct val="150000"/>
              </a:lnSpc>
            </a:pPr>
            <a:r>
              <a:rPr lang="en-US" b="1" dirty="0">
                <a:solidFill>
                  <a:srgbClr val="C00000"/>
                </a:solidFill>
              </a:rPr>
              <a:t>.__module__: </a:t>
            </a:r>
            <a:r>
              <a:rPr lang="en-US" b="1" dirty="0">
                <a:solidFill>
                  <a:schemeClr val="accent1">
                    <a:lumMod val="75000"/>
                  </a:schemeClr>
                </a:solidFill>
              </a:rPr>
              <a:t>The attribute gives the name of the module in which the class (or the object) is defined. </a:t>
            </a:r>
          </a:p>
          <a:p>
            <a:pPr algn="just">
              <a:lnSpc>
                <a:spcPct val="150000"/>
              </a:lnSpc>
            </a:pPr>
            <a:r>
              <a:rPr lang="en-US" b="1" dirty="0">
                <a:solidFill>
                  <a:srgbClr val="C00000"/>
                </a:solidFill>
              </a:rPr>
              <a:t>.__bases__: </a:t>
            </a:r>
            <a:r>
              <a:rPr lang="en-US" b="1" dirty="0">
                <a:solidFill>
                  <a:schemeClr val="accent1">
                    <a:lumMod val="75000"/>
                  </a:schemeClr>
                </a:solidFill>
              </a:rPr>
              <a:t>Used in inheritance to return the base classes in the order of their occurrence in the base class list.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216" y="2126608"/>
            <a:ext cx="4066131" cy="3672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9"/>
          <p:cNvSpPr txBox="1"/>
          <p:nvPr/>
        </p:nvSpPr>
        <p:spPr>
          <a:xfrm>
            <a:off x="7885216" y="1757276"/>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3323924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Garbage Collection (Destroying Objects)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18</a:t>
            </a:fld>
            <a:endParaRPr lang="en-US"/>
          </a:p>
        </p:txBody>
      </p:sp>
      <p:sp>
        <p:nvSpPr>
          <p:cNvPr id="6" name="Rectangle 5"/>
          <p:cNvSpPr/>
          <p:nvPr/>
        </p:nvSpPr>
        <p:spPr>
          <a:xfrm>
            <a:off x="142504" y="1678008"/>
            <a:ext cx="11899075" cy="2585323"/>
          </a:xfrm>
          <a:prstGeom prst="rect">
            <a:avLst/>
          </a:prstGeom>
        </p:spPr>
        <p:txBody>
          <a:bodyPr wrap="square">
            <a:spAutoFit/>
          </a:bodyPr>
          <a:lstStyle/>
          <a:p>
            <a:pPr algn="just">
              <a:lnSpc>
                <a:spcPct val="150000"/>
              </a:lnSpc>
            </a:pPr>
            <a:r>
              <a:rPr lang="en-US" b="1" dirty="0" smtClean="0">
                <a:solidFill>
                  <a:schemeClr val="accent1">
                    <a:lumMod val="75000"/>
                  </a:schemeClr>
                </a:solidFill>
              </a:rPr>
              <a:t>Python </a:t>
            </a:r>
            <a:r>
              <a:rPr lang="en-US" b="1" dirty="0">
                <a:solidFill>
                  <a:schemeClr val="accent1">
                    <a:lumMod val="75000"/>
                  </a:schemeClr>
                </a:solidFill>
              </a:rPr>
              <a:t>performs automatic garbage collection. This means that it deletes all the objects (built-in types or user defined like class objects) automatically that are no longer needed and that have gone out of scope to free the memory space. The process by which Python periodically reclaims unwanted memory is known as </a:t>
            </a:r>
            <a:r>
              <a:rPr lang="en-US" b="1" i="1" dirty="0" smtClean="0">
                <a:solidFill>
                  <a:srgbClr val="C00000"/>
                </a:solidFill>
              </a:rPr>
              <a:t>garbage collection</a:t>
            </a:r>
            <a:r>
              <a:rPr lang="en-US" b="1" dirty="0">
                <a:solidFill>
                  <a:srgbClr val="C00000"/>
                </a:solidFill>
              </a:rPr>
              <a:t>. </a:t>
            </a:r>
          </a:p>
          <a:p>
            <a:pPr algn="just">
              <a:lnSpc>
                <a:spcPct val="150000"/>
              </a:lnSpc>
            </a:pPr>
            <a:r>
              <a:rPr lang="en-US" b="1" dirty="0">
                <a:solidFill>
                  <a:schemeClr val="accent1">
                    <a:lumMod val="75000"/>
                  </a:schemeClr>
                </a:solidFill>
              </a:rPr>
              <a:t>Python's garbage collector runs in the background during program execution. It immediately takes action (of reclaiming memory) as soon as an object's reference count reaches zero. </a:t>
            </a:r>
            <a:r>
              <a:rPr lang="en-US" b="1" dirty="0" smtClean="0">
                <a:solidFill>
                  <a:schemeClr val="accent1">
                    <a:lumMod val="75000"/>
                  </a:schemeClr>
                </a:solidFill>
              </a:rPr>
              <a:t> For example,</a:t>
            </a:r>
            <a:endParaRPr lang="en-US" b="1" dirty="0">
              <a:solidFill>
                <a:schemeClr val="accent1">
                  <a:lumMod val="75000"/>
                </a:schemeClr>
              </a:solidFill>
            </a:endParaRPr>
          </a:p>
        </p:txBody>
      </p:sp>
      <p:pic>
        <p:nvPicPr>
          <p:cNvPr id="7" name="Picture 6"/>
          <p:cNvPicPr>
            <a:picLocks noChangeAspect="1"/>
          </p:cNvPicPr>
          <p:nvPr/>
        </p:nvPicPr>
        <p:blipFill>
          <a:blip r:embed="rId2"/>
          <a:stretch>
            <a:fillRect/>
          </a:stretch>
        </p:blipFill>
        <p:spPr>
          <a:xfrm>
            <a:off x="1935548" y="4309450"/>
            <a:ext cx="8282215" cy="1829250"/>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41021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Class Methods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19</a:t>
            </a:fld>
            <a:endParaRPr lang="en-US"/>
          </a:p>
        </p:txBody>
      </p:sp>
      <p:sp>
        <p:nvSpPr>
          <p:cNvPr id="5" name="Rectangle 4"/>
          <p:cNvSpPr/>
          <p:nvPr/>
        </p:nvSpPr>
        <p:spPr>
          <a:xfrm>
            <a:off x="109372" y="1669257"/>
            <a:ext cx="11501438" cy="1754326"/>
          </a:xfrm>
          <a:prstGeom prst="rect">
            <a:avLst/>
          </a:prstGeom>
        </p:spPr>
        <p:txBody>
          <a:bodyPr wrap="square">
            <a:spAutoFit/>
          </a:bodyPr>
          <a:lstStyle/>
          <a:p>
            <a:pPr algn="just">
              <a:lnSpc>
                <a:spcPct val="150000"/>
              </a:lnSpc>
            </a:pPr>
            <a:r>
              <a:rPr lang="en-US" b="1" i="1" dirty="0" smtClean="0">
                <a:solidFill>
                  <a:srgbClr val="C00000"/>
                </a:solidFill>
              </a:rPr>
              <a:t>Class </a:t>
            </a:r>
            <a:r>
              <a:rPr lang="en-US" b="1" i="1" dirty="0">
                <a:solidFill>
                  <a:srgbClr val="C00000"/>
                </a:solidFill>
              </a:rPr>
              <a:t>methods </a:t>
            </a:r>
            <a:r>
              <a:rPr lang="en-US" b="1" dirty="0">
                <a:solidFill>
                  <a:schemeClr val="accent1">
                    <a:lumMod val="75000"/>
                  </a:schemeClr>
                </a:solidFill>
              </a:rPr>
              <a:t>are little different from these ordinary methods. First, they are called by a class (not by instance of the class). Second, the first argument of the </a:t>
            </a:r>
            <a:r>
              <a:rPr lang="en-US" b="1" dirty="0" err="1">
                <a:solidFill>
                  <a:schemeClr val="accent1">
                    <a:lumMod val="75000"/>
                  </a:schemeClr>
                </a:solidFill>
              </a:rPr>
              <a:t>classmethod</a:t>
            </a:r>
            <a:r>
              <a:rPr lang="en-US" b="1" dirty="0">
                <a:solidFill>
                  <a:schemeClr val="accent1">
                    <a:lumMod val="75000"/>
                  </a:schemeClr>
                </a:solidFill>
              </a:rPr>
              <a:t> is </a:t>
            </a:r>
            <a:r>
              <a:rPr lang="en-US" b="1" dirty="0" err="1">
                <a:solidFill>
                  <a:schemeClr val="accent1">
                    <a:lumMod val="75000"/>
                  </a:schemeClr>
                </a:solidFill>
              </a:rPr>
              <a:t>cls</a:t>
            </a:r>
            <a:r>
              <a:rPr lang="en-US" b="1" dirty="0">
                <a:solidFill>
                  <a:schemeClr val="accent1">
                    <a:lumMod val="75000"/>
                  </a:schemeClr>
                </a:solidFill>
              </a:rPr>
              <a:t> not the self. </a:t>
            </a:r>
          </a:p>
          <a:p>
            <a:pPr algn="just">
              <a:lnSpc>
                <a:spcPct val="150000"/>
              </a:lnSpc>
            </a:pPr>
            <a:r>
              <a:rPr lang="en-US" b="1" dirty="0">
                <a:solidFill>
                  <a:schemeClr val="accent1">
                    <a:lumMod val="75000"/>
                  </a:schemeClr>
                </a:solidFill>
              </a:rPr>
              <a:t>Class methods are widely used for factory methods, which instantiate an instance of a class, using different parameters than those usually passed to the class constructor. </a:t>
            </a:r>
          </a:p>
        </p:txBody>
      </p:sp>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9" name="TextBox 9"/>
          <p:cNvSpPr txBox="1"/>
          <p:nvPr/>
        </p:nvSpPr>
        <p:spPr>
          <a:xfrm>
            <a:off x="109372" y="3423583"/>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719" y="3423582"/>
            <a:ext cx="5343525" cy="3311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085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a:t>
            </a:fld>
            <a:endParaRPr lang="en-US"/>
          </a:p>
        </p:txBody>
      </p:sp>
      <p:sp>
        <p:nvSpPr>
          <p:cNvPr id="5" name="Rectangle 4"/>
          <p:cNvSpPr/>
          <p:nvPr/>
        </p:nvSpPr>
        <p:spPr>
          <a:xfrm>
            <a:off x="1623200" y="2422312"/>
            <a:ext cx="8562808" cy="1785104"/>
          </a:xfrm>
          <a:prstGeom prst="rect">
            <a:avLst/>
          </a:prstGeom>
        </p:spPr>
        <p:txBody>
          <a:bodyPr wrap="square">
            <a:spAutoFit/>
          </a:bodyPr>
          <a:lstStyle/>
          <a:p>
            <a:pPr algn="ctr">
              <a:lnSpc>
                <a:spcPct val="150000"/>
              </a:lnSpc>
            </a:pPr>
            <a:r>
              <a:rPr lang="en-US" sz="4400" b="1" dirty="0" smtClean="0">
                <a:solidFill>
                  <a:schemeClr val="accent1">
                    <a:lumMod val="75000"/>
                  </a:schemeClr>
                </a:solidFill>
                <a:latin typeface="Gill Sans Std"/>
              </a:rPr>
              <a:t>CHAPTER 9</a:t>
            </a:r>
          </a:p>
          <a:p>
            <a:pPr algn="ctr"/>
            <a:r>
              <a:rPr lang="en-US" sz="4400" dirty="0" smtClean="0"/>
              <a:t>  </a:t>
            </a:r>
            <a:r>
              <a:rPr lang="en-US" sz="4400" b="1" dirty="0" smtClean="0"/>
              <a:t>Classes and Objects </a:t>
            </a:r>
            <a:endParaRPr lang="en-US" sz="4400" dirty="0">
              <a:solidFill>
                <a:schemeClr val="accent1">
                  <a:lumMod val="75000"/>
                </a:schemeClr>
              </a:solidFill>
            </a:endParaRP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297553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Static Methods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20</a:t>
            </a:fld>
            <a:endParaRPr lang="en-US"/>
          </a:p>
        </p:txBody>
      </p:sp>
      <p:sp>
        <p:nvSpPr>
          <p:cNvPr id="6" name="Rectangle 5"/>
          <p:cNvSpPr/>
          <p:nvPr/>
        </p:nvSpPr>
        <p:spPr>
          <a:xfrm>
            <a:off x="130629" y="1518833"/>
            <a:ext cx="11856583" cy="2585323"/>
          </a:xfrm>
          <a:prstGeom prst="rect">
            <a:avLst/>
          </a:prstGeom>
        </p:spPr>
        <p:txBody>
          <a:bodyPr wrap="square">
            <a:spAutoFit/>
          </a:bodyPr>
          <a:lstStyle/>
          <a:p>
            <a:pPr algn="just">
              <a:lnSpc>
                <a:spcPct val="150000"/>
              </a:lnSpc>
            </a:pPr>
            <a:r>
              <a:rPr lang="en-US" b="1" dirty="0" smtClean="0">
                <a:solidFill>
                  <a:schemeClr val="accent1">
                    <a:lumMod val="75000"/>
                  </a:schemeClr>
                </a:solidFill>
              </a:rPr>
              <a:t>Any functionality that belongs to </a:t>
            </a:r>
            <a:r>
              <a:rPr lang="en-US" b="1" dirty="0">
                <a:solidFill>
                  <a:schemeClr val="accent1">
                    <a:lumMod val="75000"/>
                  </a:schemeClr>
                </a:solidFill>
              </a:rPr>
              <a:t>a class, but that does not require the object is placed in the static method. Static methods are similar to class methods. The only difference is that a static method does not receive any additional arguments. They are just like normal functions that belong to a class. </a:t>
            </a:r>
          </a:p>
          <a:p>
            <a:pPr algn="just">
              <a:lnSpc>
                <a:spcPct val="150000"/>
              </a:lnSpc>
            </a:pPr>
            <a:r>
              <a:rPr lang="en-US" b="1" dirty="0" smtClean="0">
                <a:solidFill>
                  <a:schemeClr val="accent1">
                    <a:lumMod val="75000"/>
                  </a:schemeClr>
                </a:solidFill>
              </a:rPr>
              <a:t>A </a:t>
            </a:r>
            <a:r>
              <a:rPr lang="en-US" b="1" dirty="0">
                <a:solidFill>
                  <a:schemeClr val="accent1">
                    <a:lumMod val="75000"/>
                  </a:schemeClr>
                </a:solidFill>
              </a:rPr>
              <a:t>static method does not use the self variable and is defined using a built-in function named </a:t>
            </a:r>
            <a:r>
              <a:rPr lang="en-US" b="1" dirty="0" err="1">
                <a:solidFill>
                  <a:schemeClr val="accent1">
                    <a:lumMod val="75000"/>
                  </a:schemeClr>
                </a:solidFill>
              </a:rPr>
              <a:t>staticmethod</a:t>
            </a:r>
            <a:r>
              <a:rPr lang="en-US" b="1" dirty="0">
                <a:solidFill>
                  <a:schemeClr val="accent1">
                    <a:lumMod val="75000"/>
                  </a:schemeClr>
                </a:solidFill>
              </a:rPr>
              <a:t>. Python has a handy syntax, called a </a:t>
            </a:r>
            <a:r>
              <a:rPr lang="en-US" b="1" i="1" dirty="0">
                <a:solidFill>
                  <a:schemeClr val="accent1">
                    <a:lumMod val="75000"/>
                  </a:schemeClr>
                </a:solidFill>
              </a:rPr>
              <a:t>decorator</a:t>
            </a:r>
            <a:r>
              <a:rPr lang="en-US" b="1" dirty="0">
                <a:solidFill>
                  <a:schemeClr val="accent1">
                    <a:lumMod val="75000"/>
                  </a:schemeClr>
                </a:solidFill>
              </a:rPr>
              <a:t>, to make it easier to apply the </a:t>
            </a:r>
            <a:r>
              <a:rPr lang="en-US" b="1" dirty="0" err="1">
                <a:solidFill>
                  <a:schemeClr val="accent1">
                    <a:lumMod val="75000"/>
                  </a:schemeClr>
                </a:solidFill>
              </a:rPr>
              <a:t>staticmethod</a:t>
            </a:r>
            <a:r>
              <a:rPr lang="en-US" b="1" dirty="0">
                <a:solidFill>
                  <a:schemeClr val="accent1">
                    <a:lumMod val="75000"/>
                  </a:schemeClr>
                </a:solidFill>
              </a:rPr>
              <a:t> function to the method function definition. The syntax for using the </a:t>
            </a:r>
            <a:r>
              <a:rPr lang="en-US" b="1" dirty="0" err="1">
                <a:solidFill>
                  <a:schemeClr val="accent1">
                    <a:lumMod val="75000"/>
                  </a:schemeClr>
                </a:solidFill>
              </a:rPr>
              <a:t>staticmethod</a:t>
            </a:r>
            <a:r>
              <a:rPr lang="en-US" b="1" dirty="0">
                <a:solidFill>
                  <a:schemeClr val="accent1">
                    <a:lumMod val="75000"/>
                  </a:schemeClr>
                </a:solidFill>
              </a:rPr>
              <a:t> decorator. </a:t>
            </a:r>
          </a:p>
        </p:txBody>
      </p:sp>
      <p:pic>
        <p:nvPicPr>
          <p:cNvPr id="7" name="Picture 6"/>
          <p:cNvPicPr>
            <a:picLocks noChangeAspect="1"/>
          </p:cNvPicPr>
          <p:nvPr/>
        </p:nvPicPr>
        <p:blipFill>
          <a:blip r:embed="rId2"/>
          <a:stretch>
            <a:fillRect/>
          </a:stretch>
        </p:blipFill>
        <p:spPr>
          <a:xfrm>
            <a:off x="299748" y="4104156"/>
            <a:ext cx="2489746" cy="1181391"/>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536867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Static Methods </a:t>
            </a:r>
            <a:r>
              <a:rPr lang="en-US" sz="3200" b="1" dirty="0" smtClean="0"/>
              <a:t>— Example</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21</a:t>
            </a:fld>
            <a:endParaRPr lang="en-US"/>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151" y="1884033"/>
            <a:ext cx="492442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151" y="2788908"/>
            <a:ext cx="7115175"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5257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 </a:t>
            </a:r>
            <a:r>
              <a:rPr lang="en-US" sz="3200" b="1" dirty="0" smtClean="0"/>
              <a:t>Classes </a:t>
            </a:r>
            <a:r>
              <a:rPr lang="en-US" sz="3200" b="1" dirty="0" smtClean="0"/>
              <a:t>and </a:t>
            </a:r>
            <a:r>
              <a:rPr lang="en-US" sz="3200" b="1" dirty="0" smtClean="0"/>
              <a:t>Objects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a:t>
            </a:fld>
            <a:endParaRPr lang="en-US"/>
          </a:p>
        </p:txBody>
      </p:sp>
      <p:sp>
        <p:nvSpPr>
          <p:cNvPr id="6" name="Rectangle 5"/>
          <p:cNvSpPr/>
          <p:nvPr/>
        </p:nvSpPr>
        <p:spPr>
          <a:xfrm>
            <a:off x="123497" y="1592842"/>
            <a:ext cx="11920866" cy="2952027"/>
          </a:xfrm>
          <a:prstGeom prst="rect">
            <a:avLst/>
          </a:prstGeom>
        </p:spPr>
        <p:txBody>
          <a:bodyPr wrap="square">
            <a:spAutoFit/>
          </a:bodyPr>
          <a:lstStyle/>
          <a:p>
            <a:pPr algn="just">
              <a:lnSpc>
                <a:spcPct val="150000"/>
              </a:lnSpc>
            </a:pPr>
            <a:r>
              <a:rPr lang="en-US" b="1" dirty="0" smtClean="0">
                <a:solidFill>
                  <a:schemeClr val="accent1">
                    <a:lumMod val="75000"/>
                  </a:schemeClr>
                </a:solidFill>
              </a:rPr>
              <a:t>Classes </a:t>
            </a:r>
            <a:r>
              <a:rPr lang="en-US" b="1" dirty="0">
                <a:solidFill>
                  <a:schemeClr val="accent1">
                    <a:lumMod val="75000"/>
                  </a:schemeClr>
                </a:solidFill>
              </a:rPr>
              <a:t>and objects are the two main aspects of object oriented programming. In fact, a class is the basic building block in Python. A class creates a new type and object is an instance (or variable) of the class. Classes provides a blueprint or a template using which objects are created. In fact, </a:t>
            </a:r>
            <a:r>
              <a:rPr lang="en-US" b="1" i="1" dirty="0">
                <a:solidFill>
                  <a:schemeClr val="accent1">
                    <a:lumMod val="75000"/>
                  </a:schemeClr>
                </a:solidFill>
              </a:rPr>
              <a:t>in Python, everything is an object or an instance of some class. </a:t>
            </a:r>
            <a:r>
              <a:rPr lang="en-US" b="1" dirty="0">
                <a:solidFill>
                  <a:schemeClr val="accent1">
                    <a:lumMod val="75000"/>
                  </a:schemeClr>
                </a:solidFill>
              </a:rPr>
              <a:t>For example, all integer variables that we define in our program are actually instances of class int. Similarly, all string variables are objects of class string. Recall that we had used string methods using the variable name followed by the dot operator and the method name. We have already studied that we can find out the type of any object using the type() function. </a:t>
            </a:r>
          </a:p>
        </p:txBody>
      </p:sp>
      <p:pic>
        <p:nvPicPr>
          <p:cNvPr id="7" name="Picture 6"/>
          <p:cNvPicPr>
            <a:picLocks noChangeAspect="1"/>
          </p:cNvPicPr>
          <p:nvPr/>
        </p:nvPicPr>
        <p:blipFill>
          <a:blip r:embed="rId2"/>
          <a:stretch>
            <a:fillRect/>
          </a:stretch>
        </p:blipFill>
        <p:spPr>
          <a:xfrm>
            <a:off x="3464169" y="4544869"/>
            <a:ext cx="2438934" cy="1803844"/>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4001326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 </a:t>
            </a:r>
            <a:r>
              <a:rPr lang="en-US" sz="3200" b="1" dirty="0" smtClean="0"/>
              <a:t>Creating Objects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4</a:t>
            </a:fld>
            <a:endParaRPr lang="en-US"/>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7" name="Rectangle 6"/>
          <p:cNvSpPr/>
          <p:nvPr/>
        </p:nvSpPr>
        <p:spPr>
          <a:xfrm>
            <a:off x="146633" y="1555264"/>
            <a:ext cx="11922826" cy="2970044"/>
          </a:xfrm>
          <a:prstGeom prst="rect">
            <a:avLst/>
          </a:prstGeom>
        </p:spPr>
        <p:txBody>
          <a:bodyPr wrap="square">
            <a:spAutoFit/>
          </a:bodyPr>
          <a:lstStyle/>
          <a:p>
            <a:pPr>
              <a:lnSpc>
                <a:spcPct val="150000"/>
              </a:lnSpc>
            </a:pPr>
            <a:r>
              <a:rPr lang="en-US" sz="1700" b="1" dirty="0">
                <a:solidFill>
                  <a:schemeClr val="accent1">
                    <a:lumMod val="75000"/>
                  </a:schemeClr>
                </a:solidFill>
              </a:rPr>
              <a:t>Once a class is defined, the next job is to create an object (or instance) of that class. The object can then </a:t>
            </a:r>
            <a:r>
              <a:rPr lang="en-US" sz="1700" b="1" dirty="0" smtClean="0">
                <a:solidFill>
                  <a:schemeClr val="accent1">
                    <a:lumMod val="75000"/>
                  </a:schemeClr>
                </a:solidFill>
              </a:rPr>
              <a:t>access class </a:t>
            </a:r>
            <a:r>
              <a:rPr lang="en-US" sz="1700" b="1" dirty="0">
                <a:solidFill>
                  <a:schemeClr val="accent1">
                    <a:lumMod val="75000"/>
                  </a:schemeClr>
                </a:solidFill>
              </a:rPr>
              <a:t>variables and class methods using the dot operator (.). The syntax to create an object is given as,</a:t>
            </a:r>
          </a:p>
          <a:p>
            <a:endParaRPr lang="en-US" sz="1700" b="1" dirty="0">
              <a:solidFill>
                <a:schemeClr val="accent1">
                  <a:lumMod val="75000"/>
                </a:schemeClr>
              </a:solidFill>
            </a:endParaRPr>
          </a:p>
          <a:p>
            <a:endParaRPr lang="en-US" sz="1700" b="1" dirty="0">
              <a:solidFill>
                <a:schemeClr val="accent1">
                  <a:lumMod val="75000"/>
                </a:schemeClr>
              </a:solidFill>
            </a:endParaRPr>
          </a:p>
          <a:p>
            <a:pPr>
              <a:lnSpc>
                <a:spcPct val="150000"/>
              </a:lnSpc>
            </a:pPr>
            <a:r>
              <a:rPr lang="en-US" sz="1700" b="1" dirty="0" smtClean="0">
                <a:solidFill>
                  <a:schemeClr val="accent1">
                    <a:lumMod val="75000"/>
                  </a:schemeClr>
                </a:solidFill>
              </a:rPr>
              <a:t>Creating </a:t>
            </a:r>
            <a:r>
              <a:rPr lang="en-US" sz="1700" b="1" dirty="0">
                <a:solidFill>
                  <a:schemeClr val="accent1">
                    <a:lumMod val="75000"/>
                  </a:schemeClr>
                </a:solidFill>
              </a:rPr>
              <a:t>an object or instance of a class is known as class instantiation. From the syntax, we can see that class instantiation uses function notation. Using the syntax, an empty object of a class is created. Thus, we see that</a:t>
            </a:r>
          </a:p>
          <a:p>
            <a:pPr>
              <a:lnSpc>
                <a:spcPct val="150000"/>
              </a:lnSpc>
            </a:pPr>
            <a:r>
              <a:rPr lang="en-US" sz="1700" b="1" dirty="0">
                <a:solidFill>
                  <a:schemeClr val="accent1">
                    <a:lumMod val="75000"/>
                  </a:schemeClr>
                </a:solidFill>
              </a:rPr>
              <a:t>in Python, to create a new object, call a class as if it were a function. The syntax for accessing a </a:t>
            </a:r>
            <a:r>
              <a:rPr lang="en-US" sz="1700" b="1" dirty="0" smtClean="0">
                <a:solidFill>
                  <a:schemeClr val="accent1">
                    <a:lumMod val="75000"/>
                  </a:schemeClr>
                </a:solidFill>
              </a:rPr>
              <a:t>class </a:t>
            </a:r>
            <a:r>
              <a:rPr lang="en-US" sz="1700" b="1" dirty="0">
                <a:solidFill>
                  <a:schemeClr val="accent1">
                    <a:lumMod val="75000"/>
                  </a:schemeClr>
                </a:solidFill>
              </a:rPr>
              <a:t>member through the class object is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881" y="2361028"/>
            <a:ext cx="27241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2425" y="4175352"/>
            <a:ext cx="257175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81" y="4399870"/>
            <a:ext cx="297180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9"/>
          <p:cNvSpPr txBox="1"/>
          <p:nvPr/>
        </p:nvSpPr>
        <p:spPr>
          <a:xfrm>
            <a:off x="119514" y="4812825"/>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0531" y="4950795"/>
            <a:ext cx="6732888" cy="159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4192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 </a:t>
            </a:r>
            <a:r>
              <a:rPr lang="en-US" sz="3200" b="1" dirty="0" smtClean="0"/>
              <a:t>Data </a:t>
            </a:r>
            <a:r>
              <a:rPr lang="en-US" sz="3200" b="1" dirty="0"/>
              <a:t>Abstraction and Hiding through Classes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5</a:t>
            </a:fld>
            <a:endParaRPr lang="en-US"/>
          </a:p>
        </p:txBody>
      </p:sp>
      <p:sp>
        <p:nvSpPr>
          <p:cNvPr id="6" name="Rectangle 5"/>
          <p:cNvSpPr/>
          <p:nvPr/>
        </p:nvSpPr>
        <p:spPr>
          <a:xfrm>
            <a:off x="154378" y="1632421"/>
            <a:ext cx="11796967" cy="5078313"/>
          </a:xfrm>
          <a:prstGeom prst="rect">
            <a:avLst/>
          </a:prstGeom>
        </p:spPr>
        <p:txBody>
          <a:bodyPr wrap="square">
            <a:spAutoFit/>
          </a:bodyPr>
          <a:lstStyle/>
          <a:p>
            <a:pPr algn="just">
              <a:lnSpc>
                <a:spcPct val="150000"/>
              </a:lnSpc>
            </a:pPr>
            <a:r>
              <a:rPr lang="en-US" b="1" dirty="0" smtClean="0">
                <a:solidFill>
                  <a:schemeClr val="accent1">
                    <a:lumMod val="75000"/>
                  </a:schemeClr>
                </a:solidFill>
              </a:rPr>
              <a:t>Classes </a:t>
            </a:r>
            <a:r>
              <a:rPr lang="en-US" b="1" dirty="0">
                <a:solidFill>
                  <a:schemeClr val="accent1">
                    <a:lumMod val="75000"/>
                  </a:schemeClr>
                </a:solidFill>
              </a:rPr>
              <a:t>provide methods to the outside world to provide the functionality of the object or to manipulate the object's data. Any entity outside the world does not know about the implementation details of the class or that method. </a:t>
            </a:r>
            <a:endParaRPr lang="en-US" b="1" dirty="0" smtClean="0">
              <a:solidFill>
                <a:schemeClr val="accent1">
                  <a:lumMod val="75000"/>
                </a:schemeClr>
              </a:solidFill>
            </a:endParaRPr>
          </a:p>
          <a:p>
            <a:pPr algn="just">
              <a:lnSpc>
                <a:spcPct val="150000"/>
              </a:lnSpc>
            </a:pPr>
            <a:r>
              <a:rPr lang="en-US" b="1" dirty="0" smtClean="0">
                <a:solidFill>
                  <a:srgbClr val="C00000"/>
                </a:solidFill>
              </a:rPr>
              <a:t>Data </a:t>
            </a:r>
            <a:r>
              <a:rPr lang="en-US" b="1" dirty="0">
                <a:solidFill>
                  <a:srgbClr val="C00000"/>
                </a:solidFill>
              </a:rPr>
              <a:t>encapsulation, also called data hiding </a:t>
            </a:r>
            <a:r>
              <a:rPr lang="en-US" b="1" dirty="0">
                <a:solidFill>
                  <a:schemeClr val="accent1">
                    <a:lumMod val="75000"/>
                  </a:schemeClr>
                </a:solidFill>
              </a:rPr>
              <a:t>organizes the data and methods into a structure that prevents data access by any function (or method) that is not specified in the class. This ensures the integrity of the data contained in the object. </a:t>
            </a:r>
          </a:p>
          <a:p>
            <a:pPr algn="just">
              <a:lnSpc>
                <a:spcPct val="150000"/>
              </a:lnSpc>
            </a:pPr>
            <a:r>
              <a:rPr lang="en-US" b="1" dirty="0">
                <a:solidFill>
                  <a:srgbClr val="C00000"/>
                </a:solidFill>
              </a:rPr>
              <a:t>Encapsulation</a:t>
            </a:r>
            <a:r>
              <a:rPr lang="en-US" b="1" dirty="0">
                <a:solidFill>
                  <a:schemeClr val="accent1">
                    <a:lumMod val="75000"/>
                  </a:schemeClr>
                </a:solidFill>
              </a:rPr>
              <a:t> defines different access levels for data variables and member functions of the class. These access levels specifies the access rights for example, </a:t>
            </a:r>
          </a:p>
          <a:p>
            <a:pPr algn="just">
              <a:lnSpc>
                <a:spcPct val="150000"/>
              </a:lnSpc>
            </a:pPr>
            <a:r>
              <a:rPr lang="en-US" b="1" dirty="0">
                <a:solidFill>
                  <a:schemeClr val="accent1">
                    <a:lumMod val="75000"/>
                  </a:schemeClr>
                </a:solidFill>
              </a:rPr>
              <a:t>• Any data or function with access level public can be accessed by any function belonging to any class. This is the lowest level of data protection. </a:t>
            </a:r>
          </a:p>
          <a:p>
            <a:pPr algn="just">
              <a:lnSpc>
                <a:spcPct val="150000"/>
              </a:lnSpc>
            </a:pPr>
            <a:r>
              <a:rPr lang="en-US" b="1" dirty="0">
                <a:solidFill>
                  <a:schemeClr val="accent1">
                    <a:lumMod val="75000"/>
                  </a:schemeClr>
                </a:solidFill>
              </a:rPr>
              <a:t>• Any data or function with access level private can be accessed only by the class in which it is declared. This is the highest level of data protection.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4058614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Class Method And Self Argument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6</a:t>
            </a:fld>
            <a:endParaRPr lang="en-US"/>
          </a:p>
        </p:txBody>
      </p:sp>
      <p:sp>
        <p:nvSpPr>
          <p:cNvPr id="6" name="Rectangle 5"/>
          <p:cNvSpPr/>
          <p:nvPr/>
        </p:nvSpPr>
        <p:spPr>
          <a:xfrm>
            <a:off x="154379" y="1686893"/>
            <a:ext cx="8746733" cy="5078313"/>
          </a:xfrm>
          <a:prstGeom prst="rect">
            <a:avLst/>
          </a:prstGeom>
        </p:spPr>
        <p:txBody>
          <a:bodyPr wrap="square">
            <a:spAutoFit/>
          </a:bodyPr>
          <a:lstStyle/>
          <a:p>
            <a:pPr algn="just">
              <a:lnSpc>
                <a:spcPct val="150000"/>
              </a:lnSpc>
            </a:pPr>
            <a:r>
              <a:rPr lang="en-US" b="1" i="1" dirty="0" smtClean="0">
                <a:solidFill>
                  <a:srgbClr val="C00000"/>
                </a:solidFill>
              </a:rPr>
              <a:t>Class </a:t>
            </a:r>
            <a:r>
              <a:rPr lang="en-US" b="1" i="1" dirty="0">
                <a:solidFill>
                  <a:srgbClr val="C00000"/>
                </a:solidFill>
              </a:rPr>
              <a:t>methods </a:t>
            </a:r>
            <a:r>
              <a:rPr lang="en-US" b="1" dirty="0">
                <a:solidFill>
                  <a:schemeClr val="accent1">
                    <a:lumMod val="75000"/>
                  </a:schemeClr>
                </a:solidFill>
              </a:rPr>
              <a:t>(or functions defined in the class) are exactly same as ordinary functions that we have been defining so far with just one small difference. Class methods must have the first argument named as </a:t>
            </a:r>
            <a:r>
              <a:rPr lang="en-US" b="1" dirty="0">
                <a:solidFill>
                  <a:srgbClr val="C00000"/>
                </a:solidFill>
              </a:rPr>
              <a:t>self.</a:t>
            </a:r>
            <a:r>
              <a:rPr lang="en-US" b="1" dirty="0">
                <a:solidFill>
                  <a:schemeClr val="accent1">
                    <a:lumMod val="75000"/>
                  </a:schemeClr>
                </a:solidFill>
              </a:rPr>
              <a:t> This is the first argument that is added to the beginning of the parameter list. Moreover, you do not pass a value for this parameter when you call the method. Python provides its value automatically. The self argument refers to the object itself. That is, the object that has called the method. This means that even if a method that takes no arguments, should be defined to accept the self. Similarly, a function defined to accept one parameter will actually take two- self and the parameter, so on and so forth. </a:t>
            </a:r>
          </a:p>
          <a:p>
            <a:pPr algn="just">
              <a:lnSpc>
                <a:spcPct val="150000"/>
              </a:lnSpc>
            </a:pPr>
            <a:r>
              <a:rPr lang="en-US" b="1" dirty="0">
                <a:solidFill>
                  <a:schemeClr val="accent1">
                    <a:lumMod val="75000"/>
                  </a:schemeClr>
                </a:solidFill>
              </a:rPr>
              <a:t>Since, the class methods uses self, they require an object or instance of the class to be used. For this reason, they are often referred to as</a:t>
            </a:r>
            <a:r>
              <a:rPr lang="en-US" b="1" dirty="0">
                <a:solidFill>
                  <a:srgbClr val="C00000"/>
                </a:solidFill>
              </a:rPr>
              <a:t> </a:t>
            </a:r>
            <a:r>
              <a:rPr lang="en-US" b="1" i="1" dirty="0">
                <a:solidFill>
                  <a:srgbClr val="C00000"/>
                </a:solidFill>
              </a:rPr>
              <a:t>instance methods</a:t>
            </a:r>
            <a:r>
              <a:rPr lang="en-US" b="1" dirty="0">
                <a:solidFill>
                  <a:srgbClr val="C00000"/>
                </a:solidFill>
              </a:rPr>
              <a:t>. </a:t>
            </a:r>
          </a:p>
        </p:txBody>
      </p:sp>
      <p:pic>
        <p:nvPicPr>
          <p:cNvPr id="8" name="Picture 7"/>
          <p:cNvPicPr>
            <a:picLocks noChangeAspect="1"/>
          </p:cNvPicPr>
          <p:nvPr/>
        </p:nvPicPr>
        <p:blipFill>
          <a:blip r:embed="rId3"/>
          <a:stretch>
            <a:fillRect/>
          </a:stretch>
        </p:blipFill>
        <p:spPr>
          <a:xfrm>
            <a:off x="8901113" y="3360717"/>
            <a:ext cx="3199844" cy="2517570"/>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9" name="TextBox 9"/>
          <p:cNvSpPr txBox="1"/>
          <p:nvPr/>
        </p:nvSpPr>
        <p:spPr>
          <a:xfrm>
            <a:off x="8901111" y="2782145"/>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1829316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a:t>
            </a:r>
            <a:r>
              <a:rPr lang="en-US" sz="3200" b="1" dirty="0" smtClean="0"/>
              <a:t>__</a:t>
            </a:r>
            <a:r>
              <a:rPr lang="en-US" sz="3200" b="1" dirty="0" err="1" smtClean="0"/>
              <a:t>init</a:t>
            </a:r>
            <a:r>
              <a:rPr lang="en-US" sz="3200" b="1" dirty="0" smtClean="0"/>
              <a:t>__() </a:t>
            </a:r>
            <a:r>
              <a:rPr lang="en-US" sz="3200" b="1" dirty="0" smtClean="0"/>
              <a:t>Method (The Class Constructor)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7</a:t>
            </a:fld>
            <a:endParaRPr lang="en-US"/>
          </a:p>
        </p:txBody>
      </p:sp>
      <p:sp>
        <p:nvSpPr>
          <p:cNvPr id="5" name="Rectangle 4"/>
          <p:cNvSpPr/>
          <p:nvPr/>
        </p:nvSpPr>
        <p:spPr>
          <a:xfrm>
            <a:off x="180975" y="1689081"/>
            <a:ext cx="11830050" cy="1338828"/>
          </a:xfrm>
          <a:prstGeom prst="rect">
            <a:avLst/>
          </a:prstGeom>
        </p:spPr>
        <p:txBody>
          <a:bodyPr wrap="square">
            <a:spAutoFit/>
          </a:bodyPr>
          <a:lstStyle/>
          <a:p>
            <a:pPr algn="just">
              <a:lnSpc>
                <a:spcPct val="150000"/>
              </a:lnSpc>
            </a:pPr>
            <a:r>
              <a:rPr lang="en-US" b="1" dirty="0" smtClean="0">
                <a:solidFill>
                  <a:schemeClr val="accent1">
                    <a:lumMod val="75000"/>
                  </a:schemeClr>
                </a:solidFill>
              </a:rPr>
              <a:t>The </a:t>
            </a:r>
            <a:r>
              <a:rPr lang="en-US" b="1" dirty="0">
                <a:solidFill>
                  <a:schemeClr val="accent1">
                    <a:lumMod val="75000"/>
                  </a:schemeClr>
                </a:solidFill>
              </a:rPr>
              <a:t>__</a:t>
            </a:r>
            <a:r>
              <a:rPr lang="en-US" b="1" dirty="0" err="1">
                <a:solidFill>
                  <a:schemeClr val="accent1">
                    <a:lumMod val="75000"/>
                  </a:schemeClr>
                </a:solidFill>
              </a:rPr>
              <a:t>init</a:t>
            </a:r>
            <a:r>
              <a:rPr lang="en-US" b="1" dirty="0" smtClean="0">
                <a:solidFill>
                  <a:schemeClr val="accent1">
                    <a:lumMod val="75000"/>
                  </a:schemeClr>
                </a:solidFill>
              </a:rPr>
              <a:t>__() </a:t>
            </a:r>
            <a:r>
              <a:rPr lang="en-US" b="1" dirty="0">
                <a:solidFill>
                  <a:schemeClr val="accent1">
                    <a:lumMod val="75000"/>
                  </a:schemeClr>
                </a:solidFill>
              </a:rPr>
              <a:t>method has a special significance in Python classes. The __</a:t>
            </a:r>
            <a:r>
              <a:rPr lang="en-US" b="1" dirty="0" err="1">
                <a:solidFill>
                  <a:schemeClr val="accent1">
                    <a:lumMod val="75000"/>
                  </a:schemeClr>
                </a:solidFill>
              </a:rPr>
              <a:t>init</a:t>
            </a:r>
            <a:r>
              <a:rPr lang="en-US" b="1" dirty="0" smtClean="0">
                <a:solidFill>
                  <a:schemeClr val="accent1">
                    <a:lumMod val="75000"/>
                  </a:schemeClr>
                </a:solidFill>
              </a:rPr>
              <a:t>__() </a:t>
            </a:r>
            <a:r>
              <a:rPr lang="en-US" b="1" dirty="0">
                <a:solidFill>
                  <a:schemeClr val="accent1">
                    <a:lumMod val="75000"/>
                  </a:schemeClr>
                </a:solidFill>
              </a:rPr>
              <a:t>method is automatically executed when an object of a class is created. The method is useful to initialize the variables of the class object. Note the __</a:t>
            </a:r>
            <a:r>
              <a:rPr lang="en-US" b="1" dirty="0" err="1">
                <a:solidFill>
                  <a:schemeClr val="accent1">
                    <a:lumMod val="75000"/>
                  </a:schemeClr>
                </a:solidFill>
              </a:rPr>
              <a:t>init</a:t>
            </a:r>
            <a:r>
              <a:rPr lang="en-US" b="1" dirty="0" smtClean="0">
                <a:solidFill>
                  <a:schemeClr val="accent1">
                    <a:lumMod val="75000"/>
                  </a:schemeClr>
                </a:solidFill>
              </a:rPr>
              <a:t>__() </a:t>
            </a:r>
            <a:r>
              <a:rPr lang="en-US" b="1" dirty="0">
                <a:solidFill>
                  <a:schemeClr val="accent1">
                    <a:lumMod val="75000"/>
                  </a:schemeClr>
                </a:solidFill>
              </a:rPr>
              <a:t>is prefixed as well as suffixed by double underscores. </a:t>
            </a:r>
          </a:p>
        </p:txBody>
      </p:sp>
      <p:pic>
        <p:nvPicPr>
          <p:cNvPr id="6" name="Picture 5"/>
          <p:cNvPicPr>
            <a:picLocks noChangeAspect="1"/>
          </p:cNvPicPr>
          <p:nvPr/>
        </p:nvPicPr>
        <p:blipFill>
          <a:blip r:embed="rId2"/>
          <a:stretch>
            <a:fillRect/>
          </a:stretch>
        </p:blipFill>
        <p:spPr>
          <a:xfrm>
            <a:off x="2325114" y="3166486"/>
            <a:ext cx="4776247" cy="3089639"/>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8" name="TextBox 9"/>
          <p:cNvSpPr txBox="1"/>
          <p:nvPr/>
        </p:nvSpPr>
        <p:spPr>
          <a:xfrm>
            <a:off x="180974" y="2966843"/>
            <a:ext cx="114101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Example:</a:t>
            </a:r>
            <a:endParaRPr lang="en-IN" dirty="0"/>
          </a:p>
        </p:txBody>
      </p:sp>
    </p:spTree>
    <p:extLst>
      <p:ext uri="{BB962C8B-B14F-4D97-AF65-F5344CB8AC3E}">
        <p14:creationId xmlns:p14="http://schemas.microsoft.com/office/powerpoint/2010/main" val="982755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Class Variables And Object Variables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8</a:t>
            </a:fld>
            <a:endParaRPr lang="en-US"/>
          </a:p>
        </p:txBody>
      </p:sp>
      <p:sp>
        <p:nvSpPr>
          <p:cNvPr id="6" name="Rectangle 5"/>
          <p:cNvSpPr/>
          <p:nvPr/>
        </p:nvSpPr>
        <p:spPr>
          <a:xfrm>
            <a:off x="118753" y="1643897"/>
            <a:ext cx="11934702" cy="4662815"/>
          </a:xfrm>
          <a:prstGeom prst="rect">
            <a:avLst/>
          </a:prstGeom>
        </p:spPr>
        <p:txBody>
          <a:bodyPr wrap="square">
            <a:spAutoFit/>
          </a:bodyPr>
          <a:lstStyle/>
          <a:p>
            <a:pPr algn="just">
              <a:lnSpc>
                <a:spcPct val="150000"/>
              </a:lnSpc>
            </a:pPr>
            <a:r>
              <a:rPr lang="en-US" b="1" dirty="0" smtClean="0">
                <a:solidFill>
                  <a:schemeClr val="accent1">
                    <a:lumMod val="75000"/>
                  </a:schemeClr>
                </a:solidFill>
              </a:rPr>
              <a:t>Basically</a:t>
            </a:r>
            <a:r>
              <a:rPr lang="en-US" b="1" dirty="0">
                <a:solidFill>
                  <a:schemeClr val="accent1">
                    <a:lumMod val="75000"/>
                  </a:schemeClr>
                </a:solidFill>
              </a:rPr>
              <a:t>, these variables are of two types- class variables and object variables. </a:t>
            </a:r>
            <a:r>
              <a:rPr lang="en-US" b="1" i="1" dirty="0" smtClean="0">
                <a:solidFill>
                  <a:schemeClr val="accent1">
                    <a:lumMod val="75000"/>
                  </a:schemeClr>
                </a:solidFill>
              </a:rPr>
              <a:t>Class var</a:t>
            </a:r>
            <a:r>
              <a:rPr lang="en-US" b="1" dirty="0" smtClean="0">
                <a:solidFill>
                  <a:schemeClr val="accent1">
                    <a:lumMod val="75000"/>
                  </a:schemeClr>
                </a:solidFill>
              </a:rPr>
              <a:t>iables </a:t>
            </a:r>
            <a:r>
              <a:rPr lang="en-US" b="1" dirty="0">
                <a:solidFill>
                  <a:schemeClr val="accent1">
                    <a:lumMod val="75000"/>
                  </a:schemeClr>
                </a:solidFill>
              </a:rPr>
              <a:t>are owned by the class and </a:t>
            </a:r>
            <a:r>
              <a:rPr lang="en-US" b="1" i="1" dirty="0">
                <a:solidFill>
                  <a:schemeClr val="accent1">
                    <a:lumMod val="75000"/>
                  </a:schemeClr>
                </a:solidFill>
              </a:rPr>
              <a:t>object variables </a:t>
            </a:r>
            <a:r>
              <a:rPr lang="en-US" b="1" dirty="0">
                <a:solidFill>
                  <a:schemeClr val="accent1">
                    <a:lumMod val="75000"/>
                  </a:schemeClr>
                </a:solidFill>
              </a:rPr>
              <a:t>are owned by each object. What this specifically means can be understood using following points. </a:t>
            </a:r>
          </a:p>
          <a:p>
            <a:pPr algn="just">
              <a:lnSpc>
                <a:spcPct val="150000"/>
              </a:lnSpc>
            </a:pPr>
            <a:r>
              <a:rPr lang="en-US" b="1" dirty="0">
                <a:solidFill>
                  <a:schemeClr val="accent1">
                    <a:lumMod val="75000"/>
                  </a:schemeClr>
                </a:solidFill>
              </a:rPr>
              <a:t>• If a class has n objects, then there will be n separate copies of the object variable as each object will have its own object variable. </a:t>
            </a:r>
          </a:p>
          <a:p>
            <a:pPr algn="just">
              <a:lnSpc>
                <a:spcPct val="150000"/>
              </a:lnSpc>
            </a:pPr>
            <a:r>
              <a:rPr lang="en-US" b="1" dirty="0">
                <a:solidFill>
                  <a:schemeClr val="accent1">
                    <a:lumMod val="75000"/>
                  </a:schemeClr>
                </a:solidFill>
              </a:rPr>
              <a:t>• The object variable is not shared between objects. </a:t>
            </a:r>
          </a:p>
          <a:p>
            <a:pPr algn="just">
              <a:lnSpc>
                <a:spcPct val="150000"/>
              </a:lnSpc>
            </a:pPr>
            <a:r>
              <a:rPr lang="en-US" b="1" dirty="0">
                <a:solidFill>
                  <a:schemeClr val="accent1">
                    <a:lumMod val="75000"/>
                  </a:schemeClr>
                </a:solidFill>
              </a:rPr>
              <a:t>• A change made to the object variable by one object will not be reflected in other objects. </a:t>
            </a:r>
            <a:endParaRPr lang="en-US" b="1" dirty="0" smtClean="0">
              <a:solidFill>
                <a:schemeClr val="accent1">
                  <a:lumMod val="75000"/>
                </a:schemeClr>
              </a:solidFill>
            </a:endParaRPr>
          </a:p>
          <a:p>
            <a:pPr>
              <a:lnSpc>
                <a:spcPct val="150000"/>
              </a:lnSpc>
            </a:pPr>
            <a:r>
              <a:rPr lang="en-US" b="1" dirty="0" smtClean="0">
                <a:solidFill>
                  <a:schemeClr val="accent1">
                    <a:lumMod val="75000"/>
                  </a:schemeClr>
                </a:solidFill>
              </a:rPr>
              <a:t>If </a:t>
            </a:r>
            <a:r>
              <a:rPr lang="en-US" b="1" dirty="0">
                <a:solidFill>
                  <a:schemeClr val="accent1">
                    <a:lumMod val="75000"/>
                  </a:schemeClr>
                </a:solidFill>
              </a:rPr>
              <a:t>a class has one class variable, then there will be one copy only for that variable. All the objects of that class will share the class variable. </a:t>
            </a:r>
          </a:p>
          <a:p>
            <a:pPr>
              <a:lnSpc>
                <a:spcPct val="150000"/>
              </a:lnSpc>
            </a:pPr>
            <a:r>
              <a:rPr lang="en-US" b="1" dirty="0">
                <a:solidFill>
                  <a:schemeClr val="accent1">
                    <a:lumMod val="75000"/>
                  </a:schemeClr>
                </a:solidFill>
              </a:rPr>
              <a:t>• Since there exists a single copy of the class variable, any change made to the class variable by an object will be reflected to all other objects.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86709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Class Variables And Object Variables - Example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9</a:t>
            </a:fld>
            <a:endParaRPr lang="en-US"/>
          </a:p>
        </p:txBody>
      </p:sp>
      <p:pic>
        <p:nvPicPr>
          <p:cNvPr id="5" name="Picture 4"/>
          <p:cNvPicPr>
            <a:picLocks noChangeAspect="1"/>
          </p:cNvPicPr>
          <p:nvPr/>
        </p:nvPicPr>
        <p:blipFill>
          <a:blip r:embed="rId2"/>
          <a:stretch>
            <a:fillRect/>
          </a:stretch>
        </p:blipFill>
        <p:spPr>
          <a:xfrm>
            <a:off x="1373683" y="1774434"/>
            <a:ext cx="9958982" cy="4542502"/>
          </a:xfrm>
          <a:prstGeom prst="rect">
            <a:avLst/>
          </a:prstGeom>
        </p:spPr>
      </p:pic>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458075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418</TotalTime>
  <Words>2151</Words>
  <Application>Microsoft Office PowerPoint</Application>
  <PresentationFormat>Widescreen</PresentationFormat>
  <Paragraphs>121</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Gill Sans MT</vt:lpstr>
      <vt:lpstr>Gill Sans Std</vt:lpstr>
      <vt:lpstr>OUP1</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SUMAN, Surbhi</cp:lastModifiedBy>
  <cp:revision>307</cp:revision>
  <dcterms:created xsi:type="dcterms:W3CDTF">2017-05-19T08:19:07Z</dcterms:created>
  <dcterms:modified xsi:type="dcterms:W3CDTF">2017-06-09T08:54:08Z</dcterms:modified>
</cp:coreProperties>
</file>