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Raleway"/>
      <p:regular r:id="rId51"/>
      <p:bold r:id="rId52"/>
      <p:italic r:id="rId53"/>
      <p:boldItalic r:id="rId54"/>
    </p:embeddedFont>
    <p:embeddedFont>
      <p:font typeface="Lato"/>
      <p:regular r:id="rId55"/>
      <p:bold r:id="rId56"/>
      <p:italic r:id="rId57"/>
      <p:boldItalic r:id="rId58"/>
    </p:embeddedFont>
    <p:embeddedFont>
      <p:font typeface="Raleway Black"/>
      <p:bold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alewayBlack-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regular.fntdata"/><Relationship Id="rId50" Type="http://schemas.openxmlformats.org/officeDocument/2006/relationships/slide" Target="slides/slide45.xml"/><Relationship Id="rId53" Type="http://schemas.openxmlformats.org/officeDocument/2006/relationships/font" Target="fonts/Raleway-italic.fntdata"/><Relationship Id="rId52" Type="http://schemas.openxmlformats.org/officeDocument/2006/relationships/font" Target="fonts/Raleway-bold.fntdata"/><Relationship Id="rId11" Type="http://schemas.openxmlformats.org/officeDocument/2006/relationships/slide" Target="slides/slide6.xml"/><Relationship Id="rId55" Type="http://schemas.openxmlformats.org/officeDocument/2006/relationships/font" Target="fonts/Lato-regular.fntdata"/><Relationship Id="rId10" Type="http://schemas.openxmlformats.org/officeDocument/2006/relationships/slide" Target="slides/slide5.xml"/><Relationship Id="rId54" Type="http://schemas.openxmlformats.org/officeDocument/2006/relationships/font" Target="fonts/Raleway-boldItalic.fntdata"/><Relationship Id="rId13" Type="http://schemas.openxmlformats.org/officeDocument/2006/relationships/slide" Target="slides/slide8.xml"/><Relationship Id="rId57" Type="http://schemas.openxmlformats.org/officeDocument/2006/relationships/font" Target="fonts/Lato-italic.fntdata"/><Relationship Id="rId12" Type="http://schemas.openxmlformats.org/officeDocument/2006/relationships/slide" Target="slides/slide7.xml"/><Relationship Id="rId56" Type="http://schemas.openxmlformats.org/officeDocument/2006/relationships/font" Target="fonts/Lato-bold.fntdata"/><Relationship Id="rId15" Type="http://schemas.openxmlformats.org/officeDocument/2006/relationships/slide" Target="slides/slide10.xml"/><Relationship Id="rId59" Type="http://schemas.openxmlformats.org/officeDocument/2006/relationships/font" Target="fonts/RalewayBlack-bold.fntdata"/><Relationship Id="rId14" Type="http://schemas.openxmlformats.org/officeDocument/2006/relationships/slide" Target="slides/slide9.xml"/><Relationship Id="rId58"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c571dadf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c571dadf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c7f9298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c7f9298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c571dadf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c571dadf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c571dadf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c571dadf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c571dadf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c571dadf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c571dadf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c571dadf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c571dadf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c571dadf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c571dadf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c571dadf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c571dadfa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c571dadfa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c571dadfa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c571dadfa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c571dadf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c571dadf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c571dadfa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c571dadfa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c571dadfa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c571dadfa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c571dadfa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c571dadfa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c571dadfa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c571dadfa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c571dadfa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c571dadf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c571dadfa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c571dadfa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c571dadfa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c571dadf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c571dadfa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c571dadfa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c571dadfa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c571dadfa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c571dadfa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c571dadfa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c571dadfa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c571dadfa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c571dadfa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c571dadfa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7c571dadfa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c571dadfa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c571dadfa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c571dadfa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c571dadfa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c571dadfa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7c571dadf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c571dadfa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7c571dadfa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c571dadfa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7c571dadfa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c571dadfa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7c571dadfa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7c571dadfa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7c571dadfa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7c571dadfa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c7f9298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c7f9298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c571dadf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c571dadf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7c571dadfa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c571dadfa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7c571dadfa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c571dadfa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7c571dadfa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c571dadfa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7c7f9298c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7c7f9298c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7c7f9298c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7c7f9298c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7c571dadfa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7c571dadfa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c571dadf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c571dadf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c7f9298c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c7f9298c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c571dadfa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c571dadfa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c571dadf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c571dadf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150">
                <a:solidFill>
                  <a:srgbClr val="242729"/>
                </a:solidFill>
              </a:rPr>
              <a:t>A tty is a terminal (it stands for </a:t>
            </a:r>
            <a:r>
              <a:rPr i="1" lang="en" sz="1150">
                <a:solidFill>
                  <a:srgbClr val="242729"/>
                </a:solidFill>
              </a:rPr>
              <a:t>teletype</a:t>
            </a:r>
            <a:r>
              <a:rPr lang="en" sz="1150">
                <a:solidFill>
                  <a:srgbClr val="242729"/>
                </a:solidFill>
              </a:rPr>
              <a:t> - the original terminals used a line printer for output and a keyboard for input!). A terminal is a basically just a user interface device that uses text for input and output.</a:t>
            </a:r>
            <a:endParaRPr sz="1150">
              <a:solidFill>
                <a:srgbClr val="242729"/>
              </a:solidFill>
            </a:endParaRPr>
          </a:p>
          <a:p>
            <a:pPr indent="0" lvl="0" marL="0" rtl="0" algn="l">
              <a:lnSpc>
                <a:spcPct val="130000"/>
              </a:lnSpc>
              <a:spcBef>
                <a:spcPts val="1500"/>
              </a:spcBef>
              <a:spcAft>
                <a:spcPts val="0"/>
              </a:spcAft>
              <a:buNone/>
            </a:pPr>
            <a:r>
              <a:rPr lang="en" sz="1150">
                <a:solidFill>
                  <a:srgbClr val="242729"/>
                </a:solidFill>
              </a:rPr>
              <a:t>A pty is a pseudo-terminal - it's a software implementation that appears to the attached program like a terminal, but instead of communicating directly with a "real" terminal, it transfers the input and output to another program.</a:t>
            </a:r>
            <a:endParaRPr sz="1150">
              <a:solidFill>
                <a:srgbClr val="242729"/>
              </a:solidFill>
            </a:endParaRPr>
          </a:p>
          <a:p>
            <a:pPr indent="0" lvl="0" marL="0" rtl="0" algn="l">
              <a:lnSpc>
                <a:spcPct val="130000"/>
              </a:lnSpc>
              <a:spcBef>
                <a:spcPts val="1500"/>
              </a:spcBef>
              <a:spcAft>
                <a:spcPts val="0"/>
              </a:spcAft>
              <a:buNone/>
            </a:pPr>
            <a:r>
              <a:rPr lang="en" sz="1150">
                <a:solidFill>
                  <a:srgbClr val="242729"/>
                </a:solidFill>
              </a:rPr>
              <a:t>For example, when you ssh in to a machine and run </a:t>
            </a:r>
            <a:r>
              <a:rPr lang="en" sz="1000">
                <a:solidFill>
                  <a:srgbClr val="242729"/>
                </a:solidFill>
                <a:highlight>
                  <a:srgbClr val="EFF0F1"/>
                </a:highlight>
                <a:latin typeface="Courier New"/>
                <a:ea typeface="Courier New"/>
                <a:cs typeface="Courier New"/>
                <a:sym typeface="Courier New"/>
              </a:rPr>
              <a:t>ls</a:t>
            </a:r>
            <a:r>
              <a:rPr lang="en" sz="1150">
                <a:solidFill>
                  <a:srgbClr val="242729"/>
                </a:solidFill>
              </a:rPr>
              <a:t>, the </a:t>
            </a:r>
            <a:r>
              <a:rPr lang="en" sz="1000">
                <a:solidFill>
                  <a:srgbClr val="242729"/>
                </a:solidFill>
                <a:highlight>
                  <a:srgbClr val="EFF0F1"/>
                </a:highlight>
                <a:latin typeface="Courier New"/>
                <a:ea typeface="Courier New"/>
                <a:cs typeface="Courier New"/>
                <a:sym typeface="Courier New"/>
              </a:rPr>
              <a:t>ls</a:t>
            </a:r>
            <a:r>
              <a:rPr lang="en" sz="1150">
                <a:solidFill>
                  <a:srgbClr val="242729"/>
                </a:solidFill>
              </a:rPr>
              <a:t> command is sending its output to a pseudo-terminal, the other side of which is attached to the SSH daemon.</a:t>
            </a:r>
            <a:endParaRPr sz="1150">
              <a:solidFill>
                <a:srgbClr val="242729"/>
              </a:solidFill>
            </a:endParaRPr>
          </a:p>
          <a:p>
            <a:pPr indent="0" lvl="0" marL="0" rtl="0" algn="l">
              <a:spcBef>
                <a:spcPts val="15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c571dadf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c571dadf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pubs.opengroup.org/onlinepubs/009695399/basedefs/termios.h.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blog.nelhage.com/2009/12/a-brief-introduction-to-termios/" TargetMode="External"/><Relationship Id="rId4" Type="http://schemas.openxmlformats.org/officeDocument/2006/relationships/hyperlink" Target="https://www.tldp.org/LDP/lpg/node10.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eb.cs.ucla.edu/~harryxu/courses/111/winter20/ProjectGuide/P1A.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man7.org/linux/man-pages/man3/errno.3.html" TargetMode="External"/><Relationship Id="rId4" Type="http://schemas.openxmlformats.org/officeDocument/2006/relationships/hyperlink" Target="http://man7.org/linux/man-pages/man3/errno.3.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2050825"/>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CS 111 Operating Systems</a:t>
            </a:r>
            <a:endParaRPr/>
          </a:p>
        </p:txBody>
      </p:sp>
      <p:sp>
        <p:nvSpPr>
          <p:cNvPr id="87" name="Google Shape;87;p13"/>
          <p:cNvSpPr txBox="1"/>
          <p:nvPr>
            <p:ph idx="1" type="subTitle"/>
          </p:nvPr>
        </p:nvSpPr>
        <p:spPr>
          <a:xfrm>
            <a:off x="651177" y="2747075"/>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Week 2</a:t>
            </a:r>
            <a:endParaRPr sz="2400"/>
          </a:p>
          <a:p>
            <a:pPr indent="0" lvl="0" marL="0" rtl="0" algn="ctr">
              <a:spcBef>
                <a:spcPts val="0"/>
              </a:spcBef>
              <a:spcAft>
                <a:spcPts val="0"/>
              </a:spcAft>
              <a:buNone/>
            </a:pPr>
            <a:r>
              <a:rPr lang="en" sz="2400"/>
              <a:t>01/17/2020</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happens in the middle?</a:t>
            </a:r>
            <a:endParaRPr/>
          </a:p>
        </p:txBody>
      </p:sp>
      <p:sp>
        <p:nvSpPr>
          <p:cNvPr id="158" name="Google Shape;158;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762000" rtl="0" algn="l">
              <a:spcBef>
                <a:spcPts val="0"/>
              </a:spcBef>
              <a:spcAft>
                <a:spcPts val="0"/>
              </a:spcAft>
              <a:buClr>
                <a:srgbClr val="434343"/>
              </a:buClr>
              <a:buSzPts val="1400"/>
              <a:buFont typeface="Lato"/>
              <a:buChar char="●"/>
            </a:pPr>
            <a:r>
              <a:rPr b="1" i="1" lang="en" sz="1400">
                <a:solidFill>
                  <a:srgbClr val="434343"/>
                </a:solidFill>
              </a:rPr>
              <a:t>Line buffering</a:t>
            </a:r>
            <a:r>
              <a:rPr lang="en" sz="1400">
                <a:solidFill>
                  <a:srgbClr val="434343"/>
                </a:solidFill>
              </a:rPr>
              <a:t> – when characters come in the left, it holds on to them until it receives a newline, at which point they are all emitted out the right at once.</a:t>
            </a:r>
            <a:endParaRPr sz="1400">
              <a:solidFill>
                <a:srgbClr val="434343"/>
              </a:solidFill>
            </a:endParaRPr>
          </a:p>
          <a:p>
            <a:pPr indent="-317500" lvl="0" marL="762000" rtl="0" algn="l">
              <a:spcBef>
                <a:spcPts val="0"/>
              </a:spcBef>
              <a:spcAft>
                <a:spcPts val="0"/>
              </a:spcAft>
              <a:buClr>
                <a:srgbClr val="434343"/>
              </a:buClr>
              <a:buSzPts val="1400"/>
              <a:buFont typeface="Lato"/>
              <a:buChar char="●"/>
            </a:pPr>
            <a:r>
              <a:rPr b="1" i="1" lang="en" sz="1400">
                <a:solidFill>
                  <a:srgbClr val="434343"/>
                </a:solidFill>
              </a:rPr>
              <a:t>Echo</a:t>
            </a:r>
            <a:r>
              <a:rPr lang="en" sz="1400">
                <a:solidFill>
                  <a:srgbClr val="434343"/>
                </a:solidFill>
              </a:rPr>
              <a:t> – when a character comes in the left, in addition to being buffered or sent out the right, it is also sent back out the left. This is why you can see what you’re typing.</a:t>
            </a:r>
            <a:endParaRPr sz="1400">
              <a:solidFill>
                <a:srgbClr val="434343"/>
              </a:solidFill>
            </a:endParaRPr>
          </a:p>
          <a:p>
            <a:pPr indent="-317500" lvl="0" marL="762000" rtl="0" algn="l">
              <a:spcBef>
                <a:spcPts val="0"/>
              </a:spcBef>
              <a:spcAft>
                <a:spcPts val="0"/>
              </a:spcAft>
              <a:buClr>
                <a:srgbClr val="434343"/>
              </a:buClr>
              <a:buSzPts val="1400"/>
              <a:buFont typeface="Lato"/>
              <a:buChar char="●"/>
            </a:pPr>
            <a:r>
              <a:rPr lang="en" sz="1400">
                <a:solidFill>
                  <a:srgbClr val="434343"/>
                </a:solidFill>
              </a:rPr>
              <a:t>There is even more that happens in that box, but these are the most noticeable ones, and selected to give you a feel of how the system works. </a:t>
            </a:r>
            <a:endParaRPr sz="1400">
              <a:solidFill>
                <a:srgbClr val="434343"/>
              </a:solidFill>
            </a:endParaRPr>
          </a:p>
          <a:p>
            <a:pPr indent="-317500" lvl="0" marL="762000" rtl="0" algn="l">
              <a:spcBef>
                <a:spcPts val="0"/>
              </a:spcBef>
              <a:spcAft>
                <a:spcPts val="0"/>
              </a:spcAft>
              <a:buClr>
                <a:srgbClr val="434343"/>
              </a:buClr>
              <a:buSzPts val="1400"/>
              <a:buFont typeface="Lato"/>
              <a:buChar char="●"/>
            </a:pPr>
            <a:r>
              <a:rPr lang="en" sz="1400">
                <a:solidFill>
                  <a:srgbClr val="434343"/>
                </a:solidFill>
              </a:rPr>
              <a:t>Programs using the terminal can selectively enable or disable each of these features individually (like ECHO, ICANON)</a:t>
            </a:r>
            <a:endParaRPr sz="1400">
              <a:solidFill>
                <a:srgbClr val="434343"/>
              </a:solidFill>
            </a:endParaRPr>
          </a:p>
          <a:p>
            <a:pPr indent="0" lvl="0" marL="0" rtl="0" algn="l">
              <a:spcBef>
                <a:spcPts val="3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729450" y="1195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Canonical vs Non-canonical input</a:t>
            </a:r>
            <a:endParaRPr/>
          </a:p>
        </p:txBody>
      </p:sp>
      <p:sp>
        <p:nvSpPr>
          <p:cNvPr id="164" name="Google Shape;164;p23"/>
          <p:cNvSpPr txBox="1"/>
          <p:nvPr>
            <p:ph idx="1" type="body"/>
          </p:nvPr>
        </p:nvSpPr>
        <p:spPr>
          <a:xfrm>
            <a:off x="729450" y="1590100"/>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sz="1400">
                <a:solidFill>
                  <a:srgbClr val="434343"/>
                </a:solidFill>
              </a:rPr>
              <a:t>Canonical Input:</a:t>
            </a:r>
            <a:endParaRPr sz="1400">
              <a:solidFill>
                <a:srgbClr val="434343"/>
              </a:solidFill>
            </a:endParaRPr>
          </a:p>
          <a:p>
            <a:pPr indent="-317500" lvl="1" marL="914400" rtl="0" algn="l">
              <a:spcBef>
                <a:spcPts val="0"/>
              </a:spcBef>
              <a:spcAft>
                <a:spcPts val="0"/>
              </a:spcAft>
              <a:buClr>
                <a:srgbClr val="434343"/>
              </a:buClr>
              <a:buSzPts val="1400"/>
              <a:buChar char="○"/>
            </a:pPr>
            <a:r>
              <a:rPr lang="en" sz="1400">
                <a:solidFill>
                  <a:srgbClr val="434343"/>
                </a:solidFill>
              </a:rPr>
              <a:t>The entire line is gathered and edited up until the end of line character — Return — is pressed. Thereupon, the whole line is made available to waiting programs.  </a:t>
            </a:r>
            <a:endParaRPr sz="1400">
              <a:solidFill>
                <a:srgbClr val="434343"/>
              </a:solidFill>
            </a:endParaRPr>
          </a:p>
          <a:p>
            <a:pPr indent="-317500" lvl="1" marL="914400" rtl="0" algn="l">
              <a:spcBef>
                <a:spcPts val="0"/>
              </a:spcBef>
              <a:spcAft>
                <a:spcPts val="0"/>
              </a:spcAft>
              <a:buClr>
                <a:srgbClr val="434343"/>
              </a:buClr>
              <a:buSzPts val="1400"/>
              <a:buChar char="○"/>
            </a:pPr>
            <a:r>
              <a:rPr lang="en" sz="1400">
                <a:solidFill>
                  <a:srgbClr val="434343"/>
                </a:solidFill>
              </a:rPr>
              <a:t>Depending on the read() system calls that are outstanding, the whole line will be available to be read (by one or more calls to read()). </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Non-canonical input:</a:t>
            </a:r>
            <a:endParaRPr sz="1400">
              <a:solidFill>
                <a:srgbClr val="434343"/>
              </a:solidFill>
            </a:endParaRPr>
          </a:p>
          <a:p>
            <a:pPr indent="-317500" lvl="1" marL="914400" rtl="0" algn="l">
              <a:spcBef>
                <a:spcPts val="0"/>
              </a:spcBef>
              <a:spcAft>
                <a:spcPts val="0"/>
              </a:spcAft>
              <a:buClr>
                <a:srgbClr val="434343"/>
              </a:buClr>
              <a:buSzPts val="1400"/>
              <a:buChar char="○"/>
            </a:pPr>
            <a:r>
              <a:rPr lang="en" sz="1400">
                <a:solidFill>
                  <a:srgbClr val="434343"/>
                </a:solidFill>
              </a:rPr>
              <a:t>For non-canonical input — think vi or vim or whatever — you press a character, and it is immediately available to the program. </a:t>
            </a:r>
            <a:endParaRPr sz="1400">
              <a:solidFill>
                <a:srgbClr val="434343"/>
              </a:solidFill>
            </a:endParaRPr>
          </a:p>
          <a:p>
            <a:pPr indent="-317500" lvl="1" marL="914400" rtl="0" algn="l">
              <a:spcBef>
                <a:spcPts val="0"/>
              </a:spcBef>
              <a:spcAft>
                <a:spcPts val="0"/>
              </a:spcAft>
              <a:buClr>
                <a:srgbClr val="434343"/>
              </a:buClr>
              <a:buSzPts val="1400"/>
              <a:buChar char="○"/>
            </a:pPr>
            <a:r>
              <a:rPr lang="en" sz="1400">
                <a:solidFill>
                  <a:srgbClr val="434343"/>
                </a:solidFill>
              </a:rPr>
              <a:t>You aren't held up until you hit return. The system does no editing of the characters; they are made available to the program as soon as they are typed.</a:t>
            </a:r>
            <a:endParaRPr sz="1400">
              <a:solidFill>
                <a:srgbClr val="434343"/>
              </a:solidFill>
            </a:endParaRPr>
          </a:p>
          <a:p>
            <a:pPr indent="-317500" lvl="1" marL="914400" rtl="0" algn="l">
              <a:spcBef>
                <a:spcPts val="0"/>
              </a:spcBef>
              <a:spcAft>
                <a:spcPts val="0"/>
              </a:spcAft>
              <a:buClr>
                <a:srgbClr val="434343"/>
              </a:buClr>
              <a:buSzPts val="1400"/>
              <a:buChar char="○"/>
            </a:pPr>
            <a:r>
              <a:rPr lang="en" sz="1400">
                <a:solidFill>
                  <a:srgbClr val="434343"/>
                </a:solidFill>
              </a:rPr>
              <a:t>Is the input buffer bypassed completely? </a:t>
            </a:r>
            <a:endParaRPr sz="1400">
              <a:solidFill>
                <a:srgbClr val="434343"/>
              </a:solidFill>
            </a:endParaRPr>
          </a:p>
          <a:p>
            <a:pPr indent="-317500" lvl="2" marL="1371600" rtl="0" algn="l">
              <a:spcBef>
                <a:spcPts val="0"/>
              </a:spcBef>
              <a:spcAft>
                <a:spcPts val="0"/>
              </a:spcAft>
              <a:buClr>
                <a:srgbClr val="434343"/>
              </a:buClr>
              <a:buSzPts val="1400"/>
              <a:buChar char="■"/>
            </a:pPr>
            <a:r>
              <a:rPr lang="en" sz="1400">
                <a:solidFill>
                  <a:srgbClr val="434343"/>
                </a:solidFill>
              </a:rPr>
              <a:t>With non-canonical input, the input buffer is still used; if there is no program with a read() call waiting for input from the terminal, the characters are held in the input buffer. What doesn't happen is any editing of the input buffer.</a:t>
            </a:r>
            <a:endParaRPr sz="14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Termios</a:t>
            </a:r>
            <a:r>
              <a:rPr lang="en"/>
              <a:t> in greater detail</a:t>
            </a:r>
            <a:endParaRPr/>
          </a:p>
        </p:txBody>
      </p:sp>
      <p:sp>
        <p:nvSpPr>
          <p:cNvPr id="170" name="Google Shape;170;p24"/>
          <p:cNvSpPr txBox="1"/>
          <p:nvPr>
            <p:ph idx="1" type="body"/>
          </p:nvPr>
        </p:nvSpPr>
        <p:spPr>
          <a:xfrm>
            <a:off x="638725" y="2078875"/>
            <a:ext cx="80121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434343"/>
                </a:solidFill>
              </a:rPr>
              <a:t>The primary programmatic interface to termios is:</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en" sz="1400">
                <a:solidFill>
                  <a:srgbClr val="434343"/>
                </a:solidFill>
              </a:rPr>
              <a:t>struct termios, and</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en" sz="1400">
                <a:solidFill>
                  <a:srgbClr val="434343"/>
                </a:solidFill>
              </a:rPr>
              <a:t>Two functions which retrieve &amp; set the struct termios associated with a given terminal device</a:t>
            </a:r>
            <a:endParaRPr b="1" sz="1400">
              <a:solidFill>
                <a:srgbClr val="434343"/>
              </a:solidFill>
            </a:endParaRPr>
          </a:p>
          <a:p>
            <a:pPr indent="0" lvl="0" marL="0" rtl="0" algn="l">
              <a:spcBef>
                <a:spcPts val="0"/>
              </a:spcBef>
              <a:spcAft>
                <a:spcPts val="1600"/>
              </a:spcAft>
              <a:buNone/>
            </a:pPr>
            <a:r>
              <a:t/>
            </a:r>
            <a:endParaRPr sz="1400">
              <a:solidFill>
                <a:srgbClr val="434343"/>
              </a:solidFill>
            </a:endParaRPr>
          </a:p>
        </p:txBody>
      </p:sp>
      <p:pic>
        <p:nvPicPr>
          <p:cNvPr id="171" name="Google Shape;171;p24"/>
          <p:cNvPicPr preferRelativeResize="0"/>
          <p:nvPr/>
        </p:nvPicPr>
        <p:blipFill>
          <a:blip r:embed="rId3">
            <a:alphaModFix/>
          </a:blip>
          <a:stretch>
            <a:fillRect/>
          </a:stretch>
        </p:blipFill>
        <p:spPr>
          <a:xfrm>
            <a:off x="1299875" y="2958350"/>
            <a:ext cx="5009025" cy="116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727650" y="116180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rgbClr val="000000"/>
                </a:solidFill>
              </a:rPr>
              <a:t>So what’s inside </a:t>
            </a:r>
            <a:r>
              <a:rPr b="0" lang="en" sz="2400">
                <a:solidFill>
                  <a:srgbClr val="000000"/>
                </a:solidFill>
                <a:latin typeface="Courier New"/>
                <a:ea typeface="Courier New"/>
                <a:cs typeface="Courier New"/>
                <a:sym typeface="Courier New"/>
              </a:rPr>
              <a:t>struct termios</a:t>
            </a:r>
            <a:r>
              <a:rPr lang="en" sz="2400">
                <a:solidFill>
                  <a:srgbClr val="000000"/>
                </a:solidFill>
              </a:rPr>
              <a:t>?</a:t>
            </a:r>
            <a:endParaRPr sz="2400">
              <a:solidFill>
                <a:srgbClr val="000000"/>
              </a:solidFill>
            </a:endParaRPr>
          </a:p>
        </p:txBody>
      </p:sp>
      <p:sp>
        <p:nvSpPr>
          <p:cNvPr id="177" name="Google Shape;177;p25"/>
          <p:cNvSpPr txBox="1"/>
          <p:nvPr>
            <p:ph idx="1" type="body"/>
          </p:nvPr>
        </p:nvSpPr>
        <p:spPr>
          <a:xfrm>
            <a:off x="727650" y="1517700"/>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22222"/>
              </a:buClr>
              <a:buSzPts val="1400"/>
              <a:buChar char="●"/>
            </a:pPr>
            <a:r>
              <a:rPr lang="en" sz="1400">
                <a:solidFill>
                  <a:srgbClr val="222222"/>
                </a:solidFill>
              </a:rPr>
              <a:t>POSIX specifies that this structure contains at least the following fields:</a:t>
            </a:r>
            <a:endParaRPr sz="1400">
              <a:solidFill>
                <a:srgbClr val="222222"/>
              </a:solidFill>
            </a:endParaRPr>
          </a:p>
          <a:p>
            <a:pPr indent="0" lvl="0" marL="0" rtl="0" algn="l">
              <a:spcBef>
                <a:spcPts val="1600"/>
              </a:spcBef>
              <a:spcAft>
                <a:spcPts val="0"/>
              </a:spcAft>
              <a:buNone/>
            </a:pPr>
            <a:r>
              <a:t/>
            </a:r>
            <a:endParaRPr sz="1400">
              <a:solidFill>
                <a:srgbClr val="222222"/>
              </a:solidFill>
            </a:endParaRPr>
          </a:p>
          <a:p>
            <a:pPr indent="0" lvl="0" marL="0" rtl="0" algn="l">
              <a:spcBef>
                <a:spcPts val="1600"/>
              </a:spcBef>
              <a:spcAft>
                <a:spcPts val="0"/>
              </a:spcAft>
              <a:buNone/>
            </a:pPr>
            <a:r>
              <a:t/>
            </a:r>
            <a:endParaRPr sz="1400">
              <a:solidFill>
                <a:srgbClr val="222222"/>
              </a:solidFill>
            </a:endParaRPr>
          </a:p>
          <a:p>
            <a:pPr indent="-317500" lvl="0" marL="457200" rtl="0" algn="l">
              <a:spcBef>
                <a:spcPts val="1600"/>
              </a:spcBef>
              <a:spcAft>
                <a:spcPts val="0"/>
              </a:spcAft>
              <a:buClr>
                <a:srgbClr val="222222"/>
              </a:buClr>
              <a:buSzPts val="1400"/>
              <a:buChar char="●"/>
            </a:pPr>
            <a:r>
              <a:rPr lang="en" sz="1400">
                <a:solidFill>
                  <a:srgbClr val="222222"/>
                </a:solidFill>
              </a:rPr>
              <a:t>Each “flag” field contains a number of flags (implemented as a bitmask) that can be individually enabled or disabled (such as “</a:t>
            </a:r>
            <a:r>
              <a:rPr lang="en" sz="1400">
                <a:solidFill>
                  <a:srgbClr val="222222"/>
                </a:solidFill>
                <a:latin typeface="Courier New"/>
                <a:ea typeface="Courier New"/>
                <a:cs typeface="Courier New"/>
                <a:sym typeface="Courier New"/>
              </a:rPr>
              <a:t>tattr.c_lflag &amp;= ~(ICANON|ECHO);” </a:t>
            </a:r>
            <a:r>
              <a:rPr lang="en" sz="1400">
                <a:solidFill>
                  <a:srgbClr val="222222"/>
                </a:solidFill>
              </a:rPr>
              <a:t>disables ICANON and ECHO)</a:t>
            </a:r>
            <a:endParaRPr sz="1400">
              <a:solidFill>
                <a:srgbClr val="222222"/>
              </a:solidFill>
            </a:endParaRPr>
          </a:p>
          <a:p>
            <a:pPr indent="-317500" lvl="0" marL="457200" rtl="0" algn="l">
              <a:spcBef>
                <a:spcPts val="0"/>
              </a:spcBef>
              <a:spcAft>
                <a:spcPts val="0"/>
              </a:spcAft>
              <a:buClr>
                <a:srgbClr val="222222"/>
              </a:buClr>
              <a:buSzPts val="1400"/>
              <a:buChar char="●"/>
            </a:pPr>
            <a:r>
              <a:rPr b="1" lang="en" sz="1400">
                <a:solidFill>
                  <a:srgbClr val="555555"/>
                </a:solidFill>
              </a:rPr>
              <a:t>c_iflag</a:t>
            </a:r>
            <a:r>
              <a:rPr lang="en" sz="1400">
                <a:solidFill>
                  <a:srgbClr val="222222"/>
                </a:solidFill>
              </a:rPr>
              <a:t> and </a:t>
            </a:r>
            <a:r>
              <a:rPr b="1" lang="en" sz="1400">
                <a:solidFill>
                  <a:srgbClr val="555555"/>
                </a:solidFill>
              </a:rPr>
              <a:t>c_oflag</a:t>
            </a:r>
            <a:r>
              <a:rPr lang="en" sz="1400">
                <a:solidFill>
                  <a:srgbClr val="222222"/>
                </a:solidFill>
              </a:rPr>
              <a:t> contain flags that affect the processing of input and output, respectively</a:t>
            </a:r>
            <a:endParaRPr sz="1400">
              <a:solidFill>
                <a:srgbClr val="222222"/>
              </a:solidFill>
            </a:endParaRPr>
          </a:p>
          <a:p>
            <a:pPr indent="-317500" lvl="0" marL="457200" rtl="0" algn="l">
              <a:spcBef>
                <a:spcPts val="0"/>
              </a:spcBef>
              <a:spcAft>
                <a:spcPts val="0"/>
              </a:spcAft>
              <a:buClr>
                <a:srgbClr val="222222"/>
              </a:buClr>
              <a:buSzPts val="1400"/>
              <a:buChar char="●"/>
            </a:pPr>
            <a:r>
              <a:rPr b="1" lang="en" sz="1400">
                <a:solidFill>
                  <a:srgbClr val="555555"/>
                </a:solidFill>
              </a:rPr>
              <a:t>c_cflag</a:t>
            </a:r>
            <a:r>
              <a:rPr lang="en" sz="1400">
                <a:solidFill>
                  <a:srgbClr val="222222"/>
                </a:solidFill>
              </a:rPr>
              <a:t> we will mostly ignore, as it contains settings that relate to the control of modems and serial lines that are mostly irrelevant these days</a:t>
            </a:r>
            <a:endParaRPr sz="1400">
              <a:solidFill>
                <a:srgbClr val="222222"/>
              </a:solidFill>
            </a:endParaRPr>
          </a:p>
          <a:p>
            <a:pPr indent="-317500" lvl="0" marL="457200" rtl="0" algn="l">
              <a:spcBef>
                <a:spcPts val="0"/>
              </a:spcBef>
              <a:spcAft>
                <a:spcPts val="0"/>
              </a:spcAft>
              <a:buClr>
                <a:srgbClr val="434343"/>
              </a:buClr>
              <a:buSzPts val="1400"/>
              <a:buChar char="●"/>
            </a:pPr>
            <a:r>
              <a:rPr b="1" lang="en" sz="1400">
                <a:solidFill>
                  <a:srgbClr val="434343"/>
                </a:solidFill>
              </a:rPr>
              <a:t>c_lflag</a:t>
            </a:r>
            <a:r>
              <a:rPr lang="en" sz="1400">
                <a:solidFill>
                  <a:srgbClr val="434343"/>
                </a:solidFill>
              </a:rPr>
              <a:t> is perhaps the most interesting of the flag values. It contains flags that control the broad-scale behavior of the tty.</a:t>
            </a:r>
            <a:endParaRPr sz="1400">
              <a:solidFill>
                <a:srgbClr val="434343"/>
              </a:solidFill>
            </a:endParaRPr>
          </a:p>
          <a:p>
            <a:pPr indent="0" lvl="0" marL="0" rtl="0" algn="l">
              <a:spcBef>
                <a:spcPts val="1600"/>
              </a:spcBef>
              <a:spcAft>
                <a:spcPts val="1600"/>
              </a:spcAft>
              <a:buNone/>
            </a:pPr>
            <a:r>
              <a:t/>
            </a:r>
            <a:endParaRPr sz="1400">
              <a:solidFill>
                <a:srgbClr val="222222"/>
              </a:solidFill>
            </a:endParaRPr>
          </a:p>
        </p:txBody>
      </p:sp>
      <p:pic>
        <p:nvPicPr>
          <p:cNvPr id="178" name="Google Shape;178;p25"/>
          <p:cNvPicPr preferRelativeResize="0"/>
          <p:nvPr/>
        </p:nvPicPr>
        <p:blipFill rotWithShape="1">
          <a:blip r:embed="rId3">
            <a:alphaModFix/>
          </a:blip>
          <a:srcRect b="7609" l="0" r="0" t="-7610"/>
          <a:stretch/>
        </p:blipFill>
        <p:spPr>
          <a:xfrm>
            <a:off x="1961000" y="1876975"/>
            <a:ext cx="4235824" cy="958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local modes inside of </a:t>
            </a:r>
            <a:r>
              <a:rPr b="0" lang="en">
                <a:latin typeface="Courier New"/>
                <a:ea typeface="Courier New"/>
                <a:cs typeface="Courier New"/>
                <a:sym typeface="Courier New"/>
              </a:rPr>
              <a:t>c_lflag,c_iflag</a:t>
            </a:r>
            <a:endParaRPr b="0">
              <a:latin typeface="Courier New"/>
              <a:ea typeface="Courier New"/>
              <a:cs typeface="Courier New"/>
              <a:sym typeface="Courier New"/>
            </a:endParaRPr>
          </a:p>
        </p:txBody>
      </p:sp>
      <p:sp>
        <p:nvSpPr>
          <p:cNvPr id="184" name="Google Shape;184;p26"/>
          <p:cNvSpPr txBox="1"/>
          <p:nvPr>
            <p:ph idx="1" type="body"/>
          </p:nvPr>
        </p:nvSpPr>
        <p:spPr>
          <a:xfrm>
            <a:off x="729450" y="1944400"/>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b="1" lang="en" sz="1400">
                <a:solidFill>
                  <a:srgbClr val="434343"/>
                </a:solidFill>
                <a:latin typeface="Courier New"/>
                <a:ea typeface="Courier New"/>
                <a:cs typeface="Courier New"/>
                <a:sym typeface="Courier New"/>
              </a:rPr>
              <a:t>c_lflag</a:t>
            </a:r>
            <a:r>
              <a:rPr b="1" lang="en" sz="1400">
                <a:solidFill>
                  <a:srgbClr val="434343"/>
                </a:solidFill>
              </a:rPr>
              <a:t>:</a:t>
            </a:r>
            <a:endParaRPr b="1" sz="1400">
              <a:solidFill>
                <a:srgbClr val="434343"/>
              </a:solidFill>
            </a:endParaRPr>
          </a:p>
          <a:p>
            <a:pPr indent="-317500" lvl="1" marL="914400" rtl="0" algn="l">
              <a:spcBef>
                <a:spcPts val="0"/>
              </a:spcBef>
              <a:spcAft>
                <a:spcPts val="0"/>
              </a:spcAft>
              <a:buClr>
                <a:srgbClr val="434343"/>
              </a:buClr>
              <a:buSzPts val="1400"/>
              <a:buFont typeface="Arial"/>
              <a:buAutoNum type="alphaLcPeriod"/>
            </a:pPr>
            <a:r>
              <a:rPr b="1" lang="en" sz="1400">
                <a:solidFill>
                  <a:srgbClr val="434343"/>
                </a:solidFill>
              </a:rPr>
              <a:t>ICANON</a:t>
            </a:r>
            <a:r>
              <a:rPr lang="en" sz="1400">
                <a:solidFill>
                  <a:srgbClr val="434343"/>
                </a:solidFill>
              </a:rPr>
              <a:t> - Enabling it enables “canonical” mode – also known as “line editing” mode. When ICANON is set (canonical mode), the terminal buffers a line at a time, and enables line editing. Without ICANON (</a:t>
            </a:r>
            <a:r>
              <a:rPr lang="en" sz="1400">
                <a:solidFill>
                  <a:srgbClr val="434343"/>
                </a:solidFill>
              </a:rPr>
              <a:t>non-canonical mode )</a:t>
            </a:r>
            <a:r>
              <a:rPr lang="en" sz="1400">
                <a:solidFill>
                  <a:srgbClr val="434343"/>
                </a:solidFill>
              </a:rPr>
              <a:t>, input is made available to programs immediately (this is also known as “cbreak” mode)</a:t>
            </a:r>
            <a:endParaRPr b="1" sz="1400">
              <a:solidFill>
                <a:srgbClr val="434343"/>
              </a:solidFill>
            </a:endParaRPr>
          </a:p>
          <a:p>
            <a:pPr indent="-317500" lvl="1" marL="914400" rtl="0" algn="l">
              <a:spcBef>
                <a:spcPts val="0"/>
              </a:spcBef>
              <a:spcAft>
                <a:spcPts val="0"/>
              </a:spcAft>
              <a:buClr>
                <a:srgbClr val="434343"/>
              </a:buClr>
              <a:buSzPts val="1400"/>
              <a:buFont typeface="Arial"/>
              <a:buAutoNum type="alphaLcPeriod"/>
            </a:pPr>
            <a:r>
              <a:rPr b="1" lang="en" sz="1400">
                <a:solidFill>
                  <a:srgbClr val="434343"/>
                </a:solidFill>
              </a:rPr>
              <a:t>ECHO</a:t>
            </a:r>
            <a:r>
              <a:rPr lang="en" sz="1400">
                <a:solidFill>
                  <a:srgbClr val="434343"/>
                </a:solidFill>
              </a:rPr>
              <a:t> in c_lflag controls whether input is immediately re-echoed as output. </a:t>
            </a:r>
            <a:endParaRPr sz="1400">
              <a:solidFill>
                <a:srgbClr val="434343"/>
              </a:solidFill>
            </a:endParaRPr>
          </a:p>
          <a:p>
            <a:pPr indent="-317500" lvl="1" marL="914400" rtl="0" algn="l">
              <a:spcBef>
                <a:spcPts val="0"/>
              </a:spcBef>
              <a:spcAft>
                <a:spcPts val="0"/>
              </a:spcAft>
              <a:buClr>
                <a:srgbClr val="434343"/>
              </a:buClr>
              <a:buSzPts val="1400"/>
              <a:buFont typeface="Arial"/>
              <a:buAutoNum type="alphaLcPeriod"/>
            </a:pPr>
            <a:r>
              <a:rPr lang="en" sz="1400" u="sng">
                <a:solidFill>
                  <a:srgbClr val="434343"/>
                </a:solidFill>
              </a:rPr>
              <a:t>Example</a:t>
            </a:r>
            <a:r>
              <a:rPr lang="en" sz="1400">
                <a:solidFill>
                  <a:srgbClr val="434343"/>
                </a:solidFill>
              </a:rPr>
              <a:t>: When password prompts for your password, your terminal is in </a:t>
            </a:r>
            <a:r>
              <a:rPr b="1" lang="en" sz="1400">
                <a:solidFill>
                  <a:srgbClr val="434343"/>
                </a:solidFill>
              </a:rPr>
              <a:t>c</a:t>
            </a:r>
            <a:r>
              <a:rPr lang="en" sz="1400">
                <a:solidFill>
                  <a:srgbClr val="434343"/>
                </a:solidFill>
              </a:rPr>
              <a:t>anonical mode, but ECHO is disabled.</a:t>
            </a:r>
            <a:endParaRPr sz="1400">
              <a:solidFill>
                <a:srgbClr val="434343"/>
              </a:solidFill>
            </a:endParaRPr>
          </a:p>
          <a:p>
            <a:pPr indent="-317500" lvl="0" marL="457200" rtl="0" algn="l">
              <a:spcBef>
                <a:spcPts val="0"/>
              </a:spcBef>
              <a:spcAft>
                <a:spcPts val="0"/>
              </a:spcAft>
              <a:buClr>
                <a:srgbClr val="434343"/>
              </a:buClr>
              <a:buSzPts val="1400"/>
              <a:buFont typeface="Georgia"/>
              <a:buChar char="●"/>
            </a:pPr>
            <a:r>
              <a:rPr b="1" lang="en" sz="1400">
                <a:solidFill>
                  <a:srgbClr val="434343"/>
                </a:solidFill>
                <a:latin typeface="Courier New"/>
                <a:ea typeface="Courier New"/>
                <a:cs typeface="Courier New"/>
                <a:sym typeface="Courier New"/>
              </a:rPr>
              <a:t>c_iflag</a:t>
            </a:r>
            <a:r>
              <a:rPr lang="en" sz="1400">
                <a:solidFill>
                  <a:srgbClr val="434343"/>
                </a:solidFill>
              </a:rPr>
              <a:t>:</a:t>
            </a:r>
            <a:endParaRPr sz="1400">
              <a:solidFill>
                <a:srgbClr val="434343"/>
              </a:solidFill>
            </a:endParaRPr>
          </a:p>
          <a:p>
            <a:pPr indent="-317500" lvl="1" marL="914400" rtl="0" algn="l">
              <a:spcBef>
                <a:spcPts val="0"/>
              </a:spcBef>
              <a:spcAft>
                <a:spcPts val="0"/>
              </a:spcAft>
              <a:buClr>
                <a:srgbClr val="434343"/>
              </a:buClr>
              <a:buSzPts val="1400"/>
              <a:buFont typeface="Lato"/>
              <a:buAutoNum type="alphaLcPeriod"/>
            </a:pPr>
            <a:r>
              <a:rPr b="1" lang="en" sz="1400">
                <a:solidFill>
                  <a:srgbClr val="434343"/>
                </a:solidFill>
              </a:rPr>
              <a:t>ISTRIP</a:t>
            </a:r>
            <a:r>
              <a:rPr lang="en" sz="1400">
                <a:solidFill>
                  <a:srgbClr val="434343"/>
                </a:solidFill>
              </a:rPr>
              <a:t> is a c_iflag flag constant which strips off eighth bit</a:t>
            </a:r>
            <a:endParaRPr sz="1400">
              <a:solidFill>
                <a:srgbClr val="434343"/>
              </a:solidFill>
            </a:endParaRPr>
          </a:p>
          <a:p>
            <a:pPr indent="0" lvl="0" marL="0" rtl="0" algn="l">
              <a:spcBef>
                <a:spcPts val="0"/>
              </a:spcBef>
              <a:spcAft>
                <a:spcPts val="0"/>
              </a:spcAft>
              <a:buNone/>
            </a:pPr>
            <a:r>
              <a:t/>
            </a:r>
            <a:endParaRPr sz="1400">
              <a:solidFill>
                <a:srgbClr val="434343"/>
              </a:solidFill>
            </a:endParaRPr>
          </a:p>
          <a:p>
            <a:pPr indent="0" lvl="0" marL="0" rtl="0" algn="l">
              <a:spcBef>
                <a:spcPts val="3600"/>
              </a:spcBef>
              <a:spcAft>
                <a:spcPts val="1600"/>
              </a:spcAft>
              <a:buNone/>
            </a:pPr>
            <a:r>
              <a:t/>
            </a:r>
            <a:endParaRPr sz="1400">
              <a:solidFill>
                <a:srgbClr val="43434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Storing current terminal mode and restoring</a:t>
            </a:r>
            <a:endParaRPr/>
          </a:p>
        </p:txBody>
      </p:sp>
      <p:sp>
        <p:nvSpPr>
          <p:cNvPr id="190" name="Google Shape;190;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In the spec, you are asked to do the following (and these changes should be made with the TCSANOW [which is a part of tcsetattr] option)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In order to do so, you should be familiar with two important functions as discussed in the next slide</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1600"/>
              </a:spcAft>
              <a:buNone/>
            </a:pPr>
            <a:r>
              <a:t/>
            </a:r>
            <a:endParaRPr/>
          </a:p>
        </p:txBody>
      </p:sp>
      <p:pic>
        <p:nvPicPr>
          <p:cNvPr id="191" name="Google Shape;191;p27"/>
          <p:cNvPicPr preferRelativeResize="0"/>
          <p:nvPr/>
        </p:nvPicPr>
        <p:blipFill>
          <a:blip r:embed="rId3">
            <a:alphaModFix/>
          </a:blip>
          <a:stretch>
            <a:fillRect/>
          </a:stretch>
        </p:blipFill>
        <p:spPr>
          <a:xfrm>
            <a:off x="394450" y="3272125"/>
            <a:ext cx="8839197" cy="1344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Storing current terminal mode and restoring</a:t>
            </a:r>
            <a:endParaRPr/>
          </a:p>
          <a:p>
            <a:pPr indent="0" lvl="0" marL="0" rtl="0" algn="l">
              <a:spcBef>
                <a:spcPts val="0"/>
              </a:spcBef>
              <a:spcAft>
                <a:spcPts val="0"/>
              </a:spcAft>
              <a:buNone/>
            </a:pPr>
            <a:r>
              <a:t/>
            </a:r>
            <a:endParaRPr/>
          </a:p>
        </p:txBody>
      </p:sp>
      <p:sp>
        <p:nvSpPr>
          <p:cNvPr id="197" name="Google Shape;197;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300"/>
              </a:spcBef>
              <a:spcAft>
                <a:spcPts val="0"/>
              </a:spcAft>
              <a:buClr>
                <a:srgbClr val="000000"/>
              </a:buClr>
              <a:buSzPts val="1400"/>
              <a:buFont typeface="Courier New"/>
              <a:buChar char="●"/>
            </a:pPr>
            <a:r>
              <a:rPr lang="en" sz="1400">
                <a:solidFill>
                  <a:srgbClr val="000000"/>
                </a:solidFill>
                <a:latin typeface="Courier New"/>
                <a:ea typeface="Courier New"/>
                <a:cs typeface="Courier New"/>
                <a:sym typeface="Courier New"/>
              </a:rPr>
              <a:t>tcsetattr</a:t>
            </a:r>
            <a:endParaRPr sz="1400">
              <a:solidFill>
                <a:srgbClr val="000000"/>
              </a:solidFill>
              <a:latin typeface="Courier New"/>
              <a:ea typeface="Courier New"/>
              <a:cs typeface="Courier New"/>
              <a:sym typeface="Courier New"/>
            </a:endParaRPr>
          </a:p>
          <a:p>
            <a:pPr indent="-317500" lvl="1" marL="914400" rtl="0" algn="l">
              <a:spcBef>
                <a:spcPts val="0"/>
              </a:spcBef>
              <a:spcAft>
                <a:spcPts val="0"/>
              </a:spcAft>
              <a:buClr>
                <a:srgbClr val="000000"/>
              </a:buClr>
              <a:buSzPts val="1400"/>
              <a:buChar char="○"/>
            </a:pPr>
            <a:r>
              <a:rPr lang="en" sz="1400">
                <a:solidFill>
                  <a:srgbClr val="000000"/>
                </a:solidFill>
              </a:rPr>
              <a:t>Header file to include: </a:t>
            </a:r>
            <a:r>
              <a:rPr lang="en" sz="1400">
                <a:solidFill>
                  <a:srgbClr val="000000"/>
                </a:solidFill>
                <a:latin typeface="Courier New"/>
                <a:ea typeface="Courier New"/>
                <a:cs typeface="Courier New"/>
                <a:sym typeface="Courier New"/>
              </a:rPr>
              <a:t>#include &lt;termios.h&gt;</a:t>
            </a:r>
            <a:endParaRPr sz="1400">
              <a:solidFill>
                <a:srgbClr val="000000"/>
              </a:solidFill>
              <a:latin typeface="Courier New"/>
              <a:ea typeface="Courier New"/>
              <a:cs typeface="Courier New"/>
              <a:sym typeface="Courier New"/>
            </a:endParaRPr>
          </a:p>
          <a:p>
            <a:pPr indent="-317500" lvl="1" marL="914400" rtl="0" algn="l">
              <a:spcBef>
                <a:spcPts val="0"/>
              </a:spcBef>
              <a:spcAft>
                <a:spcPts val="0"/>
              </a:spcAft>
              <a:buClr>
                <a:srgbClr val="000000"/>
              </a:buClr>
              <a:buSzPts val="1400"/>
              <a:buChar char="○"/>
            </a:pPr>
            <a:r>
              <a:rPr lang="en" sz="1400">
                <a:solidFill>
                  <a:srgbClr val="000000"/>
                </a:solidFill>
              </a:rPr>
              <a:t>Function Signature: </a:t>
            </a:r>
            <a:endParaRPr sz="1400">
              <a:solidFill>
                <a:srgbClr val="000000"/>
              </a:solidFill>
            </a:endParaRPr>
          </a:p>
          <a:p>
            <a:pPr indent="-317500" lvl="2" marL="1371600" rtl="0" algn="l">
              <a:spcBef>
                <a:spcPts val="0"/>
              </a:spcBef>
              <a:spcAft>
                <a:spcPts val="0"/>
              </a:spcAft>
              <a:buClr>
                <a:srgbClr val="000000"/>
              </a:buClr>
              <a:buSzPts val="1400"/>
              <a:buChar char="■"/>
            </a:pPr>
            <a:r>
              <a:rPr lang="en" sz="1400">
                <a:solidFill>
                  <a:srgbClr val="000000"/>
                </a:solidFill>
                <a:latin typeface="Courier New"/>
                <a:ea typeface="Courier New"/>
                <a:cs typeface="Courier New"/>
                <a:sym typeface="Courier New"/>
              </a:rPr>
              <a:t>int </a:t>
            </a:r>
            <a:r>
              <a:rPr b="1" lang="en" sz="1400">
                <a:solidFill>
                  <a:srgbClr val="000000"/>
                </a:solidFill>
                <a:latin typeface="Courier New"/>
                <a:ea typeface="Courier New"/>
                <a:cs typeface="Courier New"/>
                <a:sym typeface="Courier New"/>
              </a:rPr>
              <a:t>tcsetattr</a:t>
            </a:r>
            <a:r>
              <a:rPr lang="en" sz="1400">
                <a:solidFill>
                  <a:srgbClr val="000000"/>
                </a:solidFill>
                <a:latin typeface="Courier New"/>
                <a:ea typeface="Courier New"/>
                <a:cs typeface="Courier New"/>
                <a:sym typeface="Courier New"/>
              </a:rPr>
              <a:t>(int </a:t>
            </a:r>
            <a:r>
              <a:rPr i="1" lang="en" sz="1400">
                <a:solidFill>
                  <a:srgbClr val="000000"/>
                </a:solidFill>
                <a:latin typeface="Courier New"/>
                <a:ea typeface="Courier New"/>
                <a:cs typeface="Courier New"/>
                <a:sym typeface="Courier New"/>
              </a:rPr>
              <a:t>fildes</a:t>
            </a:r>
            <a:r>
              <a:rPr lang="en" sz="1400">
                <a:solidFill>
                  <a:srgbClr val="000000"/>
                </a:solidFill>
                <a:latin typeface="Courier New"/>
                <a:ea typeface="Courier New"/>
                <a:cs typeface="Courier New"/>
                <a:sym typeface="Courier New"/>
              </a:rPr>
              <a:t>, int </a:t>
            </a:r>
            <a:r>
              <a:rPr i="1" lang="en" sz="1400">
                <a:solidFill>
                  <a:srgbClr val="000000"/>
                </a:solidFill>
                <a:latin typeface="Courier New"/>
                <a:ea typeface="Courier New"/>
                <a:cs typeface="Courier New"/>
                <a:sym typeface="Courier New"/>
              </a:rPr>
              <a:t>optional_actions</a:t>
            </a:r>
            <a:r>
              <a:rPr lang="en" sz="1400">
                <a:solidFill>
                  <a:srgbClr val="000000"/>
                </a:solidFill>
                <a:latin typeface="Courier New"/>
                <a:ea typeface="Courier New"/>
                <a:cs typeface="Courier New"/>
                <a:sym typeface="Courier New"/>
              </a:rPr>
              <a:t>, const struct termios *</a:t>
            </a:r>
            <a:r>
              <a:rPr i="1" lang="en" sz="1400">
                <a:solidFill>
                  <a:srgbClr val="000000"/>
                </a:solidFill>
                <a:latin typeface="Courier New"/>
                <a:ea typeface="Courier New"/>
                <a:cs typeface="Courier New"/>
                <a:sym typeface="Courier New"/>
              </a:rPr>
              <a:t>termios_p</a:t>
            </a:r>
            <a:r>
              <a:rPr lang="en" sz="1400">
                <a:solidFill>
                  <a:srgbClr val="000000"/>
                </a:solidFill>
                <a:latin typeface="Courier New"/>
                <a:ea typeface="Courier New"/>
                <a:cs typeface="Courier New"/>
                <a:sym typeface="Courier New"/>
              </a:rPr>
              <a:t>);</a:t>
            </a:r>
            <a:endParaRPr sz="1400">
              <a:solidFill>
                <a:srgbClr val="000000"/>
              </a:solidFill>
              <a:latin typeface="Courier New"/>
              <a:ea typeface="Courier New"/>
              <a:cs typeface="Courier New"/>
              <a:sym typeface="Courier New"/>
            </a:endParaRPr>
          </a:p>
          <a:p>
            <a:pPr indent="-317500" lvl="0" marL="457200" rtl="0" algn="l">
              <a:spcBef>
                <a:spcPts val="0"/>
              </a:spcBef>
              <a:spcAft>
                <a:spcPts val="0"/>
              </a:spcAft>
              <a:buClr>
                <a:srgbClr val="000000"/>
              </a:buClr>
              <a:buSzPts val="1400"/>
              <a:buChar char="●"/>
            </a:pPr>
            <a:r>
              <a:rPr lang="en" sz="1400">
                <a:solidFill>
                  <a:srgbClr val="000000"/>
                </a:solidFill>
                <a:latin typeface="Courier New"/>
                <a:ea typeface="Courier New"/>
                <a:cs typeface="Courier New"/>
                <a:sym typeface="Courier New"/>
              </a:rPr>
              <a:t>tcgetattr</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Char char="○"/>
            </a:pPr>
            <a:r>
              <a:rPr lang="en" sz="1400">
                <a:solidFill>
                  <a:srgbClr val="000000"/>
                </a:solidFill>
              </a:rPr>
              <a:t>Header file to include:</a:t>
            </a:r>
            <a:r>
              <a:rPr lang="en" sz="1400">
                <a:solidFill>
                  <a:srgbClr val="000000"/>
                </a:solidFill>
                <a:latin typeface="Courier New"/>
                <a:ea typeface="Courier New"/>
                <a:cs typeface="Courier New"/>
                <a:sym typeface="Courier New"/>
              </a:rPr>
              <a:t> </a:t>
            </a:r>
            <a:r>
              <a:rPr lang="en" sz="1400">
                <a:solidFill>
                  <a:srgbClr val="000000"/>
                </a:solidFill>
                <a:latin typeface="Courier New"/>
                <a:ea typeface="Courier New"/>
                <a:cs typeface="Courier New"/>
                <a:sym typeface="Courier New"/>
              </a:rPr>
              <a:t>#include &lt;</a:t>
            </a:r>
            <a:r>
              <a:rPr lang="en" sz="1400" u="sng">
                <a:solidFill>
                  <a:srgbClr val="6666FF"/>
                </a:solidFill>
                <a:latin typeface="Courier New"/>
                <a:ea typeface="Courier New"/>
                <a:cs typeface="Courier New"/>
                <a:sym typeface="Courier New"/>
                <a:hlinkClick r:id="rId3"/>
              </a:rPr>
              <a:t>termios.h</a:t>
            </a:r>
            <a:r>
              <a:rPr lang="en" sz="1400">
                <a:solidFill>
                  <a:srgbClr val="000000"/>
                </a:solidFill>
                <a:latin typeface="Courier New"/>
                <a:ea typeface="Courier New"/>
                <a:cs typeface="Courier New"/>
                <a:sym typeface="Courier New"/>
              </a:rPr>
              <a:t>&gt;</a:t>
            </a:r>
            <a:endParaRPr sz="1400">
              <a:solidFill>
                <a:srgbClr val="000000"/>
              </a:solidFill>
              <a:latin typeface="Courier New"/>
              <a:ea typeface="Courier New"/>
              <a:cs typeface="Courier New"/>
              <a:sym typeface="Courier New"/>
            </a:endParaRPr>
          </a:p>
          <a:p>
            <a:pPr indent="-317500" lvl="1" marL="914400" rtl="0" algn="l">
              <a:spcBef>
                <a:spcPts val="0"/>
              </a:spcBef>
              <a:spcAft>
                <a:spcPts val="0"/>
              </a:spcAft>
              <a:buClr>
                <a:srgbClr val="000000"/>
              </a:buClr>
              <a:buSzPts val="1400"/>
              <a:buChar char="○"/>
            </a:pPr>
            <a:r>
              <a:rPr lang="en" sz="1400">
                <a:solidFill>
                  <a:srgbClr val="000000"/>
                </a:solidFill>
              </a:rPr>
              <a:t>Function Signature: </a:t>
            </a:r>
            <a:endParaRPr sz="1400">
              <a:solidFill>
                <a:srgbClr val="000000"/>
              </a:solidFill>
            </a:endParaRPr>
          </a:p>
          <a:p>
            <a:pPr indent="-317500" lvl="2" marL="1371600" rtl="0" algn="l">
              <a:spcBef>
                <a:spcPts val="0"/>
              </a:spcBef>
              <a:spcAft>
                <a:spcPts val="0"/>
              </a:spcAft>
              <a:buClr>
                <a:srgbClr val="000000"/>
              </a:buClr>
              <a:buSzPts val="1400"/>
              <a:buChar char="■"/>
            </a:pPr>
            <a:r>
              <a:rPr lang="en" sz="1400">
                <a:solidFill>
                  <a:srgbClr val="000000"/>
                </a:solidFill>
                <a:latin typeface="Courier New"/>
                <a:ea typeface="Courier New"/>
                <a:cs typeface="Courier New"/>
                <a:sym typeface="Courier New"/>
              </a:rPr>
              <a:t>int </a:t>
            </a:r>
            <a:r>
              <a:rPr b="1" lang="en" sz="1400">
                <a:solidFill>
                  <a:srgbClr val="000000"/>
                </a:solidFill>
                <a:latin typeface="Courier New"/>
                <a:ea typeface="Courier New"/>
                <a:cs typeface="Courier New"/>
                <a:sym typeface="Courier New"/>
              </a:rPr>
              <a:t>tcgetattr</a:t>
            </a:r>
            <a:r>
              <a:rPr lang="en" sz="1400">
                <a:solidFill>
                  <a:srgbClr val="000000"/>
                </a:solidFill>
                <a:latin typeface="Courier New"/>
                <a:ea typeface="Courier New"/>
                <a:cs typeface="Courier New"/>
                <a:sym typeface="Courier New"/>
              </a:rPr>
              <a:t>(int</a:t>
            </a:r>
            <a:r>
              <a:rPr lang="en" sz="1400">
                <a:solidFill>
                  <a:srgbClr val="000000"/>
                </a:solidFill>
                <a:highlight>
                  <a:srgbClr val="FFFFFF"/>
                </a:highlight>
                <a:latin typeface="Courier New"/>
                <a:ea typeface="Courier New"/>
                <a:cs typeface="Courier New"/>
                <a:sym typeface="Courier New"/>
              </a:rPr>
              <a:t> </a:t>
            </a:r>
            <a:r>
              <a:rPr i="1" lang="en" sz="1400">
                <a:solidFill>
                  <a:srgbClr val="000000"/>
                </a:solidFill>
                <a:latin typeface="Courier New"/>
                <a:ea typeface="Courier New"/>
                <a:cs typeface="Courier New"/>
                <a:sym typeface="Courier New"/>
              </a:rPr>
              <a:t>fildes</a:t>
            </a:r>
            <a:r>
              <a:rPr lang="en" sz="1400">
                <a:solidFill>
                  <a:srgbClr val="000000"/>
                </a:solidFill>
                <a:latin typeface="Courier New"/>
                <a:ea typeface="Courier New"/>
                <a:cs typeface="Courier New"/>
                <a:sym typeface="Courier New"/>
              </a:rPr>
              <a:t>, struct termios *</a:t>
            </a:r>
            <a:r>
              <a:rPr i="1" lang="en" sz="1400">
                <a:solidFill>
                  <a:srgbClr val="000000"/>
                </a:solidFill>
                <a:latin typeface="Courier New"/>
                <a:ea typeface="Courier New"/>
                <a:cs typeface="Courier New"/>
                <a:sym typeface="Courier New"/>
              </a:rPr>
              <a:t>termios_p</a:t>
            </a:r>
            <a:r>
              <a:rPr lang="en" sz="1400">
                <a:solidFill>
                  <a:srgbClr val="000000"/>
                </a:solidFill>
                <a:latin typeface="Courier New"/>
                <a:ea typeface="Courier New"/>
                <a:cs typeface="Courier New"/>
                <a:sym typeface="Courier New"/>
              </a:rPr>
              <a:t>);</a:t>
            </a:r>
            <a:endParaRPr sz="1400">
              <a:solidFill>
                <a:srgbClr val="000000"/>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638725" y="1206575"/>
            <a:ext cx="9144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urier New"/>
                <a:ea typeface="Courier New"/>
                <a:cs typeface="Courier New"/>
                <a:sym typeface="Courier New"/>
              </a:rPr>
              <a:t>T</a:t>
            </a:r>
            <a:r>
              <a:rPr lang="en" sz="2400">
                <a:latin typeface="Courier New"/>
                <a:ea typeface="Courier New"/>
                <a:cs typeface="Courier New"/>
                <a:sym typeface="Courier New"/>
              </a:rPr>
              <a:t>csetattr </a:t>
            </a:r>
            <a:r>
              <a:rPr lang="en" sz="2400">
                <a:latin typeface="Lato"/>
                <a:ea typeface="Lato"/>
                <a:cs typeface="Lato"/>
                <a:sym typeface="Lato"/>
              </a:rPr>
              <a:t>in detail</a:t>
            </a:r>
            <a:r>
              <a:rPr lang="en" sz="2400">
                <a:latin typeface="Courier New"/>
                <a:ea typeface="Courier New"/>
                <a:cs typeface="Courier New"/>
                <a:sym typeface="Courier New"/>
              </a:rPr>
              <a:t>:</a:t>
            </a:r>
            <a:r>
              <a:rPr lang="en" sz="2400">
                <a:latin typeface="Courier New"/>
                <a:ea typeface="Courier New"/>
                <a:cs typeface="Courier New"/>
                <a:sym typeface="Courier New"/>
              </a:rPr>
              <a:t> </a:t>
            </a:r>
            <a:endParaRPr sz="2400">
              <a:latin typeface="Courier New"/>
              <a:ea typeface="Courier New"/>
              <a:cs typeface="Courier New"/>
              <a:sym typeface="Courier New"/>
            </a:endParaRPr>
          </a:p>
        </p:txBody>
      </p:sp>
      <p:sp>
        <p:nvSpPr>
          <p:cNvPr id="203" name="Google Shape;203;p29"/>
          <p:cNvSpPr txBox="1"/>
          <p:nvPr>
            <p:ph idx="1" type="body"/>
          </p:nvPr>
        </p:nvSpPr>
        <p:spPr>
          <a:xfrm>
            <a:off x="235325" y="1741775"/>
            <a:ext cx="8796600" cy="23595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Char char="●"/>
            </a:pPr>
            <a:r>
              <a:rPr lang="en" sz="1400">
                <a:solidFill>
                  <a:srgbClr val="000000"/>
                </a:solidFill>
                <a:latin typeface="Courier New"/>
                <a:ea typeface="Courier New"/>
                <a:cs typeface="Courier New"/>
                <a:sym typeface="Courier New"/>
              </a:rPr>
              <a:t>int </a:t>
            </a:r>
            <a:r>
              <a:rPr b="1" lang="en" sz="1400">
                <a:solidFill>
                  <a:srgbClr val="000000"/>
                </a:solidFill>
                <a:latin typeface="Courier New"/>
                <a:ea typeface="Courier New"/>
                <a:cs typeface="Courier New"/>
                <a:sym typeface="Courier New"/>
              </a:rPr>
              <a:t>tcsetattr</a:t>
            </a:r>
            <a:r>
              <a:rPr lang="en" sz="1400">
                <a:solidFill>
                  <a:srgbClr val="000000"/>
                </a:solidFill>
                <a:latin typeface="Courier New"/>
                <a:ea typeface="Courier New"/>
                <a:cs typeface="Courier New"/>
                <a:sym typeface="Courier New"/>
              </a:rPr>
              <a:t>(int </a:t>
            </a:r>
            <a:r>
              <a:rPr i="1" lang="en" sz="1400">
                <a:solidFill>
                  <a:srgbClr val="000000"/>
                </a:solidFill>
                <a:latin typeface="Courier New"/>
                <a:ea typeface="Courier New"/>
                <a:cs typeface="Courier New"/>
                <a:sym typeface="Courier New"/>
              </a:rPr>
              <a:t>fildes</a:t>
            </a:r>
            <a:r>
              <a:rPr lang="en" sz="1400">
                <a:solidFill>
                  <a:srgbClr val="000000"/>
                </a:solidFill>
                <a:latin typeface="Courier New"/>
                <a:ea typeface="Courier New"/>
                <a:cs typeface="Courier New"/>
                <a:sym typeface="Courier New"/>
              </a:rPr>
              <a:t>, int </a:t>
            </a:r>
            <a:r>
              <a:rPr i="1" lang="en" sz="1400">
                <a:solidFill>
                  <a:srgbClr val="000000"/>
                </a:solidFill>
                <a:latin typeface="Courier New"/>
                <a:ea typeface="Courier New"/>
                <a:cs typeface="Courier New"/>
                <a:sym typeface="Courier New"/>
              </a:rPr>
              <a:t>optional_actions</a:t>
            </a:r>
            <a:r>
              <a:rPr lang="en" sz="1400">
                <a:solidFill>
                  <a:srgbClr val="000000"/>
                </a:solidFill>
                <a:latin typeface="Courier New"/>
                <a:ea typeface="Courier New"/>
                <a:cs typeface="Courier New"/>
                <a:sym typeface="Courier New"/>
              </a:rPr>
              <a:t>, const struct termios *</a:t>
            </a:r>
            <a:r>
              <a:rPr i="1" lang="en" sz="1400">
                <a:solidFill>
                  <a:srgbClr val="000000"/>
                </a:solidFill>
                <a:latin typeface="Courier New"/>
                <a:ea typeface="Courier New"/>
                <a:cs typeface="Courier New"/>
                <a:sym typeface="Courier New"/>
              </a:rPr>
              <a:t>termios_p</a:t>
            </a:r>
            <a:r>
              <a:rPr lang="en" sz="1400">
                <a:solidFill>
                  <a:srgbClr val="000000"/>
                </a:solidFill>
                <a:latin typeface="Courier New"/>
                <a:ea typeface="Courier New"/>
                <a:cs typeface="Courier New"/>
                <a:sym typeface="Courier New"/>
              </a:rPr>
              <a:t>);</a:t>
            </a:r>
            <a:endParaRPr sz="1400">
              <a:solidFill>
                <a:srgbClr val="000000"/>
              </a:solidFill>
              <a:latin typeface="Courier New"/>
              <a:ea typeface="Courier New"/>
              <a:cs typeface="Courier New"/>
              <a:sym typeface="Courier New"/>
            </a:endParaRPr>
          </a:p>
          <a:p>
            <a:pPr indent="0" lvl="0" marL="457200" rtl="0" algn="l">
              <a:lnSpc>
                <a:spcPct val="100000"/>
              </a:lnSpc>
              <a:spcBef>
                <a:spcPts val="0"/>
              </a:spcBef>
              <a:spcAft>
                <a:spcPts val="0"/>
              </a:spcAft>
              <a:buNone/>
            </a:pPr>
            <a:r>
              <a:t/>
            </a:r>
            <a:endParaRPr sz="1400">
              <a:solidFill>
                <a:srgbClr val="000000"/>
              </a:solidFill>
              <a:latin typeface="Courier New"/>
              <a:ea typeface="Courier New"/>
              <a:cs typeface="Courier New"/>
              <a:sym typeface="Courier New"/>
            </a:endParaRPr>
          </a:p>
          <a:p>
            <a:pPr indent="-317500" lvl="0" marL="457200" rtl="0" algn="l">
              <a:spcBef>
                <a:spcPts val="0"/>
              </a:spcBef>
              <a:spcAft>
                <a:spcPts val="0"/>
              </a:spcAft>
              <a:buClr>
                <a:srgbClr val="000000"/>
              </a:buClr>
              <a:buSzPts val="1400"/>
              <a:buChar char="●"/>
            </a:pPr>
            <a:r>
              <a:rPr lang="en" sz="1400">
                <a:solidFill>
                  <a:srgbClr val="000000"/>
                </a:solidFill>
              </a:rPr>
              <a:t>The tcsetattr() function sets the parameters associated with the terminal referred to by </a:t>
            </a:r>
            <a:r>
              <a:rPr i="1" lang="en" sz="1400">
                <a:solidFill>
                  <a:srgbClr val="000000"/>
                </a:solidFill>
                <a:latin typeface="Courier New"/>
                <a:ea typeface="Courier New"/>
                <a:cs typeface="Courier New"/>
                <a:sym typeface="Courier New"/>
              </a:rPr>
              <a:t>fildes</a:t>
            </a:r>
            <a:r>
              <a:rPr lang="en" sz="1400">
                <a:solidFill>
                  <a:srgbClr val="000000"/>
                </a:solidFill>
              </a:rPr>
              <a:t> from </a:t>
            </a:r>
            <a:r>
              <a:rPr lang="en" sz="1400">
                <a:solidFill>
                  <a:srgbClr val="000000"/>
                </a:solidFill>
                <a:latin typeface="Courier New"/>
                <a:ea typeface="Courier New"/>
                <a:cs typeface="Courier New"/>
                <a:sym typeface="Courier New"/>
              </a:rPr>
              <a:t>termios</a:t>
            </a:r>
            <a:r>
              <a:rPr lang="en" sz="1400">
                <a:solidFill>
                  <a:srgbClr val="000000"/>
                </a:solidFill>
              </a:rPr>
              <a:t>, according to the following requested action:</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latin typeface="Courier New"/>
                <a:ea typeface="Courier New"/>
                <a:cs typeface="Courier New"/>
                <a:sym typeface="Courier New"/>
              </a:rPr>
              <a:t>TCSANOW</a:t>
            </a:r>
            <a:r>
              <a:rPr lang="en" sz="1400">
                <a:solidFill>
                  <a:srgbClr val="000000"/>
                </a:solidFill>
              </a:rPr>
              <a:t> : The change occurs immediately</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latin typeface="Courier New"/>
                <a:ea typeface="Courier New"/>
                <a:cs typeface="Courier New"/>
                <a:sym typeface="Courier New"/>
              </a:rPr>
              <a:t>TCSAFLUSH</a:t>
            </a:r>
            <a:r>
              <a:rPr lang="en" sz="1400">
                <a:solidFill>
                  <a:srgbClr val="000000"/>
                </a:solidFill>
              </a:rPr>
              <a:t> : The change occurs after all output written to the file descriptor has been transmitted, and all input so far received but not read is discarded before the change is made.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highlight>
                  <a:srgbClr val="FFFFFF"/>
                </a:highlight>
              </a:rPr>
              <a:t>The </a:t>
            </a:r>
            <a:r>
              <a:rPr lang="en" sz="1400">
                <a:solidFill>
                  <a:srgbClr val="000000"/>
                </a:solidFill>
              </a:rPr>
              <a:t>tcsetattr()</a:t>
            </a:r>
            <a:r>
              <a:rPr lang="en" sz="1400">
                <a:solidFill>
                  <a:srgbClr val="000000"/>
                </a:solidFill>
                <a:highlight>
                  <a:srgbClr val="FFFFFF"/>
                </a:highlight>
              </a:rPr>
              <a:t> function returns successfully if it was able to perform any of the requested actions, even if some of the requested actions could not be performed. </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lang="en" sz="1400">
                <a:solidFill>
                  <a:srgbClr val="000000"/>
                </a:solidFill>
                <a:highlight>
                  <a:srgbClr val="FFFFFF"/>
                </a:highlight>
              </a:rPr>
              <a:t>If no part of the request can be completed, </a:t>
            </a:r>
            <a:r>
              <a:rPr lang="en" sz="1400">
                <a:solidFill>
                  <a:srgbClr val="000000"/>
                </a:solidFill>
              </a:rPr>
              <a:t>tcsetattr()</a:t>
            </a:r>
            <a:r>
              <a:rPr lang="en" sz="1400">
                <a:solidFill>
                  <a:srgbClr val="000000"/>
                </a:solidFill>
                <a:highlight>
                  <a:srgbClr val="FFFFFF"/>
                </a:highlight>
              </a:rPr>
              <a:t> returns -1 and sets </a:t>
            </a:r>
            <a:r>
              <a:rPr lang="en" sz="1400">
                <a:solidFill>
                  <a:srgbClr val="000000"/>
                </a:solidFill>
              </a:rPr>
              <a:t>errno</a:t>
            </a:r>
            <a:r>
              <a:rPr lang="en" sz="1400">
                <a:solidFill>
                  <a:srgbClr val="000000"/>
                </a:solidFill>
                <a:highlight>
                  <a:srgbClr val="FFFFFF"/>
                </a:highlight>
              </a:rPr>
              <a:t> to </a:t>
            </a:r>
            <a:r>
              <a:rPr lang="en" sz="1400">
                <a:solidFill>
                  <a:srgbClr val="000000"/>
                </a:solidFill>
              </a:rPr>
              <a:t>EINVAL</a:t>
            </a:r>
            <a:r>
              <a:rPr lang="en" sz="1400">
                <a:solidFill>
                  <a:srgbClr val="000000"/>
                </a:solidFill>
                <a:highlight>
                  <a:srgbClr val="FFFFFF"/>
                </a:highlight>
              </a:rPr>
              <a:t>. </a:t>
            </a:r>
            <a:endParaRPr sz="1400">
              <a:solidFill>
                <a:srgbClr val="000000"/>
              </a:solidFill>
              <a:highlight>
                <a:srgbClr val="FFFFFF"/>
              </a:highlight>
            </a:endParaRPr>
          </a:p>
          <a:p>
            <a:pPr indent="-317500" lvl="0" marL="457200" marR="381000" rtl="0" algn="l">
              <a:spcBef>
                <a:spcPts val="0"/>
              </a:spcBef>
              <a:spcAft>
                <a:spcPts val="0"/>
              </a:spcAft>
              <a:buSzPts val="1400"/>
              <a:buChar char="●"/>
            </a:pPr>
            <a:r>
              <a:rPr lang="en" sz="1400">
                <a:solidFill>
                  <a:srgbClr val="000000"/>
                </a:solidFill>
                <a:highlight>
                  <a:schemeClr val="lt1"/>
                </a:highlight>
              </a:rPr>
              <a:t>Upon successful completion, 0 shall be returned. </a:t>
            </a:r>
            <a:endParaRPr sz="1400">
              <a:solidFill>
                <a:srgbClr val="000000"/>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urier New"/>
                <a:ea typeface="Courier New"/>
                <a:cs typeface="Courier New"/>
                <a:sym typeface="Courier New"/>
              </a:rPr>
              <a:t>Tcgetattr </a:t>
            </a:r>
            <a:r>
              <a:rPr lang="en" sz="2400">
                <a:latin typeface="Lato"/>
                <a:ea typeface="Lato"/>
                <a:cs typeface="Lato"/>
                <a:sym typeface="Lato"/>
              </a:rPr>
              <a:t>in detail</a:t>
            </a:r>
            <a:r>
              <a:rPr lang="en" sz="2400">
                <a:latin typeface="Courier New"/>
                <a:ea typeface="Courier New"/>
                <a:cs typeface="Courier New"/>
                <a:sym typeface="Courier New"/>
              </a:rPr>
              <a:t>: </a:t>
            </a:r>
            <a:endParaRPr sz="2400">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09" name="Google Shape;209;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rgbClr val="000000"/>
                </a:solidFill>
                <a:latin typeface="Courier New"/>
                <a:ea typeface="Courier New"/>
                <a:cs typeface="Courier New"/>
                <a:sym typeface="Courier New"/>
              </a:rPr>
              <a:t>int </a:t>
            </a:r>
            <a:r>
              <a:rPr b="1" lang="en" sz="1400">
                <a:solidFill>
                  <a:srgbClr val="000000"/>
                </a:solidFill>
                <a:latin typeface="Courier New"/>
                <a:ea typeface="Courier New"/>
                <a:cs typeface="Courier New"/>
                <a:sym typeface="Courier New"/>
              </a:rPr>
              <a:t>tcgetattr</a:t>
            </a:r>
            <a:r>
              <a:rPr lang="en" sz="1400">
                <a:solidFill>
                  <a:srgbClr val="000000"/>
                </a:solidFill>
                <a:latin typeface="Courier New"/>
                <a:ea typeface="Courier New"/>
                <a:cs typeface="Courier New"/>
                <a:sym typeface="Courier New"/>
              </a:rPr>
              <a:t>(int</a:t>
            </a:r>
            <a:r>
              <a:rPr lang="en" sz="1400">
                <a:solidFill>
                  <a:srgbClr val="000000"/>
                </a:solidFill>
                <a:highlight>
                  <a:srgbClr val="FFFFFF"/>
                </a:highlight>
                <a:latin typeface="Courier New"/>
                <a:ea typeface="Courier New"/>
                <a:cs typeface="Courier New"/>
                <a:sym typeface="Courier New"/>
              </a:rPr>
              <a:t> </a:t>
            </a:r>
            <a:r>
              <a:rPr i="1" lang="en" sz="1400">
                <a:solidFill>
                  <a:srgbClr val="000000"/>
                </a:solidFill>
                <a:latin typeface="Courier New"/>
                <a:ea typeface="Courier New"/>
                <a:cs typeface="Courier New"/>
                <a:sym typeface="Courier New"/>
              </a:rPr>
              <a:t>fildes</a:t>
            </a:r>
            <a:r>
              <a:rPr lang="en" sz="1400">
                <a:solidFill>
                  <a:srgbClr val="000000"/>
                </a:solidFill>
                <a:latin typeface="Courier New"/>
                <a:ea typeface="Courier New"/>
                <a:cs typeface="Courier New"/>
                <a:sym typeface="Courier New"/>
              </a:rPr>
              <a:t>, struct termios *</a:t>
            </a:r>
            <a:r>
              <a:rPr i="1" lang="en" sz="1400">
                <a:solidFill>
                  <a:srgbClr val="000000"/>
                </a:solidFill>
                <a:latin typeface="Courier New"/>
                <a:ea typeface="Courier New"/>
                <a:cs typeface="Courier New"/>
                <a:sym typeface="Courier New"/>
              </a:rPr>
              <a:t>termios_p</a:t>
            </a:r>
            <a:r>
              <a:rPr lang="en" sz="1400">
                <a:solidFill>
                  <a:srgbClr val="000000"/>
                </a:solidFill>
                <a:latin typeface="Courier New"/>
                <a:ea typeface="Courier New"/>
                <a:cs typeface="Courier New"/>
                <a:sym typeface="Courier New"/>
              </a:rPr>
              <a:t>);</a:t>
            </a:r>
            <a:endParaRPr sz="1400">
              <a:solidFill>
                <a:srgbClr val="000000"/>
              </a:solidFill>
              <a:latin typeface="Courier New"/>
              <a:ea typeface="Courier New"/>
              <a:cs typeface="Courier New"/>
              <a:sym typeface="Courier New"/>
            </a:endParaRPr>
          </a:p>
          <a:p>
            <a:pPr indent="-317500" lvl="0" marL="457200" rtl="0" algn="l">
              <a:spcBef>
                <a:spcPts val="0"/>
              </a:spcBef>
              <a:spcAft>
                <a:spcPts val="0"/>
              </a:spcAft>
              <a:buSzPts val="1400"/>
              <a:buChar char="●"/>
            </a:pPr>
            <a:r>
              <a:rPr lang="en" sz="1400">
                <a:solidFill>
                  <a:srgbClr val="000000"/>
                </a:solidFill>
              </a:rPr>
              <a:t>The </a:t>
            </a:r>
            <a:r>
              <a:rPr lang="en" sz="1400">
                <a:solidFill>
                  <a:srgbClr val="000000"/>
                </a:solidFill>
                <a:latin typeface="Courier New"/>
                <a:ea typeface="Courier New"/>
                <a:cs typeface="Courier New"/>
                <a:sym typeface="Courier New"/>
              </a:rPr>
              <a:t>tcgetattr</a:t>
            </a:r>
            <a:r>
              <a:rPr lang="en" sz="1400">
                <a:solidFill>
                  <a:srgbClr val="000000"/>
                </a:solidFill>
              </a:rPr>
              <a:t>() function shall get the parameters associated with the terminal referred to by </a:t>
            </a:r>
            <a:r>
              <a:rPr i="1" lang="en" sz="1400">
                <a:solidFill>
                  <a:srgbClr val="000000"/>
                </a:solidFill>
                <a:latin typeface="Courier New"/>
                <a:ea typeface="Courier New"/>
                <a:cs typeface="Courier New"/>
                <a:sym typeface="Courier New"/>
              </a:rPr>
              <a:t>fildes</a:t>
            </a:r>
            <a:r>
              <a:rPr lang="en" sz="1400">
                <a:solidFill>
                  <a:srgbClr val="000000"/>
                </a:solidFill>
              </a:rPr>
              <a:t> and store them in the </a:t>
            </a:r>
            <a:r>
              <a:rPr i="1" lang="en" sz="1400">
                <a:solidFill>
                  <a:srgbClr val="000000"/>
                </a:solidFill>
                <a:latin typeface="Courier New"/>
                <a:ea typeface="Courier New"/>
                <a:cs typeface="Courier New"/>
                <a:sym typeface="Courier New"/>
              </a:rPr>
              <a:t>termios</a:t>
            </a:r>
            <a:r>
              <a:rPr lang="en" sz="1400">
                <a:solidFill>
                  <a:srgbClr val="000000"/>
                </a:solidFill>
              </a:rPr>
              <a:t> structure referenced by </a:t>
            </a:r>
            <a:r>
              <a:rPr i="1" lang="en" sz="1400">
                <a:solidFill>
                  <a:srgbClr val="000000"/>
                </a:solidFill>
              </a:rPr>
              <a:t>termios_p</a:t>
            </a:r>
            <a:r>
              <a:rPr lang="en" sz="1400">
                <a:solidFill>
                  <a:srgbClr val="000000"/>
                </a:solidFill>
              </a:rPr>
              <a:t>. </a:t>
            </a:r>
            <a:endParaRPr sz="1400">
              <a:solidFill>
                <a:srgbClr val="000000"/>
              </a:solidFill>
            </a:endParaRPr>
          </a:p>
          <a:p>
            <a:pPr indent="-317500" lvl="0" marL="457200" rtl="0" algn="l">
              <a:spcBef>
                <a:spcPts val="0"/>
              </a:spcBef>
              <a:spcAft>
                <a:spcPts val="0"/>
              </a:spcAft>
              <a:buSzPts val="1400"/>
              <a:buChar char="●"/>
            </a:pPr>
            <a:r>
              <a:rPr lang="en" sz="1400">
                <a:solidFill>
                  <a:srgbClr val="000000"/>
                </a:solidFill>
              </a:rPr>
              <a:t>The </a:t>
            </a:r>
            <a:r>
              <a:rPr i="1" lang="en" sz="1400">
                <a:solidFill>
                  <a:srgbClr val="000000"/>
                </a:solidFill>
                <a:latin typeface="Courier New"/>
                <a:ea typeface="Courier New"/>
                <a:cs typeface="Courier New"/>
                <a:sym typeface="Courier New"/>
              </a:rPr>
              <a:t>fildes</a:t>
            </a:r>
            <a:r>
              <a:rPr lang="en" sz="1400">
                <a:solidFill>
                  <a:srgbClr val="000000"/>
                </a:solidFill>
              </a:rPr>
              <a:t> argument is an open file descriptor associated with a terminal.</a:t>
            </a:r>
            <a:endParaRPr sz="1400">
              <a:solidFill>
                <a:srgbClr val="000000"/>
              </a:solidFill>
            </a:endParaRPr>
          </a:p>
          <a:p>
            <a:pPr indent="-317500" lvl="0" marL="457200" rtl="0" algn="l">
              <a:spcBef>
                <a:spcPts val="0"/>
              </a:spcBef>
              <a:spcAft>
                <a:spcPts val="0"/>
              </a:spcAft>
              <a:buSzPts val="1400"/>
              <a:buChar char="●"/>
            </a:pPr>
            <a:r>
              <a:rPr lang="en" sz="1400">
                <a:solidFill>
                  <a:srgbClr val="000000"/>
                </a:solidFill>
              </a:rPr>
              <a:t>The </a:t>
            </a:r>
            <a:r>
              <a:rPr i="1" lang="en" sz="1400">
                <a:solidFill>
                  <a:srgbClr val="000000"/>
                </a:solidFill>
                <a:latin typeface="Courier New"/>
                <a:ea typeface="Courier New"/>
                <a:cs typeface="Courier New"/>
                <a:sym typeface="Courier New"/>
              </a:rPr>
              <a:t>termios_p</a:t>
            </a:r>
            <a:r>
              <a:rPr lang="en" sz="1400">
                <a:solidFill>
                  <a:srgbClr val="000000"/>
                </a:solidFill>
              </a:rPr>
              <a:t> argument is a pointer to a </a:t>
            </a:r>
            <a:r>
              <a:rPr b="1" lang="en" sz="1400">
                <a:solidFill>
                  <a:srgbClr val="000000"/>
                </a:solidFill>
              </a:rPr>
              <a:t>termios</a:t>
            </a:r>
            <a:r>
              <a:rPr lang="en" sz="1400">
                <a:solidFill>
                  <a:srgbClr val="000000"/>
                </a:solidFill>
              </a:rPr>
              <a:t> structure.</a:t>
            </a:r>
            <a:endParaRPr sz="1400">
              <a:solidFill>
                <a:srgbClr val="000000"/>
              </a:solidFill>
            </a:endParaRPr>
          </a:p>
          <a:p>
            <a:pPr indent="-317500" lvl="0" marL="457200" marR="381000" rtl="0" algn="l">
              <a:spcBef>
                <a:spcPts val="0"/>
              </a:spcBef>
              <a:spcAft>
                <a:spcPts val="0"/>
              </a:spcAft>
              <a:buSzPts val="1400"/>
              <a:buChar char="●"/>
            </a:pPr>
            <a:r>
              <a:rPr lang="en" sz="1400">
                <a:solidFill>
                  <a:srgbClr val="000000"/>
                </a:solidFill>
                <a:highlight>
                  <a:srgbClr val="FFFFFF"/>
                </a:highlight>
              </a:rPr>
              <a:t>Upon successful completion, 0 shall be returned. Otherwise, -1 shall be returned and </a:t>
            </a:r>
            <a:r>
              <a:rPr i="1" lang="en" sz="1400">
                <a:solidFill>
                  <a:srgbClr val="000000"/>
                </a:solidFill>
                <a:highlight>
                  <a:srgbClr val="FFFFFF"/>
                </a:highlight>
              </a:rPr>
              <a:t>errno</a:t>
            </a:r>
            <a:r>
              <a:rPr lang="en" sz="1400">
                <a:solidFill>
                  <a:srgbClr val="000000"/>
                </a:solidFill>
                <a:highlight>
                  <a:srgbClr val="FFFFFF"/>
                </a:highlight>
              </a:rPr>
              <a:t> set to indicate the error.</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a:t>
            </a:r>
            <a:endParaRPr/>
          </a:p>
        </p:txBody>
      </p:sp>
      <p:sp>
        <p:nvSpPr>
          <p:cNvPr id="215" name="Google Shape;215;p31"/>
          <p:cNvSpPr txBox="1"/>
          <p:nvPr>
            <p:ph idx="1" type="body"/>
          </p:nvPr>
        </p:nvSpPr>
        <p:spPr>
          <a:xfrm>
            <a:off x="68325"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000000"/>
                </a:solidFill>
                <a:latin typeface="Courier New"/>
                <a:ea typeface="Courier New"/>
                <a:cs typeface="Courier New"/>
                <a:sym typeface="Courier New"/>
              </a:rPr>
              <a:t>#include &lt;unistd.h&gt;</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000000"/>
                </a:solidFill>
                <a:latin typeface="Courier New"/>
                <a:ea typeface="Courier New"/>
                <a:cs typeface="Courier New"/>
                <a:sym typeface="Courier New"/>
              </a:rPr>
              <a:t>#include &lt;stdio.h&gt;</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000000"/>
                </a:solidFill>
                <a:latin typeface="Courier New"/>
                <a:ea typeface="Courier New"/>
                <a:cs typeface="Courier New"/>
                <a:sym typeface="Courier New"/>
              </a:rPr>
              <a:t>#include &lt;stdlib.h&gt;</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000000"/>
                </a:solidFill>
                <a:latin typeface="Courier New"/>
                <a:ea typeface="Courier New"/>
                <a:cs typeface="Courier New"/>
                <a:sym typeface="Courier New"/>
              </a:rPr>
              <a:t>#include &lt;termios.h&gt;</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000000"/>
                </a:solidFill>
                <a:latin typeface="Courier New"/>
                <a:ea typeface="Courier New"/>
                <a:cs typeface="Courier New"/>
                <a:sym typeface="Courier New"/>
              </a:rPr>
              <a:t>/* Use this variable to remember original terminal </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000000"/>
                </a:solidFill>
                <a:latin typeface="Courier New"/>
                <a:ea typeface="Courier New"/>
                <a:cs typeface="Courier New"/>
                <a:sym typeface="Courier New"/>
              </a:rPr>
              <a:t>attributes. */</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000000"/>
                </a:solidFill>
                <a:latin typeface="Courier New"/>
                <a:ea typeface="Courier New"/>
                <a:cs typeface="Courier New"/>
                <a:sym typeface="Courier New"/>
              </a:rPr>
              <a:t>struct termios saved_attributes;</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000000"/>
                </a:solidFill>
                <a:latin typeface="Courier New"/>
                <a:ea typeface="Courier New"/>
                <a:cs typeface="Courier New"/>
                <a:sym typeface="Courier New"/>
              </a:rPr>
              <a:t>void reset_input_mode (void) {</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000000"/>
                </a:solidFill>
                <a:latin typeface="Courier New"/>
                <a:ea typeface="Courier New"/>
                <a:cs typeface="Courier New"/>
                <a:sym typeface="Courier New"/>
              </a:rPr>
              <a:t>  </a:t>
            </a:r>
            <a:r>
              <a:rPr b="1" lang="en" sz="850">
                <a:solidFill>
                  <a:srgbClr val="000000"/>
                </a:solidFill>
                <a:latin typeface="Courier New"/>
                <a:ea typeface="Courier New"/>
                <a:cs typeface="Courier New"/>
                <a:sym typeface="Courier New"/>
              </a:rPr>
              <a:t>tcsetattr</a:t>
            </a:r>
            <a:r>
              <a:rPr lang="en" sz="850">
                <a:solidFill>
                  <a:srgbClr val="000000"/>
                </a:solidFill>
                <a:latin typeface="Courier New"/>
                <a:ea typeface="Courier New"/>
                <a:cs typeface="Courier New"/>
                <a:sym typeface="Courier New"/>
              </a:rPr>
              <a:t> (STDIN_FILENO, TCSANOW, &amp;saved_attributes);</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000000"/>
                </a:solidFill>
                <a:latin typeface="Courier New"/>
                <a:ea typeface="Courier New"/>
                <a:cs typeface="Courier New"/>
                <a:sym typeface="Courier New"/>
              </a:rPr>
              <a:t>}</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a:latin typeface="Courier New"/>
              <a:ea typeface="Courier New"/>
              <a:cs typeface="Courier New"/>
              <a:sym typeface="Courier New"/>
            </a:endParaRPr>
          </a:p>
        </p:txBody>
      </p:sp>
      <p:sp>
        <p:nvSpPr>
          <p:cNvPr id="216" name="Google Shape;216;p31"/>
          <p:cNvSpPr txBox="1"/>
          <p:nvPr/>
        </p:nvSpPr>
        <p:spPr>
          <a:xfrm>
            <a:off x="3563500" y="1318650"/>
            <a:ext cx="3104100" cy="22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50">
                <a:latin typeface="Courier New"/>
                <a:ea typeface="Courier New"/>
                <a:cs typeface="Courier New"/>
                <a:sym typeface="Courier New"/>
              </a:rPr>
              <a:t>v</a:t>
            </a:r>
            <a:r>
              <a:rPr lang="en" sz="850">
                <a:latin typeface="Courier New"/>
                <a:ea typeface="Courier New"/>
                <a:cs typeface="Courier New"/>
                <a:sym typeface="Courier New"/>
              </a:rPr>
              <a:t>oid set_input_mode (void){</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struct termios tattr;</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char *name;</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 Make sure stdin is a terminal. */</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if (!isatty (STDIN_FILENO)){</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fprintf (stderr, "Not a terminal.\n");</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exit (EXIT_FAILURE);</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 Save the terminal attributes so we can restore them later. */</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a:t>
            </a:r>
            <a:r>
              <a:rPr b="1" lang="en" sz="850">
                <a:latin typeface="Courier New"/>
                <a:ea typeface="Courier New"/>
                <a:cs typeface="Courier New"/>
                <a:sym typeface="Courier New"/>
              </a:rPr>
              <a:t>tcgetattr</a:t>
            </a:r>
            <a:r>
              <a:rPr lang="en" sz="850">
                <a:latin typeface="Courier New"/>
                <a:ea typeface="Courier New"/>
                <a:cs typeface="Courier New"/>
                <a:sym typeface="Courier New"/>
              </a:rPr>
              <a:t> (STDIN_FILENO, &amp;saved_attributes);</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atexit (reset_input_mode);</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 Set the funny terminal modes. */</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tcgetattr (STDIN_FILENO, &amp;tattr);</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tattr.c_lflag &amp;= ~(ICANON|ECHO);</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tattr.c_cc[VMIN] = 1;</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tattr.c_cc[VTIME] = 0;</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tcsetattr (STDIN_FILENO, TCSAFLUSH, &amp;tattr);</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850">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
        <p:nvSpPr>
          <p:cNvPr id="217" name="Google Shape;217;p31"/>
          <p:cNvSpPr txBox="1"/>
          <p:nvPr/>
        </p:nvSpPr>
        <p:spPr>
          <a:xfrm>
            <a:off x="6925225" y="1692100"/>
            <a:ext cx="6454500" cy="75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50">
                <a:latin typeface="Courier New"/>
                <a:ea typeface="Courier New"/>
                <a:cs typeface="Courier New"/>
                <a:sym typeface="Courier New"/>
              </a:rPr>
              <a:t>i</a:t>
            </a:r>
            <a:r>
              <a:rPr lang="en" sz="850">
                <a:latin typeface="Courier New"/>
                <a:ea typeface="Courier New"/>
                <a:cs typeface="Courier New"/>
                <a:sym typeface="Courier New"/>
              </a:rPr>
              <a:t>nt main (void){</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char c;</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set_input_mode ();</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while (1) {</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read (STDIN_FILENO, &amp;c, 1);</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if (c == '\004')          </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break;</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else</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putchar (c);</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return EXIT_SUCCESS;</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we are going to discuss:</a:t>
            </a:r>
            <a:endParaRPr/>
          </a:p>
        </p:txBody>
      </p:sp>
      <p:sp>
        <p:nvSpPr>
          <p:cNvPr id="93" name="Google Shape;93;p14"/>
          <p:cNvSpPr txBox="1"/>
          <p:nvPr>
            <p:ph idx="1" type="body"/>
          </p:nvPr>
        </p:nvSpPr>
        <p:spPr>
          <a:xfrm>
            <a:off x="729450" y="1739700"/>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Overview of Project 1A :The Big Picture</a:t>
            </a:r>
            <a:endParaRPr sz="1400"/>
          </a:p>
          <a:p>
            <a:pPr indent="-317500" lvl="0" marL="457200" rtl="0" algn="l">
              <a:spcBef>
                <a:spcPts val="0"/>
              </a:spcBef>
              <a:spcAft>
                <a:spcPts val="0"/>
              </a:spcAft>
              <a:buSzPts val="1400"/>
              <a:buChar char="●"/>
            </a:pPr>
            <a:r>
              <a:rPr lang="en" sz="1400"/>
              <a:t>Termios</a:t>
            </a:r>
            <a:endParaRPr sz="1400"/>
          </a:p>
          <a:p>
            <a:pPr indent="-317500" lvl="1" marL="914400" rtl="0" algn="l">
              <a:spcBef>
                <a:spcPts val="0"/>
              </a:spcBef>
              <a:spcAft>
                <a:spcPts val="0"/>
              </a:spcAft>
              <a:buSzPts val="1400"/>
              <a:buChar char="○"/>
            </a:pPr>
            <a:r>
              <a:rPr lang="en" sz="1400"/>
              <a:t>Struct termios</a:t>
            </a:r>
            <a:endParaRPr sz="1400"/>
          </a:p>
          <a:p>
            <a:pPr indent="-317500" lvl="1" marL="914400" rtl="0" algn="l">
              <a:spcBef>
                <a:spcPts val="0"/>
              </a:spcBef>
              <a:spcAft>
                <a:spcPts val="0"/>
              </a:spcAft>
              <a:buSzPts val="1400"/>
              <a:buChar char="○"/>
            </a:pPr>
            <a:r>
              <a:rPr lang="en" sz="1400"/>
              <a:t>tcsetattr, tcgetattr</a:t>
            </a:r>
            <a:endParaRPr sz="1400"/>
          </a:p>
          <a:p>
            <a:pPr indent="-317500" lvl="1" marL="914400" rtl="0" algn="l">
              <a:spcBef>
                <a:spcPts val="0"/>
              </a:spcBef>
              <a:spcAft>
                <a:spcPts val="0"/>
              </a:spcAft>
              <a:buSzPts val="1400"/>
              <a:buChar char="○"/>
            </a:pPr>
            <a:r>
              <a:rPr lang="en" sz="1400"/>
              <a:t>Demo</a:t>
            </a:r>
            <a:endParaRPr sz="1400"/>
          </a:p>
          <a:p>
            <a:pPr indent="-317500" lvl="1" marL="914400" rtl="0" algn="l">
              <a:spcBef>
                <a:spcPts val="0"/>
              </a:spcBef>
              <a:spcAft>
                <a:spcPts val="0"/>
              </a:spcAft>
              <a:buSzPts val="1400"/>
              <a:buChar char="○"/>
            </a:pPr>
            <a:r>
              <a:rPr lang="en" sz="1400"/>
              <a:t>Reference: </a:t>
            </a:r>
            <a:r>
              <a:rPr lang="en" sz="1400" u="sng">
                <a:solidFill>
                  <a:schemeClr val="accent5"/>
                </a:solidFill>
                <a:hlinkClick r:id="rId3"/>
              </a:rPr>
              <a:t>https://blog.nelhage.com/2009/12/a-brief-introduction-to-termios/</a:t>
            </a:r>
            <a:endParaRPr sz="1400"/>
          </a:p>
          <a:p>
            <a:pPr indent="-317500" lvl="0" marL="457200" rtl="0" algn="l">
              <a:spcBef>
                <a:spcPts val="0"/>
              </a:spcBef>
              <a:spcAft>
                <a:spcPts val="0"/>
              </a:spcAft>
              <a:buSzPts val="1400"/>
              <a:buChar char="●"/>
            </a:pPr>
            <a:r>
              <a:rPr lang="en" sz="1400"/>
              <a:t>Fork</a:t>
            </a:r>
            <a:endParaRPr sz="1400"/>
          </a:p>
          <a:p>
            <a:pPr indent="-317500" lvl="1" marL="914400" rtl="0" algn="l">
              <a:spcBef>
                <a:spcPts val="0"/>
              </a:spcBef>
              <a:spcAft>
                <a:spcPts val="0"/>
              </a:spcAft>
              <a:buSzPts val="1400"/>
              <a:buChar char="○"/>
            </a:pPr>
            <a:r>
              <a:rPr lang="en" sz="1400"/>
              <a:t>Demo</a:t>
            </a:r>
            <a:endParaRPr sz="1400"/>
          </a:p>
          <a:p>
            <a:pPr indent="-317500" lvl="0" marL="457200" rtl="0" algn="l">
              <a:spcBef>
                <a:spcPts val="0"/>
              </a:spcBef>
              <a:spcAft>
                <a:spcPts val="0"/>
              </a:spcAft>
              <a:buSzPts val="1400"/>
              <a:buChar char="●"/>
            </a:pPr>
            <a:r>
              <a:rPr lang="en" sz="1400"/>
              <a:t>Pipe</a:t>
            </a:r>
            <a:endParaRPr sz="1400"/>
          </a:p>
          <a:p>
            <a:pPr indent="-317500" lvl="1" marL="914400" rtl="0" algn="l">
              <a:spcBef>
                <a:spcPts val="0"/>
              </a:spcBef>
              <a:spcAft>
                <a:spcPts val="0"/>
              </a:spcAft>
              <a:buSzPts val="1400"/>
              <a:buChar char="○"/>
            </a:pPr>
            <a:r>
              <a:rPr lang="en" sz="1400"/>
              <a:t>Demo</a:t>
            </a:r>
            <a:endParaRPr sz="1400"/>
          </a:p>
          <a:p>
            <a:pPr indent="-317500" lvl="1" marL="914400" rtl="0" algn="l">
              <a:spcBef>
                <a:spcPts val="0"/>
              </a:spcBef>
              <a:spcAft>
                <a:spcPts val="0"/>
              </a:spcAft>
              <a:buSzPts val="1400"/>
              <a:buChar char="○"/>
            </a:pPr>
            <a:r>
              <a:rPr lang="en" sz="1400"/>
              <a:t>Reference: </a:t>
            </a:r>
            <a:r>
              <a:rPr lang="en" sz="1400" u="sng">
                <a:solidFill>
                  <a:schemeClr val="hlink"/>
                </a:solidFill>
                <a:hlinkClick r:id="rId4"/>
              </a:rPr>
              <a:t>https://www.tldp.org/LDP/lpg/node10.html</a:t>
            </a:r>
            <a:endParaRPr sz="1400"/>
          </a:p>
          <a:p>
            <a:pPr indent="-317500" lvl="0" marL="457200" rtl="0" algn="l">
              <a:spcBef>
                <a:spcPts val="0"/>
              </a:spcBef>
              <a:spcAft>
                <a:spcPts val="0"/>
              </a:spcAft>
              <a:buSzPts val="1400"/>
              <a:buChar char="●"/>
            </a:pPr>
            <a:r>
              <a:rPr lang="en" sz="1400"/>
              <a:t>Poll</a:t>
            </a:r>
            <a:endParaRPr sz="1400"/>
          </a:p>
          <a:p>
            <a:pPr indent="-317500" lvl="0" marL="457200" rtl="0" algn="l">
              <a:spcBef>
                <a:spcPts val="0"/>
              </a:spcBef>
              <a:spcAft>
                <a:spcPts val="0"/>
              </a:spcAft>
              <a:buSzPts val="1400"/>
              <a:buChar char="●"/>
            </a:pPr>
            <a:r>
              <a:rPr lang="en" sz="1400"/>
              <a:t>stty sane</a:t>
            </a:r>
            <a:endParaRPr sz="1400"/>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459450" y="1318650"/>
            <a:ext cx="8628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Passing input and output between two processes</a:t>
            </a:r>
            <a:endParaRPr/>
          </a:p>
        </p:txBody>
      </p:sp>
      <p:sp>
        <p:nvSpPr>
          <p:cNvPr id="223" name="Google Shape;223;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t>The project spec says:</a:t>
            </a:r>
            <a:endParaRPr sz="1400"/>
          </a:p>
          <a:p>
            <a:pPr indent="0" lvl="0" marL="0" rtl="0" algn="l">
              <a:spcBef>
                <a:spcPts val="1200"/>
              </a:spcBef>
              <a:spcAft>
                <a:spcPts val="0"/>
              </a:spcAft>
              <a:buNone/>
            </a:pPr>
            <a:r>
              <a:rPr lang="en" sz="1400"/>
              <a:t>“</a:t>
            </a:r>
            <a:r>
              <a:rPr b="1" lang="en" sz="1400"/>
              <a:t>fork</a:t>
            </a:r>
            <a:r>
              <a:rPr lang="en" sz="1400"/>
              <a:t> to create a new process, and then exec a shell (/bin/bash, with no arguments other than its name), whose standard input is a </a:t>
            </a:r>
            <a:r>
              <a:rPr b="1" lang="en" sz="1400"/>
              <a:t>pipe</a:t>
            </a:r>
            <a:r>
              <a:rPr lang="en" sz="1400"/>
              <a:t> from the terminal process, and whose standard output and standard error are (dups of) a pipe to the terminal process. (You will need two pipes, one for each direction of communication, as pipes are unidirectional.)”</a:t>
            </a:r>
            <a:endParaRPr sz="1400"/>
          </a:p>
          <a:p>
            <a:pPr indent="0" lvl="0" marL="0" rtl="0" algn="l">
              <a:spcBef>
                <a:spcPts val="1200"/>
              </a:spcBef>
              <a:spcAft>
                <a:spcPts val="0"/>
              </a:spcAft>
              <a:buNone/>
            </a:pPr>
            <a:r>
              <a:rPr lang="en" sz="1400"/>
              <a:t>Let’s talk about fork and pipe.</a:t>
            </a:r>
            <a:endParaRPr sz="1400"/>
          </a:p>
          <a:p>
            <a:pPr indent="0" lvl="0" marL="0" rtl="0" algn="l">
              <a:spcBef>
                <a:spcPts val="12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Fork</a:t>
            </a:r>
            <a:endParaRPr/>
          </a:p>
        </p:txBody>
      </p:sp>
      <p:sp>
        <p:nvSpPr>
          <p:cNvPr id="229" name="Google Shape;229;p33"/>
          <p:cNvSpPr txBox="1"/>
          <p:nvPr>
            <p:ph idx="1" type="body"/>
          </p:nvPr>
        </p:nvSpPr>
        <p:spPr>
          <a:xfrm>
            <a:off x="729450" y="1944400"/>
            <a:ext cx="7688700" cy="2261100"/>
          </a:xfrm>
          <a:prstGeom prst="rect">
            <a:avLst/>
          </a:prstGeom>
        </p:spPr>
        <p:txBody>
          <a:bodyPr anchorCtr="0" anchor="t" bIns="91425" lIns="91425" spcFirstLastPara="1" rIns="91425" wrap="square" tIns="91425">
            <a:noAutofit/>
          </a:bodyPr>
          <a:lstStyle/>
          <a:p>
            <a:pPr indent="-317500" lvl="0" marL="457200" rtl="0" algn="l">
              <a:lnSpc>
                <a:spcPct val="158000"/>
              </a:lnSpc>
              <a:spcBef>
                <a:spcPts val="0"/>
              </a:spcBef>
              <a:spcAft>
                <a:spcPts val="0"/>
              </a:spcAft>
              <a:buClr>
                <a:srgbClr val="000000"/>
              </a:buClr>
              <a:buSzPts val="1400"/>
              <a:buChar char="●"/>
            </a:pPr>
            <a:r>
              <a:rPr lang="en" sz="1400">
                <a:solidFill>
                  <a:srgbClr val="000000"/>
                </a:solidFill>
                <a:highlight>
                  <a:srgbClr val="FFFFFF"/>
                </a:highlight>
              </a:rPr>
              <a:t>Fork system call is used for creating a new process, which is called </a:t>
            </a:r>
            <a:r>
              <a:rPr lang="en" sz="1400">
                <a:solidFill>
                  <a:srgbClr val="000000"/>
                </a:solidFill>
              </a:rPr>
              <a:t>child process</a:t>
            </a:r>
            <a:r>
              <a:rPr lang="en" sz="1400">
                <a:solidFill>
                  <a:srgbClr val="000000"/>
                </a:solidFill>
                <a:highlight>
                  <a:srgbClr val="FFFFFF"/>
                </a:highlight>
              </a:rPr>
              <a:t>, which runs concurrently with the process that makes the fork() call (parent process). </a:t>
            </a:r>
            <a:endParaRPr sz="1400">
              <a:solidFill>
                <a:srgbClr val="000000"/>
              </a:solidFill>
              <a:highlight>
                <a:srgbClr val="FFFFFF"/>
              </a:highlight>
            </a:endParaRPr>
          </a:p>
          <a:p>
            <a:pPr indent="-317500" lvl="0" marL="457200" rtl="0" algn="l">
              <a:lnSpc>
                <a:spcPct val="158000"/>
              </a:lnSpc>
              <a:spcBef>
                <a:spcPts val="0"/>
              </a:spcBef>
              <a:spcAft>
                <a:spcPts val="0"/>
              </a:spcAft>
              <a:buClr>
                <a:srgbClr val="000000"/>
              </a:buClr>
              <a:buSzPts val="1400"/>
              <a:buChar char="●"/>
            </a:pPr>
            <a:r>
              <a:rPr lang="en" sz="1400">
                <a:solidFill>
                  <a:srgbClr val="000000"/>
                </a:solidFill>
                <a:highlight>
                  <a:srgbClr val="FFFFFF"/>
                </a:highlight>
              </a:rPr>
              <a:t>After a new child process is created, both processes will execute the next instruction following the fork() system call.</a:t>
            </a:r>
            <a:endParaRPr sz="1400">
              <a:solidFill>
                <a:srgbClr val="000000"/>
              </a:solidFill>
              <a:highlight>
                <a:srgbClr val="FFFFFF"/>
              </a:highlight>
            </a:endParaRPr>
          </a:p>
          <a:p>
            <a:pPr indent="-317500" lvl="0" marL="457200" rtl="0" algn="l">
              <a:lnSpc>
                <a:spcPct val="158000"/>
              </a:lnSpc>
              <a:spcBef>
                <a:spcPts val="0"/>
              </a:spcBef>
              <a:spcAft>
                <a:spcPts val="0"/>
              </a:spcAft>
              <a:buClr>
                <a:srgbClr val="000000"/>
              </a:buClr>
              <a:buSzPts val="1400"/>
              <a:buChar char="●"/>
            </a:pPr>
            <a:r>
              <a:rPr lang="en" sz="1400">
                <a:solidFill>
                  <a:srgbClr val="000000"/>
                </a:solidFill>
                <a:highlight>
                  <a:srgbClr val="FFFFFF"/>
                </a:highlight>
              </a:rPr>
              <a:t> A child process creates a copy of the pc(program counter), CPU registers, open files which the parent process uses.</a:t>
            </a:r>
            <a:endParaRPr sz="1400">
              <a:solidFill>
                <a:srgbClr val="000000"/>
              </a:solidFill>
              <a:highlight>
                <a:srgbClr val="FFFFFF"/>
              </a:highlight>
            </a:endParaRPr>
          </a:p>
          <a:p>
            <a:pPr indent="-317500" lvl="0" marL="457200" rtl="0" algn="l">
              <a:lnSpc>
                <a:spcPct val="158000"/>
              </a:lnSpc>
              <a:spcBef>
                <a:spcPts val="0"/>
              </a:spcBef>
              <a:spcAft>
                <a:spcPts val="0"/>
              </a:spcAft>
              <a:buClr>
                <a:srgbClr val="000000"/>
              </a:buClr>
              <a:buSzPts val="1400"/>
              <a:buChar char="●"/>
            </a:pPr>
            <a:r>
              <a:rPr lang="en" sz="1400">
                <a:solidFill>
                  <a:srgbClr val="000000"/>
                </a:solidFill>
                <a:highlight>
                  <a:srgbClr val="FFFFFF"/>
                </a:highlight>
              </a:rPr>
              <a:t>It takes no parameters and returns an integer value.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Fork</a:t>
            </a:r>
            <a:endParaRPr/>
          </a:p>
        </p:txBody>
      </p:sp>
      <p:sp>
        <p:nvSpPr>
          <p:cNvPr id="235" name="Google Shape;235;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lnSpc>
                <a:spcPct val="158000"/>
              </a:lnSpc>
              <a:spcBef>
                <a:spcPts val="0"/>
              </a:spcBef>
              <a:spcAft>
                <a:spcPts val="0"/>
              </a:spcAft>
              <a:buClr>
                <a:srgbClr val="000000"/>
              </a:buClr>
              <a:buSzPts val="1400"/>
              <a:buChar char="●"/>
            </a:pPr>
            <a:r>
              <a:rPr lang="en" sz="1400">
                <a:solidFill>
                  <a:srgbClr val="000000"/>
                </a:solidFill>
                <a:highlight>
                  <a:srgbClr val="FFFFFF"/>
                </a:highlight>
              </a:rPr>
              <a:t>Below are different values returned by </a:t>
            </a:r>
            <a:r>
              <a:rPr lang="en" sz="1400">
                <a:solidFill>
                  <a:srgbClr val="000000"/>
                </a:solidFill>
                <a:highlight>
                  <a:srgbClr val="FFFFFF"/>
                </a:highlight>
                <a:latin typeface="Courier New"/>
                <a:ea typeface="Courier New"/>
                <a:cs typeface="Courier New"/>
                <a:sym typeface="Courier New"/>
              </a:rPr>
              <a:t>fork</a:t>
            </a:r>
            <a:r>
              <a:rPr lang="en" sz="1400">
                <a:solidFill>
                  <a:srgbClr val="000000"/>
                </a:solidFill>
                <a:highlight>
                  <a:srgbClr val="FFFFFF"/>
                </a:highlight>
              </a:rPr>
              <a:t>().</a:t>
            </a:r>
            <a:endParaRPr sz="1400"/>
          </a:p>
          <a:p>
            <a:pPr indent="-317500" lvl="1" marL="914400" rtl="0" algn="l">
              <a:lnSpc>
                <a:spcPct val="158000"/>
              </a:lnSpc>
              <a:spcBef>
                <a:spcPts val="0"/>
              </a:spcBef>
              <a:spcAft>
                <a:spcPts val="0"/>
              </a:spcAft>
              <a:buClr>
                <a:srgbClr val="000000"/>
              </a:buClr>
              <a:buSzPts val="1400"/>
              <a:buChar char="○"/>
            </a:pPr>
            <a:r>
              <a:rPr b="1" lang="en" sz="1400">
                <a:solidFill>
                  <a:srgbClr val="000000"/>
                </a:solidFill>
                <a:highlight>
                  <a:srgbClr val="FFFFFF"/>
                </a:highlight>
              </a:rPr>
              <a:t>Negative</a:t>
            </a:r>
            <a:r>
              <a:rPr lang="en" sz="1400">
                <a:solidFill>
                  <a:srgbClr val="000000"/>
                </a:solidFill>
                <a:highlight>
                  <a:srgbClr val="FFFFFF"/>
                </a:highlight>
              </a:rPr>
              <a:t> </a:t>
            </a:r>
            <a:r>
              <a:rPr b="1" lang="en" sz="1400">
                <a:solidFill>
                  <a:srgbClr val="000000"/>
                </a:solidFill>
                <a:highlight>
                  <a:srgbClr val="FFFFFF"/>
                </a:highlight>
              </a:rPr>
              <a:t>Value</a:t>
            </a:r>
            <a:r>
              <a:rPr lang="en" sz="1400">
                <a:solidFill>
                  <a:srgbClr val="000000"/>
                </a:solidFill>
                <a:highlight>
                  <a:srgbClr val="FFFFFF"/>
                </a:highlight>
              </a:rPr>
              <a:t>: creation of a child process was unsuccessful.	</a:t>
            </a:r>
            <a:endParaRPr sz="1400">
              <a:solidFill>
                <a:srgbClr val="000000"/>
              </a:solidFill>
              <a:highlight>
                <a:srgbClr val="FFFFFF"/>
              </a:highlight>
            </a:endParaRPr>
          </a:p>
          <a:p>
            <a:pPr indent="-317500" lvl="1" marL="914400" rtl="0" algn="l">
              <a:lnSpc>
                <a:spcPct val="158000"/>
              </a:lnSpc>
              <a:spcBef>
                <a:spcPts val="0"/>
              </a:spcBef>
              <a:spcAft>
                <a:spcPts val="0"/>
              </a:spcAft>
              <a:buClr>
                <a:srgbClr val="000000"/>
              </a:buClr>
              <a:buSzPts val="1400"/>
              <a:buChar char="○"/>
            </a:pPr>
            <a:r>
              <a:rPr b="1" lang="en" sz="1400">
                <a:solidFill>
                  <a:srgbClr val="000000"/>
                </a:solidFill>
                <a:highlight>
                  <a:srgbClr val="FFFFFF"/>
                </a:highlight>
              </a:rPr>
              <a:t>Zero</a:t>
            </a:r>
            <a:r>
              <a:rPr lang="en" sz="1400">
                <a:solidFill>
                  <a:srgbClr val="000000"/>
                </a:solidFill>
                <a:highlight>
                  <a:srgbClr val="FFFFFF"/>
                </a:highlight>
              </a:rPr>
              <a:t>: Returned to the newly created child process.</a:t>
            </a:r>
            <a:endParaRPr sz="1400">
              <a:solidFill>
                <a:srgbClr val="000000"/>
              </a:solidFill>
              <a:highlight>
                <a:srgbClr val="FFFFFF"/>
              </a:highlight>
            </a:endParaRPr>
          </a:p>
          <a:p>
            <a:pPr indent="-317500" lvl="1" marL="914400" rtl="0" algn="l">
              <a:lnSpc>
                <a:spcPct val="158000"/>
              </a:lnSpc>
              <a:spcBef>
                <a:spcPts val="0"/>
              </a:spcBef>
              <a:spcAft>
                <a:spcPts val="0"/>
              </a:spcAft>
              <a:buClr>
                <a:srgbClr val="000000"/>
              </a:buClr>
              <a:buSzPts val="1400"/>
              <a:buChar char="○"/>
            </a:pPr>
            <a:r>
              <a:rPr b="1" lang="en" sz="1400">
                <a:solidFill>
                  <a:srgbClr val="000000"/>
                </a:solidFill>
                <a:highlight>
                  <a:srgbClr val="FFFFFF"/>
                </a:highlight>
              </a:rPr>
              <a:t>Positive</a:t>
            </a:r>
            <a:r>
              <a:rPr lang="en" sz="1400">
                <a:solidFill>
                  <a:srgbClr val="000000"/>
                </a:solidFill>
                <a:highlight>
                  <a:srgbClr val="FFFFFF"/>
                </a:highlight>
              </a:rPr>
              <a:t> </a:t>
            </a:r>
            <a:r>
              <a:rPr b="1" lang="en" sz="1400">
                <a:solidFill>
                  <a:srgbClr val="000000"/>
                </a:solidFill>
                <a:highlight>
                  <a:srgbClr val="FFFFFF"/>
                </a:highlight>
              </a:rPr>
              <a:t>value</a:t>
            </a:r>
            <a:r>
              <a:rPr lang="en" sz="1400">
                <a:solidFill>
                  <a:srgbClr val="000000"/>
                </a:solidFill>
                <a:highlight>
                  <a:srgbClr val="FFFFFF"/>
                </a:highlight>
              </a:rPr>
              <a:t>: Returned to parent or caller. The value contains process ID of newly created child process</a:t>
            </a:r>
            <a:endParaRPr sz="1400">
              <a:solidFill>
                <a:srgbClr val="000000"/>
              </a:solidFill>
              <a:highlight>
                <a:srgbClr val="FFFFFF"/>
              </a:highlight>
            </a:endParaRPr>
          </a:p>
          <a:p>
            <a:pPr indent="0" lvl="0" marL="0" rtl="0" algn="l">
              <a:spcBef>
                <a:spcPts val="3600"/>
              </a:spcBef>
              <a:spcAft>
                <a:spcPts val="1600"/>
              </a:spcAft>
              <a:buNone/>
            </a:pPr>
            <a:r>
              <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Fork demo 1</a:t>
            </a:r>
            <a:endParaRPr/>
          </a:p>
        </p:txBody>
      </p:sp>
      <p:sp>
        <p:nvSpPr>
          <p:cNvPr id="241" name="Google Shape;241;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#include &lt;stdio.h&gt;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#include &lt;sys/types.h&gt;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#include &lt;unistd.h&gt;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int main() {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 make two process which run same program after this instruction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fork();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printf("Hello world!\n");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return 0;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a:t>
            </a:r>
            <a:endParaRPr sz="12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sz="1200">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Fork Demo 1 Output</a:t>
            </a:r>
            <a:endParaRPr/>
          </a:p>
        </p:txBody>
      </p:sp>
      <p:sp>
        <p:nvSpPr>
          <p:cNvPr id="247" name="Google Shape;247;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ourier New"/>
                <a:ea typeface="Courier New"/>
                <a:cs typeface="Courier New"/>
                <a:sym typeface="Courier New"/>
              </a:rPr>
              <a:t>Hello World!</a:t>
            </a:r>
            <a:endParaRPr sz="1400">
              <a:latin typeface="Courier New"/>
              <a:ea typeface="Courier New"/>
              <a:cs typeface="Courier New"/>
              <a:sym typeface="Courier New"/>
            </a:endParaRPr>
          </a:p>
          <a:p>
            <a:pPr indent="0" lvl="0" marL="0" rtl="0" algn="l">
              <a:spcBef>
                <a:spcPts val="1600"/>
              </a:spcBef>
              <a:spcAft>
                <a:spcPts val="1600"/>
              </a:spcAft>
              <a:buNone/>
            </a:pPr>
            <a:r>
              <a:rPr lang="en" sz="1400">
                <a:latin typeface="Courier New"/>
                <a:ea typeface="Courier New"/>
                <a:cs typeface="Courier New"/>
                <a:sym typeface="Courier New"/>
              </a:rPr>
              <a:t>Hello World!</a:t>
            </a:r>
            <a:endParaRPr sz="1400">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Fork Demo 2</a:t>
            </a:r>
            <a:endParaRPr/>
          </a:p>
        </p:txBody>
      </p:sp>
      <p:sp>
        <p:nvSpPr>
          <p:cNvPr id="253" name="Google Shape;253;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#include &lt;stdio.h&gt;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#include &lt;sys/types.h&gt;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int main() {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fork();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fork();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fork();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printf("hello\n");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return 0;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a:t>
            </a:r>
            <a:endParaRPr sz="12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Fork Demo 2 Output</a:t>
            </a:r>
            <a:endParaRPr/>
          </a:p>
        </p:txBody>
      </p:sp>
      <p:sp>
        <p:nvSpPr>
          <p:cNvPr id="259" name="Google Shape;259;p38"/>
          <p:cNvSpPr txBox="1"/>
          <p:nvPr>
            <p:ph idx="1" type="body"/>
          </p:nvPr>
        </p:nvSpPr>
        <p:spPr>
          <a:xfrm>
            <a:off x="839725" y="18090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hello</a:t>
            </a:r>
            <a:endParaRPr sz="1200">
              <a:latin typeface="Courier New"/>
              <a:ea typeface="Courier New"/>
              <a:cs typeface="Courier New"/>
              <a:sym typeface="Courier New"/>
            </a:endParaRPr>
          </a:p>
          <a:p>
            <a:pPr indent="0" lvl="0" marL="0" rtl="0" algn="l">
              <a:spcBef>
                <a:spcPts val="1600"/>
              </a:spcBef>
              <a:spcAft>
                <a:spcPts val="0"/>
              </a:spcAft>
              <a:buNone/>
            </a:pPr>
            <a:r>
              <a:rPr lang="en" sz="1200">
                <a:latin typeface="Courier New"/>
                <a:ea typeface="Courier New"/>
                <a:cs typeface="Courier New"/>
                <a:sym typeface="Courier New"/>
              </a:rPr>
              <a:t>hello</a:t>
            </a:r>
            <a:endParaRPr sz="1200">
              <a:latin typeface="Courier New"/>
              <a:ea typeface="Courier New"/>
              <a:cs typeface="Courier New"/>
              <a:sym typeface="Courier New"/>
            </a:endParaRPr>
          </a:p>
          <a:p>
            <a:pPr indent="0" lvl="0" marL="0" rtl="0" algn="l">
              <a:spcBef>
                <a:spcPts val="1600"/>
              </a:spcBef>
              <a:spcAft>
                <a:spcPts val="0"/>
              </a:spcAft>
              <a:buNone/>
            </a:pPr>
            <a:r>
              <a:rPr lang="en" sz="1200">
                <a:latin typeface="Courier New"/>
                <a:ea typeface="Courier New"/>
                <a:cs typeface="Courier New"/>
                <a:sym typeface="Courier New"/>
              </a:rPr>
              <a:t>hello</a:t>
            </a:r>
            <a:endParaRPr sz="1200">
              <a:latin typeface="Courier New"/>
              <a:ea typeface="Courier New"/>
              <a:cs typeface="Courier New"/>
              <a:sym typeface="Courier New"/>
            </a:endParaRPr>
          </a:p>
          <a:p>
            <a:pPr indent="0" lvl="0" marL="0" rtl="0" algn="l">
              <a:spcBef>
                <a:spcPts val="1600"/>
              </a:spcBef>
              <a:spcAft>
                <a:spcPts val="0"/>
              </a:spcAft>
              <a:buNone/>
            </a:pPr>
            <a:r>
              <a:rPr lang="en" sz="1200">
                <a:latin typeface="Courier New"/>
                <a:ea typeface="Courier New"/>
                <a:cs typeface="Courier New"/>
                <a:sym typeface="Courier New"/>
              </a:rPr>
              <a:t>hello</a:t>
            </a:r>
            <a:endParaRPr sz="1200">
              <a:latin typeface="Courier New"/>
              <a:ea typeface="Courier New"/>
              <a:cs typeface="Courier New"/>
              <a:sym typeface="Courier New"/>
            </a:endParaRPr>
          </a:p>
          <a:p>
            <a:pPr indent="0" lvl="0" marL="0" rtl="0" algn="l">
              <a:spcBef>
                <a:spcPts val="1600"/>
              </a:spcBef>
              <a:spcAft>
                <a:spcPts val="0"/>
              </a:spcAft>
              <a:buNone/>
            </a:pPr>
            <a:r>
              <a:rPr lang="en" sz="1200">
                <a:latin typeface="Courier New"/>
                <a:ea typeface="Courier New"/>
                <a:cs typeface="Courier New"/>
                <a:sym typeface="Courier New"/>
              </a:rPr>
              <a:t>hello</a:t>
            </a:r>
            <a:endParaRPr sz="1200">
              <a:latin typeface="Courier New"/>
              <a:ea typeface="Courier New"/>
              <a:cs typeface="Courier New"/>
              <a:sym typeface="Courier New"/>
            </a:endParaRPr>
          </a:p>
          <a:p>
            <a:pPr indent="0" lvl="0" marL="0" rtl="0" algn="l">
              <a:spcBef>
                <a:spcPts val="1600"/>
              </a:spcBef>
              <a:spcAft>
                <a:spcPts val="0"/>
              </a:spcAft>
              <a:buNone/>
            </a:pPr>
            <a:r>
              <a:rPr lang="en" sz="1200">
                <a:latin typeface="Courier New"/>
                <a:ea typeface="Courier New"/>
                <a:cs typeface="Courier New"/>
                <a:sym typeface="Courier New"/>
              </a:rPr>
              <a:t>hello</a:t>
            </a:r>
            <a:endParaRPr sz="1200">
              <a:latin typeface="Courier New"/>
              <a:ea typeface="Courier New"/>
              <a:cs typeface="Courier New"/>
              <a:sym typeface="Courier New"/>
            </a:endParaRPr>
          </a:p>
          <a:p>
            <a:pPr indent="0" lvl="0" marL="0" rtl="0" algn="l">
              <a:spcBef>
                <a:spcPts val="1600"/>
              </a:spcBef>
              <a:spcAft>
                <a:spcPts val="0"/>
              </a:spcAft>
              <a:buNone/>
            </a:pPr>
            <a:r>
              <a:rPr lang="en" sz="1200">
                <a:latin typeface="Courier New"/>
                <a:ea typeface="Courier New"/>
                <a:cs typeface="Courier New"/>
                <a:sym typeface="Courier New"/>
              </a:rPr>
              <a:t>hello</a:t>
            </a:r>
            <a:endParaRPr sz="1200">
              <a:latin typeface="Courier New"/>
              <a:ea typeface="Courier New"/>
              <a:cs typeface="Courier New"/>
              <a:sym typeface="Courier New"/>
            </a:endParaRPr>
          </a:p>
          <a:p>
            <a:pPr indent="0" lvl="0" marL="0" rtl="0" algn="l">
              <a:spcBef>
                <a:spcPts val="1600"/>
              </a:spcBef>
              <a:spcAft>
                <a:spcPts val="0"/>
              </a:spcAft>
              <a:buNone/>
            </a:pPr>
            <a:r>
              <a:rPr lang="en" sz="1200">
                <a:latin typeface="Courier New"/>
                <a:ea typeface="Courier New"/>
                <a:cs typeface="Courier New"/>
                <a:sym typeface="Courier New"/>
              </a:rPr>
              <a:t>hello</a:t>
            </a:r>
            <a:endParaRPr sz="1200">
              <a:latin typeface="Courier New"/>
              <a:ea typeface="Courier New"/>
              <a:cs typeface="Courier New"/>
              <a:sym typeface="Courier New"/>
            </a:endParaRPr>
          </a:p>
          <a:p>
            <a:pPr indent="0" lvl="0" marL="0" rtl="0" algn="l">
              <a:spcBef>
                <a:spcPts val="1600"/>
              </a:spcBef>
              <a:spcAft>
                <a:spcPts val="1600"/>
              </a:spcAft>
              <a:buNone/>
            </a:pPr>
            <a:r>
              <a:t/>
            </a:r>
            <a:endParaRPr sz="1200">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9"/>
          <p:cNvSpPr txBox="1"/>
          <p:nvPr>
            <p:ph type="title"/>
          </p:nvPr>
        </p:nvSpPr>
        <p:spPr>
          <a:xfrm>
            <a:off x="729450" y="1206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Fork Demo 3</a:t>
            </a:r>
            <a:endParaRPr/>
          </a:p>
        </p:txBody>
      </p:sp>
      <p:sp>
        <p:nvSpPr>
          <p:cNvPr id="265" name="Google Shape;265;p39"/>
          <p:cNvSpPr txBox="1"/>
          <p:nvPr>
            <p:ph idx="1" type="body"/>
          </p:nvPr>
        </p:nvSpPr>
        <p:spPr>
          <a:xfrm>
            <a:off x="729450" y="16857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#include &lt;stdio.h&gt;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#include &lt;sys/types.h&gt;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#include &lt;unistd.h&gt;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void forkexample() {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 child process because return value zero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if (fork() == 0)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printf("Hello from Child!\n");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 parent process because return value non-zero.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else</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printf("Hello from Parent!\n");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int main() {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forkexample();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return 0;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a:t>
            </a:r>
            <a:endParaRPr sz="12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sz="1200">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Fork Demo 3 Output</a:t>
            </a:r>
            <a:endParaRPr/>
          </a:p>
        </p:txBody>
      </p:sp>
      <p:sp>
        <p:nvSpPr>
          <p:cNvPr id="271" name="Google Shape;271;p40"/>
          <p:cNvSpPr txBox="1"/>
          <p:nvPr>
            <p:ph idx="1" type="body"/>
          </p:nvPr>
        </p:nvSpPr>
        <p:spPr>
          <a:xfrm>
            <a:off x="729450" y="19444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ourier New"/>
                <a:ea typeface="Courier New"/>
                <a:cs typeface="Courier New"/>
                <a:sym typeface="Courier New"/>
              </a:rPr>
              <a:t>Hello from Parent!</a:t>
            </a:r>
            <a:endParaRPr sz="1400">
              <a:latin typeface="Courier New"/>
              <a:ea typeface="Courier New"/>
              <a:cs typeface="Courier New"/>
              <a:sym typeface="Courier New"/>
            </a:endParaRPr>
          </a:p>
          <a:p>
            <a:pPr indent="0" lvl="0" marL="0" rtl="0" algn="l">
              <a:spcBef>
                <a:spcPts val="1600"/>
              </a:spcBef>
              <a:spcAft>
                <a:spcPts val="0"/>
              </a:spcAft>
              <a:buNone/>
            </a:pPr>
            <a:r>
              <a:rPr lang="en" sz="1400">
                <a:latin typeface="Courier New"/>
                <a:ea typeface="Courier New"/>
                <a:cs typeface="Courier New"/>
                <a:sym typeface="Courier New"/>
              </a:rPr>
              <a:t>Hello from Child!</a:t>
            </a:r>
            <a:endParaRPr sz="1400">
              <a:latin typeface="Courier New"/>
              <a:ea typeface="Courier New"/>
              <a:cs typeface="Courier New"/>
              <a:sym typeface="Courier New"/>
            </a:endParaRPr>
          </a:p>
          <a:p>
            <a:pPr indent="0" lvl="0" marL="0" rtl="0" algn="l">
              <a:spcBef>
                <a:spcPts val="1600"/>
              </a:spcBef>
              <a:spcAft>
                <a:spcPts val="0"/>
              </a:spcAft>
              <a:buNone/>
            </a:pPr>
            <a:r>
              <a:t/>
            </a:r>
            <a:endParaRPr sz="1400">
              <a:latin typeface="Courier New"/>
              <a:ea typeface="Courier New"/>
              <a:cs typeface="Courier New"/>
              <a:sym typeface="Courier New"/>
            </a:endParaRPr>
          </a:p>
          <a:p>
            <a:pPr indent="0" lvl="0" marL="0" rtl="0" algn="l">
              <a:spcBef>
                <a:spcPts val="1600"/>
              </a:spcBef>
              <a:spcAft>
                <a:spcPts val="0"/>
              </a:spcAft>
              <a:buNone/>
            </a:pPr>
            <a:r>
              <a:rPr lang="en" sz="1400">
                <a:latin typeface="Courier New"/>
                <a:ea typeface="Courier New"/>
                <a:cs typeface="Courier New"/>
                <a:sym typeface="Courier New"/>
              </a:rPr>
              <a:t>(or)</a:t>
            </a:r>
            <a:endParaRPr sz="1400">
              <a:latin typeface="Courier New"/>
              <a:ea typeface="Courier New"/>
              <a:cs typeface="Courier New"/>
              <a:sym typeface="Courier New"/>
            </a:endParaRPr>
          </a:p>
          <a:p>
            <a:pPr indent="0" lvl="0" marL="0" rtl="0" algn="l">
              <a:spcBef>
                <a:spcPts val="1600"/>
              </a:spcBef>
              <a:spcAft>
                <a:spcPts val="0"/>
              </a:spcAft>
              <a:buNone/>
            </a:pPr>
            <a:r>
              <a:t/>
            </a:r>
            <a:endParaRPr sz="1400">
              <a:latin typeface="Courier New"/>
              <a:ea typeface="Courier New"/>
              <a:cs typeface="Courier New"/>
              <a:sym typeface="Courier New"/>
            </a:endParaRPr>
          </a:p>
          <a:p>
            <a:pPr indent="0" lvl="0" marL="0" rtl="0" algn="l">
              <a:spcBef>
                <a:spcPts val="1600"/>
              </a:spcBef>
              <a:spcAft>
                <a:spcPts val="0"/>
              </a:spcAft>
              <a:buNone/>
            </a:pPr>
            <a:r>
              <a:rPr lang="en" sz="1400">
                <a:latin typeface="Courier New"/>
                <a:ea typeface="Courier New"/>
                <a:cs typeface="Courier New"/>
                <a:sym typeface="Courier New"/>
              </a:rPr>
              <a:t>Hello from Child!</a:t>
            </a:r>
            <a:endParaRPr sz="1400">
              <a:latin typeface="Courier New"/>
              <a:ea typeface="Courier New"/>
              <a:cs typeface="Courier New"/>
              <a:sym typeface="Courier New"/>
            </a:endParaRPr>
          </a:p>
          <a:p>
            <a:pPr indent="0" lvl="0" marL="0" rtl="0" algn="l">
              <a:spcBef>
                <a:spcPts val="1600"/>
              </a:spcBef>
              <a:spcAft>
                <a:spcPts val="1600"/>
              </a:spcAft>
              <a:buNone/>
            </a:pPr>
            <a:r>
              <a:rPr lang="en" sz="1400">
                <a:latin typeface="Courier New"/>
                <a:ea typeface="Courier New"/>
                <a:cs typeface="Courier New"/>
                <a:sym typeface="Courier New"/>
              </a:rPr>
              <a:t>Hello from Parent!</a:t>
            </a:r>
            <a:endParaRPr sz="1400">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1"/>
          <p:cNvSpPr txBox="1"/>
          <p:nvPr>
            <p:ph type="title"/>
          </p:nvPr>
        </p:nvSpPr>
        <p:spPr>
          <a:xfrm>
            <a:off x="729450" y="1105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Fork Demo 4 </a:t>
            </a:r>
            <a:endParaRPr/>
          </a:p>
        </p:txBody>
      </p:sp>
      <p:sp>
        <p:nvSpPr>
          <p:cNvPr id="277" name="Google Shape;277;p41"/>
          <p:cNvSpPr txBox="1"/>
          <p:nvPr>
            <p:ph idx="1" type="body"/>
          </p:nvPr>
        </p:nvSpPr>
        <p:spPr>
          <a:xfrm>
            <a:off x="729450" y="15064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#include &lt;stdio.h&gt;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#include &lt;sys/types.h&gt;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#include &lt;unistd.h&gt;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void forkexample() {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int x = 1;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if (fork() == 0)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printf("Child has x = %d\n", ++x);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else</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printf("Parent has x = %d\n", --x);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int main() {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forkexample();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return 0;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a:t>
            </a:r>
            <a:endParaRPr sz="12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sz="12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as you know:</a:t>
            </a:r>
            <a:endParaRPr/>
          </a:p>
        </p:txBody>
      </p:sp>
      <p:sp>
        <p:nvSpPr>
          <p:cNvPr id="99" name="Google Shape;99;p15"/>
          <p:cNvSpPr txBox="1"/>
          <p:nvPr>
            <p:ph idx="1" type="body"/>
          </p:nvPr>
        </p:nvSpPr>
        <p:spPr>
          <a:xfrm>
            <a:off x="729450" y="2078875"/>
            <a:ext cx="78306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sz="1400">
                <a:solidFill>
                  <a:srgbClr val="434343"/>
                </a:solidFill>
              </a:rPr>
              <a:t>Project 1A </a:t>
            </a:r>
            <a:endParaRPr sz="1400">
              <a:solidFill>
                <a:srgbClr val="434343"/>
              </a:solidFill>
            </a:endParaRPr>
          </a:p>
          <a:p>
            <a:pPr indent="-317500" lvl="1" marL="914400" rtl="0" algn="l">
              <a:spcBef>
                <a:spcPts val="0"/>
              </a:spcBef>
              <a:spcAft>
                <a:spcPts val="0"/>
              </a:spcAft>
              <a:buClr>
                <a:srgbClr val="434343"/>
              </a:buClr>
              <a:buSzPts val="1400"/>
              <a:buChar char="○"/>
            </a:pPr>
            <a:r>
              <a:rPr lang="en" sz="1400">
                <a:solidFill>
                  <a:srgbClr val="434343"/>
                </a:solidFill>
              </a:rPr>
              <a:t>Spec: </a:t>
            </a:r>
            <a:r>
              <a:rPr lang="en" sz="1400" u="sng">
                <a:solidFill>
                  <a:srgbClr val="434343"/>
                </a:solidFill>
                <a:hlinkClick r:id="rId3"/>
              </a:rPr>
              <a:t>http://web.cs.ucla.edu/~harryxu/courses/111/winter20/ProjectGuide/P1A.html</a:t>
            </a:r>
            <a:endParaRPr sz="1400">
              <a:solidFill>
                <a:srgbClr val="434343"/>
              </a:solidFill>
            </a:endParaRPr>
          </a:p>
          <a:p>
            <a:pPr indent="-317500" lvl="1" marL="914400" rtl="0" algn="l">
              <a:spcBef>
                <a:spcPts val="0"/>
              </a:spcBef>
              <a:spcAft>
                <a:spcPts val="0"/>
              </a:spcAft>
              <a:buClr>
                <a:srgbClr val="434343"/>
              </a:buClr>
              <a:buSzPts val="1400"/>
              <a:buChar char="○"/>
            </a:pPr>
            <a:r>
              <a:rPr lang="en" sz="1400">
                <a:solidFill>
                  <a:srgbClr val="434343"/>
                </a:solidFill>
              </a:rPr>
              <a:t>D</a:t>
            </a:r>
            <a:r>
              <a:rPr lang="en" sz="1400">
                <a:solidFill>
                  <a:srgbClr val="434343"/>
                </a:solidFill>
              </a:rPr>
              <a:t>ue on Wednesday (01/22/2020) at 11:59 PM</a:t>
            </a:r>
            <a:endParaRPr sz="1400">
              <a:solidFill>
                <a:srgbClr val="434343"/>
              </a:solidFill>
            </a:endParaRPr>
          </a:p>
          <a:p>
            <a:pPr indent="-317500" lvl="0" marL="457200" rtl="0" algn="l">
              <a:spcBef>
                <a:spcPts val="0"/>
              </a:spcBef>
              <a:spcAft>
                <a:spcPts val="0"/>
              </a:spcAft>
              <a:buClr>
                <a:srgbClr val="434343"/>
              </a:buClr>
              <a:buSzPts val="1400"/>
              <a:buChar char="●"/>
            </a:pPr>
            <a:r>
              <a:rPr b="1" lang="en" sz="1400">
                <a:solidFill>
                  <a:srgbClr val="434343"/>
                </a:solidFill>
              </a:rPr>
              <a:t>Late Policy</a:t>
            </a:r>
            <a:r>
              <a:rPr lang="en" sz="1400">
                <a:solidFill>
                  <a:srgbClr val="434343"/>
                </a:solidFill>
              </a:rPr>
              <a:t> : Exponential as discussed previously</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Please remember to </a:t>
            </a:r>
            <a:r>
              <a:rPr b="1" lang="en" sz="1400">
                <a:solidFill>
                  <a:srgbClr val="434343"/>
                </a:solidFill>
              </a:rPr>
              <a:t>download your submissions</a:t>
            </a:r>
            <a:r>
              <a:rPr lang="en" sz="1400">
                <a:solidFill>
                  <a:srgbClr val="434343"/>
                </a:solidFill>
              </a:rPr>
              <a:t> and check if you submitted the correct files. Empty submissions - or submissions in the wrong format - cannot be graded and will therefore be scored with a 0</a:t>
            </a:r>
            <a:endParaRPr sz="1400">
              <a:solidFill>
                <a:srgbClr val="43434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Fork Demo 4 Output</a:t>
            </a:r>
            <a:endParaRPr/>
          </a:p>
        </p:txBody>
      </p:sp>
      <p:sp>
        <p:nvSpPr>
          <p:cNvPr id="283" name="Google Shape;283;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Courier New"/>
                <a:ea typeface="Courier New"/>
                <a:cs typeface="Courier New"/>
                <a:sym typeface="Courier New"/>
              </a:rPr>
              <a:t>Parent has x = 0</a:t>
            </a:r>
            <a:endParaRPr sz="14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400">
                <a:solidFill>
                  <a:srgbClr val="000000"/>
                </a:solidFill>
                <a:latin typeface="Courier New"/>
                <a:ea typeface="Courier New"/>
                <a:cs typeface="Courier New"/>
                <a:sym typeface="Courier New"/>
              </a:rPr>
              <a:t>Child has x = 2</a:t>
            </a:r>
            <a:endParaRPr sz="14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spcBef>
                <a:spcPts val="1600"/>
              </a:spcBef>
              <a:spcAft>
                <a:spcPts val="0"/>
              </a:spcAft>
              <a:buNone/>
            </a:pPr>
            <a:r>
              <a:rPr lang="en" sz="1400">
                <a:latin typeface="Courier New"/>
                <a:ea typeface="Courier New"/>
                <a:cs typeface="Courier New"/>
                <a:sym typeface="Courier New"/>
              </a:rPr>
              <a:t>(Or)</a:t>
            </a:r>
            <a:endParaRPr sz="1400">
              <a:latin typeface="Courier New"/>
              <a:ea typeface="Courier New"/>
              <a:cs typeface="Courier New"/>
              <a:sym typeface="Courier New"/>
            </a:endParaRPr>
          </a:p>
          <a:p>
            <a:pPr indent="0" lvl="0" marL="0" rtl="0" algn="l">
              <a:spcBef>
                <a:spcPts val="1600"/>
              </a:spcBef>
              <a:spcAft>
                <a:spcPts val="0"/>
              </a:spcAft>
              <a:buNone/>
            </a:pPr>
            <a:r>
              <a:rPr lang="en" sz="1400">
                <a:solidFill>
                  <a:srgbClr val="000000"/>
                </a:solidFill>
                <a:latin typeface="Courier New"/>
                <a:ea typeface="Courier New"/>
                <a:cs typeface="Courier New"/>
                <a:sym typeface="Courier New"/>
              </a:rPr>
              <a:t>Child </a:t>
            </a:r>
            <a:r>
              <a:rPr lang="en" sz="1400">
                <a:solidFill>
                  <a:srgbClr val="000000"/>
                </a:solidFill>
                <a:latin typeface="Courier New"/>
                <a:ea typeface="Courier New"/>
                <a:cs typeface="Courier New"/>
                <a:sym typeface="Courier New"/>
              </a:rPr>
              <a:t>has x = 2</a:t>
            </a:r>
            <a:endParaRPr sz="14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400">
                <a:solidFill>
                  <a:srgbClr val="000000"/>
                </a:solidFill>
                <a:latin typeface="Courier New"/>
                <a:ea typeface="Courier New"/>
                <a:cs typeface="Courier New"/>
                <a:sym typeface="Courier New"/>
              </a:rPr>
              <a:t>Parent  has x = 0</a:t>
            </a:r>
            <a:endParaRPr sz="1400">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729450" y="1185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a:t>
            </a:r>
            <a:endParaRPr/>
          </a:p>
        </p:txBody>
      </p:sp>
      <p:sp>
        <p:nvSpPr>
          <p:cNvPr id="289" name="Google Shape;289;p43"/>
          <p:cNvSpPr txBox="1"/>
          <p:nvPr>
            <p:ph idx="1" type="body"/>
          </p:nvPr>
        </p:nvSpPr>
        <p:spPr>
          <a:xfrm>
            <a:off x="729450" y="1608200"/>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rgbClr val="000000"/>
                </a:solidFill>
              </a:rPr>
              <a:t>Simply put, a pipe is a method of connecting the standard output of one process to the standard</a:t>
            </a:r>
            <a:r>
              <a:rPr i="1" lang="en" sz="1400">
                <a:solidFill>
                  <a:srgbClr val="000000"/>
                </a:solidFill>
              </a:rPr>
              <a:t> </a:t>
            </a:r>
            <a:r>
              <a:rPr lang="en" sz="1400">
                <a:solidFill>
                  <a:srgbClr val="000000"/>
                </a:solidFill>
              </a:rPr>
              <a:t>input of another</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When a process creates a pipe, the kernel sets up two file descriptors for use by the pipe. One descriptor is used to allow a path of input into the pipe (write), while the other is used to obtain data from the pipe (read). Consider this representation of a process and the kernel after a pipe has been created:</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457200" rtl="0" algn="l">
              <a:spcBef>
                <a:spcPts val="1600"/>
              </a:spcBef>
              <a:spcAft>
                <a:spcPts val="0"/>
              </a:spcAft>
              <a:buNone/>
            </a:pPr>
            <a:r>
              <a:t/>
            </a:r>
            <a:endParaRPr sz="14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At this point, the pipe is fairly useless. After all, why go to the trouble of creating a pipe if we are only going to talk to ourself?</a:t>
            </a:r>
            <a:endParaRPr sz="1400">
              <a:solidFill>
                <a:srgbClr val="000000"/>
              </a:solidFill>
            </a:endParaRPr>
          </a:p>
        </p:txBody>
      </p:sp>
      <p:pic>
        <p:nvPicPr>
          <p:cNvPr id="290" name="Google Shape;290;p43"/>
          <p:cNvPicPr preferRelativeResize="0"/>
          <p:nvPr/>
        </p:nvPicPr>
        <p:blipFill>
          <a:blip r:embed="rId3">
            <a:alphaModFix/>
          </a:blip>
          <a:stretch>
            <a:fillRect/>
          </a:stretch>
        </p:blipFill>
        <p:spPr>
          <a:xfrm>
            <a:off x="3285125" y="3126450"/>
            <a:ext cx="3137676" cy="1131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a:t>
            </a:r>
            <a:endParaRPr/>
          </a:p>
        </p:txBody>
      </p:sp>
      <p:sp>
        <p:nvSpPr>
          <p:cNvPr id="296" name="Google Shape;296;p44"/>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t>At this point, the creating process typically forks a child process. Since a child process will inherit any open file descriptors from the parent, we now have the basis for multi-process communication (between parent and child). Consider this updated version of our simple sketch:</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a:p>
          <a:p>
            <a:pPr indent="0" lvl="0" marL="0" rtl="0" algn="l">
              <a:spcBef>
                <a:spcPts val="0"/>
              </a:spcBef>
              <a:spcAft>
                <a:spcPts val="1600"/>
              </a:spcAft>
              <a:buNone/>
            </a:pPr>
            <a:r>
              <a:t/>
            </a:r>
            <a:endParaRPr/>
          </a:p>
        </p:txBody>
      </p:sp>
      <p:pic>
        <p:nvPicPr>
          <p:cNvPr id="297" name="Google Shape;297;p44"/>
          <p:cNvPicPr preferRelativeResize="0"/>
          <p:nvPr/>
        </p:nvPicPr>
        <p:blipFill>
          <a:blip r:embed="rId3">
            <a:alphaModFix/>
          </a:blip>
          <a:stretch>
            <a:fillRect/>
          </a:stretch>
        </p:blipFill>
        <p:spPr>
          <a:xfrm>
            <a:off x="2252400" y="3143425"/>
            <a:ext cx="4773699" cy="1700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5"/>
          <p:cNvSpPr txBox="1"/>
          <p:nvPr>
            <p:ph type="title"/>
          </p:nvPr>
        </p:nvSpPr>
        <p:spPr>
          <a:xfrm>
            <a:off x="772475" y="1125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a:t>
            </a:r>
            <a:endParaRPr/>
          </a:p>
        </p:txBody>
      </p:sp>
      <p:sp>
        <p:nvSpPr>
          <p:cNvPr id="303" name="Google Shape;303;p45"/>
          <p:cNvSpPr txBox="1"/>
          <p:nvPr>
            <p:ph idx="1" type="body"/>
          </p:nvPr>
        </p:nvSpPr>
        <p:spPr>
          <a:xfrm>
            <a:off x="403400" y="1492875"/>
            <a:ext cx="84492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Above, we see that both processes now have access to the file descriptors which constitute the pipeline. It is at this stage, that a critical decision must be made. In which direction do we desire data to travel? </a:t>
            </a:r>
            <a:endParaRPr sz="1400"/>
          </a:p>
          <a:p>
            <a:pPr indent="-317500" lvl="0" marL="457200" rtl="0" algn="l">
              <a:spcBef>
                <a:spcPts val="0"/>
              </a:spcBef>
              <a:spcAft>
                <a:spcPts val="0"/>
              </a:spcAft>
              <a:buSzPts val="1400"/>
              <a:buChar char="●"/>
            </a:pPr>
            <a:r>
              <a:rPr lang="en" sz="1400"/>
              <a:t>Does the child process send information to the parent, or vice-versa? The two processes mutually agree on this issue, and proceed to </a:t>
            </a:r>
            <a:r>
              <a:rPr b="1" i="1" lang="en" sz="1400"/>
              <a:t>close</a:t>
            </a:r>
            <a:r>
              <a:rPr lang="en" sz="1400"/>
              <a:t> the end of the pipe that they are not concerned with.</a:t>
            </a:r>
            <a:endParaRPr sz="1400"/>
          </a:p>
          <a:p>
            <a:pPr indent="-317500" lvl="0" marL="457200" rtl="0" algn="l">
              <a:spcBef>
                <a:spcPts val="0"/>
              </a:spcBef>
              <a:spcAft>
                <a:spcPts val="0"/>
              </a:spcAft>
              <a:buSzPts val="1400"/>
              <a:buChar char="●"/>
            </a:pPr>
            <a:r>
              <a:rPr lang="en" sz="1400"/>
              <a:t>For discussion purposes, let's say the child performs some processing, and sends information back through the pipe to the parent. Our newly revised sketch would appear as such:</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Construction of the pipeline is now complete! The only thing left to do is make use of the pipe. </a:t>
            </a:r>
            <a:endParaRPr sz="1400"/>
          </a:p>
        </p:txBody>
      </p:sp>
      <p:pic>
        <p:nvPicPr>
          <p:cNvPr id="304" name="Google Shape;304;p45"/>
          <p:cNvPicPr preferRelativeResize="0"/>
          <p:nvPr/>
        </p:nvPicPr>
        <p:blipFill>
          <a:blip r:embed="rId3">
            <a:alphaModFix/>
          </a:blip>
          <a:stretch>
            <a:fillRect/>
          </a:stretch>
        </p:blipFill>
        <p:spPr>
          <a:xfrm>
            <a:off x="2314000" y="3521300"/>
            <a:ext cx="4515975" cy="1173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a:t>
            </a:r>
            <a:endParaRPr/>
          </a:p>
        </p:txBody>
      </p:sp>
      <p:sp>
        <p:nvSpPr>
          <p:cNvPr id="310" name="Google Shape;310;p46"/>
          <p:cNvSpPr txBox="1"/>
          <p:nvPr>
            <p:ph idx="1" type="body"/>
          </p:nvPr>
        </p:nvSpPr>
        <p:spPr>
          <a:xfrm>
            <a:off x="729450" y="1618500"/>
            <a:ext cx="7688700" cy="22611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Char char="●"/>
            </a:pPr>
            <a:r>
              <a:rPr lang="en" sz="1400"/>
              <a:t>To create a simple pipe with C, we make use of the pipe() system call. It takes a single argument, which is an array of two integers, and if successful, the array will contain two new file descriptors to be used for the pipeline. </a:t>
            </a:r>
            <a:endParaRPr sz="1400"/>
          </a:p>
          <a:p>
            <a:pPr indent="-317500" lvl="0" marL="457200" rtl="0" algn="l">
              <a:spcBef>
                <a:spcPts val="0"/>
              </a:spcBef>
              <a:spcAft>
                <a:spcPts val="0"/>
              </a:spcAft>
              <a:buSzPts val="1400"/>
              <a:buChar char="●"/>
            </a:pPr>
            <a:r>
              <a:rPr lang="en" sz="1400"/>
              <a:t>After creating a pipe, the process typically spawns a new process (remember the child inherits open file descriptors).</a:t>
            </a:r>
            <a:endParaRPr sz="1400"/>
          </a:p>
          <a:p>
            <a:pPr indent="-317500" lvl="0" marL="457200" rtl="0" algn="l">
              <a:spcBef>
                <a:spcPts val="0"/>
              </a:spcBef>
              <a:spcAft>
                <a:spcPts val="0"/>
              </a:spcAft>
              <a:buSzPts val="1400"/>
              <a:buChar char="●"/>
            </a:pPr>
            <a:r>
              <a:rPr lang="en" sz="1400"/>
              <a:t>System Call: </a:t>
            </a:r>
            <a:r>
              <a:rPr lang="en" sz="1400">
                <a:latin typeface="Courier New"/>
                <a:ea typeface="Courier New"/>
                <a:cs typeface="Courier New"/>
                <a:sym typeface="Courier New"/>
              </a:rPr>
              <a:t>pipe</a:t>
            </a:r>
            <a:r>
              <a:rPr lang="en" sz="1400"/>
              <a:t>( );</a:t>
            </a:r>
            <a:endParaRPr sz="1400"/>
          </a:p>
          <a:p>
            <a:pPr indent="-317500" lvl="0" marL="457200" rtl="0" algn="l">
              <a:spcBef>
                <a:spcPts val="0"/>
              </a:spcBef>
              <a:spcAft>
                <a:spcPts val="0"/>
              </a:spcAft>
              <a:buSzPts val="1400"/>
              <a:buChar char="●"/>
            </a:pPr>
            <a:r>
              <a:rPr lang="en" sz="1400"/>
              <a:t>Function Signature: </a:t>
            </a:r>
            <a:r>
              <a:rPr lang="en" sz="1400">
                <a:latin typeface="Courier New"/>
                <a:ea typeface="Courier New"/>
                <a:cs typeface="Courier New"/>
                <a:sym typeface="Courier New"/>
              </a:rPr>
              <a:t>int pipe( int fd[2] );  </a:t>
            </a:r>
            <a:r>
              <a:rPr lang="en" sz="1400"/>
              <a:t>      </a:t>
            </a:r>
            <a:endParaRPr sz="1400"/>
          </a:p>
          <a:p>
            <a:pPr indent="-317500" lvl="0" marL="457200" rtl="0" algn="l">
              <a:spcBef>
                <a:spcPts val="0"/>
              </a:spcBef>
              <a:spcAft>
                <a:spcPts val="0"/>
              </a:spcAft>
              <a:buSzPts val="1400"/>
              <a:buChar char="●"/>
            </a:pPr>
            <a:r>
              <a:rPr lang="en" sz="1400"/>
              <a:t>Returns: </a:t>
            </a:r>
            <a:endParaRPr sz="1400"/>
          </a:p>
          <a:p>
            <a:pPr indent="-317500" lvl="1" marL="914400" rtl="0" algn="l">
              <a:spcBef>
                <a:spcPts val="0"/>
              </a:spcBef>
              <a:spcAft>
                <a:spcPts val="0"/>
              </a:spcAft>
              <a:buSzPts val="1400"/>
              <a:buChar char="○"/>
            </a:pPr>
            <a:r>
              <a:rPr lang="en" sz="1400"/>
              <a:t>0 on success                                                       </a:t>
            </a:r>
            <a:endParaRPr sz="1400"/>
          </a:p>
          <a:p>
            <a:pPr indent="-317500" lvl="1" marL="914400" rtl="0" algn="l">
              <a:spcBef>
                <a:spcPts val="0"/>
              </a:spcBef>
              <a:spcAft>
                <a:spcPts val="0"/>
              </a:spcAft>
              <a:buSzPts val="1400"/>
              <a:buChar char="○"/>
            </a:pPr>
            <a:r>
              <a:rPr lang="en" sz="1400"/>
              <a:t>-1 on error: errno</a:t>
            </a:r>
            <a:endParaRPr sz="1400"/>
          </a:p>
          <a:p>
            <a:pPr indent="-317500" lvl="0" marL="457200" rtl="0" algn="l">
              <a:spcBef>
                <a:spcPts val="0"/>
              </a:spcBef>
              <a:spcAft>
                <a:spcPts val="0"/>
              </a:spcAft>
              <a:buSzPts val="1400"/>
              <a:buChar char="●"/>
            </a:pPr>
            <a:r>
              <a:rPr lang="en" sz="1400"/>
              <a:t>To send data to the pipe, we use the </a:t>
            </a:r>
            <a:r>
              <a:rPr lang="en" sz="1400">
                <a:latin typeface="Courier New"/>
                <a:ea typeface="Courier New"/>
                <a:cs typeface="Courier New"/>
                <a:sym typeface="Courier New"/>
              </a:rPr>
              <a:t>write</a:t>
            </a:r>
            <a:r>
              <a:rPr lang="en" sz="1400"/>
              <a:t>() system call, and to retrieve data from the pipe, we use the </a:t>
            </a:r>
            <a:r>
              <a:rPr lang="en" sz="1400">
                <a:latin typeface="Courier New"/>
                <a:ea typeface="Courier New"/>
                <a:cs typeface="Courier New"/>
                <a:sym typeface="Courier New"/>
              </a:rPr>
              <a:t>read</a:t>
            </a:r>
            <a:r>
              <a:rPr lang="en" sz="1400"/>
              <a:t>() system call. Remember, low-level file I/O system calls work with file descriptors!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0"/>
              </a:spcBef>
              <a:spcAft>
                <a:spcPts val="1600"/>
              </a:spcAft>
              <a:buNone/>
            </a:pPr>
            <a:r>
              <a:t/>
            </a:r>
            <a:endParaRPr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316" name="Google Shape;316;p47"/>
          <p:cNvSpPr txBox="1"/>
          <p:nvPr>
            <p:ph idx="1" type="body"/>
          </p:nvPr>
        </p:nvSpPr>
        <p:spPr>
          <a:xfrm>
            <a:off x="729450" y="1801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000000"/>
                </a:solidFill>
                <a:latin typeface="Courier New"/>
                <a:ea typeface="Courier New"/>
                <a:cs typeface="Courier New"/>
                <a:sym typeface="Courier New"/>
              </a:rPr>
              <a:t>#include &lt;stdio.h&gt;</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000000"/>
                </a:solidFill>
                <a:latin typeface="Courier New"/>
                <a:ea typeface="Courier New"/>
                <a:cs typeface="Courier New"/>
                <a:sym typeface="Courier New"/>
              </a:rPr>
              <a:t>#include &lt;unistd.h&gt;</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000000"/>
                </a:solidFill>
                <a:latin typeface="Courier New"/>
                <a:ea typeface="Courier New"/>
                <a:cs typeface="Courier New"/>
                <a:sym typeface="Courier New"/>
              </a:rPr>
              <a:t>#include &lt;sys/types.h&gt;</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000000"/>
                </a:solidFill>
                <a:latin typeface="Courier New"/>
                <a:ea typeface="Courier New"/>
                <a:cs typeface="Courier New"/>
                <a:sym typeface="Courier New"/>
              </a:rPr>
              <a:t>int main(void) {</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000000"/>
                </a:solidFill>
                <a:latin typeface="Courier New"/>
                <a:ea typeface="Courier New"/>
                <a:cs typeface="Courier New"/>
                <a:sym typeface="Courier New"/>
              </a:rPr>
              <a:t>        int     fd[2], nbytes;</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000000"/>
                </a:solidFill>
                <a:latin typeface="Courier New"/>
                <a:ea typeface="Courier New"/>
                <a:cs typeface="Courier New"/>
                <a:sym typeface="Courier New"/>
              </a:rPr>
              <a:t>        pid_t   childpid;</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000000"/>
                </a:solidFill>
                <a:latin typeface="Courier New"/>
                <a:ea typeface="Courier New"/>
                <a:cs typeface="Courier New"/>
                <a:sym typeface="Courier New"/>
              </a:rPr>
              <a:t>        char    string[] = "Hello, world!\n";</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000000"/>
                </a:solidFill>
                <a:latin typeface="Courier New"/>
                <a:ea typeface="Courier New"/>
                <a:cs typeface="Courier New"/>
                <a:sym typeface="Courier New"/>
              </a:rPr>
              <a:t>        char    readbuffer[80];</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000000"/>
                </a:solidFill>
                <a:latin typeface="Courier New"/>
                <a:ea typeface="Courier New"/>
                <a:cs typeface="Courier New"/>
                <a:sym typeface="Courier New"/>
              </a:rPr>
              <a:t>        pipe(fd);</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000000"/>
                </a:solidFill>
                <a:latin typeface="Courier New"/>
                <a:ea typeface="Courier New"/>
                <a:cs typeface="Courier New"/>
                <a:sym typeface="Courier New"/>
              </a:rPr>
              <a:t>        </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000000"/>
                </a:solidFill>
                <a:latin typeface="Courier New"/>
                <a:ea typeface="Courier New"/>
                <a:cs typeface="Courier New"/>
                <a:sym typeface="Courier New"/>
              </a:rPr>
              <a:t>        if((childpid = fork()) == -1){</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000000"/>
                </a:solidFill>
                <a:latin typeface="Courier New"/>
                <a:ea typeface="Courier New"/>
                <a:cs typeface="Courier New"/>
                <a:sym typeface="Courier New"/>
              </a:rPr>
              <a:t>                perror("fork");</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000000"/>
                </a:solidFill>
                <a:latin typeface="Courier New"/>
                <a:ea typeface="Courier New"/>
                <a:cs typeface="Courier New"/>
                <a:sym typeface="Courier New"/>
              </a:rPr>
              <a:t>                exit(1);</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000000"/>
                </a:solidFill>
                <a:latin typeface="Courier New"/>
                <a:ea typeface="Courier New"/>
                <a:cs typeface="Courier New"/>
                <a:sym typeface="Courier New"/>
              </a:rPr>
              <a:t>        }</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8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850">
                <a:solidFill>
                  <a:srgbClr val="000000"/>
                </a:solidFill>
                <a:latin typeface="Courier New"/>
                <a:ea typeface="Courier New"/>
                <a:cs typeface="Courier New"/>
                <a:sym typeface="Courier New"/>
              </a:rPr>
              <a:t>        </a:t>
            </a:r>
            <a:endParaRPr sz="85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a:latin typeface="Courier New"/>
              <a:ea typeface="Courier New"/>
              <a:cs typeface="Courier New"/>
              <a:sym typeface="Courier New"/>
            </a:endParaRPr>
          </a:p>
        </p:txBody>
      </p:sp>
      <p:sp>
        <p:nvSpPr>
          <p:cNvPr id="317" name="Google Shape;317;p47"/>
          <p:cNvSpPr txBox="1"/>
          <p:nvPr/>
        </p:nvSpPr>
        <p:spPr>
          <a:xfrm>
            <a:off x="4811950" y="1666700"/>
            <a:ext cx="3606000" cy="27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50">
                <a:latin typeface="Courier New"/>
                <a:ea typeface="Courier New"/>
                <a:cs typeface="Courier New"/>
                <a:sym typeface="Courier New"/>
              </a:rPr>
              <a:t>i</a:t>
            </a:r>
            <a:r>
              <a:rPr lang="en" sz="850">
                <a:latin typeface="Courier New"/>
                <a:ea typeface="Courier New"/>
                <a:cs typeface="Courier New"/>
                <a:sym typeface="Courier New"/>
              </a:rPr>
              <a:t>f(childpid == 0){</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//Child process closes up input side of pipe</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close(fd[0]);</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//Send "string" through the output side of pipe </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write(fd[1], string, (strlen(string)+1));</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exit(0);</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}else{</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//Parent process closes up output side of pipe</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close(fd[1]);</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//Read in a string from the pipe                    nbytes = read(fd[0], readbuffer, sizeof(readbuffer));</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printf("Received string: %s", readbuffer);</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        </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return(0);</a:t>
            </a:r>
            <a:endParaRPr sz="850">
              <a:latin typeface="Courier New"/>
              <a:ea typeface="Courier New"/>
              <a:cs typeface="Courier New"/>
              <a:sym typeface="Courier New"/>
            </a:endParaRPr>
          </a:p>
          <a:p>
            <a:pPr indent="0" lvl="0" marL="0" rtl="0" algn="l">
              <a:lnSpc>
                <a:spcPct val="115000"/>
              </a:lnSpc>
              <a:spcBef>
                <a:spcPts val="0"/>
              </a:spcBef>
              <a:spcAft>
                <a:spcPts val="0"/>
              </a:spcAft>
              <a:buNone/>
            </a:pPr>
            <a:r>
              <a:rPr lang="en" sz="850">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Output</a:t>
            </a:r>
            <a:endParaRPr/>
          </a:p>
        </p:txBody>
      </p:sp>
      <p:sp>
        <p:nvSpPr>
          <p:cNvPr id="323" name="Google Shape;323;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Courier New"/>
                <a:ea typeface="Courier New"/>
                <a:cs typeface="Courier New"/>
                <a:sym typeface="Courier New"/>
              </a:rPr>
              <a:t>Received string: Hello, world!</a:t>
            </a:r>
            <a:endParaRPr sz="14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poll system call</a:t>
            </a:r>
            <a:endParaRPr b="0" sz="2400">
              <a:latin typeface="Raleway Black"/>
              <a:ea typeface="Raleway Black"/>
              <a:cs typeface="Raleway Black"/>
              <a:sym typeface="Raleway Black"/>
            </a:endParaRPr>
          </a:p>
        </p:txBody>
      </p:sp>
      <p:sp>
        <p:nvSpPr>
          <p:cNvPr id="329" name="Google Shape;329;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spec says:</a:t>
            </a:r>
            <a:endParaRPr/>
          </a:p>
        </p:txBody>
      </p:sp>
      <p:pic>
        <p:nvPicPr>
          <p:cNvPr id="330" name="Google Shape;330;p49"/>
          <p:cNvPicPr preferRelativeResize="0"/>
          <p:nvPr/>
        </p:nvPicPr>
        <p:blipFill>
          <a:blip r:embed="rId3">
            <a:alphaModFix/>
          </a:blip>
          <a:stretch>
            <a:fillRect/>
          </a:stretch>
        </p:blipFill>
        <p:spPr>
          <a:xfrm>
            <a:off x="304800" y="2571750"/>
            <a:ext cx="8839197" cy="13530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0"/>
          <p:cNvSpPr txBox="1"/>
          <p:nvPr>
            <p:ph type="title"/>
          </p:nvPr>
        </p:nvSpPr>
        <p:spPr>
          <a:xfrm>
            <a:off x="727650" y="1246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Poll  </a:t>
            </a:r>
            <a:endParaRPr/>
          </a:p>
        </p:txBody>
      </p:sp>
      <p:sp>
        <p:nvSpPr>
          <p:cNvPr id="336" name="Google Shape;336;p50"/>
          <p:cNvSpPr txBox="1"/>
          <p:nvPr>
            <p:ph idx="1" type="body"/>
          </p:nvPr>
        </p:nvSpPr>
        <p:spPr>
          <a:xfrm>
            <a:off x="465950" y="1638775"/>
            <a:ext cx="8315400" cy="2261100"/>
          </a:xfrm>
          <a:prstGeom prst="rect">
            <a:avLst/>
          </a:prstGeom>
        </p:spPr>
        <p:txBody>
          <a:bodyPr anchorCtr="0" anchor="t" bIns="91425" lIns="91425" spcFirstLastPara="1" rIns="91425" wrap="square" tIns="91425">
            <a:noAutofit/>
          </a:bodyPr>
          <a:lstStyle/>
          <a:p>
            <a:pPr indent="-317500" lvl="0" marL="457200" rtl="0" algn="l">
              <a:lnSpc>
                <a:spcPct val="158000"/>
              </a:lnSpc>
              <a:spcBef>
                <a:spcPts val="0"/>
              </a:spcBef>
              <a:spcAft>
                <a:spcPts val="0"/>
              </a:spcAft>
              <a:buSzPts val="1400"/>
              <a:buChar char="●"/>
            </a:pPr>
            <a:r>
              <a:rPr lang="en" sz="1400">
                <a:solidFill>
                  <a:srgbClr val="181818"/>
                </a:solidFill>
                <a:highlight>
                  <a:srgbClr val="FFFFFF"/>
                </a:highlight>
              </a:rPr>
              <a:t>It waits for one of a set of file descriptors to become ready to perform I/O (</a:t>
            </a:r>
            <a:r>
              <a:rPr lang="en" sz="1400">
                <a:solidFill>
                  <a:srgbClr val="000000"/>
                </a:solidFill>
                <a:highlight>
                  <a:srgbClr val="FFFFFF"/>
                </a:highlight>
              </a:rPr>
              <a:t>input/output multiplexing)</a:t>
            </a:r>
            <a:endParaRPr sz="1400">
              <a:solidFill>
                <a:srgbClr val="000000"/>
              </a:solidFill>
              <a:highlight>
                <a:srgbClr val="FFFFFF"/>
              </a:highlight>
            </a:endParaRPr>
          </a:p>
          <a:p>
            <a:pPr indent="-317500" lvl="0" marL="457200" rtl="0" algn="l">
              <a:lnSpc>
                <a:spcPct val="158000"/>
              </a:lnSpc>
              <a:spcBef>
                <a:spcPts val="0"/>
              </a:spcBef>
              <a:spcAft>
                <a:spcPts val="0"/>
              </a:spcAft>
              <a:buClr>
                <a:srgbClr val="434343"/>
              </a:buClr>
              <a:buSzPts val="1400"/>
              <a:buChar char="●"/>
            </a:pPr>
            <a:r>
              <a:rPr lang="en" sz="1400">
                <a:solidFill>
                  <a:srgbClr val="434343"/>
                </a:solidFill>
              </a:rPr>
              <a:t>Function Signature:</a:t>
            </a:r>
            <a:r>
              <a:rPr b="1" lang="en" sz="1400">
                <a:solidFill>
                  <a:srgbClr val="434343"/>
                </a:solidFill>
              </a:rPr>
              <a:t> </a:t>
            </a:r>
            <a:r>
              <a:rPr lang="en" sz="1400">
                <a:solidFill>
                  <a:srgbClr val="434343"/>
                </a:solidFill>
                <a:latin typeface="Courier New"/>
                <a:ea typeface="Courier New"/>
                <a:cs typeface="Courier New"/>
                <a:sym typeface="Courier New"/>
              </a:rPr>
              <a:t>int poll(struct pollfd *</a:t>
            </a:r>
            <a:r>
              <a:rPr i="1" lang="en" sz="1400">
                <a:solidFill>
                  <a:srgbClr val="434343"/>
                </a:solidFill>
                <a:latin typeface="Courier New"/>
                <a:ea typeface="Courier New"/>
                <a:cs typeface="Courier New"/>
                <a:sym typeface="Courier New"/>
              </a:rPr>
              <a:t>fds</a:t>
            </a:r>
            <a:r>
              <a:rPr lang="en" sz="1400">
                <a:solidFill>
                  <a:srgbClr val="434343"/>
                </a:solidFill>
                <a:latin typeface="Courier New"/>
                <a:ea typeface="Courier New"/>
                <a:cs typeface="Courier New"/>
                <a:sym typeface="Courier New"/>
              </a:rPr>
              <a:t>, nfds_t </a:t>
            </a:r>
            <a:r>
              <a:rPr i="1" lang="en" sz="1400">
                <a:solidFill>
                  <a:srgbClr val="434343"/>
                </a:solidFill>
                <a:latin typeface="Courier New"/>
                <a:ea typeface="Courier New"/>
                <a:cs typeface="Courier New"/>
                <a:sym typeface="Courier New"/>
              </a:rPr>
              <a:t>nfds</a:t>
            </a:r>
            <a:r>
              <a:rPr lang="en" sz="1400">
                <a:solidFill>
                  <a:srgbClr val="434343"/>
                </a:solidFill>
                <a:latin typeface="Courier New"/>
                <a:ea typeface="Courier New"/>
                <a:cs typeface="Courier New"/>
                <a:sym typeface="Courier New"/>
              </a:rPr>
              <a:t>, int </a:t>
            </a:r>
            <a:r>
              <a:rPr i="1" lang="en" sz="1400">
                <a:solidFill>
                  <a:srgbClr val="434343"/>
                </a:solidFill>
                <a:latin typeface="Courier New"/>
                <a:ea typeface="Courier New"/>
                <a:cs typeface="Courier New"/>
                <a:sym typeface="Courier New"/>
              </a:rPr>
              <a:t>timeout</a:t>
            </a:r>
            <a:r>
              <a:rPr lang="en" sz="1400">
                <a:solidFill>
                  <a:srgbClr val="434343"/>
                </a:solidFill>
                <a:latin typeface="Courier New"/>
                <a:ea typeface="Courier New"/>
                <a:cs typeface="Courier New"/>
                <a:sym typeface="Courier New"/>
              </a:rPr>
              <a:t>)</a:t>
            </a:r>
            <a:endParaRPr sz="1400">
              <a:solidFill>
                <a:srgbClr val="434343"/>
              </a:solidFill>
              <a:latin typeface="Courier New"/>
              <a:ea typeface="Courier New"/>
              <a:cs typeface="Courier New"/>
              <a:sym typeface="Courier New"/>
            </a:endParaRPr>
          </a:p>
          <a:p>
            <a:pPr indent="-317500" lvl="0" marL="457200" rtl="0" algn="l">
              <a:lnSpc>
                <a:spcPct val="158000"/>
              </a:lnSpc>
              <a:spcBef>
                <a:spcPts val="0"/>
              </a:spcBef>
              <a:spcAft>
                <a:spcPts val="0"/>
              </a:spcAft>
              <a:buSzPts val="1400"/>
              <a:buChar char="●"/>
            </a:pPr>
            <a:r>
              <a:rPr lang="en" sz="1400">
                <a:solidFill>
                  <a:srgbClr val="181818"/>
                </a:solidFill>
              </a:rPr>
              <a:t>The set of file descriptors to be monitored is specified in the </a:t>
            </a:r>
            <a:r>
              <a:rPr i="1" lang="en" sz="1400">
                <a:solidFill>
                  <a:srgbClr val="006000"/>
                </a:solidFill>
              </a:rPr>
              <a:t>fds</a:t>
            </a:r>
            <a:r>
              <a:rPr lang="en" sz="1400">
                <a:solidFill>
                  <a:srgbClr val="181818"/>
                </a:solidFill>
              </a:rPr>
              <a:t> argument, which is an array of structures of the following form:</a:t>
            </a:r>
            <a:endParaRPr sz="1400">
              <a:solidFill>
                <a:srgbClr val="181818"/>
              </a:solidFill>
            </a:endParaRPr>
          </a:p>
          <a:p>
            <a:pPr indent="-317500" lvl="1" marL="914400" rtl="0" algn="l">
              <a:lnSpc>
                <a:spcPct val="158000"/>
              </a:lnSpc>
              <a:spcBef>
                <a:spcPts val="0"/>
              </a:spcBef>
              <a:spcAft>
                <a:spcPts val="0"/>
              </a:spcAft>
              <a:buSzPts val="1400"/>
              <a:buChar char="○"/>
            </a:pPr>
            <a:r>
              <a:rPr lang="en" sz="1200">
                <a:solidFill>
                  <a:srgbClr val="181818"/>
                </a:solidFill>
                <a:latin typeface="Courier New"/>
                <a:ea typeface="Courier New"/>
                <a:cs typeface="Courier New"/>
                <a:sym typeface="Courier New"/>
              </a:rPr>
              <a:t>struct pollfd {</a:t>
            </a:r>
            <a:endParaRPr sz="1200">
              <a:solidFill>
                <a:srgbClr val="181818"/>
              </a:solidFill>
              <a:latin typeface="Courier New"/>
              <a:ea typeface="Courier New"/>
              <a:cs typeface="Courier New"/>
              <a:sym typeface="Courier New"/>
            </a:endParaRPr>
          </a:p>
          <a:p>
            <a:pPr indent="-317500" lvl="2" marL="1371600" rtl="0" algn="l">
              <a:lnSpc>
                <a:spcPct val="158000"/>
              </a:lnSpc>
              <a:spcBef>
                <a:spcPts val="0"/>
              </a:spcBef>
              <a:spcAft>
                <a:spcPts val="0"/>
              </a:spcAft>
              <a:buSzPts val="1400"/>
              <a:buChar char="■"/>
            </a:pPr>
            <a:r>
              <a:rPr lang="en" sz="1200">
                <a:solidFill>
                  <a:srgbClr val="181818"/>
                </a:solidFill>
                <a:latin typeface="Courier New"/>
                <a:ea typeface="Courier New"/>
                <a:cs typeface="Courier New"/>
                <a:sym typeface="Courier New"/>
              </a:rPr>
              <a:t>int   fd;         /* file descriptor */</a:t>
            </a:r>
            <a:endParaRPr sz="1200">
              <a:solidFill>
                <a:srgbClr val="181818"/>
              </a:solidFill>
              <a:latin typeface="Courier New"/>
              <a:ea typeface="Courier New"/>
              <a:cs typeface="Courier New"/>
              <a:sym typeface="Courier New"/>
            </a:endParaRPr>
          </a:p>
          <a:p>
            <a:pPr indent="-317500" lvl="2" marL="1371600" rtl="0" algn="l">
              <a:lnSpc>
                <a:spcPct val="158000"/>
              </a:lnSpc>
              <a:spcBef>
                <a:spcPts val="0"/>
              </a:spcBef>
              <a:spcAft>
                <a:spcPts val="0"/>
              </a:spcAft>
              <a:buSzPts val="1400"/>
              <a:buChar char="■"/>
            </a:pPr>
            <a:r>
              <a:rPr lang="en" sz="1200">
                <a:solidFill>
                  <a:srgbClr val="181818"/>
                </a:solidFill>
                <a:latin typeface="Courier New"/>
                <a:ea typeface="Courier New"/>
                <a:cs typeface="Courier New"/>
                <a:sym typeface="Courier New"/>
              </a:rPr>
              <a:t>short events;     /* requested events */</a:t>
            </a:r>
            <a:endParaRPr sz="1200">
              <a:solidFill>
                <a:srgbClr val="181818"/>
              </a:solidFill>
              <a:latin typeface="Courier New"/>
              <a:ea typeface="Courier New"/>
              <a:cs typeface="Courier New"/>
              <a:sym typeface="Courier New"/>
            </a:endParaRPr>
          </a:p>
          <a:p>
            <a:pPr indent="-317500" lvl="2" marL="1371600" rtl="0" algn="l">
              <a:lnSpc>
                <a:spcPct val="158000"/>
              </a:lnSpc>
              <a:spcBef>
                <a:spcPts val="0"/>
              </a:spcBef>
              <a:spcAft>
                <a:spcPts val="0"/>
              </a:spcAft>
              <a:buSzPts val="1400"/>
              <a:buChar char="■"/>
            </a:pPr>
            <a:r>
              <a:rPr lang="en" sz="1200">
                <a:solidFill>
                  <a:srgbClr val="181818"/>
                </a:solidFill>
                <a:latin typeface="Courier New"/>
                <a:ea typeface="Courier New"/>
                <a:cs typeface="Courier New"/>
                <a:sym typeface="Courier New"/>
              </a:rPr>
              <a:t>short revents;    /* returned events */</a:t>
            </a:r>
            <a:endParaRPr sz="1200">
              <a:solidFill>
                <a:srgbClr val="181818"/>
              </a:solidFill>
              <a:latin typeface="Courier New"/>
              <a:ea typeface="Courier New"/>
              <a:cs typeface="Courier New"/>
              <a:sym typeface="Courier New"/>
            </a:endParaRPr>
          </a:p>
          <a:p>
            <a:pPr indent="-317500" lvl="1" marL="914400" rtl="0" algn="l">
              <a:lnSpc>
                <a:spcPct val="158000"/>
              </a:lnSpc>
              <a:spcBef>
                <a:spcPts val="0"/>
              </a:spcBef>
              <a:spcAft>
                <a:spcPts val="0"/>
              </a:spcAft>
              <a:buSzPts val="1400"/>
              <a:buChar char="○"/>
            </a:pPr>
            <a:r>
              <a:rPr lang="en" sz="1200">
                <a:solidFill>
                  <a:srgbClr val="181818"/>
                </a:solidFill>
                <a:latin typeface="Courier New"/>
                <a:ea typeface="Courier New"/>
                <a:cs typeface="Courier New"/>
                <a:sym typeface="Courier New"/>
              </a:rPr>
              <a:t>};</a:t>
            </a:r>
            <a:endParaRPr sz="1200">
              <a:solidFill>
                <a:srgbClr val="181818"/>
              </a:solidFill>
              <a:latin typeface="Courier New"/>
              <a:ea typeface="Courier New"/>
              <a:cs typeface="Courier New"/>
              <a:sym typeface="Courier New"/>
            </a:endParaRPr>
          </a:p>
          <a:p>
            <a:pPr indent="0" lvl="0" marL="0" rtl="0" algn="l">
              <a:lnSpc>
                <a:spcPct val="158000"/>
              </a:lnSpc>
              <a:spcBef>
                <a:spcPts val="3600"/>
              </a:spcBef>
              <a:spcAft>
                <a:spcPts val="0"/>
              </a:spcAft>
              <a:buNone/>
            </a:pPr>
            <a:r>
              <a:t/>
            </a:r>
            <a:endParaRPr sz="1400">
              <a:solidFill>
                <a:srgbClr val="181818"/>
              </a:solidFill>
            </a:endParaRPr>
          </a:p>
          <a:p>
            <a:pPr indent="0" lvl="0" marL="0" rtl="0" algn="l">
              <a:spcBef>
                <a:spcPts val="3600"/>
              </a:spcBef>
              <a:spcAft>
                <a:spcPts val="1600"/>
              </a:spcAft>
              <a:buNone/>
            </a:pPr>
            <a:r>
              <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Poll return values</a:t>
            </a:r>
            <a:endParaRPr/>
          </a:p>
        </p:txBody>
      </p:sp>
      <p:sp>
        <p:nvSpPr>
          <p:cNvPr id="342" name="Google Shape;342;p51"/>
          <p:cNvSpPr txBox="1"/>
          <p:nvPr>
            <p:ph idx="1" type="body"/>
          </p:nvPr>
        </p:nvSpPr>
        <p:spPr>
          <a:xfrm>
            <a:off x="729450" y="2210750"/>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sz="1400">
                <a:solidFill>
                  <a:srgbClr val="434343"/>
                </a:solidFill>
              </a:rPr>
              <a:t>On success, a positive number is returned; this is the number of structures which have nonzero </a:t>
            </a:r>
            <a:r>
              <a:rPr i="1" lang="en" sz="1400">
                <a:solidFill>
                  <a:srgbClr val="434343"/>
                </a:solidFill>
              </a:rPr>
              <a:t>revents</a:t>
            </a:r>
            <a:r>
              <a:rPr lang="en" sz="1400">
                <a:solidFill>
                  <a:srgbClr val="434343"/>
                </a:solidFill>
              </a:rPr>
              <a:t> fields (in other words, those descriptors with events or errors reported).  </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A value of 0 indicates that the call timed out and no file descriptors were ready.  </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On error, -1 is returned, and</a:t>
            </a:r>
            <a:r>
              <a:rPr lang="en" sz="1400">
                <a:solidFill>
                  <a:srgbClr val="434343"/>
                </a:solidFill>
                <a:uFill>
                  <a:noFill/>
                </a:uFill>
                <a:hlinkClick r:id="rId3"/>
              </a:rPr>
              <a:t> </a:t>
            </a:r>
            <a:r>
              <a:rPr i="1" lang="en" sz="1400">
                <a:solidFill>
                  <a:srgbClr val="434343"/>
                </a:solidFill>
                <a:uFill>
                  <a:noFill/>
                </a:uFill>
                <a:hlinkClick r:id="rId4"/>
              </a:rPr>
              <a:t>errno</a:t>
            </a:r>
            <a:r>
              <a:rPr lang="en" sz="1400">
                <a:solidFill>
                  <a:srgbClr val="434343"/>
                </a:solidFill>
              </a:rPr>
              <a:t> is set appropriately.</a:t>
            </a:r>
            <a:endParaRPr sz="1400">
              <a:solidFill>
                <a:srgbClr val="434343"/>
              </a:solidFill>
            </a:endParaRPr>
          </a:p>
          <a:p>
            <a:pPr indent="0" lvl="0" marL="0" rtl="0" algn="l">
              <a:spcBef>
                <a:spcPts val="1600"/>
              </a:spcBef>
              <a:spcAft>
                <a:spcPts val="1600"/>
              </a:spcAft>
              <a:buNone/>
            </a:pPr>
            <a:r>
              <a:t/>
            </a:r>
            <a:endParaRPr sz="14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75000" y="1318650"/>
            <a:ext cx="8075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Project 1A: M</a:t>
            </a:r>
            <a:r>
              <a:rPr lang="en" sz="2400"/>
              <a:t>ulti-process telnet-like client and server</a:t>
            </a:r>
            <a:endParaRPr sz="2400"/>
          </a:p>
        </p:txBody>
      </p:sp>
      <p:sp>
        <p:nvSpPr>
          <p:cNvPr id="105" name="Google Shape;105;p16"/>
          <p:cNvSpPr txBox="1"/>
          <p:nvPr>
            <p:ph idx="1" type="body"/>
          </p:nvPr>
        </p:nvSpPr>
        <p:spPr>
          <a:xfrm>
            <a:off x="727650" y="1782150"/>
            <a:ext cx="7688700" cy="22611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Char char="●"/>
            </a:pPr>
            <a:r>
              <a:rPr lang="en" sz="1400"/>
              <a:t>Build a multi-process telnet-like client and server:</a:t>
            </a:r>
            <a:endParaRPr sz="1400"/>
          </a:p>
          <a:p>
            <a:pPr indent="-317500" lvl="1" marL="914400" rtl="0" algn="l">
              <a:spcBef>
                <a:spcPts val="0"/>
              </a:spcBef>
              <a:spcAft>
                <a:spcPts val="0"/>
              </a:spcAft>
              <a:buClr>
                <a:srgbClr val="434343"/>
              </a:buClr>
              <a:buSzPts val="1400"/>
              <a:buFont typeface="Arial"/>
              <a:buAutoNum type="alphaLcPeriod"/>
            </a:pPr>
            <a:r>
              <a:rPr lang="en" sz="1400"/>
              <a:t>Character-at-a-time, full duplex terminal I/O </a:t>
            </a:r>
            <a:endParaRPr sz="1400"/>
          </a:p>
          <a:p>
            <a:pPr indent="-317500" lvl="1" marL="914400" rtl="0" algn="l">
              <a:spcBef>
                <a:spcPts val="0"/>
              </a:spcBef>
              <a:spcAft>
                <a:spcPts val="0"/>
              </a:spcAft>
              <a:buClr>
                <a:srgbClr val="434343"/>
              </a:buClr>
              <a:buSzPts val="1400"/>
              <a:buFont typeface="Arial"/>
              <a:buAutoNum type="alphaLcPeriod"/>
            </a:pPr>
            <a:r>
              <a:rPr lang="en" sz="1400"/>
              <a:t>Polled I/O and passing input and output between two processes</a:t>
            </a:r>
            <a:endParaRPr sz="1400"/>
          </a:p>
          <a:p>
            <a:pPr indent="-317500" lvl="0" marL="457200" rtl="0" algn="l">
              <a:spcBef>
                <a:spcPts val="0"/>
              </a:spcBef>
              <a:spcAft>
                <a:spcPts val="0"/>
              </a:spcAft>
              <a:buClr>
                <a:srgbClr val="000000"/>
              </a:buClr>
              <a:buSzPts val="1400"/>
              <a:buFont typeface="Lato"/>
              <a:buChar char="●"/>
            </a:pPr>
            <a:r>
              <a:rPr lang="en" sz="1400"/>
              <a:t>What is telnet?</a:t>
            </a:r>
            <a:endParaRPr sz="1400"/>
          </a:p>
          <a:p>
            <a:pPr indent="-317500" lvl="1" marL="914400" rtl="0" algn="l">
              <a:spcBef>
                <a:spcPts val="0"/>
              </a:spcBef>
              <a:spcAft>
                <a:spcPts val="0"/>
              </a:spcAft>
              <a:buClr>
                <a:srgbClr val="434343"/>
              </a:buClr>
              <a:buSzPts val="1400"/>
              <a:buFont typeface="Lato"/>
              <a:buAutoNum type="alphaLcPeriod"/>
            </a:pPr>
            <a:r>
              <a:rPr lang="en" sz="1400">
                <a:solidFill>
                  <a:srgbClr val="434343"/>
                </a:solidFill>
                <a:highlight>
                  <a:srgbClr val="FFFFFF"/>
                </a:highlight>
              </a:rPr>
              <a:t>Telnet is a protocol that allows you to connect to remote computers (called hosts) over a TCP/IP network (such as the </a:t>
            </a:r>
            <a:r>
              <a:rPr lang="en" sz="1400">
                <a:solidFill>
                  <a:srgbClr val="434343"/>
                </a:solidFill>
              </a:rPr>
              <a:t>internet</a:t>
            </a:r>
            <a:r>
              <a:rPr lang="en" sz="1400">
                <a:solidFill>
                  <a:srgbClr val="434343"/>
                </a:solidFill>
                <a:highlight>
                  <a:srgbClr val="FFFFFF"/>
                </a:highlight>
              </a:rPr>
              <a:t>). </a:t>
            </a:r>
            <a:endParaRPr sz="1400">
              <a:solidFill>
                <a:srgbClr val="434343"/>
              </a:solidFill>
              <a:highlight>
                <a:srgbClr val="FFFFFF"/>
              </a:highlight>
            </a:endParaRPr>
          </a:p>
          <a:p>
            <a:pPr indent="-317500" lvl="1" marL="914400" rtl="0" algn="l">
              <a:spcBef>
                <a:spcPts val="0"/>
              </a:spcBef>
              <a:spcAft>
                <a:spcPts val="0"/>
              </a:spcAft>
              <a:buClr>
                <a:srgbClr val="434343"/>
              </a:buClr>
              <a:buSzPts val="1400"/>
              <a:buFont typeface="Lato"/>
              <a:buAutoNum type="alphaLcPeriod"/>
            </a:pPr>
            <a:r>
              <a:rPr lang="en" sz="1400">
                <a:solidFill>
                  <a:srgbClr val="434343"/>
                </a:solidFill>
                <a:highlight>
                  <a:srgbClr val="FFFFFF"/>
                </a:highlight>
              </a:rPr>
              <a:t>Using telnet </a:t>
            </a:r>
            <a:r>
              <a:rPr b="1" lang="en" sz="1400">
                <a:solidFill>
                  <a:srgbClr val="434343"/>
                </a:solidFill>
                <a:highlight>
                  <a:srgbClr val="FFFFFF"/>
                </a:highlight>
              </a:rPr>
              <a:t>client</a:t>
            </a:r>
            <a:r>
              <a:rPr lang="en" sz="1400">
                <a:solidFill>
                  <a:srgbClr val="434343"/>
                </a:solidFill>
                <a:highlight>
                  <a:srgbClr val="FFFFFF"/>
                </a:highlight>
              </a:rPr>
              <a:t> software on your computer, you can make a connection to a telnet </a:t>
            </a:r>
            <a:r>
              <a:rPr b="1" lang="en" sz="1400">
                <a:solidFill>
                  <a:srgbClr val="434343"/>
                </a:solidFill>
                <a:highlight>
                  <a:srgbClr val="FFFFFF"/>
                </a:highlight>
              </a:rPr>
              <a:t>server</a:t>
            </a:r>
            <a:r>
              <a:rPr lang="en" sz="1400">
                <a:solidFill>
                  <a:srgbClr val="434343"/>
                </a:solidFill>
                <a:highlight>
                  <a:srgbClr val="FFFFFF"/>
                </a:highlight>
              </a:rPr>
              <a:t> (that is, the remote host). Once your telnet client establishes a connection to the remote host, your client becomes a virtual terminal, allowing you to communicate with the remote host from your computer</a:t>
            </a:r>
            <a:endParaRPr sz="1400">
              <a:solidFill>
                <a:srgbClr val="434343"/>
              </a:solidFill>
              <a:highlight>
                <a:srgbClr val="FFFFFF"/>
              </a:highlight>
            </a:endParaRPr>
          </a:p>
          <a:p>
            <a:pPr indent="-317500" lvl="1" marL="914400" rtl="0" algn="l">
              <a:spcBef>
                <a:spcPts val="0"/>
              </a:spcBef>
              <a:spcAft>
                <a:spcPts val="0"/>
              </a:spcAft>
              <a:buClr>
                <a:srgbClr val="434343"/>
              </a:buClr>
              <a:buSzPts val="1400"/>
              <a:buFont typeface="Arial"/>
              <a:buAutoNum type="alphaLcPeriod"/>
            </a:pPr>
            <a:r>
              <a:rPr lang="en" sz="1400">
                <a:solidFill>
                  <a:srgbClr val="434343"/>
                </a:solidFill>
                <a:highlight>
                  <a:srgbClr val="FFFFFF"/>
                </a:highlight>
              </a:rPr>
              <a:t>Telnet has Full Duplex Communication</a:t>
            </a:r>
            <a:endParaRPr sz="1400">
              <a:solidFill>
                <a:srgbClr val="434343"/>
              </a:solidFill>
              <a:highlight>
                <a:srgbClr val="FFFFFF"/>
              </a:highlight>
            </a:endParaRPr>
          </a:p>
          <a:p>
            <a:pPr indent="-317500" lvl="1" marL="914400" rtl="0" algn="l">
              <a:spcBef>
                <a:spcPts val="0"/>
              </a:spcBef>
              <a:spcAft>
                <a:spcPts val="0"/>
              </a:spcAft>
              <a:buClr>
                <a:srgbClr val="434343"/>
              </a:buClr>
              <a:buSzPts val="1400"/>
              <a:buFont typeface="Arial"/>
              <a:buAutoNum type="alphaLcPeriod"/>
            </a:pPr>
            <a:r>
              <a:rPr lang="en" sz="1400">
                <a:solidFill>
                  <a:srgbClr val="434343"/>
                </a:solidFill>
                <a:highlight>
                  <a:srgbClr val="FFFFFF"/>
                </a:highlight>
              </a:rPr>
              <a:t>We are going to build a multi process telnet-like client and server </a:t>
            </a:r>
            <a:endParaRPr sz="1400">
              <a:solidFill>
                <a:srgbClr val="434343"/>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Poll</a:t>
            </a:r>
            <a:endParaRPr/>
          </a:p>
        </p:txBody>
      </p:sp>
      <p:sp>
        <p:nvSpPr>
          <p:cNvPr id="348" name="Google Shape;348;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lnSpc>
                <a:spcPct val="158000"/>
              </a:lnSpc>
              <a:spcBef>
                <a:spcPts val="0"/>
              </a:spcBef>
              <a:spcAft>
                <a:spcPts val="0"/>
              </a:spcAft>
              <a:buSzPts val="1400"/>
              <a:buChar char="●"/>
            </a:pPr>
            <a:r>
              <a:rPr lang="en" sz="1400">
                <a:solidFill>
                  <a:srgbClr val="181818"/>
                </a:solidFill>
                <a:highlight>
                  <a:srgbClr val="FFFFFF"/>
                </a:highlight>
              </a:rPr>
              <a:t>The field </a:t>
            </a:r>
            <a:r>
              <a:rPr i="1" lang="en" sz="1400">
                <a:solidFill>
                  <a:srgbClr val="006000"/>
                </a:solidFill>
                <a:highlight>
                  <a:srgbClr val="FFFFFF"/>
                </a:highlight>
              </a:rPr>
              <a:t>fd</a:t>
            </a:r>
            <a:r>
              <a:rPr lang="en" sz="1400">
                <a:solidFill>
                  <a:srgbClr val="181818"/>
                </a:solidFill>
                <a:highlight>
                  <a:srgbClr val="FFFFFF"/>
                </a:highlight>
              </a:rPr>
              <a:t> contains a file descriptor for an open file.  </a:t>
            </a:r>
            <a:endParaRPr sz="1400">
              <a:solidFill>
                <a:srgbClr val="181818"/>
              </a:solidFill>
              <a:highlight>
                <a:srgbClr val="FFFFFF"/>
              </a:highlight>
            </a:endParaRPr>
          </a:p>
          <a:p>
            <a:pPr indent="-317500" lvl="0" marL="457200" rtl="0" algn="l">
              <a:lnSpc>
                <a:spcPct val="158000"/>
              </a:lnSpc>
              <a:spcBef>
                <a:spcPts val="0"/>
              </a:spcBef>
              <a:spcAft>
                <a:spcPts val="0"/>
              </a:spcAft>
              <a:buSzPts val="1400"/>
              <a:buChar char="●"/>
            </a:pPr>
            <a:r>
              <a:rPr lang="en" sz="1400">
                <a:solidFill>
                  <a:srgbClr val="181818"/>
                </a:solidFill>
                <a:highlight>
                  <a:srgbClr val="FFFFFF"/>
                </a:highlight>
              </a:rPr>
              <a:t>If this field is negative, then the corresponding </a:t>
            </a:r>
            <a:r>
              <a:rPr i="1" lang="en" sz="1400">
                <a:solidFill>
                  <a:srgbClr val="006000"/>
                </a:solidFill>
                <a:highlight>
                  <a:srgbClr val="FFFFFF"/>
                </a:highlight>
              </a:rPr>
              <a:t>events</a:t>
            </a:r>
            <a:r>
              <a:rPr lang="en" sz="1400">
                <a:solidFill>
                  <a:srgbClr val="181818"/>
                </a:solidFill>
                <a:highlight>
                  <a:srgbClr val="FFFFFF"/>
                </a:highlight>
              </a:rPr>
              <a:t> field is ignored and the </a:t>
            </a:r>
            <a:r>
              <a:rPr i="1" lang="en" sz="1400">
                <a:solidFill>
                  <a:srgbClr val="006000"/>
                </a:solidFill>
                <a:highlight>
                  <a:srgbClr val="FFFFFF"/>
                </a:highlight>
              </a:rPr>
              <a:t>revents</a:t>
            </a:r>
            <a:r>
              <a:rPr lang="en" sz="1400">
                <a:solidFill>
                  <a:srgbClr val="181818"/>
                </a:solidFill>
                <a:highlight>
                  <a:srgbClr val="FFFFFF"/>
                </a:highlight>
              </a:rPr>
              <a:t> field returns zero.  </a:t>
            </a:r>
            <a:endParaRPr sz="1400">
              <a:solidFill>
                <a:srgbClr val="181818"/>
              </a:solidFill>
              <a:highlight>
                <a:srgbClr val="FFFFFF"/>
              </a:highlight>
            </a:endParaRPr>
          </a:p>
          <a:p>
            <a:pPr indent="-317500" lvl="0" marL="457200" rtl="0" algn="l">
              <a:lnSpc>
                <a:spcPct val="158000"/>
              </a:lnSpc>
              <a:spcBef>
                <a:spcPts val="0"/>
              </a:spcBef>
              <a:spcAft>
                <a:spcPts val="0"/>
              </a:spcAft>
              <a:buSzPts val="1400"/>
              <a:buChar char="●"/>
            </a:pPr>
            <a:r>
              <a:rPr lang="en" sz="1400">
                <a:solidFill>
                  <a:srgbClr val="181818"/>
                </a:solidFill>
                <a:highlight>
                  <a:srgbClr val="FFFFFF"/>
                </a:highlight>
              </a:rPr>
              <a:t>This provides an easy way of ignoring a file descriptor for a single </a:t>
            </a:r>
            <a:r>
              <a:rPr b="1" lang="en" sz="1400">
                <a:solidFill>
                  <a:srgbClr val="502000"/>
                </a:solidFill>
                <a:highlight>
                  <a:srgbClr val="FFFFFF"/>
                </a:highlight>
                <a:latin typeface="Courier New"/>
                <a:ea typeface="Courier New"/>
                <a:cs typeface="Courier New"/>
                <a:sym typeface="Courier New"/>
              </a:rPr>
              <a:t>poll</a:t>
            </a:r>
            <a:r>
              <a:rPr lang="en" sz="1400">
                <a:solidFill>
                  <a:srgbClr val="181818"/>
                </a:solidFill>
                <a:highlight>
                  <a:srgbClr val="FFFFFF"/>
                </a:highlight>
              </a:rPr>
              <a:t>() call: simply negate the </a:t>
            </a:r>
            <a:r>
              <a:rPr i="1" lang="en" sz="1400">
                <a:solidFill>
                  <a:srgbClr val="006000"/>
                </a:solidFill>
                <a:highlight>
                  <a:srgbClr val="FFFFFF"/>
                </a:highlight>
              </a:rPr>
              <a:t>fd</a:t>
            </a:r>
            <a:r>
              <a:rPr lang="en" sz="1400">
                <a:solidFill>
                  <a:srgbClr val="181818"/>
                </a:solidFill>
                <a:highlight>
                  <a:srgbClr val="FFFFFF"/>
                </a:highlight>
              </a:rPr>
              <a:t> field.  Note, however, that this technique can't be used to ignore file descriptor 0.</a:t>
            </a:r>
            <a:endParaRPr sz="1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3"/>
          <p:cNvSpPr txBox="1"/>
          <p:nvPr>
            <p:ph type="title"/>
          </p:nvPr>
        </p:nvSpPr>
        <p:spPr>
          <a:xfrm>
            <a:off x="729450" y="1220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Poll flags</a:t>
            </a:r>
            <a:endParaRPr/>
          </a:p>
        </p:txBody>
      </p:sp>
      <p:sp>
        <p:nvSpPr>
          <p:cNvPr id="354" name="Google Shape;354;p53"/>
          <p:cNvSpPr txBox="1"/>
          <p:nvPr>
            <p:ph idx="1" type="body"/>
          </p:nvPr>
        </p:nvSpPr>
        <p:spPr>
          <a:xfrm>
            <a:off x="729450" y="1755275"/>
            <a:ext cx="7688700" cy="2261100"/>
          </a:xfrm>
          <a:prstGeom prst="rect">
            <a:avLst/>
          </a:prstGeom>
        </p:spPr>
        <p:txBody>
          <a:bodyPr anchorCtr="0" anchor="t" bIns="91425" lIns="91425" spcFirstLastPara="1" rIns="91425" wrap="square" tIns="91425">
            <a:noAutofit/>
          </a:bodyPr>
          <a:lstStyle/>
          <a:p>
            <a:pPr indent="0" lvl="0" marL="76200" rtl="0" algn="l">
              <a:lnSpc>
                <a:spcPct val="158000"/>
              </a:lnSpc>
              <a:spcBef>
                <a:spcPts val="0"/>
              </a:spcBef>
              <a:spcAft>
                <a:spcPts val="0"/>
              </a:spcAft>
              <a:buNone/>
            </a:pPr>
            <a:r>
              <a:rPr b="1" lang="en" sz="1400">
                <a:solidFill>
                  <a:srgbClr val="502000"/>
                </a:solidFill>
                <a:highlight>
                  <a:srgbClr val="FFFFFF"/>
                </a:highlight>
              </a:rPr>
              <a:t>POLLIN </a:t>
            </a:r>
            <a:r>
              <a:rPr lang="en" sz="1400">
                <a:solidFill>
                  <a:srgbClr val="181818"/>
                </a:solidFill>
                <a:highlight>
                  <a:srgbClr val="FFFFFF"/>
                </a:highlight>
              </a:rPr>
              <a:t>There is data to read.</a:t>
            </a:r>
            <a:endParaRPr sz="1400">
              <a:solidFill>
                <a:srgbClr val="181818"/>
              </a:solidFill>
              <a:highlight>
                <a:srgbClr val="FFFFFF"/>
              </a:highlight>
            </a:endParaRPr>
          </a:p>
          <a:p>
            <a:pPr indent="0" lvl="0" marL="76200" rtl="0" algn="l">
              <a:lnSpc>
                <a:spcPct val="158000"/>
              </a:lnSpc>
              <a:spcBef>
                <a:spcPts val="3600"/>
              </a:spcBef>
              <a:spcAft>
                <a:spcPts val="0"/>
              </a:spcAft>
              <a:buNone/>
            </a:pPr>
            <a:r>
              <a:rPr b="1" lang="en" sz="1400">
                <a:solidFill>
                  <a:srgbClr val="502000"/>
                </a:solidFill>
                <a:highlight>
                  <a:srgbClr val="FFFFFF"/>
                </a:highlight>
              </a:rPr>
              <a:t>POLLERR</a:t>
            </a:r>
            <a:r>
              <a:rPr lang="en" sz="1400">
                <a:solidFill>
                  <a:srgbClr val="181818"/>
                </a:solidFill>
                <a:highlight>
                  <a:srgbClr val="FFFFFF"/>
                </a:highlight>
              </a:rPr>
              <a:t> Error condition (only returned in </a:t>
            </a:r>
            <a:r>
              <a:rPr i="1" lang="en" sz="1400">
                <a:solidFill>
                  <a:srgbClr val="006000"/>
                </a:solidFill>
                <a:highlight>
                  <a:srgbClr val="FFFFFF"/>
                </a:highlight>
              </a:rPr>
              <a:t>revents</a:t>
            </a:r>
            <a:r>
              <a:rPr lang="en" sz="1400">
                <a:solidFill>
                  <a:srgbClr val="181818"/>
                </a:solidFill>
                <a:highlight>
                  <a:srgbClr val="FFFFFF"/>
                </a:highlight>
              </a:rPr>
              <a:t>; ignored in </a:t>
            </a:r>
            <a:r>
              <a:rPr i="1" lang="en" sz="1400">
                <a:solidFill>
                  <a:srgbClr val="006000"/>
                </a:solidFill>
                <a:highlight>
                  <a:srgbClr val="FFFFFF"/>
                </a:highlight>
              </a:rPr>
              <a:t>events</a:t>
            </a:r>
            <a:r>
              <a:rPr lang="en" sz="1400">
                <a:solidFill>
                  <a:srgbClr val="181818"/>
                </a:solidFill>
                <a:highlight>
                  <a:srgbClr val="FFFFFF"/>
                </a:highlight>
              </a:rPr>
              <a:t>). This bit is also set for a file descriptor referring to the write end of a pipe when the read end has been closed.</a:t>
            </a:r>
            <a:endParaRPr sz="1400">
              <a:solidFill>
                <a:srgbClr val="181818"/>
              </a:solidFill>
              <a:highlight>
                <a:srgbClr val="FFFFFF"/>
              </a:highlight>
            </a:endParaRPr>
          </a:p>
          <a:p>
            <a:pPr indent="0" lvl="0" marL="76200" rtl="0" algn="l">
              <a:lnSpc>
                <a:spcPct val="158000"/>
              </a:lnSpc>
              <a:spcBef>
                <a:spcPts val="3600"/>
              </a:spcBef>
              <a:spcAft>
                <a:spcPts val="0"/>
              </a:spcAft>
              <a:buNone/>
            </a:pPr>
            <a:r>
              <a:rPr b="1" lang="en" sz="1400">
                <a:solidFill>
                  <a:srgbClr val="502000"/>
                </a:solidFill>
                <a:highlight>
                  <a:srgbClr val="FFFFFF"/>
                </a:highlight>
              </a:rPr>
              <a:t>POLLHUP</a:t>
            </a:r>
            <a:r>
              <a:rPr lang="en" sz="1400">
                <a:solidFill>
                  <a:srgbClr val="181818"/>
                </a:solidFill>
                <a:highlight>
                  <a:srgbClr val="FFFFFF"/>
                </a:highlight>
              </a:rPr>
              <a:t> Hang up (only returned in </a:t>
            </a:r>
            <a:r>
              <a:rPr i="1" lang="en" sz="1400">
                <a:solidFill>
                  <a:srgbClr val="006000"/>
                </a:solidFill>
                <a:highlight>
                  <a:srgbClr val="FFFFFF"/>
                </a:highlight>
              </a:rPr>
              <a:t>revents</a:t>
            </a:r>
            <a:r>
              <a:rPr lang="en" sz="1400">
                <a:solidFill>
                  <a:srgbClr val="181818"/>
                </a:solidFill>
                <a:highlight>
                  <a:srgbClr val="FFFFFF"/>
                </a:highlight>
              </a:rPr>
              <a:t>; ignored in </a:t>
            </a:r>
            <a:r>
              <a:rPr i="1" lang="en" sz="1400">
                <a:solidFill>
                  <a:srgbClr val="006000"/>
                </a:solidFill>
                <a:highlight>
                  <a:srgbClr val="FFFFFF"/>
                </a:highlight>
              </a:rPr>
              <a:t>events</a:t>
            </a:r>
            <a:r>
              <a:rPr lang="en" sz="1400">
                <a:solidFill>
                  <a:srgbClr val="181818"/>
                </a:solidFill>
                <a:highlight>
                  <a:srgbClr val="FFFFFF"/>
                </a:highlight>
              </a:rPr>
              <a:t>).  Note that when reading from a channel such as a pipe or a stream socket, this event merely indicates that the peer closed its end of the channel.  Subsequent reads from the channel will return 0 (end of file) only after all outstanding data in the channel has been consumed.</a:t>
            </a:r>
            <a:endParaRPr sz="1400">
              <a:solidFill>
                <a:srgbClr val="181818"/>
              </a:solidFill>
              <a:highlight>
                <a:srgbClr val="FFFFFF"/>
              </a:highlight>
            </a:endParaRPr>
          </a:p>
          <a:p>
            <a:pPr indent="0" lvl="0" marL="0" rtl="0" algn="l">
              <a:spcBef>
                <a:spcPts val="3600"/>
              </a:spcBef>
              <a:spcAft>
                <a:spcPts val="1600"/>
              </a:spcAft>
              <a:buNone/>
            </a:pPr>
            <a:r>
              <a:t/>
            </a:r>
            <a:endParaRPr sz="1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54"/>
          <p:cNvSpPr txBox="1"/>
          <p:nvPr>
            <p:ph type="title"/>
          </p:nvPr>
        </p:nvSpPr>
        <p:spPr>
          <a:xfrm>
            <a:off x="543025" y="588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360" name="Google Shape;360;p54"/>
          <p:cNvSpPr txBox="1"/>
          <p:nvPr>
            <p:ph idx="1" type="body"/>
          </p:nvPr>
        </p:nvSpPr>
        <p:spPr>
          <a:xfrm>
            <a:off x="279225" y="1124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#include &lt;stdio.h&gt;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#include &lt;unistd.h&gt;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#include &lt;sys/poll.h&gt;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#define TIMEOUT 5</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int main (void){</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struct pollfd fds[2];</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int ret;</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 watch stdin for input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fds[0].fd = STDIN_FILENO;</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fds[0].events = POLLIN;</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 watch stdout for ability to read also*/</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fds[1].fd = STDOUT_FILENO;</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fds[1].events = POLLIN;</a:t>
            </a:r>
            <a:endParaRPr>
              <a:latin typeface="Courier New"/>
              <a:ea typeface="Courier New"/>
              <a:cs typeface="Courier New"/>
              <a:sym typeface="Courier New"/>
            </a:endParaRPr>
          </a:p>
          <a:p>
            <a:pPr indent="457200" lvl="0" marL="0" rtl="0" algn="l">
              <a:spcBef>
                <a:spcPts val="0"/>
              </a:spcBef>
              <a:spcAft>
                <a:spcPts val="0"/>
              </a:spcAft>
              <a:buNone/>
            </a:pPr>
            <a:r>
              <a:rPr lang="en">
                <a:latin typeface="Courier New"/>
                <a:ea typeface="Courier New"/>
                <a:cs typeface="Courier New"/>
                <a:sym typeface="Courier New"/>
              </a:rPr>
              <a:t>ret = poll(fds, 2, TIMEOUT * 1000);</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p:txBody>
      </p:sp>
      <p:sp>
        <p:nvSpPr>
          <p:cNvPr id="361" name="Google Shape;361;p54"/>
          <p:cNvSpPr txBox="1"/>
          <p:nvPr/>
        </p:nvSpPr>
        <p:spPr>
          <a:xfrm>
            <a:off x="5099800" y="800300"/>
            <a:ext cx="4264200" cy="39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accent1"/>
                </a:solidFill>
                <a:latin typeface="Courier New"/>
                <a:ea typeface="Courier New"/>
                <a:cs typeface="Courier New"/>
                <a:sym typeface="Courier New"/>
              </a:rPr>
              <a:t>if (ret == -1) {</a:t>
            </a:r>
            <a:endParaRPr sz="1100">
              <a:solidFill>
                <a:schemeClr val="accent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chemeClr val="accent1"/>
                </a:solidFill>
                <a:latin typeface="Courier New"/>
                <a:ea typeface="Courier New"/>
                <a:cs typeface="Courier New"/>
                <a:sym typeface="Courier New"/>
              </a:rPr>
              <a:t>		perror ("poll");</a:t>
            </a:r>
            <a:endParaRPr sz="1100">
              <a:solidFill>
                <a:schemeClr val="accent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chemeClr val="accent1"/>
                </a:solidFill>
                <a:latin typeface="Courier New"/>
                <a:ea typeface="Courier New"/>
                <a:cs typeface="Courier New"/>
                <a:sym typeface="Courier New"/>
              </a:rPr>
              <a:t>		return 1;</a:t>
            </a:r>
            <a:endParaRPr sz="1100">
              <a:solidFill>
                <a:schemeClr val="accent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chemeClr val="accent1"/>
                </a:solidFill>
                <a:latin typeface="Courier New"/>
                <a:ea typeface="Courier New"/>
                <a:cs typeface="Courier New"/>
                <a:sym typeface="Courier New"/>
              </a:rPr>
              <a:t>	}</a:t>
            </a:r>
            <a:endParaRPr sz="1100">
              <a:solidFill>
                <a:schemeClr val="accent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accent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chemeClr val="accent1"/>
                </a:solidFill>
                <a:latin typeface="Courier New"/>
                <a:ea typeface="Courier New"/>
                <a:cs typeface="Courier New"/>
                <a:sym typeface="Courier New"/>
              </a:rPr>
              <a:t>if (!ret) {</a:t>
            </a:r>
            <a:endParaRPr sz="1100">
              <a:solidFill>
                <a:schemeClr val="accent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chemeClr val="accent1"/>
                </a:solidFill>
                <a:latin typeface="Courier New"/>
                <a:ea typeface="Courier New"/>
                <a:cs typeface="Courier New"/>
                <a:sym typeface="Courier New"/>
              </a:rPr>
              <a:t>	printf ("%d seconds elapsed.\n", TIMEOUT);</a:t>
            </a:r>
            <a:endParaRPr sz="1100">
              <a:solidFill>
                <a:schemeClr val="accent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chemeClr val="accent1"/>
                </a:solidFill>
                <a:latin typeface="Courier New"/>
                <a:ea typeface="Courier New"/>
                <a:cs typeface="Courier New"/>
                <a:sym typeface="Courier New"/>
              </a:rPr>
              <a:t>	return 0;</a:t>
            </a:r>
            <a:endParaRPr sz="1100">
              <a:solidFill>
                <a:schemeClr val="accent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chemeClr val="accent1"/>
                </a:solidFill>
                <a:latin typeface="Courier New"/>
                <a:ea typeface="Courier New"/>
                <a:cs typeface="Courier New"/>
                <a:sym typeface="Courier New"/>
              </a:rPr>
              <a:t>}</a:t>
            </a:r>
            <a:endParaRPr sz="1100">
              <a:solidFill>
                <a:schemeClr val="accent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chemeClr val="accent1"/>
                </a:solidFill>
                <a:latin typeface="Courier New"/>
                <a:ea typeface="Courier New"/>
                <a:cs typeface="Courier New"/>
                <a:sym typeface="Courier New"/>
              </a:rPr>
              <a:t>printf(“%d %d %d %d” , POLLIN, POLLOUT, fds[0].revents,fds[1].revents);</a:t>
            </a:r>
            <a:endParaRPr sz="1100">
              <a:solidFill>
                <a:schemeClr val="accent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chemeClr val="accent1"/>
                </a:solidFill>
                <a:latin typeface="Courier New"/>
                <a:ea typeface="Courier New"/>
                <a:cs typeface="Courier New"/>
                <a:sym typeface="Courier New"/>
              </a:rPr>
              <a:t>if (fds[0].revents &amp; POLLIN)</a:t>
            </a:r>
            <a:endParaRPr sz="1100">
              <a:solidFill>
                <a:schemeClr val="accent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chemeClr val="accent1"/>
                </a:solidFill>
                <a:latin typeface="Courier New"/>
                <a:ea typeface="Courier New"/>
                <a:cs typeface="Courier New"/>
                <a:sym typeface="Courier New"/>
              </a:rPr>
              <a:t>	printf ("stdin is readable\n");</a:t>
            </a:r>
            <a:endParaRPr sz="1100">
              <a:solidFill>
                <a:schemeClr val="accent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accent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chemeClr val="accent1"/>
                </a:solidFill>
                <a:latin typeface="Courier New"/>
                <a:ea typeface="Courier New"/>
                <a:cs typeface="Courier New"/>
                <a:sym typeface="Courier New"/>
              </a:rPr>
              <a:t>if (fds[1].revents &amp; POLLOUT)</a:t>
            </a:r>
            <a:endParaRPr sz="1100">
              <a:solidFill>
                <a:schemeClr val="accent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chemeClr val="accent1"/>
                </a:solidFill>
                <a:latin typeface="Courier New"/>
                <a:ea typeface="Courier New"/>
                <a:cs typeface="Courier New"/>
                <a:sym typeface="Courier New"/>
              </a:rPr>
              <a:t>	printf ("stdout is writable\n");</a:t>
            </a:r>
            <a:endParaRPr sz="1100">
              <a:solidFill>
                <a:schemeClr val="accent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accent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chemeClr val="accent1"/>
                </a:solidFill>
                <a:latin typeface="Courier New"/>
                <a:ea typeface="Courier New"/>
                <a:cs typeface="Courier New"/>
                <a:sym typeface="Courier New"/>
              </a:rPr>
              <a:t>return 0;</a:t>
            </a:r>
            <a:endParaRPr sz="1100">
              <a:solidFill>
                <a:schemeClr val="accent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accent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chemeClr val="accent1"/>
                </a:solidFill>
                <a:latin typeface="Courier New"/>
                <a:ea typeface="Courier New"/>
                <a:cs typeface="Courier New"/>
                <a:sym typeface="Courier New"/>
              </a:rPr>
              <a:t>}</a:t>
            </a:r>
            <a:endParaRPr sz="1100">
              <a:solidFill>
                <a:schemeClr val="accent1"/>
              </a:solidFill>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Output </a:t>
            </a:r>
            <a:endParaRPr/>
          </a:p>
        </p:txBody>
      </p:sp>
      <p:sp>
        <p:nvSpPr>
          <p:cNvPr id="367" name="Google Shape;367;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ourier New"/>
                <a:ea typeface="Courier New"/>
                <a:cs typeface="Courier New"/>
                <a:sym typeface="Courier New"/>
              </a:rPr>
              <a:t>Output:</a:t>
            </a:r>
            <a:endParaRPr sz="1400">
              <a:latin typeface="Courier New"/>
              <a:ea typeface="Courier New"/>
              <a:cs typeface="Courier New"/>
              <a:sym typeface="Courier New"/>
            </a:endParaRPr>
          </a:p>
          <a:p>
            <a:pPr indent="0" lvl="0" marL="0" rtl="0" algn="l">
              <a:spcBef>
                <a:spcPts val="0"/>
              </a:spcBef>
              <a:spcAft>
                <a:spcPts val="0"/>
              </a:spcAft>
              <a:buNone/>
            </a:pPr>
            <a:r>
              <a:rPr b="1" lang="en" sz="1400">
                <a:latin typeface="Courier New"/>
                <a:ea typeface="Courier New"/>
                <a:cs typeface="Courier New"/>
                <a:sym typeface="Courier New"/>
              </a:rPr>
              <a:t>./a.out</a:t>
            </a:r>
            <a:endParaRPr b="1" sz="1400">
              <a:latin typeface="Courier New"/>
              <a:ea typeface="Courier New"/>
              <a:cs typeface="Courier New"/>
              <a:sym typeface="Courier New"/>
            </a:endParaRPr>
          </a:p>
          <a:p>
            <a:pPr indent="0" lvl="0" marL="0" rtl="0" algn="l">
              <a:spcBef>
                <a:spcPts val="0"/>
              </a:spcBef>
              <a:spcAft>
                <a:spcPts val="0"/>
              </a:spcAft>
              <a:buNone/>
            </a:pPr>
            <a:r>
              <a:rPr b="1" lang="en" sz="1400">
                <a:latin typeface="Courier New"/>
                <a:ea typeface="Courier New"/>
                <a:cs typeface="Courier New"/>
                <a:sym typeface="Courier New"/>
              </a:rPr>
              <a:t>ls</a:t>
            </a:r>
            <a:endParaRPr b="1" sz="1400">
              <a:latin typeface="Courier New"/>
              <a:ea typeface="Courier New"/>
              <a:cs typeface="Courier New"/>
              <a:sym typeface="Courier New"/>
            </a:endParaRPr>
          </a:p>
          <a:p>
            <a:pPr indent="0" lvl="0" marL="0" rtl="0" algn="l">
              <a:spcBef>
                <a:spcPts val="0"/>
              </a:spcBef>
              <a:spcAft>
                <a:spcPts val="0"/>
              </a:spcAft>
              <a:buNone/>
            </a:pPr>
            <a:r>
              <a:t/>
            </a:r>
            <a:endParaRPr sz="1400">
              <a:latin typeface="Courier New"/>
              <a:ea typeface="Courier New"/>
              <a:cs typeface="Courier New"/>
              <a:sym typeface="Courier New"/>
            </a:endParaRPr>
          </a:p>
          <a:p>
            <a:pPr indent="0" lvl="0" marL="0" rtl="0" algn="l">
              <a:spcBef>
                <a:spcPts val="0"/>
              </a:spcBef>
              <a:spcAft>
                <a:spcPts val="0"/>
              </a:spcAft>
              <a:buNone/>
            </a:pPr>
            <a:r>
              <a:rPr lang="en" sz="1400">
                <a:latin typeface="Courier New"/>
                <a:ea typeface="Courier New"/>
                <a:cs typeface="Courier New"/>
                <a:sym typeface="Courier New"/>
              </a:rPr>
              <a:t> </a:t>
            </a:r>
            <a:r>
              <a:rPr b="1" lang="en" sz="1400">
                <a:latin typeface="Courier New"/>
                <a:ea typeface="Courier New"/>
                <a:cs typeface="Courier New"/>
                <a:sym typeface="Courier New"/>
              </a:rPr>
              <a:t>POLLIN =1</a:t>
            </a:r>
            <a:endParaRPr b="1" sz="1400">
              <a:latin typeface="Courier New"/>
              <a:ea typeface="Courier New"/>
              <a:cs typeface="Courier New"/>
              <a:sym typeface="Courier New"/>
            </a:endParaRPr>
          </a:p>
          <a:p>
            <a:pPr indent="0" lvl="0" marL="0" rtl="0" algn="l">
              <a:spcBef>
                <a:spcPts val="0"/>
              </a:spcBef>
              <a:spcAft>
                <a:spcPts val="0"/>
              </a:spcAft>
              <a:buNone/>
            </a:pPr>
            <a:r>
              <a:rPr b="1" lang="en" sz="1400">
                <a:latin typeface="Courier New"/>
                <a:ea typeface="Courier New"/>
                <a:cs typeface="Courier New"/>
                <a:sym typeface="Courier New"/>
              </a:rPr>
              <a:t> POLLOUT = 4</a:t>
            </a:r>
            <a:endParaRPr b="1" sz="1400">
              <a:latin typeface="Courier New"/>
              <a:ea typeface="Courier New"/>
              <a:cs typeface="Courier New"/>
              <a:sym typeface="Courier New"/>
            </a:endParaRPr>
          </a:p>
          <a:p>
            <a:pPr indent="0" lvl="0" marL="0" rtl="0" algn="l">
              <a:spcBef>
                <a:spcPts val="0"/>
              </a:spcBef>
              <a:spcAft>
                <a:spcPts val="0"/>
              </a:spcAft>
              <a:buNone/>
            </a:pPr>
            <a:r>
              <a:rPr b="1" lang="en" sz="1400">
                <a:latin typeface="Courier New"/>
                <a:ea typeface="Courier New"/>
                <a:cs typeface="Courier New"/>
                <a:sym typeface="Courier New"/>
              </a:rPr>
              <a:t> fds[0].revents = 1</a:t>
            </a:r>
            <a:endParaRPr b="1" sz="1400">
              <a:latin typeface="Courier New"/>
              <a:ea typeface="Courier New"/>
              <a:cs typeface="Courier New"/>
              <a:sym typeface="Courier New"/>
            </a:endParaRPr>
          </a:p>
          <a:p>
            <a:pPr indent="0" lvl="0" marL="0" rtl="0" algn="l">
              <a:spcBef>
                <a:spcPts val="0"/>
              </a:spcBef>
              <a:spcAft>
                <a:spcPts val="0"/>
              </a:spcAft>
              <a:buNone/>
            </a:pPr>
            <a:r>
              <a:rPr b="1" lang="en" sz="1400">
                <a:latin typeface="Courier New"/>
                <a:ea typeface="Courier New"/>
                <a:cs typeface="Courier New"/>
                <a:sym typeface="Courier New"/>
              </a:rPr>
              <a:t> fds[1].revents= 1</a:t>
            </a:r>
            <a:endParaRPr b="1" sz="1400">
              <a:latin typeface="Courier New"/>
              <a:ea typeface="Courier New"/>
              <a:cs typeface="Courier New"/>
              <a:sym typeface="Courier New"/>
            </a:endParaRPr>
          </a:p>
          <a:p>
            <a:pPr indent="0" lvl="0" marL="0" rtl="0" algn="l">
              <a:spcBef>
                <a:spcPts val="0"/>
              </a:spcBef>
              <a:spcAft>
                <a:spcPts val="0"/>
              </a:spcAft>
              <a:buNone/>
            </a:pPr>
            <a:r>
              <a:rPr b="1" lang="en" sz="1400">
                <a:latin typeface="Courier New"/>
                <a:ea typeface="Courier New"/>
                <a:cs typeface="Courier New"/>
                <a:sym typeface="Courier New"/>
              </a:rPr>
              <a:t> stdin is readable</a:t>
            </a:r>
            <a:endParaRPr b="1" sz="1400">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368" name="Google Shape;368;p55"/>
          <p:cNvSpPr txBox="1"/>
          <p:nvPr/>
        </p:nvSpPr>
        <p:spPr>
          <a:xfrm>
            <a:off x="4377150" y="1669200"/>
            <a:ext cx="4338000" cy="2814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Font typeface="Lato"/>
              <a:buChar char="●"/>
            </a:pPr>
            <a:r>
              <a:rPr lang="en">
                <a:solidFill>
                  <a:srgbClr val="434343"/>
                </a:solidFill>
                <a:latin typeface="Courier New"/>
                <a:ea typeface="Courier New"/>
                <a:cs typeface="Courier New"/>
                <a:sym typeface="Courier New"/>
              </a:rPr>
              <a:t>POLLIN</a:t>
            </a:r>
            <a:r>
              <a:rPr lang="en">
                <a:solidFill>
                  <a:srgbClr val="434343"/>
                </a:solidFill>
                <a:latin typeface="Lato"/>
                <a:ea typeface="Lato"/>
                <a:cs typeface="Lato"/>
                <a:sym typeface="Lato"/>
              </a:rPr>
              <a:t> and </a:t>
            </a:r>
            <a:r>
              <a:rPr lang="en">
                <a:solidFill>
                  <a:srgbClr val="434343"/>
                </a:solidFill>
                <a:latin typeface="Courier New"/>
                <a:ea typeface="Courier New"/>
                <a:cs typeface="Courier New"/>
                <a:sym typeface="Courier New"/>
              </a:rPr>
              <a:t>POLLOUT</a:t>
            </a:r>
            <a:r>
              <a:rPr lang="en">
                <a:solidFill>
                  <a:srgbClr val="434343"/>
                </a:solidFill>
                <a:latin typeface="Lato"/>
                <a:ea typeface="Lato"/>
                <a:cs typeface="Lato"/>
                <a:sym typeface="Lato"/>
              </a:rPr>
              <a:t> are 1 and 4 respectively</a:t>
            </a:r>
            <a:endParaRPr>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The  line</a:t>
            </a:r>
            <a:r>
              <a:rPr lang="en">
                <a:solidFill>
                  <a:srgbClr val="434343"/>
                </a:solidFill>
                <a:latin typeface="Courier New"/>
                <a:ea typeface="Courier New"/>
                <a:cs typeface="Courier New"/>
                <a:sym typeface="Courier New"/>
              </a:rPr>
              <a:t> </a:t>
            </a:r>
            <a:r>
              <a:rPr lang="en">
                <a:solidFill>
                  <a:srgbClr val="434343"/>
                </a:solidFill>
                <a:latin typeface="Courier New"/>
                <a:ea typeface="Courier New"/>
                <a:cs typeface="Courier New"/>
                <a:sym typeface="Courier New"/>
              </a:rPr>
              <a:t>fds[1].events</a:t>
            </a:r>
            <a:r>
              <a:rPr lang="en">
                <a:solidFill>
                  <a:srgbClr val="434343"/>
                </a:solidFill>
                <a:latin typeface="Lato"/>
                <a:ea typeface="Lato"/>
                <a:cs typeface="Lato"/>
                <a:sym typeface="Lato"/>
              </a:rPr>
              <a:t> = </a:t>
            </a:r>
            <a:r>
              <a:rPr lang="en">
                <a:solidFill>
                  <a:srgbClr val="434343"/>
                </a:solidFill>
                <a:latin typeface="Courier New"/>
                <a:ea typeface="Courier New"/>
                <a:cs typeface="Courier New"/>
                <a:sym typeface="Courier New"/>
              </a:rPr>
              <a:t>POLLIN</a:t>
            </a:r>
            <a:r>
              <a:rPr lang="en">
                <a:solidFill>
                  <a:srgbClr val="434343"/>
                </a:solidFill>
                <a:latin typeface="Lato"/>
                <a:ea typeface="Lato"/>
                <a:cs typeface="Lato"/>
                <a:sym typeface="Lato"/>
              </a:rPr>
              <a:t>,  </a:t>
            </a:r>
            <a:r>
              <a:rPr lang="en">
                <a:solidFill>
                  <a:srgbClr val="434343"/>
                </a:solidFill>
                <a:latin typeface="Courier New"/>
                <a:ea typeface="Courier New"/>
                <a:cs typeface="Courier New"/>
                <a:sym typeface="Courier New"/>
              </a:rPr>
              <a:t>fds[0].events = POLLIN </a:t>
            </a:r>
            <a:r>
              <a:rPr lang="en">
                <a:solidFill>
                  <a:srgbClr val="434343"/>
                </a:solidFill>
                <a:latin typeface="Lato"/>
                <a:ea typeface="Lato"/>
                <a:cs typeface="Lato"/>
                <a:sym typeface="Lato"/>
              </a:rPr>
              <a:t>mean that the stdout,stdin are waiting for an input. </a:t>
            </a:r>
            <a:endParaRPr>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Once we type an input,  </a:t>
            </a:r>
            <a:r>
              <a:rPr lang="en">
                <a:solidFill>
                  <a:srgbClr val="434343"/>
                </a:solidFill>
                <a:latin typeface="Courier New"/>
                <a:ea typeface="Courier New"/>
                <a:cs typeface="Courier New"/>
                <a:sym typeface="Courier New"/>
              </a:rPr>
              <a:t>fds[0].revents</a:t>
            </a:r>
            <a:r>
              <a:rPr lang="en">
                <a:solidFill>
                  <a:srgbClr val="434343"/>
                </a:solidFill>
                <a:latin typeface="Lato"/>
                <a:ea typeface="Lato"/>
                <a:cs typeface="Lato"/>
                <a:sym typeface="Lato"/>
              </a:rPr>
              <a:t> becomes 1  and </a:t>
            </a:r>
            <a:r>
              <a:rPr lang="en">
                <a:solidFill>
                  <a:srgbClr val="434343"/>
                </a:solidFill>
                <a:latin typeface="Courier New"/>
                <a:ea typeface="Courier New"/>
                <a:cs typeface="Courier New"/>
                <a:sym typeface="Courier New"/>
              </a:rPr>
              <a:t>fds[0].revents</a:t>
            </a:r>
            <a:r>
              <a:rPr lang="en">
                <a:solidFill>
                  <a:srgbClr val="434343"/>
                </a:solidFill>
                <a:latin typeface="Lato"/>
                <a:ea typeface="Lato"/>
                <a:cs typeface="Lato"/>
                <a:sym typeface="Lato"/>
              </a:rPr>
              <a:t> becomes 1</a:t>
            </a:r>
            <a:endParaRPr>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Once fds[0].revents  becomes 1, </a:t>
            </a:r>
            <a:r>
              <a:rPr lang="en">
                <a:solidFill>
                  <a:schemeClr val="accent1"/>
                </a:solidFill>
                <a:latin typeface="Courier New"/>
                <a:ea typeface="Courier New"/>
                <a:cs typeface="Courier New"/>
                <a:sym typeface="Courier New"/>
              </a:rPr>
              <a:t>fds[0].revents &amp; POLLIN </a:t>
            </a:r>
            <a:r>
              <a:rPr lang="en">
                <a:solidFill>
                  <a:schemeClr val="accent1"/>
                </a:solidFill>
                <a:latin typeface="Lato"/>
                <a:ea typeface="Lato"/>
                <a:cs typeface="Lato"/>
                <a:sym typeface="Lato"/>
              </a:rPr>
              <a:t>becomes 1</a:t>
            </a:r>
            <a:r>
              <a:rPr lang="en">
                <a:solidFill>
                  <a:schemeClr val="accent1"/>
                </a:solidFill>
                <a:latin typeface="Courier New"/>
                <a:ea typeface="Courier New"/>
                <a:cs typeface="Courier New"/>
                <a:sym typeface="Courier New"/>
              </a:rPr>
              <a:t> </a:t>
            </a:r>
            <a:endParaRPr>
              <a:solidFill>
                <a:schemeClr val="accent1"/>
              </a:solidFill>
              <a:latin typeface="Courier New"/>
              <a:ea typeface="Courier New"/>
              <a:cs typeface="Courier New"/>
              <a:sym typeface="Courier New"/>
            </a:endParaRPr>
          </a:p>
          <a:p>
            <a:pPr indent="-317500" lvl="0" marL="457200" rtl="0" algn="l">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Once fds[1].revents  becomes 1, </a:t>
            </a:r>
            <a:r>
              <a:rPr lang="en">
                <a:solidFill>
                  <a:schemeClr val="accent1"/>
                </a:solidFill>
                <a:latin typeface="Courier New"/>
                <a:ea typeface="Courier New"/>
                <a:cs typeface="Courier New"/>
                <a:sym typeface="Courier New"/>
              </a:rPr>
              <a:t>fds[1].revents &amp; POLLOUT </a:t>
            </a:r>
            <a:r>
              <a:rPr lang="en">
                <a:solidFill>
                  <a:schemeClr val="accent1"/>
                </a:solidFill>
                <a:latin typeface="Lato"/>
                <a:ea typeface="Lato"/>
                <a:cs typeface="Lato"/>
                <a:sym typeface="Lato"/>
              </a:rPr>
              <a:t>becomes 1 &amp; 4 = 0</a:t>
            </a:r>
            <a:r>
              <a:rPr lang="en">
                <a:solidFill>
                  <a:schemeClr val="accent1"/>
                </a:solidFill>
                <a:latin typeface="Courier New"/>
                <a:ea typeface="Courier New"/>
                <a:cs typeface="Courier New"/>
                <a:sym typeface="Courier New"/>
              </a:rPr>
              <a:t> </a:t>
            </a:r>
            <a:endParaRPr>
              <a:solidFill>
                <a:schemeClr val="accent1"/>
              </a:solidFill>
              <a:latin typeface="Courier New"/>
              <a:ea typeface="Courier New"/>
              <a:cs typeface="Courier New"/>
              <a:sym typeface="Courier New"/>
            </a:endParaRPr>
          </a:p>
          <a:p>
            <a:pPr indent="0" lvl="0" marL="457200" rtl="0" algn="l">
              <a:spcBef>
                <a:spcPts val="0"/>
              </a:spcBef>
              <a:spcAft>
                <a:spcPts val="0"/>
              </a:spcAft>
              <a:buNone/>
            </a:pPr>
            <a:r>
              <a:t/>
            </a:r>
            <a:endParaRPr>
              <a:solidFill>
                <a:schemeClr val="accent1"/>
              </a:solidFill>
              <a:latin typeface="Courier New"/>
              <a:ea typeface="Courier New"/>
              <a:cs typeface="Courier New"/>
              <a:sym typeface="Courier New"/>
            </a:endParaRPr>
          </a:p>
        </p:txBody>
      </p:sp>
      <p:sp>
        <p:nvSpPr>
          <p:cNvPr id="369" name="Google Shape;369;p55"/>
          <p:cNvSpPr txBox="1"/>
          <p:nvPr/>
        </p:nvSpPr>
        <p:spPr>
          <a:xfrm>
            <a:off x="4572000" y="1318650"/>
            <a:ext cx="2173800" cy="3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Explanation</a:t>
            </a:r>
            <a:r>
              <a:rPr lang="en">
                <a:latin typeface="Lato"/>
                <a:ea typeface="Lato"/>
                <a:cs typeface="Lato"/>
                <a:sym typeface="Lato"/>
              </a:rPr>
              <a:t>:</a:t>
            </a:r>
            <a:endParaRPr>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stty sane</a:t>
            </a:r>
            <a:endParaRPr/>
          </a:p>
          <a:p>
            <a:pPr indent="0" lvl="0" marL="0" rtl="0" algn="l">
              <a:lnSpc>
                <a:spcPct val="115000"/>
              </a:lnSpc>
              <a:spcBef>
                <a:spcPts val="0"/>
              </a:spcBef>
              <a:spcAft>
                <a:spcPts val="0"/>
              </a:spcAft>
              <a:buNone/>
            </a:pPr>
            <a:r>
              <a:t/>
            </a:r>
            <a:endParaRPr sz="2400">
              <a:solidFill>
                <a:schemeClr val="accent1"/>
              </a:solidFill>
            </a:endParaRPr>
          </a:p>
          <a:p>
            <a:pPr indent="0" lvl="0" marL="0" rtl="0" algn="l">
              <a:spcBef>
                <a:spcPts val="1600"/>
              </a:spcBef>
              <a:spcAft>
                <a:spcPts val="0"/>
              </a:spcAft>
              <a:buNone/>
            </a:pPr>
            <a:r>
              <a:t/>
            </a:r>
            <a:endParaRPr/>
          </a:p>
        </p:txBody>
      </p:sp>
      <p:sp>
        <p:nvSpPr>
          <p:cNvPr id="375" name="Google Shape;375;p56"/>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lnSpc>
                <a:spcPct val="140000"/>
              </a:lnSpc>
              <a:spcBef>
                <a:spcPts val="1100"/>
              </a:spcBef>
              <a:spcAft>
                <a:spcPts val="0"/>
              </a:spcAft>
              <a:buNone/>
            </a:pPr>
            <a:r>
              <a:rPr b="1" lang="en" sz="1400">
                <a:solidFill>
                  <a:srgbClr val="3D3B49"/>
                </a:solidFill>
                <a:highlight>
                  <a:srgbClr val="FFFFFF"/>
                </a:highlight>
              </a:rPr>
              <a:t>Problem</a:t>
            </a:r>
            <a:endParaRPr b="1" sz="1400">
              <a:solidFill>
                <a:srgbClr val="3D3B49"/>
              </a:solidFill>
              <a:highlight>
                <a:srgbClr val="FFFFFF"/>
              </a:highlight>
            </a:endParaRPr>
          </a:p>
          <a:p>
            <a:pPr indent="0" lvl="0" marL="0" rtl="0" algn="l">
              <a:lnSpc>
                <a:spcPct val="165000"/>
              </a:lnSpc>
              <a:spcBef>
                <a:spcPts val="1100"/>
              </a:spcBef>
              <a:spcAft>
                <a:spcPts val="0"/>
              </a:spcAft>
              <a:buNone/>
            </a:pPr>
            <a:r>
              <a:rPr lang="en" sz="1400">
                <a:solidFill>
                  <a:srgbClr val="333333"/>
                </a:solidFill>
                <a:highlight>
                  <a:srgbClr val="FFFFFF"/>
                </a:highlight>
              </a:rPr>
              <a:t>Suppose you have aborted an SSH session and now you can’t see what you are typing. Or perhaps you accidentally displayed a binary file and your terminal window is now gibberish.</a:t>
            </a:r>
            <a:endParaRPr sz="1400">
              <a:solidFill>
                <a:srgbClr val="333333"/>
              </a:solidFill>
              <a:highlight>
                <a:srgbClr val="FFFFFF"/>
              </a:highlight>
            </a:endParaRPr>
          </a:p>
          <a:p>
            <a:pPr indent="0" lvl="0" marL="0" rtl="0" algn="l">
              <a:lnSpc>
                <a:spcPct val="140000"/>
              </a:lnSpc>
              <a:spcBef>
                <a:spcPts val="1900"/>
              </a:spcBef>
              <a:spcAft>
                <a:spcPts val="0"/>
              </a:spcAft>
              <a:buNone/>
            </a:pPr>
            <a:r>
              <a:rPr b="1" lang="en" sz="1400">
                <a:solidFill>
                  <a:srgbClr val="3D3B49"/>
                </a:solidFill>
                <a:highlight>
                  <a:srgbClr val="FFFFFF"/>
                </a:highlight>
              </a:rPr>
              <a:t>Solution</a:t>
            </a:r>
            <a:endParaRPr b="1" sz="1400">
              <a:solidFill>
                <a:srgbClr val="3D3B49"/>
              </a:solidFill>
              <a:highlight>
                <a:srgbClr val="FFFFFF"/>
              </a:highlight>
            </a:endParaRPr>
          </a:p>
          <a:p>
            <a:pPr indent="0" lvl="0" marL="0" rtl="0" algn="l">
              <a:lnSpc>
                <a:spcPct val="165000"/>
              </a:lnSpc>
              <a:spcBef>
                <a:spcPts val="1100"/>
              </a:spcBef>
              <a:spcAft>
                <a:spcPts val="0"/>
              </a:spcAft>
              <a:buNone/>
            </a:pPr>
            <a:r>
              <a:rPr lang="en" sz="1400">
                <a:solidFill>
                  <a:srgbClr val="333333"/>
                </a:solidFill>
                <a:highlight>
                  <a:srgbClr val="FFFFFF"/>
                </a:highlight>
              </a:rPr>
              <a:t>Type </a:t>
            </a:r>
            <a:r>
              <a:rPr lang="en" sz="1400">
                <a:solidFill>
                  <a:srgbClr val="333333"/>
                </a:solidFill>
                <a:highlight>
                  <a:srgbClr val="FFFFFF"/>
                </a:highlight>
                <a:latin typeface="Courier New"/>
                <a:ea typeface="Courier New"/>
                <a:cs typeface="Courier New"/>
                <a:sym typeface="Courier New"/>
              </a:rPr>
              <a:t>stty sane</a:t>
            </a:r>
            <a:r>
              <a:rPr lang="en" sz="1400">
                <a:solidFill>
                  <a:srgbClr val="333333"/>
                </a:solidFill>
                <a:highlight>
                  <a:srgbClr val="FFFFFF"/>
                </a:highlight>
              </a:rPr>
              <a:t> and then the Enter key, even if you can’t see what you are typing, to restore sane terminal settings. You may want to hit Enter a few times first, to make sure you don’t have anything else on your input line before you start typing the command.</a:t>
            </a:r>
            <a:endParaRPr sz="1400">
              <a:solidFill>
                <a:srgbClr val="333333"/>
              </a:solidFill>
              <a:highlight>
                <a:srgbClr val="FFFFFF"/>
              </a:highlight>
            </a:endParaRPr>
          </a:p>
          <a:p>
            <a:pPr indent="0" lvl="0" marL="0" rtl="0" algn="l">
              <a:spcBef>
                <a:spcPts val="1900"/>
              </a:spcBef>
              <a:spcAft>
                <a:spcPts val="1600"/>
              </a:spcAft>
              <a:buNone/>
            </a:pPr>
            <a:r>
              <a:t/>
            </a:r>
            <a:endParaRPr sz="1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57"/>
          <p:cNvSpPr txBox="1"/>
          <p:nvPr>
            <p:ph type="title"/>
          </p:nvPr>
        </p:nvSpPr>
        <p:spPr>
          <a:xfrm>
            <a:off x="321600" y="26360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Thank you!</a:t>
            </a:r>
            <a:endParaRPr b="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big picture</a:t>
            </a:r>
            <a:endParaRPr/>
          </a:p>
        </p:txBody>
      </p:sp>
      <p:sp>
        <p:nvSpPr>
          <p:cNvPr id="111" name="Google Shape;111;p17"/>
          <p:cNvSpPr txBox="1"/>
          <p:nvPr>
            <p:ph idx="1" type="body"/>
          </p:nvPr>
        </p:nvSpPr>
        <p:spPr>
          <a:xfrm>
            <a:off x="727650" y="1886850"/>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T</a:t>
            </a:r>
            <a:r>
              <a:rPr lang="en"/>
              <a:t>he server program will connect with the client, receive the client's commands and send them to the shell, and will "serve" the client the outputs of those commands. </a:t>
            </a:r>
            <a:endParaRPr/>
          </a:p>
          <a:p>
            <a:pPr indent="0" lvl="0" marL="0" rtl="0" algn="l">
              <a:spcBef>
                <a:spcPts val="1200"/>
              </a:spcBef>
              <a:spcAft>
                <a:spcPts val="0"/>
              </a:spcAft>
              <a:buNone/>
            </a:pPr>
            <a:r>
              <a:t/>
            </a:r>
            <a:endParaRPr/>
          </a:p>
          <a:p>
            <a:pPr indent="0" lvl="0" marL="0" rtl="0" algn="l">
              <a:spcBef>
                <a:spcPts val="0"/>
              </a:spcBef>
              <a:spcAft>
                <a:spcPts val="1600"/>
              </a:spcAft>
              <a:buNone/>
            </a:pPr>
            <a:r>
              <a:t/>
            </a:r>
            <a:endParaRPr/>
          </a:p>
        </p:txBody>
      </p:sp>
      <p:pic>
        <p:nvPicPr>
          <p:cNvPr id="112" name="Google Shape;112;p17"/>
          <p:cNvPicPr preferRelativeResize="0"/>
          <p:nvPr/>
        </p:nvPicPr>
        <p:blipFill>
          <a:blip r:embed="rId3">
            <a:alphaModFix/>
          </a:blip>
          <a:stretch>
            <a:fillRect/>
          </a:stretch>
        </p:blipFill>
        <p:spPr>
          <a:xfrm>
            <a:off x="726250" y="3284150"/>
            <a:ext cx="1828003" cy="983826"/>
          </a:xfrm>
          <a:prstGeom prst="rect">
            <a:avLst/>
          </a:prstGeom>
          <a:noFill/>
          <a:ln>
            <a:noFill/>
          </a:ln>
        </p:spPr>
      </p:pic>
      <p:pic>
        <p:nvPicPr>
          <p:cNvPr id="113" name="Google Shape;113;p17"/>
          <p:cNvPicPr preferRelativeResize="0"/>
          <p:nvPr/>
        </p:nvPicPr>
        <p:blipFill>
          <a:blip r:embed="rId4">
            <a:alphaModFix/>
          </a:blip>
          <a:stretch>
            <a:fillRect/>
          </a:stretch>
        </p:blipFill>
        <p:spPr>
          <a:xfrm>
            <a:off x="3641600" y="3178913"/>
            <a:ext cx="1986625" cy="1194325"/>
          </a:xfrm>
          <a:prstGeom prst="rect">
            <a:avLst/>
          </a:prstGeom>
          <a:noFill/>
          <a:ln>
            <a:noFill/>
          </a:ln>
        </p:spPr>
      </p:pic>
      <p:sp>
        <p:nvSpPr>
          <p:cNvPr id="114" name="Google Shape;114;p17"/>
          <p:cNvSpPr txBox="1"/>
          <p:nvPr/>
        </p:nvSpPr>
        <p:spPr>
          <a:xfrm>
            <a:off x="6850050" y="3284213"/>
            <a:ext cx="1568100" cy="11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15" name="Google Shape;115;p17"/>
          <p:cNvSpPr/>
          <p:nvPr/>
        </p:nvSpPr>
        <p:spPr>
          <a:xfrm>
            <a:off x="6805225" y="3178925"/>
            <a:ext cx="1568100" cy="119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Shell</a:t>
            </a:r>
            <a:r>
              <a:rPr lang="en">
                <a:latin typeface="Lato"/>
                <a:ea typeface="Lato"/>
                <a:cs typeface="Lato"/>
                <a:sym typeface="Lato"/>
              </a:rPr>
              <a:t>: </a:t>
            </a:r>
            <a:r>
              <a:rPr lang="en">
                <a:solidFill>
                  <a:srgbClr val="0A0A23"/>
                </a:solidFill>
                <a:latin typeface="Lato"/>
                <a:ea typeface="Lato"/>
                <a:cs typeface="Lato"/>
                <a:sym typeface="Lato"/>
              </a:rPr>
              <a:t>Simply a macro processor that executes commands</a:t>
            </a:r>
            <a:r>
              <a:rPr lang="en" sz="1650">
                <a:solidFill>
                  <a:srgbClr val="0A0A23"/>
                </a:solidFill>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t/>
            </a:r>
            <a:endParaRPr/>
          </a:p>
        </p:txBody>
      </p:sp>
      <p:cxnSp>
        <p:nvCxnSpPr>
          <p:cNvPr id="116" name="Google Shape;116;p17"/>
          <p:cNvCxnSpPr/>
          <p:nvPr/>
        </p:nvCxnSpPr>
        <p:spPr>
          <a:xfrm flipH="1" rot="10800000">
            <a:off x="2742000" y="3396100"/>
            <a:ext cx="788700" cy="90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17"/>
          <p:cNvCxnSpPr/>
          <p:nvPr/>
        </p:nvCxnSpPr>
        <p:spPr>
          <a:xfrm flipH="1">
            <a:off x="2794900" y="4086125"/>
            <a:ext cx="816300" cy="99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7"/>
          <p:cNvCxnSpPr/>
          <p:nvPr/>
        </p:nvCxnSpPr>
        <p:spPr>
          <a:xfrm flipH="1" rot="10800000">
            <a:off x="5811725" y="3342400"/>
            <a:ext cx="788700" cy="90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17"/>
          <p:cNvCxnSpPr/>
          <p:nvPr/>
        </p:nvCxnSpPr>
        <p:spPr>
          <a:xfrm flipH="1">
            <a:off x="5811425" y="3996525"/>
            <a:ext cx="810600" cy="10200"/>
          </a:xfrm>
          <a:prstGeom prst="straightConnector1">
            <a:avLst/>
          </a:prstGeom>
          <a:noFill/>
          <a:ln cap="flat" cmpd="sng" w="9525">
            <a:solidFill>
              <a:schemeClr val="dk2"/>
            </a:solidFill>
            <a:prstDash val="solid"/>
            <a:round/>
            <a:headEnd len="med" w="med" type="none"/>
            <a:tailEnd len="med" w="med" type="triangle"/>
          </a:ln>
        </p:spPr>
      </p:cxnSp>
      <p:sp>
        <p:nvSpPr>
          <p:cNvPr id="120" name="Google Shape;120;p17"/>
          <p:cNvSpPr txBox="1"/>
          <p:nvPr/>
        </p:nvSpPr>
        <p:spPr>
          <a:xfrm>
            <a:off x="619275" y="4267975"/>
            <a:ext cx="2167500" cy="1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User types into keyboard</a:t>
            </a:r>
            <a:endParaRPr>
              <a:latin typeface="Lato"/>
              <a:ea typeface="Lato"/>
              <a:cs typeface="Lato"/>
              <a:sym typeface="Lato"/>
            </a:endParaRPr>
          </a:p>
        </p:txBody>
      </p:sp>
      <p:sp>
        <p:nvSpPr>
          <p:cNvPr id="121" name="Google Shape;121;p17"/>
          <p:cNvSpPr txBox="1"/>
          <p:nvPr/>
        </p:nvSpPr>
        <p:spPr>
          <a:xfrm>
            <a:off x="2794900" y="3084725"/>
            <a:ext cx="663900" cy="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stdin</a:t>
            </a:r>
            <a:endParaRPr>
              <a:latin typeface="Lato"/>
              <a:ea typeface="Lato"/>
              <a:cs typeface="Lato"/>
              <a:sym typeface="Lato"/>
            </a:endParaRPr>
          </a:p>
        </p:txBody>
      </p:sp>
      <p:sp>
        <p:nvSpPr>
          <p:cNvPr id="122" name="Google Shape;122;p17"/>
          <p:cNvSpPr txBox="1"/>
          <p:nvPr/>
        </p:nvSpPr>
        <p:spPr>
          <a:xfrm>
            <a:off x="2903200" y="3792875"/>
            <a:ext cx="708000" cy="1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stdout</a:t>
            </a:r>
            <a:endParaRPr>
              <a:latin typeface="Lato"/>
              <a:ea typeface="Lato"/>
              <a:cs typeface="Lato"/>
              <a:sym typeface="Lato"/>
            </a:endParaRPr>
          </a:p>
        </p:txBody>
      </p:sp>
      <p:sp>
        <p:nvSpPr>
          <p:cNvPr id="123" name="Google Shape;123;p17"/>
          <p:cNvSpPr txBox="1"/>
          <p:nvPr/>
        </p:nvSpPr>
        <p:spPr>
          <a:xfrm>
            <a:off x="5470925" y="3008675"/>
            <a:ext cx="14916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(forward)</a:t>
            </a:r>
            <a:r>
              <a:rPr lang="en">
                <a:latin typeface="Lato"/>
                <a:ea typeface="Lato"/>
                <a:cs typeface="Lato"/>
                <a:sym typeface="Lato"/>
              </a:rPr>
              <a:t>stdin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24" name="Google Shape;124;p17"/>
          <p:cNvSpPr txBox="1"/>
          <p:nvPr/>
        </p:nvSpPr>
        <p:spPr>
          <a:xfrm>
            <a:off x="5815550" y="3700800"/>
            <a:ext cx="788700" cy="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stdout</a:t>
            </a:r>
            <a:endParaRPr>
              <a:latin typeface="Lato"/>
              <a:ea typeface="Lato"/>
              <a:cs typeface="Lato"/>
              <a:sym typeface="Lato"/>
            </a:endParaRPr>
          </a:p>
        </p:txBody>
      </p:sp>
      <p:sp>
        <p:nvSpPr>
          <p:cNvPr id="125" name="Google Shape;125;p17"/>
          <p:cNvSpPr txBox="1"/>
          <p:nvPr/>
        </p:nvSpPr>
        <p:spPr>
          <a:xfrm>
            <a:off x="3902825" y="4297900"/>
            <a:ext cx="15681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Terminal Process</a:t>
            </a:r>
            <a:endParaRPr>
              <a:latin typeface="Lato"/>
              <a:ea typeface="Lato"/>
              <a:cs typeface="Lato"/>
              <a:sym typeface="Lato"/>
            </a:endParaRPr>
          </a:p>
        </p:txBody>
      </p:sp>
      <p:sp>
        <p:nvSpPr>
          <p:cNvPr id="126" name="Google Shape;126;p17"/>
          <p:cNvSpPr txBox="1"/>
          <p:nvPr/>
        </p:nvSpPr>
        <p:spPr>
          <a:xfrm>
            <a:off x="6944100" y="4339975"/>
            <a:ext cx="13800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Shell (forked)</a:t>
            </a:r>
            <a:endParaRPr>
              <a:latin typeface="Lato"/>
              <a:ea typeface="Lato"/>
              <a:cs typeface="Lato"/>
              <a:sym typeface="Lato"/>
            </a:endParaRPr>
          </a:p>
        </p:txBody>
      </p:sp>
      <p:sp>
        <p:nvSpPr>
          <p:cNvPr id="127" name="Google Shape;127;p17"/>
          <p:cNvSpPr txBox="1"/>
          <p:nvPr/>
        </p:nvSpPr>
        <p:spPr>
          <a:xfrm>
            <a:off x="1165425" y="4565000"/>
            <a:ext cx="1075200" cy="1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(Client)</a:t>
            </a:r>
            <a:endParaRPr>
              <a:latin typeface="Lato"/>
              <a:ea typeface="Lato"/>
              <a:cs typeface="Lato"/>
              <a:sym typeface="Lato"/>
            </a:endParaRPr>
          </a:p>
        </p:txBody>
      </p:sp>
      <p:sp>
        <p:nvSpPr>
          <p:cNvPr id="128" name="Google Shape;128;p17"/>
          <p:cNvSpPr txBox="1"/>
          <p:nvPr/>
        </p:nvSpPr>
        <p:spPr>
          <a:xfrm>
            <a:off x="4234325" y="4565000"/>
            <a:ext cx="9051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(Server)</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glance at Project 1B </a:t>
            </a:r>
            <a:endParaRPr/>
          </a:p>
        </p:txBody>
      </p:sp>
      <p:sp>
        <p:nvSpPr>
          <p:cNvPr id="134" name="Google Shape;134;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434343"/>
                </a:solidFill>
              </a:rPr>
              <a:t>In Project 1B, you’ll be continuing Project 1A. It can be broken up into two major steps:</a:t>
            </a:r>
            <a:endParaRPr sz="1400">
              <a:solidFill>
                <a:srgbClr val="434343"/>
              </a:solidFill>
            </a:endParaRPr>
          </a:p>
          <a:p>
            <a:pPr indent="-317500" lvl="0" marL="457200" rtl="0" algn="l">
              <a:spcBef>
                <a:spcPts val="1200"/>
              </a:spcBef>
              <a:spcAft>
                <a:spcPts val="0"/>
              </a:spcAft>
              <a:buClr>
                <a:srgbClr val="434343"/>
              </a:buClr>
              <a:buSzPts val="1400"/>
              <a:buFont typeface="Lato"/>
              <a:buChar char="●"/>
            </a:pPr>
            <a:r>
              <a:rPr lang="en" sz="1400">
                <a:solidFill>
                  <a:srgbClr val="434343"/>
                </a:solidFill>
              </a:rPr>
              <a:t>Passing input and output over a TCP socket</a:t>
            </a:r>
            <a:endParaRPr sz="1400">
              <a:solidFill>
                <a:srgbClr val="434343"/>
              </a:solidFill>
            </a:endParaRPr>
          </a:p>
          <a:p>
            <a:pPr indent="-317500" lvl="0" marL="457200" rtl="0" algn="l">
              <a:spcBef>
                <a:spcPts val="0"/>
              </a:spcBef>
              <a:spcAft>
                <a:spcPts val="0"/>
              </a:spcAft>
              <a:buClr>
                <a:srgbClr val="434343"/>
              </a:buClr>
              <a:buSzPts val="1400"/>
              <a:buFont typeface="Lato"/>
              <a:buChar char="●"/>
            </a:pPr>
            <a:r>
              <a:rPr lang="en" sz="1400">
                <a:solidFill>
                  <a:srgbClr val="434343"/>
                </a:solidFill>
              </a:rPr>
              <a:t>Compressing communication between the client and server</a:t>
            </a:r>
            <a:endParaRPr sz="1400">
              <a:solidFill>
                <a:srgbClr val="434343"/>
              </a:solidFill>
            </a:endParaRPr>
          </a:p>
          <a:p>
            <a:pPr indent="0" lvl="0" marL="0" rtl="0" algn="l">
              <a:spcBef>
                <a:spcPts val="1200"/>
              </a:spcBef>
              <a:spcAft>
                <a:spcPts val="0"/>
              </a:spcAft>
              <a:buNone/>
            </a:pPr>
            <a:r>
              <a:rPr lang="en" sz="1400">
                <a:solidFill>
                  <a:srgbClr val="434343"/>
                </a:solidFill>
              </a:rPr>
              <a:t>Using Project 1A's --shell option as a starting point,  you’ll be creating a client program (lab1b-client) and a server program (lab1b-server), both of which support a mandatory </a:t>
            </a:r>
            <a:r>
              <a:rPr b="1" lang="en" sz="1400">
                <a:solidFill>
                  <a:srgbClr val="434343"/>
                </a:solidFill>
              </a:rPr>
              <a:t>--port=</a:t>
            </a:r>
            <a:r>
              <a:rPr i="1" lang="en" sz="1400">
                <a:solidFill>
                  <a:srgbClr val="434343"/>
                </a:solidFill>
              </a:rPr>
              <a:t>port#</a:t>
            </a:r>
            <a:r>
              <a:rPr lang="en" sz="1400">
                <a:solidFill>
                  <a:srgbClr val="434343"/>
                </a:solidFill>
              </a:rPr>
              <a:t> switch.</a:t>
            </a:r>
            <a:endParaRPr sz="1400">
              <a:solidFill>
                <a:srgbClr val="434343"/>
              </a:solidFill>
            </a:endParaRPr>
          </a:p>
          <a:p>
            <a:pPr indent="0" lvl="0" marL="0" rtl="0" algn="l">
              <a:spcBef>
                <a:spcPts val="1600"/>
              </a:spcBef>
              <a:spcAft>
                <a:spcPts val="1600"/>
              </a:spcAft>
              <a:buNone/>
            </a:pPr>
            <a:r>
              <a:rPr lang="en" sz="1400">
                <a:solidFill>
                  <a:srgbClr val="434343"/>
                </a:solidFill>
              </a:rPr>
              <a:t>Now, back to Project 1A!</a:t>
            </a:r>
            <a:endParaRPr sz="14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7650" y="1229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Character-at-a-time, full duplex terminal I/O</a:t>
            </a:r>
            <a:endParaRPr/>
          </a:p>
        </p:txBody>
      </p:sp>
      <p:sp>
        <p:nvSpPr>
          <p:cNvPr id="140" name="Google Shape;140;p19"/>
          <p:cNvSpPr txBox="1"/>
          <p:nvPr>
            <p:ph idx="1" type="body"/>
          </p:nvPr>
        </p:nvSpPr>
        <p:spPr>
          <a:xfrm>
            <a:off x="727650" y="1670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project spec says:</a:t>
            </a:r>
            <a:endParaRPr/>
          </a:p>
          <a:p>
            <a:pPr indent="0" lvl="0" marL="0" rtl="0" algn="l">
              <a:spcBef>
                <a:spcPts val="1600"/>
              </a:spcBef>
              <a:spcAft>
                <a:spcPts val="0"/>
              </a:spcAft>
              <a:buNone/>
            </a:pPr>
            <a:r>
              <a:rPr lang="en"/>
              <a:t>“put the keyboard (the file open on file descriptor 0) into character-at-a-time, no-echo mode (also known as non-canonical input mode with no echo). It is suggested that you get the current terminal modes, save them for restoration, and then make a copy with only the following changes:</a:t>
            </a:r>
            <a:endParaRPr/>
          </a:p>
          <a:p>
            <a:pPr indent="0" lvl="0" marL="0" rtl="0" algn="l">
              <a:spcBef>
                <a:spcPts val="1600"/>
              </a:spcBef>
              <a:spcAft>
                <a:spcPts val="0"/>
              </a:spcAft>
              <a:buNone/>
            </a:pPr>
            <a:r>
              <a:rPr lang="en"/>
              <a:t>	c_iflag = ISTRIP;	/* only lower 7 bits	*/</a:t>
            </a:r>
            <a:endParaRPr/>
          </a:p>
          <a:p>
            <a:pPr indent="0" lvl="0" marL="0" rtl="0" algn="l">
              <a:spcBef>
                <a:spcPts val="1600"/>
              </a:spcBef>
              <a:spcAft>
                <a:spcPts val="0"/>
              </a:spcAft>
              <a:buNone/>
            </a:pPr>
            <a:r>
              <a:rPr lang="en"/>
              <a:t>	c_oflag = 0;		/* no processing	*/</a:t>
            </a:r>
            <a:endParaRPr/>
          </a:p>
          <a:p>
            <a:pPr indent="0" lvl="0" marL="0" rtl="0" algn="l">
              <a:spcBef>
                <a:spcPts val="1600"/>
              </a:spcBef>
              <a:spcAft>
                <a:spcPts val="0"/>
              </a:spcAft>
              <a:buNone/>
            </a:pPr>
            <a:r>
              <a:rPr lang="en"/>
              <a:t>	c_lflag = 0;		/* no processing	*/</a:t>
            </a:r>
            <a:endParaRPr/>
          </a:p>
          <a:p>
            <a:pPr indent="0" lvl="0" marL="0" rtl="0" algn="l">
              <a:spcBef>
                <a:spcPts val="1600"/>
              </a:spcBef>
              <a:spcAft>
                <a:spcPts val="0"/>
              </a:spcAft>
              <a:buNone/>
            </a:pPr>
            <a:r>
              <a:rPr lang="en"/>
              <a:t>and these changes should be made with the TCSANOW option”</a:t>
            </a:r>
            <a:endParaRPr/>
          </a:p>
          <a:p>
            <a:pPr indent="0" lvl="0" marL="0" rtl="0" algn="l">
              <a:spcBef>
                <a:spcPts val="1600"/>
              </a:spcBef>
              <a:spcAft>
                <a:spcPts val="0"/>
              </a:spcAft>
              <a:buNone/>
            </a:pPr>
            <a:r>
              <a:rPr lang="en"/>
              <a:t>Let’s talk about Termios( tcsetattr, tcgetattr), Echo, Non-Canonical, c_iflag/c_oflag/c_lflag.</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brief introduction to Termios</a:t>
            </a:r>
            <a:endParaRPr/>
          </a:p>
        </p:txBody>
      </p:sp>
      <p:sp>
        <p:nvSpPr>
          <p:cNvPr id="146" name="Google Shape;146;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sz="1400">
                <a:solidFill>
                  <a:srgbClr val="434343"/>
                </a:solidFill>
              </a:rPr>
              <a:t>Termios is responsible for things like:</a:t>
            </a:r>
            <a:endParaRPr sz="1400">
              <a:solidFill>
                <a:srgbClr val="434343"/>
              </a:solidFill>
            </a:endParaRPr>
          </a:p>
          <a:p>
            <a:pPr indent="-317500" lvl="1" marL="914400" rtl="0" algn="l">
              <a:spcBef>
                <a:spcPts val="0"/>
              </a:spcBef>
              <a:spcAft>
                <a:spcPts val="0"/>
              </a:spcAft>
              <a:buClr>
                <a:srgbClr val="434343"/>
              </a:buClr>
              <a:buSzPts val="1400"/>
              <a:buChar char="○"/>
            </a:pPr>
            <a:r>
              <a:rPr lang="en" sz="1400">
                <a:solidFill>
                  <a:srgbClr val="434343"/>
                </a:solidFill>
              </a:rPr>
              <a:t>If you press ^C or ^Z it kills or stops the foreground program</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The primary abstraction that governs any interaction with a terminal in Unix is a “terminal” device, or tty for short.</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In most cases these days, since you’re not interacting with a physical terminal, you’ll be dealing with a “pseudo-terminal” or pty</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What makes terminal devices special is the layer that sits between the master and slave, which can filter, transform, and act upon the streams in both directions.</a:t>
            </a:r>
            <a:endParaRPr sz="1400">
              <a:solidFill>
                <a:srgbClr val="434343"/>
              </a:solidFill>
            </a:endParaRPr>
          </a:p>
          <a:p>
            <a:pPr indent="0" lvl="0" marL="0" rtl="0" algn="l">
              <a:spcBef>
                <a:spcPts val="1600"/>
              </a:spcBef>
              <a:spcAft>
                <a:spcPts val="1600"/>
              </a:spcAft>
              <a:buNone/>
            </a:pPr>
            <a:r>
              <a:t/>
            </a:r>
            <a:endParaRPr sz="1400">
              <a:solidFill>
                <a:srgbClr val="434343"/>
              </a:solidFill>
              <a:highlight>
                <a:srgbClr val="FAFAFA"/>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1"/>
          <p:cNvSpPr txBox="1"/>
          <p:nvPr>
            <p:ph idx="1" type="body"/>
          </p:nvPr>
        </p:nvSpPr>
        <p:spPr>
          <a:xfrm>
            <a:off x="727650" y="1372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434343"/>
                </a:solidFill>
              </a:rPr>
              <a:t>In standard usage, the “master” pty is connected to your terminal emulator (e.g. xterm, ssh), and the “slave” pty is connected to the program being run (e.g. your shell). “Input” flows from the user into the master pty and out the slave, and “output” flows from your program into the slave and then out the master. The basic diagram for what’s going on, then is:</a:t>
            </a:r>
            <a:endParaRPr sz="1400">
              <a:solidFill>
                <a:srgbClr val="434343"/>
              </a:solidFill>
            </a:endParaRPr>
          </a:p>
        </p:txBody>
      </p:sp>
      <p:pic>
        <p:nvPicPr>
          <p:cNvPr id="152" name="Google Shape;152;p21"/>
          <p:cNvPicPr preferRelativeResize="0"/>
          <p:nvPr/>
        </p:nvPicPr>
        <p:blipFill>
          <a:blip r:embed="rId3">
            <a:alphaModFix/>
          </a:blip>
          <a:stretch>
            <a:fillRect/>
          </a:stretch>
        </p:blipFill>
        <p:spPr>
          <a:xfrm>
            <a:off x="1837750" y="2745450"/>
            <a:ext cx="5378849" cy="1860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