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d003b17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d003b17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003b17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003b17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003b17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003b17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d003b17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003b17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003b17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003b17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c571dadf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c571dadf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571dadf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571dadf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c571dad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c571dad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003b17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003b17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003b17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003b17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d003b17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d003b17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003b17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003b17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d003b17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003b17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d003b17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d003b17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Lock_(computer_science)" TargetMode="External"/><Relationship Id="rId4" Type="http://schemas.openxmlformats.org/officeDocument/2006/relationships/hyperlink" Target="https://en.wikipedia.org/wiki/Thread_(computer_sci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harryxu/courses/111/winter20/ProjectGuide/P4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790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111 Operating Systems</a:t>
            </a:r>
            <a:endParaRPr/>
          </a:p>
        </p:txBody>
      </p:sp>
      <p:sp>
        <p:nvSpPr>
          <p:cNvPr id="87" name="Google Shape;87;p13"/>
          <p:cNvSpPr txBox="1"/>
          <p:nvPr>
            <p:ph idx="1" type="subTitle"/>
          </p:nvPr>
        </p:nvSpPr>
        <p:spPr>
          <a:xfrm>
            <a:off x="583252" y="25717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Week 4</a:t>
            </a:r>
            <a:endParaRPr sz="2400"/>
          </a:p>
          <a:p>
            <a:pPr indent="0" lvl="0" marL="0" rtl="0" algn="ctr">
              <a:spcBef>
                <a:spcPts val="0"/>
              </a:spcBef>
              <a:spcAft>
                <a:spcPts val="0"/>
              </a:spcAft>
              <a:buNone/>
            </a:pPr>
            <a:r>
              <a:rPr lang="en" sz="2400"/>
              <a:t>01/31/2020</a:t>
            </a:r>
            <a:endParaRPr sz="2400"/>
          </a:p>
          <a:p>
            <a:pPr indent="0" lvl="0" marL="0" rtl="0" algn="ctr">
              <a:spcBef>
                <a:spcPts val="0"/>
              </a:spcBef>
              <a:spcAft>
                <a:spcPts val="0"/>
              </a:spcAft>
              <a:buNone/>
            </a:pPr>
            <a:r>
              <a:rPr lang="en" sz="2400"/>
              <a:t>Nikita Sivakumar</a:t>
            </a:r>
            <a:endParaRPr sz="2400"/>
          </a:p>
        </p:txBody>
      </p:sp>
      <p:sp>
        <p:nvSpPr>
          <p:cNvPr id="88" name="Google Shape;88;p13"/>
          <p:cNvSpPr txBox="1"/>
          <p:nvPr/>
        </p:nvSpPr>
        <p:spPr>
          <a:xfrm>
            <a:off x="6330800" y="4642325"/>
            <a:ext cx="27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Spin Locks </a:t>
            </a:r>
            <a:endParaRPr/>
          </a:p>
        </p:txBody>
      </p:sp>
      <p:sp>
        <p:nvSpPr>
          <p:cNvPr id="144" name="Google Shape;144;p22"/>
          <p:cNvSpPr txBox="1"/>
          <p:nvPr>
            <p:ph idx="1" type="body"/>
          </p:nvPr>
        </p:nvSpPr>
        <p:spPr>
          <a:xfrm>
            <a:off x="544825" y="21140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A </a:t>
            </a:r>
            <a:r>
              <a:rPr b="1" lang="en" sz="1400">
                <a:solidFill>
                  <a:srgbClr val="434343"/>
                </a:solidFill>
                <a:highlight>
                  <a:srgbClr val="FFFFFF"/>
                </a:highlight>
              </a:rPr>
              <a:t>spinlock</a:t>
            </a:r>
            <a:r>
              <a:rPr lang="en" sz="1400">
                <a:solidFill>
                  <a:srgbClr val="434343"/>
                </a:solidFill>
                <a:highlight>
                  <a:srgbClr val="FFFFFF"/>
                </a:highlight>
              </a:rPr>
              <a:t> is a </a:t>
            </a:r>
            <a:r>
              <a:rPr lang="en" sz="1400">
                <a:solidFill>
                  <a:srgbClr val="434343"/>
                </a:solidFill>
                <a:highlight>
                  <a:srgbClr val="FFFFFF"/>
                </a:highlight>
                <a:uFill>
                  <a:noFill/>
                </a:uFill>
                <a:hlinkClick r:id="rId3"/>
              </a:rPr>
              <a:t>lock</a:t>
            </a:r>
            <a:r>
              <a:rPr lang="en" sz="1400">
                <a:solidFill>
                  <a:srgbClr val="434343"/>
                </a:solidFill>
                <a:highlight>
                  <a:srgbClr val="FFFFFF"/>
                </a:highlight>
              </a:rPr>
              <a:t> which causes a </a:t>
            </a:r>
            <a:r>
              <a:rPr lang="en" sz="1400">
                <a:solidFill>
                  <a:srgbClr val="434343"/>
                </a:solidFill>
                <a:highlight>
                  <a:srgbClr val="FFFFFF"/>
                </a:highlight>
                <a:uFill>
                  <a:noFill/>
                </a:uFill>
                <a:hlinkClick r:id="rId4"/>
              </a:rPr>
              <a:t>thread</a:t>
            </a:r>
            <a:r>
              <a:rPr lang="en" sz="1400">
                <a:solidFill>
                  <a:srgbClr val="434343"/>
                </a:solidFill>
                <a:highlight>
                  <a:srgbClr val="FFFFFF"/>
                </a:highlight>
              </a:rPr>
              <a:t> trying to acquire it to simply wait in a loop ("spin") while repeatedly checking if the lock is available.</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Say a resource is protected by a lock ,a thread that wants access to the resource needs to acquire the lock first. If the lock is not available, the thread might repeatedly check if the lock has been freed. During this time the thread busy waits, checking for the lock, using CPU, but not doing any useful work. Such a lock is termed as a spin lock</a:t>
            </a:r>
            <a:endParaRPr sz="1400">
              <a:solidFill>
                <a:srgbClr val="434343"/>
              </a:solidFill>
              <a:highlight>
                <a:srgbClr val="FFFFFF"/>
              </a:highlight>
            </a:endParaRPr>
          </a:p>
          <a:p>
            <a:pPr indent="-317500" lvl="0" marL="457200" rtl="0" algn="l">
              <a:lnSpc>
                <a:spcPct val="130000"/>
              </a:lnSpc>
              <a:spcBef>
                <a:spcPts val="0"/>
              </a:spcBef>
              <a:spcAft>
                <a:spcPts val="0"/>
              </a:spcAft>
              <a:buClr>
                <a:srgbClr val="434343"/>
              </a:buClr>
              <a:buSzPts val="1400"/>
              <a:buChar char="●"/>
            </a:pPr>
            <a:r>
              <a:rPr lang="en" sz="1400">
                <a:solidFill>
                  <a:srgbClr val="434343"/>
                </a:solidFill>
              </a:rPr>
              <a:t>Basically, it's a loop that spins around until a condition is met.</a:t>
            </a:r>
            <a:endParaRPr sz="1400">
              <a:solidFill>
                <a:srgbClr val="434343"/>
              </a:solidFill>
            </a:endParaRPr>
          </a:p>
          <a:p>
            <a:pPr indent="0" lvl="0" marL="0" rtl="0" algn="l">
              <a:spcBef>
                <a:spcPts val="1500"/>
              </a:spcBef>
              <a:spcAft>
                <a:spcPts val="1600"/>
              </a:spcAft>
              <a:buNone/>
            </a:pPr>
            <a:r>
              <a:t/>
            </a:r>
            <a:endParaRPr sz="1400">
              <a:solidFill>
                <a:srgbClr val="43434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Semaphores</a:t>
            </a:r>
            <a:endParaRPr/>
          </a:p>
        </p:txBody>
      </p:sp>
      <p:sp>
        <p:nvSpPr>
          <p:cNvPr id="150" name="Google Shape;150;p23"/>
          <p:cNvSpPr txBox="1"/>
          <p:nvPr>
            <p:ph idx="1" type="body"/>
          </p:nvPr>
        </p:nvSpPr>
        <p:spPr>
          <a:xfrm>
            <a:off x="615150" y="2008525"/>
            <a:ext cx="7688700" cy="22611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1400">
                <a:solidFill>
                  <a:srgbClr val="434343"/>
                </a:solidFill>
                <a:highlight>
                  <a:srgbClr val="FFFFFF"/>
                </a:highlight>
              </a:rPr>
              <a:t>A simple way to understand wait (P) and signal (V) operations is:</a:t>
            </a:r>
            <a:endParaRPr sz="1400">
              <a:solidFill>
                <a:srgbClr val="434343"/>
              </a:solidFill>
              <a:highlight>
                <a:srgbClr val="FFFFFF"/>
              </a:highlight>
            </a:endParaRPr>
          </a:p>
          <a:p>
            <a:pPr indent="-317500" lvl="0" marL="685800" rtl="0" algn="l">
              <a:spcBef>
                <a:spcPts val="600"/>
              </a:spcBef>
              <a:spcAft>
                <a:spcPts val="0"/>
              </a:spcAft>
              <a:buClr>
                <a:srgbClr val="434343"/>
              </a:buClr>
              <a:buSzPts val="1400"/>
              <a:buFont typeface="Arial"/>
              <a:buChar char="●"/>
            </a:pPr>
            <a:r>
              <a:rPr b="1" lang="en" sz="1400">
                <a:solidFill>
                  <a:srgbClr val="434343"/>
                </a:solidFill>
                <a:highlight>
                  <a:srgbClr val="FFFFFF"/>
                </a:highlight>
                <a:latin typeface="Courier New"/>
                <a:ea typeface="Courier New"/>
                <a:cs typeface="Courier New"/>
                <a:sym typeface="Courier New"/>
              </a:rPr>
              <a:t>wait</a:t>
            </a:r>
            <a:r>
              <a:rPr lang="en" sz="1400">
                <a:solidFill>
                  <a:srgbClr val="434343"/>
                </a:solidFill>
                <a:highlight>
                  <a:srgbClr val="FFFFFF"/>
                </a:highlight>
              </a:rPr>
              <a:t>: Decrements the value of semaphore variable by 1. If the new value of the semaphore variable is negative, the process executing wait is </a:t>
            </a:r>
            <a:r>
              <a:rPr b="1" lang="en" sz="1400">
                <a:solidFill>
                  <a:srgbClr val="434343"/>
                </a:solidFill>
                <a:highlight>
                  <a:srgbClr val="FFFFFF"/>
                </a:highlight>
              </a:rPr>
              <a:t>blocked</a:t>
            </a:r>
            <a:r>
              <a:rPr lang="en" sz="1400">
                <a:solidFill>
                  <a:srgbClr val="434343"/>
                </a:solidFill>
                <a:highlight>
                  <a:srgbClr val="FFFFFF"/>
                </a:highlight>
              </a:rPr>
              <a:t> (i.e., added to the semaphore's queue). Otherwise, the process continues execution, having used a unit of the resource.</a:t>
            </a:r>
            <a:endParaRPr sz="1400">
              <a:solidFill>
                <a:srgbClr val="434343"/>
              </a:solidFill>
              <a:highlight>
                <a:srgbClr val="FFFFFF"/>
              </a:highlight>
            </a:endParaRPr>
          </a:p>
          <a:p>
            <a:pPr indent="-317500" lvl="0" marL="685800" rtl="0" algn="l">
              <a:spcBef>
                <a:spcPts val="0"/>
              </a:spcBef>
              <a:spcAft>
                <a:spcPts val="0"/>
              </a:spcAft>
              <a:buClr>
                <a:srgbClr val="434343"/>
              </a:buClr>
              <a:buSzPts val="1400"/>
              <a:buFont typeface="Arial"/>
              <a:buChar char="●"/>
            </a:pPr>
            <a:r>
              <a:rPr b="1" lang="en" sz="1400">
                <a:solidFill>
                  <a:srgbClr val="434343"/>
                </a:solidFill>
                <a:highlight>
                  <a:srgbClr val="FFFFFF"/>
                </a:highlight>
                <a:latin typeface="Courier New"/>
                <a:ea typeface="Courier New"/>
                <a:cs typeface="Courier New"/>
                <a:sym typeface="Courier New"/>
              </a:rPr>
              <a:t>signal</a:t>
            </a:r>
            <a:r>
              <a:rPr lang="en" sz="1400">
                <a:solidFill>
                  <a:srgbClr val="434343"/>
                </a:solidFill>
                <a:highlight>
                  <a:srgbClr val="FFFFFF"/>
                </a:highlight>
              </a:rPr>
              <a:t>: Increments the value of semaphore variable by 1. After the increment, if the pre-increment value was negative (meaning there are processes waiting for a resource), it transfers a blocked process from the semaphore's waiting queue to the ready queue.</a:t>
            </a:r>
            <a:endParaRPr sz="1400">
              <a:solidFill>
                <a:srgbClr val="434343"/>
              </a:solidFill>
              <a:highlight>
                <a:srgbClr val="FFFFFF"/>
              </a:highlight>
            </a:endParaRPr>
          </a:p>
          <a:p>
            <a:pPr indent="0" lvl="0" marL="0" rtl="0" algn="l">
              <a:spcBef>
                <a:spcPts val="100"/>
              </a:spcBef>
              <a:spcAft>
                <a:spcPts val="1600"/>
              </a:spcAft>
              <a:buNone/>
            </a:pPr>
            <a:r>
              <a:t/>
            </a:r>
            <a:endParaRPr sz="1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and Internal Fragmentation</a:t>
            </a:r>
            <a:endParaRPr/>
          </a:p>
        </p:txBody>
      </p:sp>
      <p:sp>
        <p:nvSpPr>
          <p:cNvPr id="156" name="Google Shape;156;p24"/>
          <p:cNvSpPr txBox="1"/>
          <p:nvPr>
            <p:ph idx="1" type="body"/>
          </p:nvPr>
        </p:nvSpPr>
        <p:spPr>
          <a:xfrm>
            <a:off x="729450" y="22635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highlight>
                  <a:srgbClr val="FFFFFF"/>
                </a:highlight>
              </a:rPr>
              <a:t>External fragmentation</a:t>
            </a:r>
            <a:r>
              <a:rPr lang="en" sz="1400">
                <a:solidFill>
                  <a:srgbClr val="434343"/>
                </a:solidFill>
                <a:highlight>
                  <a:srgbClr val="FFFFFF"/>
                </a:highlight>
              </a:rPr>
              <a:t> occurs when we have a memory to accommodate a process but it's not continuous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b="1" lang="en" sz="1400">
                <a:solidFill>
                  <a:srgbClr val="434343"/>
                </a:solidFill>
                <a:highlight>
                  <a:srgbClr val="FFFFFF"/>
                </a:highlight>
              </a:rPr>
              <a:t>Internal fragmentation</a:t>
            </a:r>
            <a:r>
              <a:rPr lang="en" sz="1400">
                <a:solidFill>
                  <a:srgbClr val="434343"/>
                </a:solidFill>
                <a:highlight>
                  <a:srgbClr val="FFFFFF"/>
                </a:highlight>
              </a:rPr>
              <a:t> happens when the memory is split into mounted sized blocks. Whenever a method request for the memory, the mounted sized block is allotted to the method. Just in case the memory allocated to the method is somewhat larger than the memory requested, then the distinction between allotted and requested memory is that the Internal fragmentation</a:t>
            </a:r>
            <a:endParaRPr sz="1400">
              <a:solidFill>
                <a:srgbClr val="43434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Fragmentation and Paging</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highlight>
                  <a:srgbClr val="FFFFFF"/>
                </a:highlight>
              </a:rPr>
              <a:t>Why is there internal fragmentation with paging?</a:t>
            </a:r>
            <a:endParaRPr b="1" sz="1400">
              <a:solidFill>
                <a:srgbClr val="434343"/>
              </a:solidFill>
              <a:highlight>
                <a:srgbClr val="FFFFFF"/>
              </a:highlight>
            </a:endParaRPr>
          </a:p>
          <a:p>
            <a:pPr indent="0" lvl="0" marL="0" rtl="0" algn="l">
              <a:spcBef>
                <a:spcPts val="1100"/>
              </a:spcBef>
              <a:spcAft>
                <a:spcPts val="0"/>
              </a:spcAft>
              <a:buNone/>
            </a:pPr>
            <a:r>
              <a:rPr lang="en" sz="1400">
                <a:solidFill>
                  <a:srgbClr val="434343"/>
                </a:solidFill>
                <a:highlight>
                  <a:srgbClr val="FFFFFF"/>
                </a:highlight>
              </a:rPr>
              <a:t>Because a page has fixed size, but processes may request more or less space. Say a page is 32 units, and a process requests 20 units. Then when a page is given to the requesting process, that page is no longer useable despite having 12 units of free "internal" space.</a:t>
            </a:r>
            <a:endParaRPr sz="1400">
              <a:solidFill>
                <a:srgbClr val="434343"/>
              </a:solidFill>
              <a:highlight>
                <a:srgbClr val="FFFFFF"/>
              </a:highlight>
            </a:endParaRPr>
          </a:p>
          <a:p>
            <a:pPr indent="0" lvl="0" marL="0" rtl="0" algn="l">
              <a:spcBef>
                <a:spcPts val="1100"/>
              </a:spcBef>
              <a:spcAft>
                <a:spcPts val="0"/>
              </a:spcAft>
              <a:buNone/>
            </a:pPr>
            <a:r>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Fragmentation and Paging</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highlight>
                  <a:srgbClr val="FFFFFF"/>
                </a:highlight>
              </a:rPr>
              <a:t>Why is there no external fragmentation with paging?</a:t>
            </a:r>
            <a:endParaRPr sz="1400">
              <a:solidFill>
                <a:srgbClr val="434343"/>
              </a:solidFill>
              <a:highlight>
                <a:srgbClr val="FFFFFF"/>
              </a:highlight>
            </a:endParaRPr>
          </a:p>
          <a:p>
            <a:pPr indent="-317500" lvl="0" marL="457200" rtl="0" algn="l">
              <a:spcBef>
                <a:spcPts val="1100"/>
              </a:spcBef>
              <a:spcAft>
                <a:spcPts val="0"/>
              </a:spcAft>
              <a:buClr>
                <a:srgbClr val="434343"/>
              </a:buClr>
              <a:buSzPts val="1400"/>
              <a:buChar char="●"/>
            </a:pPr>
            <a:r>
              <a:rPr lang="en" sz="1400">
                <a:solidFill>
                  <a:srgbClr val="434343"/>
                </a:solidFill>
                <a:highlight>
                  <a:srgbClr val="FFFFFF"/>
                </a:highlight>
              </a:rPr>
              <a:t>External frag occurs when a process, which was allocated contiguous memory,  is unloaded from physical memory, which creates a hole (free space ) in the memory. Now if a new process comes, which requires more memory than this hole, then we won't be able to allocate </a:t>
            </a:r>
            <a:r>
              <a:rPr i="1" lang="en" sz="1400">
                <a:solidFill>
                  <a:srgbClr val="434343"/>
                </a:solidFill>
                <a:highlight>
                  <a:srgbClr val="FFFFFF"/>
                </a:highlight>
              </a:rPr>
              <a:t>contiguous memory</a:t>
            </a:r>
            <a:r>
              <a:rPr lang="en" sz="1400">
                <a:solidFill>
                  <a:srgbClr val="434343"/>
                </a:solidFill>
                <a:highlight>
                  <a:srgbClr val="FFFFFF"/>
                </a:highlight>
              </a:rPr>
              <a:t> to that process due to </a:t>
            </a:r>
            <a:r>
              <a:rPr i="1" lang="en" sz="1400">
                <a:solidFill>
                  <a:srgbClr val="434343"/>
                </a:solidFill>
                <a:highlight>
                  <a:srgbClr val="FFFFFF"/>
                </a:highlight>
              </a:rPr>
              <a:t>non contiguous</a:t>
            </a:r>
            <a:r>
              <a:rPr lang="en" sz="1400">
                <a:solidFill>
                  <a:srgbClr val="434343"/>
                </a:solidFill>
                <a:highlight>
                  <a:srgbClr val="FFFFFF"/>
                </a:highlight>
              </a:rPr>
              <a:t> nature of free memory, this is called external fragmentation</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Essentially, p</a:t>
            </a:r>
            <a:r>
              <a:rPr lang="en" sz="1400">
                <a:solidFill>
                  <a:srgbClr val="434343"/>
                </a:solidFill>
                <a:highlight>
                  <a:srgbClr val="FFFFFF"/>
                </a:highlight>
              </a:rPr>
              <a:t>aging divides virtual memory or all processes into equal-sized pages and physical memory into fixed size frames. So you are typically fixing equal size blocks called pages into equal block shaped spaces called frames!</a:t>
            </a:r>
            <a:endParaRPr sz="1400">
              <a:solidFill>
                <a:srgbClr val="434343"/>
              </a:solidFill>
              <a:highlight>
                <a:srgbClr val="FFFFFF"/>
              </a:highlight>
            </a:endParaRPr>
          </a:p>
          <a:p>
            <a:pPr indent="0" lvl="0" marL="457200" rtl="0" algn="l">
              <a:spcBef>
                <a:spcPts val="1100"/>
              </a:spcBef>
              <a:spcAft>
                <a:spcPts val="0"/>
              </a:spcAft>
              <a:buNone/>
            </a:pPr>
            <a:r>
              <a:t/>
            </a:r>
            <a:endParaRPr sz="1400">
              <a:solidFill>
                <a:srgbClr val="434343"/>
              </a:solidFill>
              <a:highlight>
                <a:srgbClr val="FFFFFF"/>
              </a:highlight>
            </a:endParaRPr>
          </a:p>
          <a:p>
            <a:pPr indent="0" lvl="0" marL="457200" rtl="0" algn="l">
              <a:spcBef>
                <a:spcPts val="1100"/>
              </a:spcBef>
              <a:spcAft>
                <a:spcPts val="0"/>
              </a:spcAft>
              <a:buNone/>
            </a:pPr>
            <a:r>
              <a:t/>
            </a:r>
            <a:endParaRPr sz="1400">
              <a:solidFill>
                <a:srgbClr val="434343"/>
              </a:solidFill>
              <a:highlight>
                <a:srgbClr val="FFFFFF"/>
              </a:highlight>
            </a:endParaRPr>
          </a:p>
          <a:p>
            <a:pPr indent="0" lvl="0" marL="0" rtl="0" algn="l">
              <a:spcBef>
                <a:spcPts val="1100"/>
              </a:spcBef>
              <a:spcAft>
                <a:spcPts val="1100"/>
              </a:spcAft>
              <a:buNone/>
            </a:pPr>
            <a:r>
              <a:t/>
            </a:r>
            <a:endParaRPr sz="1400">
              <a:solidFill>
                <a:srgbClr val="43434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21600" y="26360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Thank you!</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1157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are going to discuss:</a:t>
            </a:r>
            <a:endParaRPr/>
          </a:p>
        </p:txBody>
      </p:sp>
      <p:sp>
        <p:nvSpPr>
          <p:cNvPr id="94" name="Google Shape;94;p14"/>
          <p:cNvSpPr txBox="1"/>
          <p:nvPr>
            <p:ph idx="1" type="body"/>
          </p:nvPr>
        </p:nvSpPr>
        <p:spPr>
          <a:xfrm>
            <a:off x="727650" y="19523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Overview of Project 4A:The Big Picture</a:t>
            </a:r>
            <a:endParaRPr sz="1400"/>
          </a:p>
          <a:p>
            <a:pPr indent="-317500" lvl="0" marL="457200" rtl="0" algn="l">
              <a:spcBef>
                <a:spcPts val="0"/>
              </a:spcBef>
              <a:spcAft>
                <a:spcPts val="0"/>
              </a:spcAft>
              <a:buSzPts val="1400"/>
              <a:buChar char="●"/>
            </a:pPr>
            <a:r>
              <a:rPr lang="en" sz="1400"/>
              <a:t>Discuss Sample Midterm</a:t>
            </a:r>
            <a:endParaRPr sz="1400"/>
          </a:p>
          <a:p>
            <a:pPr indent="-317500" lvl="1" marL="914400" rtl="0" algn="l">
              <a:spcBef>
                <a:spcPts val="0"/>
              </a:spcBef>
              <a:spcAft>
                <a:spcPts val="0"/>
              </a:spcAft>
              <a:buSzPts val="1400"/>
              <a:buChar char="○"/>
            </a:pPr>
            <a:r>
              <a:rPr lang="en" sz="1400"/>
              <a:t>Discuss Solutions in class (through participation)</a:t>
            </a:r>
            <a:endParaRPr sz="1400"/>
          </a:p>
          <a:p>
            <a:pPr indent="-317500" lvl="1" marL="914400" rtl="0" algn="l">
              <a:spcBef>
                <a:spcPts val="0"/>
              </a:spcBef>
              <a:spcAft>
                <a:spcPts val="0"/>
              </a:spcAft>
              <a:buSzPts val="1400"/>
              <a:buChar char="○"/>
            </a:pPr>
            <a:r>
              <a:rPr lang="en" sz="1400"/>
              <a:t>Review some of the topics </a:t>
            </a:r>
            <a:endParaRPr sz="1400"/>
          </a:p>
          <a:p>
            <a:pPr indent="-317500" lvl="1" marL="914400" rtl="0" algn="l">
              <a:spcBef>
                <a:spcPts val="0"/>
              </a:spcBef>
              <a:spcAft>
                <a:spcPts val="0"/>
              </a:spcAft>
              <a:buSzPts val="1400"/>
              <a:buChar char="○"/>
            </a:pPr>
            <a:r>
              <a:rPr lang="en" sz="1400"/>
              <a:t>I will not be posting the solutions </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as you know:</a:t>
            </a:r>
            <a:endParaRPr/>
          </a:p>
        </p:txBody>
      </p:sp>
      <p:sp>
        <p:nvSpPr>
          <p:cNvPr id="100" name="Google Shape;100;p15"/>
          <p:cNvSpPr txBox="1"/>
          <p:nvPr>
            <p:ph idx="1" type="body"/>
          </p:nvPr>
        </p:nvSpPr>
        <p:spPr>
          <a:xfrm>
            <a:off x="729450" y="2078875"/>
            <a:ext cx="7830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Project 4A</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Spec: </a:t>
            </a:r>
            <a:r>
              <a:rPr lang="en" sz="1400" u="sng">
                <a:solidFill>
                  <a:schemeClr val="hlink"/>
                </a:solidFill>
                <a:latin typeface="Arial"/>
                <a:ea typeface="Arial"/>
                <a:cs typeface="Arial"/>
                <a:sym typeface="Arial"/>
                <a:hlinkClick r:id="rId3"/>
              </a:rPr>
              <a:t>http://web.cs.ucla.edu/~harryxu/courses/111/winter20/ProjectGuide/P4A.html</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a:t>
            </a:r>
            <a:r>
              <a:rPr lang="en" sz="1400">
                <a:solidFill>
                  <a:srgbClr val="434343"/>
                </a:solidFill>
              </a:rPr>
              <a:t>ue on Wednesday (02/05/2020) at 11:59 PM</a:t>
            </a:r>
            <a:endParaRPr sz="1400">
              <a:solidFill>
                <a:srgbClr val="434343"/>
              </a:solidFill>
            </a:endParaRPr>
          </a:p>
          <a:p>
            <a:pPr indent="-317500" lvl="0" marL="457200" rtl="0" algn="l">
              <a:spcBef>
                <a:spcPts val="0"/>
              </a:spcBef>
              <a:spcAft>
                <a:spcPts val="0"/>
              </a:spcAft>
              <a:buClr>
                <a:srgbClr val="434343"/>
              </a:buClr>
              <a:buSzPts val="1400"/>
              <a:buChar char="●"/>
            </a:pPr>
            <a:r>
              <a:rPr b="1" lang="en" sz="1400">
                <a:solidFill>
                  <a:srgbClr val="434343"/>
                </a:solidFill>
              </a:rPr>
              <a:t>Late Policy</a:t>
            </a:r>
            <a:r>
              <a:rPr lang="en" sz="1400">
                <a:solidFill>
                  <a:srgbClr val="434343"/>
                </a:solidFill>
              </a:rPr>
              <a:t> : Exponential as discussed previously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Please remember to </a:t>
            </a:r>
            <a:r>
              <a:rPr b="1" lang="en" sz="1400">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Midterm is going to be held on 5th February, 2020 in class</a:t>
            </a:r>
            <a:endParaRPr sz="1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Midterm Topics Reviewed</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scheduling question</a:t>
            </a:r>
            <a:endParaRPr sz="1400"/>
          </a:p>
          <a:p>
            <a:pPr indent="-317500" lvl="0" marL="457200" rtl="0" algn="l">
              <a:spcBef>
                <a:spcPts val="0"/>
              </a:spcBef>
              <a:spcAft>
                <a:spcPts val="0"/>
              </a:spcAft>
              <a:buSzPts val="1400"/>
              <a:buChar char="●"/>
            </a:pPr>
            <a:r>
              <a:rPr lang="en" sz="1400"/>
              <a:t>IPC mechanisms</a:t>
            </a:r>
            <a:endParaRPr sz="1400"/>
          </a:p>
          <a:p>
            <a:pPr indent="-317500" lvl="1" marL="1371600" rtl="0" algn="l">
              <a:spcBef>
                <a:spcPts val="0"/>
              </a:spcBef>
              <a:spcAft>
                <a:spcPts val="0"/>
              </a:spcAft>
              <a:buSzPts val="1400"/>
              <a:buChar char="○"/>
            </a:pPr>
            <a:r>
              <a:rPr lang="en" sz="1400"/>
              <a:t>Shared Memory</a:t>
            </a:r>
            <a:endParaRPr sz="1400"/>
          </a:p>
          <a:p>
            <a:pPr indent="-317500" lvl="1" marL="1371600" rtl="0" algn="l">
              <a:spcBef>
                <a:spcPts val="0"/>
              </a:spcBef>
              <a:spcAft>
                <a:spcPts val="0"/>
              </a:spcAft>
              <a:buSzPts val="1400"/>
              <a:buChar char="○"/>
            </a:pPr>
            <a:r>
              <a:rPr lang="en" sz="1400"/>
              <a:t>Socket</a:t>
            </a:r>
            <a:endParaRPr sz="1400"/>
          </a:p>
          <a:p>
            <a:pPr indent="-317500" lvl="1" marL="1371600" rtl="0" algn="l">
              <a:spcBef>
                <a:spcPts val="0"/>
              </a:spcBef>
              <a:spcAft>
                <a:spcPts val="0"/>
              </a:spcAft>
              <a:buSzPts val="1400"/>
              <a:buChar char="○"/>
            </a:pPr>
            <a:r>
              <a:rPr lang="en" sz="1400"/>
              <a:t>Others</a:t>
            </a:r>
            <a:endParaRPr sz="1400"/>
          </a:p>
          <a:p>
            <a:pPr indent="-317500" lvl="0" marL="457200" rtl="0" algn="l">
              <a:spcBef>
                <a:spcPts val="0"/>
              </a:spcBef>
              <a:spcAft>
                <a:spcPts val="0"/>
              </a:spcAft>
              <a:buSzPts val="1400"/>
              <a:buChar char="●"/>
            </a:pPr>
            <a:r>
              <a:rPr lang="en" sz="1400"/>
              <a:t>ABI’s</a:t>
            </a:r>
            <a:endParaRPr sz="1400"/>
          </a:p>
          <a:p>
            <a:pPr indent="-317500" lvl="0" marL="457200" rtl="0" algn="l">
              <a:spcBef>
                <a:spcPts val="0"/>
              </a:spcBef>
              <a:spcAft>
                <a:spcPts val="0"/>
              </a:spcAft>
              <a:buSzPts val="1400"/>
              <a:buChar char="●"/>
            </a:pPr>
            <a:r>
              <a:rPr lang="en" sz="1400"/>
              <a:t>Spin Locks</a:t>
            </a:r>
            <a:endParaRPr sz="1400"/>
          </a:p>
          <a:p>
            <a:pPr indent="-317500" lvl="0" marL="457200" rtl="0" algn="l">
              <a:spcBef>
                <a:spcPts val="0"/>
              </a:spcBef>
              <a:spcAft>
                <a:spcPts val="0"/>
              </a:spcAft>
              <a:buSzPts val="1400"/>
              <a:buChar char="●"/>
            </a:pPr>
            <a:r>
              <a:rPr lang="en" sz="1400"/>
              <a:t>Semaphores</a:t>
            </a:r>
            <a:endParaRPr sz="1400"/>
          </a:p>
          <a:p>
            <a:pPr indent="-317500" lvl="0" marL="457200" rtl="0" algn="l">
              <a:spcBef>
                <a:spcPts val="0"/>
              </a:spcBef>
              <a:spcAft>
                <a:spcPts val="0"/>
              </a:spcAft>
              <a:buSzPts val="1400"/>
              <a:buChar char="●"/>
            </a:pPr>
            <a:r>
              <a:rPr lang="en" sz="1400"/>
              <a:t>Internal and External Fragmentation in Paging</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 Question</a:t>
            </a:r>
            <a:endParaRPr/>
          </a:p>
        </p:txBody>
      </p:sp>
      <p:pic>
        <p:nvPicPr>
          <p:cNvPr id="112" name="Google Shape;112;p17"/>
          <p:cNvPicPr preferRelativeResize="0"/>
          <p:nvPr/>
        </p:nvPicPr>
        <p:blipFill>
          <a:blip r:embed="rId3">
            <a:alphaModFix/>
          </a:blip>
          <a:stretch>
            <a:fillRect/>
          </a:stretch>
        </p:blipFill>
        <p:spPr>
          <a:xfrm>
            <a:off x="273600" y="2401050"/>
            <a:ext cx="8688352" cy="1899800"/>
          </a:xfrm>
          <a:prstGeom prst="rect">
            <a:avLst/>
          </a:prstGeom>
          <a:noFill/>
          <a:ln>
            <a:noFill/>
          </a:ln>
        </p:spPr>
      </p:pic>
      <p:sp>
        <p:nvSpPr>
          <p:cNvPr id="113" name="Google Shape;113;p17"/>
          <p:cNvSpPr txBox="1"/>
          <p:nvPr/>
        </p:nvSpPr>
        <p:spPr>
          <a:xfrm>
            <a:off x="227825" y="1970250"/>
            <a:ext cx="59700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Let’s do Preemptive shortest job first on this:</a:t>
            </a:r>
            <a:endParaRPr>
              <a:latin typeface="Lato"/>
              <a:ea typeface="Lato"/>
              <a:cs typeface="Lato"/>
              <a:sym typeface="Lato"/>
            </a:endParaRPr>
          </a:p>
        </p:txBody>
      </p:sp>
      <p:sp>
        <p:nvSpPr>
          <p:cNvPr id="114" name="Google Shape;114;p17"/>
          <p:cNvSpPr txBox="1"/>
          <p:nvPr/>
        </p:nvSpPr>
        <p:spPr>
          <a:xfrm>
            <a:off x="307975" y="4467250"/>
            <a:ext cx="5970000" cy="6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Describe the Gantt Chart, Wait times, and Turnaround times.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95350" y="125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pic>
        <p:nvPicPr>
          <p:cNvPr id="120" name="Google Shape;120;p18"/>
          <p:cNvPicPr preferRelativeResize="0"/>
          <p:nvPr/>
        </p:nvPicPr>
        <p:blipFill>
          <a:blip r:embed="rId3">
            <a:alphaModFix/>
          </a:blip>
          <a:stretch>
            <a:fillRect/>
          </a:stretch>
        </p:blipFill>
        <p:spPr>
          <a:xfrm>
            <a:off x="334350" y="2207650"/>
            <a:ext cx="8686550" cy="2574900"/>
          </a:xfrm>
          <a:prstGeom prst="rect">
            <a:avLst/>
          </a:prstGeom>
          <a:noFill/>
          <a:ln>
            <a:noFill/>
          </a:ln>
        </p:spPr>
      </p:pic>
      <p:sp>
        <p:nvSpPr>
          <p:cNvPr id="121" name="Google Shape;121;p18"/>
          <p:cNvSpPr txBox="1"/>
          <p:nvPr/>
        </p:nvSpPr>
        <p:spPr>
          <a:xfrm>
            <a:off x="334350" y="1855950"/>
            <a:ext cx="28047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Gantt Chart: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IPC</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highlight>
                  <a:srgbClr val="FFFFFF"/>
                </a:highlight>
              </a:rPr>
              <a:t>The whole point of IPC – or Inter Process Communication – is to provide efficient and flexible message passing </a:t>
            </a:r>
            <a:r>
              <a:rPr b="1" lang="en" sz="1400">
                <a:solidFill>
                  <a:srgbClr val="434343"/>
                </a:solidFill>
                <a:highlight>
                  <a:srgbClr val="FFFFFF"/>
                </a:highlight>
              </a:rPr>
              <a:t>communication</a:t>
            </a:r>
            <a:r>
              <a:rPr lang="en" sz="1400">
                <a:solidFill>
                  <a:srgbClr val="434343"/>
                </a:solidFill>
                <a:highlight>
                  <a:srgbClr val="FFFFFF"/>
                </a:highlight>
              </a:rPr>
              <a:t> mechanisms </a:t>
            </a:r>
            <a:r>
              <a:rPr b="1" lang="en" sz="1400">
                <a:solidFill>
                  <a:srgbClr val="434343"/>
                </a:solidFill>
                <a:highlight>
                  <a:srgbClr val="FFFFFF"/>
                </a:highlight>
              </a:rPr>
              <a:t>between processes.</a:t>
            </a:r>
            <a:endParaRPr b="1" sz="1400">
              <a:solidFill>
                <a:srgbClr val="434343"/>
              </a:solidFill>
              <a:highlight>
                <a:srgbClr val="FFFFFF"/>
              </a:highlight>
            </a:endParaRPr>
          </a:p>
          <a:p>
            <a:pPr indent="0" lvl="0" marL="0" rtl="0" algn="l">
              <a:spcBef>
                <a:spcPts val="1500"/>
              </a:spcBef>
              <a:spcAft>
                <a:spcPts val="0"/>
              </a:spcAft>
              <a:buNone/>
            </a:pPr>
            <a:r>
              <a:rPr lang="en" sz="1400">
                <a:solidFill>
                  <a:srgbClr val="434343"/>
                </a:solidFill>
                <a:highlight>
                  <a:srgbClr val="FFFFFF"/>
                </a:highlight>
              </a:rPr>
              <a:t>These are the five primary IPC mechanisms available.</a:t>
            </a:r>
            <a:endParaRPr sz="1400">
              <a:solidFill>
                <a:srgbClr val="434343"/>
              </a:solidFill>
              <a:highlight>
                <a:srgbClr val="FFFFFF"/>
              </a:highlight>
            </a:endParaRPr>
          </a:p>
          <a:p>
            <a:pPr indent="0" lvl="0" marL="0" rtl="0" algn="l">
              <a:spcBef>
                <a:spcPts val="1500"/>
              </a:spcBef>
              <a:spcAft>
                <a:spcPts val="1600"/>
              </a:spcAft>
              <a:buNone/>
            </a:pPr>
            <a:r>
              <a:t/>
            </a:r>
            <a:endParaRPr sz="1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402325" y="1199625"/>
            <a:ext cx="76887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434343"/>
              </a:buClr>
              <a:buSzPts val="1400"/>
              <a:buChar char="●"/>
            </a:pPr>
            <a:r>
              <a:rPr b="1" lang="en" sz="1400">
                <a:solidFill>
                  <a:srgbClr val="434343"/>
                </a:solidFill>
                <a:highlight>
                  <a:srgbClr val="FFFFFF"/>
                </a:highlight>
              </a:rPr>
              <a:t>Sockets :</a:t>
            </a:r>
            <a:r>
              <a:rPr lang="en" sz="1400">
                <a:solidFill>
                  <a:srgbClr val="434343"/>
                </a:solidFill>
                <a:highlight>
                  <a:srgbClr val="FFFFFF"/>
                </a:highlight>
              </a:rPr>
              <a:t>Processes can connect using TCP/IP or UDP sockets and exchange data over the sockets.</a:t>
            </a:r>
            <a:endParaRPr sz="1400">
              <a:solidFill>
                <a:srgbClr val="434343"/>
              </a:solidFill>
              <a:highlight>
                <a:srgbClr val="FFFFFF"/>
              </a:highlight>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highlight>
                  <a:srgbClr val="FFFFFF"/>
                </a:highlight>
              </a:rPr>
              <a:t>Pipes: </a:t>
            </a:r>
            <a:r>
              <a:rPr lang="en" sz="1400">
                <a:solidFill>
                  <a:srgbClr val="434343"/>
                </a:solidFill>
                <a:highlight>
                  <a:srgbClr val="FFFFFF"/>
                </a:highlight>
              </a:rPr>
              <a:t>A pipe is used for one way communication of a stream of bytes.</a:t>
            </a:r>
            <a:endParaRPr sz="1400">
              <a:solidFill>
                <a:srgbClr val="434343"/>
              </a:solidFill>
              <a:highlight>
                <a:srgbClr val="FFFFFF"/>
              </a:highlight>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highlight>
                  <a:srgbClr val="FFFFFF"/>
                </a:highlight>
              </a:rPr>
              <a:t>Shared Memory: </a:t>
            </a:r>
            <a:r>
              <a:rPr lang="en" sz="1400">
                <a:solidFill>
                  <a:srgbClr val="434343"/>
                </a:solidFill>
                <a:highlight>
                  <a:srgbClr val="FFFFFF"/>
                </a:highlight>
              </a:rPr>
              <a:t>When a single block of memory in the address space is shared by two or more processes then that is considered to be shared memory. If one process changes this shared memory then that change is visible to all of the other processes with access to the shared memory.</a:t>
            </a:r>
            <a:endParaRPr sz="1400">
              <a:solidFill>
                <a:srgbClr val="434343"/>
              </a:solidFill>
              <a:highlight>
                <a:srgbClr val="FFFFFF"/>
              </a:highlight>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highlight>
                  <a:srgbClr val="FFFFFF"/>
                </a:highlight>
              </a:rPr>
              <a:t>Message Queues: </a:t>
            </a:r>
            <a:r>
              <a:rPr lang="en" sz="1400">
                <a:solidFill>
                  <a:srgbClr val="434343"/>
                </a:solidFill>
                <a:highlight>
                  <a:srgbClr val="FFFFFF"/>
                </a:highlight>
              </a:rPr>
              <a:t>With message queues, one or more processes can write messages, which can in turn be read by one or more reading processes.</a:t>
            </a:r>
            <a:endParaRPr sz="1400">
              <a:solidFill>
                <a:srgbClr val="434343"/>
              </a:solidFill>
              <a:highlight>
                <a:srgbClr val="FFFFFF"/>
              </a:highlight>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highlight>
                  <a:srgbClr val="FFFFFF"/>
                </a:highlight>
              </a:rPr>
              <a:t>Signals: </a:t>
            </a:r>
            <a:r>
              <a:rPr lang="en" sz="1400">
                <a:solidFill>
                  <a:srgbClr val="434343"/>
                </a:solidFill>
                <a:highlight>
                  <a:srgbClr val="FFFFFF"/>
                </a:highlight>
              </a:rPr>
              <a:t>Signals are one of the oldest interprocess communication methods, and are used by Unix systems. They are used to signal asynchronous events to one or more processes.</a:t>
            </a:r>
            <a:endParaRPr sz="1400">
              <a:solidFill>
                <a:srgbClr val="434343"/>
              </a:solidFill>
              <a:highlight>
                <a:srgbClr val="FFFFFF"/>
              </a:highlight>
            </a:endParaRPr>
          </a:p>
          <a:p>
            <a:pPr indent="0" lvl="0" marL="0" rtl="0" algn="l">
              <a:spcBef>
                <a:spcPts val="800"/>
              </a:spcBef>
              <a:spcAft>
                <a:spcPts val="0"/>
              </a:spcAft>
              <a:buNone/>
            </a:pPr>
            <a:r>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Binary Interface  (ABI)</a:t>
            </a:r>
            <a:endParaRPr/>
          </a:p>
        </p:txBody>
      </p:sp>
      <p:sp>
        <p:nvSpPr>
          <p:cNvPr id="138" name="Google Shape;138;p21"/>
          <p:cNvSpPr txBox="1"/>
          <p:nvPr>
            <p:ph idx="1" type="body"/>
          </p:nvPr>
        </p:nvSpPr>
        <p:spPr>
          <a:xfrm>
            <a:off x="641525"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One easy way to understand "ABI" is to compare it to "API".</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You are already familiar with the concept of an API. If you want to use the features of, say, some library or your OS, you will use an API. The API consists of data types/structures, constants, functions, etc that you can use in your code to access the functionality of that external component.</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An ABI is very similar:</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Think of it as the compiled version of an API (or as an API on the machine-language level). When you write source code, you access the library through an API.</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Once the code is compiled, your application accesses the binary data in the library through the ABI. </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The ABI defines the structures and methods that your compiled application will use to access the external library (just like the API did), only on a lower level.</a:t>
            </a:r>
            <a:endParaRPr sz="1400">
              <a:solidFill>
                <a:srgbClr val="434343"/>
              </a:solidFill>
              <a:highlight>
                <a:srgbClr val="FFFFFF"/>
              </a:highlight>
            </a:endParaRPr>
          </a:p>
          <a:p>
            <a:pPr indent="0" lvl="0" marL="0" rtl="0" algn="l">
              <a:spcBef>
                <a:spcPts val="1100"/>
              </a:spcBef>
              <a:spcAft>
                <a:spcPts val="1600"/>
              </a:spcAft>
              <a:buNone/>
            </a:pPr>
            <a:r>
              <a:t/>
            </a:r>
            <a:endParaRPr sz="14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