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Raleway"/>
      <p:regular r:id="rId80"/>
      <p:bold r:id="rId81"/>
      <p:italic r:id="rId82"/>
      <p:boldItalic r:id="rId83"/>
    </p:embeddedFont>
    <p:embeddedFont>
      <p:font typeface="La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EB8677-2B4A-4E43-A522-F2326B1C3435}">
  <a:tblStyle styleId="{14EB8677-2B4A-4E43-A522-F2326B1C34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regular.fntdata"/><Relationship Id="rId83" Type="http://schemas.openxmlformats.org/officeDocument/2006/relationships/font" Target="fonts/Raleway-boldItalic.fntdata"/><Relationship Id="rId42" Type="http://schemas.openxmlformats.org/officeDocument/2006/relationships/slide" Target="slides/slide36.xml"/><Relationship Id="rId86" Type="http://schemas.openxmlformats.org/officeDocument/2006/relationships/font" Target="fonts/Lato-italic.fntdata"/><Relationship Id="rId41" Type="http://schemas.openxmlformats.org/officeDocument/2006/relationships/slide" Target="slides/slide35.xml"/><Relationship Id="rId85" Type="http://schemas.openxmlformats.org/officeDocument/2006/relationships/font" Target="fonts/Lato-bold.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Lato-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aleway-regular.fntdata"/><Relationship Id="rId82" Type="http://schemas.openxmlformats.org/officeDocument/2006/relationships/font" Target="fonts/Raleway-italic.fntdata"/><Relationship Id="rId81"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cd27bb59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cd27bb59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cd27bb59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cd27bb59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cd27bb59a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d27bb59a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cd27bb59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cd27bb59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d27bb59a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d27bb59a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cd27bb59a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d27bb59a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cd27bb59a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cd27bb59a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cd27bb59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cd27bb59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cd27bb59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cd27bb59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cd27bb59a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cd27bb59a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571dadf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571dadf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cd27bb59a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cd27bb59a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cd27bb59a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cd27bb59a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cd27bb59a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cd27bb59a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cd27bb59a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cd27bb59a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c571dad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c571dad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cc163ea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cc163ea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ccb4c8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ccb4c8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e09a056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e09a056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6e09a0566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e09a0566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e09a056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e09a056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c571dad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c571dad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6e09a056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6e09a056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6e09a056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e09a056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6e09a056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e09a056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6e09a0566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e09a0566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ccb4c8e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ccb4c8e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6e09a056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e09a056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6e09a0566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e09a0566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6e09a0566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6e09a0566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6e09a0566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6e09a0566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e09a0566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e09a0566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cd27bb59a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d27bb59a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e09a0566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e09a0566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6e09a0566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e09a0566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6e09a0566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e09a0566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e09a0566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e09a0566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6e09a0566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e09a0566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e09a0566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e09a0566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6e09a0566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e09a0566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6e09a0566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6e09a0566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6e09a0566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6e09a0566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6e09a056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e09a056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d27bb59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d27bb59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e09a0566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e09a0566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7ccb4c8e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ccb4c8e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7cd27bb5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7cd27bb5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7cd27bb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cd27bb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7cd27bb59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7cd27bb59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7cd27bb5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7cd27bb5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cd27bb59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7cd27bb59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7cd27bb5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cd27bb5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7cd27bb5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cd27bb5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7cc163ea4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cc163ea4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cd27bb59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d27bb59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7ccb4c8e8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7ccb4c8e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7cd27bb59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cd27bb59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7cd27bb5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7cd27bb5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7cd27bb59a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7cd27bb59a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7cd27bb59a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7cd27bb59a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7cd27bb59a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cd27bb59a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7cd27bb59a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7cd27bb59a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7cd27bb59a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cd27bb59a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7cd27bb59a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7cd27bb59a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7cd27bb59a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cd27bb59a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cd27bb59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cd27bb59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cd27bb59a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7cd27bb59a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7cd27bb59a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7cd27bb59a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7cd27bb59a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7cd27bb59a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7c571dadf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7c571dadf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cd27bb59a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cd27bb59a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cd27bb59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cd27bb59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s.rpi.edu/~moorthy/Courses/os98/Pgms/socket.html" TargetMode="External"/><Relationship Id="rId4" Type="http://schemas.openxmlformats.org/officeDocument/2006/relationships/hyperlink" Target="https://www.youtube.com/watch?v=LtXEMwSG5-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cs.ucla.edu/~harryxu/courses/111/winter20/ProjectGuide/P1B.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cs.rpi.edu/~moorthy/Courses/os98/Pgms/client.c" TargetMode="External"/><Relationship Id="rId4" Type="http://schemas.openxmlformats.org/officeDocument/2006/relationships/hyperlink" Target="https://www.cs.rpi.edu/~moorthy/Courses/os98/Pgms/server.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en.wikipedia.org/wiki/Transmission_Control_Protocol" TargetMode="External"/><Relationship Id="rId4" Type="http://schemas.openxmlformats.org/officeDocument/2006/relationships/hyperlink" Target="https://en.wikipedia.org/wiki/User_Datagram_Protocol" TargetMode="External"/><Relationship Id="rId5" Type="http://schemas.openxmlformats.org/officeDocument/2006/relationships/hyperlink" Target="https://en.wikipedia.org/wiki/SCT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man7.org/linux/man-pages/man2/socket.2.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man7.org/linux/man-pages/man2/accept.2.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man7.org/linux/man-pages/man2/socket.2.html" TargetMode="External"/><Relationship Id="rId4" Type="http://schemas.openxmlformats.org/officeDocument/2006/relationships/hyperlink" Target="http://man7.org/linux/man-pages/man2/bind.2.html" TargetMode="External"/><Relationship Id="rId5" Type="http://schemas.openxmlformats.org/officeDocument/2006/relationships/hyperlink" Target="http://man7.org/linux/man-pages/man2/listen.2.html" TargetMode="External"/><Relationship Id="rId6" Type="http://schemas.openxmlformats.org/officeDocument/2006/relationships/hyperlink" Target="http://man7.org/linux/man-pages/man3/errno.3.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man7.org/linux/man-pages/man2/getsockname.2.html" TargetMode="External"/><Relationship Id="rId4" Type="http://schemas.openxmlformats.org/officeDocument/2006/relationships/hyperlink" Target="http://man7.org/linux/man-pages/man2/getpeername.2.html" TargetMode="External"/><Relationship Id="rId5" Type="http://schemas.openxmlformats.org/officeDocument/2006/relationships/hyperlink" Target="http://man7.org/linux/man-pages/man2/getsockopt.2.html" TargetMode="External"/><Relationship Id="rId6" Type="http://schemas.openxmlformats.org/officeDocument/2006/relationships/hyperlink" Target="http://man7.org/linux/man-pages/man2/setsockopt.2.html" TargetMode="External"/><Relationship Id="rId7" Type="http://schemas.openxmlformats.org/officeDocument/2006/relationships/hyperlink" Target="http://man7.org/linux/man-pages/man7/socket.7.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www.zlib.net/zpipe.c"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zlib.net/manual.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linux.die.net/man/3/ulimi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7907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111 Operating Systems</a:t>
            </a:r>
            <a:endParaRPr/>
          </a:p>
        </p:txBody>
      </p:sp>
      <p:sp>
        <p:nvSpPr>
          <p:cNvPr id="87" name="Google Shape;87;p13"/>
          <p:cNvSpPr txBox="1"/>
          <p:nvPr>
            <p:ph idx="1" type="subTitle"/>
          </p:nvPr>
        </p:nvSpPr>
        <p:spPr>
          <a:xfrm>
            <a:off x="583252" y="25717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Week 3</a:t>
            </a:r>
            <a:endParaRPr sz="2400"/>
          </a:p>
          <a:p>
            <a:pPr indent="0" lvl="0" marL="0" rtl="0" algn="ctr">
              <a:spcBef>
                <a:spcPts val="0"/>
              </a:spcBef>
              <a:spcAft>
                <a:spcPts val="0"/>
              </a:spcAft>
              <a:buNone/>
            </a:pPr>
            <a:r>
              <a:rPr lang="en" sz="2400"/>
              <a:t>01/24/2020</a:t>
            </a:r>
            <a:endParaRPr sz="2400"/>
          </a:p>
          <a:p>
            <a:pPr indent="0" lvl="0" marL="0" rtl="0" algn="ctr">
              <a:spcBef>
                <a:spcPts val="0"/>
              </a:spcBef>
              <a:spcAft>
                <a:spcPts val="0"/>
              </a:spcAft>
              <a:buNone/>
            </a:pPr>
            <a:r>
              <a:rPr lang="en" sz="2400"/>
              <a:t>Nikita Sivakumar*</a:t>
            </a:r>
            <a:endParaRPr sz="2400"/>
          </a:p>
        </p:txBody>
      </p:sp>
      <p:sp>
        <p:nvSpPr>
          <p:cNvPr id="88" name="Google Shape;88;p13"/>
          <p:cNvSpPr txBox="1"/>
          <p:nvPr/>
        </p:nvSpPr>
        <p:spPr>
          <a:xfrm>
            <a:off x="6330800" y="4642325"/>
            <a:ext cx="2762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 In collaboration with TA Rishab</a:t>
            </a:r>
            <a:endParaRPr sz="2800">
              <a:solidFill>
                <a:schemeClr val="accen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parent</a:t>
            </a:r>
            <a:endParaRPr/>
          </a:p>
        </p:txBody>
      </p:sp>
      <p:sp>
        <p:nvSpPr>
          <p:cNvPr id="157" name="Google Shape;15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cases:</a:t>
            </a:r>
            <a:endParaRPr/>
          </a:p>
          <a:p>
            <a:pPr indent="0" lvl="0" marL="0" rtl="0" algn="l">
              <a:spcBef>
                <a:spcPts val="1600"/>
              </a:spcBef>
              <a:spcAft>
                <a:spcPts val="0"/>
              </a:spcAft>
              <a:buNone/>
            </a:pPr>
            <a:r>
              <a:rPr lang="en"/>
              <a:t>If Ctrl+C is received from keyboard:</a:t>
            </a:r>
            <a:endParaRPr/>
          </a:p>
          <a:p>
            <a:pPr indent="-311150" lvl="0" marL="457200" rtl="0" algn="l">
              <a:spcBef>
                <a:spcPts val="1600"/>
              </a:spcBef>
              <a:spcAft>
                <a:spcPts val="0"/>
              </a:spcAft>
              <a:buSzPts val="1300"/>
              <a:buChar char="●"/>
            </a:pPr>
            <a:r>
              <a:rPr lang="en"/>
              <a:t>Stop reading input from keyboard</a:t>
            </a:r>
            <a:endParaRPr/>
          </a:p>
          <a:p>
            <a:pPr indent="-311150" lvl="0" marL="457200" rtl="0" algn="l">
              <a:spcBef>
                <a:spcPts val="0"/>
              </a:spcBef>
              <a:spcAft>
                <a:spcPts val="0"/>
              </a:spcAft>
              <a:buSzPts val="1300"/>
              <a:buChar char="●"/>
            </a:pPr>
            <a:r>
              <a:rPr lang="en"/>
              <a:t>Use kill(2) to send a SIGINT to shell program</a:t>
            </a:r>
            <a:endParaRPr/>
          </a:p>
          <a:p>
            <a:pPr indent="-311150" lvl="0" marL="457200" rtl="0" algn="l">
              <a:spcBef>
                <a:spcPts val="0"/>
              </a:spcBef>
              <a:spcAft>
                <a:spcPts val="0"/>
              </a:spcAft>
              <a:buSzPts val="1300"/>
              <a:buChar char="●"/>
            </a:pPr>
            <a:r>
              <a:rPr lang="en"/>
              <a:t>Process any remaining output from child shell</a:t>
            </a:r>
            <a:endParaRPr/>
          </a:p>
          <a:p>
            <a:pPr indent="-311150" lvl="0" marL="457200" rtl="0" algn="l">
              <a:spcBef>
                <a:spcPts val="0"/>
              </a:spcBef>
              <a:spcAft>
                <a:spcPts val="0"/>
              </a:spcAft>
              <a:buSzPts val="1300"/>
              <a:buChar char="●"/>
            </a:pPr>
            <a:r>
              <a:rPr lang="en"/>
              <a:t>Restore normal terminal modes</a:t>
            </a:r>
            <a:endParaRPr/>
          </a:p>
          <a:p>
            <a:pPr indent="-311150" lvl="0" marL="457200" rtl="0" algn="l">
              <a:spcBef>
                <a:spcPts val="0"/>
              </a:spcBef>
              <a:spcAft>
                <a:spcPts val="0"/>
              </a:spcAft>
              <a:buSzPts val="1300"/>
              <a:buChar char="●"/>
            </a:pPr>
            <a:r>
              <a:rPr lang="en"/>
              <a:t>Report the status </a:t>
            </a:r>
            <a:endParaRPr/>
          </a:p>
          <a:p>
            <a:pPr indent="-311150" lvl="0" marL="457200" rtl="0" algn="l">
              <a:spcBef>
                <a:spcPts val="0"/>
              </a:spcBef>
              <a:spcAft>
                <a:spcPts val="0"/>
              </a:spcAft>
              <a:buSzPts val="1300"/>
              <a:buChar char="●"/>
            </a:pPr>
            <a:r>
              <a:rPr lang="en"/>
              <a:t>Exit the program</a:t>
            </a:r>
            <a:endParaRPr/>
          </a:p>
          <a:p>
            <a:pPr indent="0" lvl="0" marL="0" rtl="0" algn="l">
              <a:spcBef>
                <a:spcPts val="1600"/>
              </a:spcBef>
              <a:spcAft>
                <a:spcPts val="1600"/>
              </a:spcAft>
              <a:buNone/>
            </a:pPr>
            <a:r>
              <a:rPr lang="en"/>
              <a:t>More special cases - &lt;cr&gt; / &lt;lf&gt; to &lt;cr&gt;&lt;lf&gt;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communication - Pipes recap</a:t>
            </a:r>
            <a:endParaRPr/>
          </a:p>
        </p:txBody>
      </p:sp>
      <p:sp>
        <p:nvSpPr>
          <p:cNvPr id="163" name="Google Shape;163;p23"/>
          <p:cNvSpPr txBox="1"/>
          <p:nvPr>
            <p:ph idx="1" type="body"/>
          </p:nvPr>
        </p:nvSpPr>
        <p:spPr>
          <a:xfrm>
            <a:off x="5275750" y="2234925"/>
            <a:ext cx="4108200" cy="1317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Unidirectional flow of data from one process to another.</a:t>
            </a:r>
            <a:endParaRPr sz="1200"/>
          </a:p>
          <a:p>
            <a:pPr indent="-304800" lvl="0" marL="457200" rtl="0" algn="l">
              <a:spcBef>
                <a:spcPts val="0"/>
              </a:spcBef>
              <a:spcAft>
                <a:spcPts val="0"/>
              </a:spcAft>
              <a:buSzPts val="1200"/>
              <a:buChar char="●"/>
            </a:pPr>
            <a:r>
              <a:rPr lang="en" sz="1200"/>
              <a:t>Buffers data till read end of pipe doesn’t consume data present at write end of the pipe.</a:t>
            </a:r>
            <a:endParaRPr sz="1200"/>
          </a:p>
        </p:txBody>
      </p:sp>
      <p:pic>
        <p:nvPicPr>
          <p:cNvPr id="164" name="Google Shape;164;p23"/>
          <p:cNvPicPr preferRelativeResize="0"/>
          <p:nvPr/>
        </p:nvPicPr>
        <p:blipFill>
          <a:blip r:embed="rId3">
            <a:alphaModFix/>
          </a:blip>
          <a:stretch>
            <a:fillRect/>
          </a:stretch>
        </p:blipFill>
        <p:spPr>
          <a:xfrm>
            <a:off x="381000" y="1896475"/>
            <a:ext cx="3707024" cy="294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Pipes</a:t>
            </a:r>
            <a:endParaRPr/>
          </a:p>
        </p:txBody>
      </p:sp>
      <p:sp>
        <p:nvSpPr>
          <p:cNvPr id="170" name="Google Shape;17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Writing from child to parent:</a:t>
            </a:r>
            <a:endParaRPr sz="1400"/>
          </a:p>
          <a:p>
            <a:pPr indent="-317500" lvl="1" marL="914400" rtl="0" algn="l">
              <a:spcBef>
                <a:spcPts val="0"/>
              </a:spcBef>
              <a:spcAft>
                <a:spcPts val="0"/>
              </a:spcAft>
              <a:buSzPts val="1400"/>
              <a:buChar char="○"/>
            </a:pPr>
            <a:r>
              <a:rPr lang="en" sz="1400"/>
              <a:t>Child: I don’t need read end of pipe, I will close it</a:t>
            </a:r>
            <a:endParaRPr sz="1400"/>
          </a:p>
          <a:p>
            <a:pPr indent="-317500" lvl="1" marL="914400" rtl="0" algn="l">
              <a:spcBef>
                <a:spcPts val="0"/>
              </a:spcBef>
              <a:spcAft>
                <a:spcPts val="0"/>
              </a:spcAft>
              <a:buSzPts val="1400"/>
              <a:buChar char="○"/>
            </a:pPr>
            <a:r>
              <a:rPr lang="en" sz="1400"/>
              <a:t>Parent: I don’t need write end of pipe, I will close it</a:t>
            </a:r>
            <a:endParaRPr sz="1400"/>
          </a:p>
          <a:p>
            <a:pPr indent="-317500" lvl="1" marL="914400" rtl="0" algn="l">
              <a:spcBef>
                <a:spcPts val="0"/>
              </a:spcBef>
              <a:spcAft>
                <a:spcPts val="0"/>
              </a:spcAft>
              <a:buSzPts val="1400"/>
              <a:buChar char="○"/>
            </a:pPr>
            <a:r>
              <a:rPr lang="en" sz="1400"/>
              <a:t>Child: I want to send a message to parent, I will write to write end of pipe</a:t>
            </a:r>
            <a:endParaRPr sz="1400"/>
          </a:p>
          <a:p>
            <a:pPr indent="-317500" lvl="1" marL="914400" rtl="0" algn="l">
              <a:spcBef>
                <a:spcPts val="0"/>
              </a:spcBef>
              <a:spcAft>
                <a:spcPts val="0"/>
              </a:spcAft>
              <a:buSzPts val="1400"/>
              <a:buChar char="○"/>
            </a:pPr>
            <a:r>
              <a:rPr lang="en" sz="1400"/>
              <a:t>Parent: I want to receive messages from child, I will read from read end of pipe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4838225" y="1152475"/>
            <a:ext cx="399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pipes:</a:t>
            </a:r>
            <a:endParaRPr/>
          </a:p>
          <a:p>
            <a:pPr indent="0" lvl="0" marL="0" rtl="0" algn="l">
              <a:spcBef>
                <a:spcPts val="1600"/>
              </a:spcBef>
              <a:spcAft>
                <a:spcPts val="0"/>
              </a:spcAft>
              <a:buNone/>
            </a:pPr>
            <a:r>
              <a:rPr lang="en"/>
              <a:t>Write to child shell </a:t>
            </a:r>
            <a:endParaRPr/>
          </a:p>
          <a:p>
            <a:pPr indent="0" lvl="0" marL="0" rtl="0" algn="l">
              <a:spcBef>
                <a:spcPts val="1600"/>
              </a:spcBef>
              <a:spcAft>
                <a:spcPts val="0"/>
              </a:spcAft>
              <a:buNone/>
            </a:pPr>
            <a:r>
              <a:rPr lang="en"/>
              <a:t>Read from child shell</a:t>
            </a:r>
            <a:endParaRPr/>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Parent, Child:</a:t>
            </a:r>
            <a:endParaRPr sz="1400"/>
          </a:p>
          <a:p>
            <a:pPr indent="-317500" lvl="0" marL="457200" rtl="0" algn="l">
              <a:spcBef>
                <a:spcPts val="1600"/>
              </a:spcBef>
              <a:spcAft>
                <a:spcPts val="0"/>
              </a:spcAft>
              <a:buSzPts val="1400"/>
              <a:buChar char="●"/>
            </a:pPr>
            <a:r>
              <a:rPr lang="en" sz="1400"/>
              <a:t>I don’t need to read from which pipe?,      </a:t>
            </a:r>
            <a:endParaRPr sz="1400"/>
          </a:p>
          <a:p>
            <a:pPr indent="-317500" lvl="1" marL="914400" rtl="0" algn="l">
              <a:spcBef>
                <a:spcPts val="0"/>
              </a:spcBef>
              <a:spcAft>
                <a:spcPts val="0"/>
              </a:spcAft>
              <a:buSzPts val="1400"/>
              <a:buChar char="○"/>
            </a:pPr>
            <a:r>
              <a:rPr lang="en" sz="1400"/>
              <a:t> I can close the read end of that pipe.</a:t>
            </a:r>
            <a:endParaRPr sz="1400"/>
          </a:p>
          <a:p>
            <a:pPr indent="-317500" lvl="0" marL="457200" rtl="0" algn="l">
              <a:spcBef>
                <a:spcPts val="0"/>
              </a:spcBef>
              <a:spcAft>
                <a:spcPts val="0"/>
              </a:spcAft>
              <a:buSzPts val="1400"/>
              <a:buChar char="●"/>
            </a:pPr>
            <a:r>
              <a:rPr lang="en" sz="1400"/>
              <a:t>I don’t need to send data to which pipe?,   </a:t>
            </a:r>
            <a:endParaRPr sz="1400"/>
          </a:p>
          <a:p>
            <a:pPr indent="-317500" lvl="1" marL="914400" rtl="0" algn="l">
              <a:spcBef>
                <a:spcPts val="0"/>
              </a:spcBef>
              <a:spcAft>
                <a:spcPts val="0"/>
              </a:spcAft>
              <a:buSzPts val="1400"/>
              <a:buChar char="○"/>
            </a:pPr>
            <a:r>
              <a:rPr lang="en" sz="1400"/>
              <a:t>I can close the write end of that pipe.</a:t>
            </a:r>
            <a:endParaRPr sz="1400"/>
          </a:p>
        </p:txBody>
      </p:sp>
      <p:sp>
        <p:nvSpPr>
          <p:cNvPr id="176" name="Google Shape;176;p25"/>
          <p:cNvSpPr txBox="1"/>
          <p:nvPr>
            <p:ph type="title"/>
          </p:nvPr>
        </p:nvSpPr>
        <p:spPr>
          <a:xfrm>
            <a:off x="727650" y="115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pipes recap</a:t>
            </a:r>
            <a:endParaRPr/>
          </a:p>
        </p:txBody>
      </p:sp>
      <p:sp>
        <p:nvSpPr>
          <p:cNvPr id="177" name="Google Shape;177;p25"/>
          <p:cNvSpPr/>
          <p:nvPr/>
        </p:nvSpPr>
        <p:spPr>
          <a:xfrm>
            <a:off x="1060425" y="1801100"/>
            <a:ext cx="642600" cy="114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PARENT</a:t>
            </a:r>
            <a:endParaRPr b="1" sz="800"/>
          </a:p>
        </p:txBody>
      </p:sp>
      <p:sp>
        <p:nvSpPr>
          <p:cNvPr id="178" name="Google Shape;178;p25"/>
          <p:cNvSpPr/>
          <p:nvPr/>
        </p:nvSpPr>
        <p:spPr>
          <a:xfrm>
            <a:off x="3112326" y="1786725"/>
            <a:ext cx="584700" cy="1140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179" name="Google Shape;179;p25"/>
          <p:cNvSpPr/>
          <p:nvPr/>
        </p:nvSpPr>
        <p:spPr>
          <a:xfrm rot="-5400000">
            <a:off x="2226369" y="1375954"/>
            <a:ext cx="304784" cy="1431696"/>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rot="5400000">
            <a:off x="2244077" y="1968318"/>
            <a:ext cx="304784" cy="1431696"/>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nvSpPr>
        <p:spPr>
          <a:xfrm>
            <a:off x="1758028" y="1939391"/>
            <a:ext cx="13866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a:t>
            </a:r>
            <a:endParaRPr>
              <a:solidFill>
                <a:schemeClr val="dk1"/>
              </a:solidFill>
            </a:endParaRPr>
          </a:p>
        </p:txBody>
      </p:sp>
      <p:sp>
        <p:nvSpPr>
          <p:cNvPr id="182" name="Google Shape;182;p25"/>
          <p:cNvSpPr txBox="1"/>
          <p:nvPr/>
        </p:nvSpPr>
        <p:spPr>
          <a:xfrm>
            <a:off x="1703178" y="2497204"/>
            <a:ext cx="13866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a:t>
            </a:r>
            <a:endParaRPr b="1">
              <a:solidFill>
                <a:schemeClr val="dk1"/>
              </a:solidFill>
            </a:endParaRPr>
          </a:p>
        </p:txBody>
      </p:sp>
      <p:sp>
        <p:nvSpPr>
          <p:cNvPr id="183" name="Google Shape;183;p25"/>
          <p:cNvSpPr/>
          <p:nvPr/>
        </p:nvSpPr>
        <p:spPr>
          <a:xfrm>
            <a:off x="116622" y="1834472"/>
            <a:ext cx="943800" cy="2232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184" name="Google Shape;184;p25"/>
          <p:cNvSpPr/>
          <p:nvPr/>
        </p:nvSpPr>
        <p:spPr>
          <a:xfrm>
            <a:off x="116550" y="2572512"/>
            <a:ext cx="943800" cy="2166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185" name="Google Shape;185;p25"/>
          <p:cNvSpPr/>
          <p:nvPr/>
        </p:nvSpPr>
        <p:spPr>
          <a:xfrm>
            <a:off x="419721" y="3454636"/>
            <a:ext cx="379500" cy="3048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19721" y="3845105"/>
            <a:ext cx="379500" cy="304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txBox="1"/>
          <p:nvPr/>
        </p:nvSpPr>
        <p:spPr>
          <a:xfrm>
            <a:off x="802451" y="3467775"/>
            <a:ext cx="12882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 from parent</a:t>
            </a:r>
            <a:endParaRPr sz="1000"/>
          </a:p>
        </p:txBody>
      </p:sp>
      <p:sp>
        <p:nvSpPr>
          <p:cNvPr id="188" name="Google Shape;188;p25"/>
          <p:cNvSpPr txBox="1"/>
          <p:nvPr/>
        </p:nvSpPr>
        <p:spPr>
          <a:xfrm>
            <a:off x="802448" y="3858245"/>
            <a:ext cx="10587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Input to parent</a:t>
            </a:r>
            <a:endParaRPr sz="1000"/>
          </a:p>
        </p:txBody>
      </p:sp>
      <p:sp>
        <p:nvSpPr>
          <p:cNvPr id="189" name="Google Shape;189;p25"/>
          <p:cNvSpPr/>
          <p:nvPr/>
        </p:nvSpPr>
        <p:spPr>
          <a:xfrm rot="-5400000">
            <a:off x="8169969" y="1147354"/>
            <a:ext cx="304784" cy="1431696"/>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rot="5400000">
            <a:off x="8187677" y="1663518"/>
            <a:ext cx="304784" cy="1431696"/>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553600" y="597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File Descriptors - Child</a:t>
            </a:r>
            <a:endParaRPr/>
          </a:p>
        </p:txBody>
      </p:sp>
      <p:sp>
        <p:nvSpPr>
          <p:cNvPr id="196" name="Google Shape;196;p26"/>
          <p:cNvSpPr/>
          <p:nvPr/>
        </p:nvSpPr>
        <p:spPr>
          <a:xfrm>
            <a:off x="1683125" y="16271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PARENT</a:t>
            </a:r>
            <a:endParaRPr b="1" sz="800"/>
          </a:p>
        </p:txBody>
      </p:sp>
      <p:sp>
        <p:nvSpPr>
          <p:cNvPr id="197" name="Google Shape;197;p26"/>
          <p:cNvSpPr/>
          <p:nvPr/>
        </p:nvSpPr>
        <p:spPr>
          <a:xfrm>
            <a:off x="4533700" y="1607475"/>
            <a:ext cx="910500" cy="1557600"/>
          </a:xfrm>
          <a:prstGeom prst="rect">
            <a:avLst/>
          </a:prstGeom>
          <a:solidFill>
            <a:srgbClr val="FCE5CD"/>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CHILD</a:t>
            </a:r>
            <a:endParaRPr b="1"/>
          </a:p>
          <a:p>
            <a:pPr indent="0" lvl="0" marL="0" rtl="0" algn="l">
              <a:spcBef>
                <a:spcPts val="0"/>
              </a:spcBef>
              <a:spcAft>
                <a:spcPts val="0"/>
              </a:spcAft>
              <a:buNone/>
            </a:pPr>
            <a:r>
              <a:rPr b="1" lang="en"/>
              <a:t>SHELL</a:t>
            </a:r>
            <a:endParaRPr b="1"/>
          </a:p>
        </p:txBody>
      </p:sp>
      <p:sp>
        <p:nvSpPr>
          <p:cNvPr id="198" name="Google Shape;198;p26"/>
          <p:cNvSpPr/>
          <p:nvPr/>
        </p:nvSpPr>
        <p:spPr>
          <a:xfrm rot="-5400000">
            <a:off x="3306437" y="10297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rot="5400000">
            <a:off x="3331037" y="18389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nvSpPr>
        <p:spPr>
          <a:xfrm>
            <a:off x="2652263" y="18160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201" name="Google Shape;201;p26"/>
          <p:cNvSpPr txBox="1"/>
          <p:nvPr/>
        </p:nvSpPr>
        <p:spPr>
          <a:xfrm>
            <a:off x="2576063" y="25780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202" name="Google Shape;202;p26"/>
          <p:cNvSpPr/>
          <p:nvPr/>
        </p:nvSpPr>
        <p:spPr>
          <a:xfrm>
            <a:off x="371950" y="16727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03" name="Google Shape;203;p26"/>
          <p:cNvSpPr/>
          <p:nvPr/>
        </p:nvSpPr>
        <p:spPr>
          <a:xfrm>
            <a:off x="371850" y="26809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04" name="Google Shape;204;p26"/>
          <p:cNvSpPr txBox="1"/>
          <p:nvPr/>
        </p:nvSpPr>
        <p:spPr>
          <a:xfrm>
            <a:off x="2922575" y="12233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 - Read end of pipe to child shell</a:t>
            </a:r>
            <a:endParaRPr sz="1000"/>
          </a:p>
        </p:txBody>
      </p:sp>
      <p:sp>
        <p:nvSpPr>
          <p:cNvPr id="205" name="Google Shape;205;p26"/>
          <p:cNvSpPr txBox="1"/>
          <p:nvPr/>
        </p:nvSpPr>
        <p:spPr>
          <a:xfrm>
            <a:off x="2922575" y="32807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 - Write end of pipe from child shell</a:t>
            </a:r>
            <a:endParaRPr sz="1000"/>
          </a:p>
        </p:txBody>
      </p:sp>
      <p:sp>
        <p:nvSpPr>
          <p:cNvPr id="206" name="Google Shape;206;p26"/>
          <p:cNvSpPr txBox="1"/>
          <p:nvPr/>
        </p:nvSpPr>
        <p:spPr>
          <a:xfrm>
            <a:off x="6091950" y="3607025"/>
            <a:ext cx="2544000" cy="11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Redirect / Change stdin and stdout of child shell to the appropriate pipe ends.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Recall dup()</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527225" y="55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File Descriptors - Parent</a:t>
            </a:r>
            <a:endParaRPr/>
          </a:p>
        </p:txBody>
      </p:sp>
      <p:sp>
        <p:nvSpPr>
          <p:cNvPr id="212" name="Google Shape;212;p27"/>
          <p:cNvSpPr/>
          <p:nvPr/>
        </p:nvSpPr>
        <p:spPr>
          <a:xfrm>
            <a:off x="2849924" y="1810498"/>
            <a:ext cx="927000" cy="1885800"/>
          </a:xfrm>
          <a:prstGeom prst="rect">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PARENT</a:t>
            </a:r>
            <a:endParaRPr b="1"/>
          </a:p>
        </p:txBody>
      </p:sp>
      <p:sp>
        <p:nvSpPr>
          <p:cNvPr id="213" name="Google Shape;213;p27"/>
          <p:cNvSpPr/>
          <p:nvPr/>
        </p:nvSpPr>
        <p:spPr>
          <a:xfrm>
            <a:off x="5810300" y="1786725"/>
            <a:ext cx="843600" cy="1885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214" name="Google Shape;214;p27"/>
          <p:cNvSpPr/>
          <p:nvPr/>
        </p:nvSpPr>
        <p:spPr>
          <a:xfrm rot="-5400000">
            <a:off x="4499929" y="1258465"/>
            <a:ext cx="504044" cy="2065577"/>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rot="5400000">
            <a:off x="4525476" y="2238104"/>
            <a:ext cx="504044" cy="2065577"/>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nvSpPr>
        <p:spPr>
          <a:xfrm>
            <a:off x="3856389" y="2039201"/>
            <a:ext cx="20004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217" name="Google Shape;217;p27"/>
          <p:cNvSpPr txBox="1"/>
          <p:nvPr/>
        </p:nvSpPr>
        <p:spPr>
          <a:xfrm>
            <a:off x="3777254" y="2961699"/>
            <a:ext cx="20004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218" name="Google Shape;218;p27"/>
          <p:cNvSpPr/>
          <p:nvPr/>
        </p:nvSpPr>
        <p:spPr>
          <a:xfrm>
            <a:off x="1488254" y="1865688"/>
            <a:ext cx="1361700" cy="369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19" name="Google Shape;219;p27"/>
          <p:cNvSpPr/>
          <p:nvPr/>
        </p:nvSpPr>
        <p:spPr>
          <a:xfrm>
            <a:off x="1488150" y="3086242"/>
            <a:ext cx="1361700" cy="3582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20" name="Google Shape;220;p27"/>
          <p:cNvSpPr txBox="1"/>
          <p:nvPr/>
        </p:nvSpPr>
        <p:spPr>
          <a:xfrm>
            <a:off x="943600" y="13611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221" name="Google Shape;221;p27"/>
          <p:cNvSpPr txBox="1"/>
          <p:nvPr/>
        </p:nvSpPr>
        <p:spPr>
          <a:xfrm>
            <a:off x="943600" y="35709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222" name="Google Shape;222;p27"/>
          <p:cNvSpPr txBox="1"/>
          <p:nvPr/>
        </p:nvSpPr>
        <p:spPr>
          <a:xfrm>
            <a:off x="3839200" y="13611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FD1 - Write end of pipe to child shell</a:t>
            </a:r>
            <a:endParaRPr sz="1000"/>
          </a:p>
        </p:txBody>
      </p:sp>
      <p:sp>
        <p:nvSpPr>
          <p:cNvPr id="223" name="Google Shape;223;p27"/>
          <p:cNvSpPr txBox="1"/>
          <p:nvPr/>
        </p:nvSpPr>
        <p:spPr>
          <a:xfrm>
            <a:off x="3839200" y="36471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FD2 - Read end of pipe from child shell</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606350" y="617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Poll</a:t>
            </a:r>
            <a:endParaRPr/>
          </a:p>
        </p:txBody>
      </p:sp>
      <p:sp>
        <p:nvSpPr>
          <p:cNvPr id="229" name="Google Shape;229;p28"/>
          <p:cNvSpPr txBox="1"/>
          <p:nvPr>
            <p:ph idx="1" type="body"/>
          </p:nvPr>
        </p:nvSpPr>
        <p:spPr>
          <a:xfrm>
            <a:off x="6831900" y="1152475"/>
            <a:ext cx="200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Parent reading from 2 inputs (highlighted in yellow).</a:t>
            </a:r>
            <a:endParaRPr/>
          </a:p>
          <a:p>
            <a:pPr indent="0" lvl="0" marL="0" rtl="0" algn="l">
              <a:spcBef>
                <a:spcPts val="1600"/>
              </a:spcBef>
              <a:spcAft>
                <a:spcPts val="0"/>
              </a:spcAft>
              <a:buNone/>
            </a:pPr>
            <a:r>
              <a:rPr lang="en"/>
              <a:t>Need to poll between the file descriptors to see if there is any new input</a:t>
            </a:r>
            <a:endParaRPr/>
          </a:p>
          <a:p>
            <a:pPr indent="0" lvl="0" marL="0" rtl="0" algn="l">
              <a:spcBef>
                <a:spcPts val="1600"/>
              </a:spcBef>
              <a:spcAft>
                <a:spcPts val="1600"/>
              </a:spcAft>
              <a:buNone/>
            </a:pPr>
            <a:r>
              <a:rPr lang="en"/>
              <a:t>poll()</a:t>
            </a:r>
            <a:endParaRPr/>
          </a:p>
        </p:txBody>
      </p:sp>
      <p:sp>
        <p:nvSpPr>
          <p:cNvPr id="230" name="Google Shape;230;p28"/>
          <p:cNvSpPr/>
          <p:nvPr/>
        </p:nvSpPr>
        <p:spPr>
          <a:xfrm>
            <a:off x="2240324" y="1810498"/>
            <a:ext cx="927000" cy="1885800"/>
          </a:xfrm>
          <a:prstGeom prst="rect">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PARENT</a:t>
            </a:r>
            <a:endParaRPr b="1"/>
          </a:p>
        </p:txBody>
      </p:sp>
      <p:sp>
        <p:nvSpPr>
          <p:cNvPr id="231" name="Google Shape;231;p28"/>
          <p:cNvSpPr/>
          <p:nvPr/>
        </p:nvSpPr>
        <p:spPr>
          <a:xfrm>
            <a:off x="5200700" y="1786725"/>
            <a:ext cx="843600" cy="18858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232" name="Google Shape;232;p28"/>
          <p:cNvSpPr/>
          <p:nvPr/>
        </p:nvSpPr>
        <p:spPr>
          <a:xfrm rot="-5400000">
            <a:off x="3890329" y="1258465"/>
            <a:ext cx="504044" cy="2065577"/>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rot="5400000">
            <a:off x="3915876" y="2238104"/>
            <a:ext cx="504044" cy="2065577"/>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nvSpPr>
        <p:spPr>
          <a:xfrm>
            <a:off x="3246789" y="2039201"/>
            <a:ext cx="20004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235" name="Google Shape;235;p28"/>
          <p:cNvSpPr txBox="1"/>
          <p:nvPr/>
        </p:nvSpPr>
        <p:spPr>
          <a:xfrm>
            <a:off x="3167654" y="2961699"/>
            <a:ext cx="20004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236" name="Google Shape;236;p28"/>
          <p:cNvSpPr/>
          <p:nvPr/>
        </p:nvSpPr>
        <p:spPr>
          <a:xfrm>
            <a:off x="878654" y="1865688"/>
            <a:ext cx="1361700" cy="369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37" name="Google Shape;237;p28"/>
          <p:cNvSpPr/>
          <p:nvPr/>
        </p:nvSpPr>
        <p:spPr>
          <a:xfrm>
            <a:off x="878550" y="3086242"/>
            <a:ext cx="1361700" cy="3582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38" name="Google Shape;238;p28"/>
          <p:cNvSpPr txBox="1"/>
          <p:nvPr/>
        </p:nvSpPr>
        <p:spPr>
          <a:xfrm>
            <a:off x="334000" y="1361100"/>
            <a:ext cx="1656000" cy="4494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239" name="Google Shape;239;p28"/>
          <p:cNvSpPr txBox="1"/>
          <p:nvPr/>
        </p:nvSpPr>
        <p:spPr>
          <a:xfrm>
            <a:off x="334000" y="35709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240" name="Google Shape;240;p28"/>
          <p:cNvSpPr txBox="1"/>
          <p:nvPr/>
        </p:nvSpPr>
        <p:spPr>
          <a:xfrm>
            <a:off x="3229600" y="1361100"/>
            <a:ext cx="1656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FD1 - Write end of pipe to child shell</a:t>
            </a:r>
            <a:endParaRPr sz="1000"/>
          </a:p>
        </p:txBody>
      </p:sp>
      <p:sp>
        <p:nvSpPr>
          <p:cNvPr id="241" name="Google Shape;241;p28"/>
          <p:cNvSpPr txBox="1"/>
          <p:nvPr/>
        </p:nvSpPr>
        <p:spPr>
          <a:xfrm>
            <a:off x="3229600" y="3647100"/>
            <a:ext cx="1656000" cy="4494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FD2 - Read end of pipe from child shell</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676675" y="597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1b</a:t>
            </a:r>
            <a:endParaRPr/>
          </a:p>
        </p:txBody>
      </p:sp>
      <p:sp>
        <p:nvSpPr>
          <p:cNvPr id="247" name="Google Shape;247;p29"/>
          <p:cNvSpPr/>
          <p:nvPr/>
        </p:nvSpPr>
        <p:spPr>
          <a:xfrm>
            <a:off x="5340725" y="16271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248" name="Google Shape;248;p29"/>
          <p:cNvSpPr/>
          <p:nvPr/>
        </p:nvSpPr>
        <p:spPr>
          <a:xfrm>
            <a:off x="8191300" y="16074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249" name="Google Shape;249;p29"/>
          <p:cNvSpPr/>
          <p:nvPr/>
        </p:nvSpPr>
        <p:spPr>
          <a:xfrm rot="-5400000">
            <a:off x="6964037" y="10297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rot="5400000">
            <a:off x="6988637" y="18389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6309863" y="18160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252" name="Google Shape;252;p29"/>
          <p:cNvSpPr/>
          <p:nvPr/>
        </p:nvSpPr>
        <p:spPr>
          <a:xfrm>
            <a:off x="1378325" y="16271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253" name="Google Shape;253;p29"/>
          <p:cNvSpPr txBox="1"/>
          <p:nvPr/>
        </p:nvSpPr>
        <p:spPr>
          <a:xfrm>
            <a:off x="6233663" y="25780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254" name="Google Shape;254;p29"/>
          <p:cNvSpPr/>
          <p:nvPr/>
        </p:nvSpPr>
        <p:spPr>
          <a:xfrm>
            <a:off x="67150" y="16727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55" name="Google Shape;255;p29"/>
          <p:cNvSpPr/>
          <p:nvPr/>
        </p:nvSpPr>
        <p:spPr>
          <a:xfrm>
            <a:off x="67050" y="26809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56" name="Google Shape;256;p29"/>
          <p:cNvSpPr/>
          <p:nvPr/>
        </p:nvSpPr>
        <p:spPr>
          <a:xfrm>
            <a:off x="2190725" y="2081475"/>
            <a:ext cx="3150300" cy="572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1b</a:t>
            </a:r>
            <a:endParaRPr/>
          </a:p>
        </p:txBody>
      </p:sp>
      <p:sp>
        <p:nvSpPr>
          <p:cNvPr id="262" name="Google Shape;262;p30"/>
          <p:cNvSpPr/>
          <p:nvPr/>
        </p:nvSpPr>
        <p:spPr>
          <a:xfrm>
            <a:off x="5340725" y="32273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263" name="Google Shape;263;p30"/>
          <p:cNvSpPr/>
          <p:nvPr/>
        </p:nvSpPr>
        <p:spPr>
          <a:xfrm>
            <a:off x="8191300" y="32076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264" name="Google Shape;264;p30"/>
          <p:cNvSpPr/>
          <p:nvPr/>
        </p:nvSpPr>
        <p:spPr>
          <a:xfrm rot="-5400000">
            <a:off x="6964037" y="26299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rot="5400000">
            <a:off x="6988637" y="34391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txBox="1"/>
          <p:nvPr/>
        </p:nvSpPr>
        <p:spPr>
          <a:xfrm>
            <a:off x="6309863" y="34162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267" name="Google Shape;267;p30"/>
          <p:cNvSpPr txBox="1"/>
          <p:nvPr/>
        </p:nvSpPr>
        <p:spPr>
          <a:xfrm>
            <a:off x="6233663" y="41782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268" name="Google Shape;268;p30"/>
          <p:cNvSpPr/>
          <p:nvPr/>
        </p:nvSpPr>
        <p:spPr>
          <a:xfrm>
            <a:off x="1378325" y="32273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269" name="Google Shape;269;p30"/>
          <p:cNvSpPr/>
          <p:nvPr/>
        </p:nvSpPr>
        <p:spPr>
          <a:xfrm>
            <a:off x="67150" y="32729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70" name="Google Shape;270;p30"/>
          <p:cNvSpPr/>
          <p:nvPr/>
        </p:nvSpPr>
        <p:spPr>
          <a:xfrm>
            <a:off x="67050" y="42811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71" name="Google Shape;271;p30"/>
          <p:cNvSpPr/>
          <p:nvPr/>
        </p:nvSpPr>
        <p:spPr>
          <a:xfrm>
            <a:off x="2190725" y="3121950"/>
            <a:ext cx="3150300" cy="174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
        <p:nvSpPr>
          <p:cNvPr id="272" name="Google Shape;272;p30"/>
          <p:cNvSpPr/>
          <p:nvPr/>
        </p:nvSpPr>
        <p:spPr>
          <a:xfrm>
            <a:off x="1136625" y="1267700"/>
            <a:ext cx="642600" cy="114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PARENT</a:t>
            </a:r>
            <a:endParaRPr b="1" sz="800"/>
          </a:p>
        </p:txBody>
      </p:sp>
      <p:sp>
        <p:nvSpPr>
          <p:cNvPr id="273" name="Google Shape;273;p30"/>
          <p:cNvSpPr/>
          <p:nvPr/>
        </p:nvSpPr>
        <p:spPr>
          <a:xfrm>
            <a:off x="3188526" y="1253325"/>
            <a:ext cx="584700" cy="1140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274" name="Google Shape;274;p30"/>
          <p:cNvSpPr/>
          <p:nvPr/>
        </p:nvSpPr>
        <p:spPr>
          <a:xfrm rot="-5400000">
            <a:off x="2302569" y="842554"/>
            <a:ext cx="304784" cy="1431696"/>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rot="5400000">
            <a:off x="2320277" y="1434918"/>
            <a:ext cx="304784" cy="1431696"/>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txBox="1"/>
          <p:nvPr/>
        </p:nvSpPr>
        <p:spPr>
          <a:xfrm>
            <a:off x="1834228" y="1405991"/>
            <a:ext cx="13866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a:t>
            </a:r>
            <a:endParaRPr>
              <a:solidFill>
                <a:schemeClr val="dk1"/>
              </a:solidFill>
            </a:endParaRPr>
          </a:p>
        </p:txBody>
      </p:sp>
      <p:sp>
        <p:nvSpPr>
          <p:cNvPr id="277" name="Google Shape;277;p30"/>
          <p:cNvSpPr txBox="1"/>
          <p:nvPr/>
        </p:nvSpPr>
        <p:spPr>
          <a:xfrm>
            <a:off x="1779378" y="1963804"/>
            <a:ext cx="13866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a:t>
            </a:r>
            <a:endParaRPr b="1">
              <a:solidFill>
                <a:schemeClr val="dk1"/>
              </a:solidFill>
            </a:endParaRPr>
          </a:p>
        </p:txBody>
      </p:sp>
      <p:sp>
        <p:nvSpPr>
          <p:cNvPr id="278" name="Google Shape;278;p30"/>
          <p:cNvSpPr/>
          <p:nvPr/>
        </p:nvSpPr>
        <p:spPr>
          <a:xfrm>
            <a:off x="192822" y="1301072"/>
            <a:ext cx="943800" cy="2232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79" name="Google Shape;279;p30"/>
          <p:cNvSpPr/>
          <p:nvPr/>
        </p:nvSpPr>
        <p:spPr>
          <a:xfrm>
            <a:off x="192750" y="2039112"/>
            <a:ext cx="943800" cy="2166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80" name="Google Shape;280;p30"/>
          <p:cNvSpPr/>
          <p:nvPr/>
        </p:nvSpPr>
        <p:spPr>
          <a:xfrm rot="-5400000">
            <a:off x="3637600" y="2199725"/>
            <a:ext cx="199550" cy="3089800"/>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rot="5400000">
            <a:off x="3674462" y="2819687"/>
            <a:ext cx="144325" cy="308980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txBox="1"/>
          <p:nvPr/>
        </p:nvSpPr>
        <p:spPr>
          <a:xfrm>
            <a:off x="2190726" y="3539600"/>
            <a:ext cx="3125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 → →  → →  →</a:t>
            </a:r>
            <a:endParaRPr>
              <a:solidFill>
                <a:schemeClr val="dk1"/>
              </a:solidFill>
            </a:endParaRPr>
          </a:p>
        </p:txBody>
      </p:sp>
      <p:sp>
        <p:nvSpPr>
          <p:cNvPr id="283" name="Google Shape;283;p30"/>
          <p:cNvSpPr txBox="1"/>
          <p:nvPr/>
        </p:nvSpPr>
        <p:spPr>
          <a:xfrm>
            <a:off x="2201726" y="4173600"/>
            <a:ext cx="3080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 ← ←  ← ←  </a:t>
            </a:r>
            <a:endParaRPr b="1">
              <a:solidFill>
                <a:schemeClr val="dk1"/>
              </a:solidFill>
            </a:endParaRPr>
          </a:p>
        </p:txBody>
      </p:sp>
      <p:sp>
        <p:nvSpPr>
          <p:cNvPr id="284" name="Google Shape;284;p30"/>
          <p:cNvSpPr txBox="1"/>
          <p:nvPr/>
        </p:nvSpPr>
        <p:spPr>
          <a:xfrm>
            <a:off x="5569050" y="971350"/>
            <a:ext cx="32631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TCP Socket - </a:t>
            </a:r>
            <a:endParaRPr/>
          </a:p>
          <a:p>
            <a:pPr indent="-317500" lvl="0" marL="457200" rtl="0" algn="l">
              <a:spcBef>
                <a:spcPts val="0"/>
              </a:spcBef>
              <a:spcAft>
                <a:spcPts val="0"/>
              </a:spcAft>
              <a:buSzPts val="1400"/>
              <a:buChar char="●"/>
            </a:pPr>
            <a:r>
              <a:rPr lang="en"/>
              <a:t>Socket is again a file descriptor</a:t>
            </a:r>
            <a:endParaRPr/>
          </a:p>
          <a:p>
            <a:pPr indent="-317500" lvl="0" marL="457200" rtl="0" algn="l">
              <a:spcBef>
                <a:spcPts val="0"/>
              </a:spcBef>
              <a:spcAft>
                <a:spcPts val="0"/>
              </a:spcAft>
              <a:buSzPts val="1400"/>
              <a:buChar char="●"/>
            </a:pPr>
            <a:r>
              <a:rPr lang="en"/>
              <a:t>Full duplex - you can read and write from the same file descriptor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1b - File descriptors (TELNET client)</a:t>
            </a:r>
            <a:endParaRPr/>
          </a:p>
        </p:txBody>
      </p:sp>
      <p:sp>
        <p:nvSpPr>
          <p:cNvPr id="290" name="Google Shape;290;p31"/>
          <p:cNvSpPr/>
          <p:nvPr/>
        </p:nvSpPr>
        <p:spPr>
          <a:xfrm>
            <a:off x="5340725" y="34559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291" name="Google Shape;291;p31"/>
          <p:cNvSpPr/>
          <p:nvPr/>
        </p:nvSpPr>
        <p:spPr>
          <a:xfrm>
            <a:off x="8191300" y="34362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292" name="Google Shape;292;p31"/>
          <p:cNvSpPr/>
          <p:nvPr/>
        </p:nvSpPr>
        <p:spPr>
          <a:xfrm rot="-5400000">
            <a:off x="6964037" y="28585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rot="5400000">
            <a:off x="6988637" y="36677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txBox="1"/>
          <p:nvPr/>
        </p:nvSpPr>
        <p:spPr>
          <a:xfrm>
            <a:off x="6309863" y="3644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295" name="Google Shape;295;p31"/>
          <p:cNvSpPr txBox="1"/>
          <p:nvPr/>
        </p:nvSpPr>
        <p:spPr>
          <a:xfrm>
            <a:off x="6233663" y="4406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296" name="Google Shape;296;p31"/>
          <p:cNvSpPr/>
          <p:nvPr/>
        </p:nvSpPr>
        <p:spPr>
          <a:xfrm>
            <a:off x="1378325" y="3455900"/>
            <a:ext cx="812400" cy="1557600"/>
          </a:xfrm>
          <a:prstGeom prst="rect">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297" name="Google Shape;297;p31"/>
          <p:cNvSpPr/>
          <p:nvPr/>
        </p:nvSpPr>
        <p:spPr>
          <a:xfrm>
            <a:off x="67150" y="35015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298" name="Google Shape;298;p31"/>
          <p:cNvSpPr/>
          <p:nvPr/>
        </p:nvSpPr>
        <p:spPr>
          <a:xfrm>
            <a:off x="67050" y="45097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299" name="Google Shape;299;p31"/>
          <p:cNvSpPr/>
          <p:nvPr/>
        </p:nvSpPr>
        <p:spPr>
          <a:xfrm>
            <a:off x="2190725" y="3350550"/>
            <a:ext cx="3150300" cy="174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
        <p:nvSpPr>
          <p:cNvPr id="300" name="Google Shape;300;p31"/>
          <p:cNvSpPr/>
          <p:nvPr/>
        </p:nvSpPr>
        <p:spPr>
          <a:xfrm rot="-5400000">
            <a:off x="3648188" y="2438912"/>
            <a:ext cx="178375" cy="3089800"/>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rot="5400000">
            <a:off x="3661912" y="3035737"/>
            <a:ext cx="169425" cy="308980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txBox="1"/>
          <p:nvPr/>
        </p:nvSpPr>
        <p:spPr>
          <a:xfrm>
            <a:off x="2190726" y="3768200"/>
            <a:ext cx="3125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 → →  → →  →</a:t>
            </a:r>
            <a:endParaRPr>
              <a:solidFill>
                <a:schemeClr val="dk1"/>
              </a:solidFill>
            </a:endParaRPr>
          </a:p>
        </p:txBody>
      </p:sp>
      <p:sp>
        <p:nvSpPr>
          <p:cNvPr id="303" name="Google Shape;303;p31"/>
          <p:cNvSpPr txBox="1"/>
          <p:nvPr/>
        </p:nvSpPr>
        <p:spPr>
          <a:xfrm>
            <a:off x="2201726" y="4326000"/>
            <a:ext cx="3080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 ← ←  ← ←  </a:t>
            </a:r>
            <a:endParaRPr b="1">
              <a:solidFill>
                <a:schemeClr val="dk1"/>
              </a:solidFill>
            </a:endParaRPr>
          </a:p>
        </p:txBody>
      </p:sp>
      <p:sp>
        <p:nvSpPr>
          <p:cNvPr id="304" name="Google Shape;304;p31"/>
          <p:cNvSpPr/>
          <p:nvPr/>
        </p:nvSpPr>
        <p:spPr>
          <a:xfrm>
            <a:off x="1698426" y="1242925"/>
            <a:ext cx="854700" cy="1411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PARENT</a:t>
            </a:r>
            <a:endParaRPr b="1" sz="1200"/>
          </a:p>
        </p:txBody>
      </p:sp>
      <p:sp>
        <p:nvSpPr>
          <p:cNvPr id="305" name="Google Shape;305;p31"/>
          <p:cNvSpPr/>
          <p:nvPr/>
        </p:nvSpPr>
        <p:spPr>
          <a:xfrm>
            <a:off x="3953799" y="1225137"/>
            <a:ext cx="642600" cy="1411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306" name="Google Shape;306;p31"/>
          <p:cNvSpPr/>
          <p:nvPr/>
        </p:nvSpPr>
        <p:spPr>
          <a:xfrm rot="-5400000">
            <a:off x="2958905" y="815831"/>
            <a:ext cx="377167" cy="1573672"/>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rot="5400000">
            <a:off x="2978369" y="1548877"/>
            <a:ext cx="377167" cy="1573672"/>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txBox="1"/>
          <p:nvPr/>
        </p:nvSpPr>
        <p:spPr>
          <a:xfrm>
            <a:off x="2465200" y="1414061"/>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a:t>
            </a:r>
            <a:endParaRPr>
              <a:solidFill>
                <a:schemeClr val="dk1"/>
              </a:solidFill>
            </a:endParaRPr>
          </a:p>
        </p:txBody>
      </p:sp>
      <p:sp>
        <p:nvSpPr>
          <p:cNvPr id="309" name="Google Shape;309;p31"/>
          <p:cNvSpPr txBox="1"/>
          <p:nvPr/>
        </p:nvSpPr>
        <p:spPr>
          <a:xfrm>
            <a:off x="2404911" y="2104349"/>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solidFill>
                  <a:schemeClr val="dk1"/>
                </a:solidFill>
              </a:rPr>
              <a:t> ← ← ← ← ← </a:t>
            </a:r>
            <a:endParaRPr b="1">
              <a:solidFill>
                <a:schemeClr val="dk1"/>
              </a:solidFill>
            </a:endParaRPr>
          </a:p>
        </p:txBody>
      </p:sp>
      <p:sp>
        <p:nvSpPr>
          <p:cNvPr id="310" name="Google Shape;310;p31"/>
          <p:cNvSpPr/>
          <p:nvPr/>
        </p:nvSpPr>
        <p:spPr>
          <a:xfrm>
            <a:off x="661023" y="1284224"/>
            <a:ext cx="1037400" cy="276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311" name="Google Shape;311;p31"/>
          <p:cNvSpPr/>
          <p:nvPr/>
        </p:nvSpPr>
        <p:spPr>
          <a:xfrm>
            <a:off x="660944" y="2197542"/>
            <a:ext cx="1037400" cy="2679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312" name="Google Shape;312;p31"/>
          <p:cNvSpPr txBox="1"/>
          <p:nvPr/>
        </p:nvSpPr>
        <p:spPr>
          <a:xfrm>
            <a:off x="24607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313" name="Google Shape;313;p31"/>
          <p:cNvSpPr txBox="1"/>
          <p:nvPr/>
        </p:nvSpPr>
        <p:spPr>
          <a:xfrm>
            <a:off x="246075" y="2407803"/>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314" name="Google Shape;314;p31"/>
          <p:cNvSpPr txBox="1"/>
          <p:nvPr/>
        </p:nvSpPr>
        <p:spPr>
          <a:xfrm>
            <a:off x="260450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FD1 - Write end of pipe to child shell</a:t>
            </a:r>
            <a:endParaRPr sz="1000"/>
          </a:p>
        </p:txBody>
      </p:sp>
      <p:sp>
        <p:nvSpPr>
          <p:cNvPr id="315" name="Google Shape;315;p31"/>
          <p:cNvSpPr txBox="1"/>
          <p:nvPr/>
        </p:nvSpPr>
        <p:spPr>
          <a:xfrm>
            <a:off x="2604505" y="2464822"/>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FD2 - Read end of pipe from child shell</a:t>
            </a:r>
            <a:endParaRPr sz="1000"/>
          </a:p>
        </p:txBody>
      </p:sp>
      <p:sp>
        <p:nvSpPr>
          <p:cNvPr id="316" name="Google Shape;316;p31"/>
          <p:cNvSpPr txBox="1"/>
          <p:nvPr/>
        </p:nvSpPr>
        <p:spPr>
          <a:xfrm>
            <a:off x="17475" y="3192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317" name="Google Shape;317;p31"/>
          <p:cNvSpPr txBox="1"/>
          <p:nvPr/>
        </p:nvSpPr>
        <p:spPr>
          <a:xfrm>
            <a:off x="169875" y="4160403"/>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318" name="Google Shape;318;p31"/>
          <p:cNvSpPr txBox="1"/>
          <p:nvPr/>
        </p:nvSpPr>
        <p:spPr>
          <a:xfrm>
            <a:off x="3137905" y="3421250"/>
            <a:ext cx="1261500" cy="336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FD1 = SocketFD</a:t>
            </a:r>
            <a:endParaRPr b="1" sz="1000"/>
          </a:p>
        </p:txBody>
      </p:sp>
      <p:sp>
        <p:nvSpPr>
          <p:cNvPr id="319" name="Google Shape;319;p31"/>
          <p:cNvSpPr txBox="1"/>
          <p:nvPr/>
        </p:nvSpPr>
        <p:spPr>
          <a:xfrm>
            <a:off x="3137905" y="4716650"/>
            <a:ext cx="1261500" cy="336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FD2 = SocketFD</a:t>
            </a:r>
            <a:endParaRPr b="1" sz="1000"/>
          </a:p>
        </p:txBody>
      </p:sp>
      <p:sp>
        <p:nvSpPr>
          <p:cNvPr id="320" name="Google Shape;320;p31"/>
          <p:cNvSpPr txBox="1"/>
          <p:nvPr/>
        </p:nvSpPr>
        <p:spPr>
          <a:xfrm>
            <a:off x="5569050" y="971350"/>
            <a:ext cx="32631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TCP Socket - </a:t>
            </a:r>
            <a:endParaRPr/>
          </a:p>
          <a:p>
            <a:pPr indent="-317500" lvl="0" marL="457200" rtl="0" algn="l">
              <a:spcBef>
                <a:spcPts val="0"/>
              </a:spcBef>
              <a:spcAft>
                <a:spcPts val="0"/>
              </a:spcAft>
              <a:buSzPts val="1400"/>
              <a:buChar char="●"/>
            </a:pPr>
            <a:r>
              <a:rPr lang="en"/>
              <a:t>Socket is again a file descriptor</a:t>
            </a:r>
            <a:endParaRPr/>
          </a:p>
          <a:p>
            <a:pPr indent="-317500" lvl="0" marL="457200" rtl="0" algn="l">
              <a:spcBef>
                <a:spcPts val="0"/>
              </a:spcBef>
              <a:spcAft>
                <a:spcPts val="0"/>
              </a:spcAft>
              <a:buSzPts val="1400"/>
              <a:buChar char="●"/>
            </a:pPr>
            <a:r>
              <a:rPr lang="en"/>
              <a:t>Full duplex - you can read and write from the same file descriptor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1" name="Google Shape;321;p31"/>
          <p:cNvSpPr/>
          <p:nvPr/>
        </p:nvSpPr>
        <p:spPr>
          <a:xfrm>
            <a:off x="6031575" y="2516250"/>
            <a:ext cx="323700" cy="24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txBox="1"/>
          <p:nvPr/>
        </p:nvSpPr>
        <p:spPr>
          <a:xfrm>
            <a:off x="6360225" y="2507000"/>
            <a:ext cx="1723500" cy="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Modified file descriptors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1157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are going to discuss:</a:t>
            </a:r>
            <a:endParaRPr/>
          </a:p>
        </p:txBody>
      </p:sp>
      <p:sp>
        <p:nvSpPr>
          <p:cNvPr id="94" name="Google Shape;94;p14"/>
          <p:cNvSpPr txBox="1"/>
          <p:nvPr>
            <p:ph idx="1" type="body"/>
          </p:nvPr>
        </p:nvSpPr>
        <p:spPr>
          <a:xfrm>
            <a:off x="727650" y="16445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Overview of Project 1B:The Big Picture</a:t>
            </a:r>
            <a:endParaRPr sz="1400"/>
          </a:p>
          <a:p>
            <a:pPr indent="-317500" lvl="0" marL="457200" rtl="0" algn="l">
              <a:spcBef>
                <a:spcPts val="0"/>
              </a:spcBef>
              <a:spcAft>
                <a:spcPts val="0"/>
              </a:spcAft>
              <a:buSzPts val="1400"/>
              <a:buChar char="●"/>
            </a:pPr>
            <a:r>
              <a:rPr lang="en" sz="1400"/>
              <a:t>Socket</a:t>
            </a:r>
            <a:endParaRPr sz="1400"/>
          </a:p>
          <a:p>
            <a:pPr indent="-317500" lvl="1" marL="914400" rtl="0" algn="l">
              <a:spcBef>
                <a:spcPts val="0"/>
              </a:spcBef>
              <a:spcAft>
                <a:spcPts val="0"/>
              </a:spcAft>
              <a:buSzPts val="1400"/>
              <a:buChar char="○"/>
            </a:pPr>
            <a:r>
              <a:rPr lang="en" sz="1400"/>
              <a:t>Address Domain</a:t>
            </a:r>
            <a:endParaRPr sz="1400"/>
          </a:p>
          <a:p>
            <a:pPr indent="-317500" lvl="1" marL="914400" rtl="0" algn="l">
              <a:spcBef>
                <a:spcPts val="0"/>
              </a:spcBef>
              <a:spcAft>
                <a:spcPts val="0"/>
              </a:spcAft>
              <a:buSzPts val="1400"/>
              <a:buChar char="○"/>
            </a:pPr>
            <a:r>
              <a:rPr lang="en" sz="1400"/>
              <a:t>Socket Type</a:t>
            </a:r>
            <a:endParaRPr sz="1400"/>
          </a:p>
          <a:p>
            <a:pPr indent="-317500" lvl="1" marL="914400" rtl="0" algn="l">
              <a:spcBef>
                <a:spcPts val="0"/>
              </a:spcBef>
              <a:spcAft>
                <a:spcPts val="0"/>
              </a:spcAft>
              <a:buSzPts val="1400"/>
              <a:buChar char="○"/>
            </a:pPr>
            <a:r>
              <a:rPr lang="en" sz="1400"/>
              <a:t>Reference: </a:t>
            </a:r>
            <a:endParaRPr sz="1400"/>
          </a:p>
          <a:p>
            <a:pPr indent="-317500" lvl="2" marL="1371600" rtl="0" algn="l">
              <a:spcBef>
                <a:spcPts val="0"/>
              </a:spcBef>
              <a:spcAft>
                <a:spcPts val="0"/>
              </a:spcAft>
              <a:buSzPts val="1400"/>
              <a:buChar char="■"/>
            </a:pPr>
            <a:r>
              <a:rPr lang="en" sz="1400" u="sng">
                <a:solidFill>
                  <a:schemeClr val="hlink"/>
                </a:solidFill>
                <a:hlinkClick r:id="rId3"/>
              </a:rPr>
              <a:t>https://www.cs.rpi.edu/~moorthy/Courses/os98/Pgms/socket.html</a:t>
            </a:r>
            <a:endParaRPr sz="1400"/>
          </a:p>
          <a:p>
            <a:pPr indent="-317500" lvl="2" marL="1371600" rtl="0" algn="l">
              <a:spcBef>
                <a:spcPts val="0"/>
              </a:spcBef>
              <a:spcAft>
                <a:spcPts val="0"/>
              </a:spcAft>
              <a:buSzPts val="1400"/>
              <a:buChar char="■"/>
            </a:pPr>
            <a:r>
              <a:rPr lang="en" sz="1400" u="sng">
                <a:solidFill>
                  <a:schemeClr val="hlink"/>
                </a:solidFill>
                <a:hlinkClick r:id="rId4"/>
              </a:rPr>
              <a:t>https://www.youtube.com/watch?v=LtXEMwSG5-8</a:t>
            </a:r>
            <a:endParaRPr sz="1400"/>
          </a:p>
          <a:p>
            <a:pPr indent="-317500" lvl="0" marL="457200" rtl="0" algn="l">
              <a:spcBef>
                <a:spcPts val="0"/>
              </a:spcBef>
              <a:spcAft>
                <a:spcPts val="0"/>
              </a:spcAft>
              <a:buSzPts val="1400"/>
              <a:buChar char="●"/>
            </a:pPr>
            <a:r>
              <a:rPr lang="en" sz="1400"/>
              <a:t>TCP/UDP</a:t>
            </a:r>
            <a:endParaRPr sz="1400"/>
          </a:p>
          <a:p>
            <a:pPr indent="-317500" lvl="0" marL="457200" rtl="0" algn="l">
              <a:spcBef>
                <a:spcPts val="0"/>
              </a:spcBef>
              <a:spcAft>
                <a:spcPts val="0"/>
              </a:spcAft>
              <a:buSzPts val="1400"/>
              <a:buChar char="●"/>
            </a:pPr>
            <a:r>
              <a:rPr lang="en" sz="1400"/>
              <a:t>Important functions for socket programming + Demo</a:t>
            </a:r>
            <a:endParaRPr sz="1400"/>
          </a:p>
          <a:p>
            <a:pPr indent="-317500" lvl="0" marL="457200" rtl="0" algn="l">
              <a:spcBef>
                <a:spcPts val="0"/>
              </a:spcBef>
              <a:spcAft>
                <a:spcPts val="0"/>
              </a:spcAft>
              <a:buSzPts val="1400"/>
              <a:buChar char="●"/>
            </a:pPr>
            <a:r>
              <a:rPr lang="en" sz="1400"/>
              <a:t>Ports</a:t>
            </a:r>
            <a:endParaRPr sz="1400"/>
          </a:p>
          <a:p>
            <a:pPr indent="-317500" lvl="0" marL="457200" rtl="0" algn="l">
              <a:spcBef>
                <a:spcPts val="0"/>
              </a:spcBef>
              <a:spcAft>
                <a:spcPts val="0"/>
              </a:spcAft>
              <a:buSzPts val="1400"/>
              <a:buChar char="●"/>
            </a:pPr>
            <a:r>
              <a:rPr lang="en" sz="1400"/>
              <a:t>Compression</a:t>
            </a:r>
            <a:endParaRPr sz="1400"/>
          </a:p>
          <a:p>
            <a:pPr indent="-317500" lvl="1" marL="914400" rtl="0" algn="l">
              <a:spcBef>
                <a:spcPts val="0"/>
              </a:spcBef>
              <a:spcAft>
                <a:spcPts val="0"/>
              </a:spcAft>
              <a:buSzPts val="1400"/>
              <a:buChar char="○"/>
            </a:pPr>
            <a:r>
              <a:rPr lang="en" sz="1400"/>
              <a:t>zlib</a:t>
            </a:r>
            <a:endParaRPr sz="1400"/>
          </a:p>
          <a:p>
            <a:pPr indent="-317500" lvl="0" marL="457200" rtl="0" algn="l">
              <a:spcBef>
                <a:spcPts val="0"/>
              </a:spcBef>
              <a:spcAft>
                <a:spcPts val="0"/>
              </a:spcAft>
              <a:buSzPts val="1400"/>
              <a:buChar char="●"/>
            </a:pPr>
            <a:r>
              <a:rPr lang="en" sz="1400"/>
              <a:t>--log</a:t>
            </a:r>
            <a:endParaRPr sz="1400"/>
          </a:p>
          <a:p>
            <a:pPr indent="-317500" lvl="0" marL="457200" rtl="0" algn="l">
              <a:spcBef>
                <a:spcPts val="0"/>
              </a:spcBef>
              <a:spcAft>
                <a:spcPts val="0"/>
              </a:spcAft>
              <a:buSzPts val="1400"/>
              <a:buChar char="●"/>
            </a:pPr>
            <a:r>
              <a:rPr lang="en" sz="1400"/>
              <a:t>Shutdown Order</a:t>
            </a:r>
            <a:endParaRPr sz="14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1b - File descriptors (TELNET server)</a:t>
            </a:r>
            <a:endParaRPr/>
          </a:p>
        </p:txBody>
      </p:sp>
      <p:sp>
        <p:nvSpPr>
          <p:cNvPr id="328" name="Google Shape;328;p32"/>
          <p:cNvSpPr/>
          <p:nvPr/>
        </p:nvSpPr>
        <p:spPr>
          <a:xfrm>
            <a:off x="5340725" y="3455900"/>
            <a:ext cx="812400" cy="1557600"/>
          </a:xfrm>
          <a:prstGeom prst="rect">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329" name="Google Shape;329;p32"/>
          <p:cNvSpPr/>
          <p:nvPr/>
        </p:nvSpPr>
        <p:spPr>
          <a:xfrm>
            <a:off x="8191300" y="34362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330" name="Google Shape;330;p32"/>
          <p:cNvSpPr/>
          <p:nvPr/>
        </p:nvSpPr>
        <p:spPr>
          <a:xfrm rot="-5400000">
            <a:off x="6964037" y="28585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rot="5400000">
            <a:off x="6988637" y="36677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txBox="1"/>
          <p:nvPr/>
        </p:nvSpPr>
        <p:spPr>
          <a:xfrm>
            <a:off x="6309863" y="3644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333" name="Google Shape;333;p32"/>
          <p:cNvSpPr txBox="1"/>
          <p:nvPr/>
        </p:nvSpPr>
        <p:spPr>
          <a:xfrm>
            <a:off x="6233663" y="4406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334" name="Google Shape;334;p32"/>
          <p:cNvSpPr/>
          <p:nvPr/>
        </p:nvSpPr>
        <p:spPr>
          <a:xfrm>
            <a:off x="1378325" y="34559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335" name="Google Shape;335;p32"/>
          <p:cNvSpPr/>
          <p:nvPr/>
        </p:nvSpPr>
        <p:spPr>
          <a:xfrm>
            <a:off x="67150" y="35015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336" name="Google Shape;336;p32"/>
          <p:cNvSpPr/>
          <p:nvPr/>
        </p:nvSpPr>
        <p:spPr>
          <a:xfrm>
            <a:off x="67050" y="45097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337" name="Google Shape;337;p32"/>
          <p:cNvSpPr/>
          <p:nvPr/>
        </p:nvSpPr>
        <p:spPr>
          <a:xfrm>
            <a:off x="2190725" y="3350550"/>
            <a:ext cx="3150300" cy="174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
        <p:nvSpPr>
          <p:cNvPr id="338" name="Google Shape;338;p32"/>
          <p:cNvSpPr/>
          <p:nvPr/>
        </p:nvSpPr>
        <p:spPr>
          <a:xfrm rot="-5400000">
            <a:off x="3648188" y="2438912"/>
            <a:ext cx="178375" cy="3089800"/>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rot="5400000">
            <a:off x="3661912" y="3035737"/>
            <a:ext cx="169425" cy="308980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txBox="1"/>
          <p:nvPr/>
        </p:nvSpPr>
        <p:spPr>
          <a:xfrm>
            <a:off x="2190726" y="3768200"/>
            <a:ext cx="3125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 → →  → →  →</a:t>
            </a:r>
            <a:endParaRPr>
              <a:solidFill>
                <a:schemeClr val="dk1"/>
              </a:solidFill>
            </a:endParaRPr>
          </a:p>
        </p:txBody>
      </p:sp>
      <p:sp>
        <p:nvSpPr>
          <p:cNvPr id="341" name="Google Shape;341;p32"/>
          <p:cNvSpPr txBox="1"/>
          <p:nvPr/>
        </p:nvSpPr>
        <p:spPr>
          <a:xfrm>
            <a:off x="2201726" y="4326000"/>
            <a:ext cx="3080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 ← ←  ← ←  </a:t>
            </a:r>
            <a:endParaRPr b="1">
              <a:solidFill>
                <a:schemeClr val="dk1"/>
              </a:solidFill>
            </a:endParaRPr>
          </a:p>
        </p:txBody>
      </p:sp>
      <p:sp>
        <p:nvSpPr>
          <p:cNvPr id="342" name="Google Shape;342;p32"/>
          <p:cNvSpPr txBox="1"/>
          <p:nvPr/>
        </p:nvSpPr>
        <p:spPr>
          <a:xfrm>
            <a:off x="5569050" y="971350"/>
            <a:ext cx="32631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TCP Socket - </a:t>
            </a:r>
            <a:endParaRPr/>
          </a:p>
          <a:p>
            <a:pPr indent="-317500" lvl="0" marL="457200" rtl="0" algn="l">
              <a:spcBef>
                <a:spcPts val="0"/>
              </a:spcBef>
              <a:spcAft>
                <a:spcPts val="0"/>
              </a:spcAft>
              <a:buSzPts val="1400"/>
              <a:buChar char="●"/>
            </a:pPr>
            <a:r>
              <a:rPr lang="en"/>
              <a:t>Socket is again a file descriptor</a:t>
            </a:r>
            <a:endParaRPr/>
          </a:p>
          <a:p>
            <a:pPr indent="-317500" lvl="0" marL="457200" rtl="0" algn="l">
              <a:spcBef>
                <a:spcPts val="0"/>
              </a:spcBef>
              <a:spcAft>
                <a:spcPts val="0"/>
              </a:spcAft>
              <a:buSzPts val="1400"/>
              <a:buChar char="●"/>
            </a:pPr>
            <a:r>
              <a:rPr lang="en"/>
              <a:t>Full duplex - you can read and write from the same file descriptor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3" name="Google Shape;343;p32"/>
          <p:cNvSpPr/>
          <p:nvPr/>
        </p:nvSpPr>
        <p:spPr>
          <a:xfrm>
            <a:off x="1698426" y="1242925"/>
            <a:ext cx="854700" cy="1411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PARENT</a:t>
            </a:r>
            <a:endParaRPr b="1" sz="1200"/>
          </a:p>
        </p:txBody>
      </p:sp>
      <p:sp>
        <p:nvSpPr>
          <p:cNvPr id="344" name="Google Shape;344;p32"/>
          <p:cNvSpPr/>
          <p:nvPr/>
        </p:nvSpPr>
        <p:spPr>
          <a:xfrm>
            <a:off x="3953799" y="1225137"/>
            <a:ext cx="642600" cy="1411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345" name="Google Shape;345;p32"/>
          <p:cNvSpPr/>
          <p:nvPr/>
        </p:nvSpPr>
        <p:spPr>
          <a:xfrm rot="-5400000">
            <a:off x="2958905" y="815831"/>
            <a:ext cx="377167" cy="1573672"/>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rot="5400000">
            <a:off x="2978369" y="1548877"/>
            <a:ext cx="377167" cy="1573672"/>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txBox="1"/>
          <p:nvPr/>
        </p:nvSpPr>
        <p:spPr>
          <a:xfrm>
            <a:off x="2465200" y="1414061"/>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a:t>
            </a:r>
            <a:endParaRPr>
              <a:solidFill>
                <a:schemeClr val="dk1"/>
              </a:solidFill>
            </a:endParaRPr>
          </a:p>
        </p:txBody>
      </p:sp>
      <p:sp>
        <p:nvSpPr>
          <p:cNvPr id="348" name="Google Shape;348;p32"/>
          <p:cNvSpPr txBox="1"/>
          <p:nvPr/>
        </p:nvSpPr>
        <p:spPr>
          <a:xfrm>
            <a:off x="2404911" y="2104349"/>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solidFill>
                  <a:schemeClr val="dk1"/>
                </a:solidFill>
              </a:rPr>
              <a:t> ← ← ← ← ← </a:t>
            </a:r>
            <a:endParaRPr b="1">
              <a:solidFill>
                <a:schemeClr val="dk1"/>
              </a:solidFill>
            </a:endParaRPr>
          </a:p>
        </p:txBody>
      </p:sp>
      <p:sp>
        <p:nvSpPr>
          <p:cNvPr id="349" name="Google Shape;349;p32"/>
          <p:cNvSpPr/>
          <p:nvPr/>
        </p:nvSpPr>
        <p:spPr>
          <a:xfrm>
            <a:off x="661023" y="1284224"/>
            <a:ext cx="1037400" cy="276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350" name="Google Shape;350;p32"/>
          <p:cNvSpPr/>
          <p:nvPr/>
        </p:nvSpPr>
        <p:spPr>
          <a:xfrm>
            <a:off x="660944" y="2197542"/>
            <a:ext cx="1037400" cy="2679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351" name="Google Shape;351;p32"/>
          <p:cNvSpPr txBox="1"/>
          <p:nvPr/>
        </p:nvSpPr>
        <p:spPr>
          <a:xfrm>
            <a:off x="24607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352" name="Google Shape;352;p32"/>
          <p:cNvSpPr txBox="1"/>
          <p:nvPr/>
        </p:nvSpPr>
        <p:spPr>
          <a:xfrm>
            <a:off x="246075" y="2407803"/>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353" name="Google Shape;353;p32"/>
          <p:cNvSpPr txBox="1"/>
          <p:nvPr/>
        </p:nvSpPr>
        <p:spPr>
          <a:xfrm>
            <a:off x="260450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FD1 - Write end of pipe to child shell</a:t>
            </a:r>
            <a:endParaRPr sz="1000"/>
          </a:p>
        </p:txBody>
      </p:sp>
      <p:sp>
        <p:nvSpPr>
          <p:cNvPr id="354" name="Google Shape;354;p32"/>
          <p:cNvSpPr txBox="1"/>
          <p:nvPr/>
        </p:nvSpPr>
        <p:spPr>
          <a:xfrm>
            <a:off x="2604505" y="2464822"/>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FD2 - Read end of pipe from child shell</a:t>
            </a:r>
            <a:endParaRPr sz="1000"/>
          </a:p>
        </p:txBody>
      </p:sp>
      <p:sp>
        <p:nvSpPr>
          <p:cNvPr id="355" name="Google Shape;355;p32"/>
          <p:cNvSpPr txBox="1"/>
          <p:nvPr/>
        </p:nvSpPr>
        <p:spPr>
          <a:xfrm>
            <a:off x="3137900" y="3421250"/>
            <a:ext cx="1311300" cy="336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STDIN = SocketFD</a:t>
            </a:r>
            <a:endParaRPr b="1" sz="1000"/>
          </a:p>
        </p:txBody>
      </p:sp>
      <p:sp>
        <p:nvSpPr>
          <p:cNvPr id="356" name="Google Shape;356;p32"/>
          <p:cNvSpPr txBox="1"/>
          <p:nvPr/>
        </p:nvSpPr>
        <p:spPr>
          <a:xfrm>
            <a:off x="3074213" y="4716650"/>
            <a:ext cx="1497600" cy="336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STDOUT = SocketFD</a:t>
            </a:r>
            <a:endParaRPr b="1" sz="1000"/>
          </a:p>
        </p:txBody>
      </p:sp>
      <p:sp>
        <p:nvSpPr>
          <p:cNvPr id="357" name="Google Shape;357;p32"/>
          <p:cNvSpPr txBox="1"/>
          <p:nvPr/>
        </p:nvSpPr>
        <p:spPr>
          <a:xfrm>
            <a:off x="6468205" y="321040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FD1 - Write end of pipe to child shell</a:t>
            </a:r>
            <a:endParaRPr sz="800"/>
          </a:p>
        </p:txBody>
      </p:sp>
      <p:sp>
        <p:nvSpPr>
          <p:cNvPr id="358" name="Google Shape;358;p32"/>
          <p:cNvSpPr txBox="1"/>
          <p:nvPr/>
        </p:nvSpPr>
        <p:spPr>
          <a:xfrm>
            <a:off x="6468205" y="4805497"/>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FD2 - Read end of pipe from child shell</a:t>
            </a:r>
            <a:endParaRPr sz="800"/>
          </a:p>
        </p:txBody>
      </p:sp>
      <p:sp>
        <p:nvSpPr>
          <p:cNvPr id="359" name="Google Shape;359;p32"/>
          <p:cNvSpPr/>
          <p:nvPr/>
        </p:nvSpPr>
        <p:spPr>
          <a:xfrm>
            <a:off x="6031575" y="2516250"/>
            <a:ext cx="323700" cy="24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txBox="1"/>
          <p:nvPr/>
        </p:nvSpPr>
        <p:spPr>
          <a:xfrm>
            <a:off x="6360225" y="2507000"/>
            <a:ext cx="1723500" cy="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Modified file descriptors</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1b - Poll (TELNET client)</a:t>
            </a:r>
            <a:endParaRPr/>
          </a:p>
        </p:txBody>
      </p:sp>
      <p:sp>
        <p:nvSpPr>
          <p:cNvPr id="366" name="Google Shape;366;p33"/>
          <p:cNvSpPr/>
          <p:nvPr/>
        </p:nvSpPr>
        <p:spPr>
          <a:xfrm>
            <a:off x="5340725" y="34559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367" name="Google Shape;367;p33"/>
          <p:cNvSpPr/>
          <p:nvPr/>
        </p:nvSpPr>
        <p:spPr>
          <a:xfrm>
            <a:off x="8191300" y="34362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368" name="Google Shape;368;p33"/>
          <p:cNvSpPr/>
          <p:nvPr/>
        </p:nvSpPr>
        <p:spPr>
          <a:xfrm rot="-5400000">
            <a:off x="6964037" y="28585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rot="5400000">
            <a:off x="6988637" y="36677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txBox="1"/>
          <p:nvPr/>
        </p:nvSpPr>
        <p:spPr>
          <a:xfrm>
            <a:off x="6309863" y="3644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371" name="Google Shape;371;p33"/>
          <p:cNvSpPr txBox="1"/>
          <p:nvPr/>
        </p:nvSpPr>
        <p:spPr>
          <a:xfrm>
            <a:off x="6233663" y="4406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372" name="Google Shape;372;p33"/>
          <p:cNvSpPr/>
          <p:nvPr/>
        </p:nvSpPr>
        <p:spPr>
          <a:xfrm>
            <a:off x="1378325" y="3455900"/>
            <a:ext cx="812400" cy="1557600"/>
          </a:xfrm>
          <a:prstGeom prst="rect">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373" name="Google Shape;373;p33"/>
          <p:cNvSpPr/>
          <p:nvPr/>
        </p:nvSpPr>
        <p:spPr>
          <a:xfrm>
            <a:off x="67150" y="35015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374" name="Google Shape;374;p33"/>
          <p:cNvSpPr/>
          <p:nvPr/>
        </p:nvSpPr>
        <p:spPr>
          <a:xfrm>
            <a:off x="67050" y="45097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375" name="Google Shape;375;p33"/>
          <p:cNvSpPr/>
          <p:nvPr/>
        </p:nvSpPr>
        <p:spPr>
          <a:xfrm>
            <a:off x="2190725" y="3350550"/>
            <a:ext cx="3150300" cy="174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
        <p:nvSpPr>
          <p:cNvPr id="376" name="Google Shape;376;p33"/>
          <p:cNvSpPr/>
          <p:nvPr/>
        </p:nvSpPr>
        <p:spPr>
          <a:xfrm rot="-5400000">
            <a:off x="3648188" y="2438912"/>
            <a:ext cx="178375" cy="3089800"/>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rot="5400000">
            <a:off x="3661912" y="3035737"/>
            <a:ext cx="169425" cy="308980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txBox="1"/>
          <p:nvPr/>
        </p:nvSpPr>
        <p:spPr>
          <a:xfrm>
            <a:off x="2190726" y="3768200"/>
            <a:ext cx="3125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 → →  → →  →</a:t>
            </a:r>
            <a:endParaRPr>
              <a:solidFill>
                <a:schemeClr val="dk1"/>
              </a:solidFill>
            </a:endParaRPr>
          </a:p>
        </p:txBody>
      </p:sp>
      <p:sp>
        <p:nvSpPr>
          <p:cNvPr id="379" name="Google Shape;379;p33"/>
          <p:cNvSpPr txBox="1"/>
          <p:nvPr/>
        </p:nvSpPr>
        <p:spPr>
          <a:xfrm>
            <a:off x="2201726" y="4326000"/>
            <a:ext cx="3080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 ← ←  ← ←  </a:t>
            </a:r>
            <a:endParaRPr b="1">
              <a:solidFill>
                <a:schemeClr val="dk1"/>
              </a:solidFill>
            </a:endParaRPr>
          </a:p>
        </p:txBody>
      </p:sp>
      <p:sp>
        <p:nvSpPr>
          <p:cNvPr id="380" name="Google Shape;380;p33"/>
          <p:cNvSpPr/>
          <p:nvPr/>
        </p:nvSpPr>
        <p:spPr>
          <a:xfrm>
            <a:off x="1698426" y="1242925"/>
            <a:ext cx="854700" cy="1411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PARENT</a:t>
            </a:r>
            <a:endParaRPr b="1" sz="1200"/>
          </a:p>
        </p:txBody>
      </p:sp>
      <p:sp>
        <p:nvSpPr>
          <p:cNvPr id="381" name="Google Shape;381;p33"/>
          <p:cNvSpPr/>
          <p:nvPr/>
        </p:nvSpPr>
        <p:spPr>
          <a:xfrm>
            <a:off x="3953799" y="1225137"/>
            <a:ext cx="642600" cy="1411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382" name="Google Shape;382;p33"/>
          <p:cNvSpPr/>
          <p:nvPr/>
        </p:nvSpPr>
        <p:spPr>
          <a:xfrm rot="-5400000">
            <a:off x="2958905" y="815831"/>
            <a:ext cx="377167" cy="1573672"/>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rot="5400000">
            <a:off x="2978369" y="1548877"/>
            <a:ext cx="377167" cy="1573672"/>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txBox="1"/>
          <p:nvPr/>
        </p:nvSpPr>
        <p:spPr>
          <a:xfrm>
            <a:off x="2465200" y="1414061"/>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a:t>
            </a:r>
            <a:endParaRPr>
              <a:solidFill>
                <a:schemeClr val="dk1"/>
              </a:solidFill>
            </a:endParaRPr>
          </a:p>
        </p:txBody>
      </p:sp>
      <p:sp>
        <p:nvSpPr>
          <p:cNvPr id="385" name="Google Shape;385;p33"/>
          <p:cNvSpPr txBox="1"/>
          <p:nvPr/>
        </p:nvSpPr>
        <p:spPr>
          <a:xfrm>
            <a:off x="2404911" y="2104349"/>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solidFill>
                  <a:schemeClr val="dk1"/>
                </a:solidFill>
              </a:rPr>
              <a:t> ← ← ← ← ← </a:t>
            </a:r>
            <a:endParaRPr b="1">
              <a:solidFill>
                <a:schemeClr val="dk1"/>
              </a:solidFill>
            </a:endParaRPr>
          </a:p>
        </p:txBody>
      </p:sp>
      <p:sp>
        <p:nvSpPr>
          <p:cNvPr id="386" name="Google Shape;386;p33"/>
          <p:cNvSpPr/>
          <p:nvPr/>
        </p:nvSpPr>
        <p:spPr>
          <a:xfrm>
            <a:off x="661023" y="1284224"/>
            <a:ext cx="1037400" cy="276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387" name="Google Shape;387;p33"/>
          <p:cNvSpPr/>
          <p:nvPr/>
        </p:nvSpPr>
        <p:spPr>
          <a:xfrm>
            <a:off x="660944" y="2197542"/>
            <a:ext cx="1037400" cy="2679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388" name="Google Shape;388;p33"/>
          <p:cNvSpPr txBox="1"/>
          <p:nvPr/>
        </p:nvSpPr>
        <p:spPr>
          <a:xfrm>
            <a:off x="246075" y="906650"/>
            <a:ext cx="1261500" cy="377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389" name="Google Shape;389;p33"/>
          <p:cNvSpPr txBox="1"/>
          <p:nvPr/>
        </p:nvSpPr>
        <p:spPr>
          <a:xfrm>
            <a:off x="246075" y="2407803"/>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390" name="Google Shape;390;p33"/>
          <p:cNvSpPr txBox="1"/>
          <p:nvPr/>
        </p:nvSpPr>
        <p:spPr>
          <a:xfrm>
            <a:off x="260450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FD1 - Write end of pipe to child shell</a:t>
            </a:r>
            <a:endParaRPr sz="1000"/>
          </a:p>
        </p:txBody>
      </p:sp>
      <p:sp>
        <p:nvSpPr>
          <p:cNvPr id="391" name="Google Shape;391;p33"/>
          <p:cNvSpPr txBox="1"/>
          <p:nvPr/>
        </p:nvSpPr>
        <p:spPr>
          <a:xfrm>
            <a:off x="2604500" y="2464827"/>
            <a:ext cx="1261500" cy="5727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FD2 - Read end of pipe from child shell</a:t>
            </a:r>
            <a:endParaRPr sz="1000"/>
          </a:p>
        </p:txBody>
      </p:sp>
      <p:sp>
        <p:nvSpPr>
          <p:cNvPr id="392" name="Google Shape;392;p33"/>
          <p:cNvSpPr txBox="1"/>
          <p:nvPr/>
        </p:nvSpPr>
        <p:spPr>
          <a:xfrm>
            <a:off x="17475" y="3192650"/>
            <a:ext cx="1261500" cy="3363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393" name="Google Shape;393;p33"/>
          <p:cNvSpPr txBox="1"/>
          <p:nvPr/>
        </p:nvSpPr>
        <p:spPr>
          <a:xfrm>
            <a:off x="169875" y="4160403"/>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394" name="Google Shape;394;p33"/>
          <p:cNvSpPr txBox="1"/>
          <p:nvPr/>
        </p:nvSpPr>
        <p:spPr>
          <a:xfrm>
            <a:off x="3137905" y="34212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FD1 = SocketFD</a:t>
            </a:r>
            <a:endParaRPr b="1" sz="1000"/>
          </a:p>
        </p:txBody>
      </p:sp>
      <p:sp>
        <p:nvSpPr>
          <p:cNvPr id="395" name="Google Shape;395;p33"/>
          <p:cNvSpPr txBox="1"/>
          <p:nvPr/>
        </p:nvSpPr>
        <p:spPr>
          <a:xfrm>
            <a:off x="3137905" y="4716650"/>
            <a:ext cx="1261500" cy="3363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FD2 = SocketFD</a:t>
            </a:r>
            <a:endParaRPr b="1" sz="1000"/>
          </a:p>
        </p:txBody>
      </p:sp>
      <p:sp>
        <p:nvSpPr>
          <p:cNvPr id="396" name="Google Shape;396;p33"/>
          <p:cNvSpPr txBox="1"/>
          <p:nvPr/>
        </p:nvSpPr>
        <p:spPr>
          <a:xfrm>
            <a:off x="5569050" y="971350"/>
            <a:ext cx="32631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TCP Socket - </a:t>
            </a:r>
            <a:endParaRPr/>
          </a:p>
          <a:p>
            <a:pPr indent="-317500" lvl="0" marL="457200" rtl="0" algn="l">
              <a:spcBef>
                <a:spcPts val="0"/>
              </a:spcBef>
              <a:spcAft>
                <a:spcPts val="0"/>
              </a:spcAft>
              <a:buSzPts val="1400"/>
              <a:buChar char="●"/>
            </a:pPr>
            <a:r>
              <a:rPr lang="en"/>
              <a:t>Socket is again a file descriptor</a:t>
            </a:r>
            <a:endParaRPr/>
          </a:p>
          <a:p>
            <a:pPr indent="-317500" lvl="0" marL="457200" rtl="0" algn="l">
              <a:spcBef>
                <a:spcPts val="0"/>
              </a:spcBef>
              <a:spcAft>
                <a:spcPts val="0"/>
              </a:spcAft>
              <a:buSzPts val="1400"/>
              <a:buChar char="●"/>
            </a:pPr>
            <a:r>
              <a:rPr lang="en"/>
              <a:t>Full duplex - you can read and write from the same file descriptor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7" name="Google Shape;397;p33"/>
          <p:cNvSpPr/>
          <p:nvPr/>
        </p:nvSpPr>
        <p:spPr>
          <a:xfrm>
            <a:off x="6031575" y="2516250"/>
            <a:ext cx="323700" cy="240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txBox="1"/>
          <p:nvPr/>
        </p:nvSpPr>
        <p:spPr>
          <a:xfrm>
            <a:off x="6350975" y="2436000"/>
            <a:ext cx="13113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FD’s being polled</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1b - Poll (TELNET server)</a:t>
            </a:r>
            <a:endParaRPr/>
          </a:p>
        </p:txBody>
      </p:sp>
      <p:sp>
        <p:nvSpPr>
          <p:cNvPr id="404" name="Google Shape;404;p34"/>
          <p:cNvSpPr/>
          <p:nvPr/>
        </p:nvSpPr>
        <p:spPr>
          <a:xfrm>
            <a:off x="5340725" y="3455900"/>
            <a:ext cx="812400" cy="1557600"/>
          </a:xfrm>
          <a:prstGeom prst="rect">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405" name="Google Shape;405;p34"/>
          <p:cNvSpPr/>
          <p:nvPr/>
        </p:nvSpPr>
        <p:spPr>
          <a:xfrm>
            <a:off x="8191300" y="34362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406" name="Google Shape;406;p34"/>
          <p:cNvSpPr/>
          <p:nvPr/>
        </p:nvSpPr>
        <p:spPr>
          <a:xfrm rot="-5400000">
            <a:off x="6964037" y="28585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rot="5400000">
            <a:off x="6988637" y="36677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txBox="1"/>
          <p:nvPr/>
        </p:nvSpPr>
        <p:spPr>
          <a:xfrm>
            <a:off x="6309863" y="3644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409" name="Google Shape;409;p34"/>
          <p:cNvSpPr txBox="1"/>
          <p:nvPr/>
        </p:nvSpPr>
        <p:spPr>
          <a:xfrm>
            <a:off x="6233663" y="44068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410" name="Google Shape;410;p34"/>
          <p:cNvSpPr/>
          <p:nvPr/>
        </p:nvSpPr>
        <p:spPr>
          <a:xfrm>
            <a:off x="1378325" y="34559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411" name="Google Shape;411;p34"/>
          <p:cNvSpPr/>
          <p:nvPr/>
        </p:nvSpPr>
        <p:spPr>
          <a:xfrm>
            <a:off x="67150" y="35015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412" name="Google Shape;412;p34"/>
          <p:cNvSpPr/>
          <p:nvPr/>
        </p:nvSpPr>
        <p:spPr>
          <a:xfrm>
            <a:off x="67050" y="45097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413" name="Google Shape;413;p34"/>
          <p:cNvSpPr/>
          <p:nvPr/>
        </p:nvSpPr>
        <p:spPr>
          <a:xfrm>
            <a:off x="2190725" y="3350550"/>
            <a:ext cx="3150300" cy="1748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
        <p:nvSpPr>
          <p:cNvPr id="414" name="Google Shape;414;p34"/>
          <p:cNvSpPr/>
          <p:nvPr/>
        </p:nvSpPr>
        <p:spPr>
          <a:xfrm rot="-5400000">
            <a:off x="3648188" y="2438912"/>
            <a:ext cx="178375" cy="3089800"/>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rot="5400000">
            <a:off x="3661912" y="3035737"/>
            <a:ext cx="169425" cy="308980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txBox="1"/>
          <p:nvPr/>
        </p:nvSpPr>
        <p:spPr>
          <a:xfrm>
            <a:off x="2190726" y="3768200"/>
            <a:ext cx="3125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 → →  → →  →</a:t>
            </a:r>
            <a:endParaRPr>
              <a:solidFill>
                <a:schemeClr val="dk1"/>
              </a:solidFill>
            </a:endParaRPr>
          </a:p>
        </p:txBody>
      </p:sp>
      <p:sp>
        <p:nvSpPr>
          <p:cNvPr id="417" name="Google Shape;417;p34"/>
          <p:cNvSpPr txBox="1"/>
          <p:nvPr/>
        </p:nvSpPr>
        <p:spPr>
          <a:xfrm>
            <a:off x="2201726" y="4326000"/>
            <a:ext cx="3080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 ← ←  ← ←  </a:t>
            </a:r>
            <a:endParaRPr b="1">
              <a:solidFill>
                <a:schemeClr val="dk1"/>
              </a:solidFill>
            </a:endParaRPr>
          </a:p>
        </p:txBody>
      </p:sp>
      <p:sp>
        <p:nvSpPr>
          <p:cNvPr id="418" name="Google Shape;418;p34"/>
          <p:cNvSpPr txBox="1"/>
          <p:nvPr/>
        </p:nvSpPr>
        <p:spPr>
          <a:xfrm>
            <a:off x="5569050" y="971350"/>
            <a:ext cx="3263100" cy="13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TCP Socket - </a:t>
            </a:r>
            <a:endParaRPr/>
          </a:p>
          <a:p>
            <a:pPr indent="-317500" lvl="0" marL="457200" rtl="0" algn="l">
              <a:spcBef>
                <a:spcPts val="0"/>
              </a:spcBef>
              <a:spcAft>
                <a:spcPts val="0"/>
              </a:spcAft>
              <a:buSzPts val="1400"/>
              <a:buChar char="●"/>
            </a:pPr>
            <a:r>
              <a:rPr lang="en"/>
              <a:t>Socket is again a file descriptor</a:t>
            </a:r>
            <a:endParaRPr/>
          </a:p>
          <a:p>
            <a:pPr indent="-317500" lvl="0" marL="457200" rtl="0" algn="l">
              <a:spcBef>
                <a:spcPts val="0"/>
              </a:spcBef>
              <a:spcAft>
                <a:spcPts val="0"/>
              </a:spcAft>
              <a:buSzPts val="1400"/>
              <a:buChar char="●"/>
            </a:pPr>
            <a:r>
              <a:rPr lang="en"/>
              <a:t>Full duplex - you can read and write from the same file descriptor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9" name="Google Shape;419;p34"/>
          <p:cNvSpPr/>
          <p:nvPr/>
        </p:nvSpPr>
        <p:spPr>
          <a:xfrm>
            <a:off x="1698426" y="1242925"/>
            <a:ext cx="854700" cy="1411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PARENT</a:t>
            </a:r>
            <a:endParaRPr b="1" sz="1200"/>
          </a:p>
        </p:txBody>
      </p:sp>
      <p:sp>
        <p:nvSpPr>
          <p:cNvPr id="420" name="Google Shape;420;p34"/>
          <p:cNvSpPr/>
          <p:nvPr/>
        </p:nvSpPr>
        <p:spPr>
          <a:xfrm>
            <a:off x="3953799" y="1225137"/>
            <a:ext cx="642600" cy="14112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CHILD</a:t>
            </a:r>
            <a:endParaRPr b="1" sz="800"/>
          </a:p>
          <a:p>
            <a:pPr indent="0" lvl="0" marL="0" rtl="0" algn="l">
              <a:spcBef>
                <a:spcPts val="0"/>
              </a:spcBef>
              <a:spcAft>
                <a:spcPts val="0"/>
              </a:spcAft>
              <a:buNone/>
            </a:pPr>
            <a:r>
              <a:rPr b="1" lang="en" sz="800"/>
              <a:t>SHELL</a:t>
            </a:r>
            <a:endParaRPr b="1" sz="800"/>
          </a:p>
        </p:txBody>
      </p:sp>
      <p:sp>
        <p:nvSpPr>
          <p:cNvPr id="421" name="Google Shape;421;p34"/>
          <p:cNvSpPr/>
          <p:nvPr/>
        </p:nvSpPr>
        <p:spPr>
          <a:xfrm rot="-5400000">
            <a:off x="2958905" y="815831"/>
            <a:ext cx="377167" cy="1573672"/>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rot="5400000">
            <a:off x="2978369" y="1548877"/>
            <a:ext cx="377167" cy="1573672"/>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txBox="1"/>
          <p:nvPr/>
        </p:nvSpPr>
        <p:spPr>
          <a:xfrm>
            <a:off x="2465200" y="1414061"/>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a:t>
            </a:r>
            <a:endParaRPr>
              <a:solidFill>
                <a:schemeClr val="dk1"/>
              </a:solidFill>
            </a:endParaRPr>
          </a:p>
        </p:txBody>
      </p:sp>
      <p:sp>
        <p:nvSpPr>
          <p:cNvPr id="424" name="Google Shape;424;p34"/>
          <p:cNvSpPr txBox="1"/>
          <p:nvPr/>
        </p:nvSpPr>
        <p:spPr>
          <a:xfrm>
            <a:off x="2404911" y="2104349"/>
            <a:ext cx="15240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solidFill>
                  <a:schemeClr val="dk1"/>
                </a:solidFill>
              </a:rPr>
              <a:t> ← ← ← ← ← </a:t>
            </a:r>
            <a:endParaRPr b="1">
              <a:solidFill>
                <a:schemeClr val="dk1"/>
              </a:solidFill>
            </a:endParaRPr>
          </a:p>
        </p:txBody>
      </p:sp>
      <p:sp>
        <p:nvSpPr>
          <p:cNvPr id="425" name="Google Shape;425;p34"/>
          <p:cNvSpPr/>
          <p:nvPr/>
        </p:nvSpPr>
        <p:spPr>
          <a:xfrm>
            <a:off x="661023" y="1284224"/>
            <a:ext cx="1037400" cy="2760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426" name="Google Shape;426;p34"/>
          <p:cNvSpPr/>
          <p:nvPr/>
        </p:nvSpPr>
        <p:spPr>
          <a:xfrm>
            <a:off x="660944" y="2197542"/>
            <a:ext cx="1037400" cy="2679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427" name="Google Shape;427;p34"/>
          <p:cNvSpPr txBox="1"/>
          <p:nvPr/>
        </p:nvSpPr>
        <p:spPr>
          <a:xfrm>
            <a:off x="24607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STDIN - Input from Keyboard</a:t>
            </a:r>
            <a:endParaRPr sz="1000"/>
          </a:p>
        </p:txBody>
      </p:sp>
      <p:sp>
        <p:nvSpPr>
          <p:cNvPr id="428" name="Google Shape;428;p34"/>
          <p:cNvSpPr txBox="1"/>
          <p:nvPr/>
        </p:nvSpPr>
        <p:spPr>
          <a:xfrm>
            <a:off x="246075" y="2407803"/>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STDOUT - Output to monitor</a:t>
            </a:r>
            <a:endParaRPr sz="1000"/>
          </a:p>
        </p:txBody>
      </p:sp>
      <p:sp>
        <p:nvSpPr>
          <p:cNvPr id="429" name="Google Shape;429;p34"/>
          <p:cNvSpPr txBox="1"/>
          <p:nvPr/>
        </p:nvSpPr>
        <p:spPr>
          <a:xfrm>
            <a:off x="2604505" y="90665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FD1 - Write end of pipe to child shell</a:t>
            </a:r>
            <a:endParaRPr sz="1000"/>
          </a:p>
        </p:txBody>
      </p:sp>
      <p:sp>
        <p:nvSpPr>
          <p:cNvPr id="430" name="Google Shape;430;p34"/>
          <p:cNvSpPr txBox="1"/>
          <p:nvPr/>
        </p:nvSpPr>
        <p:spPr>
          <a:xfrm>
            <a:off x="2604505" y="2464822"/>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FD2 - Read end of pipe from child shell</a:t>
            </a:r>
            <a:endParaRPr sz="1000"/>
          </a:p>
        </p:txBody>
      </p:sp>
      <p:sp>
        <p:nvSpPr>
          <p:cNvPr id="431" name="Google Shape;431;p34"/>
          <p:cNvSpPr txBox="1"/>
          <p:nvPr/>
        </p:nvSpPr>
        <p:spPr>
          <a:xfrm>
            <a:off x="3137900" y="3421250"/>
            <a:ext cx="1311300" cy="3363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STDIN = SocketFD</a:t>
            </a:r>
            <a:endParaRPr b="1" sz="1000"/>
          </a:p>
        </p:txBody>
      </p:sp>
      <p:sp>
        <p:nvSpPr>
          <p:cNvPr id="432" name="Google Shape;432;p34"/>
          <p:cNvSpPr txBox="1"/>
          <p:nvPr/>
        </p:nvSpPr>
        <p:spPr>
          <a:xfrm>
            <a:off x="3074213" y="4716650"/>
            <a:ext cx="1497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STDOUT = SocketFD</a:t>
            </a:r>
            <a:endParaRPr b="1" sz="1000"/>
          </a:p>
        </p:txBody>
      </p:sp>
      <p:sp>
        <p:nvSpPr>
          <p:cNvPr id="433" name="Google Shape;433;p34"/>
          <p:cNvSpPr txBox="1"/>
          <p:nvPr/>
        </p:nvSpPr>
        <p:spPr>
          <a:xfrm>
            <a:off x="6468205" y="3210400"/>
            <a:ext cx="12615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FD1 - Write end of pipe to child shell</a:t>
            </a:r>
            <a:endParaRPr sz="800"/>
          </a:p>
        </p:txBody>
      </p:sp>
      <p:sp>
        <p:nvSpPr>
          <p:cNvPr id="434" name="Google Shape;434;p34"/>
          <p:cNvSpPr txBox="1"/>
          <p:nvPr/>
        </p:nvSpPr>
        <p:spPr>
          <a:xfrm>
            <a:off x="6468205" y="4805497"/>
            <a:ext cx="1261500" cy="3363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FD2 - Read end of pipe from child shell</a:t>
            </a:r>
            <a:endParaRPr sz="800"/>
          </a:p>
        </p:txBody>
      </p:sp>
      <p:sp>
        <p:nvSpPr>
          <p:cNvPr id="435" name="Google Shape;435;p34"/>
          <p:cNvSpPr/>
          <p:nvPr/>
        </p:nvSpPr>
        <p:spPr>
          <a:xfrm>
            <a:off x="6031575" y="2516250"/>
            <a:ext cx="323700" cy="240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
          <p:cNvSpPr txBox="1"/>
          <p:nvPr/>
        </p:nvSpPr>
        <p:spPr>
          <a:xfrm>
            <a:off x="6350975" y="2436000"/>
            <a:ext cx="13113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FD’s being polled</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Review</a:t>
            </a:r>
            <a:endParaRPr/>
          </a:p>
        </p:txBody>
      </p:sp>
      <p:sp>
        <p:nvSpPr>
          <p:cNvPr id="442" name="Google Shape;44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client is the side we type commands</a:t>
            </a:r>
            <a:endParaRPr/>
          </a:p>
          <a:p>
            <a:pPr indent="-311150" lvl="0" marL="457200" rtl="0" algn="l">
              <a:spcBef>
                <a:spcPts val="0"/>
              </a:spcBef>
              <a:spcAft>
                <a:spcPts val="0"/>
              </a:spcAft>
              <a:buSzPts val="1300"/>
              <a:buChar char="●"/>
            </a:pPr>
            <a:r>
              <a:rPr lang="en"/>
              <a:t>The server gets the command via TCP connection and forwards to shell</a:t>
            </a:r>
            <a:endParaRPr/>
          </a:p>
          <a:p>
            <a:pPr indent="-298450" lvl="1" marL="914400" rtl="0" algn="l">
              <a:spcBef>
                <a:spcPts val="0"/>
              </a:spcBef>
              <a:spcAft>
                <a:spcPts val="0"/>
              </a:spcAft>
              <a:buSzPts val="1100"/>
              <a:buChar char="○"/>
            </a:pPr>
            <a:r>
              <a:rPr lang="en" sz="1300"/>
              <a:t>The pipe is for the communication between the shell and the server</a:t>
            </a:r>
            <a:endParaRPr/>
          </a:p>
          <a:p>
            <a:pPr indent="-311150" lvl="0" marL="457200" rtl="0" algn="l">
              <a:spcBef>
                <a:spcPts val="1600"/>
              </a:spcBef>
              <a:spcAft>
                <a:spcPts val="0"/>
              </a:spcAft>
              <a:buSzPts val="1300"/>
              <a:buChar char="●"/>
            </a:pPr>
            <a:r>
              <a:rPr lang="en"/>
              <a:t>The server gets the output from shell and forwards that via TCP to the client</a:t>
            </a:r>
            <a:endParaRPr/>
          </a:p>
          <a:p>
            <a:pPr indent="-317500" lvl="1" marL="914400" rtl="0" algn="l">
              <a:spcBef>
                <a:spcPts val="0"/>
              </a:spcBef>
              <a:spcAft>
                <a:spcPts val="0"/>
              </a:spcAft>
              <a:buSzPts val="1400"/>
              <a:buChar char="○"/>
            </a:pPr>
            <a:r>
              <a:rPr lang="en" sz="1400"/>
              <a:t>The TCP is for communication between client and server</a:t>
            </a:r>
            <a:endParaRPr sz="1400"/>
          </a:p>
          <a:p>
            <a:pPr indent="-317500" lvl="0" marL="457200" rtl="0" algn="l">
              <a:spcBef>
                <a:spcPts val="0"/>
              </a:spcBef>
              <a:spcAft>
                <a:spcPts val="0"/>
              </a:spcAft>
              <a:buSzPts val="1400"/>
              <a:buChar char="●"/>
            </a:pPr>
            <a:r>
              <a:rPr lang="en"/>
              <a:t>What polling is happening?</a:t>
            </a:r>
            <a:endParaRPr/>
          </a:p>
          <a:p>
            <a:pPr indent="-317500" lvl="1" marL="914400" rtl="0" algn="l">
              <a:spcBef>
                <a:spcPts val="0"/>
              </a:spcBef>
              <a:spcAft>
                <a:spcPts val="0"/>
              </a:spcAft>
              <a:buSzPts val="1400"/>
              <a:buChar char="○"/>
            </a:pPr>
            <a:r>
              <a:rPr lang="en"/>
              <a:t>Both client and server do polling for their own reasons</a:t>
            </a:r>
            <a:endParaRPr/>
          </a:p>
          <a:p>
            <a:pPr indent="-317500" lvl="2" marL="1371600" rtl="0" algn="l">
              <a:spcBef>
                <a:spcPts val="0"/>
              </a:spcBef>
              <a:spcAft>
                <a:spcPts val="0"/>
              </a:spcAft>
              <a:buSzPts val="1400"/>
              <a:buChar char="■"/>
            </a:pPr>
            <a:r>
              <a:rPr lang="en"/>
              <a:t>Client does polling between input from keyboard (stdin) and for reading the output returned from  TCP connection with server</a:t>
            </a:r>
            <a:endParaRPr/>
          </a:p>
          <a:p>
            <a:pPr indent="-317500" lvl="2" marL="1371600" rtl="0" algn="l">
              <a:spcBef>
                <a:spcPts val="0"/>
              </a:spcBef>
              <a:spcAft>
                <a:spcPts val="0"/>
              </a:spcAft>
              <a:buSzPts val="1400"/>
              <a:buChar char="■"/>
            </a:pPr>
            <a:r>
              <a:rPr lang="en"/>
              <a:t>Server does </a:t>
            </a:r>
            <a:r>
              <a:rPr lang="en"/>
              <a:t>polling between the input received from the TCP connection with client</a:t>
            </a:r>
            <a:r>
              <a:rPr lang="en"/>
              <a:t> and the shell output received from the pipe</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475000" y="1318650"/>
            <a:ext cx="8075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1B: </a:t>
            </a:r>
            <a:r>
              <a:rPr lang="en" sz="2300">
                <a:solidFill>
                  <a:srgbClr val="000000"/>
                </a:solidFill>
                <a:latin typeface="Arial"/>
                <a:ea typeface="Arial"/>
                <a:cs typeface="Arial"/>
                <a:sym typeface="Arial"/>
              </a:rPr>
              <a:t>Compressed Network Communication</a:t>
            </a:r>
            <a:endParaRPr sz="2300">
              <a:solidFill>
                <a:srgbClr val="000000"/>
              </a:solidFill>
              <a:latin typeface="Arial"/>
              <a:ea typeface="Arial"/>
              <a:cs typeface="Arial"/>
              <a:sym typeface="Arial"/>
            </a:endParaRPr>
          </a:p>
          <a:p>
            <a:pPr indent="0" lvl="0" marL="0" rtl="0" algn="l">
              <a:spcBef>
                <a:spcPts val="0"/>
              </a:spcBef>
              <a:spcAft>
                <a:spcPts val="0"/>
              </a:spcAft>
              <a:buNone/>
            </a:pPr>
            <a:r>
              <a:t/>
            </a:r>
            <a:endParaRPr sz="2400"/>
          </a:p>
        </p:txBody>
      </p:sp>
      <p:sp>
        <p:nvSpPr>
          <p:cNvPr id="448" name="Google Shape;448;p36"/>
          <p:cNvSpPr txBox="1"/>
          <p:nvPr>
            <p:ph idx="1" type="body"/>
          </p:nvPr>
        </p:nvSpPr>
        <p:spPr>
          <a:xfrm>
            <a:off x="727650" y="1782150"/>
            <a:ext cx="7688700" cy="311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In this project, you will build a multi-process telnet-like client and server.  This project is a continuation of Project 1A.  It can be broken up into two major steps:</a:t>
            </a:r>
            <a:endParaRPr sz="1400"/>
          </a:p>
          <a:p>
            <a:pPr indent="-317500" lvl="0" marL="457200" rtl="0" algn="l">
              <a:spcBef>
                <a:spcPts val="1200"/>
              </a:spcBef>
              <a:spcAft>
                <a:spcPts val="0"/>
              </a:spcAft>
              <a:buSzPts val="1400"/>
              <a:buChar char="●"/>
            </a:pPr>
            <a:r>
              <a:rPr lang="en" sz="1400"/>
              <a:t>Passing input and output over a TCP socket.</a:t>
            </a:r>
            <a:endParaRPr sz="1400"/>
          </a:p>
          <a:p>
            <a:pPr indent="-317500" lvl="0" marL="457200" rtl="0" algn="l">
              <a:spcBef>
                <a:spcPts val="0"/>
              </a:spcBef>
              <a:spcAft>
                <a:spcPts val="0"/>
              </a:spcAft>
              <a:buSzPts val="1400"/>
              <a:buChar char="●"/>
            </a:pPr>
            <a:r>
              <a:rPr lang="en" sz="1400"/>
              <a:t>Compressing communication between the client and server.</a:t>
            </a:r>
            <a:endParaRPr sz="1400"/>
          </a:p>
          <a:p>
            <a:pPr indent="0" lvl="0" marL="0" rtl="0" algn="l">
              <a:spcBef>
                <a:spcPts val="1200"/>
              </a:spcBef>
              <a:spcAft>
                <a:spcPts val="0"/>
              </a:spcAft>
              <a:buNone/>
            </a:pPr>
            <a:r>
              <a:t/>
            </a:r>
            <a:endParaRPr sz="1400"/>
          </a:p>
          <a:p>
            <a:pPr indent="0" lvl="0" marL="0" rtl="0" algn="l">
              <a:spcBef>
                <a:spcPts val="1200"/>
              </a:spcBef>
              <a:spcAft>
                <a:spcPts val="1600"/>
              </a:spcAft>
              <a:buNone/>
            </a:pPr>
            <a:r>
              <a:t/>
            </a:r>
            <a:endParaRPr/>
          </a:p>
        </p:txBody>
      </p:sp>
      <p:pic>
        <p:nvPicPr>
          <p:cNvPr id="449" name="Google Shape;449;p36"/>
          <p:cNvPicPr preferRelativeResize="0"/>
          <p:nvPr/>
        </p:nvPicPr>
        <p:blipFill>
          <a:blip r:embed="rId3">
            <a:alphaModFix/>
          </a:blip>
          <a:stretch>
            <a:fillRect/>
          </a:stretch>
        </p:blipFill>
        <p:spPr>
          <a:xfrm>
            <a:off x="5939550" y="2503800"/>
            <a:ext cx="2901725" cy="2436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455" name="Google Shape;455;p37"/>
          <p:cNvSpPr txBox="1"/>
          <p:nvPr>
            <p:ph idx="1" type="body"/>
          </p:nvPr>
        </p:nvSpPr>
        <p:spPr>
          <a:xfrm>
            <a:off x="727650" y="1882825"/>
            <a:ext cx="7688700" cy="27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Most interprocess communication uses the </a:t>
            </a:r>
            <a:r>
              <a:rPr b="1" i="1" lang="en" sz="1400">
                <a:solidFill>
                  <a:srgbClr val="434343"/>
                </a:solidFill>
              </a:rPr>
              <a:t>client server model</a:t>
            </a:r>
            <a:r>
              <a:rPr b="1" lang="en" sz="1400">
                <a:solidFill>
                  <a:srgbClr val="434343"/>
                </a:solidFill>
              </a:rPr>
              <a:t>.</a:t>
            </a:r>
            <a:r>
              <a:rPr lang="en" sz="1400">
                <a:solidFill>
                  <a:srgbClr val="434343"/>
                </a:solidFill>
              </a:rPr>
              <a:t>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One of the two processes, the </a:t>
            </a:r>
            <a:r>
              <a:rPr b="1" i="1" lang="en" sz="1400">
                <a:solidFill>
                  <a:srgbClr val="434343"/>
                </a:solidFill>
              </a:rPr>
              <a:t>client</a:t>
            </a:r>
            <a:r>
              <a:rPr lang="en" sz="1400">
                <a:solidFill>
                  <a:srgbClr val="434343"/>
                </a:solidFill>
              </a:rPr>
              <a:t>, connects to the other process, the </a:t>
            </a:r>
            <a:r>
              <a:rPr b="1" i="1" lang="en" sz="1400">
                <a:solidFill>
                  <a:srgbClr val="434343"/>
                </a:solidFill>
              </a:rPr>
              <a:t>server</a:t>
            </a:r>
            <a:r>
              <a:rPr lang="en" sz="1400">
                <a:solidFill>
                  <a:srgbClr val="434343"/>
                </a:solidFill>
              </a:rPr>
              <a:t>, typically to make a request for information.</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Notice that the client needs to know of the existence of and the address of the server, but the server does not need to know the address of (or even the existence of) the client prior to the connection being established.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Once a connection is established, both sides can send and receive information.</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system calls for establishing a connection are somewhat different for the client and the server, but both involve the basic construct of a </a:t>
            </a:r>
            <a:r>
              <a:rPr b="1" i="1" lang="en" sz="1400">
                <a:solidFill>
                  <a:srgbClr val="434343"/>
                </a:solidFill>
                <a:highlight>
                  <a:srgbClr val="FFFFFF"/>
                </a:highlight>
              </a:rPr>
              <a:t>socket</a:t>
            </a:r>
            <a:r>
              <a:rPr lang="en" sz="1400">
                <a:solidFill>
                  <a:srgbClr val="434343"/>
                </a:solidFill>
                <a:highlight>
                  <a:srgbClr val="FFFFFF"/>
                </a:highlight>
              </a:rPr>
              <a:t>.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A socket is one end of an interprocess communication channel. The two processes each establish their own socket.</a:t>
            </a:r>
            <a:endParaRPr sz="1400">
              <a:solidFill>
                <a:srgbClr val="434343"/>
              </a:solidFill>
              <a:highlight>
                <a:srgbClr val="FFFFFF"/>
              </a:highlight>
            </a:endParaRPr>
          </a:p>
          <a:p>
            <a:pPr indent="0" lvl="0" marL="457200" rtl="0" algn="l">
              <a:spcBef>
                <a:spcPts val="1600"/>
              </a:spcBef>
              <a:spcAft>
                <a:spcPts val="1600"/>
              </a:spcAft>
              <a:buNone/>
            </a:pPr>
            <a:r>
              <a:t/>
            </a:r>
            <a:endParaRPr sz="14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spec details</a:t>
            </a:r>
            <a:endParaRPr/>
          </a:p>
        </p:txBody>
      </p:sp>
      <p:sp>
        <p:nvSpPr>
          <p:cNvPr id="461" name="Google Shape;461;p38"/>
          <p:cNvSpPr txBox="1"/>
          <p:nvPr>
            <p:ph idx="1" type="body"/>
          </p:nvPr>
        </p:nvSpPr>
        <p:spPr>
          <a:xfrm>
            <a:off x="316200" y="20964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sz="1800">
                <a:solidFill>
                  <a:srgbClr val="434343"/>
                </a:solidFill>
              </a:rPr>
              <a:t>“The client program will open a connection to a server rather than sending it directly to a shell. The client should then send input from the keyboard to the </a:t>
            </a:r>
            <a:r>
              <a:rPr b="1" lang="en" sz="1800">
                <a:solidFill>
                  <a:srgbClr val="434343"/>
                </a:solidFill>
              </a:rPr>
              <a:t>socket</a:t>
            </a:r>
            <a:r>
              <a:rPr lang="en" sz="1800">
                <a:solidFill>
                  <a:srgbClr val="434343"/>
                </a:solidFill>
              </a:rPr>
              <a:t> (while echoing to the display), and input from the socket to the display”</a:t>
            </a:r>
            <a:endParaRPr sz="1800">
              <a:solidFill>
                <a:srgbClr val="434343"/>
              </a:solidFill>
            </a:endParaRPr>
          </a:p>
          <a:p>
            <a:pPr indent="0" lvl="0" marL="457200" rtl="0" algn="l">
              <a:spcBef>
                <a:spcPts val="1600"/>
              </a:spcBef>
              <a:spcAft>
                <a:spcPts val="0"/>
              </a:spcAft>
              <a:buNone/>
            </a:pPr>
            <a:r>
              <a:t/>
            </a:r>
            <a:endParaRPr sz="1800">
              <a:solidFill>
                <a:srgbClr val="434343"/>
              </a:solidFill>
            </a:endParaRPr>
          </a:p>
          <a:p>
            <a:pPr indent="-342900" lvl="0" marL="457200" rtl="0" algn="l">
              <a:spcBef>
                <a:spcPts val="1600"/>
              </a:spcBef>
              <a:spcAft>
                <a:spcPts val="0"/>
              </a:spcAft>
              <a:buClr>
                <a:srgbClr val="434343"/>
              </a:buClr>
              <a:buSzPts val="1800"/>
              <a:buChar char="●"/>
            </a:pPr>
            <a:r>
              <a:rPr lang="en" sz="1800">
                <a:solidFill>
                  <a:srgbClr val="434343"/>
                </a:solidFill>
              </a:rPr>
              <a:t>So, how does a socket work?</a:t>
            </a:r>
            <a:endParaRPr sz="18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on the client side</a:t>
            </a:r>
            <a:endParaRPr/>
          </a:p>
        </p:txBody>
      </p:sp>
      <p:sp>
        <p:nvSpPr>
          <p:cNvPr id="467" name="Google Shape;46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434343"/>
                </a:solidFill>
              </a:rPr>
              <a:t>The steps involved in establishing a socket on the </a:t>
            </a:r>
            <a:r>
              <a:rPr i="1" lang="en" sz="1400">
                <a:solidFill>
                  <a:srgbClr val="434343"/>
                </a:solidFill>
              </a:rPr>
              <a:t>client</a:t>
            </a:r>
            <a:r>
              <a:rPr lang="en" sz="1400">
                <a:solidFill>
                  <a:srgbClr val="434343"/>
                </a:solidFill>
              </a:rPr>
              <a:t> side are as follows:</a:t>
            </a:r>
            <a:endParaRPr sz="1400">
              <a:solidFill>
                <a:srgbClr val="434343"/>
              </a:solidFill>
            </a:endParaRPr>
          </a:p>
          <a:p>
            <a:pPr indent="-317500" lvl="0" marL="457200" rtl="0" algn="l">
              <a:spcBef>
                <a:spcPts val="1200"/>
              </a:spcBef>
              <a:spcAft>
                <a:spcPts val="0"/>
              </a:spcAft>
              <a:buClr>
                <a:srgbClr val="434343"/>
              </a:buClr>
              <a:buSzPts val="1400"/>
              <a:buFont typeface="Lato"/>
              <a:buAutoNum type="arabicPeriod"/>
            </a:pPr>
            <a:r>
              <a:rPr lang="en" sz="1400">
                <a:solidFill>
                  <a:srgbClr val="434343"/>
                </a:solidFill>
              </a:rPr>
              <a:t>Create a socket with the socket() system call</a:t>
            </a:r>
            <a:endParaRPr sz="1400">
              <a:solidFill>
                <a:srgbClr val="434343"/>
              </a:solidFill>
            </a:endParaRPr>
          </a:p>
          <a:p>
            <a:pPr indent="-317500" lvl="0" marL="457200" rtl="0" algn="l">
              <a:spcBef>
                <a:spcPts val="0"/>
              </a:spcBef>
              <a:spcAft>
                <a:spcPts val="0"/>
              </a:spcAft>
              <a:buClr>
                <a:srgbClr val="434343"/>
              </a:buClr>
              <a:buSzPts val="1400"/>
              <a:buFont typeface="Lato"/>
              <a:buAutoNum type="arabicPeriod"/>
            </a:pPr>
            <a:r>
              <a:rPr lang="en" sz="1400">
                <a:solidFill>
                  <a:srgbClr val="434343"/>
                </a:solidFill>
              </a:rPr>
              <a:t>Connect the socket to the address of the server using the connect() system call</a:t>
            </a:r>
            <a:endParaRPr sz="1400">
              <a:solidFill>
                <a:srgbClr val="434343"/>
              </a:solidFill>
            </a:endParaRPr>
          </a:p>
          <a:p>
            <a:pPr indent="-317500" lvl="0" marL="457200" rtl="0" algn="l">
              <a:spcBef>
                <a:spcPts val="0"/>
              </a:spcBef>
              <a:spcAft>
                <a:spcPts val="0"/>
              </a:spcAft>
              <a:buClr>
                <a:srgbClr val="434343"/>
              </a:buClr>
              <a:buSzPts val="1400"/>
              <a:buFont typeface="Lato"/>
              <a:buAutoNum type="arabicPeriod"/>
            </a:pPr>
            <a:r>
              <a:rPr lang="en" sz="1400">
                <a:solidFill>
                  <a:srgbClr val="434343"/>
                </a:solidFill>
              </a:rPr>
              <a:t>Send and receive data. There are a number of ways to do this, but the simplest is to use the read() and write() system calls</a:t>
            </a:r>
            <a:endParaRPr sz="1400">
              <a:solidFill>
                <a:srgbClr val="434343"/>
              </a:solidFill>
            </a:endParaRPr>
          </a:p>
          <a:p>
            <a:pPr indent="0" lvl="0" marL="0" rtl="0" algn="l">
              <a:spcBef>
                <a:spcPts val="1200"/>
              </a:spcBef>
              <a:spcAft>
                <a:spcPts val="1600"/>
              </a:spcAft>
              <a:buNone/>
            </a:pPr>
            <a:r>
              <a:t/>
            </a:r>
            <a:endParaRPr sz="1400">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on the server side</a:t>
            </a:r>
            <a:endParaRPr/>
          </a:p>
        </p:txBody>
      </p:sp>
      <p:sp>
        <p:nvSpPr>
          <p:cNvPr id="473" name="Google Shape;473;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steps involved in establishing a socket on the </a:t>
            </a:r>
            <a:r>
              <a:rPr i="1" lang="en" sz="1400">
                <a:solidFill>
                  <a:srgbClr val="000000"/>
                </a:solidFill>
              </a:rPr>
              <a:t>server</a:t>
            </a:r>
            <a:r>
              <a:rPr lang="en" sz="1400">
                <a:solidFill>
                  <a:srgbClr val="000000"/>
                </a:solidFill>
                <a:highlight>
                  <a:srgbClr val="FFFFFF"/>
                </a:highlight>
              </a:rPr>
              <a:t> side are as follows:</a:t>
            </a:r>
            <a:endParaRPr sz="1400">
              <a:solidFill>
                <a:srgbClr val="000000"/>
              </a:solidFill>
              <a:highlight>
                <a:srgbClr val="FFFFFF"/>
              </a:highlight>
            </a:endParaRPr>
          </a:p>
          <a:p>
            <a:pPr indent="-317500" lvl="0" marL="457200" rtl="0" algn="l">
              <a:spcBef>
                <a:spcPts val="1600"/>
              </a:spcBef>
              <a:spcAft>
                <a:spcPts val="0"/>
              </a:spcAft>
              <a:buClr>
                <a:srgbClr val="000000"/>
              </a:buClr>
              <a:buSzPts val="1400"/>
              <a:buFont typeface="Lato"/>
              <a:buAutoNum type="arabicPeriod"/>
            </a:pPr>
            <a:r>
              <a:rPr lang="en" sz="1400">
                <a:solidFill>
                  <a:srgbClr val="000000"/>
                </a:solidFill>
              </a:rPr>
              <a:t>Create a socket with the socket() system call</a:t>
            </a:r>
            <a:endParaRPr sz="1400">
              <a:solidFill>
                <a:srgbClr val="000000"/>
              </a:solidFill>
            </a:endParaRPr>
          </a:p>
          <a:p>
            <a:pPr indent="-317500" lvl="0" marL="457200" rtl="0" algn="l">
              <a:spcBef>
                <a:spcPts val="0"/>
              </a:spcBef>
              <a:spcAft>
                <a:spcPts val="0"/>
              </a:spcAft>
              <a:buClr>
                <a:srgbClr val="000000"/>
              </a:buClr>
              <a:buSzPts val="1400"/>
              <a:buFont typeface="Lato"/>
              <a:buAutoNum type="arabicPeriod"/>
            </a:pPr>
            <a:r>
              <a:rPr lang="en" sz="1400">
                <a:solidFill>
                  <a:srgbClr val="000000"/>
                </a:solidFill>
              </a:rPr>
              <a:t>Bind the socket to an address using the bind() system call. For a server socket on the Internet, an address consists of a port number on the host machine.</a:t>
            </a:r>
            <a:endParaRPr sz="1400">
              <a:solidFill>
                <a:srgbClr val="000000"/>
              </a:solidFill>
            </a:endParaRPr>
          </a:p>
          <a:p>
            <a:pPr indent="-317500" lvl="0" marL="457200" rtl="0" algn="l">
              <a:spcBef>
                <a:spcPts val="0"/>
              </a:spcBef>
              <a:spcAft>
                <a:spcPts val="0"/>
              </a:spcAft>
              <a:buClr>
                <a:srgbClr val="000000"/>
              </a:buClr>
              <a:buSzPts val="1400"/>
              <a:buFont typeface="Lato"/>
              <a:buAutoNum type="arabicPeriod"/>
            </a:pPr>
            <a:r>
              <a:rPr lang="en" sz="1400">
                <a:solidFill>
                  <a:srgbClr val="000000"/>
                </a:solidFill>
              </a:rPr>
              <a:t>Listen for connections with the listen() system call</a:t>
            </a:r>
            <a:endParaRPr sz="1400">
              <a:solidFill>
                <a:srgbClr val="000000"/>
              </a:solidFill>
            </a:endParaRPr>
          </a:p>
          <a:p>
            <a:pPr indent="-317500" lvl="0" marL="457200" rtl="0" algn="l">
              <a:spcBef>
                <a:spcPts val="0"/>
              </a:spcBef>
              <a:spcAft>
                <a:spcPts val="0"/>
              </a:spcAft>
              <a:buClr>
                <a:srgbClr val="000000"/>
              </a:buClr>
              <a:buSzPts val="1400"/>
              <a:buFont typeface="Lato"/>
              <a:buAutoNum type="arabicPeriod"/>
            </a:pPr>
            <a:r>
              <a:rPr lang="en" sz="1400">
                <a:solidFill>
                  <a:srgbClr val="000000"/>
                </a:solidFill>
              </a:rPr>
              <a:t>Accept a connection with the accept() system call. This call typically blocks until a client connects with the server.</a:t>
            </a:r>
            <a:endParaRPr sz="1400">
              <a:solidFill>
                <a:srgbClr val="000000"/>
              </a:solidFill>
            </a:endParaRPr>
          </a:p>
          <a:p>
            <a:pPr indent="-317500" lvl="0" marL="457200" rtl="0" algn="l">
              <a:spcBef>
                <a:spcPts val="0"/>
              </a:spcBef>
              <a:spcAft>
                <a:spcPts val="0"/>
              </a:spcAft>
              <a:buClr>
                <a:srgbClr val="000000"/>
              </a:buClr>
              <a:buSzPts val="1400"/>
              <a:buFont typeface="Lato"/>
              <a:buAutoNum type="arabicPeriod"/>
            </a:pPr>
            <a:r>
              <a:rPr lang="en" sz="1400">
                <a:solidFill>
                  <a:srgbClr val="000000"/>
                </a:solidFill>
              </a:rPr>
              <a:t>Send and receive data</a:t>
            </a:r>
            <a:endParaRPr sz="1400">
              <a:solidFill>
                <a:srgbClr val="000000"/>
              </a:solidFill>
            </a:endParaRPr>
          </a:p>
          <a:p>
            <a:pPr indent="0" lvl="0" marL="0" rtl="0" algn="l">
              <a:spcBef>
                <a:spcPts val="1200"/>
              </a:spcBef>
              <a:spcAft>
                <a:spcPts val="16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a:t>
            </a:r>
            <a:endParaRPr/>
          </a:p>
        </p:txBody>
      </p:sp>
      <p:sp>
        <p:nvSpPr>
          <p:cNvPr id="479" name="Google Shape;479;p41"/>
          <p:cNvSpPr txBox="1"/>
          <p:nvPr>
            <p:ph idx="1" type="body"/>
          </p:nvPr>
        </p:nvSpPr>
        <p:spPr>
          <a:xfrm>
            <a:off x="729450" y="20085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When a socket is created, the program has to specify the </a:t>
            </a:r>
            <a:r>
              <a:rPr i="1" lang="en" sz="1400">
                <a:solidFill>
                  <a:srgbClr val="434343"/>
                </a:solidFill>
              </a:rPr>
              <a:t>address domain</a:t>
            </a:r>
            <a:r>
              <a:rPr lang="en" sz="1400">
                <a:solidFill>
                  <a:srgbClr val="434343"/>
                </a:solidFill>
                <a:highlight>
                  <a:srgbClr val="FFFFFF"/>
                </a:highlight>
              </a:rPr>
              <a:t> and the </a:t>
            </a:r>
            <a:r>
              <a:rPr i="1" lang="en" sz="1400">
                <a:solidFill>
                  <a:srgbClr val="434343"/>
                </a:solidFill>
              </a:rPr>
              <a:t>socket type</a:t>
            </a:r>
            <a:r>
              <a:rPr lang="en" sz="1400">
                <a:solidFill>
                  <a:srgbClr val="434343"/>
                </a:solidFill>
                <a:highlight>
                  <a:srgbClr val="FFFFFF"/>
                </a:highlight>
              </a:rPr>
              <a:t>. </a:t>
            </a:r>
            <a:endParaRPr sz="1400">
              <a:solidFill>
                <a:srgbClr val="434343"/>
              </a:solidFill>
              <a:highlight>
                <a:srgbClr val="FFFFFF"/>
              </a:highlight>
            </a:endParaRPr>
          </a:p>
          <a:p>
            <a:pPr indent="0" lvl="0" marL="0" rtl="0" algn="l">
              <a:spcBef>
                <a:spcPts val="0"/>
              </a:spcBef>
              <a:spcAft>
                <a:spcPts val="0"/>
              </a:spcAft>
              <a:buNone/>
            </a:pPr>
            <a:r>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Two processes can communicate with each other only if their sockets are of the same </a:t>
            </a:r>
            <a:r>
              <a:rPr b="1" lang="en" sz="1400">
                <a:solidFill>
                  <a:srgbClr val="434343"/>
                </a:solidFill>
                <a:highlight>
                  <a:srgbClr val="FFFFFF"/>
                </a:highlight>
              </a:rPr>
              <a:t>type</a:t>
            </a:r>
            <a:r>
              <a:rPr lang="en" sz="1400">
                <a:solidFill>
                  <a:srgbClr val="434343"/>
                </a:solidFill>
                <a:highlight>
                  <a:srgbClr val="FFFFFF"/>
                </a:highlight>
              </a:rPr>
              <a:t> and in the same </a:t>
            </a:r>
            <a:r>
              <a:rPr b="1" lang="en" sz="1400">
                <a:solidFill>
                  <a:srgbClr val="434343"/>
                </a:solidFill>
                <a:highlight>
                  <a:srgbClr val="FFFFFF"/>
                </a:highlight>
              </a:rPr>
              <a:t>domain</a:t>
            </a:r>
            <a:r>
              <a:rPr lang="en" sz="1400">
                <a:solidFill>
                  <a:srgbClr val="434343"/>
                </a:solidFill>
                <a:highlight>
                  <a:srgbClr val="FFFFFF"/>
                </a:highlight>
              </a:rPr>
              <a:t>. </a:t>
            </a:r>
            <a:endParaRPr sz="1400">
              <a:solidFill>
                <a:srgbClr val="434343"/>
              </a:solidFill>
              <a:highlight>
                <a:srgbClr val="FFFFFF"/>
              </a:highlight>
            </a:endParaRPr>
          </a:p>
          <a:p>
            <a:pPr indent="0" lvl="0" marL="457200" rtl="0" algn="l">
              <a:spcBef>
                <a:spcPts val="0"/>
              </a:spcBef>
              <a:spcAft>
                <a:spcPts val="0"/>
              </a:spcAft>
              <a:buNone/>
            </a:pPr>
            <a:r>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So, let’s discuss address domains and socket types.</a:t>
            </a:r>
            <a:endParaRPr sz="1400">
              <a:solidFill>
                <a:srgbClr val="434343"/>
              </a:solidFill>
            </a:endParaRPr>
          </a:p>
          <a:p>
            <a:pPr indent="0" lvl="0" marL="0" rtl="0" algn="l">
              <a:spcBef>
                <a:spcPts val="0"/>
              </a:spcBef>
              <a:spcAft>
                <a:spcPts val="1600"/>
              </a:spcAft>
              <a:buNone/>
            </a:pPr>
            <a:r>
              <a:t/>
            </a:r>
            <a:endParaRPr sz="1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as you know:</a:t>
            </a:r>
            <a:endParaRPr/>
          </a:p>
        </p:txBody>
      </p:sp>
      <p:sp>
        <p:nvSpPr>
          <p:cNvPr id="100" name="Google Shape;100;p15"/>
          <p:cNvSpPr txBox="1"/>
          <p:nvPr>
            <p:ph idx="1" type="body"/>
          </p:nvPr>
        </p:nvSpPr>
        <p:spPr>
          <a:xfrm>
            <a:off x="729450" y="2078875"/>
            <a:ext cx="78306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Project 1B</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Spec: </a:t>
            </a:r>
            <a:r>
              <a:rPr lang="en" u="sng">
                <a:solidFill>
                  <a:schemeClr val="hlink"/>
                </a:solidFill>
                <a:latin typeface="Arial"/>
                <a:ea typeface="Arial"/>
                <a:cs typeface="Arial"/>
                <a:sym typeface="Arial"/>
                <a:hlinkClick r:id="rId3"/>
              </a:rPr>
              <a:t>http://web.cs.ucla.edu/~harryxu/courses/111/winter20/ProjectGuide/P1B.html</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D</a:t>
            </a:r>
            <a:r>
              <a:rPr lang="en" sz="1400">
                <a:solidFill>
                  <a:srgbClr val="434343"/>
                </a:solidFill>
              </a:rPr>
              <a:t>ue on Wednesday (01/29/2020) at 11:59 PM</a:t>
            </a:r>
            <a:endParaRPr sz="1400">
              <a:solidFill>
                <a:srgbClr val="434343"/>
              </a:solidFill>
            </a:endParaRPr>
          </a:p>
          <a:p>
            <a:pPr indent="-317500" lvl="0" marL="457200" rtl="0" algn="l">
              <a:spcBef>
                <a:spcPts val="0"/>
              </a:spcBef>
              <a:spcAft>
                <a:spcPts val="0"/>
              </a:spcAft>
              <a:buClr>
                <a:srgbClr val="434343"/>
              </a:buClr>
              <a:buSzPts val="1400"/>
              <a:buChar char="●"/>
            </a:pPr>
            <a:r>
              <a:rPr b="1" lang="en" sz="1400">
                <a:solidFill>
                  <a:srgbClr val="434343"/>
                </a:solidFill>
              </a:rPr>
              <a:t>Late Policy</a:t>
            </a:r>
            <a:r>
              <a:rPr lang="en" sz="1400">
                <a:solidFill>
                  <a:srgbClr val="434343"/>
                </a:solidFill>
              </a:rPr>
              <a:t> : Exponential as discussed previously</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Please remember to </a:t>
            </a:r>
            <a:r>
              <a:rPr b="1" lang="en" sz="1400">
                <a:solidFill>
                  <a:srgbClr val="434343"/>
                </a:solidFill>
              </a:rPr>
              <a:t>download your submissions</a:t>
            </a:r>
            <a:r>
              <a:rPr lang="en" sz="1400">
                <a:solidFill>
                  <a:srgbClr val="434343"/>
                </a:solidFill>
              </a:rPr>
              <a:t> and check if you submitted the correct files. Empty submissions - or submissions in the wrong format - cannot be graded and will therefore be scored with a 0</a:t>
            </a:r>
            <a:endParaRPr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2"/>
          <p:cNvSpPr txBox="1"/>
          <p:nvPr>
            <p:ph type="title"/>
          </p:nvPr>
        </p:nvSpPr>
        <p:spPr>
          <a:xfrm>
            <a:off x="727650" y="1195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Domain</a:t>
            </a:r>
            <a:endParaRPr/>
          </a:p>
        </p:txBody>
      </p:sp>
      <p:sp>
        <p:nvSpPr>
          <p:cNvPr id="485" name="Google Shape;485;p42"/>
          <p:cNvSpPr txBox="1"/>
          <p:nvPr>
            <p:ph idx="1" type="body"/>
          </p:nvPr>
        </p:nvSpPr>
        <p:spPr>
          <a:xfrm>
            <a:off x="263850" y="1765950"/>
            <a:ext cx="86163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There are two widely used address domains.  Each of these has its own address format. </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i="1" lang="en" sz="1400">
                <a:solidFill>
                  <a:srgbClr val="434343"/>
                </a:solidFill>
              </a:rPr>
              <a:t>Unix domain</a:t>
            </a:r>
            <a:r>
              <a:rPr lang="en" sz="1400">
                <a:solidFill>
                  <a:srgbClr val="434343"/>
                </a:solidFill>
                <a:highlight>
                  <a:srgbClr val="FFFFFF"/>
                </a:highlight>
              </a:rPr>
              <a:t> : </a:t>
            </a:r>
            <a:endParaRPr sz="1400">
              <a:solidFill>
                <a:srgbClr val="434343"/>
              </a:solidFill>
              <a:highlight>
                <a:srgbClr val="FFFFFF"/>
              </a:highlight>
            </a:endParaRPr>
          </a:p>
          <a:p>
            <a:pPr indent="-317500" lvl="2" marL="1371600" rtl="0" algn="l">
              <a:spcBef>
                <a:spcPts val="0"/>
              </a:spcBef>
              <a:spcAft>
                <a:spcPts val="0"/>
              </a:spcAft>
              <a:buClr>
                <a:srgbClr val="434343"/>
              </a:buClr>
              <a:buSzPts val="1400"/>
              <a:buChar char="■"/>
            </a:pPr>
            <a:r>
              <a:rPr lang="en" sz="1400">
                <a:solidFill>
                  <a:srgbClr val="434343"/>
                </a:solidFill>
                <a:highlight>
                  <a:srgbClr val="FFFFFF"/>
                </a:highlight>
              </a:rPr>
              <a:t>Two processes which share a common file system communicate</a:t>
            </a:r>
            <a:endParaRPr sz="1400">
              <a:solidFill>
                <a:srgbClr val="434343"/>
              </a:solidFill>
              <a:highlight>
                <a:srgbClr val="FFFFFF"/>
              </a:highlight>
            </a:endParaRPr>
          </a:p>
          <a:p>
            <a:pPr indent="-317500" lvl="2" marL="1371600" rtl="0" algn="l">
              <a:spcBef>
                <a:spcPts val="0"/>
              </a:spcBef>
              <a:spcAft>
                <a:spcPts val="0"/>
              </a:spcAft>
              <a:buClr>
                <a:srgbClr val="434343"/>
              </a:buClr>
              <a:buSzPts val="1400"/>
              <a:buChar char="■"/>
            </a:pPr>
            <a:r>
              <a:rPr lang="en" sz="1400">
                <a:solidFill>
                  <a:srgbClr val="434343"/>
                </a:solidFill>
              </a:rPr>
              <a:t>The address of a socket in the Unix domain is a character string which is basically an entry in the file system.</a:t>
            </a:r>
            <a:endParaRPr sz="1400">
              <a:solidFill>
                <a:srgbClr val="434343"/>
              </a:solidFill>
            </a:endParaRPr>
          </a:p>
          <a:p>
            <a:pPr indent="-317500" lvl="1" marL="914400" rtl="0" algn="l">
              <a:spcBef>
                <a:spcPts val="0"/>
              </a:spcBef>
              <a:spcAft>
                <a:spcPts val="0"/>
              </a:spcAft>
              <a:buClr>
                <a:srgbClr val="434343"/>
              </a:buClr>
              <a:buSzPts val="1400"/>
              <a:buChar char="○"/>
            </a:pPr>
            <a:r>
              <a:rPr i="1" lang="en" sz="1400">
                <a:solidFill>
                  <a:srgbClr val="434343"/>
                </a:solidFill>
              </a:rPr>
              <a:t>Internet domain</a:t>
            </a:r>
            <a:r>
              <a:rPr lang="en" sz="1400">
                <a:solidFill>
                  <a:srgbClr val="434343"/>
                </a:solidFill>
              </a:rPr>
              <a:t> : </a:t>
            </a:r>
            <a:endParaRPr sz="1400">
              <a:solidFill>
                <a:srgbClr val="434343"/>
              </a:solidFill>
            </a:endParaRPr>
          </a:p>
          <a:p>
            <a:pPr indent="-317500" lvl="2" marL="1371600" rtl="0" algn="l">
              <a:spcBef>
                <a:spcPts val="0"/>
              </a:spcBef>
              <a:spcAft>
                <a:spcPts val="0"/>
              </a:spcAft>
              <a:buClr>
                <a:srgbClr val="434343"/>
              </a:buClr>
              <a:buSzPts val="1400"/>
              <a:buChar char="■"/>
            </a:pPr>
            <a:r>
              <a:rPr lang="en" sz="1400">
                <a:solidFill>
                  <a:srgbClr val="434343"/>
                </a:solidFill>
                <a:highlight>
                  <a:srgbClr val="FFFFFF"/>
                </a:highlight>
              </a:rPr>
              <a:t>Two processes running on any two hosts on the Internet communicate</a:t>
            </a:r>
            <a:endParaRPr sz="1400">
              <a:solidFill>
                <a:srgbClr val="434343"/>
              </a:solidFill>
            </a:endParaRPr>
          </a:p>
          <a:p>
            <a:pPr indent="-317500" lvl="2" marL="1371600" rtl="0" algn="l">
              <a:spcBef>
                <a:spcPts val="0"/>
              </a:spcBef>
              <a:spcAft>
                <a:spcPts val="0"/>
              </a:spcAft>
              <a:buClr>
                <a:srgbClr val="434343"/>
              </a:buClr>
              <a:buSzPts val="1400"/>
              <a:buChar char="■"/>
            </a:pPr>
            <a:r>
              <a:rPr lang="en" sz="1400">
                <a:solidFill>
                  <a:srgbClr val="434343"/>
                </a:solidFill>
              </a:rPr>
              <a:t>The address of a socket consists of the Internet address of the host machine (its IP address) </a:t>
            </a:r>
            <a:endParaRPr sz="1400">
              <a:solidFill>
                <a:srgbClr val="434343"/>
              </a:solidFill>
            </a:endParaRPr>
          </a:p>
          <a:p>
            <a:pPr indent="-317500" lvl="2" marL="1371600" rtl="0" algn="l">
              <a:spcBef>
                <a:spcPts val="0"/>
              </a:spcBef>
              <a:spcAft>
                <a:spcPts val="0"/>
              </a:spcAft>
              <a:buClr>
                <a:srgbClr val="434343"/>
              </a:buClr>
              <a:buSzPts val="1400"/>
              <a:buChar char="■"/>
            </a:pPr>
            <a:r>
              <a:rPr lang="en" sz="1400">
                <a:solidFill>
                  <a:srgbClr val="434343"/>
                </a:solidFill>
              </a:rPr>
              <a:t>In addition, each socket needs a port number on that host. Port numbers are 16 bit unsigned integers. The lower numbers are reserved in Unix for standard services. </a:t>
            </a:r>
            <a:endParaRPr sz="1400">
              <a:solidFill>
                <a:srgbClr val="434343"/>
              </a:solidFill>
            </a:endParaRPr>
          </a:p>
          <a:p>
            <a:pPr indent="-317500" lvl="2" marL="1371600" rtl="0" algn="l">
              <a:spcBef>
                <a:spcPts val="0"/>
              </a:spcBef>
              <a:spcAft>
                <a:spcPts val="0"/>
              </a:spcAft>
              <a:buClr>
                <a:srgbClr val="434343"/>
              </a:buClr>
              <a:buSzPts val="1400"/>
              <a:buChar char="■"/>
            </a:pPr>
            <a:r>
              <a:rPr lang="en" sz="1400">
                <a:solidFill>
                  <a:srgbClr val="434343"/>
                </a:solidFill>
              </a:rPr>
              <a:t>For example, the port number for the FTP server is 21. It is important that standard services be at the same port on all computers so that clients will know their addresses. However, port numbers above 2000 are generally available.</a:t>
            </a:r>
            <a:endParaRPr sz="1400">
              <a:solidFill>
                <a:srgbClr val="434343"/>
              </a:solidFill>
            </a:endParaRPr>
          </a:p>
          <a:p>
            <a:pPr indent="0" lvl="0" marL="0" rtl="0" algn="l">
              <a:spcBef>
                <a:spcPts val="0"/>
              </a:spcBef>
              <a:spcAft>
                <a:spcPts val="1600"/>
              </a:spcAft>
              <a:buNone/>
            </a:pPr>
            <a:r>
              <a:t/>
            </a:r>
            <a:endParaRPr sz="1400">
              <a:solidFill>
                <a:srgbClr val="43434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Type</a:t>
            </a:r>
            <a:endParaRPr/>
          </a:p>
        </p:txBody>
      </p:sp>
      <p:sp>
        <p:nvSpPr>
          <p:cNvPr id="491" name="Google Shape;491;p4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rPr>
              <a:t>There are two widely used socket types, </a:t>
            </a:r>
            <a:r>
              <a:rPr i="1" lang="en" sz="1400">
                <a:solidFill>
                  <a:srgbClr val="000000"/>
                </a:solidFill>
              </a:rPr>
              <a:t>stream sockets</a:t>
            </a:r>
            <a:r>
              <a:rPr lang="en" sz="1400">
                <a:solidFill>
                  <a:srgbClr val="000000"/>
                </a:solidFill>
              </a:rPr>
              <a:t>, and </a:t>
            </a:r>
            <a:r>
              <a:rPr i="1" lang="en" sz="1400">
                <a:solidFill>
                  <a:srgbClr val="000000"/>
                </a:solidFill>
              </a:rPr>
              <a:t>datagram sockets</a:t>
            </a:r>
            <a:r>
              <a:rPr lang="en" sz="1400">
                <a:solidFill>
                  <a:srgbClr val="000000"/>
                </a:solidFill>
              </a:rPr>
              <a:t>.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Stream sockets:</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 Treat communications as a continuous stream of characters</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Uses TCP (Transmission Control Protocol), which is a reliable, stream oriented protocol</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Datagram sockets:</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Have to read entire messages at once </a:t>
            </a:r>
            <a:endParaRPr sz="1400">
              <a:solidFill>
                <a:srgbClr val="000000"/>
              </a:solidFill>
            </a:endParaRPr>
          </a:p>
          <a:p>
            <a:pPr indent="-317500" lvl="2" marL="1371600" rtl="0" algn="l">
              <a:spcBef>
                <a:spcPts val="0"/>
              </a:spcBef>
              <a:spcAft>
                <a:spcPts val="0"/>
              </a:spcAft>
              <a:buClr>
                <a:srgbClr val="000000"/>
              </a:buClr>
              <a:buSzPts val="1400"/>
              <a:buChar char="■"/>
            </a:pPr>
            <a:r>
              <a:rPr lang="en" sz="1400">
                <a:solidFill>
                  <a:srgbClr val="000000"/>
                </a:solidFill>
              </a:rPr>
              <a:t>Uses UDP (Unix Datagram Protocol), which is unreliable and message oriented.</a:t>
            </a:r>
            <a:endParaRPr sz="1400">
              <a:solidFill>
                <a:srgbClr val="000000"/>
              </a:solidFill>
            </a:endParaRPr>
          </a:p>
          <a:p>
            <a:pPr indent="0" lvl="0" marL="0" rtl="0" algn="l">
              <a:spcBef>
                <a:spcPts val="1200"/>
              </a:spcBef>
              <a:spcAft>
                <a:spcPts val="1200"/>
              </a:spcAft>
              <a:buNone/>
            </a:pPr>
            <a:r>
              <a:rPr lang="en" sz="1400">
                <a:solidFill>
                  <a:srgbClr val="000000"/>
                </a:solidFill>
              </a:rPr>
              <a:t>The examples in this tutorial will use sockets in the </a:t>
            </a:r>
            <a:r>
              <a:rPr b="1" lang="en" sz="1400">
                <a:solidFill>
                  <a:srgbClr val="000000"/>
                </a:solidFill>
              </a:rPr>
              <a:t>Internet domain </a:t>
            </a:r>
            <a:r>
              <a:rPr lang="en" sz="1400">
                <a:solidFill>
                  <a:srgbClr val="000000"/>
                </a:solidFill>
              </a:rPr>
              <a:t>using the </a:t>
            </a:r>
            <a:r>
              <a:rPr b="1" lang="en" sz="1400">
                <a:solidFill>
                  <a:srgbClr val="000000"/>
                </a:solidFill>
              </a:rPr>
              <a:t>TCP protocol.</a:t>
            </a:r>
            <a:endParaRPr b="1"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overview on TCP and UDP</a:t>
            </a:r>
            <a:endParaRPr/>
          </a:p>
        </p:txBody>
      </p:sp>
      <p:sp>
        <p:nvSpPr>
          <p:cNvPr id="497" name="Google Shape;497;p44"/>
          <p:cNvSpPr txBox="1"/>
          <p:nvPr>
            <p:ph idx="1" type="body"/>
          </p:nvPr>
        </p:nvSpPr>
        <p:spPr>
          <a:xfrm>
            <a:off x="729450" y="19818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TCP is a standard that defines how to establish and maintain a network conversation through which application programs can exchange data.  </a:t>
            </a:r>
            <a:endParaRPr/>
          </a:p>
          <a:p>
            <a:pPr indent="-311150" lvl="0" marL="457200" rtl="0" algn="l">
              <a:spcBef>
                <a:spcPts val="0"/>
              </a:spcBef>
              <a:spcAft>
                <a:spcPts val="0"/>
              </a:spcAft>
              <a:buSzPts val="1300"/>
              <a:buChar char="●"/>
            </a:pPr>
            <a:r>
              <a:rPr lang="en"/>
              <a:t>TCP works with the IP (Internet Protocol), which defines how computers send packets of data to each other.  Together TCP and IP are the basic rules defining the Internet.</a:t>
            </a:r>
            <a:endParaRPr/>
          </a:p>
          <a:p>
            <a:pPr indent="-311150" lvl="0" marL="457200" rtl="0" algn="l">
              <a:spcBef>
                <a:spcPts val="0"/>
              </a:spcBef>
              <a:spcAft>
                <a:spcPts val="0"/>
              </a:spcAft>
              <a:buSzPts val="1300"/>
              <a:buChar char="●"/>
            </a:pPr>
            <a:r>
              <a:rPr lang="en"/>
              <a:t>TCP is a connection-oriented protocol, which means a connection is established and maintained until the application programs at each end have finished exchanging messages. </a:t>
            </a:r>
            <a:endParaRPr/>
          </a:p>
          <a:p>
            <a:pPr indent="-311150" lvl="0" marL="457200" rtl="0" algn="l">
              <a:spcBef>
                <a:spcPts val="0"/>
              </a:spcBef>
              <a:spcAft>
                <a:spcPts val="0"/>
              </a:spcAft>
              <a:buSzPts val="1300"/>
              <a:buChar char="●"/>
            </a:pPr>
            <a:r>
              <a:rPr lang="en"/>
              <a:t>It determines how to break application data into packets that networks can deliver, sends packets to and accepts packets from the network layer, manages flow control and --because it is meant to provide error-free data transmission --handles retransmission of dropped or garbled packets as well as acknowledgement of all packets that arrive.</a:t>
            </a:r>
            <a:endParaRPr/>
          </a:p>
          <a:p>
            <a:pPr indent="-311150" lvl="0" marL="457200" rtl="0" algn="l">
              <a:spcBef>
                <a:spcPts val="0"/>
              </a:spcBef>
              <a:spcAft>
                <a:spcPts val="0"/>
              </a:spcAft>
              <a:buSzPts val="1300"/>
              <a:buChar char="●"/>
            </a:pPr>
            <a:r>
              <a:rPr lang="en" sz="1350">
                <a:solidFill>
                  <a:srgbClr val="6C6C6C"/>
                </a:solidFill>
                <a:highlight>
                  <a:srgbClr val="FFFFFF"/>
                </a:highlight>
                <a:latin typeface="Arial"/>
                <a:ea typeface="Arial"/>
                <a:cs typeface="Arial"/>
                <a:sym typeface="Arial"/>
              </a:rPr>
              <a:t>Where TCP provides error and flow control, no such mechanisms are supported in UDP. UDP is considered a connectionless protocol because it doesn't require a virtual circuit to be established before any data transfer occurs</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for a client-server demo!</a:t>
            </a:r>
            <a:endParaRPr/>
          </a:p>
          <a:p>
            <a:pPr indent="0" lvl="0" marL="0" rtl="0" algn="l">
              <a:spcBef>
                <a:spcPts val="0"/>
              </a:spcBef>
              <a:spcAft>
                <a:spcPts val="0"/>
              </a:spcAft>
              <a:buNone/>
            </a:pPr>
            <a:r>
              <a:t/>
            </a:r>
            <a:endParaRPr/>
          </a:p>
        </p:txBody>
      </p:sp>
      <p:sp>
        <p:nvSpPr>
          <p:cNvPr id="503" name="Google Shape;503;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What are we trying to build?</a:t>
            </a:r>
            <a:endParaRPr sz="1400"/>
          </a:p>
          <a:p>
            <a:pPr indent="-317500" lvl="1" marL="914400" rtl="0" algn="l">
              <a:spcBef>
                <a:spcPts val="0"/>
              </a:spcBef>
              <a:spcAft>
                <a:spcPts val="0"/>
              </a:spcAft>
              <a:buSzPts val="1400"/>
              <a:buChar char="○"/>
            </a:pPr>
            <a:r>
              <a:rPr lang="en" sz="1400"/>
              <a:t>A</a:t>
            </a:r>
            <a:r>
              <a:rPr lang="en" sz="1400"/>
              <a:t> client and server that can communicate with each other</a:t>
            </a:r>
            <a:endParaRPr sz="1400"/>
          </a:p>
          <a:p>
            <a:pPr indent="-317500" lvl="0" marL="457200" rtl="0" algn="l">
              <a:spcBef>
                <a:spcPts val="0"/>
              </a:spcBef>
              <a:spcAft>
                <a:spcPts val="0"/>
              </a:spcAft>
              <a:buSzPts val="1400"/>
              <a:buChar char="●"/>
            </a:pPr>
            <a:r>
              <a:rPr lang="en" sz="1400"/>
              <a:t>The server will first </a:t>
            </a:r>
            <a:r>
              <a:rPr b="1" lang="en" sz="1400"/>
              <a:t>listen</a:t>
            </a:r>
            <a:r>
              <a:rPr lang="en" sz="1400"/>
              <a:t>() and wait for a connection from the client</a:t>
            </a:r>
            <a:endParaRPr sz="1400"/>
          </a:p>
          <a:p>
            <a:pPr indent="-317500" lvl="0" marL="457200" rtl="0" algn="l">
              <a:spcBef>
                <a:spcPts val="0"/>
              </a:spcBef>
              <a:spcAft>
                <a:spcPts val="0"/>
              </a:spcAft>
              <a:buSzPts val="1400"/>
              <a:buChar char="●"/>
            </a:pPr>
            <a:r>
              <a:rPr lang="en" sz="1400"/>
              <a:t>When the client is run, the server will </a:t>
            </a:r>
            <a:r>
              <a:rPr b="1" lang="en" sz="1400"/>
              <a:t>accept</a:t>
            </a:r>
            <a:r>
              <a:rPr lang="en" sz="1400"/>
              <a:t> the client’s connection </a:t>
            </a:r>
            <a:endParaRPr sz="1400"/>
          </a:p>
          <a:p>
            <a:pPr indent="-317500" lvl="0" marL="457200" rtl="0" algn="l">
              <a:spcBef>
                <a:spcPts val="0"/>
              </a:spcBef>
              <a:spcAft>
                <a:spcPts val="0"/>
              </a:spcAft>
              <a:buSzPts val="1400"/>
              <a:buChar char="●"/>
            </a:pPr>
            <a:r>
              <a:rPr lang="en" sz="1400"/>
              <a:t>At this point, the client will prompt for stdin that it will send as a message to the server</a:t>
            </a:r>
            <a:endParaRPr sz="1400"/>
          </a:p>
          <a:p>
            <a:pPr indent="-317500" lvl="0" marL="457200" rtl="0" algn="l">
              <a:spcBef>
                <a:spcPts val="0"/>
              </a:spcBef>
              <a:spcAft>
                <a:spcPts val="0"/>
              </a:spcAft>
              <a:buSzPts val="1400"/>
              <a:buChar char="●"/>
            </a:pPr>
            <a:r>
              <a:rPr lang="en" sz="1400"/>
              <a:t>The server receives this message, displays it on its stdout and sends back an acknowledgment to the client that it received the message</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code</a:t>
            </a:r>
            <a:endParaRPr/>
          </a:p>
        </p:txBody>
      </p:sp>
      <p:sp>
        <p:nvSpPr>
          <p:cNvPr id="509" name="Google Shape;509;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 sz="1400">
                <a:solidFill>
                  <a:srgbClr val="000000"/>
                </a:solidFill>
              </a:rPr>
              <a:t>Download these into files called server.c and client.c and compile them separately into two executables called server and client. </a:t>
            </a:r>
            <a:endParaRPr sz="1400"/>
          </a:p>
          <a:p>
            <a:pPr indent="-342900" lvl="1" marL="914400" rtl="0" algn="l">
              <a:spcBef>
                <a:spcPts val="0"/>
              </a:spcBef>
              <a:spcAft>
                <a:spcPts val="0"/>
              </a:spcAft>
              <a:buSzPts val="1800"/>
              <a:buFont typeface="Arial"/>
              <a:buChar char="○"/>
            </a:pPr>
            <a:r>
              <a:rPr lang="en" sz="1800" u="sng">
                <a:solidFill>
                  <a:schemeClr val="hlink"/>
                </a:solidFill>
                <a:latin typeface="Arial"/>
                <a:ea typeface="Arial"/>
                <a:cs typeface="Arial"/>
                <a:sym typeface="Arial"/>
                <a:hlinkClick r:id="rId3"/>
              </a:rPr>
              <a:t>https://www.cs.rpi.edu/~moorthy/Courses/os98/Pgms/client.c</a:t>
            </a:r>
            <a:endParaRPr sz="1800"/>
          </a:p>
          <a:p>
            <a:pPr indent="-342900" lvl="1" marL="914400" rtl="0" algn="l">
              <a:spcBef>
                <a:spcPts val="0"/>
              </a:spcBef>
              <a:spcAft>
                <a:spcPts val="0"/>
              </a:spcAft>
              <a:buSzPts val="1800"/>
              <a:buChar char="○"/>
            </a:pPr>
            <a:r>
              <a:rPr lang="en" sz="1800" u="sng">
                <a:solidFill>
                  <a:schemeClr val="hlink"/>
                </a:solidFill>
                <a:latin typeface="Arial"/>
                <a:ea typeface="Arial"/>
                <a:cs typeface="Arial"/>
                <a:sym typeface="Arial"/>
                <a:hlinkClick r:id="rId4"/>
              </a:rPr>
              <a:t>https://www.cs.rpi.edu/~moorthy/Courses/os98/Pgms/server.c</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47"/>
          <p:cNvSpPr txBox="1"/>
          <p:nvPr>
            <p:ph type="title"/>
          </p:nvPr>
        </p:nvSpPr>
        <p:spPr>
          <a:xfrm>
            <a:off x="674875" y="1371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Instructions - running the server</a:t>
            </a:r>
            <a:endParaRPr/>
          </a:p>
        </p:txBody>
      </p:sp>
      <p:sp>
        <p:nvSpPr>
          <p:cNvPr id="515" name="Google Shape;515;p47"/>
          <p:cNvSpPr txBox="1"/>
          <p:nvPr>
            <p:ph idx="1" type="body"/>
          </p:nvPr>
        </p:nvSpPr>
        <p:spPr>
          <a:xfrm>
            <a:off x="325025" y="1824400"/>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434343"/>
              </a:buClr>
              <a:buSzPts val="1400"/>
              <a:buChar char="●"/>
            </a:pPr>
            <a:r>
              <a:rPr lang="en" sz="1400">
                <a:solidFill>
                  <a:srgbClr val="434343"/>
                </a:solidFill>
              </a:rPr>
              <a:t>Ideally, you should run the client and the server on separate hosts on the Internet. Start the server first. Let us suppose the server is running on a machine called </a:t>
            </a:r>
            <a:r>
              <a:rPr i="1" lang="en" sz="1400">
                <a:solidFill>
                  <a:srgbClr val="434343"/>
                </a:solidFill>
              </a:rPr>
              <a:t>cheerios</a:t>
            </a:r>
            <a:r>
              <a:rPr lang="en" sz="1400">
                <a:solidFill>
                  <a:srgbClr val="434343"/>
                </a:solidFill>
              </a:rPr>
              <a:t>. </a:t>
            </a:r>
            <a:endParaRPr sz="1400">
              <a:solidFill>
                <a:srgbClr val="434343"/>
              </a:solidFill>
            </a:endParaRPr>
          </a:p>
          <a:p>
            <a:pPr indent="-317500" lvl="0" marL="457200" rtl="0" algn="l">
              <a:spcBef>
                <a:spcPts val="0"/>
              </a:spcBef>
              <a:spcAft>
                <a:spcPts val="0"/>
              </a:spcAft>
              <a:buClr>
                <a:srgbClr val="434343"/>
              </a:buClr>
              <a:buSzPts val="1400"/>
              <a:buFont typeface="Arial"/>
              <a:buChar char="●"/>
            </a:pPr>
            <a:r>
              <a:rPr lang="en" sz="1400">
                <a:solidFill>
                  <a:srgbClr val="434343"/>
                </a:solidFill>
              </a:rPr>
              <a:t>When you run the server, you need to pass the port number in as an argument. You can choose any number between 2000 and 65535. </a:t>
            </a:r>
            <a:endParaRPr sz="1400">
              <a:solidFill>
                <a:srgbClr val="434343"/>
              </a:solidFill>
            </a:endParaRPr>
          </a:p>
          <a:p>
            <a:pPr indent="-317500" lvl="0" marL="457200" rtl="0" algn="l">
              <a:spcBef>
                <a:spcPts val="0"/>
              </a:spcBef>
              <a:spcAft>
                <a:spcPts val="0"/>
              </a:spcAft>
              <a:buClr>
                <a:srgbClr val="434343"/>
              </a:buClr>
              <a:buSzPts val="1400"/>
              <a:buFont typeface="Arial"/>
              <a:buChar char="●"/>
            </a:pPr>
            <a:r>
              <a:rPr lang="en" sz="1400">
                <a:solidFill>
                  <a:srgbClr val="434343"/>
                </a:solidFill>
              </a:rPr>
              <a:t>If this port is already in use on that machine, the server will tell you this and exit. If this happens, just choose another port and try again. </a:t>
            </a:r>
            <a:endParaRPr sz="1400">
              <a:solidFill>
                <a:srgbClr val="434343"/>
              </a:solidFill>
            </a:endParaRPr>
          </a:p>
          <a:p>
            <a:pPr indent="-317500" lvl="0" marL="457200" rtl="0" algn="l">
              <a:spcBef>
                <a:spcPts val="0"/>
              </a:spcBef>
              <a:spcAft>
                <a:spcPts val="0"/>
              </a:spcAft>
              <a:buClr>
                <a:srgbClr val="434343"/>
              </a:buClr>
              <a:buSzPts val="1400"/>
              <a:buFont typeface="Arial"/>
              <a:buChar char="●"/>
            </a:pPr>
            <a:r>
              <a:rPr lang="en" sz="1400">
                <a:solidFill>
                  <a:srgbClr val="434343"/>
                </a:solidFill>
              </a:rPr>
              <a:t>If the port is available, the server will block until it receives a connection from the client. Don't be alarmed if the server doesn't do anything; it's not supposed to do anything until a connection is made. </a:t>
            </a:r>
            <a:endParaRPr sz="1400">
              <a:solidFill>
                <a:srgbClr val="434343"/>
              </a:solidFill>
            </a:endParaRPr>
          </a:p>
          <a:p>
            <a:pPr indent="-317500" lvl="0" marL="457200" rtl="0" algn="l">
              <a:spcBef>
                <a:spcPts val="0"/>
              </a:spcBef>
              <a:spcAft>
                <a:spcPts val="0"/>
              </a:spcAft>
              <a:buClr>
                <a:srgbClr val="434343"/>
              </a:buClr>
              <a:buSzPts val="1400"/>
              <a:buFont typeface="Arial"/>
              <a:buChar char="●"/>
            </a:pPr>
            <a:r>
              <a:rPr lang="en" sz="1400">
                <a:solidFill>
                  <a:srgbClr val="434343"/>
                </a:solidFill>
              </a:rPr>
              <a:t>Here is a typical command line: </a:t>
            </a:r>
            <a:r>
              <a:rPr b="1" i="1" lang="en" sz="1400">
                <a:solidFill>
                  <a:srgbClr val="434343"/>
                </a:solidFill>
              </a:rPr>
              <a:t>./server 51717</a:t>
            </a:r>
            <a:endParaRPr b="1" i="1" sz="1400">
              <a:solidFill>
                <a:srgbClr val="434343"/>
              </a:solidFill>
            </a:endParaRPr>
          </a:p>
          <a:p>
            <a:pPr indent="0" lvl="0" marL="0" rtl="0" algn="l">
              <a:spcBef>
                <a:spcPts val="1200"/>
              </a:spcBef>
              <a:spcAft>
                <a:spcPts val="1600"/>
              </a:spcAft>
              <a:buNone/>
            </a:pPr>
            <a:r>
              <a:t/>
            </a:r>
            <a:endParaRPr sz="1400">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instructions - running the client</a:t>
            </a:r>
            <a:endParaRPr/>
          </a:p>
        </p:txBody>
      </p:sp>
      <p:sp>
        <p:nvSpPr>
          <p:cNvPr id="521" name="Google Shape;521;p48"/>
          <p:cNvSpPr txBox="1"/>
          <p:nvPr>
            <p:ph idx="1" type="body"/>
          </p:nvPr>
        </p:nvSpPr>
        <p:spPr>
          <a:xfrm>
            <a:off x="386550" y="1744750"/>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434343"/>
              </a:buClr>
              <a:buSzPts val="1400"/>
              <a:buFont typeface="Arial"/>
              <a:buChar char="●"/>
            </a:pPr>
            <a:r>
              <a:rPr lang="en" sz="1400">
                <a:solidFill>
                  <a:srgbClr val="434343"/>
                </a:solidFill>
              </a:rPr>
              <a:t>To run the client you need to pass in two arguments, the name of the </a:t>
            </a:r>
            <a:r>
              <a:rPr b="1" lang="en" sz="1400">
                <a:solidFill>
                  <a:srgbClr val="434343"/>
                </a:solidFill>
              </a:rPr>
              <a:t>host</a:t>
            </a:r>
            <a:r>
              <a:rPr lang="en" sz="1400">
                <a:solidFill>
                  <a:srgbClr val="434343"/>
                </a:solidFill>
              </a:rPr>
              <a:t> on which the server is running and the </a:t>
            </a:r>
            <a:r>
              <a:rPr b="1" lang="en" sz="1400">
                <a:solidFill>
                  <a:srgbClr val="434343"/>
                </a:solidFill>
              </a:rPr>
              <a:t>port</a:t>
            </a:r>
            <a:r>
              <a:rPr lang="en" sz="1400">
                <a:solidFill>
                  <a:srgbClr val="434343"/>
                </a:solidFill>
              </a:rPr>
              <a:t> number on which the server is listening for connections. Here is the command line to connect to the server described above: </a:t>
            </a:r>
            <a:r>
              <a:rPr b="1" i="1" lang="en" sz="1400">
                <a:solidFill>
                  <a:srgbClr val="434343"/>
                </a:solidFill>
              </a:rPr>
              <a:t>./client cheerios 51717</a:t>
            </a:r>
            <a:endParaRPr b="1" i="1"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client will prompt you to enter a message. If everything works correctly, the server will display your message on stdout, send an acknowledgement message to the client and terminate. The client will print the acknowledgement message from the server and then terminate.</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Font typeface="Arial"/>
              <a:buChar char="●"/>
            </a:pPr>
            <a:r>
              <a:rPr lang="en" sz="1400">
                <a:solidFill>
                  <a:srgbClr val="434343"/>
                </a:solidFill>
              </a:rPr>
              <a:t>You can simulate this on a single machine by running the server in one window and the client in another. In this case, you can use the keyword </a:t>
            </a:r>
            <a:r>
              <a:rPr b="1" lang="en" sz="1400">
                <a:solidFill>
                  <a:srgbClr val="434343"/>
                </a:solidFill>
              </a:rPr>
              <a:t>localhost</a:t>
            </a:r>
            <a:r>
              <a:rPr lang="en" sz="1400">
                <a:solidFill>
                  <a:srgbClr val="434343"/>
                </a:solidFill>
              </a:rPr>
              <a:t> as the first argument to the client.</a:t>
            </a:r>
            <a:endParaRPr sz="1400">
              <a:solidFill>
                <a:srgbClr val="434343"/>
              </a:solidFill>
            </a:endParaRPr>
          </a:p>
          <a:p>
            <a:pPr indent="0" lvl="0" marL="0" rtl="0" algn="l">
              <a:spcBef>
                <a:spcPts val="12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9"/>
          <p:cNvSpPr txBox="1"/>
          <p:nvPr>
            <p:ph type="title"/>
          </p:nvPr>
        </p:nvSpPr>
        <p:spPr>
          <a:xfrm>
            <a:off x="727650" y="1160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in detail</a:t>
            </a:r>
            <a:endParaRPr/>
          </a:p>
        </p:txBody>
      </p:sp>
      <p:sp>
        <p:nvSpPr>
          <p:cNvPr id="527" name="Google Shape;527;p49"/>
          <p:cNvSpPr txBox="1"/>
          <p:nvPr>
            <p:ph idx="1" type="body"/>
          </p:nvPr>
        </p:nvSpPr>
        <p:spPr>
          <a:xfrm>
            <a:off x="439950" y="1598875"/>
            <a:ext cx="83352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Function signature:</a:t>
            </a:r>
            <a:r>
              <a:rPr lang="en" sz="1400">
                <a:solidFill>
                  <a:srgbClr val="434343"/>
                </a:solidFill>
              </a:rPr>
              <a:t> </a:t>
            </a:r>
            <a:r>
              <a:rPr lang="en" sz="1400">
                <a:solidFill>
                  <a:srgbClr val="434343"/>
                </a:solidFill>
              </a:rPr>
              <a:t>int socket(int </a:t>
            </a:r>
            <a:r>
              <a:rPr i="1" lang="en" sz="1400">
                <a:solidFill>
                  <a:srgbClr val="434343"/>
                </a:solidFill>
              </a:rPr>
              <a:t>domain</a:t>
            </a:r>
            <a:r>
              <a:rPr lang="en" sz="1400">
                <a:solidFill>
                  <a:srgbClr val="434343"/>
                </a:solidFill>
              </a:rPr>
              <a:t>, int </a:t>
            </a:r>
            <a:r>
              <a:rPr i="1" lang="en" sz="1400">
                <a:solidFill>
                  <a:srgbClr val="434343"/>
                </a:solidFill>
              </a:rPr>
              <a:t>type</a:t>
            </a:r>
            <a:r>
              <a:rPr lang="en" sz="1400">
                <a:solidFill>
                  <a:srgbClr val="434343"/>
                </a:solidFill>
              </a:rPr>
              <a:t>, int </a:t>
            </a:r>
            <a:r>
              <a:rPr i="1" lang="en" sz="1400">
                <a:solidFill>
                  <a:srgbClr val="434343"/>
                </a:solidFill>
              </a:rPr>
              <a:t>protocol</a:t>
            </a:r>
            <a:r>
              <a:rPr lang="en" sz="1400">
                <a:solidFill>
                  <a:srgbClr val="434343"/>
                </a:solidFill>
              </a:rPr>
              <a:t>);</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a:t>
            </a:r>
            <a:r>
              <a:rPr b="1" i="1" lang="en" sz="1400">
                <a:solidFill>
                  <a:srgbClr val="434343"/>
                </a:solidFill>
                <a:highlight>
                  <a:srgbClr val="FFFFFF"/>
                </a:highlight>
              </a:rPr>
              <a:t>socket</a:t>
            </a:r>
            <a:r>
              <a:rPr lang="en" sz="1400">
                <a:solidFill>
                  <a:srgbClr val="434343"/>
                </a:solidFill>
                <a:highlight>
                  <a:srgbClr val="FFFFFF"/>
                </a:highlight>
              </a:rPr>
              <a:t>() function shall create an unbound socket in a communications domain, and return a file descriptor that can be used in later function calls that operate on sockets.</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a:t>
            </a:r>
            <a:r>
              <a:rPr b="1" i="1" lang="en" sz="1400">
                <a:solidFill>
                  <a:srgbClr val="434343"/>
                </a:solidFill>
                <a:highlight>
                  <a:srgbClr val="FFFFFF"/>
                </a:highlight>
              </a:rPr>
              <a:t>socket</a:t>
            </a:r>
            <a:r>
              <a:rPr lang="en" sz="1400">
                <a:solidFill>
                  <a:srgbClr val="434343"/>
                </a:solidFill>
                <a:highlight>
                  <a:srgbClr val="FFFFFF"/>
                </a:highlight>
              </a:rPr>
              <a:t>() function takes the following arguments:</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i="1" lang="en" sz="1400">
                <a:solidFill>
                  <a:srgbClr val="434343"/>
                </a:solidFill>
                <a:highlight>
                  <a:srgbClr val="FFFFFF"/>
                </a:highlight>
              </a:rPr>
              <a:t>Domain</a:t>
            </a:r>
            <a:endParaRPr i="1" sz="1400">
              <a:solidFill>
                <a:srgbClr val="434343"/>
              </a:solidFill>
              <a:highlight>
                <a:srgbClr val="FFFFFF"/>
              </a:highlight>
            </a:endParaRPr>
          </a:p>
          <a:p>
            <a:pPr indent="-317500" lvl="2" marL="1371600" marR="381000" rtl="0" algn="l">
              <a:spcBef>
                <a:spcPts val="0"/>
              </a:spcBef>
              <a:spcAft>
                <a:spcPts val="0"/>
              </a:spcAft>
              <a:buClr>
                <a:srgbClr val="434343"/>
              </a:buClr>
              <a:buSzPts val="1400"/>
              <a:buChar char="■"/>
            </a:pPr>
            <a:r>
              <a:rPr lang="en" sz="1400">
                <a:solidFill>
                  <a:srgbClr val="434343"/>
                </a:solidFill>
                <a:highlight>
                  <a:srgbClr val="FFFFFF"/>
                </a:highlight>
              </a:rPr>
              <a:t>Specifies the communications domain in which a socket is to be created.</a:t>
            </a:r>
            <a:endParaRPr sz="1400">
              <a:solidFill>
                <a:srgbClr val="434343"/>
              </a:solidFill>
              <a:highlight>
                <a:srgbClr val="FFFFFF"/>
              </a:highlight>
            </a:endParaRPr>
          </a:p>
          <a:p>
            <a:pPr indent="-317500" lvl="1" marL="914400" marR="381000" rtl="0" algn="l">
              <a:spcBef>
                <a:spcPts val="0"/>
              </a:spcBef>
              <a:spcAft>
                <a:spcPts val="0"/>
              </a:spcAft>
              <a:buClr>
                <a:srgbClr val="434343"/>
              </a:buClr>
              <a:buSzPts val="1400"/>
              <a:buChar char="○"/>
            </a:pPr>
            <a:r>
              <a:rPr i="1" lang="en" sz="1400">
                <a:solidFill>
                  <a:srgbClr val="434343"/>
                </a:solidFill>
                <a:highlight>
                  <a:srgbClr val="FFFFFF"/>
                </a:highlight>
              </a:rPr>
              <a:t>Type</a:t>
            </a:r>
            <a:endParaRPr i="1" sz="1400">
              <a:solidFill>
                <a:srgbClr val="434343"/>
              </a:solidFill>
              <a:highlight>
                <a:srgbClr val="FFFFFF"/>
              </a:highlight>
            </a:endParaRPr>
          </a:p>
          <a:p>
            <a:pPr indent="-317500" lvl="2" marL="1371600" marR="381000" rtl="0" algn="l">
              <a:spcBef>
                <a:spcPts val="0"/>
              </a:spcBef>
              <a:spcAft>
                <a:spcPts val="0"/>
              </a:spcAft>
              <a:buClr>
                <a:srgbClr val="434343"/>
              </a:buClr>
              <a:buSzPts val="1400"/>
              <a:buChar char="■"/>
            </a:pPr>
            <a:r>
              <a:rPr lang="en" sz="1400">
                <a:solidFill>
                  <a:srgbClr val="434343"/>
                </a:solidFill>
                <a:highlight>
                  <a:srgbClr val="FFFFFF"/>
                </a:highlight>
              </a:rPr>
              <a:t>Specifies the type of socket to be created.</a:t>
            </a:r>
            <a:endParaRPr sz="1400">
              <a:solidFill>
                <a:srgbClr val="434343"/>
              </a:solidFill>
              <a:highlight>
                <a:srgbClr val="FFFFFF"/>
              </a:highlight>
            </a:endParaRPr>
          </a:p>
          <a:p>
            <a:pPr indent="-317500" lvl="1" marL="914400" marR="381000" rtl="0" algn="l">
              <a:spcBef>
                <a:spcPts val="0"/>
              </a:spcBef>
              <a:spcAft>
                <a:spcPts val="0"/>
              </a:spcAft>
              <a:buClr>
                <a:srgbClr val="434343"/>
              </a:buClr>
              <a:buSzPts val="1400"/>
              <a:buChar char="○"/>
            </a:pPr>
            <a:r>
              <a:rPr i="1" lang="en" sz="1400">
                <a:solidFill>
                  <a:srgbClr val="434343"/>
                </a:solidFill>
                <a:highlight>
                  <a:srgbClr val="FFFFFF"/>
                </a:highlight>
              </a:rPr>
              <a:t>Protocol</a:t>
            </a:r>
            <a:endParaRPr i="1" sz="1400">
              <a:solidFill>
                <a:srgbClr val="434343"/>
              </a:solidFill>
              <a:highlight>
                <a:srgbClr val="FFFFFF"/>
              </a:highlight>
            </a:endParaRPr>
          </a:p>
          <a:p>
            <a:pPr indent="-317500" lvl="2" marL="1371600" marR="381000" rtl="0" algn="l">
              <a:spcBef>
                <a:spcPts val="0"/>
              </a:spcBef>
              <a:spcAft>
                <a:spcPts val="0"/>
              </a:spcAft>
              <a:buClr>
                <a:srgbClr val="434343"/>
              </a:buClr>
              <a:buSzPts val="1400"/>
              <a:buChar char="■"/>
            </a:pPr>
            <a:r>
              <a:rPr lang="en" sz="1400">
                <a:solidFill>
                  <a:srgbClr val="434343"/>
                </a:solidFill>
                <a:highlight>
                  <a:srgbClr val="FFFFFF"/>
                </a:highlight>
              </a:rPr>
              <a:t>Specifies a particular protocol to be used with the socket. Specifying a </a:t>
            </a:r>
            <a:r>
              <a:rPr i="1" lang="en" sz="1400">
                <a:solidFill>
                  <a:srgbClr val="434343"/>
                </a:solidFill>
                <a:highlight>
                  <a:srgbClr val="FFFFFF"/>
                </a:highlight>
              </a:rPr>
              <a:t>protocol</a:t>
            </a:r>
            <a:r>
              <a:rPr lang="en" sz="1400">
                <a:solidFill>
                  <a:srgbClr val="434343"/>
                </a:solidFill>
                <a:highlight>
                  <a:srgbClr val="FFFFFF"/>
                </a:highlight>
              </a:rPr>
              <a:t> of 0 causes </a:t>
            </a:r>
            <a:r>
              <a:rPr i="1" lang="en" sz="1400">
                <a:solidFill>
                  <a:srgbClr val="434343"/>
                </a:solidFill>
                <a:highlight>
                  <a:srgbClr val="FFFFFF"/>
                </a:highlight>
              </a:rPr>
              <a:t>socket</a:t>
            </a:r>
            <a:r>
              <a:rPr lang="en" sz="1400">
                <a:solidFill>
                  <a:srgbClr val="434343"/>
                </a:solidFill>
                <a:highlight>
                  <a:srgbClr val="FFFFFF"/>
                </a:highlight>
              </a:rPr>
              <a:t>() to use an unspecified default protocol appropriate for the requested socket type.</a:t>
            </a:r>
            <a:endParaRPr sz="1400">
              <a:solidFill>
                <a:srgbClr val="434343"/>
              </a:solidFill>
              <a:highlight>
                <a:srgbClr val="FFFFFF"/>
              </a:highlight>
            </a:endParaRPr>
          </a:p>
          <a:p>
            <a:pPr indent="-317500" lvl="0" marL="457200" marR="381000" rtl="0" algn="l">
              <a:spcBef>
                <a:spcPts val="0"/>
              </a:spcBef>
              <a:spcAft>
                <a:spcPts val="0"/>
              </a:spcAft>
              <a:buClr>
                <a:srgbClr val="434343"/>
              </a:buClr>
              <a:buSzPts val="1400"/>
              <a:buChar char="●"/>
            </a:pPr>
            <a:r>
              <a:rPr lang="en" sz="1400">
                <a:solidFill>
                  <a:srgbClr val="434343"/>
                </a:solidFill>
              </a:rPr>
              <a:t>Upon successful completion, </a:t>
            </a:r>
            <a:r>
              <a:rPr i="1" lang="en" sz="1400">
                <a:solidFill>
                  <a:srgbClr val="434343"/>
                </a:solidFill>
              </a:rPr>
              <a:t>socket</a:t>
            </a:r>
            <a:r>
              <a:rPr lang="en" sz="1400">
                <a:solidFill>
                  <a:srgbClr val="434343"/>
                </a:solidFill>
              </a:rPr>
              <a:t>() shall return a non-negative integer, the socket file descriptor. Otherwise, a value of -1 shall be returned and </a:t>
            </a:r>
            <a:r>
              <a:rPr i="1" lang="en" sz="1400">
                <a:solidFill>
                  <a:srgbClr val="434343"/>
                </a:solidFill>
              </a:rPr>
              <a:t>errno</a:t>
            </a:r>
            <a:r>
              <a:rPr lang="en" sz="1400">
                <a:solidFill>
                  <a:srgbClr val="434343"/>
                </a:solidFill>
              </a:rPr>
              <a:t> set to indicate the error.</a:t>
            </a:r>
            <a:endParaRPr sz="1400">
              <a:solidFill>
                <a:srgbClr val="434343"/>
              </a:solidFill>
            </a:endParaRPr>
          </a:p>
          <a:p>
            <a:pPr indent="0" lvl="0" marL="0" marR="381000" rtl="0" algn="l">
              <a:spcBef>
                <a:spcPts val="1000"/>
              </a:spcBef>
              <a:spcAft>
                <a:spcPts val="0"/>
              </a:spcAft>
              <a:buNone/>
            </a:pPr>
            <a:r>
              <a:t/>
            </a:r>
            <a:endParaRPr sz="1400">
              <a:solidFill>
                <a:srgbClr val="434343"/>
              </a:solidFill>
              <a:highlight>
                <a:srgbClr val="FFFFFF"/>
              </a:highlight>
            </a:endParaRPr>
          </a:p>
          <a:p>
            <a:pPr indent="0" lvl="0" marL="0" marR="381000" rtl="0" algn="l">
              <a:spcBef>
                <a:spcPts val="0"/>
              </a:spcBef>
              <a:spcAft>
                <a:spcPts val="0"/>
              </a:spcAft>
              <a:buNone/>
            </a:pPr>
            <a:r>
              <a:t/>
            </a:r>
            <a:endParaRPr sz="1400">
              <a:solidFill>
                <a:srgbClr val="43434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and Domain in detail</a:t>
            </a:r>
            <a:endParaRPr/>
          </a:p>
        </p:txBody>
      </p:sp>
      <p:sp>
        <p:nvSpPr>
          <p:cNvPr id="533" name="Google Shape;533;p50"/>
          <p:cNvSpPr txBox="1"/>
          <p:nvPr>
            <p:ph idx="1" type="body"/>
          </p:nvPr>
        </p:nvSpPr>
        <p:spPr>
          <a:xfrm>
            <a:off x="729450" y="19997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Type:</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SOCK_STREAM (compare to </a:t>
            </a:r>
            <a:r>
              <a:rPr lang="en" sz="1400">
                <a:solidFill>
                  <a:srgbClr val="434343"/>
                </a:solidFill>
                <a:highlight>
                  <a:srgbClr val="FFFFFF"/>
                </a:highlight>
                <a:uFill>
                  <a:noFill/>
                </a:uFill>
                <a:hlinkClick r:id="rId3"/>
              </a:rPr>
              <a:t>TCP</a:t>
            </a:r>
            <a:r>
              <a:rPr lang="en" sz="1400">
                <a:solidFill>
                  <a:srgbClr val="434343"/>
                </a:solidFill>
                <a:highlight>
                  <a:srgbClr val="FFFFFF"/>
                </a:highlight>
              </a:rPr>
              <a:t>):  For a stream-oriented socket;</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SOCK_DGRAM (compare to </a:t>
            </a:r>
            <a:r>
              <a:rPr lang="en" sz="1400">
                <a:solidFill>
                  <a:srgbClr val="434343"/>
                </a:solidFill>
                <a:highlight>
                  <a:srgbClr val="FFFFFF"/>
                </a:highlight>
                <a:uFill>
                  <a:noFill/>
                </a:uFill>
                <a:hlinkClick r:id="rId4"/>
              </a:rPr>
              <a:t>UDP</a:t>
            </a:r>
            <a:r>
              <a:rPr lang="en" sz="1400">
                <a:solidFill>
                  <a:srgbClr val="434343"/>
                </a:solidFill>
                <a:highlight>
                  <a:srgbClr val="FFFFFF"/>
                </a:highlight>
              </a:rPr>
              <a:t>): For a datagram-oriented socket that preserves message boundaries (as on most UNIX implementations, UNIX domain datagram sockets are always reliable and don't reorder datagrams);</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SOCK_SEQPACKET (compare to </a:t>
            </a:r>
            <a:r>
              <a:rPr lang="en" sz="1400">
                <a:solidFill>
                  <a:srgbClr val="434343"/>
                </a:solidFill>
                <a:highlight>
                  <a:srgbClr val="FFFFFF"/>
                </a:highlight>
                <a:uFill>
                  <a:noFill/>
                </a:uFill>
                <a:hlinkClick r:id="rId5"/>
              </a:rPr>
              <a:t>SCTP</a:t>
            </a:r>
            <a:r>
              <a:rPr lang="en" sz="1400">
                <a:solidFill>
                  <a:srgbClr val="434343"/>
                </a:solidFill>
                <a:highlight>
                  <a:srgbClr val="FFFFFF"/>
                </a:highlight>
              </a:rPr>
              <a:t>): For a sequenced-packet socket that is connection-oriented, preserves message boundaries, and delivers messages in the order that they were sent.</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rPr>
              <a:t>Domain</a:t>
            </a:r>
            <a:r>
              <a:rPr b="1" lang="en" sz="1400">
                <a:solidFill>
                  <a:srgbClr val="434343"/>
                </a:solidFill>
              </a:rPr>
              <a:t>:</a:t>
            </a:r>
            <a:endParaRPr b="1"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AF_INET</a:t>
            </a:r>
            <a:r>
              <a:rPr b="1" lang="en" sz="1400">
                <a:solidFill>
                  <a:srgbClr val="434343"/>
                </a:solidFill>
              </a:rPr>
              <a:t>  :    </a:t>
            </a:r>
            <a:r>
              <a:rPr lang="en" sz="1400">
                <a:solidFill>
                  <a:srgbClr val="434343"/>
                </a:solidFill>
              </a:rPr>
              <a:t>IPv4 Internet protocols</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And many more</a:t>
            </a:r>
            <a:endParaRPr sz="1400">
              <a:solidFill>
                <a:srgbClr val="434343"/>
              </a:solidFill>
            </a:endParaRPr>
          </a:p>
          <a:p>
            <a:pPr indent="0" lvl="0" marL="457200" rtl="0" algn="l">
              <a:spcBef>
                <a:spcPts val="0"/>
              </a:spcBef>
              <a:spcAft>
                <a:spcPts val="1600"/>
              </a:spcAft>
              <a:buNone/>
            </a:pPr>
            <a:r>
              <a:t/>
            </a:r>
            <a:endParaRPr sz="1400">
              <a:solidFill>
                <a:srgbClr val="434343"/>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socket() call</a:t>
            </a:r>
            <a:endParaRPr/>
          </a:p>
        </p:txBody>
      </p:sp>
      <p:sp>
        <p:nvSpPr>
          <p:cNvPr id="539" name="Google Shape;539;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we dive into the demo, let’s take a look at a socket() call:</a:t>
            </a:r>
            <a:endParaRPr/>
          </a:p>
          <a:p>
            <a:pPr indent="-311150" lvl="0" marL="457200" rtl="0" algn="l">
              <a:spcBef>
                <a:spcPts val="0"/>
              </a:spcBef>
              <a:spcAft>
                <a:spcPts val="0"/>
              </a:spcAft>
              <a:buSzPts val="1300"/>
              <a:buChar char="●"/>
            </a:pPr>
            <a:r>
              <a:rPr lang="en"/>
              <a:t>Let’s see what each of these mean.</a:t>
            </a:r>
            <a:endParaRPr/>
          </a:p>
        </p:txBody>
      </p:sp>
      <p:pic>
        <p:nvPicPr>
          <p:cNvPr id="540" name="Google Shape;540;p51"/>
          <p:cNvPicPr preferRelativeResize="0"/>
          <p:nvPr/>
        </p:nvPicPr>
        <p:blipFill>
          <a:blip r:embed="rId3">
            <a:alphaModFix/>
          </a:blip>
          <a:stretch>
            <a:fillRect/>
          </a:stretch>
        </p:blipFill>
        <p:spPr>
          <a:xfrm>
            <a:off x="1284025" y="2831875"/>
            <a:ext cx="5387150" cy="103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1 - Telnet</a:t>
            </a:r>
            <a:endParaRPr/>
          </a:p>
        </p:txBody>
      </p:sp>
      <p:pic>
        <p:nvPicPr>
          <p:cNvPr id="106" name="Google Shape;106;p16"/>
          <p:cNvPicPr preferRelativeResize="0"/>
          <p:nvPr/>
        </p:nvPicPr>
        <p:blipFill rotWithShape="1">
          <a:blip r:embed="rId3">
            <a:alphaModFix/>
          </a:blip>
          <a:srcRect b="28686" l="5362" r="5407" t="5398"/>
          <a:stretch/>
        </p:blipFill>
        <p:spPr>
          <a:xfrm>
            <a:off x="1487363" y="2108625"/>
            <a:ext cx="6172874" cy="2565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52"/>
          <p:cNvSpPr txBox="1"/>
          <p:nvPr>
            <p:ph type="title"/>
          </p:nvPr>
        </p:nvSpPr>
        <p:spPr>
          <a:xfrm>
            <a:off x="729450" y="1221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socket() call (continued)</a:t>
            </a:r>
            <a:endParaRPr/>
          </a:p>
        </p:txBody>
      </p:sp>
      <p:sp>
        <p:nvSpPr>
          <p:cNvPr id="546" name="Google Shape;546;p5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a:t>
            </a:r>
            <a:r>
              <a:rPr lang="en" sz="1400">
                <a:solidFill>
                  <a:srgbClr val="434343"/>
                </a:solidFill>
              </a:rPr>
              <a:t>socket()</a:t>
            </a:r>
            <a:r>
              <a:rPr lang="en" sz="1400">
                <a:solidFill>
                  <a:srgbClr val="434343"/>
                </a:solidFill>
                <a:highlight>
                  <a:srgbClr val="FFFFFF"/>
                </a:highlight>
              </a:rPr>
              <a:t> system call creates a new socket. It takes three arguments. The first is the address domain of the socket. Recall that there are two possible address domains, the unix domain for two processes which share a common file system, and the Internet domain for any two hosts on the Internet. </a:t>
            </a:r>
            <a:endParaRPr sz="1400">
              <a:solidFill>
                <a:srgbClr val="434343"/>
              </a:solidFill>
              <a:highlight>
                <a:srgbClr val="FFFFFF"/>
              </a:highlight>
            </a:endParaRPr>
          </a:p>
          <a:p>
            <a:pPr indent="-317500" lvl="1" marL="914400" rtl="0" algn="l">
              <a:spcBef>
                <a:spcPts val="0"/>
              </a:spcBef>
              <a:spcAft>
                <a:spcPts val="0"/>
              </a:spcAft>
              <a:buClr>
                <a:srgbClr val="434343"/>
              </a:buClr>
              <a:buSzPts val="1400"/>
              <a:buChar char="○"/>
            </a:pPr>
            <a:r>
              <a:rPr lang="en" sz="1400">
                <a:solidFill>
                  <a:srgbClr val="434343"/>
                </a:solidFill>
                <a:highlight>
                  <a:srgbClr val="FFFFFF"/>
                </a:highlight>
              </a:rPr>
              <a:t>The symbol constant </a:t>
            </a:r>
            <a:r>
              <a:rPr lang="en" sz="1400">
                <a:solidFill>
                  <a:srgbClr val="434343"/>
                </a:solidFill>
              </a:rPr>
              <a:t>AF_UNIX</a:t>
            </a:r>
            <a:r>
              <a:rPr lang="en" sz="1400">
                <a:solidFill>
                  <a:srgbClr val="434343"/>
                </a:solidFill>
                <a:highlight>
                  <a:srgbClr val="FFFFFF"/>
                </a:highlight>
              </a:rPr>
              <a:t> is used for the former, and </a:t>
            </a:r>
            <a:r>
              <a:rPr lang="en" sz="1400">
                <a:solidFill>
                  <a:srgbClr val="434343"/>
                </a:solidFill>
              </a:rPr>
              <a:t>AF_INET</a:t>
            </a:r>
            <a:r>
              <a:rPr lang="en" sz="1400">
                <a:solidFill>
                  <a:srgbClr val="434343"/>
                </a:solidFill>
                <a:highlight>
                  <a:srgbClr val="FFFFFF"/>
                </a:highlight>
              </a:rPr>
              <a:t> for the latter (there are actually many other options which can be used here for specialized purposes).</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rPr>
              <a:t>The second argument is the type of socket. Recall that there are two choices here, a stream socket in which characters are read in a continuous stream as if from a file or pipe, and a datagram socket, in which messages are read in chunks. The two symbolic constants are SOCK_STREAM and SOCK_DGRAM. </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pic>
        <p:nvPicPr>
          <p:cNvPr id="547" name="Google Shape;547;p52"/>
          <p:cNvPicPr preferRelativeResize="0"/>
          <p:nvPr/>
        </p:nvPicPr>
        <p:blipFill>
          <a:blip r:embed="rId3">
            <a:alphaModFix/>
          </a:blip>
          <a:stretch>
            <a:fillRect/>
          </a:stretch>
        </p:blipFill>
        <p:spPr>
          <a:xfrm>
            <a:off x="4976775" y="516800"/>
            <a:ext cx="4068325" cy="7681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 socket() call (continued)</a:t>
            </a:r>
            <a:endParaRPr/>
          </a:p>
        </p:txBody>
      </p:sp>
      <p:sp>
        <p:nvSpPr>
          <p:cNvPr id="553" name="Google Shape;553;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The third argument is the protocol. If this argument is zero (and it always should be except for unusual circumstances), the operating system will choose the most appropriate protocol. It will choose TCP for stream sockets and UDP for datagram sockets.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The socket system call returns an entry into the file descriptor table (i.e. a small integer). This value is used for all subsequent references to this socket. If the socket call fails, it returns -1. In this case the program displays and error message and exits. However, this system call is unlikely to fail.</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This is a simplified description of the socket call; there are numerous other choices for domains and types, but these are the most common</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1600"/>
              </a:spcAft>
              <a:buNone/>
            </a:pPr>
            <a:r>
              <a:t/>
            </a:r>
            <a:endParaRPr/>
          </a:p>
        </p:txBody>
      </p:sp>
      <p:pic>
        <p:nvPicPr>
          <p:cNvPr id="554" name="Google Shape;554;p53"/>
          <p:cNvPicPr preferRelativeResize="0"/>
          <p:nvPr/>
        </p:nvPicPr>
        <p:blipFill>
          <a:blip r:embed="rId3">
            <a:alphaModFix/>
          </a:blip>
          <a:stretch>
            <a:fillRect/>
          </a:stretch>
        </p:blipFill>
        <p:spPr>
          <a:xfrm>
            <a:off x="5020750" y="550500"/>
            <a:ext cx="4068325" cy="7681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look at some useful functions</a:t>
            </a:r>
            <a:endParaRPr/>
          </a:p>
        </p:txBody>
      </p:sp>
      <p:sp>
        <p:nvSpPr>
          <p:cNvPr id="560" name="Google Shape;560;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Let’s quickly run through some functions that might help us understand the </a:t>
            </a:r>
            <a:r>
              <a:rPr b="1" i="1" lang="en" sz="1400"/>
              <a:t>server.c </a:t>
            </a:r>
            <a:r>
              <a:rPr lang="en" sz="1400"/>
              <a:t>code better</a:t>
            </a:r>
            <a:endParaRPr sz="1400"/>
          </a:p>
          <a:p>
            <a:pPr indent="-317500" lvl="0" marL="457200" rtl="0" algn="l">
              <a:spcBef>
                <a:spcPts val="0"/>
              </a:spcBef>
              <a:spcAft>
                <a:spcPts val="0"/>
              </a:spcAft>
              <a:buSzPts val="1400"/>
              <a:buChar char="●"/>
            </a:pPr>
            <a:r>
              <a:rPr lang="en" sz="1400"/>
              <a:t>Functions we will discuss:</a:t>
            </a:r>
            <a:endParaRPr sz="1400"/>
          </a:p>
          <a:p>
            <a:pPr indent="-317500" lvl="1" marL="914400" rtl="0" algn="l">
              <a:spcBef>
                <a:spcPts val="0"/>
              </a:spcBef>
              <a:spcAft>
                <a:spcPts val="0"/>
              </a:spcAft>
              <a:buSzPts val="1400"/>
              <a:buChar char="○"/>
            </a:pPr>
            <a:r>
              <a:rPr lang="en" sz="1400"/>
              <a:t>bzero()</a:t>
            </a:r>
            <a:endParaRPr sz="1400"/>
          </a:p>
          <a:p>
            <a:pPr indent="-317500" lvl="1" marL="914400" rtl="0" algn="l">
              <a:spcBef>
                <a:spcPts val="0"/>
              </a:spcBef>
              <a:spcAft>
                <a:spcPts val="0"/>
              </a:spcAft>
              <a:buSzPts val="1400"/>
              <a:buChar char="○"/>
            </a:pPr>
            <a:r>
              <a:rPr lang="en" sz="1400"/>
              <a:t>htons()</a:t>
            </a:r>
            <a:endParaRPr sz="1400"/>
          </a:p>
          <a:p>
            <a:pPr indent="-317500" lvl="1" marL="914400" rtl="0" algn="l">
              <a:spcBef>
                <a:spcPts val="0"/>
              </a:spcBef>
              <a:spcAft>
                <a:spcPts val="0"/>
              </a:spcAft>
              <a:buSzPts val="1400"/>
              <a:buChar char="○"/>
            </a:pPr>
            <a:r>
              <a:rPr lang="en" sz="1400"/>
              <a:t>bind()</a:t>
            </a:r>
            <a:endParaRPr sz="1400"/>
          </a:p>
          <a:p>
            <a:pPr indent="-317500" lvl="1" marL="914400" rtl="0" algn="l">
              <a:spcBef>
                <a:spcPts val="0"/>
              </a:spcBef>
              <a:spcAft>
                <a:spcPts val="0"/>
              </a:spcAft>
              <a:buSzPts val="1400"/>
              <a:buChar char="○"/>
            </a:pPr>
            <a:r>
              <a:rPr lang="en" sz="1400"/>
              <a:t>listen()</a:t>
            </a:r>
            <a:endParaRPr sz="1400"/>
          </a:p>
          <a:p>
            <a:pPr indent="-317500" lvl="1" marL="914400" rtl="0" algn="l">
              <a:spcBef>
                <a:spcPts val="0"/>
              </a:spcBef>
              <a:spcAft>
                <a:spcPts val="0"/>
              </a:spcAft>
              <a:buSzPts val="1400"/>
              <a:buChar char="○"/>
            </a:pPr>
            <a:r>
              <a:rPr lang="en" sz="1400"/>
              <a:t>accept()</a:t>
            </a:r>
            <a:endParaRPr sz="1400"/>
          </a:p>
          <a:p>
            <a:pPr indent="-317500" lvl="1" marL="914400" rtl="0" algn="l">
              <a:spcBef>
                <a:spcPts val="0"/>
              </a:spcBef>
              <a:spcAft>
                <a:spcPts val="0"/>
              </a:spcAft>
              <a:buSzPts val="1400"/>
              <a:buChar char="○"/>
            </a:pPr>
            <a:r>
              <a:rPr lang="en" sz="1400"/>
              <a:t>read()</a:t>
            </a:r>
            <a:endParaRPr sz="1400"/>
          </a:p>
          <a:p>
            <a:pPr indent="-317500" lvl="1" marL="914400" rtl="0" algn="l">
              <a:spcBef>
                <a:spcPts val="0"/>
              </a:spcBef>
              <a:spcAft>
                <a:spcPts val="0"/>
              </a:spcAft>
              <a:buSzPts val="1400"/>
              <a:buChar char="○"/>
            </a:pPr>
            <a:r>
              <a:rPr lang="en" sz="1400"/>
              <a:t>write()</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bzero() - quick look at this useful function</a:t>
            </a:r>
            <a:endParaRPr/>
          </a:p>
        </p:txBody>
      </p:sp>
      <p:sp>
        <p:nvSpPr>
          <p:cNvPr id="566" name="Google Shape;566;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Function Signature:</a:t>
            </a:r>
            <a:r>
              <a:rPr lang="en" sz="1400">
                <a:solidFill>
                  <a:srgbClr val="434343"/>
                </a:solidFill>
              </a:rPr>
              <a:t>  </a:t>
            </a:r>
            <a:r>
              <a:rPr lang="en" sz="1400">
                <a:solidFill>
                  <a:srgbClr val="434343"/>
                </a:solidFill>
              </a:rPr>
              <a:t>void bzero(void *s, int nbyte);</a:t>
            </a:r>
            <a:endParaRPr sz="1400">
              <a:solidFill>
                <a:srgbClr val="434343"/>
              </a:solidFill>
            </a:endParaRPr>
          </a:p>
          <a:p>
            <a:pPr indent="-317500" lvl="0" marL="457200" marR="25400" rtl="0" algn="just">
              <a:spcBef>
                <a:spcPts val="0"/>
              </a:spcBef>
              <a:spcAft>
                <a:spcPts val="0"/>
              </a:spcAft>
              <a:buClr>
                <a:srgbClr val="434343"/>
              </a:buClr>
              <a:buSzPts val="1400"/>
              <a:buChar char="●"/>
            </a:pPr>
            <a:r>
              <a:rPr lang="en" sz="1400">
                <a:solidFill>
                  <a:srgbClr val="434343"/>
                </a:solidFill>
              </a:rPr>
              <a:t>This function does not return anything.</a:t>
            </a:r>
            <a:endParaRPr sz="1400">
              <a:solidFill>
                <a:srgbClr val="434343"/>
              </a:solidFill>
            </a:endParaRPr>
          </a:p>
          <a:p>
            <a:pPr indent="-317500" lvl="0" marL="457200" marR="25400" rtl="0" algn="just">
              <a:spcBef>
                <a:spcPts val="0"/>
              </a:spcBef>
              <a:spcAft>
                <a:spcPts val="0"/>
              </a:spcAft>
              <a:buClr>
                <a:srgbClr val="434343"/>
              </a:buClr>
              <a:buSzPts val="1400"/>
              <a:buChar char="●"/>
            </a:pPr>
            <a:r>
              <a:rPr lang="en" sz="1400">
                <a:solidFill>
                  <a:srgbClr val="434343"/>
                </a:solidFill>
              </a:rPr>
              <a:t>Example:</a:t>
            </a:r>
            <a:endParaRPr sz="1400">
              <a:solidFill>
                <a:srgbClr val="434343"/>
              </a:solidFill>
            </a:endParaRPr>
          </a:p>
          <a:p>
            <a:pPr indent="0" lvl="0" marL="457200" marR="25400" rtl="0" algn="just">
              <a:spcBef>
                <a:spcPts val="700"/>
              </a:spcBef>
              <a:spcAft>
                <a:spcPts val="0"/>
              </a:spcAft>
              <a:buNone/>
            </a:pPr>
            <a:r>
              <a:t/>
            </a:r>
            <a:endParaRPr sz="1400">
              <a:solidFill>
                <a:srgbClr val="434343"/>
              </a:solidFill>
            </a:endParaRPr>
          </a:p>
          <a:p>
            <a:pPr indent="-317500" lvl="0" marL="457200" marR="25400" rtl="0" algn="just">
              <a:spcBef>
                <a:spcPts val="700"/>
              </a:spcBef>
              <a:spcAft>
                <a:spcPts val="0"/>
              </a:spcAft>
              <a:buClr>
                <a:srgbClr val="434343"/>
              </a:buClr>
              <a:buSzPts val="1400"/>
              <a:buChar char="●"/>
            </a:pPr>
            <a:r>
              <a:rPr lang="en" sz="1400">
                <a:solidFill>
                  <a:srgbClr val="434343"/>
                </a:solidFill>
                <a:highlight>
                  <a:srgbClr val="FFFFFF"/>
                </a:highlight>
              </a:rPr>
              <a:t>The function </a:t>
            </a:r>
            <a:r>
              <a:rPr lang="en" sz="1400">
                <a:solidFill>
                  <a:srgbClr val="434343"/>
                </a:solidFill>
              </a:rPr>
              <a:t>bzero()</a:t>
            </a:r>
            <a:r>
              <a:rPr lang="en" sz="1400">
                <a:solidFill>
                  <a:srgbClr val="434343"/>
                </a:solidFill>
                <a:highlight>
                  <a:srgbClr val="FFFFFF"/>
                </a:highlight>
              </a:rPr>
              <a:t> sets all values in a buffer to zero. </a:t>
            </a:r>
            <a:endParaRPr sz="1400">
              <a:solidFill>
                <a:srgbClr val="434343"/>
              </a:solidFill>
              <a:highlight>
                <a:srgbClr val="FFFFFF"/>
              </a:highlight>
            </a:endParaRPr>
          </a:p>
          <a:p>
            <a:pPr indent="-317500" lvl="0" marL="457200" marR="25400" rtl="0" algn="just">
              <a:spcBef>
                <a:spcPts val="0"/>
              </a:spcBef>
              <a:spcAft>
                <a:spcPts val="0"/>
              </a:spcAft>
              <a:buClr>
                <a:srgbClr val="434343"/>
              </a:buClr>
              <a:buSzPts val="1400"/>
              <a:buChar char="●"/>
            </a:pPr>
            <a:r>
              <a:rPr lang="en" sz="1400">
                <a:solidFill>
                  <a:srgbClr val="434343"/>
                </a:solidFill>
                <a:highlight>
                  <a:srgbClr val="FFFFFF"/>
                </a:highlight>
              </a:rPr>
              <a:t>It takes two arguments, the first is a pointer to the buffer and the second is the size of the buffer. </a:t>
            </a:r>
            <a:endParaRPr sz="1400">
              <a:solidFill>
                <a:srgbClr val="434343"/>
              </a:solidFill>
              <a:highlight>
                <a:srgbClr val="FFFFFF"/>
              </a:highlight>
            </a:endParaRPr>
          </a:p>
          <a:p>
            <a:pPr indent="-317500" lvl="0" marL="457200" marR="25400" rtl="0" algn="just">
              <a:spcBef>
                <a:spcPts val="0"/>
              </a:spcBef>
              <a:spcAft>
                <a:spcPts val="0"/>
              </a:spcAft>
              <a:buClr>
                <a:srgbClr val="434343"/>
              </a:buClr>
              <a:buSzPts val="1400"/>
              <a:buChar char="●"/>
            </a:pPr>
            <a:r>
              <a:rPr lang="en" sz="1400">
                <a:solidFill>
                  <a:srgbClr val="434343"/>
                </a:solidFill>
                <a:highlight>
                  <a:srgbClr val="FFFFFF"/>
                </a:highlight>
              </a:rPr>
              <a:t>Thus, this line initializes </a:t>
            </a:r>
            <a:r>
              <a:rPr lang="en" sz="1400">
                <a:solidFill>
                  <a:srgbClr val="434343"/>
                </a:solidFill>
              </a:rPr>
              <a:t>serv_addr</a:t>
            </a:r>
            <a:r>
              <a:rPr lang="en" sz="1400">
                <a:solidFill>
                  <a:srgbClr val="434343"/>
                </a:solidFill>
                <a:highlight>
                  <a:srgbClr val="FFFFFF"/>
                </a:highlight>
              </a:rPr>
              <a:t> to zeros.</a:t>
            </a:r>
            <a:r>
              <a:rPr lang="en" sz="1400">
                <a:solidFill>
                  <a:srgbClr val="434343"/>
                </a:solidFill>
              </a:rPr>
              <a:t> </a:t>
            </a:r>
            <a:endParaRPr sz="1400">
              <a:solidFill>
                <a:srgbClr val="434343"/>
              </a:solidFill>
            </a:endParaRPr>
          </a:p>
          <a:p>
            <a:pPr indent="0" lvl="0" marL="0" rtl="0" algn="l">
              <a:spcBef>
                <a:spcPts val="700"/>
              </a:spcBef>
              <a:spcAft>
                <a:spcPts val="0"/>
              </a:spcAft>
              <a:buNone/>
            </a:pPr>
            <a:r>
              <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0"/>
              </a:spcBef>
              <a:spcAft>
                <a:spcPts val="1600"/>
              </a:spcAft>
              <a:buNone/>
            </a:pPr>
            <a:r>
              <a:t/>
            </a:r>
            <a:endParaRPr sz="1400">
              <a:solidFill>
                <a:srgbClr val="434343"/>
              </a:solidFill>
            </a:endParaRPr>
          </a:p>
        </p:txBody>
      </p:sp>
      <p:pic>
        <p:nvPicPr>
          <p:cNvPr id="567" name="Google Shape;567;p55"/>
          <p:cNvPicPr preferRelativeResize="0"/>
          <p:nvPr/>
        </p:nvPicPr>
        <p:blipFill>
          <a:blip r:embed="rId3">
            <a:alphaModFix/>
          </a:blip>
          <a:stretch>
            <a:fillRect/>
          </a:stretch>
        </p:blipFill>
        <p:spPr>
          <a:xfrm>
            <a:off x="2110475" y="2672850"/>
            <a:ext cx="5553476" cy="489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htons() - a quick look at this useful function</a:t>
            </a:r>
            <a:endParaRPr/>
          </a:p>
        </p:txBody>
      </p:sp>
      <p:sp>
        <p:nvSpPr>
          <p:cNvPr id="573" name="Google Shape;573;p56"/>
          <p:cNvSpPr txBox="1"/>
          <p:nvPr>
            <p:ph idx="1" type="body"/>
          </p:nvPr>
        </p:nvSpPr>
        <p:spPr>
          <a:xfrm>
            <a:off x="729450" y="18942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htons is host-to-network short</a:t>
            </a:r>
            <a:endParaRPr b="1"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This means it works on 16-bit short integers. i.e. 2 bytes.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This function swaps the endianness of a short.</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Example:</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The decimal number 5001 is 1389 in hexadecimal, so the bytes involved are 13 and 89.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Many devices store numbers in </a:t>
            </a:r>
            <a:r>
              <a:rPr b="1" i="1" lang="en" sz="1400">
                <a:solidFill>
                  <a:srgbClr val="434343"/>
                </a:solidFill>
              </a:rPr>
              <a:t>little-endian</a:t>
            </a:r>
            <a:r>
              <a:rPr b="1" lang="en" sz="1400">
                <a:solidFill>
                  <a:srgbClr val="434343"/>
                </a:solidFill>
              </a:rPr>
              <a:t> </a:t>
            </a:r>
            <a:r>
              <a:rPr lang="en" sz="1400">
                <a:solidFill>
                  <a:srgbClr val="434343"/>
                </a:solidFill>
              </a:rPr>
              <a:t>format, meaning that the least significant byte comes first.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So in this particular example it means that in memory the number 5001 will be stored as 13 89</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Note that if you were working on a </a:t>
            </a:r>
            <a:r>
              <a:rPr b="1" i="1" lang="en" sz="1400">
                <a:solidFill>
                  <a:srgbClr val="434343"/>
                </a:solidFill>
              </a:rPr>
              <a:t>big-endian</a:t>
            </a:r>
            <a:r>
              <a:rPr b="1" lang="en" sz="1400">
                <a:solidFill>
                  <a:srgbClr val="434343"/>
                </a:solidFill>
              </a:rPr>
              <a:t> </a:t>
            </a:r>
            <a:r>
              <a:rPr lang="en" sz="1400">
                <a:solidFill>
                  <a:srgbClr val="434343"/>
                </a:solidFill>
              </a:rPr>
              <a:t>machine, the htons() function would not need to do any swapping since the number would already be stored in the right way in memory.</a:t>
            </a:r>
            <a:endParaRPr sz="1400">
              <a:solidFill>
                <a:srgbClr val="434343"/>
              </a:solidFill>
            </a:endParaRPr>
          </a:p>
          <a:p>
            <a:pPr indent="0" lvl="0" marL="0" rtl="0" algn="l">
              <a:spcBef>
                <a:spcPts val="1100"/>
              </a:spcBef>
              <a:spcAft>
                <a:spcPts val="0"/>
              </a:spcAft>
              <a:buNone/>
            </a:pPr>
            <a:r>
              <a:t/>
            </a:r>
            <a:endParaRPr sz="1400">
              <a:solidFill>
                <a:srgbClr val="434343"/>
              </a:solidFill>
            </a:endParaRPr>
          </a:p>
          <a:p>
            <a:pPr indent="0" lvl="0" marL="0" rtl="0" algn="l">
              <a:spcBef>
                <a:spcPts val="0"/>
              </a:spcBef>
              <a:spcAft>
                <a:spcPts val="1600"/>
              </a:spcAft>
              <a:buNone/>
            </a:pPr>
            <a:r>
              <a:t/>
            </a:r>
            <a:endParaRPr sz="1400">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481450" y="112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 - a quick look at this useful function</a:t>
            </a:r>
            <a:endParaRPr/>
          </a:p>
        </p:txBody>
      </p:sp>
      <p:sp>
        <p:nvSpPr>
          <p:cNvPr id="579" name="Google Shape;579;p57"/>
          <p:cNvSpPr txBox="1"/>
          <p:nvPr>
            <p:ph idx="1" type="body"/>
          </p:nvPr>
        </p:nvSpPr>
        <p:spPr>
          <a:xfrm>
            <a:off x="43800" y="1595300"/>
            <a:ext cx="90564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Function Signature</a:t>
            </a:r>
            <a:r>
              <a:rPr lang="en" sz="1400">
                <a:solidFill>
                  <a:srgbClr val="434343"/>
                </a:solidFill>
              </a:rPr>
              <a:t>: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latin typeface="Courier New"/>
                <a:ea typeface="Courier New"/>
                <a:cs typeface="Courier New"/>
                <a:sym typeface="Courier New"/>
              </a:rPr>
              <a:t>int bind(int </a:t>
            </a:r>
            <a:r>
              <a:rPr i="1" lang="en" sz="1400">
                <a:solidFill>
                  <a:srgbClr val="434343"/>
                </a:solidFill>
                <a:latin typeface="Courier New"/>
                <a:ea typeface="Courier New"/>
                <a:cs typeface="Courier New"/>
                <a:sym typeface="Courier New"/>
              </a:rPr>
              <a:t>sockfd</a:t>
            </a:r>
            <a:r>
              <a:rPr lang="en" sz="1400">
                <a:solidFill>
                  <a:srgbClr val="434343"/>
                </a:solidFill>
                <a:latin typeface="Courier New"/>
                <a:ea typeface="Courier New"/>
                <a:cs typeface="Courier New"/>
                <a:sym typeface="Courier New"/>
              </a:rPr>
              <a:t>, const struct sockaddr *</a:t>
            </a:r>
            <a:r>
              <a:rPr i="1" lang="en" sz="1400">
                <a:solidFill>
                  <a:srgbClr val="434343"/>
                </a:solidFill>
                <a:latin typeface="Courier New"/>
                <a:ea typeface="Courier New"/>
                <a:cs typeface="Courier New"/>
                <a:sym typeface="Courier New"/>
              </a:rPr>
              <a:t>addr</a:t>
            </a:r>
            <a:r>
              <a:rPr lang="en" sz="1400">
                <a:solidFill>
                  <a:srgbClr val="434343"/>
                </a:solidFill>
                <a:latin typeface="Courier New"/>
                <a:ea typeface="Courier New"/>
                <a:cs typeface="Courier New"/>
                <a:sym typeface="Courier New"/>
              </a:rPr>
              <a:t>, socklen_t </a:t>
            </a:r>
            <a:r>
              <a:rPr i="1" lang="en" sz="1400">
                <a:solidFill>
                  <a:srgbClr val="434343"/>
                </a:solidFill>
                <a:latin typeface="Courier New"/>
                <a:ea typeface="Courier New"/>
                <a:cs typeface="Courier New"/>
                <a:sym typeface="Courier New"/>
              </a:rPr>
              <a:t>addrlen</a:t>
            </a:r>
            <a:r>
              <a:rPr lang="en" sz="1400">
                <a:solidFill>
                  <a:srgbClr val="434343"/>
                </a:solidFill>
                <a:latin typeface="Courier New"/>
                <a:ea typeface="Courier New"/>
                <a:cs typeface="Courier New"/>
                <a:sym typeface="Courier New"/>
              </a:rPr>
              <a:t>)</a:t>
            </a:r>
            <a:r>
              <a:rPr lang="en" sz="1400">
                <a:solidFill>
                  <a:srgbClr val="434343"/>
                </a:solidFill>
              </a:rPr>
              <a:t>;</a:t>
            </a:r>
            <a:endParaRPr sz="1400">
              <a:solidFill>
                <a:srgbClr val="434343"/>
              </a:solidFill>
            </a:endParaRPr>
          </a:p>
          <a:p>
            <a:pPr indent="-317500" lvl="1" marL="914400" rtl="0" algn="l">
              <a:spcBef>
                <a:spcPts val="0"/>
              </a:spcBef>
              <a:spcAft>
                <a:spcPts val="0"/>
              </a:spcAft>
              <a:buClr>
                <a:srgbClr val="434343"/>
              </a:buClr>
              <a:buSzPts val="1400"/>
              <a:buFont typeface="Courier New"/>
              <a:buChar char="○"/>
            </a:pPr>
            <a:r>
              <a:rPr b="1" lang="en" sz="1400">
                <a:solidFill>
                  <a:srgbClr val="434343"/>
                </a:solidFill>
              </a:rPr>
              <a:t>bind</a:t>
            </a:r>
            <a:r>
              <a:rPr lang="en" sz="1400">
                <a:solidFill>
                  <a:srgbClr val="434343"/>
                </a:solidFill>
              </a:rPr>
              <a:t>() assigns the address specified by </a:t>
            </a:r>
            <a:r>
              <a:rPr b="1" i="1" lang="en" sz="1400">
                <a:solidFill>
                  <a:srgbClr val="434343"/>
                </a:solidFill>
              </a:rPr>
              <a:t>addr</a:t>
            </a:r>
            <a:r>
              <a:rPr lang="en" sz="1400">
                <a:solidFill>
                  <a:srgbClr val="434343"/>
                </a:solidFill>
              </a:rPr>
              <a:t> to the socket referred to by the file descriptor </a:t>
            </a:r>
            <a:r>
              <a:rPr b="1" i="1" lang="en" sz="1400">
                <a:solidFill>
                  <a:srgbClr val="434343"/>
                </a:solidFill>
              </a:rPr>
              <a:t>sockfd</a:t>
            </a:r>
            <a:r>
              <a:rPr lang="en" sz="1400">
                <a:solidFill>
                  <a:srgbClr val="434343"/>
                </a:solidFill>
              </a:rPr>
              <a:t>.</a:t>
            </a:r>
            <a:endParaRPr sz="1400">
              <a:solidFill>
                <a:srgbClr val="434343"/>
              </a:solidFill>
            </a:endParaRPr>
          </a:p>
          <a:p>
            <a:pPr indent="-317500" lvl="1" marL="914400" rtl="0" algn="l">
              <a:spcBef>
                <a:spcPts val="0"/>
              </a:spcBef>
              <a:spcAft>
                <a:spcPts val="0"/>
              </a:spcAft>
              <a:buClr>
                <a:srgbClr val="434343"/>
              </a:buClr>
              <a:buSzPts val="1400"/>
              <a:buFont typeface="Courier New"/>
              <a:buChar char="○"/>
            </a:pPr>
            <a:r>
              <a:rPr b="1" i="1" lang="en" sz="1400">
                <a:solidFill>
                  <a:srgbClr val="434343"/>
                </a:solidFill>
              </a:rPr>
              <a:t>addrlen</a:t>
            </a:r>
            <a:r>
              <a:rPr lang="en" sz="1400">
                <a:solidFill>
                  <a:srgbClr val="434343"/>
                </a:solidFill>
              </a:rPr>
              <a:t> specifies the size, in bytes, of the address structure pointed to by </a:t>
            </a:r>
            <a:r>
              <a:rPr b="1" i="1" lang="en" sz="1400">
                <a:solidFill>
                  <a:srgbClr val="434343"/>
                </a:solidFill>
              </a:rPr>
              <a:t>addr</a:t>
            </a:r>
            <a:r>
              <a:rPr lang="en" sz="1400">
                <a:solidFill>
                  <a:srgbClr val="434343"/>
                </a:solidFill>
              </a:rPr>
              <a:t>.</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When a socket is created with</a:t>
            </a:r>
            <a:r>
              <a:rPr lang="en" sz="1400">
                <a:solidFill>
                  <a:srgbClr val="434343"/>
                </a:solidFill>
                <a:uFill>
                  <a:noFill/>
                </a:uFill>
                <a:hlinkClick r:id="rId3"/>
              </a:rPr>
              <a:t> socket(</a:t>
            </a:r>
            <a:r>
              <a:rPr lang="en" sz="1400">
                <a:solidFill>
                  <a:srgbClr val="434343"/>
                </a:solidFill>
              </a:rPr>
              <a:t>), it exists in a namespace (address family) but has no address assigned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The bind() system call binds a socket to an address, in this case the address of the current host and port number on which the server will run</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It takes three arguments:</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Socket file descriptor</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Address to which is bound: P</a:t>
            </a:r>
            <a:r>
              <a:rPr lang="en" sz="1400">
                <a:solidFill>
                  <a:srgbClr val="434343"/>
                </a:solidFill>
              </a:rPr>
              <a:t>ointer to a structure of type sockaddr, but what is passed in is a structure of type sockaddr_in, and so this must be cast to the correct type</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Size of the address to which it is bound</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This can fail for a number of reasons, the most obvious being that this socket is already in use on this machine</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Returns 0 for success, -1 for error</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listen() - a quick look at a useful function</a:t>
            </a:r>
            <a:endParaRPr/>
          </a:p>
        </p:txBody>
      </p:sp>
      <p:sp>
        <p:nvSpPr>
          <p:cNvPr id="585" name="Google Shape;585;p58"/>
          <p:cNvSpPr txBox="1"/>
          <p:nvPr>
            <p:ph idx="1" type="body"/>
          </p:nvPr>
        </p:nvSpPr>
        <p:spPr>
          <a:xfrm>
            <a:off x="334450" y="1889025"/>
            <a:ext cx="8330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b="1" lang="en">
                <a:solidFill>
                  <a:srgbClr val="434343"/>
                </a:solidFill>
              </a:rPr>
              <a:t>Function Signature</a:t>
            </a:r>
            <a:r>
              <a:rPr lang="en">
                <a:solidFill>
                  <a:srgbClr val="434343"/>
                </a:solidFill>
              </a:rPr>
              <a:t>: </a:t>
            </a:r>
            <a:r>
              <a:rPr lang="en" sz="1200">
                <a:solidFill>
                  <a:srgbClr val="434343"/>
                </a:solidFill>
                <a:latin typeface="Courier New"/>
                <a:ea typeface="Courier New"/>
                <a:cs typeface="Courier New"/>
                <a:sym typeface="Courier New"/>
              </a:rPr>
              <a:t> int listen(int </a:t>
            </a:r>
            <a:r>
              <a:rPr i="1" lang="en" sz="1200">
                <a:solidFill>
                  <a:srgbClr val="434343"/>
                </a:solidFill>
                <a:latin typeface="Courier New"/>
                <a:ea typeface="Courier New"/>
                <a:cs typeface="Courier New"/>
                <a:sym typeface="Courier New"/>
              </a:rPr>
              <a:t>sockfd</a:t>
            </a:r>
            <a:r>
              <a:rPr lang="en" sz="1200">
                <a:solidFill>
                  <a:srgbClr val="434343"/>
                </a:solidFill>
                <a:latin typeface="Courier New"/>
                <a:ea typeface="Courier New"/>
                <a:cs typeface="Courier New"/>
                <a:sym typeface="Courier New"/>
              </a:rPr>
              <a:t>, int </a:t>
            </a:r>
            <a:r>
              <a:rPr i="1" lang="en" sz="1200">
                <a:solidFill>
                  <a:srgbClr val="434343"/>
                </a:solidFill>
                <a:latin typeface="Courier New"/>
                <a:ea typeface="Courier New"/>
                <a:cs typeface="Courier New"/>
                <a:sym typeface="Courier New"/>
              </a:rPr>
              <a:t>backlog</a:t>
            </a:r>
            <a:r>
              <a:rPr lang="en" sz="1200">
                <a:solidFill>
                  <a:srgbClr val="434343"/>
                </a:solidFill>
                <a:latin typeface="Courier New"/>
                <a:ea typeface="Courier New"/>
                <a:cs typeface="Courier New"/>
                <a:sym typeface="Courier New"/>
              </a:rPr>
              <a:t>);</a:t>
            </a:r>
            <a:endParaRPr sz="1200">
              <a:solidFill>
                <a:srgbClr val="434343"/>
              </a:solidFill>
              <a:latin typeface="Courier New"/>
              <a:ea typeface="Courier New"/>
              <a:cs typeface="Courier New"/>
              <a:sym typeface="Courier New"/>
            </a:endParaRPr>
          </a:p>
          <a:p>
            <a:pPr indent="-317500" lvl="0" marL="457200" rtl="0" algn="l">
              <a:spcBef>
                <a:spcPts val="0"/>
              </a:spcBef>
              <a:spcAft>
                <a:spcPts val="0"/>
              </a:spcAft>
              <a:buClr>
                <a:srgbClr val="434343"/>
              </a:buClr>
              <a:buSzPts val="1400"/>
              <a:buFont typeface="Courier New"/>
              <a:buChar char="●"/>
            </a:pPr>
            <a:r>
              <a:rPr lang="en" sz="1400">
                <a:solidFill>
                  <a:srgbClr val="434343"/>
                </a:solidFill>
              </a:rPr>
              <a:t>listen() marks the socket referred to by </a:t>
            </a:r>
            <a:r>
              <a:rPr i="1" lang="en" sz="1400">
                <a:solidFill>
                  <a:srgbClr val="434343"/>
                </a:solidFill>
              </a:rPr>
              <a:t>sockfd</a:t>
            </a:r>
            <a:r>
              <a:rPr lang="en" sz="1400">
                <a:solidFill>
                  <a:srgbClr val="434343"/>
                </a:solidFill>
              </a:rPr>
              <a:t> as a passive socket,that is, as a socket that will be used to accept incoming connection requests using</a:t>
            </a:r>
            <a:r>
              <a:rPr lang="en" sz="1400">
                <a:solidFill>
                  <a:srgbClr val="434343"/>
                </a:solidFill>
                <a:uFill>
                  <a:noFill/>
                </a:uFill>
                <a:hlinkClick r:id="rId3"/>
              </a:rPr>
              <a:t> accept()</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first argument is the socket file descriptor, and the second is the size of the backlog queue, i.e., the number of connections that can be waiting while the process is handling a particular connection. </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The </a:t>
            </a:r>
            <a:r>
              <a:rPr i="1" lang="en" sz="1400">
                <a:solidFill>
                  <a:srgbClr val="434343"/>
                </a:solidFill>
              </a:rPr>
              <a:t>sockfd</a:t>
            </a:r>
            <a:r>
              <a:rPr lang="en" sz="1400">
                <a:solidFill>
                  <a:srgbClr val="434343"/>
                </a:solidFill>
              </a:rPr>
              <a:t> argument is a file descriptor that refers to a socket of type SOCK_STREAM or SOCK_SEQPACKET.</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The </a:t>
            </a:r>
            <a:r>
              <a:rPr i="1" lang="en" sz="1400">
                <a:solidFill>
                  <a:srgbClr val="434343"/>
                </a:solidFill>
              </a:rPr>
              <a:t>backlog</a:t>
            </a:r>
            <a:r>
              <a:rPr lang="en" sz="1400">
                <a:solidFill>
                  <a:srgbClr val="434343"/>
                </a:solidFill>
              </a:rPr>
              <a:t> argument defines the maximum length to which the queue ofpending connections for </a:t>
            </a:r>
            <a:r>
              <a:rPr i="1" lang="en" sz="1400">
                <a:solidFill>
                  <a:srgbClr val="434343"/>
                </a:solidFill>
              </a:rPr>
              <a:t>sockfd</a:t>
            </a:r>
            <a:r>
              <a:rPr lang="en" sz="1400">
                <a:solidFill>
                  <a:srgbClr val="434343"/>
                </a:solidFill>
              </a:rPr>
              <a:t> may grow.</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a:t>
            </a:r>
            <a:r>
              <a:rPr lang="en" sz="1400">
                <a:solidFill>
                  <a:srgbClr val="434343"/>
                </a:solidFill>
              </a:rPr>
              <a:t>listen</a:t>
            </a:r>
            <a:r>
              <a:rPr lang="en" sz="1400">
                <a:solidFill>
                  <a:srgbClr val="434343"/>
                </a:solidFill>
                <a:highlight>
                  <a:srgbClr val="FFFFFF"/>
                </a:highlight>
              </a:rPr>
              <a:t> system call allows the process to listen on the socket for connections.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backlog argument should be set to 5, the maximum size permitted by most systems.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If the first argument is a valid socket, this call cannot fail, and so the code doesn't check for errors</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 - a quick look at a useful function</a:t>
            </a:r>
            <a:endParaRPr/>
          </a:p>
        </p:txBody>
      </p:sp>
      <p:sp>
        <p:nvSpPr>
          <p:cNvPr id="591" name="Google Shape;591;p59"/>
          <p:cNvSpPr txBox="1"/>
          <p:nvPr>
            <p:ph idx="1" type="body"/>
          </p:nvPr>
        </p:nvSpPr>
        <p:spPr>
          <a:xfrm>
            <a:off x="475125" y="1853850"/>
            <a:ext cx="8025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Function Signature</a:t>
            </a:r>
            <a:r>
              <a:rPr lang="en"/>
              <a:t>: </a:t>
            </a:r>
            <a:r>
              <a:rPr lang="en" sz="1200">
                <a:solidFill>
                  <a:srgbClr val="181818"/>
                </a:solidFill>
                <a:latin typeface="Courier New"/>
                <a:ea typeface="Courier New"/>
                <a:cs typeface="Courier New"/>
                <a:sym typeface="Courier New"/>
              </a:rPr>
              <a:t> </a:t>
            </a:r>
            <a:r>
              <a:rPr lang="en" sz="1200">
                <a:solidFill>
                  <a:srgbClr val="434343"/>
                </a:solidFill>
                <a:latin typeface="Courier New"/>
                <a:ea typeface="Courier New"/>
                <a:cs typeface="Courier New"/>
                <a:sym typeface="Courier New"/>
              </a:rPr>
              <a:t>int accept(int </a:t>
            </a:r>
            <a:r>
              <a:rPr i="1" lang="en" sz="1200">
                <a:solidFill>
                  <a:srgbClr val="434343"/>
                </a:solidFill>
                <a:latin typeface="Courier New"/>
                <a:ea typeface="Courier New"/>
                <a:cs typeface="Courier New"/>
                <a:sym typeface="Courier New"/>
              </a:rPr>
              <a:t>sockfd</a:t>
            </a:r>
            <a:r>
              <a:rPr lang="en" sz="1200">
                <a:solidFill>
                  <a:srgbClr val="434343"/>
                </a:solidFill>
                <a:latin typeface="Courier New"/>
                <a:ea typeface="Courier New"/>
                <a:cs typeface="Courier New"/>
                <a:sym typeface="Courier New"/>
              </a:rPr>
              <a:t>, struct sockaddr *</a:t>
            </a:r>
            <a:r>
              <a:rPr i="1" lang="en" sz="1200">
                <a:solidFill>
                  <a:srgbClr val="434343"/>
                </a:solidFill>
                <a:latin typeface="Courier New"/>
                <a:ea typeface="Courier New"/>
                <a:cs typeface="Courier New"/>
                <a:sym typeface="Courier New"/>
              </a:rPr>
              <a:t>addr</a:t>
            </a:r>
            <a:r>
              <a:rPr lang="en" sz="1200">
                <a:solidFill>
                  <a:srgbClr val="434343"/>
                </a:solidFill>
                <a:latin typeface="Courier New"/>
                <a:ea typeface="Courier New"/>
                <a:cs typeface="Courier New"/>
                <a:sym typeface="Courier New"/>
              </a:rPr>
              <a:t>, socklen_t *</a:t>
            </a:r>
            <a:r>
              <a:rPr i="1" lang="en" sz="1200">
                <a:solidFill>
                  <a:srgbClr val="434343"/>
                </a:solidFill>
                <a:latin typeface="Courier New"/>
                <a:ea typeface="Courier New"/>
                <a:cs typeface="Courier New"/>
                <a:sym typeface="Courier New"/>
              </a:rPr>
              <a:t>addrlen</a:t>
            </a:r>
            <a:r>
              <a:rPr lang="en" sz="1200">
                <a:solidFill>
                  <a:srgbClr val="434343"/>
                </a:solidFill>
                <a:latin typeface="Courier New"/>
                <a:ea typeface="Courier New"/>
                <a:cs typeface="Courier New"/>
                <a:sym typeface="Courier New"/>
              </a:rPr>
              <a:t>);</a:t>
            </a:r>
            <a:endParaRPr sz="1200">
              <a:solidFill>
                <a:srgbClr val="434343"/>
              </a:solidFill>
              <a:latin typeface="Courier New"/>
              <a:ea typeface="Courier New"/>
              <a:cs typeface="Courier New"/>
              <a:sym typeface="Courier New"/>
            </a:endParaRPr>
          </a:p>
          <a:p>
            <a:pPr indent="-317500" lvl="0" marL="457200" rtl="0" algn="l">
              <a:spcBef>
                <a:spcPts val="0"/>
              </a:spcBef>
              <a:spcAft>
                <a:spcPts val="0"/>
              </a:spcAft>
              <a:buClr>
                <a:srgbClr val="434343"/>
              </a:buClr>
              <a:buSzPts val="1400"/>
              <a:buFont typeface="Courier New"/>
              <a:buChar char="●"/>
            </a:pPr>
            <a:r>
              <a:rPr lang="en" sz="1400">
                <a:solidFill>
                  <a:srgbClr val="434343"/>
                </a:solidFill>
              </a:rPr>
              <a:t>The </a:t>
            </a:r>
            <a:r>
              <a:rPr b="1" lang="en" sz="1400">
                <a:solidFill>
                  <a:srgbClr val="434343"/>
                </a:solidFill>
              </a:rPr>
              <a:t>accept</a:t>
            </a:r>
            <a:r>
              <a:rPr lang="en" sz="1400">
                <a:solidFill>
                  <a:srgbClr val="434343"/>
                </a:solidFill>
              </a:rPr>
              <a:t>() system call is used with connection-based socket types (</a:t>
            </a:r>
            <a:r>
              <a:rPr b="1" lang="en" sz="1400">
                <a:solidFill>
                  <a:srgbClr val="434343"/>
                </a:solidFill>
              </a:rPr>
              <a:t>SOCK_STREAM</a:t>
            </a:r>
            <a:r>
              <a:rPr lang="en" sz="1400">
                <a:solidFill>
                  <a:srgbClr val="434343"/>
                </a:solidFill>
              </a:rPr>
              <a:t>, </a:t>
            </a:r>
            <a:r>
              <a:rPr b="1" lang="en" sz="1400">
                <a:solidFill>
                  <a:srgbClr val="434343"/>
                </a:solidFill>
              </a:rPr>
              <a:t>SOCK_SEQPACKET</a:t>
            </a:r>
            <a:r>
              <a:rPr lang="en" sz="1400">
                <a:solidFill>
                  <a:srgbClr val="434343"/>
                </a:solidFill>
              </a:rPr>
              <a:t>).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It extracts the first connection request on the queue of pending connections for the listening socket, </a:t>
            </a:r>
            <a:r>
              <a:rPr b="1" i="1" lang="en" sz="1400">
                <a:solidFill>
                  <a:srgbClr val="434343"/>
                </a:solidFill>
              </a:rPr>
              <a:t>sockfd</a:t>
            </a:r>
            <a:r>
              <a:rPr lang="en" sz="1400">
                <a:solidFill>
                  <a:srgbClr val="434343"/>
                </a:solidFill>
              </a:rPr>
              <a:t>, creates a new connected socket, and returns a new file descriptor referring to that socket.  The newly created socket is not in the listening state.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The original socket </a:t>
            </a:r>
            <a:r>
              <a:rPr i="1" lang="en" sz="1400">
                <a:solidFill>
                  <a:srgbClr val="434343"/>
                </a:solidFill>
              </a:rPr>
              <a:t>sockfd</a:t>
            </a:r>
            <a:r>
              <a:rPr lang="en" sz="1400">
                <a:solidFill>
                  <a:srgbClr val="434343"/>
                </a:solidFill>
              </a:rPr>
              <a:t> is unaffected by this call.</a:t>
            </a:r>
            <a:endParaRPr sz="1400">
              <a:solidFill>
                <a:srgbClr val="434343"/>
              </a:solidFill>
            </a:endParaRPr>
          </a:p>
          <a:p>
            <a:pPr indent="-317500" lvl="1" marL="914400" rtl="0" algn="l">
              <a:spcBef>
                <a:spcPts val="0"/>
              </a:spcBef>
              <a:spcAft>
                <a:spcPts val="0"/>
              </a:spcAft>
              <a:buClr>
                <a:srgbClr val="434343"/>
              </a:buClr>
              <a:buSzPts val="1400"/>
              <a:buChar char="○"/>
            </a:pPr>
            <a:r>
              <a:rPr i="1" lang="en" sz="1400">
                <a:solidFill>
                  <a:srgbClr val="434343"/>
                </a:solidFill>
              </a:rPr>
              <a:t>sockfd</a:t>
            </a:r>
            <a:r>
              <a:rPr lang="en" sz="1400">
                <a:solidFill>
                  <a:srgbClr val="434343"/>
                </a:solidFill>
              </a:rPr>
              <a:t> is a socket that has been created with</a:t>
            </a:r>
            <a:r>
              <a:rPr lang="en" sz="1400">
                <a:solidFill>
                  <a:srgbClr val="434343"/>
                </a:solidFill>
                <a:uFill>
                  <a:noFill/>
                </a:uFill>
                <a:hlinkClick r:id="rId3"/>
              </a:rPr>
              <a:t> socket()</a:t>
            </a:r>
            <a:r>
              <a:rPr lang="en" sz="1400">
                <a:solidFill>
                  <a:srgbClr val="434343"/>
                </a:solidFill>
              </a:rPr>
              <a:t>,bound to a local address with</a:t>
            </a:r>
            <a:r>
              <a:rPr lang="en" sz="1400">
                <a:solidFill>
                  <a:srgbClr val="434343"/>
                </a:solidFill>
                <a:uFill>
                  <a:noFill/>
                </a:uFill>
                <a:hlinkClick r:id="rId4"/>
              </a:rPr>
              <a:t> bind()</a:t>
            </a:r>
            <a:r>
              <a:rPr lang="en" sz="1400">
                <a:solidFill>
                  <a:srgbClr val="434343"/>
                </a:solidFill>
              </a:rPr>
              <a:t>, and is listening for connections after a</a:t>
            </a:r>
            <a:r>
              <a:rPr lang="en" sz="1400">
                <a:solidFill>
                  <a:srgbClr val="434343"/>
                </a:solidFill>
                <a:uFill>
                  <a:noFill/>
                </a:uFill>
                <a:hlinkClick r:id="rId5"/>
              </a:rPr>
              <a:t> listen()</a:t>
            </a:r>
            <a:r>
              <a:rPr lang="en" sz="1400">
                <a:solidFill>
                  <a:srgbClr val="434343"/>
                </a:solidFill>
              </a:rPr>
              <a:t>.</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181818"/>
                </a:solidFill>
              </a:rPr>
              <a:t>On success, these system calls return a nonnegative integer that is a file descriptor for the accepted socket.  </a:t>
            </a:r>
            <a:endParaRPr sz="1400">
              <a:solidFill>
                <a:srgbClr val="181818"/>
              </a:solidFill>
            </a:endParaRPr>
          </a:p>
          <a:p>
            <a:pPr indent="-317500" lvl="0" marL="457200" rtl="0" algn="l">
              <a:spcBef>
                <a:spcPts val="0"/>
              </a:spcBef>
              <a:spcAft>
                <a:spcPts val="0"/>
              </a:spcAft>
              <a:buClr>
                <a:srgbClr val="434343"/>
              </a:buClr>
              <a:buSzPts val="1400"/>
              <a:buChar char="●"/>
            </a:pPr>
            <a:r>
              <a:rPr lang="en" sz="1400">
                <a:solidFill>
                  <a:srgbClr val="181818"/>
                </a:solidFill>
              </a:rPr>
              <a:t>On error, -1 is returned,</a:t>
            </a:r>
            <a:r>
              <a:rPr i="1" lang="en" sz="1400">
                <a:solidFill>
                  <a:srgbClr val="4080DD"/>
                </a:solidFill>
                <a:uFill>
                  <a:noFill/>
                </a:uFill>
                <a:hlinkClick r:id="rId6"/>
              </a:rPr>
              <a:t>errno</a:t>
            </a:r>
            <a:r>
              <a:rPr lang="en" sz="1400">
                <a:solidFill>
                  <a:srgbClr val="181818"/>
                </a:solidFill>
              </a:rPr>
              <a:t> is set appropriately, and </a:t>
            </a:r>
            <a:r>
              <a:rPr i="1" lang="en" sz="1400">
                <a:solidFill>
                  <a:srgbClr val="006000"/>
                </a:solidFill>
              </a:rPr>
              <a:t>addrlen</a:t>
            </a:r>
            <a:r>
              <a:rPr lang="en" sz="1400">
                <a:solidFill>
                  <a:srgbClr val="181818"/>
                </a:solidFill>
              </a:rPr>
              <a:t> is left unchanged.</a:t>
            </a:r>
            <a:endParaRPr sz="1400">
              <a:solidFill>
                <a:srgbClr val="181818"/>
              </a:solidFill>
            </a:endParaRPr>
          </a:p>
          <a:p>
            <a:pPr indent="0" lvl="0" marL="0" rtl="0" algn="l">
              <a:spcBef>
                <a:spcPts val="1600"/>
              </a:spcBef>
              <a:spcAft>
                <a:spcPts val="0"/>
              </a:spcAft>
              <a:buNone/>
            </a:pPr>
            <a:r>
              <a:t/>
            </a:r>
            <a:endParaRPr sz="1400">
              <a:solidFill>
                <a:srgbClr val="434343"/>
              </a:solidFill>
            </a:endParaRPr>
          </a:p>
          <a:p>
            <a:pPr indent="0" lvl="0" marL="0" rtl="0" algn="l">
              <a:spcBef>
                <a:spcPts val="1600"/>
              </a:spcBef>
              <a:spcAft>
                <a:spcPts val="1600"/>
              </a:spcAft>
              <a:buNone/>
            </a:pPr>
            <a:r>
              <a:t/>
            </a:r>
            <a:endParaRPr b="1" sz="1200">
              <a:solidFill>
                <a:srgbClr val="502000"/>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 - Example</a:t>
            </a:r>
            <a:endParaRPr/>
          </a:p>
        </p:txBody>
      </p:sp>
      <p:sp>
        <p:nvSpPr>
          <p:cNvPr id="597" name="Google Shape;597;p60"/>
          <p:cNvSpPr txBox="1"/>
          <p:nvPr>
            <p:ph idx="1" type="body"/>
          </p:nvPr>
        </p:nvSpPr>
        <p:spPr>
          <a:xfrm>
            <a:off x="553600" y="2867700"/>
            <a:ext cx="8045700" cy="217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highlight>
                  <a:srgbClr val="FFFFFF"/>
                </a:highlight>
              </a:rPr>
              <a:t>The </a:t>
            </a:r>
            <a:r>
              <a:rPr lang="en" sz="1400">
                <a:solidFill>
                  <a:srgbClr val="000000"/>
                </a:solidFill>
              </a:rPr>
              <a:t>accept()</a:t>
            </a:r>
            <a:r>
              <a:rPr lang="en" sz="1400">
                <a:solidFill>
                  <a:srgbClr val="000000"/>
                </a:solidFill>
                <a:highlight>
                  <a:srgbClr val="FFFFFF"/>
                </a:highlight>
              </a:rPr>
              <a:t> system call causes the process to block until a client connects to the server.</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Thus, it wakes up the server process when a connection from a client has been successfully established. </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It returns a new file descriptor, and all communication on this connection should be done using the new file descriptor. </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solidFill>
                  <a:srgbClr val="000000"/>
                </a:solidFill>
                <a:highlight>
                  <a:srgbClr val="FFFFFF"/>
                </a:highlight>
              </a:rPr>
              <a:t>The second argument is a reference pointer to the address of the client on the other end of the connection, and the third argument is the size of this structure.</a:t>
            </a:r>
            <a:endParaRPr sz="1400"/>
          </a:p>
        </p:txBody>
      </p:sp>
      <p:pic>
        <p:nvPicPr>
          <p:cNvPr id="598" name="Google Shape;598;p60"/>
          <p:cNvPicPr preferRelativeResize="0"/>
          <p:nvPr/>
        </p:nvPicPr>
        <p:blipFill>
          <a:blip r:embed="rId3">
            <a:alphaModFix/>
          </a:blip>
          <a:stretch>
            <a:fillRect/>
          </a:stretch>
        </p:blipFill>
        <p:spPr>
          <a:xfrm>
            <a:off x="794250" y="1853850"/>
            <a:ext cx="7060742" cy="1013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and accept() big picture</a:t>
            </a:r>
            <a:endParaRPr/>
          </a:p>
        </p:txBody>
      </p:sp>
      <p:sp>
        <p:nvSpPr>
          <p:cNvPr id="604" name="Google Shape;604;p61"/>
          <p:cNvSpPr txBox="1"/>
          <p:nvPr>
            <p:ph idx="1" type="body"/>
          </p:nvPr>
        </p:nvSpPr>
        <p:spPr>
          <a:xfrm>
            <a:off x="369625" y="2096450"/>
            <a:ext cx="7925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Each running process has a file descriptor table which contains pointers to all open i/o streams.  When a process starts, three entries are created in the first three cells of the table.  Entry 0 points to standard input, entry 1 points to standard output, and entry 2 points to standard error.</a:t>
            </a:r>
            <a:endParaRPr/>
          </a:p>
          <a:p>
            <a:pPr indent="-311150" lvl="0" marL="457200" rtl="0" algn="l">
              <a:spcBef>
                <a:spcPts val="0"/>
              </a:spcBef>
              <a:spcAft>
                <a:spcPts val="0"/>
              </a:spcAft>
              <a:buSzPts val="1300"/>
              <a:buChar char="●"/>
            </a:pPr>
            <a:r>
              <a:rPr lang="en"/>
              <a:t>Whenever a file is opened, a new entry is created in this table, usually in the first available empty slot.</a:t>
            </a:r>
            <a:endParaRPr/>
          </a:p>
          <a:p>
            <a:pPr indent="-311150" lvl="0" marL="457200" rtl="0" algn="l">
              <a:spcBef>
                <a:spcPts val="0"/>
              </a:spcBef>
              <a:spcAft>
                <a:spcPts val="0"/>
              </a:spcAft>
              <a:buSzPts val="1300"/>
              <a:buChar char="●"/>
            </a:pPr>
            <a:r>
              <a:rPr lang="en"/>
              <a:t>The </a:t>
            </a:r>
            <a:r>
              <a:rPr b="1" lang="en"/>
              <a:t>socket</a:t>
            </a:r>
            <a:r>
              <a:rPr lang="en"/>
              <a:t> system call returns an entry into this table; i.e. a small integer.  This value is used for other calls which use this socket.  </a:t>
            </a:r>
            <a:endParaRPr/>
          </a:p>
          <a:p>
            <a:pPr indent="-311150" lvl="0" marL="457200" rtl="0" algn="l">
              <a:spcBef>
                <a:spcPts val="0"/>
              </a:spcBef>
              <a:spcAft>
                <a:spcPts val="0"/>
              </a:spcAft>
              <a:buSzPts val="1300"/>
              <a:buChar char="●"/>
            </a:pPr>
            <a:r>
              <a:rPr lang="en"/>
              <a:t>The </a:t>
            </a:r>
            <a:r>
              <a:rPr b="1" lang="en"/>
              <a:t>accept</a:t>
            </a:r>
            <a:r>
              <a:rPr lang="en"/>
              <a:t> system call returns another entry into this table.  The value returned by accept is used for reading and writing to that connection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Where are we?</a:t>
            </a:r>
            <a:endParaRPr/>
          </a:p>
        </p:txBody>
      </p:sp>
      <p:pic>
        <p:nvPicPr>
          <p:cNvPr id="112" name="Google Shape;112;p17"/>
          <p:cNvPicPr preferRelativeResize="0"/>
          <p:nvPr/>
        </p:nvPicPr>
        <p:blipFill rotWithShape="1">
          <a:blip r:embed="rId3">
            <a:alphaModFix/>
          </a:blip>
          <a:srcRect b="29394" l="5362" r="5407" t="5399"/>
          <a:stretch/>
        </p:blipFill>
        <p:spPr>
          <a:xfrm>
            <a:off x="1445700" y="1990325"/>
            <a:ext cx="5894675" cy="2423250"/>
          </a:xfrm>
          <a:prstGeom prst="rect">
            <a:avLst/>
          </a:prstGeom>
          <a:noFill/>
          <a:ln>
            <a:noFill/>
          </a:ln>
        </p:spPr>
      </p:pic>
      <p:sp>
        <p:nvSpPr>
          <p:cNvPr id="113" name="Google Shape;113;p17"/>
          <p:cNvSpPr/>
          <p:nvPr/>
        </p:nvSpPr>
        <p:spPr>
          <a:xfrm>
            <a:off x="4944400" y="2139900"/>
            <a:ext cx="2220300" cy="22296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6044325" y="2187775"/>
            <a:ext cx="684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rPr>
              <a:t>1A</a:t>
            </a:r>
            <a:endParaRPr b="1" sz="1800">
              <a:solidFill>
                <a:srgbClr val="0000FF"/>
              </a:solidFill>
            </a:endParaRPr>
          </a:p>
        </p:txBody>
      </p:sp>
      <p:sp>
        <p:nvSpPr>
          <p:cNvPr id="115" name="Google Shape;115;p17"/>
          <p:cNvSpPr/>
          <p:nvPr/>
        </p:nvSpPr>
        <p:spPr>
          <a:xfrm>
            <a:off x="2482925" y="2139900"/>
            <a:ext cx="2319000" cy="22296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116" name="Google Shape;116;p17"/>
          <p:cNvSpPr txBox="1"/>
          <p:nvPr/>
        </p:nvSpPr>
        <p:spPr>
          <a:xfrm>
            <a:off x="3784700" y="2293300"/>
            <a:ext cx="684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AA84F"/>
                </a:solidFill>
              </a:rPr>
              <a:t>1B</a:t>
            </a:r>
            <a:endParaRPr b="1" sz="1800">
              <a:solidFill>
                <a:srgbClr val="6AA84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write() - some useful tips</a:t>
            </a:r>
            <a:endParaRPr/>
          </a:p>
        </p:txBody>
      </p:sp>
      <p:sp>
        <p:nvSpPr>
          <p:cNvPr id="610" name="Google Shape;61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Note that the </a:t>
            </a:r>
            <a:r>
              <a:rPr b="1" lang="en" sz="1400">
                <a:solidFill>
                  <a:srgbClr val="434343"/>
                </a:solidFill>
                <a:highlight>
                  <a:srgbClr val="FFFFFF"/>
                </a:highlight>
              </a:rPr>
              <a:t>read</a:t>
            </a:r>
            <a:r>
              <a:rPr lang="en" sz="1400">
                <a:solidFill>
                  <a:srgbClr val="434343"/>
                </a:solidFill>
                <a:highlight>
                  <a:srgbClr val="FFFFFF"/>
                </a:highlight>
              </a:rPr>
              <a:t> call uses the new file descriptor, the one returned by </a:t>
            </a:r>
            <a:r>
              <a:rPr lang="en" sz="1400">
                <a:solidFill>
                  <a:srgbClr val="434343"/>
                </a:solidFill>
              </a:rPr>
              <a:t>accept()</a:t>
            </a:r>
            <a:r>
              <a:rPr lang="en" sz="1400">
                <a:solidFill>
                  <a:srgbClr val="434343"/>
                </a:solidFill>
                <a:highlight>
                  <a:srgbClr val="FFFFFF"/>
                </a:highlight>
              </a:rPr>
              <a:t>, not the original file descriptor returned by </a:t>
            </a:r>
            <a:r>
              <a:rPr lang="en" sz="1400">
                <a:solidFill>
                  <a:srgbClr val="434343"/>
                </a:solidFill>
              </a:rPr>
              <a:t>socket()</a:t>
            </a:r>
            <a:r>
              <a:rPr lang="en" sz="1400">
                <a:solidFill>
                  <a:srgbClr val="434343"/>
                </a:solidFill>
                <a:highlight>
                  <a:srgbClr val="FFFFFF"/>
                </a:highlight>
              </a:rPr>
              <a:t>.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Note also that the </a:t>
            </a:r>
            <a:r>
              <a:rPr b="1" lang="en" sz="1400">
                <a:solidFill>
                  <a:srgbClr val="434343"/>
                </a:solidFill>
              </a:rPr>
              <a:t>read()</a:t>
            </a:r>
            <a:r>
              <a:rPr lang="en" sz="1400">
                <a:solidFill>
                  <a:srgbClr val="434343"/>
                </a:solidFill>
              </a:rPr>
              <a:t> </a:t>
            </a:r>
            <a:r>
              <a:rPr lang="en" sz="1400">
                <a:solidFill>
                  <a:srgbClr val="434343"/>
                </a:solidFill>
                <a:highlight>
                  <a:srgbClr val="FFFFFF"/>
                </a:highlight>
              </a:rPr>
              <a:t>will block until there is something for it to read in the socket, i.e. after the client has executed a </a:t>
            </a:r>
            <a:r>
              <a:rPr b="1" lang="en" sz="1400">
                <a:solidFill>
                  <a:srgbClr val="434343"/>
                </a:solidFill>
              </a:rPr>
              <a:t>write()</a:t>
            </a:r>
            <a:r>
              <a:rPr lang="en" sz="1400">
                <a:solidFill>
                  <a:srgbClr val="434343"/>
                </a:solidFill>
                <a:highlight>
                  <a:srgbClr val="FFFFFF"/>
                </a:highlight>
              </a:rPr>
              <a:t>.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It will read either the total number of characters in the socket or 255, whichever is less</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Returns the number of characters read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Once a connection has been established, both ends can both read and write to the connection.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Naturally, everything written by the client will be read by the server, and everything written by the server will be read by the client.</a:t>
            </a:r>
            <a:endParaRPr sz="1400">
              <a:solidFill>
                <a:srgbClr val="434343"/>
              </a:solidFill>
              <a:highlight>
                <a:srgbClr val="FFFFFF"/>
              </a:highlight>
            </a:endParaRPr>
          </a:p>
          <a:p>
            <a:pPr indent="0" lvl="0" marL="457200" rtl="0" algn="l">
              <a:spcBef>
                <a:spcPts val="1600"/>
              </a:spcBef>
              <a:spcAft>
                <a:spcPts val="1600"/>
              </a:spcAft>
              <a:buNone/>
            </a:pPr>
            <a:r>
              <a:t/>
            </a:r>
            <a:endParaRPr sz="1400">
              <a:solidFill>
                <a:srgbClr val="434343"/>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63"/>
          <p:cNvSpPr txBox="1"/>
          <p:nvPr>
            <p:ph type="title"/>
          </p:nvPr>
        </p:nvSpPr>
        <p:spPr>
          <a:xfrm>
            <a:off x="615150" y="2571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server code run-through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look at some useful functions</a:t>
            </a:r>
            <a:endParaRPr/>
          </a:p>
        </p:txBody>
      </p:sp>
      <p:sp>
        <p:nvSpPr>
          <p:cNvPr id="621" name="Google Shape;62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Let’s quickly run through some functions that might help us understand the </a:t>
            </a:r>
            <a:r>
              <a:rPr b="1" i="1" lang="en" sz="1400"/>
              <a:t>client</a:t>
            </a:r>
            <a:r>
              <a:rPr b="1" i="1" lang="en" sz="1400"/>
              <a:t>.c </a:t>
            </a:r>
            <a:r>
              <a:rPr lang="en" sz="1400"/>
              <a:t>code better</a:t>
            </a:r>
            <a:endParaRPr sz="1400"/>
          </a:p>
          <a:p>
            <a:pPr indent="-317500" lvl="0" marL="457200" rtl="0" algn="l">
              <a:spcBef>
                <a:spcPts val="0"/>
              </a:spcBef>
              <a:spcAft>
                <a:spcPts val="0"/>
              </a:spcAft>
              <a:buSzPts val="1400"/>
              <a:buChar char="●"/>
            </a:pPr>
            <a:r>
              <a:rPr lang="en" sz="1400"/>
              <a:t>Functions we will discuss:</a:t>
            </a:r>
            <a:endParaRPr sz="1400"/>
          </a:p>
          <a:p>
            <a:pPr indent="-317500" lvl="1" marL="914400" rtl="0" algn="l">
              <a:spcBef>
                <a:spcPts val="0"/>
              </a:spcBef>
              <a:spcAft>
                <a:spcPts val="0"/>
              </a:spcAft>
              <a:buSzPts val="1400"/>
              <a:buChar char="○"/>
            </a:pPr>
            <a:r>
              <a:rPr lang="en" sz="1400"/>
              <a:t>hostent()</a:t>
            </a:r>
            <a:endParaRPr sz="1400"/>
          </a:p>
          <a:p>
            <a:pPr indent="-317500" lvl="1" marL="914400" rtl="0" algn="l">
              <a:spcBef>
                <a:spcPts val="0"/>
              </a:spcBef>
              <a:spcAft>
                <a:spcPts val="0"/>
              </a:spcAft>
              <a:buSzPts val="1400"/>
              <a:buChar char="○"/>
            </a:pPr>
            <a:r>
              <a:rPr lang="en" sz="1400"/>
              <a:t>bcopy()</a:t>
            </a:r>
            <a:endParaRPr sz="1400"/>
          </a:p>
          <a:p>
            <a:pPr indent="-317500" lvl="1" marL="914400" rtl="0" algn="l">
              <a:spcBef>
                <a:spcPts val="0"/>
              </a:spcBef>
              <a:spcAft>
                <a:spcPts val="0"/>
              </a:spcAft>
              <a:buSzPts val="1400"/>
              <a:buChar char="○"/>
            </a:pPr>
            <a:r>
              <a:rPr lang="en" sz="1400"/>
              <a:t>connect()</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hostent()</a:t>
            </a:r>
            <a:endParaRPr/>
          </a:p>
        </p:txBody>
      </p:sp>
      <p:sp>
        <p:nvSpPr>
          <p:cNvPr id="627" name="Google Shape;62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variable server is a pointer to a structure of type hostent. This structure is defined in the header file netdb.h as follows:</a:t>
            </a:r>
            <a:endParaRPr sz="1400">
              <a:solidFill>
                <a:srgbClr val="434343"/>
              </a:solidFill>
              <a:highlight>
                <a:srgbClr val="FFFFFF"/>
              </a:highlight>
            </a:endParaRPr>
          </a:p>
          <a:p>
            <a:pPr indent="0" lvl="0" marL="45720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pic>
        <p:nvPicPr>
          <p:cNvPr id="628" name="Google Shape;628;p65"/>
          <p:cNvPicPr preferRelativeResize="0"/>
          <p:nvPr/>
        </p:nvPicPr>
        <p:blipFill>
          <a:blip r:embed="rId3">
            <a:alphaModFix/>
          </a:blip>
          <a:stretch>
            <a:fillRect/>
          </a:stretch>
        </p:blipFill>
        <p:spPr>
          <a:xfrm>
            <a:off x="1031050" y="2834275"/>
            <a:ext cx="6664124" cy="1651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hostent() (continued)</a:t>
            </a:r>
            <a:endParaRPr/>
          </a:p>
        </p:txBody>
      </p:sp>
      <p:sp>
        <p:nvSpPr>
          <p:cNvPr id="634" name="Google Shape;63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It defines a host computer on the Internet. The members of this structure are:</a:t>
            </a:r>
            <a:endParaRPr sz="1400">
              <a:solidFill>
                <a:srgbClr val="434343"/>
              </a:solidFill>
              <a:highlight>
                <a:srgbClr val="FFFFFF"/>
              </a:highlight>
            </a:endParaRPr>
          </a:p>
          <a:p>
            <a:pPr indent="0" lvl="0" marL="0" rtl="0" algn="l">
              <a:spcBef>
                <a:spcPts val="16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pic>
        <p:nvPicPr>
          <p:cNvPr id="635" name="Google Shape;635;p66"/>
          <p:cNvPicPr preferRelativeResize="0"/>
          <p:nvPr/>
        </p:nvPicPr>
        <p:blipFill>
          <a:blip r:embed="rId3">
            <a:alphaModFix/>
          </a:blip>
          <a:stretch>
            <a:fillRect/>
          </a:stretch>
        </p:blipFill>
        <p:spPr>
          <a:xfrm>
            <a:off x="1257625" y="2448625"/>
            <a:ext cx="5987226" cy="2571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hostent() (continued)</a:t>
            </a:r>
            <a:endParaRPr/>
          </a:p>
        </p:txBody>
      </p:sp>
      <p:sp>
        <p:nvSpPr>
          <p:cNvPr id="641" name="Google Shape;641;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Takes such a name as an argument and returns a pointer to a hostent containing information about that host. </a:t>
            </a:r>
            <a:endParaRPr/>
          </a:p>
          <a:p>
            <a:pPr indent="-311150" lvl="0" marL="457200" rtl="0" algn="l">
              <a:spcBef>
                <a:spcPts val="0"/>
              </a:spcBef>
              <a:spcAft>
                <a:spcPts val="0"/>
              </a:spcAft>
              <a:buSzPts val="1300"/>
              <a:buChar char="●"/>
            </a:pPr>
            <a:r>
              <a:rPr lang="en"/>
              <a:t>The field </a:t>
            </a:r>
            <a:r>
              <a:rPr b="1" lang="en"/>
              <a:t>char *h_addr</a:t>
            </a:r>
            <a:r>
              <a:rPr lang="en"/>
              <a:t> contains the IP address. </a:t>
            </a:r>
            <a:endParaRPr/>
          </a:p>
          <a:p>
            <a:pPr indent="-311150" lvl="0" marL="457200" rtl="0" algn="l">
              <a:spcBef>
                <a:spcPts val="0"/>
              </a:spcBef>
              <a:spcAft>
                <a:spcPts val="0"/>
              </a:spcAft>
              <a:buSzPts val="1300"/>
              <a:buChar char="●"/>
            </a:pPr>
            <a:r>
              <a:rPr lang="en"/>
              <a:t>If this structure is NULL, the system could not locate a host with this name.</a:t>
            </a:r>
            <a:endParaRPr/>
          </a:p>
          <a:p>
            <a:pPr indent="-311150" lvl="0" marL="457200" rtl="0" algn="l">
              <a:spcBef>
                <a:spcPts val="0"/>
              </a:spcBef>
              <a:spcAft>
                <a:spcPts val="0"/>
              </a:spcAft>
              <a:buSzPts val="1300"/>
              <a:buChar char="●"/>
            </a:pPr>
            <a:r>
              <a:rPr lang="en"/>
              <a:t> The mechanism by which this function works is complex, often involves querying large databases all around the country.</a:t>
            </a:r>
            <a:endParaRPr/>
          </a:p>
          <a:p>
            <a:pPr indent="-311150" lvl="0" marL="457200" rtl="0" algn="l">
              <a:spcBef>
                <a:spcPts val="0"/>
              </a:spcBef>
              <a:spcAft>
                <a:spcPts val="0"/>
              </a:spcAft>
              <a:buSzPts val="1300"/>
              <a:buChar char="●"/>
            </a:pPr>
            <a:r>
              <a:rPr lang="en"/>
              <a:t>Example usage:</a:t>
            </a:r>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struct hostent *server;</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server = gethostbyname(argv[1]);</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bcopy()</a:t>
            </a:r>
            <a:endParaRPr/>
          </a:p>
        </p:txBody>
      </p:sp>
      <p:sp>
        <p:nvSpPr>
          <p:cNvPr id="647" name="Google Shape;647;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rgbClr val="000000"/>
                </a:solidFill>
                <a:latin typeface="Courier New"/>
                <a:ea typeface="Courier New"/>
                <a:cs typeface="Courier New"/>
                <a:sym typeface="Courier New"/>
              </a:rPr>
              <a:t>void bcopy(char *s1, char *s2, int length)</a:t>
            </a:r>
            <a:r>
              <a:rPr lang="en" sz="1400">
                <a:solidFill>
                  <a:srgbClr val="434343"/>
                </a:solidFill>
                <a:highlight>
                  <a:srgbClr val="FFFFFF"/>
                </a:highlight>
              </a:rPr>
              <a:t>copies </a:t>
            </a:r>
            <a:r>
              <a:rPr i="1" lang="en" sz="1400">
                <a:solidFill>
                  <a:srgbClr val="434343"/>
                </a:solidFill>
              </a:rPr>
              <a:t>length</a:t>
            </a:r>
            <a:r>
              <a:rPr lang="en" sz="1400">
                <a:solidFill>
                  <a:srgbClr val="434343"/>
                </a:solidFill>
                <a:highlight>
                  <a:srgbClr val="FFFFFF"/>
                </a:highlight>
              </a:rPr>
              <a:t> bytes from </a:t>
            </a:r>
            <a:r>
              <a:rPr i="1" lang="en" sz="1400">
                <a:solidFill>
                  <a:srgbClr val="434343"/>
                </a:solidFill>
              </a:rPr>
              <a:t>s1</a:t>
            </a:r>
            <a:r>
              <a:rPr lang="en" sz="1400">
                <a:solidFill>
                  <a:srgbClr val="434343"/>
                </a:solidFill>
                <a:highlight>
                  <a:srgbClr val="FFFFFF"/>
                </a:highlight>
              </a:rPr>
              <a:t> to </a:t>
            </a:r>
            <a:r>
              <a:rPr i="1" lang="en" sz="1400">
                <a:solidFill>
                  <a:srgbClr val="434343"/>
                </a:solidFill>
              </a:rPr>
              <a:t>s2</a:t>
            </a:r>
            <a:r>
              <a:rPr lang="en" sz="1400">
                <a:solidFill>
                  <a:srgbClr val="434343"/>
                </a:solidFill>
                <a:highlight>
                  <a:srgbClr val="FFFFFF"/>
                </a:highlight>
              </a:rPr>
              <a:t>.</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So once we have set </a:t>
            </a:r>
            <a:r>
              <a:rPr b="1" lang="en" sz="1400">
                <a:latin typeface="Courier New"/>
                <a:ea typeface="Courier New"/>
                <a:cs typeface="Courier New"/>
                <a:sym typeface="Courier New"/>
              </a:rPr>
              <a:t>char *h_addr</a:t>
            </a:r>
            <a:r>
              <a:rPr lang="en" sz="1400"/>
              <a:t>, we can copy it onto the </a:t>
            </a:r>
            <a:endParaRPr sz="1400"/>
          </a:p>
          <a:p>
            <a:pPr indent="0" lvl="0" marL="457200" rtl="0" algn="l">
              <a:spcBef>
                <a:spcPts val="1600"/>
              </a:spcBef>
              <a:spcAft>
                <a:spcPts val="0"/>
              </a:spcAft>
              <a:buNone/>
            </a:pPr>
            <a:r>
              <a:rPr b="1" lang="en" sz="1400"/>
              <a:t>(char *)&amp;serv_addr.sin_addr.s_addr</a:t>
            </a:r>
            <a:r>
              <a:rPr lang="en" sz="1400"/>
              <a:t> field</a:t>
            </a:r>
            <a:endParaRPr sz="1400"/>
          </a:p>
          <a:p>
            <a:pPr indent="-317500" lvl="0" marL="457200" rtl="0" algn="l">
              <a:spcBef>
                <a:spcPts val="1600"/>
              </a:spcBef>
              <a:spcAft>
                <a:spcPts val="0"/>
              </a:spcAft>
              <a:buSzPts val="1400"/>
              <a:buChar char="●"/>
            </a:pPr>
            <a:r>
              <a:rPr lang="en" sz="1400"/>
              <a:t>Usage example: </a:t>
            </a:r>
            <a:endParaRPr sz="1400"/>
          </a:p>
          <a:p>
            <a:pPr indent="0" lvl="0" marL="457200" rtl="0" algn="l">
              <a:spcBef>
                <a:spcPts val="1600"/>
              </a:spcBef>
              <a:spcAft>
                <a:spcPts val="1600"/>
              </a:spcAft>
              <a:buNone/>
            </a:pPr>
            <a:r>
              <a:t/>
            </a:r>
            <a:endParaRPr sz="1400"/>
          </a:p>
        </p:txBody>
      </p:sp>
      <p:pic>
        <p:nvPicPr>
          <p:cNvPr id="648" name="Google Shape;648;p68"/>
          <p:cNvPicPr preferRelativeResize="0"/>
          <p:nvPr/>
        </p:nvPicPr>
        <p:blipFill>
          <a:blip r:embed="rId3">
            <a:alphaModFix/>
          </a:blip>
          <a:stretch>
            <a:fillRect/>
          </a:stretch>
        </p:blipFill>
        <p:spPr>
          <a:xfrm>
            <a:off x="729450" y="3853950"/>
            <a:ext cx="7372350" cy="990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a:t>
            </a:r>
            <a:endParaRPr/>
          </a:p>
        </p:txBody>
      </p:sp>
      <p:sp>
        <p:nvSpPr>
          <p:cNvPr id="654" name="Google Shape;654;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The </a:t>
            </a:r>
            <a:r>
              <a:rPr lang="en" sz="1400">
                <a:solidFill>
                  <a:srgbClr val="434343"/>
                </a:solidFill>
              </a:rPr>
              <a:t>connect</a:t>
            </a:r>
            <a:r>
              <a:rPr lang="en" sz="1400">
                <a:solidFill>
                  <a:srgbClr val="434343"/>
                </a:solidFill>
                <a:highlight>
                  <a:srgbClr val="FFFFFF"/>
                </a:highlight>
              </a:rPr>
              <a:t> function is called by the client to establish a connection to the server. </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It takes three arguments, the socket file descriptor, the address of the host to which it wants to connect (including the port number), and the size of this address.</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This function returns 0 on success and -1 if it fails.</a:t>
            </a:r>
            <a:endParaRPr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lang="en" sz="1400">
                <a:solidFill>
                  <a:srgbClr val="434343"/>
                </a:solidFill>
                <a:highlight>
                  <a:srgbClr val="FFFFFF"/>
                </a:highlight>
              </a:rPr>
              <a:t>Example usage:</a:t>
            </a:r>
            <a:endParaRPr sz="1400">
              <a:solidFill>
                <a:srgbClr val="434343"/>
              </a:solidFill>
              <a:highlight>
                <a:srgbClr val="FFFFFF"/>
              </a:highlight>
            </a:endParaRPr>
          </a:p>
        </p:txBody>
      </p:sp>
      <p:pic>
        <p:nvPicPr>
          <p:cNvPr id="655" name="Google Shape;655;p69"/>
          <p:cNvPicPr preferRelativeResize="0"/>
          <p:nvPr/>
        </p:nvPicPr>
        <p:blipFill>
          <a:blip r:embed="rId3">
            <a:alphaModFix/>
          </a:blip>
          <a:stretch>
            <a:fillRect/>
          </a:stretch>
        </p:blipFill>
        <p:spPr>
          <a:xfrm>
            <a:off x="1442300" y="3651750"/>
            <a:ext cx="7260976" cy="909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70"/>
          <p:cNvSpPr txBox="1"/>
          <p:nvPr>
            <p:ph type="title"/>
          </p:nvPr>
        </p:nvSpPr>
        <p:spPr>
          <a:xfrm>
            <a:off x="615150" y="2571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a:t>
            </a:r>
            <a:r>
              <a:rPr lang="en"/>
              <a:t> code run-through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71"/>
          <p:cNvSpPr txBox="1"/>
          <p:nvPr>
            <p:ph type="title"/>
          </p:nvPr>
        </p:nvSpPr>
        <p:spPr>
          <a:xfrm>
            <a:off x="729450" y="1151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Quick Review</a:t>
            </a:r>
            <a:endParaRPr/>
          </a:p>
        </p:txBody>
      </p:sp>
      <p:sp>
        <p:nvSpPr>
          <p:cNvPr id="666" name="Google Shape;666;p71"/>
          <p:cNvSpPr txBox="1"/>
          <p:nvPr>
            <p:ph idx="1" type="body"/>
          </p:nvPr>
        </p:nvSpPr>
        <p:spPr>
          <a:xfrm>
            <a:off x="727650" y="1557275"/>
            <a:ext cx="7688700" cy="29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These functions are used by the user process to send or receive packets and to do other socket operations.</a:t>
            </a:r>
            <a:endParaRPr sz="1400">
              <a:solidFill>
                <a:srgbClr val="434343"/>
              </a:solidFill>
            </a:endParaRPr>
          </a:p>
          <a:p>
            <a:pPr indent="-317500" lvl="0" marL="457200" rtl="0" algn="l">
              <a:spcBef>
                <a:spcPts val="1600"/>
              </a:spcBef>
              <a:spcAft>
                <a:spcPts val="0"/>
              </a:spcAft>
              <a:buClr>
                <a:srgbClr val="434343"/>
              </a:buClr>
              <a:buSzPts val="1400"/>
              <a:buAutoNum type="arabicPeriod"/>
            </a:pPr>
            <a:r>
              <a:rPr lang="en" sz="1400">
                <a:solidFill>
                  <a:srgbClr val="434343"/>
                </a:solidFill>
              </a:rPr>
              <a:t>socket() creates a socket</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connect() connects a socket to a remote socket address,</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bind() function binds a socket to a local socket address</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listen() tells the socket that new connections shall be accepted</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accept() is used to get a new socket with a new incoming connection.</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The standard I/O operations like write(), writev(), sendfile(), read() and readv() can be used to read and write data.</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uFill>
                  <a:noFill/>
                </a:uFill>
                <a:hlinkClick r:id="rId3"/>
              </a:rPr>
              <a:t>getsockname()</a:t>
            </a:r>
            <a:r>
              <a:rPr lang="en" sz="1400">
                <a:solidFill>
                  <a:srgbClr val="434343"/>
                </a:solidFill>
              </a:rPr>
              <a:t> returns the local socket address and</a:t>
            </a:r>
            <a:r>
              <a:rPr lang="en" sz="1400">
                <a:solidFill>
                  <a:srgbClr val="434343"/>
                </a:solidFill>
                <a:uFill>
                  <a:noFill/>
                </a:uFill>
                <a:hlinkClick r:id="rId4"/>
              </a:rPr>
              <a:t> getpeername(</a:t>
            </a:r>
            <a:r>
              <a:rPr lang="en" sz="1400">
                <a:solidFill>
                  <a:srgbClr val="434343"/>
                </a:solidFill>
              </a:rPr>
              <a:t>) returns the remote socket address. </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g</a:t>
            </a:r>
            <a:r>
              <a:rPr lang="en" sz="1400">
                <a:solidFill>
                  <a:srgbClr val="434343"/>
                </a:solidFill>
                <a:uFill>
                  <a:noFill/>
                </a:uFill>
                <a:hlinkClick r:id="rId5"/>
              </a:rPr>
              <a:t>etsockopt()</a:t>
            </a:r>
            <a:r>
              <a:rPr lang="en" sz="1400">
                <a:solidFill>
                  <a:srgbClr val="434343"/>
                </a:solidFill>
              </a:rPr>
              <a:t> and</a:t>
            </a:r>
            <a:r>
              <a:rPr lang="en" sz="1400">
                <a:solidFill>
                  <a:srgbClr val="434343"/>
                </a:solidFill>
                <a:uFill>
                  <a:noFill/>
                </a:uFill>
                <a:hlinkClick r:id="rId6"/>
              </a:rPr>
              <a:t> setsockopt(</a:t>
            </a:r>
            <a:r>
              <a:rPr lang="en" sz="1400">
                <a:solidFill>
                  <a:srgbClr val="434343"/>
                </a:solidFill>
              </a:rPr>
              <a:t>) are used to set or get socket layer or protocol options.</a:t>
            </a:r>
            <a:endParaRPr sz="1400">
              <a:solidFill>
                <a:srgbClr val="434343"/>
              </a:solidFill>
            </a:endParaRPr>
          </a:p>
          <a:p>
            <a:pPr indent="-317500" lvl="0" marL="457200" rtl="0" algn="l">
              <a:spcBef>
                <a:spcPts val="0"/>
              </a:spcBef>
              <a:spcAft>
                <a:spcPts val="0"/>
              </a:spcAft>
              <a:buClr>
                <a:srgbClr val="434343"/>
              </a:buClr>
              <a:buSzPts val="1400"/>
              <a:buAutoNum type="arabicPeriod"/>
            </a:pPr>
            <a:r>
              <a:rPr lang="en" sz="1400">
                <a:solidFill>
                  <a:srgbClr val="434343"/>
                </a:solidFill>
              </a:rPr>
              <a:t>(</a:t>
            </a:r>
            <a:r>
              <a:rPr lang="en" sz="1400" u="sng">
                <a:solidFill>
                  <a:srgbClr val="434343"/>
                </a:solidFill>
                <a:hlinkClick r:id="rId7"/>
              </a:rPr>
              <a:t>http://man7.org/linux/man-pages/man7/socket.7.html</a:t>
            </a:r>
            <a:r>
              <a:rPr lang="en" sz="1400">
                <a:solidFill>
                  <a:srgbClr val="434343"/>
                </a:solidFill>
              </a:rPr>
              <a:t>)</a:t>
            </a:r>
            <a:endParaRPr sz="14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64600" y="1137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Recap</a:t>
            </a:r>
            <a:endParaRPr/>
          </a:p>
        </p:txBody>
      </p:sp>
      <p:sp>
        <p:nvSpPr>
          <p:cNvPr id="122" name="Google Shape;122;p18"/>
          <p:cNvSpPr/>
          <p:nvPr/>
        </p:nvSpPr>
        <p:spPr>
          <a:xfrm>
            <a:off x="3130925" y="1627100"/>
            <a:ext cx="8124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PARENT</a:t>
            </a:r>
            <a:endParaRPr b="1" sz="1200"/>
          </a:p>
        </p:txBody>
      </p:sp>
      <p:sp>
        <p:nvSpPr>
          <p:cNvPr id="123" name="Google Shape;123;p18"/>
          <p:cNvSpPr/>
          <p:nvPr/>
        </p:nvSpPr>
        <p:spPr>
          <a:xfrm>
            <a:off x="5981500" y="16074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124" name="Google Shape;124;p18"/>
          <p:cNvSpPr/>
          <p:nvPr/>
        </p:nvSpPr>
        <p:spPr>
          <a:xfrm rot="-5400000">
            <a:off x="4754237" y="10297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5400000">
            <a:off x="4778837" y="18389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txBox="1"/>
          <p:nvPr/>
        </p:nvSpPr>
        <p:spPr>
          <a:xfrm>
            <a:off x="4100063" y="18160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127" name="Google Shape;127;p18"/>
          <p:cNvSpPr txBox="1"/>
          <p:nvPr/>
        </p:nvSpPr>
        <p:spPr>
          <a:xfrm>
            <a:off x="4023863" y="25780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128" name="Google Shape;128;p18"/>
          <p:cNvSpPr/>
          <p:nvPr/>
        </p:nvSpPr>
        <p:spPr>
          <a:xfrm>
            <a:off x="1819750" y="16727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129" name="Google Shape;129;p18"/>
          <p:cNvSpPr/>
          <p:nvPr/>
        </p:nvSpPr>
        <p:spPr>
          <a:xfrm>
            <a:off x="1819650" y="26809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130" name="Google Shape;130;p18"/>
          <p:cNvSpPr/>
          <p:nvPr/>
        </p:nvSpPr>
        <p:spPr>
          <a:xfrm>
            <a:off x="6792825" y="3885925"/>
            <a:ext cx="527400" cy="416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6792825" y="4419325"/>
            <a:ext cx="527400" cy="4164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7324525" y="3903875"/>
            <a:ext cx="14709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Output from parent</a:t>
            </a:r>
            <a:endParaRPr sz="1000"/>
          </a:p>
        </p:txBody>
      </p:sp>
      <p:sp>
        <p:nvSpPr>
          <p:cNvPr id="133" name="Google Shape;133;p18"/>
          <p:cNvSpPr txBox="1"/>
          <p:nvPr/>
        </p:nvSpPr>
        <p:spPr>
          <a:xfrm>
            <a:off x="7324525" y="4437275"/>
            <a:ext cx="14709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Input to parent</a:t>
            </a:r>
            <a:endParaRPr sz="1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ports? </a:t>
            </a:r>
            <a:endParaRPr/>
          </a:p>
        </p:txBody>
      </p:sp>
      <p:sp>
        <p:nvSpPr>
          <p:cNvPr id="672" name="Google Shape;672;p72"/>
          <p:cNvSpPr txBox="1"/>
          <p:nvPr>
            <p:ph idx="1" type="body"/>
          </p:nvPr>
        </p:nvSpPr>
        <p:spPr>
          <a:xfrm>
            <a:off x="492700" y="2078875"/>
            <a:ext cx="7925400" cy="22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Any server machine makes its services available to the Internet using numbered ports, one for each service that is available on the server. </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For example, if a server machine is running a Web server and an FTP server, the Web server would typically be available on port 80, and the FTP server would be available on port 21.</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Clients connect to a service at a specific IP address and on a specific port.</a:t>
            </a:r>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ports? </a:t>
            </a:r>
            <a:r>
              <a:rPr lang="en"/>
              <a:t>(continued)</a:t>
            </a:r>
            <a:endParaRPr/>
          </a:p>
          <a:p>
            <a:pPr indent="0" lvl="0" marL="0" rtl="0" algn="l">
              <a:spcBef>
                <a:spcPts val="0"/>
              </a:spcBef>
              <a:spcAft>
                <a:spcPts val="0"/>
              </a:spcAft>
              <a:buNone/>
            </a:pPr>
            <a:r>
              <a:t/>
            </a:r>
            <a:endParaRPr/>
          </a:p>
        </p:txBody>
      </p:sp>
      <p:sp>
        <p:nvSpPr>
          <p:cNvPr id="678" name="Google Shape;678;p73"/>
          <p:cNvSpPr txBox="1"/>
          <p:nvPr>
            <p:ph idx="1" type="body"/>
          </p:nvPr>
        </p:nvSpPr>
        <p:spPr>
          <a:xfrm>
            <a:off x="729450" y="190302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212529"/>
                </a:solidFill>
                <a:highlight>
                  <a:srgbClr val="FFFFFF"/>
                </a:highlight>
              </a:rPr>
              <a:t>If the server machine accepts connections on a port from the outside world, and if a firewall is not protecting the port, you can connect to the port from anywhere on the Internet and use the service. </a:t>
            </a:r>
            <a:endParaRPr sz="1400">
              <a:solidFill>
                <a:srgbClr val="212529"/>
              </a:solidFill>
              <a:highlight>
                <a:srgbClr val="FFFFFF"/>
              </a:highlight>
            </a:endParaRPr>
          </a:p>
          <a:p>
            <a:pPr indent="-317500" lvl="0" marL="457200" rtl="0" algn="l">
              <a:spcBef>
                <a:spcPts val="0"/>
              </a:spcBef>
              <a:spcAft>
                <a:spcPts val="0"/>
              </a:spcAft>
              <a:buSzPts val="1400"/>
              <a:buChar char="●"/>
            </a:pPr>
            <a:r>
              <a:rPr lang="en" sz="1400">
                <a:solidFill>
                  <a:srgbClr val="212529"/>
                </a:solidFill>
                <a:highlight>
                  <a:srgbClr val="FFFFFF"/>
                </a:highlight>
              </a:rPr>
              <a:t>Note that there is nothing that forces, for example, a Web server to be on port 80. If you were to set up your own machine and load Web server software on it, you could put the Web server on port 918, or any other unused port, if you wanted to. </a:t>
            </a:r>
            <a:endParaRPr sz="1400">
              <a:solidFill>
                <a:srgbClr val="212529"/>
              </a:solidFill>
              <a:highlight>
                <a:srgbClr val="FFFFFF"/>
              </a:highlight>
            </a:endParaRPr>
          </a:p>
          <a:p>
            <a:pPr indent="-317500" lvl="1" marL="914400" rtl="0" algn="l">
              <a:spcBef>
                <a:spcPts val="0"/>
              </a:spcBef>
              <a:spcAft>
                <a:spcPts val="0"/>
              </a:spcAft>
              <a:buSzPts val="1400"/>
              <a:buChar char="○"/>
            </a:pPr>
            <a:r>
              <a:rPr lang="en" sz="1400">
                <a:solidFill>
                  <a:srgbClr val="212529"/>
                </a:solidFill>
                <a:highlight>
                  <a:srgbClr val="FFFFFF"/>
                </a:highlight>
              </a:rPr>
              <a:t>Then, if your machine were known as xxx.yyy.com, someone on the Internet could connect to your server with the URL http://xxx.yyy.com:918. </a:t>
            </a:r>
            <a:endParaRPr sz="1400">
              <a:solidFill>
                <a:srgbClr val="212529"/>
              </a:solidFill>
              <a:highlight>
                <a:srgbClr val="FFFFFF"/>
              </a:highlight>
            </a:endParaRPr>
          </a:p>
          <a:p>
            <a:pPr indent="-317500" lvl="1" marL="914400" rtl="0" algn="l">
              <a:spcBef>
                <a:spcPts val="0"/>
              </a:spcBef>
              <a:spcAft>
                <a:spcPts val="0"/>
              </a:spcAft>
              <a:buSzPts val="1400"/>
              <a:buChar char="○"/>
            </a:pPr>
            <a:r>
              <a:rPr lang="en" sz="1400">
                <a:solidFill>
                  <a:srgbClr val="212529"/>
                </a:solidFill>
                <a:highlight>
                  <a:srgbClr val="FFFFFF"/>
                </a:highlight>
              </a:rPr>
              <a:t>The ":918" explicitly specifies the port number, and would have to be included for someone to reach your server. </a:t>
            </a:r>
            <a:endParaRPr sz="1400">
              <a:solidFill>
                <a:srgbClr val="212529"/>
              </a:solidFill>
              <a:highlight>
                <a:srgbClr val="FFFFFF"/>
              </a:highlight>
            </a:endParaRPr>
          </a:p>
          <a:p>
            <a:pPr indent="-317500" lvl="0" marL="457200" rtl="0" algn="l">
              <a:spcBef>
                <a:spcPts val="0"/>
              </a:spcBef>
              <a:spcAft>
                <a:spcPts val="0"/>
              </a:spcAft>
              <a:buSzPts val="1400"/>
              <a:buChar char="●"/>
            </a:pPr>
            <a:r>
              <a:rPr lang="en" sz="1400">
                <a:solidFill>
                  <a:srgbClr val="212529"/>
                </a:solidFill>
                <a:highlight>
                  <a:srgbClr val="FFFFFF"/>
                </a:highlight>
              </a:rPr>
              <a:t>When no port is specified, the browser simply assumes that the server is using the well-known port 80.</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ports? (continued)</a:t>
            </a:r>
            <a:endParaRPr/>
          </a:p>
        </p:txBody>
      </p:sp>
      <p:sp>
        <p:nvSpPr>
          <p:cNvPr id="684" name="Google Shape;684;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01010"/>
              </a:buClr>
              <a:buSzPts val="1400"/>
              <a:buChar char="●"/>
            </a:pPr>
            <a:r>
              <a:rPr lang="en" sz="1400">
                <a:solidFill>
                  <a:srgbClr val="101010"/>
                </a:solidFill>
                <a:highlight>
                  <a:srgbClr val="FFFFFF"/>
                </a:highlight>
              </a:rPr>
              <a:t>In both TCP and UDP, port numbers start at 0 and go up to 65535. Numbers in the lower ranges are dedicated to common internet protocols such as port 25 for SMTP and port 21 for FTP.</a:t>
            </a:r>
            <a:endParaRPr sz="1400">
              <a:solidFill>
                <a:srgbClr val="101010"/>
              </a:solidFill>
              <a:highlight>
                <a:srgbClr val="FFFFFF"/>
              </a:highlight>
            </a:endParaRPr>
          </a:p>
          <a:p>
            <a:pPr indent="-317500" lvl="0" marL="457200" rtl="0" algn="l">
              <a:spcBef>
                <a:spcPts val="0"/>
              </a:spcBef>
              <a:spcAft>
                <a:spcPts val="0"/>
              </a:spcAft>
              <a:buClr>
                <a:srgbClr val="101010"/>
              </a:buClr>
              <a:buSzPts val="1400"/>
              <a:buChar char="●"/>
            </a:pPr>
            <a:r>
              <a:rPr lang="en" sz="1400">
                <a:solidFill>
                  <a:srgbClr val="000000"/>
                </a:solidFill>
                <a:highlight>
                  <a:srgbClr val="FFFFFF"/>
                </a:highlight>
              </a:rPr>
              <a:t>It is important that standard services be at the same port on all computers so that clients will know their addresses. </a:t>
            </a:r>
            <a:endParaRPr sz="1400">
              <a:solidFill>
                <a:srgbClr val="000000"/>
              </a:solidFill>
              <a:highlight>
                <a:srgbClr val="FFFFFF"/>
              </a:highlight>
            </a:endParaRPr>
          </a:p>
          <a:p>
            <a:pPr indent="-317500" lvl="0" marL="457200" rtl="0" algn="l">
              <a:spcBef>
                <a:spcPts val="0"/>
              </a:spcBef>
              <a:spcAft>
                <a:spcPts val="0"/>
              </a:spcAft>
              <a:buClr>
                <a:srgbClr val="101010"/>
              </a:buClr>
              <a:buSzPts val="1400"/>
              <a:buChar char="●"/>
            </a:pPr>
            <a:r>
              <a:rPr lang="en" sz="1400">
                <a:solidFill>
                  <a:srgbClr val="000000"/>
                </a:solidFill>
                <a:highlight>
                  <a:srgbClr val="FFFFFF"/>
                </a:highlight>
              </a:rPr>
              <a:t>However, port numbers above 2000 are generally available.</a:t>
            </a:r>
            <a:endParaRPr sz="1400">
              <a:solidFill>
                <a:srgbClr val="101010"/>
              </a:solidFill>
              <a:highlight>
                <a:srgbClr val="FFFFFF"/>
              </a:highlight>
            </a:endParaRPr>
          </a:p>
          <a:p>
            <a:pPr indent="0" lvl="0" marL="0" rtl="0" algn="l">
              <a:spcBef>
                <a:spcPts val="1600"/>
              </a:spcBef>
              <a:spcAft>
                <a:spcPts val="1600"/>
              </a:spcAft>
              <a:buNone/>
            </a:pPr>
            <a:r>
              <a:t/>
            </a:r>
            <a:endParaRPr sz="1400">
              <a:solidFill>
                <a:srgbClr val="101010"/>
              </a:solidFill>
              <a:highlight>
                <a:srgbClr val="FFFFFF"/>
              </a:high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Compression</a:t>
            </a:r>
            <a:endParaRPr/>
          </a:p>
        </p:txBody>
      </p:sp>
      <p:sp>
        <p:nvSpPr>
          <p:cNvPr id="690" name="Google Shape;690;p75"/>
          <p:cNvSpPr txBox="1"/>
          <p:nvPr>
            <p:ph idx="1" type="body"/>
          </p:nvPr>
        </p:nvSpPr>
        <p:spPr>
          <a:xfrm>
            <a:off x="729450" y="194302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purpose of compression is to reduce the amount of space data takes up. </a:t>
            </a:r>
            <a:endParaRPr sz="1400"/>
          </a:p>
          <a:p>
            <a:pPr indent="-317500" lvl="0" marL="457200" rtl="0" algn="l">
              <a:spcBef>
                <a:spcPts val="0"/>
              </a:spcBef>
              <a:spcAft>
                <a:spcPts val="0"/>
              </a:spcAft>
              <a:buSzPts val="1400"/>
              <a:buChar char="●"/>
            </a:pPr>
            <a:r>
              <a:rPr lang="en" sz="1400"/>
              <a:t>In communications scenarios, a compressed version of data will use less bandwidth to transmit the same data than its uncompressed form would use. </a:t>
            </a:r>
            <a:endParaRPr sz="1400"/>
          </a:p>
          <a:p>
            <a:pPr indent="-317500" lvl="0" marL="457200" rtl="0" algn="l">
              <a:spcBef>
                <a:spcPts val="0"/>
              </a:spcBef>
              <a:spcAft>
                <a:spcPts val="0"/>
              </a:spcAft>
              <a:buSzPts val="1400"/>
              <a:buChar char="●"/>
            </a:pPr>
            <a:r>
              <a:rPr lang="en" sz="1400"/>
              <a:t>On the other hand, compression will require processing at the sending and receiving end before the data can be effectively used at the receiving process. </a:t>
            </a:r>
            <a:endParaRPr sz="1400"/>
          </a:p>
          <a:p>
            <a:pPr indent="-317500" lvl="0" marL="457200" rtl="0" algn="l">
              <a:spcBef>
                <a:spcPts val="0"/>
              </a:spcBef>
              <a:spcAft>
                <a:spcPts val="0"/>
              </a:spcAft>
              <a:buSzPts val="1400"/>
              <a:buChar char="●"/>
            </a:pPr>
            <a:r>
              <a:rPr lang="en" sz="1400"/>
              <a:t>Sometimes the benefits in reduced bandwidth are worth the costs of extra processing and sometimes they are not, so compression is not used by default in network communications.</a:t>
            </a:r>
            <a:endParaRPr sz="1400"/>
          </a:p>
          <a:p>
            <a:pPr indent="-317500" lvl="0" marL="457200" rtl="0" algn="l">
              <a:spcBef>
                <a:spcPts val="0"/>
              </a:spcBef>
              <a:spcAft>
                <a:spcPts val="0"/>
              </a:spcAft>
              <a:buSzPts val="1400"/>
              <a:buChar char="●"/>
            </a:pPr>
            <a:r>
              <a:rPr lang="en" sz="1400">
                <a:latin typeface="Arial"/>
                <a:ea typeface="Arial"/>
                <a:cs typeface="Arial"/>
                <a:sym typeface="Arial"/>
              </a:rPr>
              <a:t>Add a --compress command line option to your client and server which, if included, will enable compression (of all traffic in both directions).</a:t>
            </a:r>
            <a:endParaRPr sz="1400">
              <a:latin typeface="Arial"/>
              <a:ea typeface="Arial"/>
              <a:cs typeface="Arial"/>
              <a:sym typeface="Arial"/>
            </a:endParaRPr>
          </a:p>
          <a:p>
            <a:pPr indent="-317500" lvl="0" marL="457200" rtl="0" algn="l">
              <a:spcBef>
                <a:spcPts val="1600"/>
              </a:spcBef>
              <a:spcAft>
                <a:spcPts val="1600"/>
              </a:spcAft>
              <a:buSzPts val="1400"/>
              <a:buChar char="●"/>
            </a:pPr>
            <a:r>
              <a:rPr lang="en" sz="1400">
                <a:latin typeface="Arial"/>
                <a:ea typeface="Arial"/>
                <a:cs typeface="Arial"/>
                <a:sym typeface="Arial"/>
              </a:rPr>
              <a:t>Modify both the client and server applications to compress traffic before sending it over the network and decompress it after receiving it.</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76"/>
          <p:cNvSpPr txBox="1"/>
          <p:nvPr>
            <p:ph type="title"/>
          </p:nvPr>
        </p:nvSpPr>
        <p:spPr>
          <a:xfrm>
            <a:off x="593600" y="518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Compression (Server and Client)</a:t>
            </a:r>
            <a:endParaRPr/>
          </a:p>
        </p:txBody>
      </p:sp>
      <p:sp>
        <p:nvSpPr>
          <p:cNvPr id="696" name="Google Shape;696;p76"/>
          <p:cNvSpPr/>
          <p:nvPr/>
        </p:nvSpPr>
        <p:spPr>
          <a:xfrm>
            <a:off x="5033100" y="3227300"/>
            <a:ext cx="11199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SERVER</a:t>
            </a:r>
            <a:endParaRPr b="1" sz="1200"/>
          </a:p>
        </p:txBody>
      </p:sp>
      <p:sp>
        <p:nvSpPr>
          <p:cNvPr id="697" name="Google Shape;697;p76"/>
          <p:cNvSpPr/>
          <p:nvPr/>
        </p:nvSpPr>
        <p:spPr>
          <a:xfrm>
            <a:off x="8191300" y="3207675"/>
            <a:ext cx="703200" cy="1557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CHILD</a:t>
            </a:r>
            <a:endParaRPr b="1" sz="1200"/>
          </a:p>
          <a:p>
            <a:pPr indent="0" lvl="0" marL="0" rtl="0" algn="l">
              <a:spcBef>
                <a:spcPts val="0"/>
              </a:spcBef>
              <a:spcAft>
                <a:spcPts val="0"/>
              </a:spcAft>
              <a:buNone/>
            </a:pPr>
            <a:r>
              <a:rPr b="1" lang="en" sz="1200"/>
              <a:t>SHELL</a:t>
            </a:r>
            <a:endParaRPr b="1" sz="1200"/>
          </a:p>
        </p:txBody>
      </p:sp>
      <p:sp>
        <p:nvSpPr>
          <p:cNvPr id="698" name="Google Shape;698;p76"/>
          <p:cNvSpPr/>
          <p:nvPr/>
        </p:nvSpPr>
        <p:spPr>
          <a:xfrm rot="-5400000">
            <a:off x="6964037" y="2629938"/>
            <a:ext cx="416350" cy="1988975"/>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6"/>
          <p:cNvSpPr/>
          <p:nvPr/>
        </p:nvSpPr>
        <p:spPr>
          <a:xfrm rot="5400000">
            <a:off x="6988637" y="3439138"/>
            <a:ext cx="416350" cy="1988975"/>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6"/>
          <p:cNvSpPr txBox="1"/>
          <p:nvPr/>
        </p:nvSpPr>
        <p:spPr>
          <a:xfrm>
            <a:off x="6309863" y="34162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 → → → →</a:t>
            </a:r>
            <a:endParaRPr>
              <a:solidFill>
                <a:schemeClr val="dk1"/>
              </a:solidFill>
            </a:endParaRPr>
          </a:p>
        </p:txBody>
      </p:sp>
      <p:sp>
        <p:nvSpPr>
          <p:cNvPr id="701" name="Google Shape;701;p76"/>
          <p:cNvSpPr txBox="1"/>
          <p:nvPr/>
        </p:nvSpPr>
        <p:spPr>
          <a:xfrm>
            <a:off x="6233663" y="4178225"/>
            <a:ext cx="19263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 </a:t>
            </a:r>
            <a:r>
              <a:rPr b="1" lang="en">
                <a:solidFill>
                  <a:schemeClr val="dk1"/>
                </a:solidFill>
              </a:rPr>
              <a:t>← ← ← ← ← ← </a:t>
            </a:r>
            <a:endParaRPr b="1">
              <a:solidFill>
                <a:schemeClr val="dk1"/>
              </a:solidFill>
            </a:endParaRPr>
          </a:p>
        </p:txBody>
      </p:sp>
      <p:sp>
        <p:nvSpPr>
          <p:cNvPr id="702" name="Google Shape;702;p76"/>
          <p:cNvSpPr/>
          <p:nvPr/>
        </p:nvSpPr>
        <p:spPr>
          <a:xfrm>
            <a:off x="1378325" y="3227300"/>
            <a:ext cx="1119900" cy="15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TELNET</a:t>
            </a:r>
            <a:endParaRPr b="1" sz="1200"/>
          </a:p>
          <a:p>
            <a:pPr indent="0" lvl="0" marL="0" rtl="0" algn="l">
              <a:spcBef>
                <a:spcPts val="0"/>
              </a:spcBef>
              <a:spcAft>
                <a:spcPts val="0"/>
              </a:spcAft>
              <a:buNone/>
            </a:pPr>
            <a:r>
              <a:rPr b="1" lang="en" sz="1200"/>
              <a:t>CLIENT</a:t>
            </a:r>
            <a:endParaRPr b="1" sz="1200"/>
          </a:p>
        </p:txBody>
      </p:sp>
      <p:sp>
        <p:nvSpPr>
          <p:cNvPr id="703" name="Google Shape;703;p76"/>
          <p:cNvSpPr/>
          <p:nvPr/>
        </p:nvSpPr>
        <p:spPr>
          <a:xfrm>
            <a:off x="67150" y="3272900"/>
            <a:ext cx="1311300" cy="3051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STDIN</a:t>
            </a:r>
            <a:endParaRPr b="1" sz="1000"/>
          </a:p>
        </p:txBody>
      </p:sp>
      <p:sp>
        <p:nvSpPr>
          <p:cNvPr id="704" name="Google Shape;704;p76"/>
          <p:cNvSpPr/>
          <p:nvPr/>
        </p:nvSpPr>
        <p:spPr>
          <a:xfrm>
            <a:off x="67050" y="4281100"/>
            <a:ext cx="1311300" cy="295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STDOUT</a:t>
            </a:r>
            <a:endParaRPr b="1" sz="1000"/>
          </a:p>
        </p:txBody>
      </p:sp>
      <p:sp>
        <p:nvSpPr>
          <p:cNvPr id="705" name="Google Shape;705;p76"/>
          <p:cNvSpPr/>
          <p:nvPr/>
        </p:nvSpPr>
        <p:spPr>
          <a:xfrm>
            <a:off x="2505750" y="3227300"/>
            <a:ext cx="2544600" cy="1653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TCP SOCKET</a:t>
            </a:r>
            <a:endParaRPr b="1"/>
          </a:p>
        </p:txBody>
      </p:sp>
      <p:sp>
        <p:nvSpPr>
          <p:cNvPr id="706" name="Google Shape;706;p76"/>
          <p:cNvSpPr/>
          <p:nvPr/>
        </p:nvSpPr>
        <p:spPr>
          <a:xfrm rot="-5400000">
            <a:off x="3638059" y="2496704"/>
            <a:ext cx="199550" cy="2495842"/>
          </a:xfrm>
          <a:prstGeom prst="flowChartMagneticDisk">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6"/>
          <p:cNvSpPr/>
          <p:nvPr/>
        </p:nvSpPr>
        <p:spPr>
          <a:xfrm rot="5400000">
            <a:off x="3673144" y="3116667"/>
            <a:ext cx="144325" cy="2495842"/>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6"/>
          <p:cNvSpPr txBox="1"/>
          <p:nvPr/>
        </p:nvSpPr>
        <p:spPr>
          <a:xfrm>
            <a:off x="2488500" y="3539600"/>
            <a:ext cx="2524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  → →  → → →  → →  →</a:t>
            </a:r>
            <a:endParaRPr>
              <a:solidFill>
                <a:srgbClr val="0000FF"/>
              </a:solidFill>
            </a:endParaRPr>
          </a:p>
        </p:txBody>
      </p:sp>
      <p:sp>
        <p:nvSpPr>
          <p:cNvPr id="709" name="Google Shape;709;p76"/>
          <p:cNvSpPr txBox="1"/>
          <p:nvPr/>
        </p:nvSpPr>
        <p:spPr>
          <a:xfrm>
            <a:off x="2497386" y="4173600"/>
            <a:ext cx="2488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 ← ←  ← ← ← ← ←  ← ←  </a:t>
            </a:r>
            <a:endParaRPr b="1">
              <a:solidFill>
                <a:srgbClr val="0000FF"/>
              </a:solidFill>
            </a:endParaRPr>
          </a:p>
        </p:txBody>
      </p:sp>
      <p:sp>
        <p:nvSpPr>
          <p:cNvPr id="710" name="Google Shape;710;p76"/>
          <p:cNvSpPr/>
          <p:nvPr/>
        </p:nvSpPr>
        <p:spPr>
          <a:xfrm>
            <a:off x="1914925" y="3580100"/>
            <a:ext cx="573600" cy="3051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6"/>
          <p:cNvSpPr/>
          <p:nvPr/>
        </p:nvSpPr>
        <p:spPr>
          <a:xfrm>
            <a:off x="5586513" y="3463250"/>
            <a:ext cx="573600" cy="3051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6"/>
          <p:cNvSpPr txBox="1"/>
          <p:nvPr/>
        </p:nvSpPr>
        <p:spPr>
          <a:xfrm>
            <a:off x="967100" y="1091125"/>
            <a:ext cx="1438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 </a:t>
            </a:r>
            <a:endParaRPr/>
          </a:p>
        </p:txBody>
      </p:sp>
      <p:sp>
        <p:nvSpPr>
          <p:cNvPr id="713" name="Google Shape;713;p76"/>
          <p:cNvSpPr/>
          <p:nvPr/>
        </p:nvSpPr>
        <p:spPr>
          <a:xfrm>
            <a:off x="1819100" y="4216688"/>
            <a:ext cx="638400" cy="295800"/>
          </a:xfrm>
          <a:prstGeom prst="lef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6"/>
          <p:cNvSpPr/>
          <p:nvPr/>
        </p:nvSpPr>
        <p:spPr>
          <a:xfrm>
            <a:off x="5476700" y="4216688"/>
            <a:ext cx="638400" cy="2958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15" name="Google Shape;715;p76"/>
          <p:cNvGraphicFramePr/>
          <p:nvPr/>
        </p:nvGraphicFramePr>
        <p:xfrm>
          <a:off x="593600" y="1244345"/>
          <a:ext cx="3000000" cy="3000000"/>
        </p:xfrm>
        <a:graphic>
          <a:graphicData uri="http://schemas.openxmlformats.org/drawingml/2006/table">
            <a:tbl>
              <a:tblPr>
                <a:noFill/>
                <a:tableStyleId>{14EB8677-2B4A-4E43-A522-F2326B1C3435}</a:tableStyleId>
              </a:tblPr>
              <a:tblGrid>
                <a:gridCol w="1850525"/>
                <a:gridCol w="5388475"/>
              </a:tblGrid>
              <a:tr h="373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Compressed data flowing through TCP sockets</a:t>
                      </a:r>
                      <a:endParaRPr/>
                    </a:p>
                  </a:txBody>
                  <a:tcPr marT="91425" marB="91425" marR="91425" marL="91425"/>
                </a:tc>
              </a:tr>
              <a:tr h="373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Compress STDIN and send to socket</a:t>
                      </a:r>
                      <a:endParaRPr/>
                    </a:p>
                  </a:txBody>
                  <a:tcPr marT="91425" marB="91425" marR="91425" marL="91425">
                    <a:solidFill>
                      <a:srgbClr val="6D9EEB"/>
                    </a:solidFill>
                  </a:tcPr>
                </a:tc>
              </a:tr>
              <a:tr h="373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Decompress socket data and send to child shell’s STDIN</a:t>
                      </a:r>
                      <a:endParaRPr/>
                    </a:p>
                  </a:txBody>
                  <a:tcPr marT="91425" marB="91425" marR="91425" marL="91425">
                    <a:solidFill>
                      <a:srgbClr val="93C47D"/>
                    </a:solidFill>
                  </a:tcPr>
                </a:tc>
              </a:tr>
              <a:tr h="373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Compress child shell’s STDOUT and send to socket</a:t>
                      </a:r>
                      <a:endParaRPr/>
                    </a:p>
                  </a:txBody>
                  <a:tcPr marT="91425" marB="91425" marR="91425" marL="91425">
                    <a:solidFill>
                      <a:srgbClr val="6D9EEB"/>
                    </a:solidFill>
                  </a:tcPr>
                </a:tc>
              </a:tr>
              <a:tr h="373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Decompress socket data and send to client’s STDOUT</a:t>
                      </a:r>
                      <a:endParaRPr/>
                    </a:p>
                  </a:txBody>
                  <a:tcPr marT="91425" marB="91425" marR="91425" marL="91425">
                    <a:solidFill>
                      <a:srgbClr val="93C47D"/>
                    </a:solidFill>
                  </a:tcPr>
                </a:tc>
              </a:tr>
            </a:tbl>
          </a:graphicData>
        </a:graphic>
      </p:graphicFrame>
      <p:sp>
        <p:nvSpPr>
          <p:cNvPr id="716" name="Google Shape;716;p76"/>
          <p:cNvSpPr/>
          <p:nvPr/>
        </p:nvSpPr>
        <p:spPr>
          <a:xfrm>
            <a:off x="1065850" y="1646275"/>
            <a:ext cx="573600" cy="305100"/>
          </a:xfrm>
          <a:prstGeom prst="rightArrow">
            <a:avLst>
              <a:gd fmla="val 50000" name="adj1"/>
              <a:gd fmla="val 50000" name="adj2"/>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6"/>
          <p:cNvSpPr/>
          <p:nvPr/>
        </p:nvSpPr>
        <p:spPr>
          <a:xfrm>
            <a:off x="1065850" y="2080325"/>
            <a:ext cx="573600" cy="305100"/>
          </a:xfrm>
          <a:prstGeom prst="rightArrow">
            <a:avLst>
              <a:gd fmla="val 50000" name="adj1"/>
              <a:gd fmla="val 50000" name="adj2"/>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6"/>
          <p:cNvSpPr/>
          <p:nvPr/>
        </p:nvSpPr>
        <p:spPr>
          <a:xfrm>
            <a:off x="1077500" y="2514375"/>
            <a:ext cx="485100" cy="305100"/>
          </a:xfrm>
          <a:prstGeom prst="lef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6"/>
          <p:cNvSpPr/>
          <p:nvPr/>
        </p:nvSpPr>
        <p:spPr>
          <a:xfrm>
            <a:off x="1077500" y="2870838"/>
            <a:ext cx="485100" cy="305100"/>
          </a:xfrm>
          <a:prstGeom prst="lef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0" name="Google Shape;720;p76"/>
          <p:cNvCxnSpPr/>
          <p:nvPr/>
        </p:nvCxnSpPr>
        <p:spPr>
          <a:xfrm>
            <a:off x="990150" y="1446850"/>
            <a:ext cx="271800" cy="0"/>
          </a:xfrm>
          <a:prstGeom prst="straightConnector1">
            <a:avLst/>
          </a:prstGeom>
          <a:noFill/>
          <a:ln cap="flat" cmpd="sng" w="9525">
            <a:solidFill>
              <a:srgbClr val="0000FF"/>
            </a:solidFill>
            <a:prstDash val="solid"/>
            <a:round/>
            <a:headEnd len="med" w="med" type="none"/>
            <a:tailEnd len="med" w="med" type="triangle"/>
          </a:ln>
        </p:spPr>
      </p:cxnSp>
      <p:cxnSp>
        <p:nvCxnSpPr>
          <p:cNvPr id="721" name="Google Shape;721;p76"/>
          <p:cNvCxnSpPr/>
          <p:nvPr/>
        </p:nvCxnSpPr>
        <p:spPr>
          <a:xfrm>
            <a:off x="1261950" y="1450300"/>
            <a:ext cx="271800" cy="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77"/>
          <p:cNvSpPr txBox="1"/>
          <p:nvPr>
            <p:ph idx="1" type="body"/>
          </p:nvPr>
        </p:nvSpPr>
        <p:spPr>
          <a:xfrm>
            <a:off x="727650" y="19818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 </a:t>
            </a:r>
            <a:r>
              <a:rPr lang="en" u="sng">
                <a:solidFill>
                  <a:schemeClr val="hlink"/>
                </a:solidFill>
                <a:hlinkClick r:id="rId3"/>
              </a:rPr>
              <a:t>zpipe.c</a:t>
            </a:r>
            <a:endParaRPr/>
          </a:p>
          <a:p>
            <a:pPr indent="-311150" lvl="0" marL="457200" rtl="0" algn="l">
              <a:spcBef>
                <a:spcPts val="0"/>
              </a:spcBef>
              <a:spcAft>
                <a:spcPts val="0"/>
              </a:spcAft>
              <a:buSzPts val="1300"/>
              <a:buChar char="●"/>
            </a:pPr>
            <a:r>
              <a:rPr lang="en"/>
              <a:t>Compile with -lz flag for including the zlib header file: </a:t>
            </a:r>
            <a:r>
              <a:rPr lang="en" sz="1400">
                <a:latin typeface="Consolas"/>
                <a:ea typeface="Consolas"/>
                <a:cs typeface="Consolas"/>
                <a:sym typeface="Consolas"/>
              </a:rPr>
              <a:t>gcc -o zpipe -lz zpipe.c</a:t>
            </a:r>
            <a:endParaRPr sz="1400">
              <a:latin typeface="Consolas"/>
              <a:ea typeface="Consolas"/>
              <a:cs typeface="Consolas"/>
              <a:sym typeface="Consolas"/>
            </a:endParaRPr>
          </a:p>
          <a:p>
            <a:pPr indent="-311150" lvl="0" marL="457200" rtl="0" algn="l">
              <a:spcBef>
                <a:spcPts val="0"/>
              </a:spcBef>
              <a:spcAft>
                <a:spcPts val="0"/>
              </a:spcAft>
              <a:buSzPts val="1300"/>
              <a:buChar char="●"/>
            </a:pPr>
            <a:r>
              <a:rPr lang="en"/>
              <a:t>Compress a file(Deflate): </a:t>
            </a:r>
            <a:r>
              <a:rPr lang="en">
                <a:latin typeface="Consolas"/>
                <a:ea typeface="Consolas"/>
                <a:cs typeface="Consolas"/>
                <a:sym typeface="Consolas"/>
              </a:rPr>
              <a:t>./zpipe &lt; src &gt; srcCompressed</a:t>
            </a:r>
            <a:endParaRPr>
              <a:latin typeface="Consolas"/>
              <a:ea typeface="Consolas"/>
              <a:cs typeface="Consolas"/>
              <a:sym typeface="Consolas"/>
            </a:endParaRPr>
          </a:p>
          <a:p>
            <a:pPr indent="-311150" lvl="0" marL="457200" rtl="0" algn="l">
              <a:spcBef>
                <a:spcPts val="0"/>
              </a:spcBef>
              <a:spcAft>
                <a:spcPts val="0"/>
              </a:spcAft>
              <a:buSzPts val="1300"/>
              <a:buChar char="●"/>
            </a:pPr>
            <a:r>
              <a:rPr lang="en"/>
              <a:t>Decompress a file(Inflate): </a:t>
            </a:r>
            <a:r>
              <a:rPr lang="en">
                <a:latin typeface="Consolas"/>
                <a:ea typeface="Consolas"/>
                <a:cs typeface="Consolas"/>
                <a:sym typeface="Consolas"/>
              </a:rPr>
              <a:t>./zpipe -d &lt; srcCompressed &gt; srcDecompressed</a:t>
            </a:r>
            <a:endParaRPr>
              <a:latin typeface="Consolas"/>
              <a:ea typeface="Consolas"/>
              <a:cs typeface="Consolas"/>
              <a:sym typeface="Consolas"/>
            </a:endParaRPr>
          </a:p>
          <a:p>
            <a:pPr indent="-311150" lvl="0" marL="457200" rtl="0" algn="l">
              <a:spcBef>
                <a:spcPts val="0"/>
              </a:spcBef>
              <a:spcAft>
                <a:spcPts val="0"/>
              </a:spcAft>
              <a:buSzPts val="1300"/>
              <a:buChar char="●"/>
            </a:pPr>
            <a:r>
              <a:rPr lang="en"/>
              <a:t>Diff decompressed file and original file: </a:t>
            </a:r>
            <a:r>
              <a:rPr lang="en">
                <a:latin typeface="Consolas"/>
                <a:ea typeface="Consolas"/>
                <a:cs typeface="Consolas"/>
                <a:sym typeface="Consolas"/>
              </a:rPr>
              <a:t>diff src srcDecompressed</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
        <p:nvSpPr>
          <p:cNvPr id="727" name="Google Shape;727;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Zlib usage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358850" y="23526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Zlib</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Zlib compression - </a:t>
            </a:r>
            <a:r>
              <a:rPr lang="en" u="sng">
                <a:solidFill>
                  <a:schemeClr val="hlink"/>
                </a:solidFill>
                <a:hlinkClick r:id="rId3"/>
              </a:rPr>
              <a:t>man</a:t>
            </a:r>
            <a:endParaRPr/>
          </a:p>
        </p:txBody>
      </p:sp>
      <p:sp>
        <p:nvSpPr>
          <p:cNvPr id="738" name="Google Shape;738;p79"/>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FF"/>
                </a:highlight>
              </a:rPr>
              <a:t>Zlib Metadata: The </a:t>
            </a:r>
            <a:r>
              <a:rPr i="1" lang="en" sz="1100"/>
              <a:t>zlib</a:t>
            </a:r>
            <a:r>
              <a:rPr lang="en" sz="1100">
                <a:highlight>
                  <a:srgbClr val="FFFFFF"/>
                </a:highlight>
              </a:rPr>
              <a:t> format has a very small header of only two bytes to identify it as a </a:t>
            </a:r>
            <a:r>
              <a:rPr i="1" lang="en" sz="1100"/>
              <a:t>zlib</a:t>
            </a:r>
            <a:r>
              <a:rPr lang="en" sz="1100">
                <a:highlight>
                  <a:srgbClr val="FFFFFF"/>
                </a:highlight>
              </a:rPr>
              <a:t> stream and to provide decoding information, and a four-byte trailer with a fast check value to verify the integrity of the uncompressed data after decoding.</a:t>
            </a:r>
            <a:endParaRPr sz="1100">
              <a:highlight>
                <a:srgbClr val="FFFFFF"/>
              </a:highlight>
            </a:endParaRPr>
          </a:p>
          <a:p>
            <a:pPr indent="0" lvl="0" marL="0" rtl="0" algn="l">
              <a:spcBef>
                <a:spcPts val="1600"/>
              </a:spcBef>
              <a:spcAft>
                <a:spcPts val="0"/>
              </a:spcAft>
              <a:buNone/>
            </a:pPr>
            <a:r>
              <a:rPr lang="en" sz="1100">
                <a:highlight>
                  <a:srgbClr val="FFFFFF"/>
                </a:highlight>
              </a:rPr>
              <a:t>Zlib allows you to define compression levels in the range of -1 to 9. Lower compression levels result in faster execution, but less compression. Higher levels result in greater compression, but slower execution. The </a:t>
            </a:r>
            <a:r>
              <a:rPr i="1" lang="en" sz="1100">
                <a:highlight>
                  <a:srgbClr val="FFFFFF"/>
                </a:highlight>
              </a:rPr>
              <a:t>zlib</a:t>
            </a:r>
            <a:r>
              <a:rPr lang="en" sz="1100">
                <a:highlight>
                  <a:srgbClr val="FFFFFF"/>
                </a:highlight>
              </a:rPr>
              <a:t> constant Z_DEFAULT_COMPRESSION, equal to -1, provides a good compromise between compression and speed and is equivalent to level 6. </a:t>
            </a:r>
            <a:endParaRPr sz="1100">
              <a:highlight>
                <a:srgbClr val="FFFFFF"/>
              </a:highlight>
            </a:endParaRPr>
          </a:p>
          <a:p>
            <a:pPr indent="0" lvl="0" marL="0" rtl="0" algn="l">
              <a:spcBef>
                <a:spcPts val="1600"/>
              </a:spcBef>
              <a:spcAft>
                <a:spcPts val="0"/>
              </a:spcAft>
              <a:buNone/>
            </a:pPr>
            <a:r>
              <a:rPr lang="en" sz="1100">
                <a:highlight>
                  <a:srgbClr val="FFFFFF"/>
                </a:highlight>
              </a:rPr>
              <a:t>Zlib state is inside a struct called as z_stream_s, we are mainly responsible for these 3 fields:</a:t>
            </a:r>
            <a:endParaRPr sz="1100">
              <a:highlight>
                <a:srgbClr val="FFFFFF"/>
              </a:highlight>
            </a:endParaRPr>
          </a:p>
          <a:p>
            <a:pPr indent="-298450" lvl="0" marL="457200" rtl="0" algn="l">
              <a:spcBef>
                <a:spcPts val="1600"/>
              </a:spcBef>
              <a:spcAft>
                <a:spcPts val="0"/>
              </a:spcAft>
              <a:buSzPts val="1100"/>
              <a:buChar char="●"/>
            </a:pPr>
            <a:r>
              <a:rPr b="1" lang="en" sz="1100"/>
              <a:t>alloc_func zalloc;  /* used to allocate the internal state */</a:t>
            </a:r>
            <a:endParaRPr b="1" sz="1100"/>
          </a:p>
          <a:p>
            <a:pPr indent="-298450" lvl="0" marL="457200" rtl="0" algn="l">
              <a:spcBef>
                <a:spcPts val="0"/>
              </a:spcBef>
              <a:spcAft>
                <a:spcPts val="0"/>
              </a:spcAft>
              <a:buSzPts val="1100"/>
              <a:buChar char="●"/>
            </a:pPr>
            <a:r>
              <a:rPr b="1" lang="en" sz="1100"/>
              <a:t>free_func  zfree;   /* used to free the internal state */</a:t>
            </a:r>
            <a:endParaRPr b="1" sz="1100"/>
          </a:p>
          <a:p>
            <a:pPr indent="-298450" lvl="0" marL="457200" rtl="0" algn="l">
              <a:spcBef>
                <a:spcPts val="0"/>
              </a:spcBef>
              <a:spcAft>
                <a:spcPts val="0"/>
              </a:spcAft>
              <a:buSzPts val="1100"/>
              <a:buChar char="●"/>
            </a:pPr>
            <a:r>
              <a:rPr b="1" lang="en" sz="1100"/>
              <a:t>voidpf opaque;  /* private data object passed to zalloc and zfree */</a:t>
            </a:r>
            <a:endParaRPr b="1" sz="1100"/>
          </a:p>
          <a:p>
            <a:pPr indent="0" lvl="0" marL="0" rtl="0" algn="l">
              <a:spcBef>
                <a:spcPts val="1600"/>
              </a:spcBef>
              <a:spcAft>
                <a:spcPts val="0"/>
              </a:spcAft>
              <a:buNone/>
            </a:pPr>
            <a:r>
              <a:rPr lang="en" sz="1100"/>
              <a:t>The application must initialize zalloc, zfree and opaque before calling the init function. All other fields are set by the compression library and must not be updated by the application.</a:t>
            </a:r>
            <a:endParaRPr sz="1100"/>
          </a:p>
          <a:p>
            <a:pPr indent="0" lvl="0" marL="0" rtl="0" algn="l">
              <a:spcBef>
                <a:spcPts val="1600"/>
              </a:spcBef>
              <a:spcAft>
                <a:spcPts val="0"/>
              </a:spcAft>
              <a:buNone/>
            </a:pPr>
            <a:r>
              <a:rPr lang="en" sz="1100"/>
              <a:t>When zalloc and zfree are Z_NULL on entry to the initialization function, they are set to internal routines that use the standard library functions malloc() and free().</a:t>
            </a:r>
            <a:endParaRPr sz="1100"/>
          </a:p>
          <a:p>
            <a:pPr indent="0" lvl="0" marL="0" rtl="0" algn="l">
              <a:spcBef>
                <a:spcPts val="1600"/>
              </a:spcBef>
              <a:spcAft>
                <a:spcPts val="0"/>
              </a:spcAft>
              <a:buNone/>
            </a:pPr>
            <a:r>
              <a:rPr lang="en" sz="1100"/>
              <a:t>We will set zalloc and zfree to Z_NULL</a:t>
            </a:r>
            <a:endParaRPr sz="1100"/>
          </a:p>
          <a:p>
            <a:pPr indent="0" lvl="0" marL="0" rtl="0" algn="l">
              <a:spcBef>
                <a:spcPts val="1600"/>
              </a:spcBef>
              <a:spcAft>
                <a:spcPts val="1600"/>
              </a:spcAft>
              <a:buNone/>
            </a:pPr>
            <a:r>
              <a:t/>
            </a:r>
            <a:endParaRPr sz="11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80"/>
          <p:cNvSpPr txBox="1"/>
          <p:nvPr>
            <p:ph idx="1" type="body"/>
          </p:nvPr>
        </p:nvSpPr>
        <p:spPr>
          <a:xfrm>
            <a:off x="5300775" y="1152475"/>
            <a:ext cx="3531300" cy="34164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deflate()</a:t>
            </a:r>
            <a:r>
              <a:rPr lang="en" sz="1000">
                <a:solidFill>
                  <a:schemeClr val="dk1"/>
                </a:solidFill>
                <a:highlight>
                  <a:srgbClr val="FFFFFF"/>
                </a:highlight>
              </a:rPr>
              <a:t>: takes as many of the </a:t>
            </a:r>
            <a:r>
              <a:rPr lang="en" sz="1000">
                <a:solidFill>
                  <a:schemeClr val="dk1"/>
                </a:solidFill>
              </a:rPr>
              <a:t>avail_in</a:t>
            </a:r>
            <a:r>
              <a:rPr lang="en" sz="1000">
                <a:solidFill>
                  <a:schemeClr val="dk1"/>
                </a:solidFill>
                <a:highlight>
                  <a:srgbClr val="FFFFFF"/>
                </a:highlight>
              </a:rPr>
              <a:t> bytes at </a:t>
            </a:r>
            <a:r>
              <a:rPr lang="en" sz="1000">
                <a:solidFill>
                  <a:schemeClr val="dk1"/>
                </a:solidFill>
              </a:rPr>
              <a:t>next_in</a:t>
            </a:r>
            <a:r>
              <a:rPr lang="en" sz="1000">
                <a:solidFill>
                  <a:schemeClr val="dk1"/>
                </a:solidFill>
                <a:highlight>
                  <a:srgbClr val="FFFFFF"/>
                </a:highlight>
              </a:rPr>
              <a:t> as it can process, and writes as many as </a:t>
            </a:r>
            <a:r>
              <a:rPr lang="en" sz="1000">
                <a:solidFill>
                  <a:schemeClr val="dk1"/>
                </a:solidFill>
              </a:rPr>
              <a:t>avail_out</a:t>
            </a:r>
            <a:r>
              <a:rPr lang="en" sz="1000">
                <a:solidFill>
                  <a:schemeClr val="dk1"/>
                </a:solidFill>
                <a:highlight>
                  <a:srgbClr val="FFFFFF"/>
                </a:highlight>
              </a:rPr>
              <a:t> bytes to </a:t>
            </a:r>
            <a:r>
              <a:rPr lang="en" sz="1000">
                <a:solidFill>
                  <a:schemeClr val="dk1"/>
                </a:solidFill>
              </a:rPr>
              <a:t>next_out</a:t>
            </a:r>
            <a:r>
              <a:rPr lang="en" sz="1000">
                <a:solidFill>
                  <a:schemeClr val="dk1"/>
                </a:solidFill>
                <a:highlight>
                  <a:srgbClr val="FFFFFF"/>
                </a:highlight>
              </a:rPr>
              <a:t>. </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Those counters and pointers are then updated past the input data consumed and the output data written. </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It is the amount of output space available that may limit how much input is consumed. </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Hence the inner loop to make sure that all of the input is consumed by providing more output space each time. </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Since </a:t>
            </a:r>
            <a:r>
              <a:rPr lang="en" sz="1000">
                <a:solidFill>
                  <a:schemeClr val="dk1"/>
                </a:solidFill>
              </a:rPr>
              <a:t>avail_in</a:t>
            </a:r>
            <a:r>
              <a:rPr lang="en" sz="1000">
                <a:solidFill>
                  <a:schemeClr val="dk1"/>
                </a:solidFill>
                <a:highlight>
                  <a:srgbClr val="FFFFFF"/>
                </a:highlight>
              </a:rPr>
              <a:t> and </a:t>
            </a:r>
            <a:r>
              <a:rPr lang="en" sz="1000">
                <a:solidFill>
                  <a:schemeClr val="dk1"/>
                </a:solidFill>
              </a:rPr>
              <a:t>next_in</a:t>
            </a:r>
            <a:r>
              <a:rPr lang="en" sz="1000">
                <a:solidFill>
                  <a:schemeClr val="dk1"/>
                </a:solidFill>
                <a:highlight>
                  <a:srgbClr val="FFFFFF"/>
                </a:highlight>
              </a:rPr>
              <a:t> are updated by </a:t>
            </a:r>
            <a:r>
              <a:rPr lang="en" sz="1000">
                <a:solidFill>
                  <a:schemeClr val="dk1"/>
                </a:solidFill>
              </a:rPr>
              <a:t>deflate()</a:t>
            </a:r>
            <a:r>
              <a:rPr lang="en" sz="1000">
                <a:solidFill>
                  <a:schemeClr val="dk1"/>
                </a:solidFill>
                <a:highlight>
                  <a:srgbClr val="FFFFFF"/>
                </a:highlight>
              </a:rPr>
              <a:t>, we don't have to mess with those between </a:t>
            </a:r>
            <a:r>
              <a:rPr lang="en" sz="1000">
                <a:solidFill>
                  <a:schemeClr val="dk1"/>
                </a:solidFill>
              </a:rPr>
              <a:t>deflate()</a:t>
            </a:r>
            <a:r>
              <a:rPr lang="en" sz="1000">
                <a:solidFill>
                  <a:schemeClr val="dk1"/>
                </a:solidFill>
                <a:highlight>
                  <a:srgbClr val="FFFFFF"/>
                </a:highlight>
              </a:rPr>
              <a:t> calls until it's all used up.</a:t>
            </a:r>
            <a:endParaRPr sz="1000"/>
          </a:p>
          <a:p>
            <a:pPr indent="0" lvl="0" marL="0" rtl="0" algn="l">
              <a:spcBef>
                <a:spcPts val="1600"/>
              </a:spcBef>
              <a:spcAft>
                <a:spcPts val="1600"/>
              </a:spcAft>
              <a:buClr>
                <a:schemeClr val="dk1"/>
              </a:buClr>
              <a:buSzPts val="1100"/>
              <a:buFont typeface="Arial"/>
              <a:buNone/>
            </a:pPr>
            <a:r>
              <a:t/>
            </a:r>
            <a:endParaRPr sz="1000"/>
          </a:p>
        </p:txBody>
      </p:sp>
      <p:sp>
        <p:nvSpPr>
          <p:cNvPr id="744" name="Google Shape;744;p8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Deflate (Compress)</a:t>
            </a:r>
            <a:endParaRPr/>
          </a:p>
        </p:txBody>
      </p:sp>
      <p:pic>
        <p:nvPicPr>
          <p:cNvPr id="745" name="Google Shape;745;p80"/>
          <p:cNvPicPr preferRelativeResize="0"/>
          <p:nvPr/>
        </p:nvPicPr>
        <p:blipFill>
          <a:blip r:embed="rId3">
            <a:alphaModFix/>
          </a:blip>
          <a:stretch>
            <a:fillRect/>
          </a:stretch>
        </p:blipFill>
        <p:spPr>
          <a:xfrm>
            <a:off x="311700" y="865325"/>
            <a:ext cx="4480275" cy="412577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Inflate (Decompress)</a:t>
            </a:r>
            <a:endParaRPr/>
          </a:p>
        </p:txBody>
      </p:sp>
      <p:sp>
        <p:nvSpPr>
          <p:cNvPr id="751" name="Google Shape;751;p81"/>
          <p:cNvSpPr txBox="1"/>
          <p:nvPr>
            <p:ph idx="1" type="body"/>
          </p:nvPr>
        </p:nvSpPr>
        <p:spPr>
          <a:xfrm>
            <a:off x="4921475" y="1152475"/>
            <a:ext cx="3910800" cy="39036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The outer </a:t>
            </a:r>
            <a:r>
              <a:rPr lang="en" sz="1000">
                <a:solidFill>
                  <a:schemeClr val="dk1"/>
                </a:solidFill>
              </a:rPr>
              <a:t>do</a:t>
            </a:r>
            <a:r>
              <a:rPr lang="en" sz="1000">
                <a:solidFill>
                  <a:schemeClr val="dk1"/>
                </a:solidFill>
                <a:highlight>
                  <a:srgbClr val="FFFFFF"/>
                </a:highlight>
              </a:rPr>
              <a:t>-loop decompresses input until </a:t>
            </a:r>
            <a:r>
              <a:rPr lang="en" sz="1000">
                <a:solidFill>
                  <a:schemeClr val="dk1"/>
                </a:solidFill>
              </a:rPr>
              <a:t>inflate()</a:t>
            </a:r>
            <a:r>
              <a:rPr lang="en" sz="1000">
                <a:solidFill>
                  <a:schemeClr val="dk1"/>
                </a:solidFill>
                <a:highlight>
                  <a:srgbClr val="FFFFFF"/>
                </a:highlight>
              </a:rPr>
              <a:t> indicates that it has reached the end of the compressed data and has produced all of the uncompressed output.</a:t>
            </a:r>
            <a:endParaRPr sz="10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000">
                <a:solidFill>
                  <a:schemeClr val="dk1"/>
                </a:solidFill>
                <a:highlight>
                  <a:srgbClr val="FFFFFF"/>
                </a:highlight>
              </a:rPr>
              <a:t>The inner </a:t>
            </a:r>
            <a:r>
              <a:rPr lang="en" sz="1000">
                <a:solidFill>
                  <a:schemeClr val="dk1"/>
                </a:solidFill>
              </a:rPr>
              <a:t>do</a:t>
            </a:r>
            <a:r>
              <a:rPr lang="en" sz="1000">
                <a:solidFill>
                  <a:schemeClr val="dk1"/>
                </a:solidFill>
                <a:highlight>
                  <a:srgbClr val="FFFFFF"/>
                </a:highlight>
              </a:rPr>
              <a:t>-loop has the same function it did in </a:t>
            </a:r>
            <a:r>
              <a:rPr lang="en" sz="1000">
                <a:solidFill>
                  <a:schemeClr val="dk1"/>
                </a:solidFill>
              </a:rPr>
              <a:t>def()</a:t>
            </a:r>
            <a:r>
              <a:rPr lang="en" sz="1000">
                <a:solidFill>
                  <a:schemeClr val="dk1"/>
                </a:solidFill>
                <a:highlight>
                  <a:srgbClr val="FFFFFF"/>
                </a:highlight>
              </a:rPr>
              <a:t>, which is to keep calling </a:t>
            </a:r>
            <a:r>
              <a:rPr lang="en" sz="1000">
                <a:solidFill>
                  <a:schemeClr val="dk1"/>
                </a:solidFill>
              </a:rPr>
              <a:t>inflate()</a:t>
            </a:r>
            <a:r>
              <a:rPr lang="en" sz="1000">
                <a:solidFill>
                  <a:schemeClr val="dk1"/>
                </a:solidFill>
                <a:highlight>
                  <a:srgbClr val="FFFFFF"/>
                </a:highlight>
              </a:rPr>
              <a:t> until has generated all of the output it can with the provided input.</a:t>
            </a:r>
            <a:endParaRPr sz="1000">
              <a:solidFill>
                <a:schemeClr val="dk1"/>
              </a:solidFill>
              <a:highlight>
                <a:srgbClr val="FFFFFF"/>
              </a:highlight>
            </a:endParaRPr>
          </a:p>
          <a:p>
            <a:pPr indent="0" lvl="0" marL="0" rtl="0" algn="l">
              <a:spcBef>
                <a:spcPts val="1600"/>
              </a:spcBef>
              <a:spcAft>
                <a:spcPts val="0"/>
              </a:spcAft>
              <a:buNone/>
            </a:pPr>
            <a:r>
              <a:rPr lang="en" sz="1000">
                <a:solidFill>
                  <a:schemeClr val="dk1"/>
                </a:solidFill>
                <a:highlight>
                  <a:srgbClr val="FFFFFF"/>
                </a:highlight>
              </a:rPr>
              <a:t>The inner </a:t>
            </a:r>
            <a:r>
              <a:rPr lang="en" sz="1000">
                <a:solidFill>
                  <a:schemeClr val="dk1"/>
                </a:solidFill>
              </a:rPr>
              <a:t>do</a:t>
            </a:r>
            <a:r>
              <a:rPr lang="en" sz="1000">
                <a:solidFill>
                  <a:schemeClr val="dk1"/>
                </a:solidFill>
                <a:highlight>
                  <a:srgbClr val="FFFFFF"/>
                </a:highlight>
              </a:rPr>
              <a:t>-loop ends when </a:t>
            </a:r>
            <a:r>
              <a:rPr lang="en" sz="1000">
                <a:solidFill>
                  <a:schemeClr val="dk1"/>
                </a:solidFill>
              </a:rPr>
              <a:t>inflate()</a:t>
            </a:r>
            <a:r>
              <a:rPr lang="en" sz="1000">
                <a:solidFill>
                  <a:schemeClr val="dk1"/>
                </a:solidFill>
                <a:highlight>
                  <a:srgbClr val="FFFFFF"/>
                </a:highlight>
              </a:rPr>
              <a:t> has no more output as indicated by not filling the output buffer, just as for </a:t>
            </a:r>
            <a:r>
              <a:rPr lang="en" sz="1000">
                <a:solidFill>
                  <a:schemeClr val="dk1"/>
                </a:solidFill>
              </a:rPr>
              <a:t>deflate()</a:t>
            </a:r>
            <a:r>
              <a:rPr lang="en" sz="1000">
                <a:solidFill>
                  <a:schemeClr val="dk1"/>
                </a:solidFill>
                <a:highlight>
                  <a:srgbClr val="FFFFFF"/>
                </a:highlight>
              </a:rPr>
              <a:t>. In this case, we cannot assert that </a:t>
            </a:r>
            <a:r>
              <a:rPr lang="en" sz="1000">
                <a:solidFill>
                  <a:schemeClr val="dk1"/>
                </a:solidFill>
              </a:rPr>
              <a:t>strm.avail_in</a:t>
            </a:r>
            <a:r>
              <a:rPr lang="en" sz="1000">
                <a:solidFill>
                  <a:schemeClr val="dk1"/>
                </a:solidFill>
                <a:highlight>
                  <a:srgbClr val="FFFFFF"/>
                </a:highlight>
              </a:rPr>
              <a:t> will be zero, since the deflate stream may end before the file does.</a:t>
            </a:r>
            <a:endParaRPr sz="10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000">
                <a:solidFill>
                  <a:schemeClr val="dk1"/>
                </a:solidFill>
                <a:highlight>
                  <a:srgbClr val="FFFFFF"/>
                </a:highlight>
              </a:rPr>
              <a:t>The outer </a:t>
            </a:r>
            <a:r>
              <a:rPr lang="en" sz="1000">
                <a:solidFill>
                  <a:schemeClr val="dk1"/>
                </a:solidFill>
              </a:rPr>
              <a:t>do</a:t>
            </a:r>
            <a:r>
              <a:rPr lang="en" sz="1000">
                <a:solidFill>
                  <a:schemeClr val="dk1"/>
                </a:solidFill>
                <a:highlight>
                  <a:srgbClr val="FFFFFF"/>
                </a:highlight>
              </a:rPr>
              <a:t>-loop ends when </a:t>
            </a:r>
            <a:r>
              <a:rPr lang="en" sz="1000">
                <a:solidFill>
                  <a:schemeClr val="dk1"/>
                </a:solidFill>
              </a:rPr>
              <a:t>inflate()</a:t>
            </a:r>
            <a:r>
              <a:rPr lang="en" sz="1000">
                <a:solidFill>
                  <a:schemeClr val="dk1"/>
                </a:solidFill>
                <a:highlight>
                  <a:srgbClr val="FFFFFF"/>
                </a:highlight>
              </a:rPr>
              <a:t> reports that it has reached the end of the input </a:t>
            </a:r>
            <a:r>
              <a:rPr i="1" lang="en" sz="1000">
                <a:solidFill>
                  <a:schemeClr val="dk1"/>
                </a:solidFill>
              </a:rPr>
              <a:t>zlib</a:t>
            </a:r>
            <a:r>
              <a:rPr lang="en" sz="1000">
                <a:solidFill>
                  <a:schemeClr val="dk1"/>
                </a:solidFill>
                <a:highlight>
                  <a:srgbClr val="FFFFFF"/>
                </a:highlight>
              </a:rPr>
              <a:t> stream, has completed the decompression and integrity check, and has provided all of the output. This is indicated by the </a:t>
            </a:r>
            <a:r>
              <a:rPr lang="en" sz="1000">
                <a:solidFill>
                  <a:schemeClr val="dk1"/>
                </a:solidFill>
              </a:rPr>
              <a:t>inflate()</a:t>
            </a:r>
            <a:r>
              <a:rPr lang="en" sz="1000">
                <a:solidFill>
                  <a:schemeClr val="dk1"/>
                </a:solidFill>
                <a:highlight>
                  <a:srgbClr val="FFFFFF"/>
                </a:highlight>
              </a:rPr>
              <a:t> return value </a:t>
            </a:r>
            <a:r>
              <a:rPr lang="en" sz="1000">
                <a:solidFill>
                  <a:schemeClr val="dk1"/>
                </a:solidFill>
              </a:rPr>
              <a:t>Z_STREAM_END</a:t>
            </a:r>
            <a:r>
              <a:rPr lang="en" sz="1000">
                <a:solidFill>
                  <a:schemeClr val="dk1"/>
                </a:solidFill>
                <a:highlight>
                  <a:srgbClr val="FFFFFF"/>
                </a:highlight>
              </a:rPr>
              <a:t>. The inner loop is guaranteed to leave </a:t>
            </a:r>
            <a:r>
              <a:rPr lang="en" sz="1000">
                <a:solidFill>
                  <a:schemeClr val="dk1"/>
                </a:solidFill>
              </a:rPr>
              <a:t>ret</a:t>
            </a:r>
            <a:r>
              <a:rPr lang="en" sz="1000">
                <a:solidFill>
                  <a:schemeClr val="dk1"/>
                </a:solidFill>
                <a:highlight>
                  <a:srgbClr val="FFFFFF"/>
                </a:highlight>
              </a:rPr>
              <a:t> equal to </a:t>
            </a:r>
            <a:r>
              <a:rPr lang="en" sz="1000">
                <a:solidFill>
                  <a:schemeClr val="dk1"/>
                </a:solidFill>
              </a:rPr>
              <a:t>Z_STREAM_END</a:t>
            </a:r>
            <a:r>
              <a:rPr lang="en" sz="1000">
                <a:solidFill>
                  <a:schemeClr val="dk1"/>
                </a:solidFill>
                <a:highlight>
                  <a:srgbClr val="FFFFFF"/>
                </a:highlight>
              </a:rPr>
              <a:t> if the last chunk of the input file read contained the end of the </a:t>
            </a:r>
            <a:r>
              <a:rPr i="1" lang="en" sz="1000">
                <a:solidFill>
                  <a:schemeClr val="dk1"/>
                </a:solidFill>
              </a:rPr>
              <a:t>zlib</a:t>
            </a:r>
            <a:r>
              <a:rPr lang="en" sz="1000">
                <a:solidFill>
                  <a:schemeClr val="dk1"/>
                </a:solidFill>
                <a:highlight>
                  <a:srgbClr val="FFFFFF"/>
                </a:highlight>
              </a:rPr>
              <a:t> stream. So if the return value is not </a:t>
            </a:r>
            <a:r>
              <a:rPr lang="en" sz="1000">
                <a:solidFill>
                  <a:schemeClr val="dk1"/>
                </a:solidFill>
              </a:rPr>
              <a:t>Z_STREAM_END</a:t>
            </a:r>
            <a:r>
              <a:rPr lang="en" sz="1000">
                <a:solidFill>
                  <a:schemeClr val="dk1"/>
                </a:solidFill>
                <a:highlight>
                  <a:srgbClr val="FFFFFF"/>
                </a:highlight>
              </a:rPr>
              <a:t>, the loop continues to read more input.</a:t>
            </a:r>
            <a:endParaRPr sz="10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sz="1000">
              <a:solidFill>
                <a:schemeClr val="dk1"/>
              </a:solidFill>
              <a:highlight>
                <a:srgbClr val="FFFFFF"/>
              </a:highlight>
            </a:endParaRPr>
          </a:p>
          <a:p>
            <a:pPr indent="0" lvl="0" marL="0" rtl="0" algn="l">
              <a:spcBef>
                <a:spcPts val="1600"/>
              </a:spcBef>
              <a:spcAft>
                <a:spcPts val="1600"/>
              </a:spcAft>
              <a:buNone/>
            </a:pPr>
            <a:r>
              <a:t/>
            </a:r>
            <a:endParaRPr sz="1000">
              <a:solidFill>
                <a:schemeClr val="dk1"/>
              </a:solidFill>
              <a:highlight>
                <a:srgbClr val="FFFFFF"/>
              </a:highlight>
            </a:endParaRPr>
          </a:p>
        </p:txBody>
      </p:sp>
      <p:pic>
        <p:nvPicPr>
          <p:cNvPr id="752" name="Google Shape;752;p81"/>
          <p:cNvPicPr preferRelativeResize="0"/>
          <p:nvPr/>
        </p:nvPicPr>
        <p:blipFill>
          <a:blip r:embed="rId3">
            <a:alphaModFix/>
          </a:blip>
          <a:stretch>
            <a:fillRect/>
          </a:stretch>
        </p:blipFill>
        <p:spPr>
          <a:xfrm>
            <a:off x="-8922" y="1316300"/>
            <a:ext cx="4697501" cy="316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parent</a:t>
            </a:r>
            <a:endParaRPr/>
          </a:p>
        </p:txBody>
      </p:sp>
      <p:sp>
        <p:nvSpPr>
          <p:cNvPr id="139" name="Google Shape;13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Change keyboard input to character at a time, i.e., non-canonical input mode</a:t>
            </a:r>
            <a:endParaRPr sz="1400"/>
          </a:p>
          <a:p>
            <a:pPr indent="-317500" lvl="0" marL="457200" rtl="0" algn="l">
              <a:spcBef>
                <a:spcPts val="0"/>
              </a:spcBef>
              <a:spcAft>
                <a:spcPts val="0"/>
              </a:spcAft>
              <a:buSzPts val="1400"/>
              <a:buChar char="●"/>
            </a:pPr>
            <a:r>
              <a:rPr lang="en" sz="1400"/>
              <a:t>termios, tcssetattr, tcsgetattr</a:t>
            </a:r>
            <a:endParaRPr sz="1400"/>
          </a:p>
          <a:p>
            <a:pPr indent="-317500" lvl="0" marL="457200" rtl="0" algn="l">
              <a:spcBef>
                <a:spcPts val="0"/>
              </a:spcBef>
              <a:spcAft>
                <a:spcPts val="0"/>
              </a:spcAft>
              <a:buSzPts val="1400"/>
              <a:buChar char="●"/>
            </a:pPr>
            <a:r>
              <a:rPr lang="en" sz="1400"/>
              <a:t>Create a child shell process and execute commands </a:t>
            </a:r>
            <a:endParaRPr sz="1400"/>
          </a:p>
          <a:p>
            <a:pPr indent="-317500" lvl="0" marL="457200" rtl="0" algn="l">
              <a:spcBef>
                <a:spcPts val="0"/>
              </a:spcBef>
              <a:spcAft>
                <a:spcPts val="0"/>
              </a:spcAft>
              <a:buSzPts val="1400"/>
              <a:buChar char="●"/>
            </a:pPr>
            <a:r>
              <a:rPr lang="en" sz="1400"/>
              <a:t>fork() to create, exec() to execute </a:t>
            </a:r>
            <a:endParaRPr sz="1400"/>
          </a:p>
          <a:p>
            <a:pPr indent="-317500" lvl="0" marL="457200" rtl="0" algn="l">
              <a:spcBef>
                <a:spcPts val="0"/>
              </a:spcBef>
              <a:spcAft>
                <a:spcPts val="0"/>
              </a:spcAft>
              <a:buSzPts val="1400"/>
              <a:buChar char="●"/>
            </a:pPr>
            <a:r>
              <a:rPr lang="en" sz="1400"/>
              <a:t>Read input from keyboard pass it to child shell after processing</a:t>
            </a:r>
            <a:endParaRPr sz="1400"/>
          </a:p>
          <a:p>
            <a:pPr indent="-317500" lvl="0" marL="457200" rtl="0" algn="l">
              <a:spcBef>
                <a:spcPts val="0"/>
              </a:spcBef>
              <a:spcAft>
                <a:spcPts val="0"/>
              </a:spcAft>
              <a:buSzPts val="1400"/>
              <a:buChar char="●"/>
            </a:pPr>
            <a:r>
              <a:rPr lang="en" sz="1400"/>
              <a:t>Read processed output from child shell </a:t>
            </a:r>
            <a:endParaRPr sz="1400"/>
          </a:p>
          <a:p>
            <a:pPr indent="0" lvl="0" marL="0" rtl="0" algn="l">
              <a:spcBef>
                <a:spcPts val="1600"/>
              </a:spcBef>
              <a:spcAft>
                <a:spcPts val="1600"/>
              </a:spcAft>
              <a:buNone/>
            </a:pPr>
            <a:r>
              <a:t/>
            </a:r>
            <a:endParaRPr sz="1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82"/>
          <p:cNvSpPr txBox="1"/>
          <p:nvPr>
            <p:ph type="title"/>
          </p:nvPr>
        </p:nvSpPr>
        <p:spPr>
          <a:xfrm>
            <a:off x="669425" y="522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--log option</a:t>
            </a:r>
            <a:endParaRPr/>
          </a:p>
        </p:txBody>
      </p:sp>
      <p:sp>
        <p:nvSpPr>
          <p:cNvPr id="758" name="Google Shape;758;p82"/>
          <p:cNvSpPr txBox="1"/>
          <p:nvPr>
            <p:ph idx="1" type="body"/>
          </p:nvPr>
        </p:nvSpPr>
        <p:spPr>
          <a:xfrm>
            <a:off x="795550" y="998650"/>
            <a:ext cx="7688700" cy="2466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434343"/>
              </a:buClr>
              <a:buSzPts val="1400"/>
              <a:buChar char="●"/>
            </a:pPr>
            <a:r>
              <a:rPr lang="en" sz="1400">
                <a:solidFill>
                  <a:srgbClr val="434343"/>
                </a:solidFill>
              </a:rPr>
              <a:t>To ensure that compression is being correctly done, we will ask you to add a </a:t>
            </a:r>
            <a:r>
              <a:rPr b="1" lang="en" sz="1400">
                <a:solidFill>
                  <a:srgbClr val="434343"/>
                </a:solidFill>
              </a:rPr>
              <a:t>--log=</a:t>
            </a:r>
            <a:r>
              <a:rPr i="1" lang="en" sz="1400">
                <a:solidFill>
                  <a:srgbClr val="434343"/>
                </a:solidFill>
              </a:rPr>
              <a:t>filename</a:t>
            </a:r>
            <a:r>
              <a:rPr lang="en" sz="1400">
                <a:solidFill>
                  <a:srgbClr val="434343"/>
                </a:solidFill>
              </a:rPr>
              <a:t> option to your client. If this option is specified, </a:t>
            </a:r>
            <a:r>
              <a:rPr lang="en" sz="1400" u="sng">
                <a:solidFill>
                  <a:srgbClr val="434343"/>
                </a:solidFill>
              </a:rPr>
              <a:t>all</a:t>
            </a:r>
            <a:r>
              <a:rPr lang="en" sz="1400">
                <a:solidFill>
                  <a:srgbClr val="434343"/>
                </a:solidFill>
              </a:rPr>
              <a:t> data written to or read from the server should be logged to the specified file.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Prefix each log entry with </a:t>
            </a:r>
            <a:r>
              <a:rPr b="1" lang="en" sz="1400">
                <a:solidFill>
                  <a:srgbClr val="434343"/>
                </a:solidFill>
              </a:rPr>
              <a:t>SENT</a:t>
            </a:r>
            <a:r>
              <a:rPr lang="en" sz="1400">
                <a:solidFill>
                  <a:srgbClr val="434343"/>
                </a:solidFill>
              </a:rPr>
              <a:t> </a:t>
            </a:r>
            <a:r>
              <a:rPr i="1" lang="en" sz="1400">
                <a:solidFill>
                  <a:srgbClr val="434343"/>
                </a:solidFill>
              </a:rPr>
              <a:t>#</a:t>
            </a:r>
            <a:r>
              <a:rPr lang="en" sz="1400">
                <a:solidFill>
                  <a:srgbClr val="434343"/>
                </a:solidFill>
              </a:rPr>
              <a:t> </a:t>
            </a:r>
            <a:r>
              <a:rPr b="1" lang="en" sz="1400">
                <a:solidFill>
                  <a:srgbClr val="434343"/>
                </a:solidFill>
              </a:rPr>
              <a:t>bytes:</a:t>
            </a:r>
            <a:r>
              <a:rPr lang="en" sz="1400">
                <a:solidFill>
                  <a:srgbClr val="434343"/>
                </a:solidFill>
              </a:rPr>
              <a:t> or </a:t>
            </a:r>
            <a:r>
              <a:rPr b="1" lang="en" sz="1400">
                <a:solidFill>
                  <a:srgbClr val="434343"/>
                </a:solidFill>
              </a:rPr>
              <a:t>RECEIVED</a:t>
            </a:r>
            <a:r>
              <a:rPr lang="en" sz="1400">
                <a:solidFill>
                  <a:srgbClr val="434343"/>
                </a:solidFill>
              </a:rPr>
              <a:t> </a:t>
            </a:r>
            <a:r>
              <a:rPr i="1" lang="en" sz="1400">
                <a:solidFill>
                  <a:srgbClr val="434343"/>
                </a:solidFill>
              </a:rPr>
              <a:t>#</a:t>
            </a:r>
            <a:r>
              <a:rPr lang="en" sz="1400">
                <a:solidFill>
                  <a:srgbClr val="434343"/>
                </a:solidFill>
              </a:rPr>
              <a:t> </a:t>
            </a:r>
            <a:r>
              <a:rPr b="1" lang="en" sz="1400">
                <a:solidFill>
                  <a:srgbClr val="434343"/>
                </a:solidFill>
              </a:rPr>
              <a:t>bytes:</a:t>
            </a:r>
            <a:r>
              <a:rPr lang="en" sz="1400">
                <a:solidFill>
                  <a:srgbClr val="434343"/>
                </a:solidFill>
              </a:rPr>
              <a:t> as appropriate.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(Note the colon and space between the word </a:t>
            </a:r>
            <a:r>
              <a:rPr b="1" lang="en" sz="1400">
                <a:solidFill>
                  <a:srgbClr val="434343"/>
                </a:solidFill>
              </a:rPr>
              <a:t>bytes</a:t>
            </a:r>
            <a:r>
              <a:rPr lang="en" sz="1400">
                <a:solidFill>
                  <a:srgbClr val="434343"/>
                </a:solidFill>
              </a:rPr>
              <a:t> and the start of the data). Each of these lines should be followed by a newline character (even if the last character of the reported string was a newline).</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Before running your program in a mode that creates a log file, please use the </a:t>
            </a:r>
            <a:r>
              <a:rPr i="1" lang="en" sz="1400">
                <a:solidFill>
                  <a:srgbClr val="434343"/>
                </a:solidFill>
              </a:rPr>
              <a:t>ulimit</a:t>
            </a:r>
            <a:r>
              <a:rPr lang="en" sz="1400">
                <a:solidFill>
                  <a:srgbClr val="434343"/>
                </a:solidFill>
              </a:rPr>
              <a:t> command to ensure that your log file does not get too large, which could happen if you have a bug in your program. </a:t>
            </a:r>
            <a:r>
              <a:rPr i="1" lang="en" sz="1400">
                <a:solidFill>
                  <a:srgbClr val="434343"/>
                </a:solidFill>
              </a:rPr>
              <a:t>ulimit 10000</a:t>
            </a:r>
            <a:r>
              <a:rPr lang="en" sz="1400">
                <a:solidFill>
                  <a:srgbClr val="434343"/>
                </a:solidFill>
              </a:rPr>
              <a:t> should be sufficient, but check out the </a:t>
            </a:r>
            <a:r>
              <a:rPr lang="en" sz="1400" u="sng">
                <a:solidFill>
                  <a:srgbClr val="434343"/>
                </a:solidFill>
                <a:hlinkClick r:id="rId3"/>
              </a:rPr>
              <a:t>ulimit man page</a:t>
            </a:r>
            <a:r>
              <a:rPr lang="en" sz="1400">
                <a:solidFill>
                  <a:srgbClr val="434343"/>
                </a:solidFill>
              </a:rPr>
              <a:t> for further details. </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Failing to limit the size of log files has filled up the HSSEAS Linux servers' /tmp directories in the past, which makes the machines hard to use for everybody, including you.</a:t>
            </a:r>
            <a:endParaRPr sz="1400">
              <a:solidFill>
                <a:srgbClr val="434343"/>
              </a:solidFill>
            </a:endParaRPr>
          </a:p>
          <a:p>
            <a:pPr indent="0" lvl="0" marL="0" rtl="0" algn="l">
              <a:spcBef>
                <a:spcPts val="1200"/>
              </a:spcBef>
              <a:spcAft>
                <a:spcPts val="0"/>
              </a:spcAft>
              <a:buClr>
                <a:schemeClr val="dk1"/>
              </a:buClr>
              <a:buSzPts val="1100"/>
              <a:buFont typeface="Arial"/>
              <a:buNone/>
            </a:pPr>
            <a:r>
              <a:rPr lang="en" sz="1400">
                <a:solidFill>
                  <a:srgbClr val="434343"/>
                </a:solidFill>
              </a:rPr>
              <a:t>Sample log format output: </a:t>
            </a:r>
            <a:r>
              <a:rPr b="1" lang="en" sz="1400">
                <a:solidFill>
                  <a:srgbClr val="434343"/>
                </a:solidFill>
              </a:rPr>
              <a:t>SENT 35 bytes: sendingsendingsendingsendingsending</a:t>
            </a:r>
            <a:br>
              <a:rPr b="1" lang="en" sz="1400">
                <a:solidFill>
                  <a:srgbClr val="434343"/>
                </a:solidFill>
              </a:rPr>
            </a:br>
            <a:r>
              <a:rPr b="1" lang="en" sz="1400">
                <a:solidFill>
                  <a:srgbClr val="434343"/>
                </a:solidFill>
              </a:rPr>
              <a:t>			                    RECEIVED 18 bytes: receivingreceiving</a:t>
            </a:r>
            <a:br>
              <a:rPr b="1" lang="en" sz="1400">
                <a:solidFill>
                  <a:srgbClr val="434343"/>
                </a:solidFill>
              </a:rPr>
            </a:br>
            <a:br>
              <a:rPr b="1" lang="en" sz="1400">
                <a:solidFill>
                  <a:srgbClr val="434343"/>
                </a:solidFill>
              </a:rPr>
            </a:br>
            <a:endParaRPr sz="1400">
              <a:solidFill>
                <a:srgbClr val="434343"/>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83"/>
          <p:cNvSpPr txBox="1"/>
          <p:nvPr>
            <p:ph type="title"/>
          </p:nvPr>
        </p:nvSpPr>
        <p:spPr>
          <a:xfrm>
            <a:off x="729450" y="120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Shut down order</a:t>
            </a:r>
            <a:endParaRPr/>
          </a:p>
        </p:txBody>
      </p:sp>
      <p:sp>
        <p:nvSpPr>
          <p:cNvPr id="764" name="Google Shape;764;p83"/>
          <p:cNvSpPr txBox="1"/>
          <p:nvPr>
            <p:ph idx="1" type="body"/>
          </p:nvPr>
        </p:nvSpPr>
        <p:spPr>
          <a:xfrm>
            <a:off x="729450" y="1562725"/>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434343"/>
              </a:buClr>
              <a:buSzPts val="1400"/>
              <a:buChar char="●"/>
            </a:pPr>
            <a:r>
              <a:rPr lang="en" sz="1400">
                <a:solidFill>
                  <a:srgbClr val="434343"/>
                </a:solidFill>
              </a:rPr>
              <a:t>If the client initiates the closing of the socket, it may not receive the last output from the shell. To ensure that no output is lost, shut-downs should be initiated from the server side:</a:t>
            </a:r>
            <a:endParaRPr sz="1400">
              <a:solidFill>
                <a:srgbClr val="434343"/>
              </a:solidFill>
            </a:endParaRPr>
          </a:p>
          <a:p>
            <a:pPr indent="-317500" lvl="0" marL="914400" rtl="0" algn="l">
              <a:spcBef>
                <a:spcPts val="0"/>
              </a:spcBef>
              <a:spcAft>
                <a:spcPts val="0"/>
              </a:spcAft>
              <a:buClr>
                <a:srgbClr val="434343"/>
              </a:buClr>
              <a:buSzPts val="1400"/>
              <a:buAutoNum type="arabicPeriod"/>
            </a:pPr>
            <a:r>
              <a:rPr lang="en" sz="1400">
                <a:solidFill>
                  <a:srgbClr val="434343"/>
                </a:solidFill>
              </a:rPr>
              <a:t>an </a:t>
            </a:r>
            <a:r>
              <a:rPr i="1" lang="en" sz="1400">
                <a:solidFill>
                  <a:srgbClr val="434343"/>
                </a:solidFill>
              </a:rPr>
              <a:t>exit(1)</a:t>
            </a:r>
            <a:r>
              <a:rPr lang="en" sz="1400">
                <a:solidFill>
                  <a:srgbClr val="434343"/>
                </a:solidFill>
              </a:rPr>
              <a:t> command is sent to the shell, or the server closes the write pipe to the shell.</a:t>
            </a:r>
            <a:endParaRPr sz="1400">
              <a:solidFill>
                <a:srgbClr val="434343"/>
              </a:solidFill>
            </a:endParaRPr>
          </a:p>
          <a:p>
            <a:pPr indent="-317500" lvl="0" marL="914400" rtl="0" algn="l">
              <a:spcBef>
                <a:spcPts val="0"/>
              </a:spcBef>
              <a:spcAft>
                <a:spcPts val="0"/>
              </a:spcAft>
              <a:buClr>
                <a:srgbClr val="434343"/>
              </a:buClr>
              <a:buSzPts val="1400"/>
              <a:buAutoNum type="arabicPeriod"/>
            </a:pPr>
            <a:r>
              <a:rPr lang="en" sz="1400">
                <a:solidFill>
                  <a:srgbClr val="434343"/>
                </a:solidFill>
              </a:rPr>
              <a:t>the shell exits, causing the server to receive an EOF on the read pipe from the shell.</a:t>
            </a:r>
            <a:endParaRPr sz="1400">
              <a:solidFill>
                <a:srgbClr val="434343"/>
              </a:solidFill>
            </a:endParaRPr>
          </a:p>
          <a:p>
            <a:pPr indent="-317500" lvl="0" marL="914400" rtl="0" algn="l">
              <a:spcBef>
                <a:spcPts val="0"/>
              </a:spcBef>
              <a:spcAft>
                <a:spcPts val="0"/>
              </a:spcAft>
              <a:buClr>
                <a:srgbClr val="434343"/>
              </a:buClr>
              <a:buSzPts val="1400"/>
              <a:buAutoNum type="arabicPeriod"/>
            </a:pPr>
            <a:r>
              <a:rPr lang="en" sz="1400">
                <a:solidFill>
                  <a:srgbClr val="434343"/>
                </a:solidFill>
              </a:rPr>
              <a:t>the server collects and reports the shell's termination status.</a:t>
            </a:r>
            <a:endParaRPr sz="1400">
              <a:solidFill>
                <a:srgbClr val="434343"/>
              </a:solidFill>
            </a:endParaRPr>
          </a:p>
          <a:p>
            <a:pPr indent="-317500" lvl="0" marL="914400" rtl="0" algn="l">
              <a:spcBef>
                <a:spcPts val="0"/>
              </a:spcBef>
              <a:spcAft>
                <a:spcPts val="0"/>
              </a:spcAft>
              <a:buClr>
                <a:srgbClr val="434343"/>
              </a:buClr>
              <a:buSzPts val="1400"/>
              <a:buAutoNum type="arabicPeriod"/>
            </a:pPr>
            <a:r>
              <a:rPr lang="en" sz="1400">
                <a:solidFill>
                  <a:srgbClr val="434343"/>
                </a:solidFill>
              </a:rPr>
              <a:t>the server closes the network socket to the client, and exits.</a:t>
            </a:r>
            <a:endParaRPr sz="1400">
              <a:solidFill>
                <a:srgbClr val="434343"/>
              </a:solidFill>
            </a:endParaRPr>
          </a:p>
          <a:p>
            <a:pPr indent="-317500" lvl="0" marL="914400" rtl="0" algn="l">
              <a:spcBef>
                <a:spcPts val="0"/>
              </a:spcBef>
              <a:spcAft>
                <a:spcPts val="0"/>
              </a:spcAft>
              <a:buClr>
                <a:srgbClr val="434343"/>
              </a:buClr>
              <a:buSzPts val="1400"/>
              <a:buAutoNum type="arabicPeriod"/>
            </a:pPr>
            <a:r>
              <a:rPr lang="en" sz="1400">
                <a:solidFill>
                  <a:srgbClr val="434343"/>
                </a:solidFill>
              </a:rPr>
              <a:t>the client continues to process output from the server until it receives an error on the network socket from the server.</a:t>
            </a:r>
            <a:endParaRPr sz="1400">
              <a:solidFill>
                <a:srgbClr val="434343"/>
              </a:solidFill>
            </a:endParaRPr>
          </a:p>
          <a:p>
            <a:pPr indent="-317500" lvl="0" marL="914400" rtl="0" algn="l">
              <a:spcBef>
                <a:spcPts val="0"/>
              </a:spcBef>
              <a:spcAft>
                <a:spcPts val="0"/>
              </a:spcAft>
              <a:buClr>
                <a:srgbClr val="434343"/>
              </a:buClr>
              <a:buSzPts val="1400"/>
              <a:buAutoNum type="arabicPeriod"/>
            </a:pPr>
            <a:r>
              <a:rPr lang="en" sz="1400">
                <a:solidFill>
                  <a:srgbClr val="434343"/>
                </a:solidFill>
              </a:rPr>
              <a:t>the client restores terminal modes and exits.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After reporting the shell's termination status and closing the network socket, the server should exit. Otherwise it would tie up the socket and prevent testing new server versions.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After your test is complete, the client, server, and shell should all be gone. There should be no remaining orphan processes.</a:t>
            </a:r>
            <a:endParaRPr sz="1400">
              <a:solidFill>
                <a:srgbClr val="434343"/>
              </a:solidFill>
            </a:endParaRPr>
          </a:p>
          <a:p>
            <a:pPr indent="0" lvl="0" marL="0" rtl="0" algn="l">
              <a:spcBef>
                <a:spcPts val="1200"/>
              </a:spcBef>
              <a:spcAft>
                <a:spcPts val="1600"/>
              </a:spcAft>
              <a:buNone/>
            </a:pPr>
            <a:r>
              <a:t/>
            </a:r>
            <a:endParaRPr sz="1400">
              <a:solidFill>
                <a:srgbClr val="434343"/>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84"/>
          <p:cNvSpPr txBox="1"/>
          <p:nvPr>
            <p:ph type="title"/>
          </p:nvPr>
        </p:nvSpPr>
        <p:spPr>
          <a:xfrm>
            <a:off x="787675" y="1279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770" name="Google Shape;770;p84"/>
          <p:cNvSpPr txBox="1"/>
          <p:nvPr>
            <p:ph idx="1" type="body"/>
          </p:nvPr>
        </p:nvSpPr>
        <p:spPr>
          <a:xfrm>
            <a:off x="671225" y="1989475"/>
            <a:ext cx="7688700" cy="233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you need to save and restore both clients and servers terminal modes?</a:t>
            </a:r>
            <a:endParaRPr/>
          </a:p>
          <a:p>
            <a:pPr indent="-311150" lvl="0" marL="457200" rtl="0" algn="l">
              <a:spcBef>
                <a:spcPts val="0"/>
              </a:spcBef>
              <a:spcAft>
                <a:spcPts val="0"/>
              </a:spcAft>
              <a:buSzPts val="1300"/>
              <a:buChar char="●"/>
            </a:pPr>
            <a:r>
              <a:rPr lang="en"/>
              <a:t>Who exits first? Client or Server?</a:t>
            </a:r>
            <a:endParaRPr/>
          </a:p>
          <a:p>
            <a:pPr indent="-311150" lvl="0" marL="457200" rtl="0" algn="l">
              <a:spcBef>
                <a:spcPts val="0"/>
              </a:spcBef>
              <a:spcAft>
                <a:spcPts val="0"/>
              </a:spcAft>
              <a:buSzPts val="1300"/>
              <a:buChar char="●"/>
            </a:pPr>
            <a:r>
              <a:rPr lang="en"/>
              <a:t>What all errors should you handle?</a:t>
            </a:r>
            <a:endParaRPr/>
          </a:p>
          <a:p>
            <a:pPr indent="-311150" lvl="0" marL="457200" rtl="0" algn="l">
              <a:spcBef>
                <a:spcPts val="0"/>
              </a:spcBef>
              <a:spcAft>
                <a:spcPts val="0"/>
              </a:spcAft>
              <a:buSzPts val="1300"/>
              <a:buChar char="●"/>
            </a:pPr>
            <a:r>
              <a:rPr lang="en"/>
              <a:t>Polling on server and client should happen on which file descriptors?</a:t>
            </a:r>
            <a:endParaRPr/>
          </a:p>
          <a:p>
            <a:pPr indent="-311150" lvl="0" marL="457200" rtl="0" algn="l">
              <a:spcBef>
                <a:spcPts val="0"/>
              </a:spcBef>
              <a:spcAft>
                <a:spcPts val="0"/>
              </a:spcAft>
              <a:buSzPts val="1300"/>
              <a:buChar char="●"/>
            </a:pPr>
            <a:r>
              <a:rPr lang="en"/>
              <a:t>What events should you poll on?</a:t>
            </a:r>
            <a:endParaRPr/>
          </a:p>
          <a:p>
            <a:pPr indent="-311150" lvl="0" marL="457200" rtl="0" algn="l">
              <a:spcBef>
                <a:spcPts val="0"/>
              </a:spcBef>
              <a:spcAft>
                <a:spcPts val="0"/>
              </a:spcAft>
              <a:buSzPts val="1300"/>
              <a:buChar char="●"/>
            </a:pPr>
            <a:r>
              <a:rPr lang="en"/>
              <a:t>What flush flag is ideal for our use case? </a:t>
            </a:r>
            <a:endParaRPr/>
          </a:p>
          <a:p>
            <a:pPr indent="0" lvl="0" marL="0" rtl="0" algn="l">
              <a:spcBef>
                <a:spcPts val="16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85"/>
          <p:cNvSpPr txBox="1"/>
          <p:nvPr>
            <p:ph type="title"/>
          </p:nvPr>
        </p:nvSpPr>
        <p:spPr>
          <a:xfrm>
            <a:off x="321600" y="26360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Thank you!</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parent</a:t>
            </a:r>
            <a:endParaRPr/>
          </a:p>
        </p:txBody>
      </p:sp>
      <p:sp>
        <p:nvSpPr>
          <p:cNvPr id="145" name="Google Shape;145;p20"/>
          <p:cNvSpPr txBox="1"/>
          <p:nvPr>
            <p:ph idx="1" type="body"/>
          </p:nvPr>
        </p:nvSpPr>
        <p:spPr>
          <a:xfrm>
            <a:off x="601850" y="2005325"/>
            <a:ext cx="6871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Read input from keyboard </a:t>
            </a:r>
            <a:endParaRPr sz="1400"/>
          </a:p>
          <a:p>
            <a:pPr indent="-317500" lvl="0" marL="914400" rtl="0" algn="l">
              <a:spcBef>
                <a:spcPts val="0"/>
              </a:spcBef>
              <a:spcAft>
                <a:spcPts val="0"/>
              </a:spcAft>
              <a:buSzPts val="1400"/>
              <a:buAutoNum type="arabicPeriod"/>
            </a:pPr>
            <a:r>
              <a:rPr lang="en" sz="1400"/>
              <a:t>Display input on stdout (screen)</a:t>
            </a:r>
            <a:endParaRPr sz="1400"/>
          </a:p>
          <a:p>
            <a:pPr indent="-317500" lvl="0" marL="914400" rtl="0" algn="l">
              <a:spcBef>
                <a:spcPts val="0"/>
              </a:spcBef>
              <a:spcAft>
                <a:spcPts val="0"/>
              </a:spcAft>
              <a:buSzPts val="1400"/>
              <a:buAutoNum type="arabicPeriod"/>
            </a:pPr>
            <a:r>
              <a:rPr lang="en" sz="1400"/>
              <a:t>Send input to child-shell</a:t>
            </a:r>
            <a:endParaRPr sz="1400"/>
          </a:p>
          <a:p>
            <a:pPr indent="-317500" lvl="0" marL="457200" rtl="0" algn="l">
              <a:spcBef>
                <a:spcPts val="0"/>
              </a:spcBef>
              <a:spcAft>
                <a:spcPts val="0"/>
              </a:spcAft>
              <a:buSzPts val="1400"/>
              <a:buChar char="●"/>
            </a:pPr>
            <a:r>
              <a:rPr lang="en" sz="1400"/>
              <a:t>Display processed output from child shell </a:t>
            </a:r>
            <a:endParaRPr sz="1400"/>
          </a:p>
          <a:p>
            <a:pPr indent="-317500" lvl="0" marL="914400" rtl="0" algn="l">
              <a:spcBef>
                <a:spcPts val="0"/>
              </a:spcBef>
              <a:spcAft>
                <a:spcPts val="0"/>
              </a:spcAft>
              <a:buSzPts val="1400"/>
              <a:buAutoNum type="arabicPeriod"/>
            </a:pPr>
            <a:r>
              <a:rPr lang="en" sz="1400"/>
              <a:t>Output of child-shell on processing must be shown on stdout (screen)</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1A - parent</a:t>
            </a:r>
            <a:endParaRPr/>
          </a:p>
        </p:txBody>
      </p:sp>
      <p:sp>
        <p:nvSpPr>
          <p:cNvPr id="151" name="Google Shape;15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cases:</a:t>
            </a:r>
            <a:endParaRPr/>
          </a:p>
          <a:p>
            <a:pPr indent="0" lvl="0" marL="0" rtl="0" algn="l">
              <a:spcBef>
                <a:spcPts val="1600"/>
              </a:spcBef>
              <a:spcAft>
                <a:spcPts val="0"/>
              </a:spcAft>
              <a:buNone/>
            </a:pPr>
            <a:r>
              <a:rPr lang="en"/>
              <a:t>If Ctrl+D is received from keyboard:</a:t>
            </a:r>
            <a:endParaRPr/>
          </a:p>
          <a:p>
            <a:pPr indent="-311150" lvl="0" marL="457200" rtl="0" algn="l">
              <a:spcBef>
                <a:spcPts val="1600"/>
              </a:spcBef>
              <a:spcAft>
                <a:spcPts val="0"/>
              </a:spcAft>
              <a:buSzPts val="1300"/>
              <a:buChar char="●"/>
            </a:pPr>
            <a:r>
              <a:rPr lang="en"/>
              <a:t>Stop reading input from keyboard</a:t>
            </a:r>
            <a:endParaRPr/>
          </a:p>
          <a:p>
            <a:pPr indent="-311150" lvl="0" marL="457200" rtl="0" algn="l">
              <a:spcBef>
                <a:spcPts val="0"/>
              </a:spcBef>
              <a:spcAft>
                <a:spcPts val="0"/>
              </a:spcAft>
              <a:buSzPts val="1300"/>
              <a:buChar char="●"/>
            </a:pPr>
            <a:r>
              <a:rPr lang="en"/>
              <a:t>Process any remaining output from child shell</a:t>
            </a:r>
            <a:endParaRPr/>
          </a:p>
          <a:p>
            <a:pPr indent="-311150" lvl="0" marL="457200" rtl="0" algn="l">
              <a:spcBef>
                <a:spcPts val="0"/>
              </a:spcBef>
              <a:spcAft>
                <a:spcPts val="0"/>
              </a:spcAft>
              <a:buSzPts val="1300"/>
              <a:buChar char="●"/>
            </a:pPr>
            <a:r>
              <a:rPr lang="en"/>
              <a:t>Restore normal terminal modes</a:t>
            </a:r>
            <a:endParaRPr/>
          </a:p>
          <a:p>
            <a:pPr indent="-311150" lvl="0" marL="457200" rtl="0" algn="l">
              <a:spcBef>
                <a:spcPts val="0"/>
              </a:spcBef>
              <a:spcAft>
                <a:spcPts val="0"/>
              </a:spcAft>
              <a:buSzPts val="1300"/>
              <a:buChar char="●"/>
            </a:pPr>
            <a:r>
              <a:rPr lang="en"/>
              <a:t>Report the status </a:t>
            </a:r>
            <a:endParaRPr/>
          </a:p>
          <a:p>
            <a:pPr indent="-311150" lvl="0" marL="457200" rtl="0" algn="l">
              <a:spcBef>
                <a:spcPts val="0"/>
              </a:spcBef>
              <a:spcAft>
                <a:spcPts val="0"/>
              </a:spcAft>
              <a:buSzPts val="1300"/>
              <a:buChar char="●"/>
            </a:pPr>
            <a:r>
              <a:rPr lang="en"/>
              <a:t>Exit the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