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5" r:id="rId7"/>
    <p:sldId id="256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2F3AE-FDCC-C04E-98B9-C2CBFC5D810A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841F21-02B2-7247-9C7F-4287EA96727C}">
      <dgm:prSet custT="1"/>
      <dgm:spPr/>
      <dgm:t>
        <a:bodyPr/>
        <a:lstStyle/>
        <a:p>
          <a:pPr rtl="0"/>
          <a:r>
            <a:rPr lang="en-US" altLang="zh-CN" sz="3200" i="1" dirty="0" smtClean="0">
              <a:latin typeface="Times New Roman" charset="0"/>
              <a:ea typeface="Times New Roman" charset="0"/>
              <a:cs typeface="Times New Roman" charset="0"/>
            </a:rPr>
            <a:t>Split</a:t>
          </a:r>
          <a:endParaRPr lang="en-US" sz="3200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AE94E1A-C895-CF4D-AC4A-FCD581CF6EF1}" type="parTrans" cxnId="{5FD5AB40-B17C-094A-A03F-86348BB536DA}">
      <dgm:prSet/>
      <dgm:spPr/>
      <dgm:t>
        <a:bodyPr/>
        <a:lstStyle/>
        <a:p>
          <a:endParaRPr lang="zh-CN" altLang="en-US"/>
        </a:p>
      </dgm:t>
    </dgm:pt>
    <dgm:pt modelId="{1DFA12BA-7998-5A43-BA94-1F8F607EE7BE}" type="sibTrans" cxnId="{5FD5AB40-B17C-094A-A03F-86348BB536DA}">
      <dgm:prSet/>
      <dgm:spPr/>
      <dgm:t>
        <a:bodyPr/>
        <a:lstStyle/>
        <a:p>
          <a:endParaRPr lang="zh-CN" altLang="en-US"/>
        </a:p>
      </dgm:t>
    </dgm:pt>
    <dgm:pt modelId="{5E49C9D9-2BB9-214A-B751-508CFD50FF2A}">
      <dgm:prSet/>
      <dgm:spPr/>
      <dgm:t>
        <a:bodyPr/>
        <a:lstStyle/>
        <a:p>
          <a:pPr rtl="0"/>
          <a:r>
            <a:rPr lang="en-US" dirty="0" smtClean="0">
              <a:latin typeface="Times" charset="0"/>
              <a:ea typeface="Times" charset="0"/>
              <a:cs typeface="Times" charset="0"/>
            </a:rPr>
            <a:t>Extract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475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dirty="0" smtClean="0">
              <a:latin typeface="Times" charset="0"/>
              <a:ea typeface="Times" charset="0"/>
              <a:cs typeface="Times" charset="0"/>
            </a:rPr>
            <a:t>from </a:t>
          </a:r>
          <a:r>
            <a:rPr lang="en-US" dirty="0" smtClean="0">
              <a:latin typeface="Times" charset="0"/>
              <a:ea typeface="Times" charset="0"/>
              <a:cs typeface="Times" charset="0"/>
            </a:rPr>
            <a:t>each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domain</a:t>
          </a:r>
          <a:r>
            <a:rPr lang="en-US" dirty="0" smtClean="0">
              <a:latin typeface="Times" charset="0"/>
              <a:ea typeface="Times" charset="0"/>
              <a:cs typeface="Times" charset="0"/>
            </a:rPr>
            <a:t> of news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from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‘train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dataset’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dirty="0" smtClean="0">
              <a:latin typeface="Times" charset="0"/>
              <a:ea typeface="Times" charset="0"/>
              <a:cs typeface="Times" charset="0"/>
            </a:rPr>
            <a:t>to </a:t>
          </a:r>
          <a:r>
            <a:rPr lang="en-US" dirty="0" smtClean="0">
              <a:latin typeface="Times" charset="0"/>
              <a:ea typeface="Times" charset="0"/>
              <a:cs typeface="Times" charset="0"/>
            </a:rPr>
            <a:t>construct the new test dataset which contains 1900 news samples. </a:t>
          </a:r>
          <a:endParaRPr lang="zh-CN" altLang="en-US" dirty="0">
            <a:latin typeface="Times" charset="0"/>
            <a:ea typeface="Times" charset="0"/>
            <a:cs typeface="Times" charset="0"/>
          </a:endParaRPr>
        </a:p>
      </dgm:t>
    </dgm:pt>
    <dgm:pt modelId="{733E0F9B-A890-7E49-BDA5-47E9EC28555C}" type="parTrans" cxnId="{8971C2D9-549C-E74F-8535-6FDDEEBBF909}">
      <dgm:prSet/>
      <dgm:spPr/>
      <dgm:t>
        <a:bodyPr/>
        <a:lstStyle/>
        <a:p>
          <a:endParaRPr lang="zh-CN" altLang="en-US"/>
        </a:p>
      </dgm:t>
    </dgm:pt>
    <dgm:pt modelId="{44C2C71A-45C6-2347-A3FB-596D207D600C}" type="sibTrans" cxnId="{8971C2D9-549C-E74F-8535-6FDDEEBBF909}">
      <dgm:prSet/>
      <dgm:spPr/>
      <dgm:t>
        <a:bodyPr/>
        <a:lstStyle/>
        <a:p>
          <a:endParaRPr lang="zh-CN" altLang="en-US"/>
        </a:p>
      </dgm:t>
    </dgm:pt>
    <dgm:pt modelId="{C7721A1A-E5DC-2641-B665-A9DE4B62B7BC}">
      <dgm:prSet custT="1"/>
      <dgm:spPr/>
      <dgm:t>
        <a:bodyPr/>
        <a:lstStyle/>
        <a:p>
          <a:r>
            <a:rPr lang="en-US" altLang="zh-CN" sz="3200" i="1" dirty="0" smtClean="0">
              <a:latin typeface="Times New Roman" charset="0"/>
              <a:ea typeface="Times New Roman" charset="0"/>
              <a:cs typeface="Times New Roman" charset="0"/>
            </a:rPr>
            <a:t>delete</a:t>
          </a:r>
          <a:endParaRPr lang="zh-CN" altLang="en-US" sz="3200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20B6AD1-D8A5-D44B-8C42-B1CBDCDF9067}" type="parTrans" cxnId="{6404B087-9464-AB49-BC04-BF1A5B127FED}">
      <dgm:prSet/>
      <dgm:spPr/>
      <dgm:t>
        <a:bodyPr/>
        <a:lstStyle/>
        <a:p>
          <a:endParaRPr lang="zh-CN" altLang="en-US"/>
        </a:p>
      </dgm:t>
    </dgm:pt>
    <dgm:pt modelId="{258AA780-206C-D241-9CF1-97991CCD46E7}" type="sibTrans" cxnId="{6404B087-9464-AB49-BC04-BF1A5B127FED}">
      <dgm:prSet/>
      <dgm:spPr/>
      <dgm:t>
        <a:bodyPr/>
        <a:lstStyle/>
        <a:p>
          <a:endParaRPr lang="zh-CN" altLang="en-US"/>
        </a:p>
      </dgm:t>
    </dgm:pt>
    <dgm:pt modelId="{9001496D-A650-5446-B1C3-D823C0BFA111}">
      <dgm:prSet custT="1"/>
      <dgm:spPr/>
      <dgm:t>
        <a:bodyPr/>
        <a:lstStyle/>
        <a:p>
          <a:r>
            <a:rPr lang="en-US" altLang="zh-CN" sz="3200" i="1" dirty="0" smtClean="0">
              <a:latin typeface="Times New Roman" charset="0"/>
              <a:ea typeface="Times New Roman" charset="0"/>
              <a:cs typeface="Times New Roman" charset="0"/>
            </a:rPr>
            <a:t>method</a:t>
          </a:r>
          <a:endParaRPr lang="zh-CN" altLang="en-US" sz="3200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F226C6D-0D97-424A-8225-9B481EEBE2E8}" type="parTrans" cxnId="{717FF11C-AF38-3D40-A5D1-25C1A1C5EE09}">
      <dgm:prSet/>
      <dgm:spPr/>
      <dgm:t>
        <a:bodyPr/>
        <a:lstStyle/>
        <a:p>
          <a:endParaRPr lang="zh-CN" altLang="en-US"/>
        </a:p>
      </dgm:t>
    </dgm:pt>
    <dgm:pt modelId="{7ACC4728-A79D-B145-8C6E-B5A9826D40BA}" type="sibTrans" cxnId="{717FF11C-AF38-3D40-A5D1-25C1A1C5EE09}">
      <dgm:prSet/>
      <dgm:spPr/>
      <dgm:t>
        <a:bodyPr/>
        <a:lstStyle/>
        <a:p>
          <a:endParaRPr lang="zh-CN" altLang="en-US"/>
        </a:p>
      </dgm:t>
    </dgm:pt>
    <dgm:pt modelId="{40F61C7C-B6C6-CE49-A815-4B896956858E}">
      <dgm:prSet/>
      <dgm:spPr/>
      <dgm:t>
        <a:bodyPr/>
        <a:lstStyle/>
        <a:p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Delete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useful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columns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in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csv,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such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as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‘title’(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short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description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of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the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news.)</a:t>
          </a:r>
          <a:endParaRPr lang="zh-CN" altLang="en-US" dirty="0">
            <a:latin typeface="Times" charset="0"/>
            <a:ea typeface="Times" charset="0"/>
            <a:cs typeface="Times" charset="0"/>
          </a:endParaRPr>
        </a:p>
      </dgm:t>
    </dgm:pt>
    <dgm:pt modelId="{4E68F292-1233-FA40-92BF-CDFC0583266A}" type="parTrans" cxnId="{8B167278-436C-F241-AA70-102D81459B73}">
      <dgm:prSet/>
      <dgm:spPr/>
      <dgm:t>
        <a:bodyPr/>
        <a:lstStyle/>
        <a:p>
          <a:endParaRPr lang="zh-CN" altLang="en-US"/>
        </a:p>
      </dgm:t>
    </dgm:pt>
    <dgm:pt modelId="{FD8A0207-A998-4847-A5B9-F66A4EF59048}" type="sibTrans" cxnId="{8B167278-436C-F241-AA70-102D81459B73}">
      <dgm:prSet/>
      <dgm:spPr/>
      <dgm:t>
        <a:bodyPr/>
        <a:lstStyle/>
        <a:p>
          <a:endParaRPr lang="zh-CN" altLang="en-US"/>
        </a:p>
      </dgm:t>
    </dgm:pt>
    <dgm:pt modelId="{123A8016-4A5E-4243-AC6E-C4CC65C23D45}">
      <dgm:prSet/>
      <dgm:spPr/>
      <dgm:t>
        <a:bodyPr/>
        <a:lstStyle/>
        <a:p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Consider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the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distribution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of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this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news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dataset,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some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methods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like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err="1" smtClean="0">
              <a:latin typeface="Times" charset="0"/>
              <a:ea typeface="Times" charset="0"/>
              <a:cs typeface="Times" charset="0"/>
            </a:rPr>
            <a:t>ZeroR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is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manually</a:t>
          </a:r>
          <a:r>
            <a:rPr lang="zh-CN" altLang="en-US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dirty="0" smtClean="0">
              <a:latin typeface="Times" charset="0"/>
              <a:ea typeface="Times" charset="0"/>
              <a:cs typeface="Times" charset="0"/>
            </a:rPr>
            <a:t>exclude.</a:t>
          </a:r>
          <a:endParaRPr lang="zh-CN" altLang="en-US" dirty="0">
            <a:latin typeface="Times" charset="0"/>
            <a:ea typeface="Times" charset="0"/>
            <a:cs typeface="Times" charset="0"/>
          </a:endParaRPr>
        </a:p>
      </dgm:t>
    </dgm:pt>
    <dgm:pt modelId="{CEEFA624-34DA-0A4C-8959-1EADF9179882}" type="parTrans" cxnId="{CD2D115D-E963-3E48-85BE-34BBAC9873AE}">
      <dgm:prSet/>
      <dgm:spPr/>
      <dgm:t>
        <a:bodyPr/>
        <a:lstStyle/>
        <a:p>
          <a:endParaRPr lang="zh-CN" altLang="en-US"/>
        </a:p>
      </dgm:t>
    </dgm:pt>
    <dgm:pt modelId="{17DD0A3F-2191-3743-B3ED-9E768E14E30C}" type="sibTrans" cxnId="{CD2D115D-E963-3E48-85BE-34BBAC9873AE}">
      <dgm:prSet/>
      <dgm:spPr/>
      <dgm:t>
        <a:bodyPr/>
        <a:lstStyle/>
        <a:p>
          <a:endParaRPr lang="zh-CN" altLang="en-US"/>
        </a:p>
      </dgm:t>
    </dgm:pt>
    <dgm:pt modelId="{31FAC404-5F02-D048-AB19-1B2B73A24FF8}" type="pres">
      <dgm:prSet presAssocID="{BC52F3AE-FDCC-C04E-98B9-C2CBFC5D81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178F67-A33C-7D42-9A57-8440B0218AFB}" type="pres">
      <dgm:prSet presAssocID="{04841F21-02B2-7247-9C7F-4287EA96727C}" presName="composite" presStyleCnt="0"/>
      <dgm:spPr/>
    </dgm:pt>
    <dgm:pt modelId="{43E95E49-9422-B945-9E15-7B44329A3C59}" type="pres">
      <dgm:prSet presAssocID="{04841F21-02B2-7247-9C7F-4287EA96727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60D2C-2213-AC44-8F8E-8C56878C2CA3}" type="pres">
      <dgm:prSet presAssocID="{04841F21-02B2-7247-9C7F-4287EA96727C}" presName="descendantText" presStyleLbl="alignAcc1" presStyleIdx="0" presStyleCnt="3" custLinFactNeighborY="17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0E53E-2014-4746-9598-695D8DBDCDF1}" type="pres">
      <dgm:prSet presAssocID="{1DFA12BA-7998-5A43-BA94-1F8F607EE7BE}" presName="sp" presStyleCnt="0"/>
      <dgm:spPr/>
    </dgm:pt>
    <dgm:pt modelId="{205CD818-BE4E-5044-8578-735AC3AE4816}" type="pres">
      <dgm:prSet presAssocID="{C7721A1A-E5DC-2641-B665-A9DE4B62B7BC}" presName="composite" presStyleCnt="0"/>
      <dgm:spPr/>
    </dgm:pt>
    <dgm:pt modelId="{F46B0C22-6725-6E4B-8046-FA3B8ECDFE78}" type="pres">
      <dgm:prSet presAssocID="{C7721A1A-E5DC-2641-B665-A9DE4B62B7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46D61C-7457-2A4B-9910-6900BEB97515}" type="pres">
      <dgm:prSet presAssocID="{C7721A1A-E5DC-2641-B665-A9DE4B62B7B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F4B21-12AC-3440-AC40-0D89145969C9}" type="pres">
      <dgm:prSet presAssocID="{258AA780-206C-D241-9CF1-97991CCD46E7}" presName="sp" presStyleCnt="0"/>
      <dgm:spPr/>
    </dgm:pt>
    <dgm:pt modelId="{887A98C8-B7A4-7043-A1B1-63D47AA78BCD}" type="pres">
      <dgm:prSet presAssocID="{9001496D-A650-5446-B1C3-D823C0BFA111}" presName="composite" presStyleCnt="0"/>
      <dgm:spPr/>
    </dgm:pt>
    <dgm:pt modelId="{FAF51703-039E-004A-94A6-CB3BD83B3694}" type="pres">
      <dgm:prSet presAssocID="{9001496D-A650-5446-B1C3-D823C0BFA11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03ED7-8D44-EB44-9555-A95A0CAB4FED}" type="pres">
      <dgm:prSet presAssocID="{9001496D-A650-5446-B1C3-D823C0BFA11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87A5FB-97F5-A84D-9160-862E46E9DEED}" type="presOf" srcId="{123A8016-4A5E-4243-AC6E-C4CC65C23D45}" destId="{DAD03ED7-8D44-EB44-9555-A95A0CAB4FED}" srcOrd="0" destOrd="0" presId="urn:microsoft.com/office/officeart/2005/8/layout/chevron2"/>
    <dgm:cxn modelId="{8971C2D9-549C-E74F-8535-6FDDEEBBF909}" srcId="{04841F21-02B2-7247-9C7F-4287EA96727C}" destId="{5E49C9D9-2BB9-214A-B751-508CFD50FF2A}" srcOrd="0" destOrd="0" parTransId="{733E0F9B-A890-7E49-BDA5-47E9EC28555C}" sibTransId="{44C2C71A-45C6-2347-A3FB-596D207D600C}"/>
    <dgm:cxn modelId="{D13411AD-A30C-644E-BDAD-21DC19DE1351}" type="presOf" srcId="{9001496D-A650-5446-B1C3-D823C0BFA111}" destId="{FAF51703-039E-004A-94A6-CB3BD83B3694}" srcOrd="0" destOrd="0" presId="urn:microsoft.com/office/officeart/2005/8/layout/chevron2"/>
    <dgm:cxn modelId="{717FF11C-AF38-3D40-A5D1-25C1A1C5EE09}" srcId="{BC52F3AE-FDCC-C04E-98B9-C2CBFC5D810A}" destId="{9001496D-A650-5446-B1C3-D823C0BFA111}" srcOrd="2" destOrd="0" parTransId="{8F226C6D-0D97-424A-8225-9B481EEBE2E8}" sibTransId="{7ACC4728-A79D-B145-8C6E-B5A9826D40BA}"/>
    <dgm:cxn modelId="{2691BAEC-850D-644E-AD40-54967BF7DEA4}" type="presOf" srcId="{04841F21-02B2-7247-9C7F-4287EA96727C}" destId="{43E95E49-9422-B945-9E15-7B44329A3C59}" srcOrd="0" destOrd="0" presId="urn:microsoft.com/office/officeart/2005/8/layout/chevron2"/>
    <dgm:cxn modelId="{623E7F77-F7C8-8740-8721-CAF78DE5AEC7}" type="presOf" srcId="{BC52F3AE-FDCC-C04E-98B9-C2CBFC5D810A}" destId="{31FAC404-5F02-D048-AB19-1B2B73A24FF8}" srcOrd="0" destOrd="0" presId="urn:microsoft.com/office/officeart/2005/8/layout/chevron2"/>
    <dgm:cxn modelId="{CD2D115D-E963-3E48-85BE-34BBAC9873AE}" srcId="{9001496D-A650-5446-B1C3-D823C0BFA111}" destId="{123A8016-4A5E-4243-AC6E-C4CC65C23D45}" srcOrd="0" destOrd="0" parTransId="{CEEFA624-34DA-0A4C-8959-1EADF9179882}" sibTransId="{17DD0A3F-2191-3743-B3ED-9E768E14E30C}"/>
    <dgm:cxn modelId="{391E4ED5-9D94-B44B-8A94-00B11FDC31B5}" type="presOf" srcId="{40F61C7C-B6C6-CE49-A815-4B896956858E}" destId="{6046D61C-7457-2A4B-9910-6900BEB97515}" srcOrd="0" destOrd="0" presId="urn:microsoft.com/office/officeart/2005/8/layout/chevron2"/>
    <dgm:cxn modelId="{8B167278-436C-F241-AA70-102D81459B73}" srcId="{C7721A1A-E5DC-2641-B665-A9DE4B62B7BC}" destId="{40F61C7C-B6C6-CE49-A815-4B896956858E}" srcOrd="0" destOrd="0" parTransId="{4E68F292-1233-FA40-92BF-CDFC0583266A}" sibTransId="{FD8A0207-A998-4847-A5B9-F66A4EF59048}"/>
    <dgm:cxn modelId="{5FD5AB40-B17C-094A-A03F-86348BB536DA}" srcId="{BC52F3AE-FDCC-C04E-98B9-C2CBFC5D810A}" destId="{04841F21-02B2-7247-9C7F-4287EA96727C}" srcOrd="0" destOrd="0" parTransId="{AAE94E1A-C895-CF4D-AC4A-FCD581CF6EF1}" sibTransId="{1DFA12BA-7998-5A43-BA94-1F8F607EE7BE}"/>
    <dgm:cxn modelId="{CE7087D2-0237-2842-826E-22CF7A8F0F89}" type="presOf" srcId="{C7721A1A-E5DC-2641-B665-A9DE4B62B7BC}" destId="{F46B0C22-6725-6E4B-8046-FA3B8ECDFE78}" srcOrd="0" destOrd="0" presId="urn:microsoft.com/office/officeart/2005/8/layout/chevron2"/>
    <dgm:cxn modelId="{6404B087-9464-AB49-BC04-BF1A5B127FED}" srcId="{BC52F3AE-FDCC-C04E-98B9-C2CBFC5D810A}" destId="{C7721A1A-E5DC-2641-B665-A9DE4B62B7BC}" srcOrd="1" destOrd="0" parTransId="{020B6AD1-D8A5-D44B-8C42-B1CBDCDF9067}" sibTransId="{258AA780-206C-D241-9CF1-97991CCD46E7}"/>
    <dgm:cxn modelId="{A98B10AD-89C5-D540-8CED-50022BEB7A11}" type="presOf" srcId="{5E49C9D9-2BB9-214A-B751-508CFD50FF2A}" destId="{39F60D2C-2213-AC44-8F8E-8C56878C2CA3}" srcOrd="0" destOrd="0" presId="urn:microsoft.com/office/officeart/2005/8/layout/chevron2"/>
    <dgm:cxn modelId="{96B63246-5C0F-8848-ADD3-99C055DB5A22}" type="presParOf" srcId="{31FAC404-5F02-D048-AB19-1B2B73A24FF8}" destId="{6F178F67-A33C-7D42-9A57-8440B0218AFB}" srcOrd="0" destOrd="0" presId="urn:microsoft.com/office/officeart/2005/8/layout/chevron2"/>
    <dgm:cxn modelId="{2C5E6A80-F618-5648-AAF4-64E4AD5F5230}" type="presParOf" srcId="{6F178F67-A33C-7D42-9A57-8440B0218AFB}" destId="{43E95E49-9422-B945-9E15-7B44329A3C59}" srcOrd="0" destOrd="0" presId="urn:microsoft.com/office/officeart/2005/8/layout/chevron2"/>
    <dgm:cxn modelId="{2210D5C2-AC38-3442-A4A6-2A40EC27BEF9}" type="presParOf" srcId="{6F178F67-A33C-7D42-9A57-8440B0218AFB}" destId="{39F60D2C-2213-AC44-8F8E-8C56878C2CA3}" srcOrd="1" destOrd="0" presId="urn:microsoft.com/office/officeart/2005/8/layout/chevron2"/>
    <dgm:cxn modelId="{07D63588-5092-5D4B-AA6C-57871173BFB9}" type="presParOf" srcId="{31FAC404-5F02-D048-AB19-1B2B73A24FF8}" destId="{DE90E53E-2014-4746-9598-695D8DBDCDF1}" srcOrd="1" destOrd="0" presId="urn:microsoft.com/office/officeart/2005/8/layout/chevron2"/>
    <dgm:cxn modelId="{68710DAE-06D4-3649-A1EA-A84D124D2D89}" type="presParOf" srcId="{31FAC404-5F02-D048-AB19-1B2B73A24FF8}" destId="{205CD818-BE4E-5044-8578-735AC3AE4816}" srcOrd="2" destOrd="0" presId="urn:microsoft.com/office/officeart/2005/8/layout/chevron2"/>
    <dgm:cxn modelId="{B94642C1-5CD2-7B4E-88DA-17C21259AEC6}" type="presParOf" srcId="{205CD818-BE4E-5044-8578-735AC3AE4816}" destId="{F46B0C22-6725-6E4B-8046-FA3B8ECDFE78}" srcOrd="0" destOrd="0" presId="urn:microsoft.com/office/officeart/2005/8/layout/chevron2"/>
    <dgm:cxn modelId="{0A6944F8-B91A-6A48-A11E-51C666DB1A5A}" type="presParOf" srcId="{205CD818-BE4E-5044-8578-735AC3AE4816}" destId="{6046D61C-7457-2A4B-9910-6900BEB97515}" srcOrd="1" destOrd="0" presId="urn:microsoft.com/office/officeart/2005/8/layout/chevron2"/>
    <dgm:cxn modelId="{63ED08C1-A95A-0E47-A376-0427B6328D8D}" type="presParOf" srcId="{31FAC404-5F02-D048-AB19-1B2B73A24FF8}" destId="{895F4B21-12AC-3440-AC40-0D89145969C9}" srcOrd="3" destOrd="0" presId="urn:microsoft.com/office/officeart/2005/8/layout/chevron2"/>
    <dgm:cxn modelId="{002F6CD2-CD94-E04A-8612-0BB055266A68}" type="presParOf" srcId="{31FAC404-5F02-D048-AB19-1B2B73A24FF8}" destId="{887A98C8-B7A4-7043-A1B1-63D47AA78BCD}" srcOrd="4" destOrd="0" presId="urn:microsoft.com/office/officeart/2005/8/layout/chevron2"/>
    <dgm:cxn modelId="{F82332A0-A6FE-7741-9988-854D38BBA5AF}" type="presParOf" srcId="{887A98C8-B7A4-7043-A1B1-63D47AA78BCD}" destId="{FAF51703-039E-004A-94A6-CB3BD83B3694}" srcOrd="0" destOrd="0" presId="urn:microsoft.com/office/officeart/2005/8/layout/chevron2"/>
    <dgm:cxn modelId="{75A2BCB9-CC9E-444D-85FC-7207B64B7478}" type="presParOf" srcId="{887A98C8-B7A4-7043-A1B1-63D47AA78BCD}" destId="{DAD03ED7-8D44-EB44-9555-A95A0CAB4F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5E49-9422-B945-9E15-7B44329A3C59}">
      <dsp:nvSpPr>
        <dsp:cNvPr id="0" name=""/>
        <dsp:cNvSpPr/>
      </dsp:nvSpPr>
      <dsp:spPr>
        <a:xfrm rot="5400000">
          <a:off x="-276642" y="278403"/>
          <a:ext cx="1844280" cy="12909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i="1" kern="1200" dirty="0" smtClean="0">
              <a:latin typeface="Times New Roman" charset="0"/>
              <a:ea typeface="Times New Roman" charset="0"/>
              <a:cs typeface="Times New Roman" charset="0"/>
            </a:rPr>
            <a:t>Split</a:t>
          </a:r>
          <a:endParaRPr lang="en-US" sz="3200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0" y="647259"/>
        <a:ext cx="1290996" cy="553284"/>
      </dsp:txXfrm>
    </dsp:sp>
    <dsp:sp modelId="{39F60D2C-2213-AC44-8F8E-8C56878C2CA3}">
      <dsp:nvSpPr>
        <dsp:cNvPr id="0" name=""/>
        <dsp:cNvSpPr/>
      </dsp:nvSpPr>
      <dsp:spPr>
        <a:xfrm rot="5400000">
          <a:off x="5035862" y="-3721622"/>
          <a:ext cx="1198782" cy="868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Extract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475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from </a:t>
          </a: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each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domain</a:t>
          </a: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 of news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from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‘train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dataset’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to </a:t>
          </a:r>
          <a:r>
            <a:rPr lang="en-US" sz="2600" kern="1200" dirty="0" smtClean="0">
              <a:latin typeface="Times" charset="0"/>
              <a:ea typeface="Times" charset="0"/>
              <a:cs typeface="Times" charset="0"/>
            </a:rPr>
            <a:t>construct the new test dataset which contains 1900 news samples. </a:t>
          </a:r>
          <a:endParaRPr lang="zh-CN" altLang="en-US" sz="2600" kern="1200" dirty="0">
            <a:latin typeface="Times" charset="0"/>
            <a:ea typeface="Times" charset="0"/>
            <a:cs typeface="Times" charset="0"/>
          </a:endParaRPr>
        </a:p>
      </dsp:txBody>
      <dsp:txXfrm rot="-5400000">
        <a:off x="1290996" y="81764"/>
        <a:ext cx="8629994" cy="1081742"/>
      </dsp:txXfrm>
    </dsp:sp>
    <dsp:sp modelId="{F46B0C22-6725-6E4B-8046-FA3B8ECDFE78}">
      <dsp:nvSpPr>
        <dsp:cNvPr id="0" name=""/>
        <dsp:cNvSpPr/>
      </dsp:nvSpPr>
      <dsp:spPr>
        <a:xfrm rot="5400000">
          <a:off x="-276642" y="1930958"/>
          <a:ext cx="1844280" cy="12909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i="1" kern="1200" dirty="0" smtClean="0">
              <a:latin typeface="Times New Roman" charset="0"/>
              <a:ea typeface="Times New Roman" charset="0"/>
              <a:cs typeface="Times New Roman" charset="0"/>
            </a:rPr>
            <a:t>delete</a:t>
          </a:r>
          <a:endParaRPr lang="zh-CN" altLang="en-US" sz="3200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0" y="2299814"/>
        <a:ext cx="1290996" cy="553284"/>
      </dsp:txXfrm>
    </dsp:sp>
    <dsp:sp modelId="{6046D61C-7457-2A4B-9910-6900BEB97515}">
      <dsp:nvSpPr>
        <dsp:cNvPr id="0" name=""/>
        <dsp:cNvSpPr/>
      </dsp:nvSpPr>
      <dsp:spPr>
        <a:xfrm rot="5400000">
          <a:off x="5035862" y="-2090549"/>
          <a:ext cx="1198782" cy="868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Delete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useful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columns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in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csv,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such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as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‘title’(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short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description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of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the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news.)</a:t>
          </a:r>
          <a:endParaRPr lang="zh-CN" altLang="en-US" sz="2600" kern="1200" dirty="0">
            <a:latin typeface="Times" charset="0"/>
            <a:ea typeface="Times" charset="0"/>
            <a:cs typeface="Times" charset="0"/>
          </a:endParaRPr>
        </a:p>
      </dsp:txBody>
      <dsp:txXfrm rot="-5400000">
        <a:off x="1290996" y="1712837"/>
        <a:ext cx="8629994" cy="1081742"/>
      </dsp:txXfrm>
    </dsp:sp>
    <dsp:sp modelId="{FAF51703-039E-004A-94A6-CB3BD83B3694}">
      <dsp:nvSpPr>
        <dsp:cNvPr id="0" name=""/>
        <dsp:cNvSpPr/>
      </dsp:nvSpPr>
      <dsp:spPr>
        <a:xfrm rot="5400000">
          <a:off x="-276642" y="3583513"/>
          <a:ext cx="1844280" cy="12909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i="1" kern="1200" dirty="0" smtClean="0">
              <a:latin typeface="Times New Roman" charset="0"/>
              <a:ea typeface="Times New Roman" charset="0"/>
              <a:cs typeface="Times New Roman" charset="0"/>
            </a:rPr>
            <a:t>method</a:t>
          </a:r>
          <a:endParaRPr lang="zh-CN" altLang="en-US" sz="3200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0" y="3952369"/>
        <a:ext cx="1290996" cy="553284"/>
      </dsp:txXfrm>
    </dsp:sp>
    <dsp:sp modelId="{DAD03ED7-8D44-EB44-9555-A95A0CAB4FED}">
      <dsp:nvSpPr>
        <dsp:cNvPr id="0" name=""/>
        <dsp:cNvSpPr/>
      </dsp:nvSpPr>
      <dsp:spPr>
        <a:xfrm rot="5400000">
          <a:off x="5035862" y="-437994"/>
          <a:ext cx="1198782" cy="868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Consider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the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distribution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of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this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news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dataset,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some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methods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like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err="1" smtClean="0">
              <a:latin typeface="Times" charset="0"/>
              <a:ea typeface="Times" charset="0"/>
              <a:cs typeface="Times" charset="0"/>
            </a:rPr>
            <a:t>ZeroR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is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manually</a:t>
          </a:r>
          <a:r>
            <a:rPr lang="zh-CN" altLang="en-US" sz="2600" kern="1200" dirty="0" smtClean="0">
              <a:latin typeface="Times" charset="0"/>
              <a:ea typeface="Times" charset="0"/>
              <a:cs typeface="Times" charset="0"/>
            </a:rPr>
            <a:t> </a:t>
          </a:r>
          <a:r>
            <a:rPr lang="en-US" altLang="zh-CN" sz="2600" kern="1200" dirty="0" smtClean="0">
              <a:latin typeface="Times" charset="0"/>
              <a:ea typeface="Times" charset="0"/>
              <a:cs typeface="Times" charset="0"/>
            </a:rPr>
            <a:t>exclude.</a:t>
          </a:r>
          <a:endParaRPr lang="zh-CN" altLang="en-US" sz="2600" kern="1200" dirty="0">
            <a:latin typeface="Times" charset="0"/>
            <a:ea typeface="Times" charset="0"/>
            <a:cs typeface="Times" charset="0"/>
          </a:endParaRPr>
        </a:p>
      </dsp:txBody>
      <dsp:txXfrm rot="-5400000">
        <a:off x="1290996" y="3365392"/>
        <a:ext cx="8629994" cy="1081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E73AA5-6B16-B844-8DA8-013DDFD808DA}" type="datetimeFigureOut">
              <a:rPr kumimoji="1" lang="zh-CN" altLang="en-US" smtClean="0"/>
              <a:t>17/12/5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FA2D4-1701-9049-8C16-171C00848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7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engine.di.unipi.it/news-bin/comeToMyHead?vs=1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eplearning4j.org/cn/open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i.unipi.it/~gulli/AG_corpus_of_news_articles.html" TargetMode="External"/><Relationship Id="rId3" Type="http://schemas.openxmlformats.org/officeDocument/2006/relationships/hyperlink" Target="https://pdfs.semanticscholar.org/3447/cfc544fafd3ef11cdd4260a16cb0d178db4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038" y="675042"/>
            <a:ext cx="10018713" cy="1752599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r>
              <a:rPr kumimoji="1" lang="zh-CN" alt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 dirty="0" smtClean="0">
                <a:latin typeface="Times New Roman" charset="0"/>
                <a:ea typeface="Times New Roman" charset="0"/>
                <a:cs typeface="Times New Roman" charset="0"/>
              </a:rPr>
              <a:t>Fall</a:t>
            </a:r>
            <a:r>
              <a:rPr kumimoji="1" lang="zh-CN" alt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kumimoji="1" lang="en-US" altLang="zh-CN" sz="5400" dirty="0" smtClean="0">
                <a:latin typeface="Times New Roman" charset="0"/>
                <a:ea typeface="Times New Roman" charset="0"/>
                <a:cs typeface="Times New Roman" charset="0"/>
              </a:rPr>
              <a:t>CS548</a:t>
            </a:r>
            <a:r>
              <a:rPr kumimoji="1" lang="zh-CN" alt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kumimoji="1" lang="zh-CN" altLang="en-US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2038" y="2861533"/>
            <a:ext cx="10739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News </a:t>
            </a:r>
            <a:r>
              <a:rPr lang="en-US" altLang="zh-CN" sz="3200" b="1" i="1" dirty="0">
                <a:latin typeface="Times New Roman" charset="0"/>
                <a:ea typeface="Times New Roman" charset="0"/>
                <a:cs typeface="Times New Roman" charset="0"/>
              </a:rPr>
              <a:t>Domain Detection Using Classification and Clustering</a:t>
            </a:r>
            <a:endParaRPr kumimoji="1" lang="zh-CN" alt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5462" y="2569145"/>
            <a:ext cx="669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n w="3175" cmpd="sng">
                  <a:noFill/>
                </a:ln>
                <a:latin typeface="Times New Roman" charset="0"/>
                <a:ea typeface="Times New Roman" charset="0"/>
                <a:cs typeface="Times New Roman" charset="0"/>
              </a:rPr>
              <a:t>Topic:</a:t>
            </a:r>
            <a:r>
              <a:rPr kumimoji="1" lang="zh-CN" altLang="en-US" sz="3200" b="1" dirty="0" smtClean="0">
                <a:ln w="3175" cmpd="sng">
                  <a:noFill/>
                </a:ln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 smtClean="0">
                <a:ln w="3175" cmpd="sng">
                  <a:noFill/>
                </a:ln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kumimoji="1" lang="zh-CN" altLang="en-US" sz="3200" b="1" dirty="0" smtClean="0">
                <a:ln w="3175" cmpd="sng">
                  <a:noFill/>
                </a:ln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 smtClean="0">
                <a:ln w="3175" cmpd="sng">
                  <a:noFill/>
                </a:ln>
                <a:latin typeface="Times New Roman" charset="0"/>
                <a:ea typeface="Times New Roman" charset="0"/>
                <a:cs typeface="Times New Roman" charset="0"/>
              </a:rPr>
              <a:t>Mining</a:t>
            </a:r>
            <a:endParaRPr kumimoji="1" lang="zh-CN" altLang="en-US" sz="3200" b="1" dirty="0">
              <a:ln w="3175" cmpd="sng">
                <a:noFill/>
              </a:ln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2" descr="https://lh3.googleusercontent.com/GS8wJPOKSFuwvwHtqeUAoDzrBucMZfst9tmHA2kUnUabhjFRy32g_gEq5XpPzyeDOO3QfC8D9JI7Nk7kE-7kgZTKyLsMbNC4PUU-uQRBVvkvKzvr3cue_5R3_sw7GCIc7IUYSioH9EaZt8pc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86" y="4787151"/>
            <a:ext cx="409054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799755" y="4787152"/>
            <a:ext cx="24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Yuchen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Shen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2" y="4108028"/>
            <a:ext cx="2216075" cy="14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98" y="224565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en-US" altLang="zh-CN" sz="6000" b="1" i="1" dirty="0" smtClean="0">
                <a:latin typeface="+mj-ea"/>
              </a:rPr>
              <a:t>Thanks!</a:t>
            </a:r>
            <a:r>
              <a:rPr kumimoji="1" lang="en-US" altLang="zh-CN" sz="4800" b="1" i="1" dirty="0" smtClean="0">
                <a:latin typeface="+mj-ea"/>
              </a:rPr>
              <a:t/>
            </a:r>
            <a:br>
              <a:rPr kumimoji="1" lang="en-US" altLang="zh-CN" sz="4800" b="1" i="1" dirty="0" smtClean="0">
                <a:latin typeface="+mj-ea"/>
              </a:rPr>
            </a:br>
            <a:r>
              <a:rPr kumimoji="1" lang="en-US" altLang="zh-CN" sz="4800" b="1" i="1" dirty="0" smtClean="0">
                <a:latin typeface="+mj-ea"/>
              </a:rPr>
              <a:t>Q</a:t>
            </a:r>
            <a:r>
              <a:rPr kumimoji="1" lang="zh-CN" altLang="en-US" sz="4800" b="1" i="1" dirty="0" smtClean="0">
                <a:latin typeface="+mj-ea"/>
              </a:rPr>
              <a:t> </a:t>
            </a:r>
            <a:r>
              <a:rPr kumimoji="1" lang="en-US" altLang="zh-CN" sz="4800" b="1" i="1" dirty="0" smtClean="0">
                <a:latin typeface="+mj-ea"/>
              </a:rPr>
              <a:t>&amp;</a:t>
            </a:r>
            <a:r>
              <a:rPr kumimoji="1" lang="zh-CN" altLang="en-US" sz="4800" b="1" i="1" dirty="0" smtClean="0">
                <a:latin typeface="+mj-ea"/>
              </a:rPr>
              <a:t> </a:t>
            </a:r>
            <a:r>
              <a:rPr kumimoji="1" lang="en-US" altLang="zh-CN" sz="4800" b="1" i="1" dirty="0" smtClean="0">
                <a:latin typeface="+mj-ea"/>
              </a:rPr>
              <a:t>A</a:t>
            </a:r>
            <a:endParaRPr kumimoji="1" lang="zh-CN" altLang="en-US" sz="4800" b="1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823" y="1516828"/>
            <a:ext cx="10220012" cy="43245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Source:</a:t>
            </a:r>
            <a:r>
              <a:rPr lang="zh-CN" altLang="en-US" sz="2800" dirty="0" smtClean="0"/>
              <a:t>  </a:t>
            </a:r>
            <a:r>
              <a:rPr lang="en-US" altLang="zh-CN" sz="2800" b="1" dirty="0" smtClean="0"/>
              <a:t>Ag’s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News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Deep</a:t>
            </a:r>
            <a:r>
              <a:rPr lang="zh-CN" altLang="en-US" sz="2800" i="1" dirty="0"/>
              <a:t> </a:t>
            </a:r>
            <a:r>
              <a:rPr lang="en-US" altLang="zh-CN" sz="2800" i="1" dirty="0" smtClean="0"/>
              <a:t>Learning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Open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Dataset</a:t>
            </a:r>
            <a:r>
              <a:rPr lang="en-US" altLang="zh-CN" sz="2800" dirty="0" smtClean="0"/>
              <a:t>:</a:t>
            </a:r>
            <a:r>
              <a:rPr lang="zh-CN" altLang="en-US" sz="2800" b="1" u="sng" dirty="0"/>
              <a:t> </a:t>
            </a:r>
            <a:r>
              <a:rPr lang="en-US" altLang="zh-CN" sz="1600" b="1" u="sng" dirty="0" smtClean="0">
                <a:hlinkClick r:id="rId2"/>
              </a:rPr>
              <a:t>https</a:t>
            </a:r>
            <a:r>
              <a:rPr lang="en-US" altLang="zh-CN" sz="1600" b="1" u="sng" dirty="0">
                <a:hlinkClick r:id="rId2"/>
              </a:rPr>
              <a:t>://deeplearning4j.org/cn/opendata</a:t>
            </a:r>
            <a:r>
              <a:rPr lang="zh-CN" altLang="zh-CN" sz="1600" dirty="0"/>
              <a:t>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AG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a collection of more than 1 million news articles. News articles have been gathered from </a:t>
            </a:r>
            <a:r>
              <a:rPr lang="en-US" altLang="zh-CN" sz="2800" dirty="0">
                <a:hlinkClick r:id="rId3"/>
              </a:rPr>
              <a:t>more than 2000</a:t>
            </a:r>
            <a:r>
              <a:rPr lang="en-US" altLang="zh-CN" sz="2800" b="1" dirty="0"/>
              <a:t> </a:t>
            </a:r>
            <a:r>
              <a:rPr lang="en-US" altLang="zh-CN" sz="2800" dirty="0" smtClean="0"/>
              <a:t>news sources.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Data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Description: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 </a:t>
            </a:r>
            <a:r>
              <a:rPr kumimoji="1" lang="en-US" altLang="zh-CN" sz="2400" dirty="0" smtClean="0"/>
              <a:t>7600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samples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‘test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dataset’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;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domain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1900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samples;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smtClean="0"/>
              <a:t>news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domains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4,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World,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Sports,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Business,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Sci</a:t>
            </a:r>
            <a:r>
              <a:rPr kumimoji="1" lang="en-US" altLang="zh-CN" sz="2400" dirty="0" smtClean="0"/>
              <a:t>/Tech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56414" y="139850"/>
            <a:ext cx="5637252" cy="1161826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escription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1" y="6185642"/>
            <a:ext cx="11305544" cy="3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856414" y="0"/>
            <a:ext cx="5637252" cy="1161826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Preprocessing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92298876"/>
              </p:ext>
            </p:extLst>
          </p:nvPr>
        </p:nvGraphicFramePr>
        <p:xfrm>
          <a:off x="1757082" y="1226371"/>
          <a:ext cx="9979511" cy="515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6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776" y="257828"/>
            <a:ext cx="4473295" cy="32384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8730" y="3746817"/>
            <a:ext cx="544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Features: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type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words,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phrases.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90163" y="327361"/>
            <a:ext cx="619914" cy="493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79578" y="1265070"/>
            <a:ext cx="619914" cy="493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23" y="4415407"/>
            <a:ext cx="4191000" cy="4699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642351" y="4546437"/>
            <a:ext cx="1912161" cy="361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40315" y="5092232"/>
            <a:ext cx="601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Single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word: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0.616</a:t>
            </a:r>
          </a:p>
          <a:p>
            <a:r>
              <a:rPr kumimoji="1" lang="en-US" altLang="zh-CN" sz="2400" dirty="0" smtClean="0"/>
              <a:t>Single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words)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phrase: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0.612</a:t>
            </a:r>
            <a:endParaRPr kumimoji="1" lang="zh-CN" altLang="en-US" sz="2400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746615" y="257828"/>
            <a:ext cx="5167106" cy="3190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02047" y="3746816"/>
            <a:ext cx="5445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Knn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k=1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k=100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Increase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70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ecease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75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84890" y="327361"/>
            <a:ext cx="772758" cy="678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00422" y="5598907"/>
            <a:ext cx="414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62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0.838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713" y="5941781"/>
            <a:ext cx="550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Min/Max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appear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rate: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0.1%/80%</a:t>
            </a:r>
            <a:r>
              <a:rPr kumimoji="1" lang="zh-CN" altLang="en-US" sz="2400" dirty="0" smtClean="0"/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5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0370" y="1892449"/>
            <a:ext cx="10499710" cy="3124201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i="1" dirty="0"/>
              <a:t>Which news domain will always use domain words?</a:t>
            </a:r>
            <a:endParaRPr lang="zh-CN" altLang="zh-CN" sz="3200" b="1" i="1" dirty="0"/>
          </a:p>
          <a:p>
            <a:pPr lvl="0">
              <a:lnSpc>
                <a:spcPct val="150000"/>
              </a:lnSpc>
            </a:pPr>
            <a:r>
              <a:rPr lang="en-US" altLang="zh-CN" sz="3200" b="1" i="1" dirty="0"/>
              <a:t>Which </a:t>
            </a:r>
            <a:r>
              <a:rPr lang="en-US" altLang="zh-CN" sz="3200" b="1" i="1" dirty="0" smtClean="0"/>
              <a:t>domains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smtClean="0"/>
              <a:t>using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smtClean="0"/>
              <a:t>words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smtClean="0"/>
              <a:t>are </a:t>
            </a:r>
            <a:r>
              <a:rPr lang="en-US" altLang="zh-CN" sz="3200" b="1" i="1" dirty="0"/>
              <a:t>most similar with each other?</a:t>
            </a:r>
            <a:endParaRPr lang="zh-CN" altLang="zh-CN" sz="3200" b="1" i="1" dirty="0"/>
          </a:p>
          <a:p>
            <a:pPr lvl="0">
              <a:lnSpc>
                <a:spcPct val="150000"/>
              </a:lnSpc>
            </a:pPr>
            <a:r>
              <a:rPr lang="en-US" altLang="zh-CN" sz="3200" b="1" i="1" dirty="0"/>
              <a:t>Which news domain uses widest word domain</a:t>
            </a:r>
            <a:r>
              <a:rPr lang="en-US" altLang="zh-CN" sz="3200" b="1" i="1" dirty="0" smtClean="0"/>
              <a:t>?</a:t>
            </a:r>
            <a:endParaRPr lang="zh-CN" altLang="zh-CN" sz="3200" b="1" i="1" dirty="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3298401" y="839097"/>
            <a:ext cx="5637252" cy="11618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Guiding</a:t>
            </a:r>
            <a:r>
              <a:rPr kumimoji="1"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-12551"/>
            <a:ext cx="2819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1280" y="1365321"/>
            <a:ext cx="10750720" cy="445456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classification,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Nearest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Neighbor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62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gives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precision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0.838;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Decision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tree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Forest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gives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quite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precision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above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0.60;</a:t>
            </a:r>
          </a:p>
          <a:p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clustering,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traditional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gives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below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0.30.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Traditional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not suit with text data.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manifold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quick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view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initial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data.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1288" y="376518"/>
            <a:ext cx="2657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xperiment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5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6420" y="1081022"/>
            <a:ext cx="3783171" cy="3337369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039191" y="2038452"/>
            <a:ext cx="1199783" cy="898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30583" y="3438729"/>
            <a:ext cx="1146134" cy="910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68325" y="2739511"/>
            <a:ext cx="1152995" cy="871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49" y="920273"/>
            <a:ext cx="1275748" cy="1373476"/>
          </a:xfrm>
          <a:prstGeom prst="rect">
            <a:avLst/>
          </a:prstGeom>
        </p:spPr>
      </p:pic>
      <p:sp>
        <p:nvSpPr>
          <p:cNvPr id="9" name="标题 4"/>
          <p:cNvSpPr txBox="1">
            <a:spLocks/>
          </p:cNvSpPr>
          <p:nvPr/>
        </p:nvSpPr>
        <p:spPr>
          <a:xfrm>
            <a:off x="2216950" y="78184"/>
            <a:ext cx="5630447" cy="8390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Interesting</a:t>
            </a:r>
            <a:r>
              <a:rPr kumimoji="1"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85271" y="1081022"/>
            <a:ext cx="349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Sports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always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special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words;</a:t>
            </a:r>
          </a:p>
          <a:p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Sports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Club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Name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97" y="2739511"/>
            <a:ext cx="1275748" cy="12924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699" y="2772166"/>
            <a:ext cx="1007382" cy="15206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07754" y="4474673"/>
            <a:ext cx="589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Business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Sci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/Tech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mixed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together,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they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similar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words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text.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1089" y="5538271"/>
            <a:ext cx="55683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/>
              <a:t>Yahoo and SBC Communications have agreed to collaborate to extend some of the online services and content they currently provide to PC users to mobile phones and home entertainment devices.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07090" y="5391815"/>
            <a:ext cx="110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981" y="893930"/>
            <a:ext cx="4986002" cy="368882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65982" y="1212842"/>
            <a:ext cx="2402975" cy="1614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17167" y="1000461"/>
            <a:ext cx="4916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Orange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Sports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stays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together;</a:t>
            </a: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Red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world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quite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performance,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split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domains.</a:t>
            </a: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Purple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kumimoji="1" lang="en-US" altLang="zh-CN" sz="24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reen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Business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Sci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/Tech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news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recognized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easily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>
            <a:spLocks/>
          </p:cNvSpPr>
          <p:nvPr/>
        </p:nvSpPr>
        <p:spPr>
          <a:xfrm>
            <a:off x="1742494" y="75304"/>
            <a:ext cx="5630447" cy="8390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kumimoji="1" lang="en-US" altLang="zh-CN" sz="4400" i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CN" altLang="en-US" sz="4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2494" y="1556735"/>
            <a:ext cx="931253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[1]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Ag’s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  </a:t>
            </a:r>
            <a:r>
              <a:rPr lang="zh-CN" altLang="en-US" sz="2000" dirty="0" smtClean="0">
                <a:hlinkClick r:id="rId2"/>
              </a:rPr>
              <a:t>https</a:t>
            </a:r>
            <a:r>
              <a:rPr lang="zh-CN" altLang="en-US" sz="2000" dirty="0">
                <a:hlinkClick r:id="rId2"/>
              </a:rPr>
              <a:t>://www.di.unipi.it/~gulli/</a:t>
            </a:r>
            <a:r>
              <a:rPr lang="zh-CN" altLang="en-US" sz="2000" dirty="0" smtClean="0">
                <a:hlinkClick r:id="rId2"/>
              </a:rPr>
              <a:t>AG_corpus_of_news_articles.html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[2]</a:t>
            </a:r>
            <a:r>
              <a:rPr lang="en-US" altLang="zh-CN" sz="2000" dirty="0"/>
              <a:t> Kulkarni M, Kulkarni S. Knowledge Discovery in Text Mining using Association Rule Extraction[J]. International Journal of Computer Applications, 2016, 143(12).</a:t>
            </a:r>
            <a:r>
              <a:rPr lang="en-US" altLang="zh-CN" sz="2000" dirty="0">
                <a:hlinkClick r:id="rId3"/>
              </a:rPr>
              <a:t> https://</a:t>
            </a:r>
            <a:r>
              <a:rPr lang="en-US" altLang="zh-CN" sz="2000" dirty="0" smtClean="0">
                <a:hlinkClick r:id="rId3"/>
              </a:rPr>
              <a:t>pdfs.semanticscholar.org/3447/cfc544fafd3ef11cdd4260a16cb0d178db4a.pdf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[3]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Yiming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Yang.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(2000).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Decision Trees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Text Categorization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15-381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[4]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David </a:t>
            </a:r>
            <a:r>
              <a:rPr lang="en-US" altLang="zh-CN" sz="2000" dirty="0" err="1"/>
              <a:t>D.Lewis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Ctr.for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Info.and</a:t>
            </a:r>
            <a:r>
              <a:rPr lang="en-US" altLang="zh-CN" sz="2000" dirty="0"/>
              <a:t> Lang</a:t>
            </a:r>
            <a:r>
              <a:rPr lang="en-US" altLang="zh-CN" sz="2000" dirty="0" smtClean="0"/>
              <a:t>.(1994)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Comparison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Two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Algorithms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forText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Categorization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63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247</TotalTime>
  <Words>457</Words>
  <Application>Microsoft Macintosh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Corbel</vt:lpstr>
      <vt:lpstr>Times</vt:lpstr>
      <vt:lpstr>Times New Roman</vt:lpstr>
      <vt:lpstr>华文楷体</vt:lpstr>
      <vt:lpstr>Arial</vt:lpstr>
      <vt:lpstr>视差</vt:lpstr>
      <vt:lpstr>2017 Fall         CS548 Project 5</vt:lpstr>
      <vt:lpstr>Dataset Description</vt:lpstr>
      <vt:lpstr>Data Preprocessing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Q &amp; 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2017-12-05T04:25:47Z</dcterms:created>
  <dcterms:modified xsi:type="dcterms:W3CDTF">2017-12-05T17:10:48Z</dcterms:modified>
</cp:coreProperties>
</file>