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62" r:id="rId4"/>
    <p:sldId id="258" r:id="rId5"/>
    <p:sldId id="261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302" r:id="rId19"/>
    <p:sldId id="264" r:id="rId20"/>
    <p:sldId id="297" r:id="rId21"/>
    <p:sldId id="298" r:id="rId22"/>
    <p:sldId id="299" r:id="rId23"/>
    <p:sldId id="300" r:id="rId24"/>
    <p:sldId id="301" r:id="rId25"/>
    <p:sldId id="266" r:id="rId26"/>
    <p:sldId id="281" r:id="rId27"/>
    <p:sldId id="279" r:id="rId28"/>
    <p:sldId id="278" r:id="rId29"/>
  </p:sldIdLst>
  <p:sldSz cx="9144000" cy="5143500" type="screen16x9"/>
  <p:notesSz cx="6858000" cy="9144000"/>
  <p:embeddedFontLst>
    <p:embeddedFont>
      <p:font typeface="Lexend Deca" panose="020B0604020202020204" charset="0"/>
      <p:regular r:id="rId31"/>
    </p:embeddedFont>
    <p:embeddedFont>
      <p:font typeface="Muli" panose="020B0604020202020204" charset="0"/>
      <p:regular r:id="rId32"/>
      <p:bold r:id="rId33"/>
      <p:italic r:id="rId34"/>
      <p:boldItalic r:id="rId35"/>
    </p:embeddedFont>
    <p:embeddedFont>
      <p:font typeface="Muli Regular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4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FC9B01-64C7-4AC6-A333-19DA4CAB266B}">
  <a:tblStyle styleId="{25FC9B01-64C7-4AC6-A333-19DA4CAB26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9033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34785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21557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54891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38211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30806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80323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86437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50579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45648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8355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13436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57281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63940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638f85e62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638f85e62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4789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2669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5209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8499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Regular"/>
              <a:buChar char="⬡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6" r:id="rId5"/>
    <p:sldLayoutId id="2147483657" r:id="rId6"/>
    <p:sldLayoutId id="2147483658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8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5.png"/><Relationship Id="rId18" Type="http://schemas.openxmlformats.org/officeDocument/2006/relationships/image" Target="../media/image14.png"/><Relationship Id="rId3" Type="http://schemas.openxmlformats.org/officeDocument/2006/relationships/image" Target="../media/image42.png"/><Relationship Id="rId21" Type="http://schemas.openxmlformats.org/officeDocument/2006/relationships/image" Target="../media/image48.png"/><Relationship Id="rId7" Type="http://schemas.openxmlformats.org/officeDocument/2006/relationships/image" Target="../media/image44.png"/><Relationship Id="rId12" Type="http://schemas.openxmlformats.org/officeDocument/2006/relationships/image" Target="../media/image18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45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12.png"/><Relationship Id="rId5" Type="http://schemas.openxmlformats.org/officeDocument/2006/relationships/image" Target="../media/image43.png"/><Relationship Id="rId15" Type="http://schemas.openxmlformats.org/officeDocument/2006/relationships/image" Target="../media/image7.png"/><Relationship Id="rId10" Type="http://schemas.openxmlformats.org/officeDocument/2006/relationships/image" Target="../media/image16.png"/><Relationship Id="rId19" Type="http://schemas.openxmlformats.org/officeDocument/2006/relationships/image" Target="../media/image46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8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459891" y="1050906"/>
            <a:ext cx="5579269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fontAlgn="base"/>
            <a:r>
              <a:rPr lang="en-US" dirty="0"/>
              <a:t>Movie Recommendation System</a:t>
            </a: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0" name="Google Shape;95;p17">
            <a:extLst>
              <a:ext uri="{FF2B5EF4-FFF2-40B4-BE49-F238E27FC236}">
                <a16:creationId xmlns:a16="http://schemas.microsoft.com/office/drawing/2014/main" id="{901D7F50-082A-4341-B40C-E28E106E4E7D}"/>
              </a:ext>
            </a:extLst>
          </p:cNvPr>
          <p:cNvSpPr txBox="1">
            <a:spLocks/>
          </p:cNvSpPr>
          <p:nvPr/>
        </p:nvSpPr>
        <p:spPr>
          <a:xfrm>
            <a:off x="359720" y="1786950"/>
            <a:ext cx="3397893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⬡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dirty="0"/>
              <a:t>- Create a ratings </a:t>
            </a:r>
            <a:r>
              <a:rPr lang="en-US" dirty="0" err="1"/>
              <a:t>dataframe</a:t>
            </a:r>
            <a:r>
              <a:rPr lang="en-US" dirty="0"/>
              <a:t> with average rating and number of ratings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D8E39C-4720-4F06-9A23-1680E7DE6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206" y="214313"/>
            <a:ext cx="4717074" cy="441483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136367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0" name="Google Shape;95;p17">
            <a:extLst>
              <a:ext uri="{FF2B5EF4-FFF2-40B4-BE49-F238E27FC236}">
                <a16:creationId xmlns:a16="http://schemas.microsoft.com/office/drawing/2014/main" id="{901D7F50-082A-4341-B40C-E28E106E4E7D}"/>
              </a:ext>
            </a:extLst>
          </p:cNvPr>
          <p:cNvSpPr txBox="1">
            <a:spLocks/>
          </p:cNvSpPr>
          <p:nvPr/>
        </p:nvSpPr>
        <p:spPr>
          <a:xfrm>
            <a:off x="359720" y="1786950"/>
            <a:ext cx="3397893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⬡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dirty="0"/>
              <a:t>- Histogram of num of ratings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04797C-23CD-4340-96B6-D14EBF8E8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356" y="800100"/>
            <a:ext cx="4658904" cy="364331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637536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0" name="Google Shape;95;p17">
            <a:extLst>
              <a:ext uri="{FF2B5EF4-FFF2-40B4-BE49-F238E27FC236}">
                <a16:creationId xmlns:a16="http://schemas.microsoft.com/office/drawing/2014/main" id="{901D7F50-082A-4341-B40C-E28E106E4E7D}"/>
              </a:ext>
            </a:extLst>
          </p:cNvPr>
          <p:cNvSpPr txBox="1">
            <a:spLocks/>
          </p:cNvSpPr>
          <p:nvPr/>
        </p:nvSpPr>
        <p:spPr>
          <a:xfrm>
            <a:off x="359720" y="1786950"/>
            <a:ext cx="3397893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⬡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dirty="0"/>
              <a:t>- Histogram of ratings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856B54-9211-45CF-B394-8B1705C77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613" y="885825"/>
            <a:ext cx="5108523" cy="285273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083270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0" name="Google Shape;95;p17">
            <a:extLst>
              <a:ext uri="{FF2B5EF4-FFF2-40B4-BE49-F238E27FC236}">
                <a16:creationId xmlns:a16="http://schemas.microsoft.com/office/drawing/2014/main" id="{901D7F50-082A-4341-B40C-E28E106E4E7D}"/>
              </a:ext>
            </a:extLst>
          </p:cNvPr>
          <p:cNvSpPr txBox="1">
            <a:spLocks/>
          </p:cNvSpPr>
          <p:nvPr/>
        </p:nvSpPr>
        <p:spPr>
          <a:xfrm>
            <a:off x="261197" y="3222338"/>
            <a:ext cx="8621606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⬡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pPr marL="342900" indent="-342900">
              <a:spcBef>
                <a:spcPts val="0"/>
              </a:spcBef>
              <a:buFontTx/>
              <a:buChar char="-"/>
            </a:pPr>
            <a:r>
              <a:rPr lang="en-US" dirty="0"/>
              <a:t>Create a matrix that has the user ids on one access and the movie title on another axis. Each cell will then consist of the rating the user gave to that movie</a:t>
            </a:r>
          </a:p>
          <a:p>
            <a:pPr marL="342900" indent="-342900">
              <a:spcBef>
                <a:spcPts val="0"/>
              </a:spcBef>
              <a:buFontTx/>
              <a:buChar char="-"/>
            </a:pPr>
            <a:r>
              <a:rPr lang="en-US" dirty="0" err="1"/>
              <a:t>NaN</a:t>
            </a:r>
            <a:r>
              <a:rPr lang="en-US" dirty="0"/>
              <a:t> means have not seen the movie.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45519A-2E53-457B-9944-718E19551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88" y="279112"/>
            <a:ext cx="6428475" cy="272880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941278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0" name="Google Shape;95;p17">
            <a:extLst>
              <a:ext uri="{FF2B5EF4-FFF2-40B4-BE49-F238E27FC236}">
                <a16:creationId xmlns:a16="http://schemas.microsoft.com/office/drawing/2014/main" id="{901D7F50-082A-4341-B40C-E28E106E4E7D}"/>
              </a:ext>
            </a:extLst>
          </p:cNvPr>
          <p:cNvSpPr txBox="1">
            <a:spLocks/>
          </p:cNvSpPr>
          <p:nvPr/>
        </p:nvSpPr>
        <p:spPr>
          <a:xfrm>
            <a:off x="507656" y="1551207"/>
            <a:ext cx="8128687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⬡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dirty="0"/>
              <a:t> - Most rated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movies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75B034-C6FD-40BE-8FB1-3E6CE52A3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006" y="242889"/>
            <a:ext cx="5275928" cy="418623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30772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0" name="Google Shape;95;p17">
            <a:extLst>
              <a:ext uri="{FF2B5EF4-FFF2-40B4-BE49-F238E27FC236}">
                <a16:creationId xmlns:a16="http://schemas.microsoft.com/office/drawing/2014/main" id="{901D7F50-082A-4341-B40C-E28E106E4E7D}"/>
              </a:ext>
            </a:extLst>
          </p:cNvPr>
          <p:cNvSpPr txBox="1">
            <a:spLocks/>
          </p:cNvSpPr>
          <p:nvPr/>
        </p:nvSpPr>
        <p:spPr>
          <a:xfrm>
            <a:off x="57150" y="3997643"/>
            <a:ext cx="9086850" cy="55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⬡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dirty="0"/>
              <a:t>- </a:t>
            </a:r>
            <a:r>
              <a:rPr lang="en-US" sz="2000" dirty="0"/>
              <a:t>Use </a:t>
            </a:r>
            <a:r>
              <a:rPr lang="en-US" sz="2000" dirty="0" err="1"/>
              <a:t>corrwith</a:t>
            </a:r>
            <a:r>
              <a:rPr lang="en-US" sz="2000" dirty="0"/>
              <a:t>() method to get correlations between two pandas series &amp; clean this by removing </a:t>
            </a:r>
            <a:r>
              <a:rPr lang="en-US" sz="2000" dirty="0" err="1"/>
              <a:t>NaN</a:t>
            </a:r>
            <a:r>
              <a:rPr lang="en-US" sz="2000" dirty="0"/>
              <a:t> values and using a </a:t>
            </a:r>
            <a:r>
              <a:rPr lang="en-US" sz="2000" dirty="0" err="1"/>
              <a:t>DataFrame</a:t>
            </a:r>
            <a:r>
              <a:rPr lang="en-US" sz="2000" dirty="0"/>
              <a:t> instead of a series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BD7A6B-C392-49AF-A296-CE69058F5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4" y="188118"/>
            <a:ext cx="7122319" cy="366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105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0" name="Google Shape;95;p17">
            <a:extLst>
              <a:ext uri="{FF2B5EF4-FFF2-40B4-BE49-F238E27FC236}">
                <a16:creationId xmlns:a16="http://schemas.microsoft.com/office/drawing/2014/main" id="{901D7F50-082A-4341-B40C-E28E106E4E7D}"/>
              </a:ext>
            </a:extLst>
          </p:cNvPr>
          <p:cNvSpPr txBox="1">
            <a:spLocks/>
          </p:cNvSpPr>
          <p:nvPr/>
        </p:nvSpPr>
        <p:spPr>
          <a:xfrm>
            <a:off x="300488" y="3867851"/>
            <a:ext cx="8128687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⬡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dirty="0"/>
              <a:t>- Sort the </a:t>
            </a:r>
            <a:r>
              <a:rPr lang="en-US" dirty="0" err="1"/>
              <a:t>dataframe</a:t>
            </a:r>
            <a:r>
              <a:rPr lang="en-US" dirty="0"/>
              <a:t> by correlation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- Filtering out movies that have less than 100 reviews</a:t>
            </a:r>
            <a:endParaRPr lang="ar-EG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7A5DDE-5550-4A31-9697-4F220E2B6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06" y="242420"/>
            <a:ext cx="8065294" cy="327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550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0" name="Google Shape;95;p17">
            <a:extLst>
              <a:ext uri="{FF2B5EF4-FFF2-40B4-BE49-F238E27FC236}">
                <a16:creationId xmlns:a16="http://schemas.microsoft.com/office/drawing/2014/main" id="{901D7F50-082A-4341-B40C-E28E106E4E7D}"/>
              </a:ext>
            </a:extLst>
          </p:cNvPr>
          <p:cNvSpPr txBox="1">
            <a:spLocks/>
          </p:cNvSpPr>
          <p:nvPr/>
        </p:nvSpPr>
        <p:spPr>
          <a:xfrm>
            <a:off x="300488" y="3867851"/>
            <a:ext cx="8128687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⬡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dirty="0"/>
              <a:t>- Now the same for the comedy Liar </a:t>
            </a:r>
            <a:r>
              <a:rPr lang="en-US" dirty="0" err="1"/>
              <a:t>Liar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FCA228-B75C-41CD-A9D3-315747806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300036"/>
            <a:ext cx="7429500" cy="322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34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416" y="2211062"/>
            <a:ext cx="2017495" cy="12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478231" y="241437"/>
            <a:ext cx="3777906" cy="198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b="0" dirty="0">
                <a:solidFill>
                  <a:srgbClr val="FFFFFF"/>
                </a:solidFill>
              </a:rPr>
              <a:t>In the second part of project, we will focus on providing a recommendation system, it tells the user what movies/items are most similar to his movie genre.</a:t>
            </a:r>
            <a:endParaRPr sz="6000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6955" y="143447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9684" y="155616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2170138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1777572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87011" y="756240"/>
            <a:ext cx="1245500" cy="79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80302" y="1666762"/>
            <a:ext cx="848475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19"/>
          <p:cNvCxnSpPr/>
          <p:nvPr/>
        </p:nvCxnSpPr>
        <p:spPr>
          <a:xfrm>
            <a:off x="6958825" y="3257288"/>
            <a:ext cx="664200" cy="3834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9"/>
          <p:cNvCxnSpPr/>
          <p:nvPr/>
        </p:nvCxnSpPr>
        <p:spPr>
          <a:xfrm>
            <a:off x="4910575" y="2035238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2" name="Google Shape;122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03038" y="1370716"/>
            <a:ext cx="190716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9"/>
          <p:cNvCxnSpPr/>
          <p:nvPr/>
        </p:nvCxnSpPr>
        <p:spPr>
          <a:xfrm flipH="1">
            <a:off x="4637575" y="3181088"/>
            <a:ext cx="936600" cy="5409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9"/>
          <p:cNvCxnSpPr/>
          <p:nvPr/>
        </p:nvCxnSpPr>
        <p:spPr>
          <a:xfrm flipH="1">
            <a:off x="6910225" y="2111438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5" name="Google Shape;125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22863" y="2732996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60716" y="3287994"/>
            <a:ext cx="430025" cy="5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034133" y="3448355"/>
            <a:ext cx="430025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/>
          <p:nvPr/>
        </p:nvSpPr>
        <p:spPr>
          <a:xfrm>
            <a:off x="6114350" y="1645250"/>
            <a:ext cx="190800" cy="476700"/>
          </a:xfrm>
          <a:prstGeom prst="upDown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6563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8A069A-D11D-47D2-8E1A-288837158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681" y="226219"/>
            <a:ext cx="4504403" cy="41338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6" name="Google Shape;80;p15">
            <a:extLst>
              <a:ext uri="{FF2B5EF4-FFF2-40B4-BE49-F238E27FC236}">
                <a16:creationId xmlns:a16="http://schemas.microsoft.com/office/drawing/2014/main" id="{B0FEDD14-6244-4368-89AE-3D7D8D6F8521}"/>
              </a:ext>
            </a:extLst>
          </p:cNvPr>
          <p:cNvSpPr txBox="1">
            <a:spLocks/>
          </p:cNvSpPr>
          <p:nvPr/>
        </p:nvSpPr>
        <p:spPr>
          <a:xfrm>
            <a:off x="451363" y="1785382"/>
            <a:ext cx="4227793" cy="9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b="0" dirty="0"/>
              <a:t>Let's proceed!</a:t>
            </a:r>
            <a:endParaRPr lang="en-US" sz="7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580550" y="375524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Recommendation</a:t>
            </a:r>
            <a:br>
              <a:rPr lang="en-US" dirty="0"/>
            </a:br>
            <a:r>
              <a:rPr lang="en-US" dirty="0"/>
              <a:t>System has two types :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580550" y="1469487"/>
            <a:ext cx="7900034" cy="146208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1-</a:t>
            </a:r>
            <a:r>
              <a:rPr lang="en-US" sz="1200" b="1" dirty="0"/>
              <a:t>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Content-Based Filtering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600" dirty="0"/>
              <a:t>E.g. Netflix</a:t>
            </a:r>
            <a:br>
              <a:rPr lang="en-US" dirty="0"/>
            </a:br>
            <a:r>
              <a:rPr 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recommends items based on a comparison between the content of the items and a user profile.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Action-Drama-Comedy</a:t>
            </a:r>
            <a:endParaRPr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2"/>
          </p:nvPr>
        </p:nvSpPr>
        <p:spPr>
          <a:xfrm>
            <a:off x="580550" y="4025075"/>
            <a:ext cx="6014400" cy="59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accent4"/>
              </a:solidFill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8" name="Google Shape;73;p14">
            <a:extLst>
              <a:ext uri="{FF2B5EF4-FFF2-40B4-BE49-F238E27FC236}">
                <a16:creationId xmlns:a16="http://schemas.microsoft.com/office/drawing/2014/main" id="{78133B1E-1932-4E57-BFB5-7E4F053BB2D3}"/>
              </a:ext>
            </a:extLst>
          </p:cNvPr>
          <p:cNvSpPr txBox="1">
            <a:spLocks/>
          </p:cNvSpPr>
          <p:nvPr/>
        </p:nvSpPr>
        <p:spPr>
          <a:xfrm>
            <a:off x="580550" y="3161187"/>
            <a:ext cx="7900034" cy="146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uli Regular"/>
              <a:buChar char="⬡"/>
              <a:defRPr sz="20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uli Regular"/>
              <a:buChar char="∙"/>
              <a:defRPr sz="20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uli Regular"/>
              <a:buChar char="∙"/>
              <a:defRPr sz="20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 Regular"/>
              <a:buChar char="●"/>
              <a:defRPr sz="20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 Regular"/>
              <a:buChar char="○"/>
              <a:defRPr sz="20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 Regular"/>
              <a:buChar char="■"/>
              <a:defRPr sz="20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 Regular"/>
              <a:buChar char="●"/>
              <a:defRPr sz="20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 Regular"/>
              <a:buChar char="○"/>
              <a:defRPr sz="20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 Regular"/>
              <a:buChar char="■"/>
              <a:defRPr sz="20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2- Collaborative Filtering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600" dirty="0"/>
              <a:t>E.g. Amazon</a:t>
            </a:r>
            <a:br>
              <a:rPr lang="en-US" dirty="0"/>
            </a:br>
            <a:r>
              <a:rPr 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recommends items by collecting preferences or taste information from many users.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Laptop- Laptop bag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Mobile Phone- Mobile Phone Accessories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70B0F0-6652-475A-B61B-17D853A48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929" y="260772"/>
            <a:ext cx="1042988" cy="14625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77F4178-C43B-442A-B115-6F2F3548E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6140" y="261265"/>
            <a:ext cx="1264028" cy="146208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FCCEE70-7ED7-45B3-94C4-F6A9A65E314F}"/>
              </a:ext>
            </a:extLst>
          </p:cNvPr>
          <p:cNvSpPr/>
          <p:nvPr/>
        </p:nvSpPr>
        <p:spPr>
          <a:xfrm>
            <a:off x="6902142" y="1232924"/>
            <a:ext cx="11079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VS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10" name="Google Shape;95;p17">
            <a:extLst>
              <a:ext uri="{FF2B5EF4-FFF2-40B4-BE49-F238E27FC236}">
                <a16:creationId xmlns:a16="http://schemas.microsoft.com/office/drawing/2014/main" id="{901D7F50-082A-4341-B40C-E28E106E4E7D}"/>
              </a:ext>
            </a:extLst>
          </p:cNvPr>
          <p:cNvSpPr txBox="1">
            <a:spLocks/>
          </p:cNvSpPr>
          <p:nvPr/>
        </p:nvSpPr>
        <p:spPr>
          <a:xfrm>
            <a:off x="300488" y="3867851"/>
            <a:ext cx="8128687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⬡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dirty="0"/>
              <a:t>- Get the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48FDB4-B6A9-46F8-B5A6-7627C6A8E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269" y="251817"/>
            <a:ext cx="6979444" cy="334148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726181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10" name="Google Shape;95;p17">
            <a:extLst>
              <a:ext uri="{FF2B5EF4-FFF2-40B4-BE49-F238E27FC236}">
                <a16:creationId xmlns:a16="http://schemas.microsoft.com/office/drawing/2014/main" id="{901D7F50-082A-4341-B40C-E28E106E4E7D}"/>
              </a:ext>
            </a:extLst>
          </p:cNvPr>
          <p:cNvSpPr txBox="1">
            <a:spLocks/>
          </p:cNvSpPr>
          <p:nvPr/>
        </p:nvSpPr>
        <p:spPr>
          <a:xfrm>
            <a:off x="279058" y="3249038"/>
            <a:ext cx="8128687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⬡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pPr marL="342900" indent="-342900">
              <a:spcBef>
                <a:spcPts val="0"/>
              </a:spcBef>
              <a:buFontTx/>
              <a:buChar char="-"/>
            </a:pPr>
            <a:r>
              <a:rPr lang="en-US" sz="2000" dirty="0"/>
              <a:t>Create a matrix that has the user ids on one access and the movie title on another axis. Each cell will then consist of the rating the user gave to that movie</a:t>
            </a:r>
          </a:p>
          <a:p>
            <a:pPr marL="342900" indent="-342900">
              <a:spcBef>
                <a:spcPts val="0"/>
              </a:spcBef>
              <a:buFontTx/>
              <a:buChar char="-"/>
            </a:pPr>
            <a:r>
              <a:rPr lang="en-US" sz="2000" dirty="0"/>
              <a:t>We remove all the movies that has less than 10 users who have rated it</a:t>
            </a:r>
          </a:p>
          <a:p>
            <a:pPr marL="0" indent="0">
              <a:spcBef>
                <a:spcPts val="0"/>
              </a:spcBef>
              <a:buNone/>
            </a:pPr>
            <a:endParaRPr lang="ar-EG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180F7B-6F9A-48C0-AB83-A2DF556E4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56" y="816768"/>
            <a:ext cx="8128687" cy="20955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498091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10" name="Google Shape;95;p17">
            <a:extLst>
              <a:ext uri="{FF2B5EF4-FFF2-40B4-BE49-F238E27FC236}">
                <a16:creationId xmlns:a16="http://schemas.microsoft.com/office/drawing/2014/main" id="{901D7F50-082A-4341-B40C-E28E106E4E7D}"/>
              </a:ext>
            </a:extLst>
          </p:cNvPr>
          <p:cNvSpPr txBox="1">
            <a:spLocks/>
          </p:cNvSpPr>
          <p:nvPr/>
        </p:nvSpPr>
        <p:spPr>
          <a:xfrm>
            <a:off x="426220" y="2310514"/>
            <a:ext cx="8128687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⬡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dirty="0"/>
              <a:t>- Get the correlation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3914D8-A86D-405B-B3C6-230B8F10C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419" y="249288"/>
            <a:ext cx="4222488" cy="450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207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10" name="Google Shape;95;p17">
            <a:extLst>
              <a:ext uri="{FF2B5EF4-FFF2-40B4-BE49-F238E27FC236}">
                <a16:creationId xmlns:a16="http://schemas.microsoft.com/office/drawing/2014/main" id="{901D7F50-082A-4341-B40C-E28E106E4E7D}"/>
              </a:ext>
            </a:extLst>
          </p:cNvPr>
          <p:cNvSpPr txBox="1">
            <a:spLocks/>
          </p:cNvSpPr>
          <p:nvPr/>
        </p:nvSpPr>
        <p:spPr>
          <a:xfrm>
            <a:off x="279058" y="3249038"/>
            <a:ext cx="8128687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⬡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pPr marL="342900" indent="-342900">
              <a:spcBef>
                <a:spcPts val="0"/>
              </a:spcBef>
              <a:buFontTx/>
              <a:buChar char="-"/>
            </a:pPr>
            <a:r>
              <a:rPr lang="en-US" sz="2000" dirty="0"/>
              <a:t>Function to get similar movies</a:t>
            </a:r>
          </a:p>
          <a:p>
            <a:pPr marL="0" indent="0">
              <a:spcBef>
                <a:spcPts val="0"/>
              </a:spcBef>
              <a:buNone/>
            </a:pPr>
            <a:endParaRPr lang="ar-EG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11E0E9-96BB-4C22-AC13-7CE4277FD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703" y="791427"/>
            <a:ext cx="7036594" cy="150324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875585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10" name="Google Shape;95;p17">
            <a:extLst>
              <a:ext uri="{FF2B5EF4-FFF2-40B4-BE49-F238E27FC236}">
                <a16:creationId xmlns:a16="http://schemas.microsoft.com/office/drawing/2014/main" id="{901D7F50-082A-4341-B40C-E28E106E4E7D}"/>
              </a:ext>
            </a:extLst>
          </p:cNvPr>
          <p:cNvSpPr txBox="1">
            <a:spLocks/>
          </p:cNvSpPr>
          <p:nvPr/>
        </p:nvSpPr>
        <p:spPr>
          <a:xfrm>
            <a:off x="351897" y="4264582"/>
            <a:ext cx="8128687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⬡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pPr marL="342900" indent="-342900">
              <a:spcBef>
                <a:spcPts val="0"/>
              </a:spcBef>
              <a:buFontTx/>
              <a:buChar char="-"/>
            </a:pPr>
            <a:r>
              <a:rPr lang="en-US" sz="2000" dirty="0"/>
              <a:t>Output for action lovers</a:t>
            </a:r>
          </a:p>
          <a:p>
            <a:pPr marL="0" indent="0">
              <a:spcBef>
                <a:spcPts val="0"/>
              </a:spcBef>
              <a:buNone/>
            </a:pPr>
            <a:endParaRPr lang="ar-EG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D4C164-A2BA-4D21-BBAE-F64EE56C7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269" y="330735"/>
            <a:ext cx="6786562" cy="358191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863945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>
            <a:spLocks noGrp="1"/>
          </p:cNvSpPr>
          <p:nvPr>
            <p:ph type="title"/>
          </p:nvPr>
        </p:nvSpPr>
        <p:spPr>
          <a:xfrm>
            <a:off x="1019174" y="2240756"/>
            <a:ext cx="7231857" cy="13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2400" b="0" dirty="0"/>
              <a:t>Follow us on </a:t>
            </a:r>
            <a:r>
              <a:rPr lang="en-US" sz="2400" b="0" dirty="0" err="1"/>
              <a:t>Github</a:t>
            </a:r>
            <a:r>
              <a:rPr lang="en-US" sz="2400" b="0" dirty="0"/>
              <a:t>:</a:t>
            </a:r>
            <a:br>
              <a:rPr lang="en-US" sz="2400" b="0" dirty="0"/>
            </a:br>
            <a:br>
              <a:rPr lang="en-US" sz="2400" b="0" dirty="0"/>
            </a:br>
            <a:r>
              <a:rPr lang="en-US" sz="2400" b="0" dirty="0"/>
              <a:t>https://github.com/yshimaa66/</a:t>
            </a:r>
            <a:r>
              <a:rPr lang="en-US" sz="2400" dirty="0"/>
              <a:t>Movie _</a:t>
            </a:r>
            <a:r>
              <a:rPr lang="en-US" sz="2400" dirty="0" err="1"/>
              <a:t>Recommender_System_using_Python</a:t>
            </a:r>
            <a:br>
              <a:rPr lang="en-US" sz="2400" b="0" dirty="0"/>
            </a:br>
            <a:endParaRPr sz="2400" dirty="0"/>
          </a:p>
        </p:txBody>
      </p:sp>
      <p:sp>
        <p:nvSpPr>
          <p:cNvPr id="159" name="Google Shape;159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203B53-0569-4B50-BA4F-66FE05EB15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449" y="444859"/>
            <a:ext cx="1857377" cy="218824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377" name="Google Shape;37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550" y="1275361"/>
            <a:ext cx="1842723" cy="1098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0173" y="873088"/>
            <a:ext cx="1217100" cy="138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19307" y="1157509"/>
            <a:ext cx="1099836" cy="1102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14461" y="3853744"/>
            <a:ext cx="282577" cy="82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17139" y="2651387"/>
            <a:ext cx="1717628" cy="89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85307" y="1301161"/>
            <a:ext cx="1520655" cy="91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3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82183" y="2756662"/>
            <a:ext cx="493125" cy="687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3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67996" y="1328175"/>
            <a:ext cx="1310142" cy="8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3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021875" y="2712336"/>
            <a:ext cx="673199" cy="77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3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962416" y="2539187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3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61520" y="3809418"/>
            <a:ext cx="831110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3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824689" y="3809418"/>
            <a:ext cx="836651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3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103930" y="3809418"/>
            <a:ext cx="778473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38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993398" y="3809418"/>
            <a:ext cx="778473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38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6131407" y="4046291"/>
            <a:ext cx="681510" cy="437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8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624120" y="2708180"/>
            <a:ext cx="905910" cy="784015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38"/>
          <p:cNvSpPr txBox="1">
            <a:spLocks noGrp="1"/>
          </p:cNvSpPr>
          <p:nvPr>
            <p:ph type="title" idx="4294967295"/>
          </p:nvPr>
        </p:nvSpPr>
        <p:spPr>
          <a:xfrm>
            <a:off x="399258" y="862385"/>
            <a:ext cx="8345484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References:</a:t>
            </a:r>
            <a:br>
              <a:rPr lang="en-US" dirty="0"/>
            </a:b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B8A27A-757C-4186-AA21-48D35F65EC0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25213" y="1534254"/>
            <a:ext cx="5907536" cy="7193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D9BC64-3763-4254-83EE-E484E852B85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25213" y="2212055"/>
            <a:ext cx="8752121" cy="7193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CFC3B9-2B80-4B18-9712-17E961AC67E6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25213" y="2903653"/>
            <a:ext cx="7559695" cy="71939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61" name="Google Shape;361;p3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Special thanks to 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-US" sz="2400" dirty="0"/>
              <a:t>DR. Mustafa </a:t>
            </a:r>
            <a:r>
              <a:rPr lang="en-US" sz="2400" dirty="0" err="1"/>
              <a:t>Elattar</a:t>
            </a:r>
            <a:endParaRPr lang="en" sz="2400" u="sng" dirty="0">
              <a:solidFill>
                <a:schemeClr val="hlink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 dirty="0">
                <a:solidFill>
                  <a:schemeClr val="hlink"/>
                </a:solidFill>
              </a:rPr>
              <a:t>Eng. Passant Amin</a:t>
            </a:r>
          </a:p>
          <a:p>
            <a:pPr lvl="0">
              <a:spcBef>
                <a:spcPts val="0"/>
              </a:spcBef>
            </a:pPr>
            <a:br>
              <a:rPr lang="en-US" dirty="0"/>
            </a:br>
            <a:endParaRPr sz="2400" dirty="0"/>
          </a:p>
        </p:txBody>
      </p:sp>
      <p:sp>
        <p:nvSpPr>
          <p:cNvPr id="362" name="Google Shape;362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351" name="Google Shape;351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352" name="Google Shape;352;p35"/>
          <p:cNvSpPr txBox="1">
            <a:spLocks noGrp="1"/>
          </p:cNvSpPr>
          <p:nvPr>
            <p:ph type="subTitle" idx="4294967295"/>
          </p:nvPr>
        </p:nvSpPr>
        <p:spPr>
          <a:xfrm>
            <a:off x="864394" y="2418150"/>
            <a:ext cx="3617400" cy="149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 err="1">
                <a:latin typeface="Muli"/>
                <a:ea typeface="Muli"/>
                <a:cs typeface="Muli"/>
                <a:sym typeface="Muli"/>
              </a:rPr>
              <a:t>Shimaa</a:t>
            </a:r>
            <a:r>
              <a:rPr lang="en-US" sz="1800" b="1" dirty="0">
                <a:latin typeface="Muli"/>
                <a:ea typeface="Muli"/>
                <a:cs typeface="Muli"/>
                <a:sym typeface="Muli"/>
              </a:rPr>
              <a:t> Yasser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Muli"/>
                <a:sym typeface="Muli"/>
              </a:rPr>
              <a:t>Abdelrahman Basry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Muli"/>
                <a:sym typeface="Muli"/>
              </a:rPr>
              <a:t>Mohamed </a:t>
            </a:r>
            <a:r>
              <a:rPr lang="en-US" sz="1800" b="1" dirty="0" err="1">
                <a:latin typeface="Muli"/>
                <a:sym typeface="Muli"/>
              </a:rPr>
              <a:t>Mohamed</a:t>
            </a:r>
            <a:r>
              <a:rPr lang="en-US" sz="1800" b="1" dirty="0">
                <a:latin typeface="Muli"/>
                <a:sym typeface="Muli"/>
              </a:rPr>
              <a:t> Sabry</a:t>
            </a:r>
            <a:endParaRPr sz="1800" dirty="0"/>
          </a:p>
        </p:txBody>
      </p:sp>
      <p:pic>
        <p:nvPicPr>
          <p:cNvPr id="353" name="Google Shape;3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9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8076" y="180600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354;p35">
            <a:extLst>
              <a:ext uri="{FF2B5EF4-FFF2-40B4-BE49-F238E27FC236}">
                <a16:creationId xmlns:a16="http://schemas.microsoft.com/office/drawing/2014/main" id="{49623AD8-F641-4419-B130-CCEB9182384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2208" y="2309753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354;p35">
            <a:extLst>
              <a:ext uri="{FF2B5EF4-FFF2-40B4-BE49-F238E27FC236}">
                <a16:creationId xmlns:a16="http://schemas.microsoft.com/office/drawing/2014/main" id="{4DE44608-5605-4EC7-AC75-3878D241149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3769" y="2112441"/>
            <a:ext cx="548700" cy="159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416" y="2211062"/>
            <a:ext cx="2017495" cy="12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478231" y="241437"/>
            <a:ext cx="3777906" cy="198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b="0" dirty="0">
                <a:solidFill>
                  <a:srgbClr val="FFFFFF"/>
                </a:solidFill>
              </a:rPr>
              <a:t>In the first part of project, we will focus on providing a recommendation system, it tells the user what movies/items are most similar to his movie choice.</a:t>
            </a:r>
            <a:endParaRPr sz="6000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6955" y="143447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9684" y="155616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2170138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1777572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87011" y="756240"/>
            <a:ext cx="1245500" cy="79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80302" y="1666762"/>
            <a:ext cx="848475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19"/>
          <p:cNvCxnSpPr/>
          <p:nvPr/>
        </p:nvCxnSpPr>
        <p:spPr>
          <a:xfrm>
            <a:off x="6958825" y="3257288"/>
            <a:ext cx="664200" cy="3834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9"/>
          <p:cNvCxnSpPr/>
          <p:nvPr/>
        </p:nvCxnSpPr>
        <p:spPr>
          <a:xfrm>
            <a:off x="4910575" y="2035238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2" name="Google Shape;122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03038" y="1370716"/>
            <a:ext cx="190716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9"/>
          <p:cNvCxnSpPr/>
          <p:nvPr/>
        </p:nvCxnSpPr>
        <p:spPr>
          <a:xfrm flipH="1">
            <a:off x="4637575" y="3181088"/>
            <a:ext cx="936600" cy="5409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9"/>
          <p:cNvCxnSpPr/>
          <p:nvPr/>
        </p:nvCxnSpPr>
        <p:spPr>
          <a:xfrm flipH="1">
            <a:off x="6910225" y="2111438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5" name="Google Shape;125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22863" y="2732996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60716" y="3287994"/>
            <a:ext cx="430025" cy="5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034133" y="3448355"/>
            <a:ext cx="430025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/>
          <p:nvPr/>
        </p:nvSpPr>
        <p:spPr>
          <a:xfrm>
            <a:off x="6114350" y="1645250"/>
            <a:ext cx="190800" cy="476700"/>
          </a:xfrm>
          <a:prstGeom prst="upDown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ctrTitle" idx="4294967295"/>
          </p:nvPr>
        </p:nvSpPr>
        <p:spPr>
          <a:xfrm>
            <a:off x="451363" y="1785382"/>
            <a:ext cx="4227793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b="0" dirty="0"/>
              <a:t>Let's get started!</a:t>
            </a:r>
            <a:endParaRPr sz="7200"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5EEDF8-5EE3-4983-9A30-56BC84FBF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131" y="271463"/>
            <a:ext cx="3857625" cy="363616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E62712-2083-49C9-9D0A-3E20F45CD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3" y="1447426"/>
            <a:ext cx="7715251" cy="112432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0" name="Google Shape;95;p17">
            <a:extLst>
              <a:ext uri="{FF2B5EF4-FFF2-40B4-BE49-F238E27FC236}">
                <a16:creationId xmlns:a16="http://schemas.microsoft.com/office/drawing/2014/main" id="{901D7F50-082A-4341-B40C-E28E106E4E7D}"/>
              </a:ext>
            </a:extLst>
          </p:cNvPr>
          <p:cNvSpPr txBox="1">
            <a:spLocks/>
          </p:cNvSpPr>
          <p:nvPr/>
        </p:nvSpPr>
        <p:spPr>
          <a:xfrm>
            <a:off x="685799" y="2916254"/>
            <a:ext cx="5929313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⬡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pPr marL="0" indent="0">
              <a:spcBef>
                <a:spcPts val="0"/>
              </a:spcBef>
              <a:buFont typeface="Muli Regular"/>
              <a:buNone/>
            </a:pPr>
            <a:r>
              <a:rPr lang="en-US" dirty="0"/>
              <a:t>- Connect to google drive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0" name="Google Shape;95;p17">
            <a:extLst>
              <a:ext uri="{FF2B5EF4-FFF2-40B4-BE49-F238E27FC236}">
                <a16:creationId xmlns:a16="http://schemas.microsoft.com/office/drawing/2014/main" id="{901D7F50-082A-4341-B40C-E28E106E4E7D}"/>
              </a:ext>
            </a:extLst>
          </p:cNvPr>
          <p:cNvSpPr txBox="1">
            <a:spLocks/>
          </p:cNvSpPr>
          <p:nvPr/>
        </p:nvSpPr>
        <p:spPr>
          <a:xfrm>
            <a:off x="685799" y="2916254"/>
            <a:ext cx="5929313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⬡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pPr marL="0" indent="0">
              <a:spcBef>
                <a:spcPts val="0"/>
              </a:spcBef>
              <a:buFont typeface="Muli Regular"/>
              <a:buNone/>
            </a:pPr>
            <a:r>
              <a:rPr lang="en-US" dirty="0"/>
              <a:t>- Import libraries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FC8391-8888-41A9-9E8F-2BDAE56AD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556" y="1373981"/>
            <a:ext cx="4638675" cy="11334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503701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0" name="Google Shape;95;p17">
            <a:extLst>
              <a:ext uri="{FF2B5EF4-FFF2-40B4-BE49-F238E27FC236}">
                <a16:creationId xmlns:a16="http://schemas.microsoft.com/office/drawing/2014/main" id="{901D7F50-082A-4341-B40C-E28E106E4E7D}"/>
              </a:ext>
            </a:extLst>
          </p:cNvPr>
          <p:cNvSpPr txBox="1">
            <a:spLocks/>
          </p:cNvSpPr>
          <p:nvPr/>
        </p:nvSpPr>
        <p:spPr>
          <a:xfrm>
            <a:off x="707230" y="3652060"/>
            <a:ext cx="5929313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⬡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dirty="0"/>
              <a:t>- Get the data</a:t>
            </a:r>
          </a:p>
          <a:p>
            <a:pPr marL="0" indent="0">
              <a:spcBef>
                <a:spcPts val="0"/>
              </a:spcBef>
              <a:buFont typeface="Muli Regular"/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76BBE1-BB12-4179-A3B6-7501F687C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136" y="540542"/>
            <a:ext cx="6001475" cy="281701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622875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0" name="Google Shape;95;p17">
            <a:extLst>
              <a:ext uri="{FF2B5EF4-FFF2-40B4-BE49-F238E27FC236}">
                <a16:creationId xmlns:a16="http://schemas.microsoft.com/office/drawing/2014/main" id="{901D7F50-082A-4341-B40C-E28E106E4E7D}"/>
              </a:ext>
            </a:extLst>
          </p:cNvPr>
          <p:cNvSpPr txBox="1">
            <a:spLocks/>
          </p:cNvSpPr>
          <p:nvPr/>
        </p:nvSpPr>
        <p:spPr>
          <a:xfrm>
            <a:off x="707230" y="3652060"/>
            <a:ext cx="5929313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⬡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dirty="0"/>
              <a:t>- Get the movie titles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F246C7-E9B2-44D8-B1FB-92835DE9D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982" y="473869"/>
            <a:ext cx="5345906" cy="284083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537324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0" name="Google Shape;95;p17">
            <a:extLst>
              <a:ext uri="{FF2B5EF4-FFF2-40B4-BE49-F238E27FC236}">
                <a16:creationId xmlns:a16="http://schemas.microsoft.com/office/drawing/2014/main" id="{901D7F50-082A-4341-B40C-E28E106E4E7D}"/>
              </a:ext>
            </a:extLst>
          </p:cNvPr>
          <p:cNvSpPr txBox="1">
            <a:spLocks/>
          </p:cNvSpPr>
          <p:nvPr/>
        </p:nvSpPr>
        <p:spPr>
          <a:xfrm>
            <a:off x="707230" y="3652060"/>
            <a:ext cx="5929313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⬡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dirty="0"/>
              <a:t>- Merge them together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11E389-3A80-43B8-A0C4-D91957240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493" y="319089"/>
            <a:ext cx="5815013" cy="308133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983322880"/>
      </p:ext>
    </p:extLst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425</Words>
  <Application>Microsoft Office PowerPoint</Application>
  <PresentationFormat>On-screen Show (16:9)</PresentationFormat>
  <Paragraphs>75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Muli Regular</vt:lpstr>
      <vt:lpstr>Lexend Deca</vt:lpstr>
      <vt:lpstr>Arial</vt:lpstr>
      <vt:lpstr>Muli</vt:lpstr>
      <vt:lpstr>Aliena template</vt:lpstr>
      <vt:lpstr>Movie Recommendation System</vt:lpstr>
      <vt:lpstr>Recommendation System has two types :</vt:lpstr>
      <vt:lpstr>In the first part of project, we will focus on providing a recommendation system, it tells the user what movies/items are most similar to his movie choice.</vt:lpstr>
      <vt:lpstr>Let's get started!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 the second part of project, we will focus on providing a recommendation system, it tells the user what movies/items are most similar to his movie genre.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Follow us on Github:  https://github.com/yshimaa66/Movie _Recommender_System_using_Python </vt:lpstr>
      <vt:lpstr>References: </vt:lpstr>
      <vt:lpstr>Credits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Recommender System using Python</dc:title>
  <cp:lastModifiedBy>Shaimaa Yasser Rahmy</cp:lastModifiedBy>
  <cp:revision>20</cp:revision>
  <dcterms:modified xsi:type="dcterms:W3CDTF">2020-01-05T05:50:26Z</dcterms:modified>
</cp:coreProperties>
</file>