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73" r:id="rId4"/>
    <p:sldId id="256" r:id="rId5"/>
    <p:sldId id="257" r:id="rId6"/>
    <p:sldId id="259" r:id="rId7"/>
    <p:sldId id="262" r:id="rId8"/>
    <p:sldId id="264" r:id="rId9"/>
    <p:sldId id="267" r:id="rId10"/>
    <p:sldId id="268" r:id="rId11"/>
    <p:sldId id="270" r:id="rId12"/>
    <p:sldId id="271" r:id="rId13"/>
    <p:sldId id="258" r:id="rId14"/>
    <p:sldId id="266" r:id="rId15"/>
    <p:sldId id="269" r:id="rId16"/>
    <p:sldId id="263" r:id="rId17"/>
    <p:sldId id="261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1E93D-8EAA-BEA7-24E9-BBB42D7AF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82F5D0-8FC7-6C31-D4B2-10150C6AE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74D60-CACF-F261-1D20-38572465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9A4E7-9262-7843-9F10-44536FA9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FBE4A-1E1C-F4DB-5802-ACDB22AE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31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0731F-3DC9-7AFC-1B6F-9AD86555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C513F-41D2-970A-D943-E6740D81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F823E-FC4A-C86E-66E0-CE70E8D3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0C95-F8D0-BBB3-B73D-EBB7533F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E1A18-99F4-87F8-CBB5-A9814DA7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03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D6EDDC-DB9F-A099-B004-25886DFE1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12C6F3-4CDA-D184-156C-DB328124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C7C19-7746-AD8E-F755-4C2D7D7D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65A60-2389-EF96-0D9C-680E7F86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E3FCD3-EEC4-B7EC-94C6-BB29C3C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8ED8D-38E4-B6B4-4215-B02F7E48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A2F0F-1E4C-4151-36D8-1459FEA7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4926EF-95C8-A2EB-EB25-A8F164FC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8B582-03D0-EA71-36A0-B5421FBA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D16DE-13C8-AC5B-97BA-2BE49EF7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71202-EAF6-C464-B6B5-7B83DCC8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515D65-675B-343C-925D-760613CD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6BA6E-D961-FBED-E549-06DBD9B2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64DD0-0E35-4F4A-486F-12639B13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6DA2A-B1AE-072F-F798-AD9F3AE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9FD13-4D00-6354-47C7-1EA03A9E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47F4E-C467-6289-1E30-4FA34D76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BFE6B6-9442-5009-3B56-EA3B411C9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237E17-E38E-913A-12EA-077930C1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EBB1E-4CDF-6E81-D932-E8E26340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F0A229-77DB-5847-B824-DF98CB7A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2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93BE7-140E-F015-9043-8190F1C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803A5-9755-E418-277E-B80F8043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9F0C1-BF7F-AEA6-6C1A-C09EF017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0FB687-E57C-3301-F760-237037CEC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996FFF-3FD7-128E-7C06-758A82156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A2BAED-1001-774E-7AF9-E3D3560A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F0D1EE-78FC-3E76-4616-D0DC28AE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5E0396-D130-7443-F7DB-366E901E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3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6A3A-45AE-18F8-F4F1-2550697E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2F84C6-D0C6-999B-7973-96F315FD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D31E77-6B7D-1176-B521-6B91149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101B40-2465-593F-7C6C-2C96D0A8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0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F110DC-B4FC-4390-5876-2881090F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CF3EE7-F679-5401-9768-DCB43943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C5896-6091-0BEB-29D9-7C228985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54D32-4767-6FA7-33B9-C6AFA749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767E5-B47A-77B9-1560-0684DC4A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EDDAF4-7489-263D-8A17-B16D70329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EF83DE-E44C-084B-C41D-DE8158B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619AC-57D3-49C1-1614-F5F15DFD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C96E9-38AB-9C65-B708-0D58239E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43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EE396-406F-A7B7-DC80-12A15725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7A3AF2-A743-A417-0AD0-A83C2161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D0AE71-EA96-E778-F5C0-8858C1A9C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EF58F9-F3D4-D8C8-331B-54D42988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00D6E-A8BD-6682-F81C-4763D81C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A024BC-CAEB-135A-BE01-DC5124E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5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31BA6E-2263-F01D-22D1-58E90654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532EE-24C7-2FD2-FD68-DD941860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3A975-1A8C-E783-88A0-1942EDE00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6A42-5BFC-449E-8AB4-357282606635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CE874-6CA6-2B84-F51C-B7B682637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EA5D1-C171-55CF-E40C-41433DE2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10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基準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63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1532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MLP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Wh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でｸﾛﾊﾞﾘ　結果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epoch=100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B301983-DDF1-5F1E-2BDB-3E8EF6AD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28" y="1309158"/>
            <a:ext cx="4443568" cy="34752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DA6B7CA-6695-08B0-8380-E9AAE46D1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494" y="1395115"/>
            <a:ext cx="4443568" cy="347526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2F5A58-E6CC-DFBB-EBDC-3B7102AC775D}"/>
              </a:ext>
            </a:extLst>
          </p:cNvPr>
          <p:cNvSpPr txBox="1"/>
          <p:nvPr/>
        </p:nvSpPr>
        <p:spPr>
          <a:xfrm>
            <a:off x="1803572" y="939826"/>
            <a:ext cx="14977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Valid-joule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96D75F-F140-B47D-4DB1-1D4E5F8B1753}"/>
              </a:ext>
            </a:extLst>
          </p:cNvPr>
          <p:cNvSpPr txBox="1"/>
          <p:nvPr/>
        </p:nvSpPr>
        <p:spPr>
          <a:xfrm>
            <a:off x="6762757" y="1054781"/>
            <a:ext cx="21279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Valid-hysteresis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0D80D3-D5AF-B497-4C59-C4F8E6F49FD8}"/>
              </a:ext>
            </a:extLst>
          </p:cNvPr>
          <p:cNvSpPr txBox="1"/>
          <p:nvPr/>
        </p:nvSpPr>
        <p:spPr>
          <a:xfrm>
            <a:off x="1038757" y="5462885"/>
            <a:ext cx="1009135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あんまり影響なさそう？ないならパラメータは少ないほうがいい</a:t>
            </a:r>
            <a:endParaRPr lang="en-US" altLang="ja-JP" sz="2400" b="1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(4,8)×(4,8)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でもっかいトライ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3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1532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MLP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Wh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でｸﾛﾊﾞﾘ　結果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epoch=100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upsampling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2F5A58-E6CC-DFBB-EBDC-3B7102AC775D}"/>
              </a:ext>
            </a:extLst>
          </p:cNvPr>
          <p:cNvSpPr txBox="1"/>
          <p:nvPr/>
        </p:nvSpPr>
        <p:spPr>
          <a:xfrm>
            <a:off x="1803572" y="939826"/>
            <a:ext cx="14977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Valid-joule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96D75F-F140-B47D-4DB1-1D4E5F8B1753}"/>
              </a:ext>
            </a:extLst>
          </p:cNvPr>
          <p:cNvSpPr txBox="1"/>
          <p:nvPr/>
        </p:nvSpPr>
        <p:spPr>
          <a:xfrm>
            <a:off x="7424608" y="1042562"/>
            <a:ext cx="21279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Valid-hysteresis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0D80D3-D5AF-B497-4C59-C4F8E6F49FD8}"/>
              </a:ext>
            </a:extLst>
          </p:cNvPr>
          <p:cNvSpPr txBox="1"/>
          <p:nvPr/>
        </p:nvSpPr>
        <p:spPr>
          <a:xfrm>
            <a:off x="1038757" y="5462885"/>
            <a:ext cx="100913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あんまり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3172301-C49E-4CFC-63B0-70CF4534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7" y="1227229"/>
            <a:ext cx="5158740" cy="412070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62803C0-6293-B2EE-D70A-296ED4CE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732" y="1284706"/>
            <a:ext cx="5158740" cy="41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8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1532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MLP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Wh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でｸﾛﾊﾞﾘ　結果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epoch=100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upsampling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2F5A58-E6CC-DFBB-EBDC-3B7102AC775D}"/>
              </a:ext>
            </a:extLst>
          </p:cNvPr>
          <p:cNvSpPr txBox="1"/>
          <p:nvPr/>
        </p:nvSpPr>
        <p:spPr>
          <a:xfrm>
            <a:off x="1803572" y="939826"/>
            <a:ext cx="14977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Valid-joule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96D75F-F140-B47D-4DB1-1D4E5F8B1753}"/>
              </a:ext>
            </a:extLst>
          </p:cNvPr>
          <p:cNvSpPr txBox="1"/>
          <p:nvPr/>
        </p:nvSpPr>
        <p:spPr>
          <a:xfrm>
            <a:off x="7424608" y="1042562"/>
            <a:ext cx="21279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Valid-hysteresis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0D80D3-D5AF-B497-4C59-C4F8E6F49FD8}"/>
              </a:ext>
            </a:extLst>
          </p:cNvPr>
          <p:cNvSpPr txBox="1"/>
          <p:nvPr/>
        </p:nvSpPr>
        <p:spPr>
          <a:xfrm>
            <a:off x="1050320" y="5855326"/>
            <a:ext cx="100913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10x12</a:t>
            </a:r>
            <a:r>
              <a:rPr lang="ja-JP" altLang="en-US" sz="24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を採用</a:t>
            </a:r>
            <a:endParaRPr lang="en-US" altLang="ja-JP" sz="240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253DB3F-22AD-2170-0910-7DBDB997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0" y="1280598"/>
            <a:ext cx="5001986" cy="39954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0A1D4BB-465C-CBC3-DEEC-42E6385A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11894"/>
            <a:ext cx="5001986" cy="39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5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2800488" y="5887404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N=2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minimum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7A1870-4979-9FD8-292C-0702464B60CD}"/>
              </a:ext>
            </a:extLst>
          </p:cNvPr>
          <p:cNvSpPr txBox="1"/>
          <p:nvPr/>
        </p:nvSpPr>
        <p:spPr>
          <a:xfrm>
            <a:off x="267030" y="268255"/>
            <a:ext cx="114530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6. Aft-cat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の層数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320E5F3-2E34-B9DD-082C-FC1F0730A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01226"/>
            <a:ext cx="8382000" cy="18288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4D79CAD-950C-523C-49F6-B2D193DDD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66458"/>
            <a:ext cx="8382000" cy="18288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E6278F-6A32-BC97-6937-B686668D6DB0}"/>
              </a:ext>
            </a:extLst>
          </p:cNvPr>
          <p:cNvSpPr/>
          <p:nvPr/>
        </p:nvSpPr>
        <p:spPr>
          <a:xfrm>
            <a:off x="3995056" y="2060541"/>
            <a:ext cx="1409391" cy="35347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34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453022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Image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モデルの後の次元、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1000 to h 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</a:t>
            </a:r>
          </a:p>
          <a:p>
            <a:endParaRPr kumimoji="1" lang="en-US" altLang="ja-JP" sz="2400" dirty="0"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‘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</a:t>
            </a:r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ja-JP" altLang="en-US" sz="2400" dirty="0">
                <a:latin typeface="Consolas" panose="020B0609020204030204" pitchFamily="49" charset="0"/>
              </a:rPr>
              <a:t>各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(2,4,6,8,10,12)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⇒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6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通り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×10times=60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回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  <a:p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他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128, 'epochs’: 100,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50,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'ironloss_2DVNabla_swin_t_aft_cat_dim',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'}</a:t>
            </a: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xx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50,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'hidden_dim_out2’: 50, 'hidden_dim_other2’: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0.0004}</a:t>
            </a:r>
          </a:p>
          <a:p>
            <a:endParaRPr lang="en-US" altLang="ja-JP" sz="2400" dirty="0">
              <a:latin typeface="Consolas" panose="020B0609020204030204" pitchFamily="49" charset="0"/>
            </a:endParaRPr>
          </a:p>
          <a:p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A52F9081-69B5-0098-7878-FA73DEEF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0" y="1131017"/>
            <a:ext cx="10607042" cy="248535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187CDF-4FCE-DFEB-0E3F-AE8EFF75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0" y="3852449"/>
            <a:ext cx="10607042" cy="2485354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45302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Image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モデルの後の次元、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1000 to h 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epoch=100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81C05F-3DA1-0D0E-4CFF-A99C0DBDDF1C}"/>
              </a:ext>
            </a:extLst>
          </p:cNvPr>
          <p:cNvSpPr txBox="1"/>
          <p:nvPr/>
        </p:nvSpPr>
        <p:spPr>
          <a:xfrm>
            <a:off x="1323703" y="3518270"/>
            <a:ext cx="959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Dim2,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kumimoji="1"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4,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dim6,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dim8,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dim10,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dim12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AF9E46-119C-A27C-9D23-070D2C7071B7}"/>
              </a:ext>
            </a:extLst>
          </p:cNvPr>
          <p:cNvSpPr txBox="1"/>
          <p:nvPr/>
        </p:nvSpPr>
        <p:spPr>
          <a:xfrm>
            <a:off x="5723535" y="1270415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6C76F0-A770-A856-54A2-B2B5410CD680}"/>
              </a:ext>
            </a:extLst>
          </p:cNvPr>
          <p:cNvSpPr txBox="1"/>
          <p:nvPr/>
        </p:nvSpPr>
        <p:spPr>
          <a:xfrm>
            <a:off x="5204621" y="4131928"/>
            <a:ext cx="14224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38FFEA-38AD-AB1D-9995-2693DE65C31D}"/>
              </a:ext>
            </a:extLst>
          </p:cNvPr>
          <p:cNvSpPr txBox="1"/>
          <p:nvPr/>
        </p:nvSpPr>
        <p:spPr>
          <a:xfrm>
            <a:off x="1323703" y="6293079"/>
            <a:ext cx="959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Dim2,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kumimoji="1"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4,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dim6,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dim8,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dim10,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dim12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2C77B2-DAAB-E6D8-F061-A124FC345E1F}"/>
              </a:ext>
            </a:extLst>
          </p:cNvPr>
          <p:cNvSpPr txBox="1"/>
          <p:nvPr/>
        </p:nvSpPr>
        <p:spPr>
          <a:xfrm>
            <a:off x="7499765" y="34934"/>
            <a:ext cx="469223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xx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ja-JP" sz="2400" dirty="0">
              <a:latin typeface="Consolas" panose="020B0609020204030204" pitchFamily="49" charset="0"/>
            </a:endParaRPr>
          </a:p>
          <a:p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4D8A21-6B90-F792-F4EE-5D7B569BF007}"/>
              </a:ext>
            </a:extLst>
          </p:cNvPr>
          <p:cNvSpPr txBox="1"/>
          <p:nvPr/>
        </p:nvSpPr>
        <p:spPr>
          <a:xfrm>
            <a:off x="10827639" y="4181689"/>
            <a:ext cx="14224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を採用</a:t>
            </a:r>
            <a:endParaRPr lang="en-US" altLang="ja-JP" sz="2400" b="1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51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B2FFC3-AE81-2D66-1B46-82D04AA95409}"/>
              </a:ext>
            </a:extLst>
          </p:cNvPr>
          <p:cNvSpPr txBox="1"/>
          <p:nvPr/>
        </p:nvSpPr>
        <p:spPr>
          <a:xfrm>
            <a:off x="7769730" y="0"/>
            <a:ext cx="469223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ja-JP" sz="2400" dirty="0">
              <a:latin typeface="Consolas" panose="020B0609020204030204" pitchFamily="49" charset="0"/>
            </a:endParaRPr>
          </a:p>
          <a:p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67C4B7-FB23-E8FA-ACFF-97AE65B5F1FD}"/>
              </a:ext>
            </a:extLst>
          </p:cNvPr>
          <p:cNvSpPr txBox="1"/>
          <p:nvPr/>
        </p:nvSpPr>
        <p:spPr>
          <a:xfrm>
            <a:off x="267030" y="268255"/>
            <a:ext cx="1145302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Image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モデル比較、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1000 to h 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epoch=100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F5D62B-31C0-7D91-E8FF-65B0398F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3" y="1269546"/>
            <a:ext cx="11257074" cy="231749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79782A2-7467-261A-CA9E-357A71E4C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8" y="3789395"/>
            <a:ext cx="11257074" cy="231749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3FD355-D23C-242E-9BAC-E2CA4D6A0D89}"/>
              </a:ext>
            </a:extLst>
          </p:cNvPr>
          <p:cNvSpPr txBox="1"/>
          <p:nvPr/>
        </p:nvSpPr>
        <p:spPr>
          <a:xfrm>
            <a:off x="163286" y="3513956"/>
            <a:ext cx="120287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900" b="1" i="0" dirty="0">
                <a:effectLst/>
                <a:latin typeface="Consolas" panose="020B0609020204030204" pitchFamily="49" charset="0"/>
              </a:rPr>
              <a:t>['resnet18', 'resnet34', 'resnet50', 'resnet101', 'resnet152', 'vgg11bn', 'vgg13bn', 'vgg16bn', 'vgg19bn', 'vitb16', 'vitb32', 'vitl16', 'vitl32', '</a:t>
            </a:r>
            <a:r>
              <a:rPr lang="en-US" altLang="ja-JP" sz="900" b="1" i="0" dirty="0" err="1">
                <a:effectLst/>
                <a:latin typeface="Consolas" panose="020B0609020204030204" pitchFamily="49" charset="0"/>
              </a:rPr>
              <a:t>swin_b</a:t>
            </a:r>
            <a:r>
              <a:rPr lang="en-US" altLang="ja-JP" sz="900" b="1" i="0" dirty="0">
                <a:effectLst/>
                <a:latin typeface="Consolas" panose="020B0609020204030204" pitchFamily="49" charset="0"/>
              </a:rPr>
              <a:t>', 'poolformer_s12', '</a:t>
            </a:r>
            <a:r>
              <a:rPr lang="en-US" altLang="ja-JP" sz="900" b="1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sz="900" b="1" i="0" dirty="0">
                <a:effectLst/>
                <a:latin typeface="Consolas" panose="020B0609020204030204" pitchFamily="49" charset="0"/>
              </a:rPr>
              <a:t>']</a:t>
            </a:r>
            <a:endParaRPr lang="ja-JP" altLang="en-US" sz="9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AD863E-029E-AFDB-9740-0368B6ECFE25}"/>
              </a:ext>
            </a:extLst>
          </p:cNvPr>
          <p:cNvSpPr txBox="1"/>
          <p:nvPr/>
        </p:nvSpPr>
        <p:spPr>
          <a:xfrm>
            <a:off x="9271520" y="6288375"/>
            <a:ext cx="2629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i="0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Swin_t</a:t>
            </a:r>
            <a:r>
              <a:rPr lang="ja-JP" altLang="en-US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を採用</a:t>
            </a:r>
            <a:endParaRPr lang="en-US" altLang="ja-JP" sz="2400" b="1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5C681DD-14BC-E5E7-946B-00F1F9F5E5D7}"/>
              </a:ext>
            </a:extLst>
          </p:cNvPr>
          <p:cNvSpPr/>
          <p:nvPr/>
        </p:nvSpPr>
        <p:spPr>
          <a:xfrm>
            <a:off x="10586046" y="2264229"/>
            <a:ext cx="718457" cy="39297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87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3058474" y="6108536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転移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微調整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そのまま：影響大、転移学習が良い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1DEFB1-6D2D-9936-B62C-A8AFA016195A}"/>
              </a:ext>
            </a:extLst>
          </p:cNvPr>
          <p:cNvSpPr txBox="1"/>
          <p:nvPr/>
        </p:nvSpPr>
        <p:spPr>
          <a:xfrm>
            <a:off x="267030" y="268255"/>
            <a:ext cx="114530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5. 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画像モデルの重み比較　転移学習、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fine-tuning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normal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A9CFAC8-0094-60DE-F732-B65CBB80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5298"/>
            <a:ext cx="8382000" cy="25390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66896CC-456E-26D0-366A-EE459321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363685"/>
            <a:ext cx="8382000" cy="253909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0E162E-3EB5-CA34-D3D9-8C558DEC4857}"/>
              </a:ext>
            </a:extLst>
          </p:cNvPr>
          <p:cNvSpPr/>
          <p:nvPr/>
        </p:nvSpPr>
        <p:spPr>
          <a:xfrm>
            <a:off x="2427515" y="2075915"/>
            <a:ext cx="2312904" cy="38268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8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10903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encoder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の比較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res18,res34,vgg11bn,vgg13bn,vitl16,swin5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5717921" y="100708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99FF8A0-8DC1-B9CA-8C0B-1C4D8D41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" y="1468748"/>
            <a:ext cx="3733800" cy="25241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58028C-130D-76D4-2BC0-F164E8E9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5" y="4003010"/>
            <a:ext cx="3733800" cy="25241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F8859EC-16D2-481D-7F8F-44A65BA81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805" y="1383166"/>
            <a:ext cx="3790950" cy="25241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D75D0E1-B711-A28E-0B1C-C104BEEA2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805" y="4003010"/>
            <a:ext cx="3790950" cy="252412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26D119-7FC9-B96E-BCC6-76AA81F0FB00}"/>
              </a:ext>
            </a:extLst>
          </p:cNvPr>
          <p:cNvSpPr/>
          <p:nvPr/>
        </p:nvSpPr>
        <p:spPr>
          <a:xfrm>
            <a:off x="3579223" y="1715589"/>
            <a:ext cx="752202" cy="4930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E7B04F-1A5F-B30A-9A92-4FF20809DBA5}"/>
              </a:ext>
            </a:extLst>
          </p:cNvPr>
          <p:cNvSpPr/>
          <p:nvPr/>
        </p:nvSpPr>
        <p:spPr>
          <a:xfrm>
            <a:off x="9860553" y="1715589"/>
            <a:ext cx="752202" cy="4930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D70B20-C4CA-879A-F0FB-A5A5266AAC68}"/>
              </a:ext>
            </a:extLst>
          </p:cNvPr>
          <p:cNvSpPr txBox="1"/>
          <p:nvPr/>
        </p:nvSpPr>
        <p:spPr>
          <a:xfrm>
            <a:off x="9376410" y="755289"/>
            <a:ext cx="29342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が良さそう</a:t>
            </a:r>
          </a:p>
        </p:txBody>
      </p:sp>
    </p:spTree>
    <p:extLst>
      <p:ext uri="{BB962C8B-B14F-4D97-AF65-F5344CB8AC3E}">
        <p14:creationId xmlns:p14="http://schemas.microsoft.com/office/powerpoint/2010/main" val="30477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基準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72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4E59203-1592-1E93-9ECC-AD2B68A7BCD1}"/>
              </a:ext>
            </a:extLst>
          </p:cNvPr>
          <p:cNvCxnSpPr/>
          <p:nvPr/>
        </p:nvCxnSpPr>
        <p:spPr>
          <a:xfrm>
            <a:off x="6031521" y="416848"/>
            <a:ext cx="0" cy="492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47DB4A7E-77A3-338B-5163-6D0649000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6"/>
          <a:stretch/>
        </p:blipFill>
        <p:spPr>
          <a:xfrm>
            <a:off x="203200" y="926859"/>
            <a:ext cx="859693" cy="36287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CFAD326-E240-681A-2A02-06750FD4B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522"/>
          <a:stretch/>
        </p:blipFill>
        <p:spPr>
          <a:xfrm>
            <a:off x="953477" y="926858"/>
            <a:ext cx="2063262" cy="362877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46353A-DE5E-EF71-60DB-0056EBF4F4EC}"/>
              </a:ext>
            </a:extLst>
          </p:cNvPr>
          <p:cNvSpPr txBox="1"/>
          <p:nvPr/>
        </p:nvSpPr>
        <p:spPr>
          <a:xfrm>
            <a:off x="2593057" y="221464"/>
            <a:ext cx="1347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VGG-19bn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B6B6C0-67AA-0EF5-A52F-3CDF21A45879}"/>
              </a:ext>
            </a:extLst>
          </p:cNvPr>
          <p:cNvSpPr txBox="1"/>
          <p:nvPr/>
        </p:nvSpPr>
        <p:spPr>
          <a:xfrm>
            <a:off x="29182" y="4555631"/>
            <a:ext cx="109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Transfer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learning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A852E7-C84C-83B6-D1DD-E344CB94D0FF}"/>
              </a:ext>
            </a:extLst>
          </p:cNvPr>
          <p:cNvSpPr txBox="1"/>
          <p:nvPr/>
        </p:nvSpPr>
        <p:spPr>
          <a:xfrm>
            <a:off x="1183922" y="4555631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Fine</a:t>
            </a: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tuning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FA2D92-BA7B-018D-2DCC-50099094890C}"/>
              </a:ext>
            </a:extLst>
          </p:cNvPr>
          <p:cNvSpPr txBox="1"/>
          <p:nvPr/>
        </p:nvSpPr>
        <p:spPr>
          <a:xfrm>
            <a:off x="2083527" y="469413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normal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47068E1-681F-718C-5576-6D6AD05B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52"/>
          <a:stretch/>
        </p:blipFill>
        <p:spPr>
          <a:xfrm>
            <a:off x="6181846" y="926858"/>
            <a:ext cx="978879" cy="362877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2E92998-E003-8F76-D31A-378E9DDC8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38"/>
          <a:stretch/>
        </p:blipFill>
        <p:spPr>
          <a:xfrm>
            <a:off x="7276000" y="926858"/>
            <a:ext cx="1989015" cy="362877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9CA628-02B5-F635-4E64-8C84A202006C}"/>
              </a:ext>
            </a:extLst>
          </p:cNvPr>
          <p:cNvSpPr txBox="1"/>
          <p:nvPr/>
        </p:nvSpPr>
        <p:spPr>
          <a:xfrm>
            <a:off x="8448612" y="221464"/>
            <a:ext cx="911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BFD7E1-9DC6-4CCF-A7C0-E91824607C8C}"/>
              </a:ext>
            </a:extLst>
          </p:cNvPr>
          <p:cNvSpPr txBox="1"/>
          <p:nvPr/>
        </p:nvSpPr>
        <p:spPr>
          <a:xfrm>
            <a:off x="6160480" y="4555631"/>
            <a:ext cx="109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Transfer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learning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DE990B-A156-A6F0-0498-C66866FC719E}"/>
              </a:ext>
            </a:extLst>
          </p:cNvPr>
          <p:cNvSpPr txBox="1"/>
          <p:nvPr/>
        </p:nvSpPr>
        <p:spPr>
          <a:xfrm>
            <a:off x="7315220" y="4555631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Fine</a:t>
            </a: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tuning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D43544C-0276-F9C7-6603-366CDB3F4E20}"/>
              </a:ext>
            </a:extLst>
          </p:cNvPr>
          <p:cNvSpPr txBox="1"/>
          <p:nvPr/>
        </p:nvSpPr>
        <p:spPr>
          <a:xfrm>
            <a:off x="8214825" y="469413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normal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49E8A27-C9DD-13EE-2247-425C698453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4" r="50753"/>
          <a:stretch/>
        </p:blipFill>
        <p:spPr>
          <a:xfrm>
            <a:off x="3063629" y="926858"/>
            <a:ext cx="922217" cy="362877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1CEAFA4-C9DC-9831-B8B4-916A9BA7C5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105"/>
          <a:stretch/>
        </p:blipFill>
        <p:spPr>
          <a:xfrm>
            <a:off x="9339385" y="926858"/>
            <a:ext cx="973685" cy="3628773"/>
          </a:xfrm>
          <a:prstGeom prst="rect">
            <a:avLst/>
          </a:prstGeom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8554119-C3B9-4838-C2C3-1A34A836A533}"/>
              </a:ext>
            </a:extLst>
          </p:cNvPr>
          <p:cNvCxnSpPr>
            <a:cxnSpLocks/>
          </p:cNvCxnSpPr>
          <p:nvPr/>
        </p:nvCxnSpPr>
        <p:spPr>
          <a:xfrm>
            <a:off x="3058474" y="926857"/>
            <a:ext cx="0" cy="44657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C379EC3-B8F3-770B-B9E9-F74AFBAA5F69}"/>
              </a:ext>
            </a:extLst>
          </p:cNvPr>
          <p:cNvCxnSpPr>
            <a:cxnSpLocks/>
          </p:cNvCxnSpPr>
          <p:nvPr/>
        </p:nvCxnSpPr>
        <p:spPr>
          <a:xfrm>
            <a:off x="9275489" y="926857"/>
            <a:ext cx="0" cy="445794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E5F6A5-8FA3-6BE4-F717-6D21B516EF92}"/>
              </a:ext>
            </a:extLst>
          </p:cNvPr>
          <p:cNvSpPr txBox="1"/>
          <p:nvPr/>
        </p:nvSpPr>
        <p:spPr>
          <a:xfrm>
            <a:off x="1101002" y="742191"/>
            <a:ext cx="7328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2991303-206B-5576-56A5-C254E6B368F2}"/>
              </a:ext>
            </a:extLst>
          </p:cNvPr>
          <p:cNvSpPr txBox="1"/>
          <p:nvPr/>
        </p:nvSpPr>
        <p:spPr>
          <a:xfrm>
            <a:off x="3663088" y="742191"/>
            <a:ext cx="13095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9C734E0-3C85-A482-76B6-644CA5197C94}"/>
              </a:ext>
            </a:extLst>
          </p:cNvPr>
          <p:cNvSpPr txBox="1"/>
          <p:nvPr/>
        </p:nvSpPr>
        <p:spPr>
          <a:xfrm>
            <a:off x="7619033" y="742191"/>
            <a:ext cx="7328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5203DB-2F76-3FE1-65FA-1C84FC2ADF26}"/>
              </a:ext>
            </a:extLst>
          </p:cNvPr>
          <p:cNvSpPr txBox="1"/>
          <p:nvPr/>
        </p:nvSpPr>
        <p:spPr>
          <a:xfrm>
            <a:off x="10181119" y="742191"/>
            <a:ext cx="13095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1BA53A03-D81B-EBB1-9F43-FEADDD79BB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983"/>
          <a:stretch/>
        </p:blipFill>
        <p:spPr>
          <a:xfrm>
            <a:off x="3826984" y="926119"/>
            <a:ext cx="1995478" cy="362877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7E4A9BE-8892-45F6-2AD2-54FA8AC5F5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459"/>
          <a:stretch/>
        </p:blipFill>
        <p:spPr>
          <a:xfrm>
            <a:off x="10199077" y="926119"/>
            <a:ext cx="1937753" cy="3628773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543C879-9563-FB3D-73F2-C51A447F58A2}"/>
              </a:ext>
            </a:extLst>
          </p:cNvPr>
          <p:cNvSpPr txBox="1"/>
          <p:nvPr/>
        </p:nvSpPr>
        <p:spPr>
          <a:xfrm>
            <a:off x="3006764" y="4555631"/>
            <a:ext cx="109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Transfer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learning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4C9E7E-A91B-354F-5561-AB009E5B8DC4}"/>
              </a:ext>
            </a:extLst>
          </p:cNvPr>
          <p:cNvSpPr txBox="1"/>
          <p:nvPr/>
        </p:nvSpPr>
        <p:spPr>
          <a:xfrm>
            <a:off x="4161504" y="4555631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Fine</a:t>
            </a: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tuning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66459E3-3942-E686-3CE2-C0F64C46D7BC}"/>
              </a:ext>
            </a:extLst>
          </p:cNvPr>
          <p:cNvSpPr txBox="1"/>
          <p:nvPr/>
        </p:nvSpPr>
        <p:spPr>
          <a:xfrm>
            <a:off x="5061109" y="469413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normal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F77ACA-CF71-658F-D287-BF2E045234F4}"/>
              </a:ext>
            </a:extLst>
          </p:cNvPr>
          <p:cNvSpPr txBox="1"/>
          <p:nvPr/>
        </p:nvSpPr>
        <p:spPr>
          <a:xfrm>
            <a:off x="9258735" y="4555631"/>
            <a:ext cx="109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Transfer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learning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B577A9-0FE2-2C30-D532-00493CCEA277}"/>
              </a:ext>
            </a:extLst>
          </p:cNvPr>
          <p:cNvSpPr txBox="1"/>
          <p:nvPr/>
        </p:nvSpPr>
        <p:spPr>
          <a:xfrm>
            <a:off x="10413475" y="4555631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Fine</a:t>
            </a: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tuning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A623B52-81EC-31D4-3C32-079171C82D39}"/>
              </a:ext>
            </a:extLst>
          </p:cNvPr>
          <p:cNvSpPr txBox="1"/>
          <p:nvPr/>
        </p:nvSpPr>
        <p:spPr>
          <a:xfrm>
            <a:off x="11313080" y="469413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normal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3058474" y="6108536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転移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微調整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そのまま：影響大、転移学習が良い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83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72CFC-537D-AFA1-B234-8B7E2B01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92" y="0"/>
            <a:ext cx="11459308" cy="341069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BF9AB8D-468D-8A4D-2038-F7274565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2" y="3410698"/>
            <a:ext cx="11459308" cy="3410698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6535EDB-1DD4-08E9-854F-B7ECD04E4C1E}"/>
              </a:ext>
            </a:extLst>
          </p:cNvPr>
          <p:cNvCxnSpPr>
            <a:cxnSpLocks/>
          </p:cNvCxnSpPr>
          <p:nvPr/>
        </p:nvCxnSpPr>
        <p:spPr>
          <a:xfrm>
            <a:off x="4450394" y="81037"/>
            <a:ext cx="0" cy="68303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EB65BF-4FD1-3A0B-4732-0903E064E7EC}"/>
              </a:ext>
            </a:extLst>
          </p:cNvPr>
          <p:cNvSpPr txBox="1"/>
          <p:nvPr/>
        </p:nvSpPr>
        <p:spPr>
          <a:xfrm rot="16200000">
            <a:off x="-11357" y="1194754"/>
            <a:ext cx="7328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921417F-C6F5-62DF-A3CE-1BBF6053F468}"/>
              </a:ext>
            </a:extLst>
          </p:cNvPr>
          <p:cNvCxnSpPr>
            <a:cxnSpLocks/>
          </p:cNvCxnSpPr>
          <p:nvPr/>
        </p:nvCxnSpPr>
        <p:spPr>
          <a:xfrm>
            <a:off x="6337300" y="81037"/>
            <a:ext cx="0" cy="6830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A1A1B30-B2ED-387F-29AD-961EBE4AA0C4}"/>
              </a:ext>
            </a:extLst>
          </p:cNvPr>
          <p:cNvCxnSpPr>
            <a:cxnSpLocks/>
          </p:cNvCxnSpPr>
          <p:nvPr/>
        </p:nvCxnSpPr>
        <p:spPr>
          <a:xfrm>
            <a:off x="9552940" y="81037"/>
            <a:ext cx="0" cy="68303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18875D-D5A7-DA84-C9B6-27AF2DCA3E36}"/>
              </a:ext>
            </a:extLst>
          </p:cNvPr>
          <p:cNvSpPr txBox="1"/>
          <p:nvPr/>
        </p:nvSpPr>
        <p:spPr>
          <a:xfrm>
            <a:off x="3249243" y="30480"/>
            <a:ext cx="13475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VGG-19bn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90B953-0AD9-F0B1-2697-5324AE1A7C8C}"/>
              </a:ext>
            </a:extLst>
          </p:cNvPr>
          <p:cNvSpPr txBox="1"/>
          <p:nvPr/>
        </p:nvSpPr>
        <p:spPr>
          <a:xfrm>
            <a:off x="8744620" y="36604"/>
            <a:ext cx="9119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BDEE2D8-052B-BCB9-6764-9B68CDC2440E}"/>
              </a:ext>
            </a:extLst>
          </p:cNvPr>
          <p:cNvSpPr txBox="1"/>
          <p:nvPr/>
        </p:nvSpPr>
        <p:spPr>
          <a:xfrm rot="16200000">
            <a:off x="-299671" y="4928556"/>
            <a:ext cx="13095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4A1D3CE-5E6F-203D-731A-06B19D9781B1}"/>
              </a:ext>
            </a:extLst>
          </p:cNvPr>
          <p:cNvSpPr txBox="1"/>
          <p:nvPr/>
        </p:nvSpPr>
        <p:spPr>
          <a:xfrm>
            <a:off x="1150935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69AF48-8F4E-7643-7CB5-68F3720474A7}"/>
              </a:ext>
            </a:extLst>
          </p:cNvPr>
          <p:cNvSpPr txBox="1"/>
          <p:nvPr/>
        </p:nvSpPr>
        <p:spPr>
          <a:xfrm>
            <a:off x="1839373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0E73D6-32CC-2ACE-E665-69830394E16B}"/>
              </a:ext>
            </a:extLst>
          </p:cNvPr>
          <p:cNvSpPr txBox="1"/>
          <p:nvPr/>
        </p:nvSpPr>
        <p:spPr>
          <a:xfrm>
            <a:off x="2494693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3DDE85-6940-1B4D-86CC-2E7BDF675C26}"/>
              </a:ext>
            </a:extLst>
          </p:cNvPr>
          <p:cNvSpPr txBox="1"/>
          <p:nvPr/>
        </p:nvSpPr>
        <p:spPr>
          <a:xfrm>
            <a:off x="3157633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aft4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6FAC73F-4FF8-2877-2891-9F79FACC4D9C}"/>
              </a:ext>
            </a:extLst>
          </p:cNvPr>
          <p:cNvSpPr txBox="1"/>
          <p:nvPr/>
        </p:nvSpPr>
        <p:spPr>
          <a:xfrm>
            <a:off x="3805333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DA4763-ACCD-DE2A-663F-078B627AFC3C}"/>
              </a:ext>
            </a:extLst>
          </p:cNvPr>
          <p:cNvSpPr txBox="1"/>
          <p:nvPr/>
        </p:nvSpPr>
        <p:spPr>
          <a:xfrm>
            <a:off x="6302162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818D58-A32C-5FF1-1E26-65D099D468A9}"/>
              </a:ext>
            </a:extLst>
          </p:cNvPr>
          <p:cNvSpPr txBox="1"/>
          <p:nvPr/>
        </p:nvSpPr>
        <p:spPr>
          <a:xfrm>
            <a:off x="6990600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874C9A3-1876-FEFC-D555-96C7DCB0B169}"/>
              </a:ext>
            </a:extLst>
          </p:cNvPr>
          <p:cNvSpPr txBox="1"/>
          <p:nvPr/>
        </p:nvSpPr>
        <p:spPr>
          <a:xfrm>
            <a:off x="7645920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31FE870-7A2B-160E-D6FA-5FFFB6CB025A}"/>
              </a:ext>
            </a:extLst>
          </p:cNvPr>
          <p:cNvSpPr txBox="1"/>
          <p:nvPr/>
        </p:nvSpPr>
        <p:spPr>
          <a:xfrm>
            <a:off x="8308860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aft4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2A1E9BF-C328-3C11-AF9B-06625F4A52EE}"/>
              </a:ext>
            </a:extLst>
          </p:cNvPr>
          <p:cNvSpPr txBox="1"/>
          <p:nvPr/>
        </p:nvSpPr>
        <p:spPr>
          <a:xfrm>
            <a:off x="8956560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3D15337-9FE0-A519-4C97-610CF1106D8E}"/>
              </a:ext>
            </a:extLst>
          </p:cNvPr>
          <p:cNvSpPr txBox="1"/>
          <p:nvPr/>
        </p:nvSpPr>
        <p:spPr>
          <a:xfrm>
            <a:off x="4378321" y="2974975"/>
            <a:ext cx="71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bfr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32566C0-F5DD-7DE1-2639-AF8CD7F73D46}"/>
              </a:ext>
            </a:extLst>
          </p:cNvPr>
          <p:cNvSpPr txBox="1"/>
          <p:nvPr/>
        </p:nvSpPr>
        <p:spPr>
          <a:xfrm>
            <a:off x="5013419" y="2974975"/>
            <a:ext cx="71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bfr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D65B031-14B6-7A5B-7FF1-D1C7CC7E26A0}"/>
              </a:ext>
            </a:extLst>
          </p:cNvPr>
          <p:cNvSpPr txBox="1"/>
          <p:nvPr/>
        </p:nvSpPr>
        <p:spPr>
          <a:xfrm>
            <a:off x="5668739" y="2974975"/>
            <a:ext cx="71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bfr3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BC95309-3EA8-040C-704A-632B08D4F471}"/>
              </a:ext>
            </a:extLst>
          </p:cNvPr>
          <p:cNvSpPr txBox="1"/>
          <p:nvPr/>
        </p:nvSpPr>
        <p:spPr>
          <a:xfrm>
            <a:off x="9474196" y="2974975"/>
            <a:ext cx="71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bfr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05C694-E6B5-4562-F77C-74E84BB1A287}"/>
              </a:ext>
            </a:extLst>
          </p:cNvPr>
          <p:cNvSpPr txBox="1"/>
          <p:nvPr/>
        </p:nvSpPr>
        <p:spPr>
          <a:xfrm>
            <a:off x="10109294" y="2974975"/>
            <a:ext cx="71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bfr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AEC3AEF-7674-CE8D-FD7E-94F3CDD0BF36}"/>
              </a:ext>
            </a:extLst>
          </p:cNvPr>
          <p:cNvSpPr txBox="1"/>
          <p:nvPr/>
        </p:nvSpPr>
        <p:spPr>
          <a:xfrm>
            <a:off x="10764614" y="2974975"/>
            <a:ext cx="71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bfr3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9C0226C-B32C-9218-0845-3571A65DBF7A}"/>
              </a:ext>
            </a:extLst>
          </p:cNvPr>
          <p:cNvSpPr/>
          <p:nvPr/>
        </p:nvSpPr>
        <p:spPr>
          <a:xfrm>
            <a:off x="2494693" y="399812"/>
            <a:ext cx="658082" cy="64010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E0F284A-2D72-1382-61F5-387C704874BA}"/>
              </a:ext>
            </a:extLst>
          </p:cNvPr>
          <p:cNvSpPr/>
          <p:nvPr/>
        </p:nvSpPr>
        <p:spPr>
          <a:xfrm>
            <a:off x="7638193" y="399812"/>
            <a:ext cx="658082" cy="64010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798AFCC-D2EF-7607-4C12-E4C52A76997D}"/>
              </a:ext>
            </a:extLst>
          </p:cNvPr>
          <p:cNvSpPr txBox="1"/>
          <p:nvPr/>
        </p:nvSpPr>
        <p:spPr>
          <a:xfrm>
            <a:off x="2446064" y="72401"/>
            <a:ext cx="7088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base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273E29F-2E47-BAB2-294A-E027C7B4E574}"/>
              </a:ext>
            </a:extLst>
          </p:cNvPr>
          <p:cNvSpPr txBox="1"/>
          <p:nvPr/>
        </p:nvSpPr>
        <p:spPr>
          <a:xfrm>
            <a:off x="7560989" y="72401"/>
            <a:ext cx="7088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base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2800488" y="5887404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前と後ろの層数：そんなに影響がない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459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9E3E4B-09A9-F905-6368-CF672885A17D}"/>
              </a:ext>
            </a:extLst>
          </p:cNvPr>
          <p:cNvSpPr txBox="1"/>
          <p:nvPr/>
        </p:nvSpPr>
        <p:spPr>
          <a:xfrm>
            <a:off x="1034803" y="592261"/>
            <a:ext cx="971743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hys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で層数同じ、次元は可変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Best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の定義は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parametric analysis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したときに、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loss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minimam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must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・最適化した結果の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FEA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が実機モデル相当、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2D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が複数でると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good</a:t>
            </a: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want to</a:t>
            </a: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・スタインメッツとの比較もしたいな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436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344851" y="939463"/>
            <a:ext cx="1129915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-T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ベースで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initial 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optuna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epochs_optuna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50,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n_trials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'ironloss_2DVNabla_swin_t_optuna3',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None}</a:t>
            </a: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90,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25, 'hidden_dim_out2': 60, 'hidden_dim_other2': 35,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0.0004015850423910483}</a:t>
            </a:r>
          </a:p>
          <a:p>
            <a:endParaRPr kumimoji="1" lang="en-US" altLang="ja-JP" sz="2400" dirty="0"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 ‘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0.0004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でとりあえず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  <a:p>
            <a:endParaRPr kumimoji="1" lang="en-US" altLang="ja-JP" sz="2400" dirty="0"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Consolas" panose="020B0609020204030204" pitchFamily="49" charset="0"/>
                <a:ea typeface="メイリオ" panose="020B0604030504040204" pitchFamily="50" charset="-128"/>
              </a:rPr>
              <a:t>先に決めたい：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25,  'hidden_dim_other2': 35</a:t>
            </a:r>
          </a:p>
          <a:p>
            <a:endParaRPr kumimoji="1" lang="en-US" altLang="ja-JP" sz="2400" dirty="0"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後でつじつま：学習タイプ（転移）、モデル（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swin_t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）、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bfr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/aft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層数、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FEA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</a:t>
            </a:r>
            <a:endParaRPr lang="en-US" altLang="ja-JP" sz="2400" dirty="0"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59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153243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MLP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Wh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でｸﾛﾊﾞﾘ</a:t>
            </a:r>
          </a:p>
          <a:p>
            <a:endParaRPr kumimoji="1" lang="en-US" altLang="ja-JP" sz="2400" dirty="0"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'hidden_dim_other’×'hidden_dim_other2‘</a:t>
            </a:r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ja-JP" altLang="en-US" sz="2400" dirty="0">
                <a:latin typeface="Consolas" panose="020B0609020204030204" pitchFamily="49" charset="0"/>
              </a:rPr>
              <a:t>各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(10,20,30,40)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⇒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4^2=16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通り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×10times=160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回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  <a:p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他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128, 'epochs’: 100,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50,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'ironloss_2DVNabla_swin_t_aft_cat_dim',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'}</a:t>
            </a: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sz="2400" b="1" i="0" dirty="0">
                <a:effectLst/>
                <a:latin typeface="Consolas" panose="020B0609020204030204" pitchFamily="49" charset="0"/>
              </a:rPr>
              <a:t>8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50,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'hidden_dim_out2’: 50, 'hidden_dim_other2’: </a:t>
            </a:r>
            <a:r>
              <a:rPr lang="en-US" altLang="ja-JP" sz="2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0.0004}</a:t>
            </a:r>
          </a:p>
          <a:p>
            <a:endParaRPr lang="en-US" altLang="ja-JP" sz="2400" b="0" i="0" dirty="0">
              <a:effectLst/>
              <a:latin typeface="Consolas" panose="020B0609020204030204" pitchFamily="49" charset="0"/>
            </a:endParaRPr>
          </a:p>
          <a:p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en-US" altLang="ja-JP" sz="2400" dirty="0">
                <a:latin typeface="Consolas" panose="020B0609020204030204" pitchFamily="49" charset="0"/>
              </a:rPr>
              <a:t>ironloss_2DVNabla_prediction_w_params_comp_aft_cat_dim.py</a:t>
            </a:r>
          </a:p>
          <a:p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15324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MLP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Wh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でｸﾛﾊﾞﾘ　結果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epoch=100(better than 50)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8002212-9A40-1A69-9742-F265DC0D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4" y="3604565"/>
            <a:ext cx="6465276" cy="190213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0281443-D686-F26C-0194-61FCCF58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9" y="1226901"/>
            <a:ext cx="6465277" cy="190213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CFD041-FC69-5ADA-2797-A960BE338D83}"/>
              </a:ext>
            </a:extLst>
          </p:cNvPr>
          <p:cNvSpPr txBox="1"/>
          <p:nvPr/>
        </p:nvSpPr>
        <p:spPr>
          <a:xfrm>
            <a:off x="730379" y="3077213"/>
            <a:ext cx="11468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ja-JP" sz="9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'dim10_10', 'dim10_20', 'dim10_30', 'dim10_40', 'dim20_10', 'dim20_20', 'dim20_30', 'dim20_40', 'dim30_10', 'dim30_20', 'dim30_30', 'dim30_40', 'dim40_10', 'dim40_20', 'dim40_30', 'dim40_40'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13C0FA3-D06E-501D-D2CE-262788DE85DA}"/>
              </a:ext>
            </a:extLst>
          </p:cNvPr>
          <p:cNvCxnSpPr>
            <a:cxnSpLocks/>
          </p:cNvCxnSpPr>
          <p:nvPr/>
        </p:nvCxnSpPr>
        <p:spPr>
          <a:xfrm>
            <a:off x="150470" y="1152929"/>
            <a:ext cx="0" cy="44657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7C6C65-D71F-C3C4-ABC6-2E1C309108EE}"/>
              </a:ext>
            </a:extLst>
          </p:cNvPr>
          <p:cNvSpPr txBox="1"/>
          <p:nvPr/>
        </p:nvSpPr>
        <p:spPr>
          <a:xfrm>
            <a:off x="4306140" y="986878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FA6FF8-7675-C115-1A29-948C6E3B1168}"/>
              </a:ext>
            </a:extLst>
          </p:cNvPr>
          <p:cNvSpPr txBox="1"/>
          <p:nvPr/>
        </p:nvSpPr>
        <p:spPr>
          <a:xfrm>
            <a:off x="3924460" y="3385808"/>
            <a:ext cx="14224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80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1395</Words>
  <Application>Microsoft Office PowerPoint</Application>
  <PresentationFormat>ワイド画面</PresentationFormat>
  <Paragraphs>136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メイリオ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悠生(yshimizu)</dc:creator>
  <cp:lastModifiedBy>清水 悠生(yshimizu)</cp:lastModifiedBy>
  <cp:revision>14</cp:revision>
  <dcterms:created xsi:type="dcterms:W3CDTF">2023-03-01T05:20:23Z</dcterms:created>
  <dcterms:modified xsi:type="dcterms:W3CDTF">2023-12-15T07:18:20Z</dcterms:modified>
</cp:coreProperties>
</file>