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0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A9801-D1D9-4355-B812-9FDE3C9D8029}" v="2323" dt="2018-07-03T20:56:33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79E5-6781-4550-AD0C-629E80E0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E91B-B503-4143-B696-AF85DA7FC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27C7-DA68-4B14-834F-F9958DC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792E-56CD-48FF-9A8C-A5A67F2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2E2-4834-460A-A3D2-A95500A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D25-7F2D-4B44-BBE1-483DB8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C1B9-629E-4EE3-9315-3B5CC9F5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5EAC-0F8F-4659-B743-5A0A2D65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5510-807A-4D21-A7A7-339EF883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A860-C0DB-4504-BFFA-2D5D945F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6D7E-9AA2-4CFE-B634-90BE18147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BA3B-1903-482D-9C41-D05FF52E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8789-655D-4045-A25A-C942F69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1044-DF28-4F21-B262-6A65222B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FD21-F696-43EC-A899-1F7DD5C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37A-E1EB-4D84-A18E-4BC6DBB2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CD5-0BEB-4CC0-8EC8-52B46752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B962-473B-4876-B773-96630B6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2A3F-9857-463D-A1AD-3FD49F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24E5-8D3E-474A-9A30-7ABB70DB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DDE-8F79-455D-8BBE-A9B28B33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8DDE-C1AD-4B9C-85A1-44FE5D5F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2A22-BEEC-4B6E-B77A-5DEABA7A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65E9-22F9-4DCB-B8E8-90815CB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91A3-B209-4381-B608-744443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1D34-1D16-45F3-8ADF-F610FDC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A8A6-04B4-4B7A-AF8C-C19695DC1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00C3D-9C5C-4C1D-A549-CF526C60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9E7-F0BC-462D-B35D-3AF8F2F9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8E-AD21-4009-BD5D-42A3F1A2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0C8C-9E33-4742-8D5A-16D95BB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9AE-A642-49F5-8F48-25B4638E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800D-9618-4E45-92D3-7E5A4A04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4369-76D6-4672-8884-A7D4C6AD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CA7F-0009-4C49-B981-91FABEBA4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7949-08FB-44D9-A355-545D78958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97E8E-5AF1-4AA2-AC40-3729E6B6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287BF-0AD4-4FBA-903E-923744A3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F1A5E-9FB8-4EA2-8CC6-280D50A1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E088-33EE-4B41-A0C5-471CC89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B6913-8689-449C-97D3-B176561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3F1BD-C412-4CC1-B63E-072074F4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EA52-0B81-4832-B297-5039905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2517-E227-4B81-96EB-67C20C8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0682-1786-405C-8346-38BD4D0D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C2B4-03FD-46C6-BDB9-F7C8D1F2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20D5-35AC-470E-8F84-4D19E394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5604-E094-4E9B-A13E-B9C470E2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9257-337C-42A8-9412-2A37073C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4E3D1-9EA1-4BFF-9A8C-124E7FD1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CBDC-544B-49B0-8AFE-4EB1DEAB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F4A0-1FC5-4548-9233-78B92FD0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C2C-D9AC-40A6-9BEB-595F826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42671-7123-452B-B896-3B9E5B40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91E73-FBF0-4C9D-8710-EF3B6E6A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8B3-1F22-4960-95CE-A064783E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4DB8-AB4E-499F-9C0D-6C66D3B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0F16-5FB1-488E-A808-EE810BE4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DEC17-BACB-4307-98AC-5682A65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555D-9E44-4AD0-92C2-044D9057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7A59-5507-4864-B8EC-D0B46CC9C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BE44-C413-43E3-A1C8-A2F186C9952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917F-4D93-4847-8A47-6750C0525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E278-E836-4F51-8937-41D46C5A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event-gri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hin1209/Nanoservic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function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smlab7.uconn.edu/swagg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fabric/service-fabric-reliable-actors-introdu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2839F-EB4A-47EF-885A-5F4D952C6343}"/>
              </a:ext>
            </a:extLst>
          </p:cNvPr>
          <p:cNvSpPr txBox="1"/>
          <p:nvPr/>
        </p:nvSpPr>
        <p:spPr>
          <a:xfrm>
            <a:off x="328003" y="950686"/>
            <a:ext cx="111866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/>
              <a:t>Nanoservice</a:t>
            </a:r>
            <a:r>
              <a:rPr lang="en-US" sz="4000" b="1" dirty="0"/>
              <a:t>-enabled event-driven decision support</a:t>
            </a:r>
          </a:p>
          <a:p>
            <a:pPr algn="ctr"/>
            <a:r>
              <a:rPr lang="en-US" sz="4000" b="1" dirty="0"/>
              <a:t>REST API 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Demo </a:t>
            </a:r>
          </a:p>
          <a:p>
            <a:pPr algn="ctr"/>
            <a:r>
              <a:rPr lang="en-US" sz="4000" b="1" dirty="0"/>
              <a:t>(Hyponatremia)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E90CE-8AFB-44C7-BDE0-165A1F2EBF29}"/>
              </a:ext>
            </a:extLst>
          </p:cNvPr>
          <p:cNvSpPr txBox="1"/>
          <p:nvPr/>
        </p:nvSpPr>
        <p:spPr>
          <a:xfrm>
            <a:off x="262688" y="4890208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1AECD-ACEE-4B99-B17A-C6DF8BA9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9" y="1167611"/>
            <a:ext cx="11991262" cy="49333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EA35CF-0967-4678-90CC-2BEC8AAB5AC7}"/>
              </a:ext>
            </a:extLst>
          </p:cNvPr>
          <p:cNvSpPr/>
          <p:nvPr/>
        </p:nvSpPr>
        <p:spPr>
          <a:xfrm>
            <a:off x="229847" y="306421"/>
            <a:ext cx="11215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Event Grid </a:t>
            </a:r>
            <a:r>
              <a:rPr lang="en-US" sz="2800" dirty="0">
                <a:hlinkClick r:id="rId3"/>
              </a:rPr>
              <a:t>https://azure.microsoft.com/en-us/services/event-grid/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37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7B121-5C7E-4ACD-A594-AF1C0C76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1" y="546985"/>
            <a:ext cx="9698636" cy="57640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0F14C8-C1AE-4DC4-B5EA-C9A9D102805A}"/>
              </a:ext>
            </a:extLst>
          </p:cNvPr>
          <p:cNvSpPr/>
          <p:nvPr/>
        </p:nvSpPr>
        <p:spPr>
          <a:xfrm>
            <a:off x="142060" y="-66499"/>
            <a:ext cx="107407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for publishing an event to </a:t>
            </a:r>
            <a:r>
              <a:rPr lang="en-US" sz="2800" b="1" dirty="0"/>
              <a:t>Azure Event Grid 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88206-82FE-4861-8722-33F40CDB0F55}"/>
              </a:ext>
            </a:extLst>
          </p:cNvPr>
          <p:cNvSpPr/>
          <p:nvPr/>
        </p:nvSpPr>
        <p:spPr>
          <a:xfrm>
            <a:off x="5568847" y="2952981"/>
            <a:ext cx="6483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 code available at </a:t>
            </a:r>
            <a:r>
              <a:rPr lang="en-US" sz="2800" dirty="0">
                <a:hlinkClick r:id="rId3"/>
              </a:rPr>
              <a:t>https://github.com/yshin1209/Nanoservice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99B9C-EE03-44A4-8A6E-2F488F30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4" y="1260528"/>
            <a:ext cx="7723982" cy="4978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3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B54C8-0C31-484A-8F4E-04E3154A44E0}"/>
              </a:ext>
            </a:extLst>
          </p:cNvPr>
          <p:cNvSpPr/>
          <p:nvPr/>
        </p:nvSpPr>
        <p:spPr>
          <a:xfrm>
            <a:off x="7466644" y="2491586"/>
            <a:ext cx="49430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Azure Function (</a:t>
            </a:r>
            <a:r>
              <a:rPr lang="en-US" sz="2800" dirty="0" err="1"/>
              <a:t>HyponatremiaDDx</a:t>
            </a:r>
            <a:r>
              <a:rPr lang="en-US" sz="2800" dirty="0"/>
              <a:t>) subscribes to Azure Event Grid and is triggered whenever a new </a:t>
            </a:r>
            <a:r>
              <a:rPr lang="en-US" sz="2800" dirty="0" err="1"/>
              <a:t>bloodSodium</a:t>
            </a:r>
            <a:r>
              <a:rPr lang="en-US" sz="2800" dirty="0"/>
              <a:t> value is published (new event).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37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2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96784-EEC6-4CBE-A0FE-A7832B44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8" y="969392"/>
            <a:ext cx="5695283" cy="67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05BB2-DBA7-4F40-96D0-08CBB593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88" y="3350242"/>
            <a:ext cx="8239038" cy="65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63E91B-41F0-43F7-A765-18C8AA1A67B0}"/>
              </a:ext>
            </a:extLst>
          </p:cNvPr>
          <p:cNvSpPr/>
          <p:nvPr/>
        </p:nvSpPr>
        <p:spPr>
          <a:xfrm>
            <a:off x="320888" y="4399019"/>
            <a:ext cx="112151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HyponatremiaDDx</a:t>
            </a:r>
            <a:r>
              <a:rPr lang="en-US" sz="2800" dirty="0"/>
              <a:t> function 1) decides whether it is hyponatremia or not, 2) adds a new variable “hyponatremia” to the patient actor in case the variable is not yet added, and 3) sets the value to true (hyponatremia) or false (not hyponatremia).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8EAC4-3A5E-4368-9AD5-2BADE24C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88" y="1910612"/>
            <a:ext cx="7694324" cy="117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01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8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“hyponatremia” which is now “true” (because 109 &lt;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E2CB4-7653-4646-9C61-404BAB47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1" y="1830380"/>
            <a:ext cx="4822985" cy="2139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37E4C-F254-4865-B1C0-48520AF1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51" y="4647455"/>
            <a:ext cx="1662900" cy="9288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A866D1-AADE-4AA4-B490-F4B23A58B8EE}"/>
              </a:ext>
            </a:extLst>
          </p:cNvPr>
          <p:cNvSpPr/>
          <p:nvPr/>
        </p:nvSpPr>
        <p:spPr>
          <a:xfrm>
            <a:off x="688362" y="5044478"/>
            <a:ext cx="863120" cy="3369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9 [</a:t>
            </a:r>
            <a:r>
              <a:rPr lang="en-US" sz="2800" b="1" dirty="0" err="1"/>
              <a:t>setValue</a:t>
            </a:r>
            <a:r>
              <a:rPr lang="en-US" sz="2800" b="1" dirty="0"/>
              <a:t>]: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235.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B7113-93E6-4C7E-832B-8171C211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247737"/>
            <a:ext cx="3721757" cy="1871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361EB-9149-4690-9A2C-2BA1E5838B80}"/>
              </a:ext>
            </a:extLst>
          </p:cNvPr>
          <p:cNvSpPr txBox="1"/>
          <p:nvPr/>
        </p:nvSpPr>
        <p:spPr>
          <a:xfrm>
            <a:off x="329624" y="3663965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10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“hyponatremia” which is now “false” (because 235 &gt; 135)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731F9-A561-4E2E-B3EC-5DFA222D7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0" y="4924416"/>
            <a:ext cx="1421207" cy="8044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DB7595-E2A3-4886-98BF-7B72D3940BCF}"/>
              </a:ext>
            </a:extLst>
          </p:cNvPr>
          <p:cNvSpPr/>
          <p:nvPr/>
        </p:nvSpPr>
        <p:spPr>
          <a:xfrm>
            <a:off x="755818" y="5326644"/>
            <a:ext cx="863120" cy="3369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11 [</a:t>
            </a:r>
            <a:r>
              <a:rPr lang="en-US" sz="2800" b="1" dirty="0" err="1"/>
              <a:t>removeVariable</a:t>
            </a:r>
            <a:r>
              <a:rPr lang="en-US" sz="2800" b="1" dirty="0"/>
              <a:t>]:</a:t>
            </a:r>
            <a:r>
              <a:rPr lang="en-US" sz="2800" dirty="0"/>
              <a:t> Remove the variable “</a:t>
            </a:r>
            <a:r>
              <a:rPr lang="en-US" sz="2800" dirty="0" err="1"/>
              <a:t>bloodSodium</a:t>
            </a:r>
            <a:r>
              <a:rPr lang="en-US" sz="2800" dirty="0"/>
              <a:t>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CD77D-320C-4110-A560-0AA190EF5700}"/>
              </a:ext>
            </a:extLst>
          </p:cNvPr>
          <p:cNvSpPr txBox="1"/>
          <p:nvPr/>
        </p:nvSpPr>
        <p:spPr>
          <a:xfrm>
            <a:off x="211888" y="6065864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B49793-BE46-4B0C-9417-D0991BEB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845509"/>
            <a:ext cx="11212021" cy="3962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5F850C-20F8-4874-9FE4-2A93DFF1F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3" y="4933442"/>
            <a:ext cx="2386360" cy="10790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507921-7B53-4E76-8256-EF2389F7BB74}"/>
              </a:ext>
            </a:extLst>
          </p:cNvPr>
          <p:cNvSpPr/>
          <p:nvPr/>
        </p:nvSpPr>
        <p:spPr>
          <a:xfrm>
            <a:off x="619414" y="5393715"/>
            <a:ext cx="1834982" cy="384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7464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1: </a:t>
            </a:r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http://csmlab7.uconn.edu/swagger/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87CE7-CF37-46B8-BD8B-EFE8BFC1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1" y="879908"/>
            <a:ext cx="9439344" cy="55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687CE7-CF37-46B8-BD8B-EFE8BFC1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1" y="879908"/>
            <a:ext cx="9439344" cy="5562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F6D93-BE8E-415E-8897-859724C88089}"/>
              </a:ext>
            </a:extLst>
          </p:cNvPr>
          <p:cNvSpPr txBox="1"/>
          <p:nvPr/>
        </p:nvSpPr>
        <p:spPr>
          <a:xfrm>
            <a:off x="569626" y="157397"/>
            <a:ext cx="402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2 [</a:t>
            </a:r>
            <a:r>
              <a:rPr lang="en-US" sz="2800" b="1" dirty="0" err="1"/>
              <a:t>createActor</a:t>
            </a:r>
            <a:r>
              <a:rPr lang="en-US" sz="2800" b="1" dirty="0"/>
              <a:t>]: </a:t>
            </a:r>
            <a:r>
              <a:rPr lang="en-US" sz="2800" dirty="0"/>
              <a:t>Click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1489F-2750-4F7A-B861-1071DA23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145" y="126425"/>
            <a:ext cx="3532541" cy="57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9BE3EF-D498-457D-9C2C-223574C239AA}"/>
              </a:ext>
            </a:extLst>
          </p:cNvPr>
          <p:cNvSpPr/>
          <p:nvPr/>
        </p:nvSpPr>
        <p:spPr>
          <a:xfrm>
            <a:off x="759472" y="4470400"/>
            <a:ext cx="3043271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B192D-E5D6-4E29-AF10-FCA27EB8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" y="1599255"/>
            <a:ext cx="11378480" cy="3407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4E2E7-9D4F-4854-A13C-0531CF899FF6}"/>
              </a:ext>
            </a:extLst>
          </p:cNvPr>
          <p:cNvSpPr txBox="1"/>
          <p:nvPr/>
        </p:nvSpPr>
        <p:spPr>
          <a:xfrm>
            <a:off x="406760" y="322289"/>
            <a:ext cx="1074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3 [</a:t>
            </a:r>
            <a:r>
              <a:rPr lang="en-US" sz="2800" b="1" dirty="0" err="1"/>
              <a:t>createActor</a:t>
            </a:r>
            <a:r>
              <a:rPr lang="en-US" sz="2800" b="1" dirty="0"/>
              <a:t>]: </a:t>
            </a:r>
            <a:r>
              <a:rPr lang="en-US" sz="2800" dirty="0"/>
              <a:t>Follow the instruction and create a patient (actor) with a unique ID (</a:t>
            </a:r>
            <a:r>
              <a:rPr lang="en-US" sz="2800" dirty="0" err="1"/>
              <a:t>actorId</a:t>
            </a:r>
            <a:r>
              <a:rPr lang="en-US" sz="2800" dirty="0"/>
              <a:t>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49E31-8AEF-4DCB-83E6-5BB05EDF91CF}"/>
              </a:ext>
            </a:extLst>
          </p:cNvPr>
          <p:cNvSpPr/>
          <p:nvPr/>
        </p:nvSpPr>
        <p:spPr>
          <a:xfrm>
            <a:off x="4830167" y="5170063"/>
            <a:ext cx="7688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B4151"/>
                </a:solidFill>
                <a:effectLst/>
              </a:rPr>
              <a:t>Service Fabric Actors</a:t>
            </a:r>
            <a:br>
              <a:rPr lang="en-US" sz="2800" dirty="0"/>
            </a:br>
            <a:r>
              <a:rPr lang="en-US" sz="2800" b="0" i="0" dirty="0">
                <a:effectLst/>
                <a:hlinkClick r:id="rId3"/>
              </a:rPr>
              <a:t>https://docs.microsoft.com/en-us/azure/service-fabric/service-fabric-reliable-actors-introduction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4D294-2DF4-45E7-8348-EC7A5207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0" y="5170063"/>
            <a:ext cx="3950933" cy="15040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22588-3674-4CD2-A561-837CA491B79E}"/>
              </a:ext>
            </a:extLst>
          </p:cNvPr>
          <p:cNvSpPr/>
          <p:nvPr/>
        </p:nvSpPr>
        <p:spPr>
          <a:xfrm>
            <a:off x="2966624" y="6222346"/>
            <a:ext cx="1257033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34E2E7-9D4F-4854-A13C-0531CF899FF6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4 [</a:t>
            </a:r>
            <a:r>
              <a:rPr lang="en-US" sz="2800" b="1" dirty="0" err="1"/>
              <a:t>addVariable</a:t>
            </a:r>
            <a:r>
              <a:rPr lang="en-US" sz="2800" b="1" dirty="0"/>
              <a:t>]: </a:t>
            </a:r>
            <a:r>
              <a:rPr lang="en-US" sz="2800" dirty="0"/>
              <a:t>Add a variable (“</a:t>
            </a:r>
            <a:r>
              <a:rPr lang="en-US" sz="2800" dirty="0" err="1"/>
              <a:t>bloodSodium</a:t>
            </a:r>
            <a:r>
              <a:rPr lang="en-US" sz="2800" dirty="0"/>
              <a:t>”) to the previously created patient actor. Let the variable value be “unknown” initially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9B24-3DF1-43DD-B506-E19FC8BD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2" y="1758958"/>
            <a:ext cx="11304676" cy="4235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4F889-0632-4139-9E29-502414EA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3" y="6045795"/>
            <a:ext cx="1629125" cy="7088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6F4772-ABCF-4B8C-9E0C-94127F4E9219}"/>
              </a:ext>
            </a:extLst>
          </p:cNvPr>
          <p:cNvSpPr/>
          <p:nvPr/>
        </p:nvSpPr>
        <p:spPr>
          <a:xfrm>
            <a:off x="635654" y="6379028"/>
            <a:ext cx="1533814" cy="3756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5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which is “unknown”.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3D4C00-53FF-48BC-88F9-A4C26A69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5" y="5997544"/>
            <a:ext cx="1184333" cy="6434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1EB2D6-BD33-4A76-AFDD-03583E6C6B33}"/>
              </a:ext>
            </a:extLst>
          </p:cNvPr>
          <p:cNvSpPr/>
          <p:nvPr/>
        </p:nvSpPr>
        <p:spPr>
          <a:xfrm>
            <a:off x="603298" y="6327590"/>
            <a:ext cx="936885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4A644-1FE5-43AF-B16F-1129762D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38" y="1468009"/>
            <a:ext cx="11239729" cy="39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9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6 [</a:t>
            </a:r>
            <a:r>
              <a:rPr lang="en-US" sz="2800" b="1" dirty="0" err="1"/>
              <a:t>setValue</a:t>
            </a:r>
            <a:r>
              <a:rPr lang="en-US" sz="2800" b="1" dirty="0"/>
              <a:t>]: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109. The unit is </a:t>
            </a:r>
            <a:r>
              <a:rPr lang="en-US" sz="2800" dirty="0" err="1"/>
              <a:t>mEq</a:t>
            </a:r>
            <a:r>
              <a:rPr lang="en-US" sz="2800" dirty="0"/>
              <a:t>/L and not included.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F0791-784B-457A-AD77-2F6882F7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436935"/>
            <a:ext cx="10134925" cy="3959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DEAEEA-5BF9-41CF-820E-29BDD142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3" y="5556997"/>
            <a:ext cx="1258427" cy="6493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3AE3E4-1F66-4D87-A742-4988ADE61139}"/>
              </a:ext>
            </a:extLst>
          </p:cNvPr>
          <p:cNvSpPr/>
          <p:nvPr/>
        </p:nvSpPr>
        <p:spPr>
          <a:xfrm>
            <a:off x="665453" y="5855481"/>
            <a:ext cx="936885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59189-1162-4321-862A-5EC3A8D3C357}"/>
              </a:ext>
            </a:extLst>
          </p:cNvPr>
          <p:cNvSpPr/>
          <p:nvPr/>
        </p:nvSpPr>
        <p:spPr>
          <a:xfrm>
            <a:off x="2300644" y="5704714"/>
            <a:ext cx="93866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Note this new value is also published to </a:t>
            </a:r>
            <a:r>
              <a:rPr lang="en-US" sz="2800" b="1" dirty="0"/>
              <a:t>Azure Event Grid.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52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7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which is now changed to 109.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4A644-1FE5-43AF-B16F-1129762D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8" y="1468009"/>
            <a:ext cx="11239729" cy="3928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9AB4B3-71D4-49FE-BAE3-A31ACDD8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4" y="5819615"/>
            <a:ext cx="1350102" cy="64114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51B7EF-F04B-49C9-9A94-93BAD1A9AD67}"/>
              </a:ext>
            </a:extLst>
          </p:cNvPr>
          <p:cNvSpPr/>
          <p:nvPr/>
        </p:nvSpPr>
        <p:spPr>
          <a:xfrm>
            <a:off x="406761" y="6140187"/>
            <a:ext cx="560106" cy="3205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ublish subscribe model">
            <a:extLst>
              <a:ext uri="{FF2B5EF4-FFF2-40B4-BE49-F238E27FC236}">
                <a16:creationId xmlns:a16="http://schemas.microsoft.com/office/drawing/2014/main" id="{4CDF9832-C5A4-4788-AF6F-5385317C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42" y="817518"/>
            <a:ext cx="8628516" cy="55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6CF341-BC89-475D-AD7C-5288F3E4C3EC}"/>
              </a:ext>
            </a:extLst>
          </p:cNvPr>
          <p:cNvSpPr/>
          <p:nvPr/>
        </p:nvSpPr>
        <p:spPr>
          <a:xfrm>
            <a:off x="3634090" y="6328620"/>
            <a:ext cx="5504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https://dev.to/kenwalger/overview-of-the-mqtt-protocol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268E2-C91B-48A9-BFD8-C3C8E47719FB}"/>
              </a:ext>
            </a:extLst>
          </p:cNvPr>
          <p:cNvSpPr txBox="1"/>
          <p:nvPr/>
        </p:nvSpPr>
        <p:spPr>
          <a:xfrm>
            <a:off x="4356627" y="5436952"/>
            <a:ext cx="33771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Azure Event Grid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5992B-E6D4-4896-BFF6-F41569714857}"/>
              </a:ext>
            </a:extLst>
          </p:cNvPr>
          <p:cNvSpPr txBox="1"/>
          <p:nvPr/>
        </p:nvSpPr>
        <p:spPr>
          <a:xfrm>
            <a:off x="7232195" y="0"/>
            <a:ext cx="40143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Azure Function</a:t>
            </a:r>
          </a:p>
          <a:p>
            <a:pPr algn="ctr"/>
            <a:r>
              <a:rPr lang="en-US" sz="3600" b="1" dirty="0"/>
              <a:t>(</a:t>
            </a:r>
            <a:r>
              <a:rPr lang="en-US" sz="3600" b="1" dirty="0" err="1"/>
              <a:t>HyponatremiaDDx</a:t>
            </a:r>
            <a:r>
              <a:rPr lang="en-US" sz="3600" b="1" dirty="0"/>
              <a:t>)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70BC4F3-A7CD-4337-AE39-F1F74D79381B}"/>
              </a:ext>
            </a:extLst>
          </p:cNvPr>
          <p:cNvSpPr/>
          <p:nvPr/>
        </p:nvSpPr>
        <p:spPr>
          <a:xfrm>
            <a:off x="2823028" y="4034082"/>
            <a:ext cx="558800" cy="21045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CD15-6C65-47AC-8E4E-54DE980E0F95}"/>
              </a:ext>
            </a:extLst>
          </p:cNvPr>
          <p:cNvSpPr/>
          <p:nvPr/>
        </p:nvSpPr>
        <p:spPr>
          <a:xfrm>
            <a:off x="3693886" y="3936179"/>
            <a:ext cx="1640114" cy="43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5933A-4C5A-40D3-BF81-1512E79993C6}"/>
              </a:ext>
            </a:extLst>
          </p:cNvPr>
          <p:cNvSpPr txBox="1"/>
          <p:nvPr/>
        </p:nvSpPr>
        <p:spPr>
          <a:xfrm>
            <a:off x="1262742" y="4229135"/>
            <a:ext cx="395787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Service Fabric Actor</a:t>
            </a:r>
          </a:p>
          <a:p>
            <a:pPr algn="ctr"/>
            <a:r>
              <a:rPr lang="en-US" sz="3600" b="1" dirty="0"/>
              <a:t>(</a:t>
            </a:r>
            <a:r>
              <a:rPr lang="en-US" sz="3600" b="1"/>
              <a:t>Patient Actor</a:t>
            </a:r>
            <a:r>
              <a:rPr lang="en-US" sz="3600" b="1" dirty="0"/>
              <a:t>)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977E3B7-0492-4D2B-B59E-5599B5FD9E7B}"/>
              </a:ext>
            </a:extLst>
          </p:cNvPr>
          <p:cNvSpPr/>
          <p:nvPr/>
        </p:nvSpPr>
        <p:spPr>
          <a:xfrm>
            <a:off x="5765799" y="5259732"/>
            <a:ext cx="558800" cy="21045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0D261A8-A6A5-403E-84F5-D8A694EB514D}"/>
              </a:ext>
            </a:extLst>
          </p:cNvPr>
          <p:cNvSpPr/>
          <p:nvPr/>
        </p:nvSpPr>
        <p:spPr>
          <a:xfrm rot="10800000">
            <a:off x="8859082" y="1133941"/>
            <a:ext cx="558800" cy="21045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447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Yong-Jun Shin</dc:creator>
  <cp:lastModifiedBy>Yong-Jun Shin</cp:lastModifiedBy>
  <cp:revision>6</cp:revision>
  <dcterms:created xsi:type="dcterms:W3CDTF">2018-07-03T19:35:04Z</dcterms:created>
  <dcterms:modified xsi:type="dcterms:W3CDTF">2018-07-03T21:14:16Z</dcterms:modified>
</cp:coreProperties>
</file>