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3"/>
          <p:cNvSpPr/>
          <p:nvPr>
            <p:custDataLst>
              <p:tags r:id="rId1"/>
            </p:custDataLst>
          </p:nvPr>
        </p:nvSpPr>
        <p:spPr>
          <a:xfrm>
            <a:off x="2914996" y="152738"/>
            <a:ext cx="6096000" cy="645160"/>
          </a:xfrm>
          <a:prstGeom prst="rect">
            <a:avLst/>
          </a:prstGeom>
        </p:spPr>
        <p:txBody>
          <a:bodyPr>
            <a:spAutoFit/>
          </a:bodyPr>
          <a:p>
            <a:pPr algn="ctr"/>
            <a:r>
              <a:rPr lang="en-US" b="1" dirty="0">
                <a:solidFill>
                  <a:srgbClr val="002060"/>
                </a:solidFill>
                <a:latin typeface="Times New Roman" panose="02020603050405020304" charset="0"/>
                <a:cs typeface="Times New Roman" panose="02020603050405020304" charset="0"/>
              </a:rPr>
              <a:t>VISVESVARAYA TECHNOLOGICAL UNIVERSITY </a:t>
            </a:r>
            <a:endParaRPr lang="en-US" b="1" dirty="0">
              <a:solidFill>
                <a:srgbClr val="002060"/>
              </a:solidFill>
              <a:latin typeface="Times New Roman" panose="02020603050405020304" charset="0"/>
              <a:cs typeface="Times New Roman" panose="02020603050405020304" charset="0"/>
            </a:endParaRPr>
          </a:p>
          <a:p>
            <a:pPr algn="ctr"/>
            <a:r>
              <a:rPr lang="en-US" b="1" dirty="0">
                <a:solidFill>
                  <a:srgbClr val="002060"/>
                </a:solidFill>
                <a:latin typeface="Times New Roman" panose="02020603050405020304" charset="0"/>
                <a:cs typeface="Times New Roman" panose="02020603050405020304" charset="0"/>
              </a:rPr>
              <a:t>“JNANA SANGAMA”, BELAGAVI - 590018</a:t>
            </a:r>
            <a:endParaRPr lang="en-IN" b="1" dirty="0">
              <a:solidFill>
                <a:srgbClr val="002060"/>
              </a:solidFill>
              <a:latin typeface="Times New Roman" panose="02020603050405020304" charset="0"/>
              <a:cs typeface="Times New Roman" panose="02020603050405020304" charset="0"/>
            </a:endParaRPr>
          </a:p>
        </p:txBody>
      </p:sp>
      <p:pic>
        <p:nvPicPr>
          <p:cNvPr id="6" name="Content Placeholder 5" descr="Visvesvaraya Technological University - Wikipedia"/>
          <p:cNvPicPr>
            <a:picLocks noChangeAspect="1" noChangeArrowheads="1"/>
          </p:cNvPicPr>
          <p:nvPr>
            <p:ph idx="1"/>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230495" y="913765"/>
            <a:ext cx="1465580" cy="9715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p:nvPr>
            <p:custDataLst>
              <p:tags r:id="rId4"/>
            </p:custDataLst>
          </p:nvPr>
        </p:nvSpPr>
        <p:spPr>
          <a:xfrm>
            <a:off x="266007" y="1749542"/>
            <a:ext cx="11410604" cy="5631180"/>
          </a:xfrm>
          <a:prstGeom prst="rect">
            <a:avLst/>
          </a:prstGeom>
        </p:spPr>
        <p:txBody>
          <a:bodyPr wrap="square">
            <a:spAutoFit/>
          </a:bodyPr>
          <a:p>
            <a:pPr algn="ctr">
              <a:lnSpc>
                <a:spcPct val="150000"/>
              </a:lnSpc>
            </a:pPr>
            <a:r>
              <a:rPr lang="en-US" b="1" dirty="0">
                <a:solidFill>
                  <a:prstClr val="black"/>
                </a:solidFill>
                <a:latin typeface="Times New Roman" panose="02020603050405020304" charset="0"/>
                <a:cs typeface="Times New Roman" panose="02020603050405020304" charset="0"/>
              </a:rPr>
              <a:t>K.R PET KRISHNA GOVERNMENT ENGINEERING COLLEGE, </a:t>
            </a:r>
            <a:endParaRPr lang="en-US" b="1" dirty="0">
              <a:solidFill>
                <a:prstClr val="black"/>
              </a:solidFill>
              <a:latin typeface="Times New Roman" panose="02020603050405020304" charset="0"/>
              <a:cs typeface="Times New Roman" panose="02020603050405020304" charset="0"/>
            </a:endParaRPr>
          </a:p>
          <a:p>
            <a:pPr algn="ctr">
              <a:lnSpc>
                <a:spcPct val="150000"/>
              </a:lnSpc>
            </a:pPr>
            <a:r>
              <a:rPr lang="en-US" b="1" dirty="0">
                <a:solidFill>
                  <a:prstClr val="black"/>
                </a:solidFill>
                <a:latin typeface="Times New Roman" panose="02020603050405020304" charset="0"/>
                <a:cs typeface="Times New Roman" panose="02020603050405020304" charset="0"/>
              </a:rPr>
              <a:t>K.R PET -571426</a:t>
            </a:r>
            <a:endParaRPr lang="en-US" b="1" dirty="0">
              <a:solidFill>
                <a:prstClr val="black"/>
              </a:solidFill>
              <a:latin typeface="Times New Roman" panose="02020603050405020304" charset="0"/>
              <a:cs typeface="Times New Roman" panose="02020603050405020304" charset="0"/>
            </a:endParaRPr>
          </a:p>
          <a:p>
            <a:pPr algn="ctr">
              <a:lnSpc>
                <a:spcPct val="150000"/>
              </a:lnSpc>
            </a:pPr>
            <a:r>
              <a:rPr lang="en-US" b="1" dirty="0">
                <a:solidFill>
                  <a:prstClr val="black"/>
                </a:solidFill>
                <a:latin typeface="Times New Roman" panose="02020603050405020304" charset="0"/>
                <a:cs typeface="Times New Roman" panose="02020603050405020304" charset="0"/>
              </a:rPr>
              <a:t>Department of Computer Science &amp; Engineering   </a:t>
            </a:r>
            <a:endParaRPr lang="en-US" b="1" dirty="0">
              <a:solidFill>
                <a:prstClr val="black"/>
              </a:solidFill>
              <a:latin typeface="Times New Roman" panose="02020603050405020304" charset="0"/>
              <a:cs typeface="Times New Roman" panose="02020603050405020304" charset="0"/>
            </a:endParaRPr>
          </a:p>
          <a:p>
            <a:pPr algn="ctr">
              <a:lnSpc>
                <a:spcPct val="150000"/>
              </a:lnSpc>
            </a:pPr>
            <a:r>
              <a:rPr lang="en-US" b="1" dirty="0">
                <a:solidFill>
                  <a:prstClr val="black"/>
                </a:solidFill>
                <a:latin typeface="Times New Roman" panose="02020603050405020304" charset="0"/>
                <a:cs typeface="Times New Roman" panose="02020603050405020304" charset="0"/>
              </a:rPr>
              <a:t>Mini Project Presentation of 6</a:t>
            </a:r>
            <a:r>
              <a:rPr lang="en-US" b="1" baseline="30000" dirty="0">
                <a:solidFill>
                  <a:prstClr val="black"/>
                </a:solidFill>
                <a:latin typeface="Times New Roman" panose="02020603050405020304" charset="0"/>
                <a:cs typeface="Times New Roman" panose="02020603050405020304" charset="0"/>
              </a:rPr>
              <a:t>th</a:t>
            </a:r>
            <a:r>
              <a:rPr lang="en-US" b="1" dirty="0">
                <a:solidFill>
                  <a:prstClr val="black"/>
                </a:solidFill>
                <a:latin typeface="Times New Roman" panose="02020603050405020304" charset="0"/>
                <a:cs typeface="Times New Roman" panose="02020603050405020304" charset="0"/>
              </a:rPr>
              <a:t> Semester </a:t>
            </a:r>
            <a:endParaRPr lang="en-US" b="1" dirty="0">
              <a:solidFill>
                <a:prstClr val="black"/>
              </a:solidFill>
              <a:latin typeface="Times New Roman" panose="02020603050405020304" charset="0"/>
              <a:cs typeface="Times New Roman" panose="02020603050405020304" charset="0"/>
            </a:endParaRPr>
          </a:p>
          <a:p>
            <a:pPr algn="ctr">
              <a:lnSpc>
                <a:spcPct val="150000"/>
              </a:lnSpc>
            </a:pPr>
            <a:r>
              <a:rPr lang="en-US" b="1" dirty="0" smtClean="0">
                <a:solidFill>
                  <a:srgbClr val="006600"/>
                </a:solidFill>
                <a:latin typeface="Times New Roman" panose="02020603050405020304" charset="0"/>
                <a:cs typeface="Times New Roman" panose="02020603050405020304" charset="0"/>
              </a:rPr>
              <a:t>“ REAL TIME CHAT APPLICATION</a:t>
            </a:r>
            <a:r>
              <a:rPr lang="en-US" b="1" dirty="0" smtClean="0">
                <a:solidFill>
                  <a:srgbClr val="006600"/>
                </a:solidFill>
                <a:latin typeface="Times New Roman" panose="02020603050405020304" charset="0"/>
                <a:cs typeface="Times New Roman" panose="02020603050405020304" charset="0"/>
              </a:rPr>
              <a:t>”</a:t>
            </a:r>
            <a:endParaRPr lang="en-US" b="1" dirty="0" smtClean="0">
              <a:solidFill>
                <a:srgbClr val="006600"/>
              </a:solidFill>
              <a:latin typeface="Times New Roman" panose="02020603050405020304" charset="0"/>
              <a:cs typeface="Times New Roman" panose="02020603050405020304" charset="0"/>
            </a:endParaRPr>
          </a:p>
          <a:p>
            <a:pPr algn="ctr">
              <a:lnSpc>
                <a:spcPct val="150000"/>
              </a:lnSpc>
            </a:pPr>
            <a:r>
              <a:rPr lang="en-US" b="1" dirty="0" smtClean="0">
                <a:solidFill>
                  <a:srgbClr val="FF0000"/>
                </a:solidFill>
                <a:latin typeface="Times New Roman" panose="02020603050405020304" charset="0"/>
                <a:cs typeface="Times New Roman" panose="02020603050405020304" charset="0"/>
              </a:rPr>
              <a:t>Presented by</a:t>
            </a:r>
            <a:endParaRPr lang="en-US" b="1" dirty="0" smtClean="0">
              <a:solidFill>
                <a:srgbClr val="FF0000"/>
              </a:solidFill>
              <a:latin typeface="Times New Roman" panose="02020603050405020304" charset="0"/>
              <a:cs typeface="Times New Roman" panose="02020603050405020304" charset="0"/>
            </a:endParaRPr>
          </a:p>
          <a:p>
            <a:pPr algn="ctr">
              <a:lnSpc>
                <a:spcPct val="100000"/>
              </a:lnSpc>
            </a:pPr>
            <a:r>
              <a:rPr lang="en-US" dirty="0">
                <a:solidFill>
                  <a:prstClr val="black"/>
                </a:solidFill>
                <a:latin typeface="Times New Roman" panose="02020603050405020304" charset="0"/>
                <a:cs typeface="Times New Roman" panose="02020603050405020304" charset="0"/>
                <a:sym typeface="+mn-ea"/>
              </a:rPr>
              <a:t>Metri Keerti Somashekhar                                                                                       4GK21CS025</a:t>
            </a:r>
            <a:endParaRPr lang="en-US" dirty="0">
              <a:solidFill>
                <a:prstClr val="black"/>
              </a:solidFill>
              <a:latin typeface="Times New Roman" panose="02020603050405020304" charset="0"/>
              <a:cs typeface="Times New Roman" panose="02020603050405020304" charset="0"/>
              <a:sym typeface="+mn-ea"/>
            </a:endParaRPr>
          </a:p>
          <a:p>
            <a:pPr algn="ctr">
              <a:lnSpc>
                <a:spcPct val="100000"/>
              </a:lnSpc>
            </a:pPr>
            <a:r>
              <a:rPr lang="en-US" dirty="0">
                <a:solidFill>
                  <a:prstClr val="black"/>
                </a:solidFill>
                <a:latin typeface="Times New Roman" panose="02020603050405020304" charset="0"/>
                <a:cs typeface="Times New Roman" panose="02020603050405020304" charset="0"/>
                <a:sym typeface="+mn-ea"/>
              </a:rPr>
              <a:t>Naveen J R                                                                                                               4GK21CS028</a:t>
            </a:r>
            <a:endParaRPr lang="en-US" dirty="0">
              <a:solidFill>
                <a:prstClr val="black"/>
              </a:solidFill>
              <a:latin typeface="Times New Roman" panose="02020603050405020304" charset="0"/>
              <a:cs typeface="Times New Roman" panose="02020603050405020304" charset="0"/>
              <a:sym typeface="+mn-ea"/>
            </a:endParaRPr>
          </a:p>
          <a:p>
            <a:pPr algn="ctr">
              <a:lnSpc>
                <a:spcPct val="100000"/>
              </a:lnSpc>
            </a:pPr>
            <a:r>
              <a:rPr lang="en-US" dirty="0">
                <a:solidFill>
                  <a:prstClr val="black"/>
                </a:solidFill>
                <a:latin typeface="Times New Roman" panose="02020603050405020304" charset="0"/>
                <a:cs typeface="Times New Roman" panose="02020603050405020304" charset="0"/>
                <a:sym typeface="+mn-ea"/>
              </a:rPr>
              <a:t>Shreedhar Channappa Tikoti                                                                                    4GK21CS045</a:t>
            </a:r>
            <a:endParaRPr lang="en-US" dirty="0">
              <a:solidFill>
                <a:prstClr val="black"/>
              </a:solidFill>
              <a:latin typeface="Times New Roman" panose="02020603050405020304" charset="0"/>
              <a:cs typeface="Times New Roman" panose="02020603050405020304" charset="0"/>
              <a:sym typeface="+mn-ea"/>
            </a:endParaRPr>
          </a:p>
          <a:p>
            <a:pPr algn="ctr">
              <a:lnSpc>
                <a:spcPct val="100000"/>
              </a:lnSpc>
            </a:pPr>
            <a:r>
              <a:rPr lang="en-US" dirty="0">
                <a:solidFill>
                  <a:prstClr val="black"/>
                </a:solidFill>
                <a:latin typeface="Times New Roman" panose="02020603050405020304" charset="0"/>
                <a:cs typeface="Times New Roman" panose="02020603050405020304" charset="0"/>
                <a:sym typeface="+mn-ea"/>
              </a:rPr>
              <a:t>Vaishnavi Hanamant Bhajantri                                                                                 4GK21CS052</a:t>
            </a:r>
            <a:r>
              <a:rPr lang="en-US" dirty="0">
                <a:solidFill>
                  <a:prstClr val="black"/>
                </a:solidFill>
                <a:latin typeface="Times New Roman" panose="02020603050405020304" charset="0"/>
                <a:cs typeface="Times New Roman" panose="02020603050405020304" charset="0"/>
              </a:rPr>
              <a:t>     </a:t>
            </a:r>
            <a:endParaRPr lang="en-US" dirty="0">
              <a:solidFill>
                <a:prstClr val="black"/>
              </a:solidFill>
              <a:latin typeface="Times New Roman" panose="02020603050405020304" charset="0"/>
              <a:cs typeface="Times New Roman" panose="02020603050405020304" charset="0"/>
            </a:endParaRPr>
          </a:p>
          <a:p>
            <a:pPr algn="just"/>
            <a:r>
              <a:rPr lang="en-US" dirty="0">
                <a:solidFill>
                  <a:prstClr val="black"/>
                </a:solidFill>
                <a:latin typeface="Times New Roman" panose="02020603050405020304" charset="0"/>
                <a:cs typeface="Times New Roman" panose="02020603050405020304" charset="0"/>
              </a:rPr>
              <a:t>     				                </a:t>
            </a:r>
            <a:r>
              <a:rPr lang="en-US" b="1" dirty="0">
                <a:solidFill>
                  <a:srgbClr val="002060"/>
                </a:solidFill>
                <a:latin typeface="Times New Roman" panose="02020603050405020304" charset="0"/>
                <a:cs typeface="Times New Roman" panose="02020603050405020304" charset="0"/>
              </a:rPr>
              <a:t>Under the Guidence of</a:t>
            </a:r>
            <a:endParaRPr lang="en-US" b="1" dirty="0">
              <a:solidFill>
                <a:srgbClr val="002060"/>
              </a:solidFill>
              <a:latin typeface="Times New Roman" panose="02020603050405020304" charset="0"/>
              <a:cs typeface="Times New Roman" panose="02020603050405020304" charset="0"/>
            </a:endParaRPr>
          </a:p>
          <a:p>
            <a:pPr algn="just"/>
            <a:r>
              <a:rPr lang="en-US" b="1" dirty="0">
                <a:solidFill>
                  <a:srgbClr val="002060"/>
                </a:solidFill>
                <a:latin typeface="Times New Roman" panose="02020603050405020304" charset="0"/>
                <a:cs typeface="Times New Roman" panose="02020603050405020304" charset="0"/>
              </a:rPr>
              <a:t>	</a:t>
            </a:r>
            <a:endParaRPr lang="en-US" b="1" dirty="0">
              <a:solidFill>
                <a:srgbClr val="002060"/>
              </a:solidFill>
              <a:latin typeface="Times New Roman" panose="02020603050405020304" charset="0"/>
              <a:cs typeface="Times New Roman" panose="02020603050405020304" charset="0"/>
            </a:endParaRPr>
          </a:p>
          <a:p>
            <a:pPr algn="just"/>
            <a:r>
              <a:rPr lang="en-US" b="1" dirty="0">
                <a:solidFill>
                  <a:srgbClr val="002060"/>
                </a:solidFill>
                <a:latin typeface="Times New Roman" panose="02020603050405020304" charset="0"/>
                <a:cs typeface="Times New Roman" panose="02020603050405020304" charset="0"/>
              </a:rPr>
              <a:t>               Dr  Devika G					                          </a:t>
            </a:r>
            <a:r>
              <a:rPr lang="en-US" dirty="0">
                <a:solidFill>
                  <a:srgbClr val="FF0000"/>
                </a:solidFill>
                <a:latin typeface="Times New Roman" panose="02020603050405020304" charset="0"/>
                <a:cs typeface="Times New Roman" panose="02020603050405020304" charset="0"/>
              </a:rPr>
              <a:t>Head of the Department</a:t>
            </a:r>
            <a:endParaRPr lang="en-US" dirty="0">
              <a:solidFill>
                <a:srgbClr val="FF0000"/>
              </a:solidFill>
              <a:latin typeface="Times New Roman" panose="02020603050405020304" charset="0"/>
              <a:cs typeface="Times New Roman" panose="02020603050405020304" charset="0"/>
            </a:endParaRPr>
          </a:p>
          <a:p>
            <a:pPr algn="just"/>
            <a:r>
              <a:rPr lang="en-US" b="1" dirty="0">
                <a:solidFill>
                  <a:srgbClr val="002060"/>
                </a:solidFill>
                <a:latin typeface="Times New Roman" panose="02020603050405020304" charset="0"/>
                <a:cs typeface="Times New Roman" panose="02020603050405020304" charset="0"/>
              </a:rPr>
              <a:t>          Assistant Professor						 	Dr. </a:t>
            </a:r>
            <a:r>
              <a:rPr lang="en-US" b="1" dirty="0" err="1">
                <a:solidFill>
                  <a:srgbClr val="002060"/>
                </a:solidFill>
                <a:latin typeface="Times New Roman" panose="02020603050405020304" charset="0"/>
                <a:cs typeface="Times New Roman" panose="02020603050405020304" charset="0"/>
              </a:rPr>
              <a:t>Hareesh</a:t>
            </a:r>
            <a:r>
              <a:rPr lang="en-US" b="1" dirty="0">
                <a:solidFill>
                  <a:srgbClr val="002060"/>
                </a:solidFill>
                <a:latin typeface="Times New Roman" panose="02020603050405020304" charset="0"/>
                <a:cs typeface="Times New Roman" panose="02020603050405020304" charset="0"/>
              </a:rPr>
              <a:t> K</a:t>
            </a:r>
            <a:endParaRPr lang="en-US" b="1" dirty="0">
              <a:solidFill>
                <a:srgbClr val="002060"/>
              </a:solidFill>
              <a:latin typeface="Times New Roman" panose="02020603050405020304" charset="0"/>
              <a:cs typeface="Times New Roman" panose="02020603050405020304" charset="0"/>
            </a:endParaRPr>
          </a:p>
          <a:p>
            <a:pPr algn="just"/>
            <a:r>
              <a:rPr lang="en-US" b="1" dirty="0">
                <a:solidFill>
                  <a:srgbClr val="002060"/>
                </a:solidFill>
                <a:latin typeface="Times New Roman" panose="02020603050405020304" charset="0"/>
                <a:cs typeface="Times New Roman" panose="02020603050405020304" charset="0"/>
              </a:rPr>
              <a:t>         Department of CSE					       	Associate Professor and HOD 						</a:t>
            </a:r>
            <a:endParaRPr lang="en-US" b="1" dirty="0">
              <a:solidFill>
                <a:srgbClr val="002060"/>
              </a:solidFill>
              <a:latin typeface="Times New Roman" panose="02020603050405020304" charset="0"/>
              <a:cs typeface="Times New Roman" panose="02020603050405020304" charset="0"/>
            </a:endParaRPr>
          </a:p>
          <a:p>
            <a:pPr algn="just"/>
            <a:r>
              <a:rPr lang="en-US" b="1" dirty="0">
                <a:solidFill>
                  <a:srgbClr val="002060"/>
                </a:solidFill>
                <a:latin typeface="Times New Roman" panose="02020603050405020304" charset="0"/>
                <a:cs typeface="Times New Roman" panose="02020603050405020304" charset="0"/>
              </a:rPr>
              <a:t>        </a:t>
            </a:r>
            <a:r>
              <a:rPr lang="en-US" dirty="0">
                <a:solidFill>
                  <a:prstClr val="black"/>
                </a:solidFill>
                <a:latin typeface="Times New Roman" panose="02020603050405020304" charset="0"/>
                <a:cs typeface="Times New Roman" panose="02020603050405020304" charset="0"/>
              </a:rPr>
              <a:t>                                       </a:t>
            </a:r>
            <a:endParaRPr lang="en-US" b="1" dirty="0">
              <a:solidFill>
                <a:srgbClr val="006600"/>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56235"/>
            <a:ext cx="10972800" cy="582613"/>
          </a:xfrm>
        </p:spPr>
        <p:txBody>
          <a:bodyPr/>
          <a:p>
            <a:r>
              <a:rPr lang="en-US" b="1">
                <a:latin typeface="Times New Roman" panose="02020603050405020304" charset="0"/>
                <a:cs typeface="Times New Roman" panose="02020603050405020304" charset="0"/>
              </a:rPr>
              <a:t>DISADVANTAGES: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Server Load and Costs:</a:t>
            </a:r>
            <a:r>
              <a:rPr lang="en-US" sz="1800">
                <a:latin typeface="Times New Roman" panose="02020603050405020304" charset="0"/>
                <a:cs typeface="Times New Roman" panose="02020603050405020304" charset="0"/>
              </a:rPr>
              <a:t> Real-time applications require robust servers and infrastructure. High server load can lead to increased costs and maintenance challenges.</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Security and Privacy:</a:t>
            </a:r>
            <a:r>
              <a:rPr lang="en-US" sz="1800">
                <a:latin typeface="Times New Roman" panose="02020603050405020304" charset="0"/>
                <a:cs typeface="Times New Roman" panose="02020603050405020304" charset="0"/>
              </a:rPr>
              <a:t> Real-time chat involves data transmission over the internet, raising security concerns.Ensuring end-to-end encryption and protecting user data is essential.</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Complexity:</a:t>
            </a:r>
            <a:r>
              <a:rPr lang="en-US" sz="1800">
                <a:latin typeface="Times New Roman" panose="02020603050405020304" charset="0"/>
                <a:cs typeface="Times New Roman" panose="02020603050405020304" charset="0"/>
              </a:rPr>
              <a:t> Implementing real-time features (e.g., message synchronization, presence management) can be complex.Debugging and maintaining such systems require expertise.</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User Experience Challenges: </a:t>
            </a:r>
            <a:r>
              <a:rPr lang="en-US" sz="1800">
                <a:latin typeface="Times New Roman" panose="02020603050405020304" charset="0"/>
                <a:cs typeface="Times New Roman" panose="02020603050405020304" charset="0"/>
              </a:rPr>
              <a:t>Managing chat history, handling message deletions, and maintaining a clean interface can be tricky.Balancing features without overwhelming users is crucial.</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Dependency on Network Connectivity:</a:t>
            </a:r>
            <a:r>
              <a:rPr lang="en-US" sz="1800">
                <a:latin typeface="Times New Roman" panose="02020603050405020304" charset="0"/>
                <a:cs typeface="Times New Roman" panose="02020603050405020304" charset="0"/>
              </a:rPr>
              <a:t> Real-time chat relies on internet connectivity. Offline users miss messages until they reconnect.</a:t>
            </a:r>
            <a:endParaRPr lang="en-US" sz="1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94030"/>
            <a:ext cx="10972800" cy="582613"/>
          </a:xfrm>
        </p:spPr>
        <p:txBody>
          <a:bodyPr/>
          <a:p>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lnSpc>
                <a:spcPct val="150000"/>
              </a:lnSpc>
              <a:buNone/>
            </a:pPr>
            <a:r>
              <a:rPr lang="en-US" sz="1800">
                <a:latin typeface="Times New Roman" panose="02020603050405020304" charset="0"/>
                <a:cs typeface="Times New Roman" panose="02020603050405020304" charset="0"/>
              </a:rPr>
              <a:t>To conclude, the real time chat application chatterbox has been developed with much recent technologies like ”MERN” stack where M-MongoDb, E-Express.js, R-React.js, N-Node.js making it more extensible. The applications has features like audio call, video call, screen sharing, private messages and some secure invitation method to add friends in the application. It also comes with an option of screen share while video call making it more handy for a user. Thus, the application is a complete package for user real time chatting with some major features to use and if the developer resources increase the application can be extended by adding group chatting models and hidden chatting features to make it more useful for a user</a:t>
            </a:r>
            <a:endParaRPr lang="en-US" sz="1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REFERENCE: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889000"/>
          </a:xfrm>
        </p:spPr>
        <p:txBody>
          <a:bodyPr/>
          <a:p>
            <a:r>
              <a:rPr lang="en-US" sz="3600" b="1">
                <a:latin typeface="Times New Roman" panose="02020603050405020304" charset="0"/>
                <a:cs typeface="Times New Roman" panose="02020603050405020304" charset="0"/>
              </a:rPr>
              <a:t>CONTENTS:</a:t>
            </a:r>
            <a:endParaRPr lang="en-US" sz="3600" b="1">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959485" y="1254125"/>
            <a:ext cx="10868025" cy="5704840"/>
          </a:xfrm>
        </p:spPr>
        <p:txBody>
          <a:bodyPr>
            <a:noAutofit/>
          </a:bodyPr>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Abstract</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Introduction</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Literature Survey</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Existing System</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Problem Statement</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Objectives</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Advantages </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Disadvantages</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Conclusion</a:t>
            </a:r>
            <a:endParaRPr lang="en-US" sz="19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900">
                <a:latin typeface="Times New Roman" panose="02020603050405020304" charset="0"/>
                <a:cs typeface="Times New Roman" panose="02020603050405020304" charset="0"/>
              </a:rPr>
              <a:t>Reference</a:t>
            </a:r>
            <a:endParaRPr lang="en-US" sz="19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4385"/>
          </a:xfrm>
        </p:spPr>
        <p:txBody>
          <a:bodyPr/>
          <a:p>
            <a:r>
              <a:rPr lang="en-US" sz="3600" b="1">
                <a:latin typeface="Times New Roman" panose="02020603050405020304" charset="0"/>
                <a:cs typeface="Times New Roman" panose="02020603050405020304" charset="0"/>
              </a:rPr>
              <a:t>ABSTRACT:</a:t>
            </a:r>
            <a:endParaRPr 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59510"/>
            <a:ext cx="10970895" cy="4351655"/>
          </a:xfrm>
        </p:spPr>
        <p:txBody>
          <a:bodyPr>
            <a:noAutofit/>
          </a:bodyPr>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A chat operation is a location or software applicationthat allows Internet users to connect directly with one another. With the help of this online application, people may interact effectively even when they are far apart. </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To be utilised by many people, this web based application is suppossed to be real-time and multiplatform. </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It has features like voice calls, videocalls, screen sharing, chatting, and much more for users in one application. </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backend server is developed with the help of Node.js also with an express framework and a database called Mongo Db. </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Chatterbox is a real-time chat application developed using MERN stack development thus it is easily extendible and developed with recent technologies.</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These are the emerging technologies that are widely employed in many different businesses, including Instagram and Facebook and much more. Particularly the application is more secure and comes with the option of screenshare which other applications mostly don’t have making it handy and easily reliable as well. </a:t>
            </a:r>
            <a:endParaRPr lang="en-US" sz="1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515600" cy="748030"/>
          </a:xfrm>
        </p:spPr>
        <p:txBody>
          <a:bodyPr/>
          <a:p>
            <a:r>
              <a:rPr lang="en-US" sz="3600" b="1">
                <a:latin typeface="Times New Roman" panose="02020603050405020304" charset="0"/>
                <a:cs typeface="Times New Roman" panose="02020603050405020304" charset="0"/>
              </a:rPr>
              <a:t>INTRODUCTION:</a:t>
            </a:r>
            <a:endParaRPr 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885190"/>
            <a:ext cx="10788650" cy="6145530"/>
          </a:xfrm>
        </p:spPr>
        <p:txBody>
          <a:bodyPr/>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Real-time chat applications have become increasingly popular in recent days, especially with the growing need for remote communication and collaboration. </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These applications provide users with the ability to communicate instantly with each other, regardless of their location</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proposed chat application leverages the MERN technology stack to provide a robust and scalable solution.</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MongoDB is a NoSQL database, ensures efficient data storage and retrieval, enabling seamless storage of user profiles and message history.</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Express.js is a web application framework for Node.js. It facilitates the creation of a server-side back-end that handles authentication,routing, and interaction with the database.</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Node.js acts as the runtime environment, executing JavaScript code on the server-side, enabling high-performance communication.</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React.js is a JavaScript library that serves as the front-end framework, providing an interactive and responsive user interface</a:t>
            </a:r>
            <a:endParaRPr lang="en-US" sz="1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LITERATURE SURVEY:</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52500"/>
            <a:ext cx="11123930" cy="4953000"/>
          </a:xfrm>
        </p:spPr>
        <p:txBody>
          <a:bodyPr/>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real time chat application should investigated the structure and design of a real-time collaboration programme that allows many users to see and produce coordinated versions of files and other materials through a web browser.</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It was demonstrated how users might work together on a rich-text document with an embedded synchronised video player Smart Object.</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Encoding user messages on the server is essential for maintaining communication privacy. When messages are stored or received by unauthorized sources, encryption ensures that they remain in an unreadable format without any meaningful information.</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Decrypting these encrypted messages requires the use of a secret key, also known as the cypher key, which is only accessible by authorized systems. Only users with the relevant authorization can access this key, which is required for message decoding.</a:t>
            </a:r>
            <a:endParaRPr lang="en-US" sz="1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EXISTING SYSTEM:</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773430"/>
            <a:ext cx="11306810" cy="5546090"/>
          </a:xfrm>
        </p:spPr>
        <p:txBody>
          <a:bodyPr/>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WebSockets and Socket.IO:</a:t>
            </a:r>
            <a:r>
              <a:rPr lang="en-US" sz="1800">
                <a:latin typeface="Times New Roman" panose="02020603050405020304" charset="0"/>
                <a:cs typeface="Times New Roman" panose="02020603050405020304" charset="0"/>
              </a:rPr>
              <a:t> WebSockets provide a full-duplex communication channel over a single, long-lived connection, which is essential for real-time chat applications. Socket.IO is a popular JavaScript library that simplifies WebSocket communication and adds additional features like automatic reconnection and room-based broadcasting</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RESTful APIs and Server-Sent Events (SSE):</a:t>
            </a:r>
            <a:r>
              <a:rPr lang="en-US" sz="1800">
                <a:latin typeface="Times New Roman" panose="02020603050405020304" charset="0"/>
                <a:cs typeface="Times New Roman" panose="02020603050405020304" charset="0"/>
              </a:rPr>
              <a:t> While WebSockets are ideal for two-way communication, RESTful APIs are often used for actions like user authentication and profile management. Server-Sent Events are another technology that allows servers to push updates to the client, which can be used for notifications or updates within the chat application.</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Database Technologies: </a:t>
            </a:r>
            <a:r>
              <a:rPr lang="en-US" sz="1800">
                <a:latin typeface="Times New Roman" panose="02020603050405020304" charset="0"/>
                <a:cs typeface="Times New Roman" panose="02020603050405020304" charset="0"/>
              </a:rPr>
              <a:t>Real-time chat applications require efficient and scalable databases to store messages, user information, and other relevant data. Technologies like MongoDB offer a flexible schema that can handle the dynamic nature of chat data, while Redis provides fast in-memory data storage for quick retrieval of recent messages.</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Scalability Solutions:</a:t>
            </a:r>
            <a:r>
              <a:rPr lang="en-US" sz="1800">
                <a:latin typeface="Times New Roman" panose="02020603050405020304" charset="0"/>
                <a:cs typeface="Times New Roman" panose="02020603050405020304" charset="0"/>
              </a:rPr>
              <a:t> As chat applications grow in user base and message volume, scalability becomes a critical concern. Solutions like load balancing, sharding, and the use of message queues help distribute the load across multiple servers and maintain performance.</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endParaRPr lang="en-US" sz="1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PROBLEM STATEMENT: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4131945"/>
          </a:xfrm>
        </p:spPr>
        <p:txBody>
          <a:bodyPr/>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real time chat application has to maintain the Context-Aware Conversations for providing relevant and coherent responses.</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system should be able to handle a large number of concurrent users without degradation in performance.</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chatbot should be engaging enough to keep users interested and provide value-added services beyond basic communication.</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sym typeface="+mn-ea"/>
              </a:rPr>
              <a:t>The real time chat application should maintain s</a:t>
            </a:r>
            <a:r>
              <a:rPr lang="en-US" sz="1800">
                <a:latin typeface="Times New Roman" panose="02020603050405020304" charset="0"/>
                <a:cs typeface="Times New Roman" panose="02020603050405020304" charset="0"/>
              </a:rPr>
              <a:t>ecurity to implement robust security measures to protect user data and privacy.</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 The main problem in  the chat applications is the privacy of the messages sent and received.</a:t>
            </a:r>
            <a:endParaRPr lang="en-US" sz="1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OBJECTIVES: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objective of this project is to design, implement, and evaluate a feature-rich chat application that leverages Next.js, MongoDB, Socket.io.</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objective is to build a dedicated real time  chat application which can be used by multiple users and ensures their and their messages privacy.</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The main goal of the Multi-user online chat application is to allow users to quickly create groups known as 'rooms,' which they may join by simply entering a username and the room's name, and so hold discussions or chats</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a:latin typeface="Times New Roman" panose="02020603050405020304" charset="0"/>
                <a:cs typeface="Times New Roman" panose="02020603050405020304" charset="0"/>
              </a:rPr>
              <a:t>Real-time chat apps allow users to send and receive messages with minimal delay, fostering a sense of immediacy and presence.</a:t>
            </a:r>
            <a:endParaRPr lang="en-US" sz="1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ADVANTAGES: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Instant Communication:</a:t>
            </a:r>
            <a:r>
              <a:rPr lang="en-US" sz="1800">
                <a:latin typeface="Times New Roman" panose="02020603050405020304" charset="0"/>
                <a:cs typeface="Times New Roman" panose="02020603050405020304" charset="0"/>
              </a:rPr>
              <a:t> Real-time chat allows users to exchange messages instantly, enhancing communication efficiency.</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Global Reach: </a:t>
            </a:r>
            <a:r>
              <a:rPr lang="en-US" sz="1800">
                <a:latin typeface="Times New Roman" panose="02020603050405020304" charset="0"/>
                <a:cs typeface="Times New Roman" panose="02020603050405020304" charset="0"/>
              </a:rPr>
              <a:t>Users can connect across geographical boundaries, fostering international collaboration.</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Scalability: </a:t>
            </a:r>
            <a:r>
              <a:rPr lang="en-US" sz="1800">
                <a:latin typeface="Times New Roman" panose="02020603050405020304" charset="0"/>
                <a:cs typeface="Times New Roman" panose="02020603050405020304" charset="0"/>
              </a:rPr>
              <a:t>Real-time chat applications can handle a large number of concurrent users.Scalability is crucial for growing businesses and popular platforms.</a:t>
            </a:r>
            <a:endParaRPr lang="en-US" sz="18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800" b="1">
                <a:latin typeface="Times New Roman" panose="02020603050405020304" charset="0"/>
                <a:cs typeface="Times New Roman" panose="02020603050405020304" charset="0"/>
              </a:rPr>
              <a:t>User Engagement: </a:t>
            </a:r>
            <a:r>
              <a:rPr lang="en-US" sz="1800">
                <a:latin typeface="Times New Roman" panose="02020603050405020304" charset="0"/>
                <a:cs typeface="Times New Roman" panose="02020603050405020304" charset="0"/>
              </a:rPr>
              <a:t>Real-time interactions keep users engaged and encourage active participation.</a:t>
            </a:r>
            <a:endParaRPr lang="en-US" sz="18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8687</Words>
  <Application>WPS Presentation</Application>
  <PresentationFormat>Widescreen</PresentationFormat>
  <Paragraphs>103</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 Unicode MS</vt:lpstr>
      <vt:lpstr>Calibri Light</vt:lpstr>
      <vt:lpstr>Calibri</vt:lpstr>
      <vt:lpstr>Microsoft YaHei</vt:lpstr>
      <vt:lpstr>Times New Roman</vt:lpstr>
      <vt:lpstr>Wingdings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rn459</dc:creator>
  <cp:lastModifiedBy>rn459</cp:lastModifiedBy>
  <cp:revision>3</cp:revision>
  <dcterms:created xsi:type="dcterms:W3CDTF">2024-06-13T16:12:45Z</dcterms:created>
  <dcterms:modified xsi:type="dcterms:W3CDTF">2024-06-13T16:27:36Z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5223D11799A14892B6A977DED110755D_11</vt:lpwstr>
  </property>
  <property fmtid="{D5CDD505-2E9C-101B-9397-08002B2CF9AE}" pid="3" name="KSOProductBuildVer">
    <vt:lpwstr>1033-12.2.0.17119</vt:lpwstr>
  </property>
</Properties>
</file>