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716" r:id="rId2"/>
  </p:sldMasterIdLst>
  <p:notesMasterIdLst>
    <p:notesMasterId r:id="rId19"/>
  </p:notesMasterIdLst>
  <p:sldIdLst>
    <p:sldId id="258" r:id="rId3"/>
    <p:sldId id="257" r:id="rId4"/>
    <p:sldId id="264" r:id="rId5"/>
    <p:sldId id="265" r:id="rId6"/>
    <p:sldId id="266" r:id="rId7"/>
    <p:sldId id="267" r:id="rId8"/>
    <p:sldId id="268" r:id="rId9"/>
    <p:sldId id="269" r:id="rId10"/>
    <p:sldId id="271" r:id="rId11"/>
    <p:sldId id="279" r:id="rId12"/>
    <p:sldId id="280" r:id="rId13"/>
    <p:sldId id="278" r:id="rId14"/>
    <p:sldId id="281" r:id="rId15"/>
    <p:sldId id="282" r:id="rId16"/>
    <p:sldId id="283" r:id="rId17"/>
    <p:sldId id="277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AA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19C96-F005-40F9-B07B-94624E99A0DC}" type="datetimeFigureOut">
              <a:rPr lang="zh-TW" altLang="en-US" smtClean="0"/>
              <a:t>2019/7/8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450F8-F550-4C76-AB20-006855DD51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3206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13A4C-A5CA-4969-BE4A-EB59A5ED9643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245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This course is a graduate</a:t>
            </a:r>
            <a:r>
              <a:rPr lang="en-US" altLang="zh-TW" baseline="0" dirty="0" smtClean="0"/>
              <a:t>-level course, which was first offered in spring term of 2017.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It is instructed by two other professors and me.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Back then, about 55 students were enrolled in this course.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In fact, we had a lot more students hoping to take it.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But, we could accept only 60 of them due to limited GPUs we have.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This course was concluded with a workshop in July this summer, with 26 teams presenting their final projects.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In this workshop, we also invited few experts from the industry to grade the students’ performance.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Some of them were amazed by the diversity of the students’ projects.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9C01F-8F09-4956-91D3-1F7FBDA581A6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4218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圓角矩形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2019/7/8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矩形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00840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5188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56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239349" y="1310904"/>
            <a:ext cx="11809312" cy="1470025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rgbClr val="003399"/>
                </a:solidFill>
                <a:effectLst/>
                <a:latin typeface="+mj-lt"/>
                <a:cs typeface="Times New Roman" pitchFamily="18" charset="0"/>
              </a:defRPr>
            </a:lvl1pPr>
          </a:lstStyle>
          <a:p>
            <a:r>
              <a:rPr lang="en-US" altLang="zh-TW" dirty="0" smtClean="0"/>
              <a:t>PRESENTATION NAME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3130219" y="2924944"/>
            <a:ext cx="5654080" cy="64807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 smtClean="0"/>
              <a:t>author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2019/7/8</a:t>
            </a:fld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3" hasCustomPrompt="1"/>
          </p:nvPr>
        </p:nvSpPr>
        <p:spPr>
          <a:xfrm>
            <a:off x="985079" y="188640"/>
            <a:ext cx="10391508" cy="432048"/>
          </a:xfrm>
        </p:spPr>
        <p:txBody>
          <a:bodyPr>
            <a:normAutofit/>
          </a:bodyPr>
          <a:lstStyle>
            <a:lvl1pPr marL="0" indent="0">
              <a:buNone/>
              <a:defRPr lang="en-US" altLang="zh-TW" sz="1800" b="0" i="0" u="none" strike="noStrike" kern="1200" baseline="0" smtClean="0">
                <a:solidFill>
                  <a:schemeClr val="tx1"/>
                </a:solidFill>
                <a:effectLst/>
                <a:latin typeface="Times" pitchFamily="18" charset="0"/>
                <a:cs typeface="Times New Roman" pitchFamily="18" charset="0"/>
              </a:defRPr>
            </a:lvl1pPr>
          </a:lstStyle>
          <a:p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Title</a:t>
            </a:r>
            <a:endParaRPr lang="zh-TW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文字版面配置區 17"/>
          <p:cNvSpPr>
            <a:spLocks noGrp="1"/>
          </p:cNvSpPr>
          <p:nvPr>
            <p:ph type="body" sz="quarter" idx="14" hasCustomPrompt="1"/>
          </p:nvPr>
        </p:nvSpPr>
        <p:spPr>
          <a:xfrm>
            <a:off x="3887756" y="4149081"/>
            <a:ext cx="4032449" cy="7207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altLang="zh-TW" dirty="0" smtClean="0"/>
              <a:t>Time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5160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3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5460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圓角矩形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2019/7/8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矩形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14424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  <a:latin typeface="Calibri" panose="020F0502020204030204" pitchFamily="34" charset="0"/>
                <a:cs typeface="Times New Roman" pitchFamily="18" charset="0"/>
              </a:defRPr>
            </a:lvl1pPr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>
            <a:lvl1pPr>
              <a:defRPr>
                <a:latin typeface="Calibri" panose="020F0502020204030204" pitchFamily="34" charset="0"/>
                <a:cs typeface="Times New Roman" pitchFamily="18" charset="0"/>
              </a:defRPr>
            </a:lvl1pPr>
            <a:lvl2pPr>
              <a:defRPr>
                <a:latin typeface="Calibri" panose="020F0502020204030204" pitchFamily="34" charset="0"/>
                <a:cs typeface="Times New Roman" pitchFamily="18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3" name="Rectangle 2"/>
          <p:cNvSpPr/>
          <p:nvPr/>
        </p:nvSpPr>
        <p:spPr>
          <a:xfrm>
            <a:off x="239349" y="628339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EB15A18E-AA88-43ED-A605-D4009C1A63FA}" type="slidenum">
              <a:rPr lang="zh-TW" altLang="en-US" sz="1800" smtClean="0"/>
              <a:pPr/>
              <a:t>‹#›</a:t>
            </a:fld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11099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圓角矩形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04509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24349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2019/7/8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59283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2019/7/8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3047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  <a:latin typeface="Calibri" panose="020F0502020204030204" pitchFamily="34" charset="0"/>
                <a:cs typeface="Times New Roman" pitchFamily="18" charset="0"/>
              </a:defRPr>
            </a:lvl1pPr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>
            <a:lvl1pPr>
              <a:defRPr>
                <a:latin typeface="Calibri" panose="020F0502020204030204" pitchFamily="34" charset="0"/>
                <a:cs typeface="Times New Roman" pitchFamily="18" charset="0"/>
              </a:defRPr>
            </a:lvl1pPr>
            <a:lvl2pPr>
              <a:defRPr>
                <a:latin typeface="Calibri" panose="020F0502020204030204" pitchFamily="34" charset="0"/>
                <a:cs typeface="Times New Roman" pitchFamily="18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3" name="Rectangle 2"/>
          <p:cNvSpPr/>
          <p:nvPr/>
        </p:nvSpPr>
        <p:spPr>
          <a:xfrm>
            <a:off x="239349" y="628339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EB15A18E-AA88-43ED-A605-D4009C1A63FA}" type="slidenum">
              <a:rPr lang="zh-TW" altLang="en-US" sz="1800" smtClean="0"/>
              <a:pPr/>
              <a:t>‹#›</a:t>
            </a:fld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0789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2019/7/8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2322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圓角矩形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41992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矩形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矩形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63893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771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0993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239349" y="1310904"/>
            <a:ext cx="11809312" cy="1470025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rgbClr val="003399"/>
                </a:solidFill>
                <a:effectLst/>
                <a:latin typeface="+mj-lt"/>
                <a:cs typeface="Times New Roman" pitchFamily="18" charset="0"/>
              </a:defRPr>
            </a:lvl1pPr>
          </a:lstStyle>
          <a:p>
            <a:r>
              <a:rPr lang="en-US" altLang="zh-TW" dirty="0" smtClean="0"/>
              <a:t>PRESENTATION NAME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3130219" y="2924944"/>
            <a:ext cx="5654080" cy="64807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 smtClean="0"/>
              <a:t>author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2019/7/8</a:t>
            </a:fld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3" hasCustomPrompt="1"/>
          </p:nvPr>
        </p:nvSpPr>
        <p:spPr>
          <a:xfrm>
            <a:off x="985079" y="188640"/>
            <a:ext cx="10391508" cy="432048"/>
          </a:xfrm>
        </p:spPr>
        <p:txBody>
          <a:bodyPr>
            <a:normAutofit/>
          </a:bodyPr>
          <a:lstStyle>
            <a:lvl1pPr marL="0" indent="0">
              <a:buNone/>
              <a:defRPr lang="en-US" altLang="zh-TW" sz="1800" b="0" i="0" u="none" strike="noStrike" kern="1200" baseline="0" smtClean="0">
                <a:solidFill>
                  <a:schemeClr val="tx1"/>
                </a:solidFill>
                <a:effectLst/>
                <a:latin typeface="Times" pitchFamily="18" charset="0"/>
                <a:cs typeface="Times New Roman" pitchFamily="18" charset="0"/>
              </a:defRPr>
            </a:lvl1pPr>
          </a:lstStyle>
          <a:p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Title</a:t>
            </a:r>
            <a:endParaRPr lang="zh-TW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文字版面配置區 17"/>
          <p:cNvSpPr>
            <a:spLocks noGrp="1"/>
          </p:cNvSpPr>
          <p:nvPr>
            <p:ph type="body" sz="quarter" idx="14" hasCustomPrompt="1"/>
          </p:nvPr>
        </p:nvSpPr>
        <p:spPr>
          <a:xfrm>
            <a:off x="3887756" y="4149081"/>
            <a:ext cx="4032449" cy="7207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altLang="zh-TW" dirty="0" smtClean="0"/>
              <a:t>Time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80838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3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871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圓角矩形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362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00481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2019/7/8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54946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2019/7/8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406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2019/7/8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0225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圓角矩形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92033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矩形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矩形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683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圓角矩形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 smtClean="0"/>
              <a:t>第二層</a:t>
            </a:r>
          </a:p>
          <a:p>
            <a:pPr lvl="2" eaLnBrk="1" latinLnBrk="0" hangingPunct="1"/>
            <a:r>
              <a:rPr kumimoji="0" lang="zh-TW" altLang="en-US" dirty="0" smtClean="0"/>
              <a:t>第三層</a:t>
            </a:r>
          </a:p>
          <a:p>
            <a:pPr lvl="3" eaLnBrk="1" latinLnBrk="0" hangingPunct="1"/>
            <a:r>
              <a:rPr kumimoji="0" lang="zh-TW" altLang="en-US" dirty="0" smtClean="0"/>
              <a:t>第四層</a:t>
            </a:r>
          </a:p>
          <a:p>
            <a:pPr lvl="4" eaLnBrk="1" latinLnBrk="0" hangingPunct="1"/>
            <a:r>
              <a:rPr kumimoji="0" lang="zh-TW" altLang="en-US" dirty="0" smtClean="0"/>
              <a:t>第五層</a:t>
            </a:r>
            <a:endParaRPr kumimoji="0" lang="en-US" dirty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3AE1E0F-5CCC-4345-A0C1-73FDF8BD69C0}" type="datetimeFigureOut">
              <a:rPr lang="zh-TW" altLang="en-US" smtClean="0"/>
              <a:t>2019/7/8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0510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rgbClr val="0070C0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圓角矩形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 smtClean="0"/>
              <a:t>第二層</a:t>
            </a:r>
          </a:p>
          <a:p>
            <a:pPr lvl="2" eaLnBrk="1" latinLnBrk="0" hangingPunct="1"/>
            <a:r>
              <a:rPr kumimoji="0" lang="zh-TW" altLang="en-US" dirty="0" smtClean="0"/>
              <a:t>第三層</a:t>
            </a:r>
          </a:p>
          <a:p>
            <a:pPr lvl="3" eaLnBrk="1" latinLnBrk="0" hangingPunct="1"/>
            <a:r>
              <a:rPr kumimoji="0" lang="zh-TW" altLang="en-US" dirty="0" smtClean="0"/>
              <a:t>第四層</a:t>
            </a:r>
          </a:p>
          <a:p>
            <a:pPr lvl="4" eaLnBrk="1" latinLnBrk="0" hangingPunct="1"/>
            <a:r>
              <a:rPr kumimoji="0" lang="zh-TW" altLang="en-US" dirty="0" smtClean="0"/>
              <a:t>第五層</a:t>
            </a:r>
            <a:endParaRPr kumimoji="0" lang="en-US" dirty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3AE1E0F-5CCC-4345-A0C1-73FDF8BD69C0}" type="datetimeFigureOut">
              <a:rPr lang="zh-TW" altLang="en-US" smtClean="0"/>
              <a:t>2019/7/8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97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rgbClr val="0070C0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5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gif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peech.ee.ntu.edu.tw/~tlkagk/courses_ML17_2.html" TargetMode="External"/><Relationship Id="rId2" Type="http://schemas.openxmlformats.org/officeDocument/2006/relationships/hyperlink" Target="http://www.denizyuret.com/2015/03/alec-radfords-animations-for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31504" y="1340769"/>
            <a:ext cx="8856984" cy="1470025"/>
          </a:xfrm>
        </p:spPr>
        <p:txBody>
          <a:bodyPr>
            <a:normAutofit/>
          </a:bodyPr>
          <a:lstStyle/>
          <a:p>
            <a:r>
              <a:rPr lang="en-US" altLang="zh-TW" sz="4000" b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NCTU</a:t>
            </a:r>
            <a:r>
              <a:rPr lang="zh-TW" altLang="en-US" sz="4000" b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zh-TW" sz="4000" b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DL</a:t>
            </a:r>
            <a:br>
              <a:rPr lang="en-US" altLang="zh-TW" sz="4000" b="1" dirty="0" smtClean="0">
                <a:solidFill>
                  <a:srgbClr val="0070C0"/>
                </a:solidFill>
                <a:latin typeface="Calibri" panose="020F0502020204030204" pitchFamily="34" charset="0"/>
              </a:rPr>
            </a:br>
            <a:r>
              <a:rPr lang="en-US" altLang="zh-TW" sz="4000" b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Lab1 - Backpropagation</a:t>
            </a:r>
            <a:endParaRPr lang="zh-TW" altLang="en-US" sz="4000" b="1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679576" y="3416060"/>
            <a:ext cx="6904856" cy="589004"/>
          </a:xfrm>
        </p:spPr>
        <p:txBody>
          <a:bodyPr>
            <a:noAutofit/>
          </a:bodyPr>
          <a:lstStyle/>
          <a:p>
            <a:r>
              <a:rPr lang="en-US" altLang="zh-TW" sz="2400" dirty="0" smtClean="0">
                <a:latin typeface="Calibri" panose="020F0502020204030204" pitchFamily="34" charset="0"/>
                <a:ea typeface="標楷體" pitchFamily="65" charset="-120"/>
              </a:rPr>
              <a:t>TA</a:t>
            </a:r>
            <a:r>
              <a:rPr lang="en-US" altLang="zh-TW" sz="2400" dirty="0">
                <a:latin typeface="Calibri" panose="020F0502020204030204" pitchFamily="34" charset="0"/>
                <a:ea typeface="標楷體" pitchFamily="65" charset="-120"/>
              </a:rPr>
              <a:t> </a:t>
            </a:r>
            <a:r>
              <a:rPr lang="zh-TW" altLang="en-US" sz="2400" dirty="0" smtClean="0">
                <a:latin typeface="Calibri" panose="020F0502020204030204" pitchFamily="34" charset="0"/>
                <a:ea typeface="標楷體" pitchFamily="65" charset="-120"/>
              </a:rPr>
              <a:t>李仕柏</a:t>
            </a:r>
            <a:endParaRPr lang="en-US" altLang="zh-TW" sz="2400" dirty="0" smtClean="0">
              <a:latin typeface="Calibri" panose="020F0502020204030204" pitchFamily="34" charset="0"/>
              <a:ea typeface="標楷體" pitchFamily="65" charset="-120"/>
            </a:endParaRPr>
          </a:p>
        </p:txBody>
      </p:sp>
      <p:sp>
        <p:nvSpPr>
          <p:cNvPr id="36" name="文字版面配置區 35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algn="ctr"/>
            <a:endParaRPr lang="zh-TW" alt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619836" y="5445225"/>
            <a:ext cx="3024337" cy="72072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July 9, </a:t>
            </a:r>
            <a:r>
              <a:rPr lang="en-US" altLang="zh-TW" dirty="0" smtClean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28000671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</a:t>
            </a:r>
            <a:r>
              <a:rPr lang="en-US" altLang="zh-TW" dirty="0" smtClean="0"/>
              <a:t>Description – </a:t>
            </a:r>
            <a:r>
              <a:rPr lang="en-US" altLang="zh-TW" dirty="0" smtClean="0"/>
              <a:t>Forward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zh-TW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2422900" y="5176301"/>
                <a:ext cx="61153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TW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l-GR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𝝈</m:t>
                    </m:r>
                    <m:r>
                      <a:rPr lang="en-US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b="1" dirty="0">
                    <a:latin typeface="Times New Roman" panose="02020603050405020304" pitchFamily="18" charset="0"/>
                  </a:rPr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TW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l-GR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𝝈</m:t>
                    </m:r>
                    <m:r>
                      <a:rPr lang="en-US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TW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b="1" dirty="0" smtClean="0">
                    <a:latin typeface="Times New Roman" panose="02020603050405020304" pitchFamily="18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TW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l-GR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𝝈</m:t>
                    </m:r>
                    <m:r>
                      <a:rPr lang="en-US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b="1" dirty="0">
                    <a:latin typeface="Times New Roman" panose="02020603050405020304" pitchFamily="18" charset="0"/>
                  </a:rPr>
                  <a:t> </a:t>
                </a:r>
                <a:endParaRPr lang="zh-TW" altLang="en-US" b="1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900" y="5176301"/>
                <a:ext cx="6115328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圖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548" y="1631457"/>
            <a:ext cx="7568903" cy="3361188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2311548" y="5876226"/>
                <a:ext cx="1805301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b="1" i="1">
                          <a:latin typeface="Cambria Math" panose="02040503050406030204" pitchFamily="18" charset="0"/>
                        </a:rPr>
                        <m:t>𝝈</m:t>
                      </m:r>
                      <m:d>
                        <m:dPr>
                          <m:ctrlPr>
                            <a:rPr lang="zh-TW" alt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TW" altLang="en-US" b="0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zh-TW" altLang="en-US" b="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b="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b="0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zh-TW" alt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TW" altLang="en-US" b="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548" y="5876226"/>
                <a:ext cx="1805301" cy="61734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4" descr="ãsigmoid FUNCTIONãçåçæå°çµæ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327" y="4356410"/>
            <a:ext cx="3571349" cy="2378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31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</a:t>
            </a:r>
            <a:r>
              <a:rPr lang="en-US" altLang="zh-TW" dirty="0" smtClean="0"/>
              <a:t>Description – </a:t>
            </a:r>
            <a:r>
              <a:rPr lang="en-US" altLang="zh-TW" dirty="0" smtClean="0"/>
              <a:t>Backward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6718896" y="3597686"/>
                <a:ext cx="3886392" cy="24434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</m:t>
                      </m:r>
                      <m:r>
                        <a:rPr lang="en-US" altLang="zh-TW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896" y="3597686"/>
                <a:ext cx="3886392" cy="244342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2779390" y="1900169"/>
                <a:ext cx="540000" cy="468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altLang="zh-TW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9390" y="1900169"/>
                <a:ext cx="540000" cy="4680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橢圓 13"/>
          <p:cNvSpPr/>
          <p:nvPr/>
        </p:nvSpPr>
        <p:spPr>
          <a:xfrm>
            <a:off x="4677094" y="1774169"/>
            <a:ext cx="720000" cy="7200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6791908" y="1780053"/>
            <a:ext cx="720000" cy="7200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8078843" y="1906053"/>
                <a:ext cx="540000" cy="468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8843" y="1906053"/>
                <a:ext cx="540000" cy="4680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/>
              <p:cNvSpPr/>
              <p:nvPr/>
            </p:nvSpPr>
            <p:spPr>
              <a:xfrm>
                <a:off x="9674648" y="1906053"/>
                <a:ext cx="540000" cy="468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altLang="zh-TW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4648" y="1906053"/>
                <a:ext cx="540000" cy="468000"/>
              </a:xfrm>
              <a:prstGeom prst="rect">
                <a:avLst/>
              </a:prstGeom>
              <a:blipFill rotWithShape="0">
                <a:blip r:embed="rId5"/>
                <a:stretch>
                  <a:fillRect r="-2022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單箭頭接點 17"/>
          <p:cNvCxnSpPr>
            <a:stCxn id="13" idx="3"/>
            <a:endCxn id="14" idx="2"/>
          </p:cNvCxnSpPr>
          <p:nvPr/>
        </p:nvCxnSpPr>
        <p:spPr>
          <a:xfrm>
            <a:off x="3319390" y="2134169"/>
            <a:ext cx="1357704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14" idx="6"/>
            <a:endCxn id="15" idx="2"/>
          </p:cNvCxnSpPr>
          <p:nvPr/>
        </p:nvCxnSpPr>
        <p:spPr>
          <a:xfrm>
            <a:off x="5397094" y="2134169"/>
            <a:ext cx="1394814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15" idx="6"/>
            <a:endCxn id="16" idx="1"/>
          </p:cNvCxnSpPr>
          <p:nvPr/>
        </p:nvCxnSpPr>
        <p:spPr>
          <a:xfrm>
            <a:off x="7511908" y="2140053"/>
            <a:ext cx="566935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16" idx="3"/>
            <a:endCxn id="17" idx="1"/>
          </p:cNvCxnSpPr>
          <p:nvPr/>
        </p:nvCxnSpPr>
        <p:spPr>
          <a:xfrm>
            <a:off x="8618843" y="2140053"/>
            <a:ext cx="1055805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字方塊 21"/>
              <p:cNvSpPr txBox="1"/>
              <p:nvPr/>
            </p:nvSpPr>
            <p:spPr>
              <a:xfrm>
                <a:off x="8792717" y="2309503"/>
                <a:ext cx="74469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717" y="2309503"/>
                <a:ext cx="744691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8943" r="-4878" b="-3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/>
              <p:cNvSpPr/>
              <p:nvPr/>
            </p:nvSpPr>
            <p:spPr>
              <a:xfrm>
                <a:off x="5407339" y="1700010"/>
                <a:ext cx="356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7339" y="1700010"/>
                <a:ext cx="356187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/>
              <p:cNvSpPr/>
              <p:nvPr/>
            </p:nvSpPr>
            <p:spPr>
              <a:xfrm>
                <a:off x="4258722" y="1712710"/>
                <a:ext cx="4299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722" y="1712710"/>
                <a:ext cx="429926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矩形 24"/>
              <p:cNvSpPr/>
              <p:nvPr/>
            </p:nvSpPr>
            <p:spPr>
              <a:xfrm>
                <a:off x="3746619" y="2082042"/>
                <a:ext cx="5018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619" y="2082042"/>
                <a:ext cx="501804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/>
              <p:cNvSpPr/>
              <p:nvPr/>
            </p:nvSpPr>
            <p:spPr>
              <a:xfrm>
                <a:off x="5814281" y="2134169"/>
                <a:ext cx="5688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281" y="2134169"/>
                <a:ext cx="568810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弧形接點 26"/>
          <p:cNvCxnSpPr/>
          <p:nvPr/>
        </p:nvCxnSpPr>
        <p:spPr>
          <a:xfrm rot="16200000" flipH="1" flipV="1">
            <a:off x="4769632" y="1839376"/>
            <a:ext cx="547106" cy="589587"/>
          </a:xfrm>
          <a:prstGeom prst="curvedConnector5">
            <a:avLst>
              <a:gd name="adj1" fmla="val 1608"/>
              <a:gd name="adj2" fmla="val 52113"/>
              <a:gd name="adj3" fmla="val 88750"/>
            </a:avLst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弧形接點 27"/>
          <p:cNvCxnSpPr/>
          <p:nvPr/>
        </p:nvCxnSpPr>
        <p:spPr>
          <a:xfrm rot="16200000" flipH="1" flipV="1">
            <a:off x="6874941" y="1839377"/>
            <a:ext cx="547106" cy="589587"/>
          </a:xfrm>
          <a:prstGeom prst="curvedConnector5">
            <a:avLst>
              <a:gd name="adj1" fmla="val 1608"/>
              <a:gd name="adj2" fmla="val 52113"/>
              <a:gd name="adj3" fmla="val 88750"/>
            </a:avLst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矩形 28"/>
              <p:cNvSpPr/>
              <p:nvPr/>
            </p:nvSpPr>
            <p:spPr>
              <a:xfrm>
                <a:off x="6344403" y="1721387"/>
                <a:ext cx="4892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403" y="1721387"/>
                <a:ext cx="489236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矩形 29"/>
              <p:cNvSpPr/>
              <p:nvPr/>
            </p:nvSpPr>
            <p:spPr>
              <a:xfrm>
                <a:off x="2784386" y="2774273"/>
                <a:ext cx="646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altLang="zh-TW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TW" b="1" dirty="0">
                    <a:latin typeface="Times New Roman" panose="02020603050405020304" pitchFamily="18" charset="0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𝒛</m:t>
                    </m:r>
                    <m:r>
                      <a:rPr lang="en-US" altLang="zh-TW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l-GR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𝝈</m:t>
                    </m:r>
                    <m:r>
                      <a:rPr lang="en-US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′)</m:t>
                    </m:r>
                  </m:oMath>
                </a14:m>
                <a:r>
                  <a:rPr lang="en-US" altLang="zh-TW" b="1" dirty="0" smtClean="0">
                    <a:latin typeface="Times New Roman" panose="02020603050405020304" pitchFamily="18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′′</m:t>
                    </m:r>
                    <m:r>
                      <a:rPr lang="en-US" altLang="zh-TW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𝒛</m:t>
                    </m:r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𝒘</m:t>
                        </m:r>
                        <m:r>
                          <a:rPr lang="en-US" altLang="zh-TW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TW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TW" b="1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TW" b="1" dirty="0" smtClean="0">
                    <a:latin typeface="Times New Roman" panose="02020603050405020304" pitchFamily="18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TW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l-GR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𝝈</m:t>
                    </m:r>
                    <m:r>
                      <a:rPr lang="en-US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altLang="zh-TW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′)</m:t>
                    </m:r>
                  </m:oMath>
                </a14:m>
                <a:r>
                  <a:rPr lang="en-US" altLang="zh-TW" b="1" dirty="0">
                    <a:latin typeface="Times New Roman" panose="02020603050405020304" pitchFamily="18" charset="0"/>
                  </a:rPr>
                  <a:t>  </a:t>
                </a:r>
                <a:endParaRPr lang="zh-TW" altLang="en-US" b="1" dirty="0"/>
              </a:p>
            </p:txBody>
          </p:sp>
        </mc:Choice>
        <mc:Fallback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386" y="2774273"/>
                <a:ext cx="6469913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字方塊 30"/>
              <p:cNvSpPr txBox="1"/>
              <p:nvPr/>
            </p:nvSpPr>
            <p:spPr>
              <a:xfrm>
                <a:off x="1374300" y="4669787"/>
                <a:ext cx="34225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300" y="4669787"/>
                <a:ext cx="3422540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矩形 31"/>
              <p:cNvSpPr/>
              <p:nvPr/>
            </p:nvSpPr>
            <p:spPr>
              <a:xfrm>
                <a:off x="1388834" y="5260194"/>
                <a:ext cx="2474203" cy="6901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  <m:r>
                      <a:rPr lang="en-US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groupChr>
                      <m:groupChrPr>
                        <m:chr m:val="→"/>
                        <m:vertJc m:val="bot"/>
                        <m:ctrlP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28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𝐠</m:t>
                        </m:r>
                        <m:r>
                          <a:rPr lang="en-US" sz="28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()</m:t>
                        </m:r>
                      </m:e>
                    </m:groupCh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groupChr>
                      <m:groupChrPr>
                        <m:chr m:val="→"/>
                        <m:vertJc m:val="bot"/>
                        <m:ctrlP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𝒉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()</m:t>
                        </m:r>
                      </m:e>
                    </m:groupCh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834" y="5260194"/>
                <a:ext cx="2474203" cy="69012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矩形 32"/>
              <p:cNvSpPr/>
              <p:nvPr/>
            </p:nvSpPr>
            <p:spPr>
              <a:xfrm>
                <a:off x="4592124" y="5284431"/>
                <a:ext cx="1479892" cy="6658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𝒅𝒛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𝒅𝒛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𝒅𝒚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𝒅𝒚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124" y="5284431"/>
                <a:ext cx="1479892" cy="665888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字方塊 33"/>
          <p:cNvSpPr txBox="1"/>
          <p:nvPr/>
        </p:nvSpPr>
        <p:spPr>
          <a:xfrm>
            <a:off x="1388834" y="3882655"/>
            <a:ext cx="20649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Chain rule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279658" y="3774070"/>
            <a:ext cx="5028813" cy="234950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接點 35"/>
          <p:cNvCxnSpPr/>
          <p:nvPr/>
        </p:nvCxnSpPr>
        <p:spPr>
          <a:xfrm flipH="1">
            <a:off x="5187111" y="5284431"/>
            <a:ext cx="868515" cy="6658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H="1">
            <a:off x="3294973" y="2131088"/>
            <a:ext cx="135770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H="1">
            <a:off x="5372677" y="2131088"/>
            <a:ext cx="139481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H="1">
            <a:off x="7487491" y="2136972"/>
            <a:ext cx="56693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4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1" grpId="0"/>
      <p:bldP spid="32" grpId="0"/>
      <p:bldP spid="33" grpId="0"/>
      <p:bldP spid="34" grpId="0"/>
      <p:bldP spid="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</a:t>
            </a:r>
            <a:r>
              <a:rPr lang="en-US" altLang="zh-TW" dirty="0" smtClean="0"/>
              <a:t>Description – </a:t>
            </a:r>
            <a:r>
              <a:rPr lang="en-US" altLang="zh-TW" dirty="0"/>
              <a:t>G</a:t>
            </a:r>
            <a:r>
              <a:rPr lang="en-US" altLang="zh-TW" dirty="0" smtClean="0"/>
              <a:t>radient descent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zh-TW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2675669" y="1476876"/>
                <a:ext cx="32662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,⋯}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669" y="1476876"/>
                <a:ext cx="3266279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983687" y="1353767"/>
            <a:ext cx="19030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rial Black" panose="020B0A04020102020204" pitchFamily="34" charset="0"/>
              </a:rPr>
              <a:t>Network </a:t>
            </a:r>
            <a:br>
              <a:rPr lang="en-US" sz="2000" dirty="0" smtClean="0">
                <a:latin typeface="Arial Black" panose="020B0A04020102020204" pitchFamily="34" charset="0"/>
              </a:rPr>
            </a:br>
            <a:r>
              <a:rPr lang="en-US" sz="2000" dirty="0" smtClean="0">
                <a:latin typeface="Arial Black" panose="020B0A04020102020204" pitchFamily="34" charset="0"/>
              </a:rPr>
              <a:t>Parameters </a:t>
            </a:r>
            <a:endParaRPr lang="en-US" sz="2000" dirty="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/>
              <p:cNvSpPr txBox="1"/>
              <p:nvPr/>
            </p:nvSpPr>
            <p:spPr>
              <a:xfrm>
                <a:off x="2938061" y="2424270"/>
                <a:ext cx="194078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061" y="2424270"/>
                <a:ext cx="1940788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2830" t="-2000" r="-1887" b="-38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1080257" y="2359003"/>
                <a:ext cx="1551450" cy="17088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𝜵</m:t>
                      </m:r>
                      <m:r>
                        <a:rPr lang="en-US" altLang="zh-TW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altLang="zh-TW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1" dirty="0" smtClean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257" y="2359003"/>
                <a:ext cx="1551450" cy="170880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字方塊 11"/>
              <p:cNvSpPr txBox="1"/>
              <p:nvPr/>
            </p:nvSpPr>
            <p:spPr>
              <a:xfrm>
                <a:off x="2938061" y="3348191"/>
                <a:ext cx="194078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061" y="3348191"/>
                <a:ext cx="1940788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2830" r="-1887" b="-352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/>
              <p:cNvSpPr txBox="1"/>
              <p:nvPr/>
            </p:nvSpPr>
            <p:spPr>
              <a:xfrm>
                <a:off x="2938061" y="2886230"/>
                <a:ext cx="193527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061" y="2886230"/>
                <a:ext cx="1935273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2839" r="-1893" b="-352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5610683" y="2397103"/>
                <a:ext cx="23543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0683" y="2397103"/>
                <a:ext cx="2354362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5601158" y="2855452"/>
                <a:ext cx="23543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158" y="2855452"/>
                <a:ext cx="2354362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5610683" y="3330485"/>
                <a:ext cx="23593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0683" y="3330485"/>
                <a:ext cx="2359300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/>
              <p:cNvSpPr/>
              <p:nvPr/>
            </p:nvSpPr>
            <p:spPr>
              <a:xfrm>
                <a:off x="8755554" y="2359003"/>
                <a:ext cx="19395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: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Learning</m:t>
                      </m:r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rate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5554" y="2359003"/>
                <a:ext cx="1939570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/>
          <p:cNvSpPr/>
          <p:nvPr/>
        </p:nvSpPr>
        <p:spPr>
          <a:xfrm>
            <a:off x="5534025" y="2359003"/>
            <a:ext cx="2431020" cy="145099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/>
              <p:cNvSpPr/>
              <p:nvPr/>
            </p:nvSpPr>
            <p:spPr>
              <a:xfrm>
                <a:off x="3750847" y="3655968"/>
                <a:ext cx="3097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847" y="3655968"/>
                <a:ext cx="309700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/>
          <p:cNvSpPr/>
          <p:nvPr/>
        </p:nvSpPr>
        <p:spPr>
          <a:xfrm>
            <a:off x="983687" y="6488668"/>
            <a:ext cx="95985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http://www.denizyuret.com/2015/03/alec-radfords-animations-for.html</a:t>
            </a:r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863" y="3917212"/>
            <a:ext cx="3680111" cy="2849118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20675" y="2359003"/>
            <a:ext cx="3699499" cy="394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80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</a:t>
            </a:r>
            <a:r>
              <a:rPr lang="en-US" altLang="zh-TW" dirty="0" smtClean="0"/>
              <a:t>Description </a:t>
            </a:r>
            <a:r>
              <a:rPr lang="en-US" altLang="zh-TW" dirty="0" smtClean="0"/>
              <a:t>- Prediction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1219200" y="1447799"/>
            <a:ext cx="10363200" cy="5260571"/>
          </a:xfrm>
        </p:spPr>
        <p:txBody>
          <a:bodyPr>
            <a:normAutofit/>
          </a:bodyPr>
          <a:lstStyle/>
          <a:p>
            <a:endParaRPr lang="en-US" altLang="zh-TW" dirty="0"/>
          </a:p>
        </p:txBody>
      </p:sp>
      <p:pic>
        <p:nvPicPr>
          <p:cNvPr id="10" name="圖片 9" descr="https://lh3.googleusercontent.com/l4HcnBr50EXmdOG5spbbdm5dzV1cye8Up2o1p81m0U-ZpQ31MGhOdAeHeWwHcF73oPgGjPH_DJKCVmC-OC5uitRxgzrLeWO-A6dL3_-R7T_zKpLNlAYiepuJ33DJmesXSL5X4qr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788"/>
          <a:stretch/>
        </p:blipFill>
        <p:spPr bwMode="auto">
          <a:xfrm>
            <a:off x="659185" y="2157685"/>
            <a:ext cx="5349240" cy="445579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矩形 10"/>
          <p:cNvSpPr/>
          <p:nvPr/>
        </p:nvSpPr>
        <p:spPr>
          <a:xfrm>
            <a:off x="659185" y="1233483"/>
            <a:ext cx="50161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</a:rPr>
              <a:t>In the training, you need to print loss</a:t>
            </a:r>
            <a:endParaRPr lang="zh-TW" altLang="en-US" sz="2400" dirty="0"/>
          </a:p>
        </p:txBody>
      </p:sp>
      <p:pic>
        <p:nvPicPr>
          <p:cNvPr id="12" name="圖片 11"/>
          <p:cNvPicPr/>
          <p:nvPr/>
        </p:nvPicPr>
        <p:blipFill>
          <a:blip r:embed="rId3"/>
          <a:stretch>
            <a:fillRect/>
          </a:stretch>
        </p:blipFill>
        <p:spPr>
          <a:xfrm>
            <a:off x="8433489" y="2157685"/>
            <a:ext cx="1725295" cy="445579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7009871" y="1233483"/>
            <a:ext cx="45725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</a:rPr>
              <a:t>In the testing, you need to show your predictions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933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</a:t>
            </a:r>
            <a:r>
              <a:rPr lang="en-US" altLang="zh-TW" dirty="0" smtClean="0"/>
              <a:t>Description </a:t>
            </a:r>
            <a:r>
              <a:rPr lang="en-US" altLang="zh-TW" dirty="0" smtClean="0"/>
              <a:t>- Prediction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1219200" y="1447799"/>
            <a:ext cx="10363200" cy="5260571"/>
          </a:xfrm>
        </p:spPr>
        <p:txBody>
          <a:bodyPr>
            <a:normAutofit/>
          </a:bodyPr>
          <a:lstStyle/>
          <a:p>
            <a:endParaRPr lang="en-US" altLang="zh-TW" dirty="0"/>
          </a:p>
        </p:txBody>
      </p:sp>
      <p:pic>
        <p:nvPicPr>
          <p:cNvPr id="8" name="圖片 7" descr="https://lh3.googleusercontent.com/cOtasA6_-HZIj6r0I-2MAHkXsM254m8slhTbYrKQ0ZOQAc0_5OaSmfkc7nFhWtXYCKZ7-hOBj8D4Hq9JQDSRw_MxYy5bJ91nlg5Q_IP2WX_5BuaaCKMwTXIZ7PIkJulTWCyJKKh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015" y="2037583"/>
            <a:ext cx="8991600" cy="438023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</p:pic>
      <p:sp>
        <p:nvSpPr>
          <p:cNvPr id="9" name="矩形 8"/>
          <p:cNvSpPr/>
          <p:nvPr/>
        </p:nvSpPr>
        <p:spPr>
          <a:xfrm>
            <a:off x="1069915" y="1332148"/>
            <a:ext cx="9829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</a:rPr>
              <a:t>Visualize the predictions and ground truth at the end of the training process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3236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Scoring Criteria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Report (40%)</a:t>
            </a:r>
          </a:p>
          <a:p>
            <a:r>
              <a:rPr lang="en-US" altLang="zh-TW" dirty="0" smtClean="0"/>
              <a:t>Demo(60%)</a:t>
            </a:r>
          </a:p>
          <a:p>
            <a:pPr lvl="1"/>
            <a:r>
              <a:rPr lang="en-US" altLang="zh-TW" dirty="0" smtClean="0"/>
              <a:t>Experimental results (40%)</a:t>
            </a:r>
          </a:p>
          <a:p>
            <a:pPr lvl="1"/>
            <a:r>
              <a:rPr lang="en-US" altLang="zh-TW" dirty="0" smtClean="0"/>
              <a:t>Questions (20%)</a:t>
            </a:r>
          </a:p>
          <a:p>
            <a:r>
              <a:rPr lang="en-US" altLang="zh-TW" dirty="0" smtClean="0"/>
              <a:t>Late report or demo</a:t>
            </a:r>
          </a:p>
          <a:p>
            <a:pPr lvl="1"/>
            <a:r>
              <a:rPr lang="en-US" altLang="zh-TW" dirty="0" smtClean="0"/>
              <a:t>score *= 0.7</a:t>
            </a:r>
          </a:p>
        </p:txBody>
      </p:sp>
    </p:spTree>
    <p:extLst>
      <p:ext uri="{BB962C8B-B14F-4D97-AF65-F5344CB8AC3E}">
        <p14:creationId xmlns:p14="http://schemas.microsoft.com/office/powerpoint/2010/main" val="97825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zh-TW" altLang="en-US" sz="2800" i="1" dirty="0">
                <a:latin typeface="Times New Roman" panose="02020603050405020304" pitchFamily="18" charset="0"/>
                <a:hlinkClick r:id="rId2"/>
              </a:rPr>
              <a:t>http://www.denizyuret.com/2015/03/alec-radfords-animations-for.html</a:t>
            </a:r>
            <a:endParaRPr lang="en-US" altLang="zh-TW" sz="2800" i="1" dirty="0">
              <a:latin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altLang="zh-TW" sz="2800" i="1" dirty="0">
                <a:latin typeface="Times New Roman" panose="02020603050405020304" pitchFamily="18" charset="0"/>
                <a:hlinkClick r:id="rId3"/>
              </a:rPr>
              <a:t>http://speech.ee.ntu.edu.tw/~tlkagk/courses_ML17_2.html</a:t>
            </a:r>
            <a:endParaRPr lang="en-US" altLang="zh-TW" sz="2800" i="1" dirty="0">
              <a:latin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204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Outline</a:t>
            </a:r>
            <a:endParaRPr lang="zh-TW" altLang="en-US" sz="3600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 smtClean="0"/>
              <a:t>Lab Objective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 smtClean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 smtClean="0"/>
              <a:t>Important Date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 smtClean="0"/>
              <a:t>Lab Description</a:t>
            </a: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en-US" altLang="zh-TW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 smtClean="0"/>
              <a:t>Scoring Criteria</a:t>
            </a:r>
            <a:endParaRPr lang="en-US" altLang="zh-TW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 smtClean="0"/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en-US" altLang="zh-TW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en-US" altLang="zh-TW" sz="2600" dirty="0"/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2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2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endParaRPr lang="en-US" altLang="zh-TW" dirty="0" smtClean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691796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</a:t>
            </a:r>
            <a:r>
              <a:rPr lang="en-US" altLang="zh-TW" dirty="0" smtClean="0"/>
              <a:t>Objective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In this lab, you will need to understand and implement a simple neural networks with forward and backward pass using two hidden layers</a:t>
            </a:r>
          </a:p>
          <a:p>
            <a:endParaRPr lang="en-US" altLang="zh-TW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883" y="2466300"/>
            <a:ext cx="6090151" cy="404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46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Important </a:t>
            </a:r>
            <a:r>
              <a:rPr lang="en-US" altLang="zh-TW" dirty="0" smtClean="0"/>
              <a:t>Date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Report </a:t>
            </a:r>
            <a:r>
              <a:rPr lang="en-US" altLang="zh-TW" dirty="0"/>
              <a:t>Submission Deadline: </a:t>
            </a:r>
            <a:r>
              <a:rPr lang="en-US" altLang="zh-TW" dirty="0" smtClean="0">
                <a:solidFill>
                  <a:srgbClr val="FF0000"/>
                </a:solidFill>
              </a:rPr>
              <a:t>7</a:t>
            </a:r>
            <a:r>
              <a:rPr lang="en-US" altLang="zh-TW" dirty="0" smtClean="0">
                <a:solidFill>
                  <a:srgbClr val="FF0000"/>
                </a:solidFill>
              </a:rPr>
              <a:t>/18 </a:t>
            </a:r>
            <a:r>
              <a:rPr lang="en-US" altLang="zh-TW" dirty="0">
                <a:solidFill>
                  <a:srgbClr val="FF0000"/>
                </a:solidFill>
              </a:rPr>
              <a:t>(Thu) </a:t>
            </a:r>
            <a:r>
              <a:rPr lang="en-US" altLang="zh-TW" dirty="0" smtClean="0">
                <a:solidFill>
                  <a:srgbClr val="FF0000"/>
                </a:solidFill>
              </a:rPr>
              <a:t>12:00 </a:t>
            </a:r>
            <a:r>
              <a:rPr lang="en-US" altLang="zh-TW" dirty="0" err="1">
                <a:solidFill>
                  <a:srgbClr val="FF0000"/>
                </a:solidFill>
              </a:rPr>
              <a:t>p</a:t>
            </a:r>
            <a:r>
              <a:rPr lang="en-US" altLang="zh-TW" dirty="0" err="1" smtClean="0">
                <a:solidFill>
                  <a:srgbClr val="FF0000"/>
                </a:solidFill>
              </a:rPr>
              <a:t>.m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r>
              <a:rPr lang="en-US" altLang="zh-TW" dirty="0" smtClean="0"/>
              <a:t>Demo </a:t>
            </a:r>
            <a:r>
              <a:rPr lang="en-US" altLang="zh-TW" dirty="0"/>
              <a:t>date: </a:t>
            </a:r>
            <a:r>
              <a:rPr lang="en-US" altLang="zh-TW" dirty="0" smtClean="0">
                <a:solidFill>
                  <a:srgbClr val="FF0000"/>
                </a:solidFill>
              </a:rPr>
              <a:t>7</a:t>
            </a:r>
            <a:r>
              <a:rPr lang="en-US" altLang="zh-TW" dirty="0" smtClean="0">
                <a:solidFill>
                  <a:srgbClr val="FF0000"/>
                </a:solidFill>
              </a:rPr>
              <a:t>/18 </a:t>
            </a:r>
            <a:r>
              <a:rPr lang="en-US" altLang="zh-TW" dirty="0">
                <a:solidFill>
                  <a:srgbClr val="FF0000"/>
                </a:solidFill>
              </a:rPr>
              <a:t>(Thu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Zip all files in one </a:t>
            </a:r>
            <a:r>
              <a:rPr lang="en-US" altLang="zh-TW" dirty="0" smtClean="0"/>
              <a:t>file</a:t>
            </a:r>
          </a:p>
          <a:p>
            <a:pPr lvl="1"/>
            <a:r>
              <a:rPr lang="en-US" altLang="zh-TW" dirty="0" smtClean="0"/>
              <a:t>Report </a:t>
            </a:r>
            <a:r>
              <a:rPr lang="en-US" altLang="zh-TW" dirty="0"/>
              <a:t>(.pdf)</a:t>
            </a:r>
          </a:p>
          <a:p>
            <a:pPr lvl="1"/>
            <a:r>
              <a:rPr lang="en-US" altLang="zh-TW" dirty="0" smtClean="0"/>
              <a:t>Source code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name it like</a:t>
            </a:r>
            <a:r>
              <a:rPr lang="zh-TW" altLang="en-US" dirty="0"/>
              <a:t>「</a:t>
            </a:r>
            <a:r>
              <a:rPr lang="en-US" altLang="zh-TW" dirty="0" smtClean="0"/>
              <a:t>DLP_LAB1_yourstudentID_name.zip</a:t>
            </a:r>
            <a:r>
              <a:rPr lang="zh-TW" altLang="en-US" dirty="0" smtClean="0"/>
              <a:t>」</a:t>
            </a:r>
            <a:endParaRPr lang="en-US" altLang="zh-TW" dirty="0"/>
          </a:p>
          <a:p>
            <a:pPr lvl="1"/>
            <a:r>
              <a:rPr lang="en-US" altLang="zh-TW" dirty="0" smtClean="0"/>
              <a:t>ex</a:t>
            </a:r>
            <a:r>
              <a:rPr lang="en-US" altLang="zh-TW" dirty="0"/>
              <a:t>: </a:t>
            </a:r>
            <a:r>
              <a:rPr lang="zh-TW" altLang="en-US" dirty="0"/>
              <a:t>「</a:t>
            </a:r>
            <a:r>
              <a:rPr lang="en-US" altLang="zh-TW" dirty="0" smtClean="0"/>
              <a:t>DLP_LAB1_0756051</a:t>
            </a:r>
            <a:r>
              <a:rPr lang="en-US" altLang="zh-TW" dirty="0" smtClean="0"/>
              <a:t>_</a:t>
            </a:r>
            <a:r>
              <a:rPr lang="zh-TW" altLang="en-US" dirty="0"/>
              <a:t>李</a:t>
            </a:r>
            <a:r>
              <a:rPr lang="zh-TW" altLang="en-US" dirty="0" smtClean="0"/>
              <a:t>仕</a:t>
            </a:r>
            <a:r>
              <a:rPr lang="zh-TW" altLang="en-US" dirty="0"/>
              <a:t>柏</a:t>
            </a:r>
            <a:r>
              <a:rPr lang="en-US" altLang="zh-TW" dirty="0" smtClean="0"/>
              <a:t>.zip</a:t>
            </a:r>
            <a:r>
              <a:rPr lang="zh-TW" altLang="en-US" dirty="0"/>
              <a:t>」</a:t>
            </a:r>
          </a:p>
        </p:txBody>
      </p:sp>
    </p:spTree>
    <p:extLst>
      <p:ext uri="{BB962C8B-B14F-4D97-AF65-F5344CB8AC3E}">
        <p14:creationId xmlns:p14="http://schemas.microsoft.com/office/powerpoint/2010/main" val="288604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</a:t>
            </a:r>
            <a:r>
              <a:rPr lang="en-US" altLang="zh-TW" dirty="0" smtClean="0"/>
              <a:t>Description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Implement a simple neural network with two hidden layers</a:t>
            </a:r>
          </a:p>
          <a:p>
            <a:r>
              <a:rPr lang="en-US" altLang="zh-TW" dirty="0" smtClean="0"/>
              <a:t>You can only use </a:t>
            </a:r>
            <a:r>
              <a:rPr lang="en-US" altLang="zh-TW" dirty="0" err="1" smtClean="0">
                <a:solidFill>
                  <a:srgbClr val="FF0000"/>
                </a:solidFill>
              </a:rPr>
              <a:t>Numpy</a:t>
            </a:r>
            <a:r>
              <a:rPr lang="en-US" altLang="zh-TW" dirty="0" smtClean="0"/>
              <a:t> and other </a:t>
            </a:r>
            <a:r>
              <a:rPr lang="en-US" altLang="zh-TW" dirty="0" smtClean="0">
                <a:solidFill>
                  <a:srgbClr val="FF0000"/>
                </a:solidFill>
              </a:rPr>
              <a:t>python standard library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Plot your comparison figure showing the predictions and ground truth</a:t>
            </a:r>
          </a:p>
          <a:p>
            <a:endParaRPr lang="en-US" altLang="zh-TW" dirty="0" smtClean="0"/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973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</a:t>
            </a:r>
            <a:r>
              <a:rPr lang="en-US" altLang="zh-TW" dirty="0" smtClean="0"/>
              <a:t>Description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977660" y="1417638"/>
            <a:ext cx="10363200" cy="4572000"/>
          </a:xfrm>
        </p:spPr>
        <p:txBody>
          <a:bodyPr>
            <a:normAutofit/>
          </a:bodyPr>
          <a:lstStyle/>
          <a:p>
            <a:endParaRPr lang="en-US" altLang="zh-TW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883875" y="1462959"/>
                <a:ext cx="571500" cy="247943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875" y="1462959"/>
                <a:ext cx="571500" cy="247943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3101002" y="1462959"/>
                <a:ext cx="2892669" cy="247943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Neural  Network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𝑜𝑑𝑒𝑙</m:t>
                      </m:r>
                    </m:oMath>
                  </m:oMathPara>
                </a14:m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sz="2400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002" y="1462959"/>
                <a:ext cx="2892669" cy="247943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7639298" y="1462959"/>
                <a:ext cx="571500" cy="247943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9298" y="1462959"/>
                <a:ext cx="571500" cy="247943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9837376" y="1462959"/>
                <a:ext cx="571500" cy="247943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7376" y="1462959"/>
                <a:ext cx="571500" cy="247943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單箭頭接點 9"/>
          <p:cNvCxnSpPr>
            <a:stCxn id="6" idx="3"/>
            <a:endCxn id="7" idx="1"/>
          </p:cNvCxnSpPr>
          <p:nvPr/>
        </p:nvCxnSpPr>
        <p:spPr>
          <a:xfrm>
            <a:off x="1455375" y="2702674"/>
            <a:ext cx="164562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7" idx="3"/>
            <a:endCxn id="8" idx="1"/>
          </p:cNvCxnSpPr>
          <p:nvPr/>
        </p:nvCxnSpPr>
        <p:spPr>
          <a:xfrm>
            <a:off x="5993671" y="2702674"/>
            <a:ext cx="164562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8" idx="3"/>
            <a:endCxn id="9" idx="1"/>
          </p:cNvCxnSpPr>
          <p:nvPr/>
        </p:nvCxnSpPr>
        <p:spPr>
          <a:xfrm>
            <a:off x="8210798" y="2702674"/>
            <a:ext cx="1626578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713410" y="3962081"/>
            <a:ext cx="912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I</a:t>
            </a:r>
            <a:r>
              <a:rPr lang="en-US" sz="2000" dirty="0" smtClean="0">
                <a:latin typeface="Arial Black" panose="020B0A04020102020204" pitchFamily="34" charset="0"/>
              </a:rPr>
              <a:t>nput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355020" y="3962081"/>
            <a:ext cx="1140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rial Black" panose="020B0A04020102020204" pitchFamily="34" charset="0"/>
              </a:rPr>
              <a:t>Output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9522194" y="3962081"/>
            <a:ext cx="1201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rial Black" panose="020B0A04020102020204" pitchFamily="34" charset="0"/>
              </a:rPr>
              <a:t>Ground</a:t>
            </a:r>
          </a:p>
          <a:p>
            <a:pPr algn="ctr"/>
            <a:r>
              <a:rPr lang="en-US" sz="2000" dirty="0" smtClean="0">
                <a:latin typeface="Arial Black" panose="020B0A04020102020204" pitchFamily="34" charset="0"/>
              </a:rPr>
              <a:t>truth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977309" y="3962081"/>
            <a:ext cx="1026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rial Black" panose="020B0A04020102020204" pitchFamily="34" charset="0"/>
              </a:rPr>
              <a:t>Model</a:t>
            </a:r>
            <a:endParaRPr lang="en-US" sz="2000" dirty="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/>
              <p:cNvSpPr txBox="1"/>
              <p:nvPr/>
            </p:nvSpPr>
            <p:spPr>
              <a:xfrm>
                <a:off x="8651741" y="2887042"/>
                <a:ext cx="7446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741" y="2887042"/>
                <a:ext cx="744691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9016" r="-5738" b="-3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8317803" y="1824423"/>
            <a:ext cx="14125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rial Black" panose="020B0A04020102020204" pitchFamily="34" charset="0"/>
              </a:rPr>
              <a:t>Loss</a:t>
            </a:r>
            <a:br>
              <a:rPr lang="en-US" sz="2000" dirty="0" smtClean="0">
                <a:latin typeface="Arial Black" panose="020B0A04020102020204" pitchFamily="34" charset="0"/>
              </a:rPr>
            </a:br>
            <a:r>
              <a:rPr lang="en-US" sz="2000" dirty="0" smtClean="0">
                <a:latin typeface="Arial Black" panose="020B0A04020102020204" pitchFamily="34" charset="0"/>
              </a:rPr>
              <a:t>Function</a:t>
            </a:r>
            <a:endParaRPr lang="en-US" sz="2000" dirty="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/>
              <p:cNvSpPr/>
              <p:nvPr/>
            </p:nvSpPr>
            <p:spPr>
              <a:xfrm>
                <a:off x="1599727" y="5275619"/>
                <a:ext cx="32662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,⋯}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727" y="5275619"/>
                <a:ext cx="3266279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字方塊 19"/>
              <p:cNvSpPr txBox="1"/>
              <p:nvPr/>
            </p:nvSpPr>
            <p:spPr>
              <a:xfrm>
                <a:off x="6928350" y="4844437"/>
                <a:ext cx="17567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a:rPr lang="zh-TW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350" y="4844437"/>
                <a:ext cx="1756763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778" t="-2222" r="-1736" b="-37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/>
              <p:cNvSpPr/>
              <p:nvPr/>
            </p:nvSpPr>
            <p:spPr>
              <a:xfrm>
                <a:off x="5070546" y="4779170"/>
                <a:ext cx="1551450" cy="17088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𝜵</m:t>
                      </m:r>
                      <m:r>
                        <a:rPr lang="en-US" altLang="zh-TW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altLang="zh-TW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1" dirty="0" smtClean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546" y="4779170"/>
                <a:ext cx="1551450" cy="170880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字方塊 21"/>
              <p:cNvSpPr txBox="1"/>
              <p:nvPr/>
            </p:nvSpPr>
            <p:spPr>
              <a:xfrm>
                <a:off x="6928350" y="5768358"/>
                <a:ext cx="17567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a:rPr lang="zh-TW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350" y="5768358"/>
                <a:ext cx="1756763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778" t="-2174" r="-1736" b="-347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字方塊 22"/>
              <p:cNvSpPr txBox="1"/>
              <p:nvPr/>
            </p:nvSpPr>
            <p:spPr>
              <a:xfrm>
                <a:off x="6928350" y="5306397"/>
                <a:ext cx="17518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a:rPr lang="zh-TW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350" y="5306397"/>
                <a:ext cx="1751825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787" t="-2174" r="-1742" b="-347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/>
              <p:cNvSpPr/>
              <p:nvPr/>
            </p:nvSpPr>
            <p:spPr>
              <a:xfrm>
                <a:off x="9029563" y="4813758"/>
                <a:ext cx="23543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563" y="4813758"/>
                <a:ext cx="2354362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矩形 24"/>
              <p:cNvSpPr/>
              <p:nvPr/>
            </p:nvSpPr>
            <p:spPr>
              <a:xfrm>
                <a:off x="9029563" y="5274558"/>
                <a:ext cx="23543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563" y="5274558"/>
                <a:ext cx="2354362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/>
              <p:cNvSpPr/>
              <p:nvPr/>
            </p:nvSpPr>
            <p:spPr>
              <a:xfrm>
                <a:off x="9027094" y="5738958"/>
                <a:ext cx="23593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7094" y="5738958"/>
                <a:ext cx="2359300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矩形 26"/>
              <p:cNvSpPr/>
              <p:nvPr/>
            </p:nvSpPr>
            <p:spPr>
              <a:xfrm>
                <a:off x="9375230" y="6252001"/>
                <a:ext cx="19395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: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Learning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rate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5230" y="6252001"/>
                <a:ext cx="1939570" cy="369332"/>
              </a:xfrm>
              <a:prstGeom prst="rect">
                <a:avLst/>
              </a:prstGeom>
              <a:blipFill rotWithShape="0">
                <a:blip r:embed="rId1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82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</a:t>
            </a:r>
            <a:r>
              <a:rPr lang="en-US" altLang="zh-TW" dirty="0" smtClean="0"/>
              <a:t>Description – </a:t>
            </a:r>
            <a:r>
              <a:rPr lang="en-US" altLang="zh-TW" dirty="0"/>
              <a:t>F</a:t>
            </a:r>
            <a:r>
              <a:rPr lang="en-US" altLang="zh-TW" dirty="0" smtClean="0"/>
              <a:t>lowchart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4400043" y="1673186"/>
            <a:ext cx="2736304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Cambria" panose="02040503050406030204" pitchFamily="18" charset="0"/>
                <a:ea typeface="Cambria" panose="02040503050406030204" pitchFamily="18" charset="0"/>
              </a:rPr>
              <a:t>Prepare data</a:t>
            </a:r>
            <a:endParaRPr lang="zh-TW" altLang="en-US" sz="2400" dirty="0">
              <a:latin typeface="Cambria" panose="020405030504060302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400043" y="2644423"/>
            <a:ext cx="2736304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Cambria" panose="02040503050406030204" pitchFamily="18" charset="0"/>
                <a:ea typeface="Cambria" panose="02040503050406030204" pitchFamily="18" charset="0"/>
              </a:rPr>
              <a:t>Create model</a:t>
            </a:r>
            <a:endParaRPr lang="zh-TW" altLang="en-US" sz="2400" dirty="0">
              <a:latin typeface="Cambria" panose="020405030504060302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400044" y="4586898"/>
            <a:ext cx="2736303" cy="46166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Cambria" panose="02040503050406030204" pitchFamily="18" charset="0"/>
                <a:ea typeface="Cambria" panose="02040503050406030204" pitchFamily="18" charset="0"/>
              </a:rPr>
              <a:t>Backward pass</a:t>
            </a:r>
            <a:endParaRPr lang="zh-TW" altLang="en-US" sz="2400" dirty="0">
              <a:latin typeface="Cambria" panose="020405030504060302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400044" y="3615661"/>
            <a:ext cx="2736304" cy="46166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Cambria" panose="02040503050406030204" pitchFamily="18" charset="0"/>
                <a:ea typeface="Cambria" panose="02040503050406030204" pitchFamily="18" charset="0"/>
              </a:rPr>
              <a:t>Forward pass</a:t>
            </a:r>
            <a:endParaRPr lang="zh-TW" altLang="en-US" sz="2400" dirty="0">
              <a:latin typeface="Cambria" panose="02040503050406030204" pitchFamily="18" charset="0"/>
            </a:endParaRPr>
          </a:p>
        </p:txBody>
      </p:sp>
      <p:cxnSp>
        <p:nvCxnSpPr>
          <p:cNvPr id="8" name="直線單箭頭接點 7"/>
          <p:cNvCxnSpPr>
            <a:stCxn id="4" idx="2"/>
            <a:endCxn id="5" idx="0"/>
          </p:cNvCxnSpPr>
          <p:nvPr/>
        </p:nvCxnSpPr>
        <p:spPr>
          <a:xfrm>
            <a:off x="5768195" y="2134850"/>
            <a:ext cx="0" cy="5095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stCxn id="5" idx="2"/>
            <a:endCxn id="7" idx="0"/>
          </p:cNvCxnSpPr>
          <p:nvPr/>
        </p:nvCxnSpPr>
        <p:spPr>
          <a:xfrm>
            <a:off x="5768196" y="3106088"/>
            <a:ext cx="1" cy="5095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7" idx="2"/>
            <a:endCxn id="6" idx="0"/>
          </p:cNvCxnSpPr>
          <p:nvPr/>
        </p:nvCxnSpPr>
        <p:spPr>
          <a:xfrm flipH="1">
            <a:off x="5768196" y="4077325"/>
            <a:ext cx="1" cy="5095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4400044" y="5558135"/>
            <a:ext cx="2736303" cy="46166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Cambria" panose="02040503050406030204" pitchFamily="18" charset="0"/>
                <a:ea typeface="Cambria" panose="02040503050406030204" pitchFamily="18" charset="0"/>
              </a:rPr>
              <a:t>Update weights</a:t>
            </a:r>
            <a:endParaRPr lang="zh-TW" altLang="en-US" sz="2400" dirty="0">
              <a:latin typeface="Cambria" panose="02040503050406030204" pitchFamily="18" charset="0"/>
            </a:endParaRPr>
          </a:p>
        </p:txBody>
      </p:sp>
      <p:cxnSp>
        <p:nvCxnSpPr>
          <p:cNvPr id="12" name="直線單箭頭接點 11"/>
          <p:cNvCxnSpPr>
            <a:stCxn id="6" idx="2"/>
            <a:endCxn id="11" idx="0"/>
          </p:cNvCxnSpPr>
          <p:nvPr/>
        </p:nvCxnSpPr>
        <p:spPr>
          <a:xfrm>
            <a:off x="5768195" y="5048562"/>
            <a:ext cx="0" cy="5095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肘形接點 12"/>
          <p:cNvCxnSpPr>
            <a:stCxn id="11" idx="3"/>
            <a:endCxn id="7" idx="3"/>
          </p:cNvCxnSpPr>
          <p:nvPr/>
        </p:nvCxnSpPr>
        <p:spPr>
          <a:xfrm flipV="1">
            <a:off x="7136346" y="3846493"/>
            <a:ext cx="2" cy="1942474"/>
          </a:xfrm>
          <a:prstGeom prst="bentConnector3">
            <a:avLst>
              <a:gd name="adj1" fmla="val 114301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左大括弧 13"/>
          <p:cNvSpPr/>
          <p:nvPr/>
        </p:nvSpPr>
        <p:spPr>
          <a:xfrm>
            <a:off x="3751972" y="3715543"/>
            <a:ext cx="432048" cy="2304256"/>
          </a:xfrm>
          <a:prstGeom prst="leftBrac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2455828" y="4651647"/>
            <a:ext cx="1195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Training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3053749" y="48676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381657" y="4359840"/>
            <a:ext cx="22754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Repeat n times</a:t>
            </a:r>
            <a:b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or</a:t>
            </a:r>
            <a:b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until convergence</a:t>
            </a:r>
          </a:p>
        </p:txBody>
      </p:sp>
    </p:spTree>
    <p:extLst>
      <p:ext uri="{BB962C8B-B14F-4D97-AF65-F5344CB8AC3E}">
        <p14:creationId xmlns:p14="http://schemas.microsoft.com/office/powerpoint/2010/main" val="152728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</a:t>
            </a:r>
            <a:r>
              <a:rPr lang="en-US" altLang="zh-TW" dirty="0" smtClean="0"/>
              <a:t>Description </a:t>
            </a:r>
            <a:r>
              <a:rPr lang="en-US" altLang="zh-TW" dirty="0" smtClean="0"/>
              <a:t>-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1219200" y="1447799"/>
            <a:ext cx="10363200" cy="5260571"/>
          </a:xfrm>
        </p:spPr>
        <p:txBody>
          <a:bodyPr>
            <a:normAutofit/>
          </a:bodyPr>
          <a:lstStyle/>
          <a:p>
            <a:endParaRPr lang="en-US" altLang="zh-TW" dirty="0"/>
          </a:p>
        </p:txBody>
      </p:sp>
      <p:pic>
        <p:nvPicPr>
          <p:cNvPr id="6" name="圖片 5" descr="https://lh4.googleusercontent.com/jSnADxsGA5S01-3PffJwUGAaHrlnU3aN5lCLVFREdep7xn_3dNGiYlsW0yLANvZzTeNwRKaV7IYthpuivh6SmfeOUxj-VPBFHZTuzBf2jOCwD3NyoUH2zUVKR98ZBx2zPCACv4JT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7" b="-1"/>
          <a:stretch/>
        </p:blipFill>
        <p:spPr bwMode="auto">
          <a:xfrm>
            <a:off x="650361" y="1718627"/>
            <a:ext cx="5124843" cy="438555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圖片 6" descr="https://lh4.googleusercontent.com/k6EI5A_hHlfUwneEJJ1izj0JTFVq1OkNvy9SM5Cvd7A8NydFRbF2z38Y_px0n6jXFleF-M5gPdQ6kTzTCExp64Lchl-KtJwuISAQAWyiWAb5B-7dNKNE0OmD0M7GWPGPTXFa6mtW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1" r="4494"/>
          <a:stretch/>
        </p:blipFill>
        <p:spPr bwMode="auto">
          <a:xfrm>
            <a:off x="6819900" y="1591432"/>
            <a:ext cx="4775200" cy="448921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2246812" y="5995144"/>
            <a:ext cx="1931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generate_linear()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248694" y="5995144"/>
            <a:ext cx="2476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generate_XOR_easy()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87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</a:t>
            </a:r>
            <a:r>
              <a:rPr lang="en-US" altLang="zh-TW" dirty="0" smtClean="0"/>
              <a:t>Description – </a:t>
            </a:r>
            <a:r>
              <a:rPr lang="en-US" altLang="zh-TW" dirty="0" smtClean="0"/>
              <a:t>Architecture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340" y="1609148"/>
            <a:ext cx="7568903" cy="3361188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2521699" y="5548306"/>
                <a:ext cx="13826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zh-TW" alt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zh-TW" altLang="en-US" b="1" i="0">
                              <a:latin typeface="Cambria Math" panose="02040503050406030204" pitchFamily="18" charset="0"/>
                            </a:rPr>
                            <m:t>  :[</m:t>
                          </m:r>
                          <m:sSub>
                            <m:sSubPr>
                              <m:ctrlPr>
                                <a:rPr lang="zh-TW" alt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TW" altLang="en-US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zh-TW" altLang="en-US" b="1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zh-TW" alt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TW" altLang="en-US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b="1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699" y="5548306"/>
                <a:ext cx="1382622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24590" r="-31858" b="-1901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4382061" y="5548306"/>
                <a:ext cx="15071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TW" altLang="en-US" b="1" i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zh-TW" altLang="en-US" b="1" i="1">
                          <a:latin typeface="Cambria Math" panose="02040503050406030204" pitchFamily="18" charset="0"/>
                        </a:rPr>
                        <m:t>𝒐𝒖𝒕𝒑𝒖𝒕𝒔</m:t>
                      </m:r>
                    </m:oMath>
                  </m:oMathPara>
                </a14:m>
                <a:endParaRPr lang="zh-TW" altLang="en-US" b="1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061" y="5548306"/>
                <a:ext cx="150714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6366945" y="5548306"/>
                <a:ext cx="21467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TW" alt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zh-TW" altLang="en-US" b="1" i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zh-TW" altLang="en-US" b="1" i="1">
                          <a:latin typeface="Cambria Math" panose="02040503050406030204" pitchFamily="18" charset="0"/>
                        </a:rPr>
                        <m:t>𝒈𝒓𝒐𝒖𝒏𝒅</m:t>
                      </m:r>
                      <m:r>
                        <a:rPr lang="zh-TW" altLang="en-US" b="1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b="1" i="1">
                          <a:latin typeface="Cambria Math" panose="02040503050406030204" pitchFamily="18" charset="0"/>
                        </a:rPr>
                        <m:t>𝒕𝒓𝒖𝒕𝒉</m:t>
                      </m:r>
                    </m:oMath>
                  </m:oMathPara>
                </a14:m>
                <a:endParaRPr lang="zh-TW" altLang="en-US" b="1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6945" y="5548306"/>
                <a:ext cx="2146742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4918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2521699" y="6076508"/>
                <a:ext cx="5408660" cy="374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107000"/>
                  </a:lnSpc>
                  <a:spcAft>
                    <a:spcPts val="5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zh-TW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zh-TW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zh-TW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TW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 </m:t>
                    </m:r>
                    <m:r>
                      <a:rPr lang="en-US" altLang="zh-TW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𝒘𝒆𝒊𝒈</m:t>
                    </m:r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𝒉𝒕</m:t>
                    </m:r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𝒎𝒂𝒕𝒓𝒊𝒙</m:t>
                    </m:r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𝒐𝒇</m:t>
                    </m:r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𝒏𝒆𝒕𝒘𝒐𝒓𝒌</m:t>
                    </m:r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𝒍𝒂𝒚𝒆𝒓𝒔</m:t>
                    </m:r>
                  </m:oMath>
                </a14:m>
                <a:endParaRPr lang="zh-TW" altLang="zh-TW" sz="1600" b="1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699" y="6076508"/>
                <a:ext cx="5408660" cy="374077"/>
              </a:xfrm>
              <a:prstGeom prst="rect">
                <a:avLst/>
              </a:prstGeom>
              <a:blipFill rotWithShape="0"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576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公正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ppt/theme/themeOverride2.xml><?xml version="1.0" encoding="utf-8"?>
<a:themeOverride xmlns:a="http://schemas.openxmlformats.org/drawingml/2006/main">
  <a:clrScheme name="公正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2011</TotalTime>
  <Words>579</Words>
  <Application>Microsoft Office PowerPoint</Application>
  <PresentationFormat>寬螢幕</PresentationFormat>
  <Paragraphs>145</Paragraphs>
  <Slides>16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16</vt:i4>
      </vt:variant>
    </vt:vector>
  </HeadingPairs>
  <TitlesOfParts>
    <vt:vector size="31" baseType="lpstr">
      <vt:lpstr>Franklin Gothic Book</vt:lpstr>
      <vt:lpstr>Perpetua</vt:lpstr>
      <vt:lpstr>微軟正黑體</vt:lpstr>
      <vt:lpstr>新細明體</vt:lpstr>
      <vt:lpstr>標楷體</vt:lpstr>
      <vt:lpstr>Arial</vt:lpstr>
      <vt:lpstr>Arial Black</vt:lpstr>
      <vt:lpstr>Calibri</vt:lpstr>
      <vt:lpstr>Cambria</vt:lpstr>
      <vt:lpstr>Cambria Math</vt:lpstr>
      <vt:lpstr>Times</vt:lpstr>
      <vt:lpstr>Times New Roman</vt:lpstr>
      <vt:lpstr>Wingdings 2</vt:lpstr>
      <vt:lpstr>1_公正</vt:lpstr>
      <vt:lpstr>2_公正</vt:lpstr>
      <vt:lpstr>NCTU DL Lab1 - Backpropagation</vt:lpstr>
      <vt:lpstr>Outline</vt:lpstr>
      <vt:lpstr>Lab Objective</vt:lpstr>
      <vt:lpstr>Important Date</vt:lpstr>
      <vt:lpstr>Lab Description</vt:lpstr>
      <vt:lpstr>Lab Description </vt:lpstr>
      <vt:lpstr>Lab Description – Flowchart</vt:lpstr>
      <vt:lpstr>Lab Description - Data</vt:lpstr>
      <vt:lpstr>Lab Description – Architecture</vt:lpstr>
      <vt:lpstr>Lab Description – Forward</vt:lpstr>
      <vt:lpstr>Lab Description – Backward</vt:lpstr>
      <vt:lpstr>Lab Description – Gradient descent</vt:lpstr>
      <vt:lpstr>Lab Description - Prediction</vt:lpstr>
      <vt:lpstr>Lab Description - Prediction</vt:lpstr>
      <vt:lpstr>Scoring Criteria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AI Drone Meeting</dc:title>
  <dc:creator>jiajun zhong</dc:creator>
  <cp:lastModifiedBy>仕柏 李</cp:lastModifiedBy>
  <cp:revision>181</cp:revision>
  <dcterms:created xsi:type="dcterms:W3CDTF">2019-01-24T07:30:16Z</dcterms:created>
  <dcterms:modified xsi:type="dcterms:W3CDTF">2019-07-08T15:52:02Z</dcterms:modified>
</cp:coreProperties>
</file>