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6" r:id="rId3"/>
    <p:sldId id="260" r:id="rId4"/>
    <p:sldId id="261" r:id="rId5"/>
    <p:sldId id="262" r:id="rId6"/>
    <p:sldId id="263" r:id="rId7"/>
    <p:sldId id="264" r:id="rId8"/>
    <p:sldId id="269" r:id="rId9"/>
    <p:sldId id="267" r:id="rId10"/>
    <p:sldId id="271" r:id="rId11"/>
    <p:sldId id="272" r:id="rId12"/>
    <p:sldId id="25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C305"/>
    <a:srgbClr val="FFD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79210" autoAdjust="0"/>
  </p:normalViewPr>
  <p:slideViewPr>
    <p:cSldViewPr snapToGrid="0" showGuides="1">
      <p:cViewPr varScale="1">
        <p:scale>
          <a:sx n="93" d="100"/>
          <a:sy n="93" d="100"/>
        </p:scale>
        <p:origin x="211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D17DD-81DA-4D11-BD24-40AAF777246D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24A37-3AFE-4152-8647-A1053B8CD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36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shown in the diagram, you have Motor A inputs and Motor B inputs. 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connected to the microcontroller.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motor terminals are connected to Motor Terminals 1, 2, 3, 4 where Motor A is connected to terminals 1 and 2 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Motor B is connected to terminals 3 and 4.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 control for Motor A and Motor B is achieved via PWM on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ENA and ENB, we will explain it later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24A37-3AFE-4152-8647-A1053B8CD4C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98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motors we use are called “Voltage-controlled motors”.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the velocity of each motor is directly proportional to the voltage it is subject to. 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though we use the same model of motor for left and right wheel, they are not exactly the same.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That‘s why we need to do the motor calibration.</a:t>
            </a:r>
          </a:p>
          <a:p>
            <a:pPr fontAlgn="base"/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gain parameter g controls the maximum speed of the robot.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 g&gt;1.0, the vehicle goes faster than given the same velocity command, and for g&lt;1.0 it goes slower. </a:t>
            </a:r>
          </a:p>
          <a:p>
            <a:pPr fontAlgn="base"/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trim parameter r controls the balance between the two motors.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 r&gt;0, the right wheel will turn slightly more than the left wheel given the same velocity command; 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 r&lt;0, the left wheel will turn slightly more the right wheel.</a:t>
            </a:r>
          </a:p>
          <a:p>
            <a:pPr fontAlgn="base"/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24A37-3AFE-4152-8647-A1053B8CD4C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93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motors we use are called “Voltage-controlled motors”.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the velocity of each motor is directly proportional to the voltage it is subject to. 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though we use the same model of motor for left and right wheel, they are not exactly the same.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That‘s why we need to do the motor calibration.</a:t>
            </a:r>
          </a:p>
          <a:p>
            <a:pPr fontAlgn="base"/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gain parameter g controls the maximum speed of the robot.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 g&gt;1.0, the vehicle goes faster than given the same velocity command, and for g&lt;1.0 it goes slower. </a:t>
            </a:r>
          </a:p>
          <a:p>
            <a:pPr fontAlgn="base"/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trim parameter r controls the balance between the two motors.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 r&gt;0, the right wheel will turn slightly more than the left wheel given the same velocity command; 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 r&lt;0, the left wheel will turn slightly more the right wheel.</a:t>
            </a:r>
          </a:p>
          <a:p>
            <a:pPr fontAlgn="base"/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24A37-3AFE-4152-8647-A1053B8CD4C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67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AF04-8016-49E9-996A-7A61D1F50D99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B417-D01E-484C-9D75-766D72AE7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28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AF04-8016-49E9-996A-7A61D1F50D99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B417-D01E-484C-9D75-766D72AE7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05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AF04-8016-49E9-996A-7A61D1F50D99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B417-D01E-484C-9D75-766D72AE7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92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AF04-8016-49E9-996A-7A61D1F50D99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B417-D01E-484C-9D75-766D72AE7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74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AF04-8016-49E9-996A-7A61D1F50D99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B417-D01E-484C-9D75-766D72AE7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65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AF04-8016-49E9-996A-7A61D1F50D99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B417-D01E-484C-9D75-766D72AE7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12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AF04-8016-49E9-996A-7A61D1F50D99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B417-D01E-484C-9D75-766D72AE7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88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AF04-8016-49E9-996A-7A61D1F50D99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B417-D01E-484C-9D75-766D72AE7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04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AF04-8016-49E9-996A-7A61D1F50D99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B417-D01E-484C-9D75-766D72AE7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1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AF04-8016-49E9-996A-7A61D1F50D99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B417-D01E-484C-9D75-766D72AE7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17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AF04-8016-49E9-996A-7A61D1F50D99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B417-D01E-484C-9D75-766D72AE7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74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AF04-8016-49E9-996A-7A61D1F50D99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FB417-D01E-484C-9D75-766D72AE7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21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dfrobot.com/Micro_DC_Motor_with_Encoder-SJ01_SKU__FIT0450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hyperlink" Target="https://www.arduino.cc/reference/en/language/functions/external-interrupts/attachinterrup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75523" y="355794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Team Seats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59693" y="3036754"/>
            <a:ext cx="139482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TA</a:t>
            </a:r>
            <a:endParaRPr lang="zh-TW" altLang="en-US" sz="48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59693" y="3900753"/>
            <a:ext cx="139482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4513" y="3900753"/>
            <a:ext cx="139482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4</a:t>
            </a:r>
            <a:endParaRPr lang="zh-TW" altLang="en-US" sz="48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49333" y="3900753"/>
            <a:ext cx="139482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5</a:t>
            </a:r>
            <a:endParaRPr lang="zh-TW" altLang="en-US" sz="48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44152" y="3900753"/>
            <a:ext cx="139482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6</a:t>
            </a:r>
            <a:endParaRPr lang="zh-TW" altLang="en-US" sz="48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4513" y="3036754"/>
            <a:ext cx="139482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1</a:t>
            </a:r>
            <a:endParaRPr lang="zh-TW" altLang="en-US" sz="48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49333" y="3036754"/>
            <a:ext cx="139482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2</a:t>
            </a:r>
            <a:endParaRPr lang="zh-TW" altLang="en-US" sz="48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44152" y="3036753"/>
            <a:ext cx="139482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3</a:t>
            </a:r>
            <a:endParaRPr lang="zh-TW" altLang="en-US" sz="48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971" y="3624247"/>
            <a:ext cx="864000" cy="94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9</a:t>
            </a:r>
            <a:endParaRPr lang="zh-TW" altLang="en-US" sz="48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38971" y="4557447"/>
            <a:ext cx="864000" cy="949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8</a:t>
            </a:r>
            <a:endParaRPr lang="zh-TW" altLang="en-US" sz="48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8972" y="5507421"/>
            <a:ext cx="863999" cy="889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7</a:t>
            </a:r>
            <a:endParaRPr lang="zh-TW" altLang="en-US" sz="48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038971" y="1404851"/>
            <a:ext cx="864000" cy="1247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902971" y="1404851"/>
            <a:ext cx="864000" cy="1247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9298" y="2061384"/>
            <a:ext cx="1205204" cy="367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S</a:t>
            </a:r>
          </a:p>
          <a:p>
            <a:pPr algn="ctr"/>
            <a:r>
              <a:rPr lang="en-US" altLang="zh-TW" sz="4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n-US" altLang="zh-TW" sz="4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R</a:t>
            </a:r>
          </a:p>
          <a:p>
            <a:pPr algn="ctr"/>
            <a:r>
              <a:rPr lang="en-US" altLang="zh-TW" sz="4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E</a:t>
            </a:r>
          </a:p>
          <a:p>
            <a:pPr algn="ctr"/>
            <a:r>
              <a:rPr lang="en-US" altLang="zh-TW" sz="4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E</a:t>
            </a:r>
          </a:p>
          <a:p>
            <a:pPr algn="ctr"/>
            <a:r>
              <a:rPr lang="en-US" altLang="zh-TW" sz="4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N</a:t>
            </a:r>
            <a:endParaRPr lang="zh-TW" altLang="en-US" sz="4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38971" y="2644294"/>
            <a:ext cx="864000" cy="979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10</a:t>
            </a:r>
            <a:endParaRPr lang="zh-TW" altLang="en-US" sz="48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902971" y="3615560"/>
            <a:ext cx="864000" cy="933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13</a:t>
            </a:r>
            <a:endParaRPr lang="zh-TW" altLang="en-US" sz="48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902971" y="4565912"/>
            <a:ext cx="864000" cy="950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12</a:t>
            </a:r>
            <a:endParaRPr lang="zh-TW" altLang="en-US" sz="48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902972" y="5515929"/>
            <a:ext cx="863999" cy="889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11</a:t>
            </a:r>
            <a:endParaRPr lang="zh-TW" altLang="en-US" sz="48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02971" y="2652802"/>
            <a:ext cx="864000" cy="962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802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Motor with Encoder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Interrupts are useful for making things happen automatically in microcontroller programs and can help solve timing problems.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using an interrupt can free the microcontroller to get some other work done while not missing the input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/>
              <a:t>Interrupt Port with Different Board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040029"/>
              </p:ext>
            </p:extLst>
          </p:nvPr>
        </p:nvGraphicFramePr>
        <p:xfrm>
          <a:off x="119450" y="5194442"/>
          <a:ext cx="119531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370">
                  <a:extLst>
                    <a:ext uri="{9D8B030D-6E8A-4147-A177-3AD203B41FA5}">
                      <a16:colId xmlns:a16="http://schemas.microsoft.com/office/drawing/2014/main" val="2975823550"/>
                    </a:ext>
                  </a:extLst>
                </a:gridCol>
                <a:gridCol w="1631092">
                  <a:extLst>
                    <a:ext uri="{9D8B030D-6E8A-4147-A177-3AD203B41FA5}">
                      <a16:colId xmlns:a16="http://schemas.microsoft.com/office/drawing/2014/main" val="2797275969"/>
                    </a:ext>
                  </a:extLst>
                </a:gridCol>
                <a:gridCol w="1423773">
                  <a:extLst>
                    <a:ext uri="{9D8B030D-6E8A-4147-A177-3AD203B41FA5}">
                      <a16:colId xmlns:a16="http://schemas.microsoft.com/office/drawing/2014/main" val="1358318783"/>
                    </a:ext>
                  </a:extLst>
                </a:gridCol>
                <a:gridCol w="1423773">
                  <a:extLst>
                    <a:ext uri="{9D8B030D-6E8A-4147-A177-3AD203B41FA5}">
                      <a16:colId xmlns:a16="http://schemas.microsoft.com/office/drawing/2014/main" val="3145579252"/>
                    </a:ext>
                  </a:extLst>
                </a:gridCol>
                <a:gridCol w="1423773">
                  <a:extLst>
                    <a:ext uri="{9D8B030D-6E8A-4147-A177-3AD203B41FA5}">
                      <a16:colId xmlns:a16="http://schemas.microsoft.com/office/drawing/2014/main" val="1104038794"/>
                    </a:ext>
                  </a:extLst>
                </a:gridCol>
                <a:gridCol w="1423773">
                  <a:extLst>
                    <a:ext uri="{9D8B030D-6E8A-4147-A177-3AD203B41FA5}">
                      <a16:colId xmlns:a16="http://schemas.microsoft.com/office/drawing/2014/main" val="3498162348"/>
                    </a:ext>
                  </a:extLst>
                </a:gridCol>
                <a:gridCol w="1423773">
                  <a:extLst>
                    <a:ext uri="{9D8B030D-6E8A-4147-A177-3AD203B41FA5}">
                      <a16:colId xmlns:a16="http://schemas.microsoft.com/office/drawing/2014/main" val="891983319"/>
                    </a:ext>
                  </a:extLst>
                </a:gridCol>
                <a:gridCol w="1423773">
                  <a:extLst>
                    <a:ext uri="{9D8B030D-6E8A-4147-A177-3AD203B41FA5}">
                      <a16:colId xmlns:a16="http://schemas.microsoft.com/office/drawing/2014/main" val="221877325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attachInterrupt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Board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Int.0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Int.1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Int.2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Int.3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Int.4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Int.5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775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Uno</a:t>
                      </a:r>
                      <a:r>
                        <a:rPr lang="en-US" altLang="zh-TW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,Ethernet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5709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Mega2560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3195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Leonardo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92669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2196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Micro DC Motor with Encoder</a:t>
            </a:r>
            <a:endParaRPr lang="en-US" altLang="zh-TW" dirty="0" smtClean="0">
              <a:hlinkClick r:id="rId3"/>
            </a:endParaRPr>
          </a:p>
          <a:p>
            <a:pPr lvl="1"/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://wiki.dfrobot.com/Micro_DC_Motor_with_Encoder-SJ01_SKU__</a:t>
            </a:r>
            <a:r>
              <a:rPr lang="en-US" altLang="zh-TW" dirty="0" smtClean="0">
                <a:hlinkClick r:id="rId3"/>
              </a:rPr>
              <a:t>FIT0450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/>
              <a:t>Digital Pins With Interrupts</a:t>
            </a:r>
            <a:endParaRPr lang="en-US" altLang="zh-TW" dirty="0" smtClean="0">
              <a:hlinkClick r:id="rId4"/>
            </a:endParaRPr>
          </a:p>
          <a:p>
            <a:pPr lvl="1"/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://www.arduino.cc/reference/en/language/functions/external-interrupts/attachinterrupt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83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692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Demo Time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772"/>
              </p:ext>
            </p:extLst>
          </p:nvPr>
        </p:nvGraphicFramePr>
        <p:xfrm>
          <a:off x="4678043" y="365125"/>
          <a:ext cx="7235930" cy="6149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7965">
                  <a:extLst>
                    <a:ext uri="{9D8B030D-6E8A-4147-A177-3AD203B41FA5}">
                      <a16:colId xmlns:a16="http://schemas.microsoft.com/office/drawing/2014/main" val="2128013508"/>
                    </a:ext>
                  </a:extLst>
                </a:gridCol>
                <a:gridCol w="3617965">
                  <a:extLst>
                    <a:ext uri="{9D8B030D-6E8A-4147-A177-3AD203B41FA5}">
                      <a16:colId xmlns:a16="http://schemas.microsoft.com/office/drawing/2014/main" val="3825300821"/>
                    </a:ext>
                  </a:extLst>
                </a:gridCol>
              </a:tblGrid>
              <a:tr h="1032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 smtClean="0"/>
                        <a:t>Group A</a:t>
                      </a:r>
                    </a:p>
                    <a:p>
                      <a:pPr algn="ctr"/>
                      <a:r>
                        <a:rPr lang="en-US" altLang="zh-TW" sz="2400" dirty="0" smtClean="0"/>
                        <a:t>09:30 ~</a:t>
                      </a:r>
                      <a:r>
                        <a:rPr lang="en-US" altLang="zh-TW" sz="2400" baseline="0" dirty="0" smtClean="0"/>
                        <a:t> 10:30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Group B</a:t>
                      </a:r>
                    </a:p>
                    <a:p>
                      <a:pPr algn="ctr"/>
                      <a:r>
                        <a:rPr lang="en-US" altLang="zh-TW" sz="2400" dirty="0" smtClean="0"/>
                        <a:t>10:30 ~ 11:30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390640"/>
                  </a:ext>
                </a:extLst>
              </a:tr>
              <a:tr h="8529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Team 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Team 7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256646"/>
                  </a:ext>
                </a:extLst>
              </a:tr>
              <a:tr h="8529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Team 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Team 8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476449"/>
                  </a:ext>
                </a:extLst>
              </a:tr>
              <a:tr h="8529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Team 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Team 9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989600"/>
                  </a:ext>
                </a:extLst>
              </a:tr>
              <a:tr h="8529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Team 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Team 10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797065"/>
                  </a:ext>
                </a:extLst>
              </a:tr>
              <a:tr h="8529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Team 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Team 11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08643"/>
                  </a:ext>
                </a:extLst>
              </a:tr>
              <a:tr h="8529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Team 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Team 12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628072"/>
                  </a:ext>
                </a:extLst>
              </a:tr>
            </a:tbl>
          </a:graphicData>
        </a:graphic>
      </p:graphicFrame>
      <p:sp>
        <p:nvSpPr>
          <p:cNvPr id="4" name="摺角紙張 3"/>
          <p:cNvSpPr/>
          <p:nvPr/>
        </p:nvSpPr>
        <p:spPr>
          <a:xfrm>
            <a:off x="0" y="4037667"/>
            <a:ext cx="4577541" cy="24771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Deadline</a:t>
            </a:r>
          </a:p>
          <a:p>
            <a:pPr algn="ctr"/>
            <a:r>
              <a:rPr lang="en-US" altLang="zh-TW" dirty="0"/>
              <a:t>--------------------------------------------------------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Checkpoint#2 </a:t>
            </a:r>
            <a:r>
              <a:rPr lang="en-US" altLang="zh-TW" sz="2400" dirty="0"/>
              <a:t>Demo : </a:t>
            </a:r>
            <a:r>
              <a:rPr lang="en-US" altLang="zh-TW" sz="2400" dirty="0" smtClean="0"/>
              <a:t>11/06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Checkpoint </a:t>
            </a:r>
            <a:r>
              <a:rPr lang="en-US" altLang="zh-TW" sz="2400" dirty="0" smtClean="0"/>
              <a:t>#2 </a:t>
            </a:r>
            <a:r>
              <a:rPr lang="en-US" altLang="zh-TW" sz="2400" dirty="0"/>
              <a:t>Report : </a:t>
            </a:r>
            <a:r>
              <a:rPr lang="en-US" altLang="zh-TW" sz="2400" dirty="0" smtClean="0"/>
              <a:t>11/13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75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Checkpoint #2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79025" y="4372499"/>
            <a:ext cx="4233949" cy="41662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Due : 10/16/2020</a:t>
            </a:r>
          </a:p>
        </p:txBody>
      </p:sp>
    </p:spTree>
    <p:extLst>
      <p:ext uri="{BB962C8B-B14F-4D97-AF65-F5344CB8AC3E}">
        <p14:creationId xmlns:p14="http://schemas.microsoft.com/office/powerpoint/2010/main" val="419652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CP 2 Supplies Check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Checkpoint #2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L298N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Motor with Encoder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561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CP 2 Supplies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964" b="8391"/>
          <a:stretch/>
        </p:blipFill>
        <p:spPr>
          <a:xfrm>
            <a:off x="4986788" y="436035"/>
            <a:ext cx="6872703" cy="281506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6571" y="2519279"/>
            <a:ext cx="4493029" cy="336977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2" b="12969"/>
          <a:stretch/>
        </p:blipFill>
        <p:spPr>
          <a:xfrm>
            <a:off x="4322619" y="3888458"/>
            <a:ext cx="4394662" cy="2562222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265985"/>
              </p:ext>
            </p:extLst>
          </p:nvPr>
        </p:nvGraphicFramePr>
        <p:xfrm>
          <a:off x="4986788" y="436035"/>
          <a:ext cx="6872702" cy="2747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222">
                  <a:extLst>
                    <a:ext uri="{9D8B030D-6E8A-4147-A177-3AD203B41FA5}">
                      <a16:colId xmlns:a16="http://schemas.microsoft.com/office/drawing/2014/main" val="1955358445"/>
                    </a:ext>
                  </a:extLst>
                </a:gridCol>
                <a:gridCol w="3009129">
                  <a:extLst>
                    <a:ext uri="{9D8B030D-6E8A-4147-A177-3AD203B41FA5}">
                      <a16:colId xmlns:a16="http://schemas.microsoft.com/office/drawing/2014/main" val="1891677266"/>
                    </a:ext>
                  </a:extLst>
                </a:gridCol>
                <a:gridCol w="424900">
                  <a:extLst>
                    <a:ext uri="{9D8B030D-6E8A-4147-A177-3AD203B41FA5}">
                      <a16:colId xmlns:a16="http://schemas.microsoft.com/office/drawing/2014/main" val="215462602"/>
                    </a:ext>
                  </a:extLst>
                </a:gridCol>
                <a:gridCol w="3011451">
                  <a:extLst>
                    <a:ext uri="{9D8B030D-6E8A-4147-A177-3AD203B41FA5}">
                      <a16:colId xmlns:a16="http://schemas.microsoft.com/office/drawing/2014/main" val="1633438128"/>
                    </a:ext>
                  </a:extLst>
                </a:gridCol>
              </a:tblGrid>
              <a:tr h="392491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Checkpoint#2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Material</a:t>
                      </a:r>
                      <a:r>
                        <a:rPr lang="en-US" altLang="zh-TW" b="0" baseline="0" dirty="0" smtClean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931"/>
                  </a:ext>
                </a:extLst>
              </a:tr>
              <a:tr h="3924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DC </a:t>
                      </a:r>
                      <a:r>
                        <a:rPr lang="en-US" altLang="zh-TW" baseline="0" dirty="0" smtClean="0"/>
                        <a:t>Motor with </a:t>
                      </a:r>
                      <a:r>
                        <a:rPr lang="en-US" altLang="zh-TW" dirty="0" smtClean="0"/>
                        <a:t>Encoder</a:t>
                      </a:r>
                      <a:r>
                        <a:rPr lang="en-US" altLang="zh-TW" baseline="0" dirty="0" smtClean="0"/>
                        <a:t> x 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Li-Po</a:t>
                      </a:r>
                      <a:r>
                        <a:rPr lang="en-US" altLang="zh-TW" baseline="0" dirty="0" smtClean="0"/>
                        <a:t> Battery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049774"/>
                  </a:ext>
                </a:extLst>
              </a:tr>
              <a:tr h="3924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Wheel x 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 Voltage Alarm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8506"/>
                  </a:ext>
                </a:extLst>
              </a:tr>
              <a:tr h="3924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Support Wheel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Power</a:t>
                      </a:r>
                      <a:r>
                        <a:rPr lang="en-US" altLang="zh-TW" baseline="0" dirty="0" smtClean="0"/>
                        <a:t> Supply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23350"/>
                  </a:ext>
                </a:extLst>
              </a:tr>
              <a:tr h="3924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L298N</a:t>
                      </a:r>
                      <a:r>
                        <a:rPr lang="en-US" altLang="zh-TW" baseline="0" dirty="0" smtClean="0"/>
                        <a:t> Motor Control Module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836845"/>
                  </a:ext>
                </a:extLst>
              </a:tr>
              <a:tr h="392491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Team__________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7437"/>
                  </a:ext>
                </a:extLst>
              </a:tr>
              <a:tr h="392491"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253625"/>
                  </a:ext>
                </a:extLst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1" t="28108" r="14124" b="14234"/>
          <a:stretch/>
        </p:blipFill>
        <p:spPr>
          <a:xfrm rot="5400000">
            <a:off x="9132521" y="3666067"/>
            <a:ext cx="2562221" cy="300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4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Checkpoint #2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 smtClean="0"/>
              <a:t>Purpose: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Motion Control of basic </a:t>
            </a:r>
            <a:r>
              <a:rPr lang="en-US" altLang="zh-TW" dirty="0"/>
              <a:t>DC </a:t>
            </a:r>
            <a:r>
              <a:rPr lang="en-US" altLang="zh-TW" dirty="0" smtClean="0"/>
              <a:t>motors </a:t>
            </a:r>
            <a:r>
              <a:rPr lang="en-US" altLang="zh-TW" dirty="0"/>
              <a:t>by </a:t>
            </a:r>
            <a:r>
              <a:rPr lang="en-US" altLang="zh-TW" dirty="0" smtClean="0"/>
              <a:t>encoder with </a:t>
            </a:r>
            <a:r>
              <a:rPr lang="en-US" altLang="zh-TW" dirty="0"/>
              <a:t>Raspberry Pi and Arduino</a:t>
            </a:r>
            <a:r>
              <a:rPr lang="en-US" altLang="zh-TW" dirty="0" smtClean="0"/>
              <a:t>.</a:t>
            </a:r>
          </a:p>
          <a:p>
            <a:pPr lvl="0"/>
            <a:r>
              <a:rPr lang="en-US" altLang="zh-TW" dirty="0" smtClean="0"/>
              <a:t>Tasks: </a:t>
            </a:r>
            <a:br>
              <a:rPr lang="en-US" altLang="zh-TW" dirty="0" smtClean="0"/>
            </a:br>
            <a:r>
              <a:rPr lang="en-US" altLang="zh-TW" dirty="0" smtClean="0"/>
              <a:t>To control two motors by encoder signals.</a:t>
            </a:r>
            <a:endParaRPr lang="zh-TW" altLang="zh-TW" sz="2400" dirty="0"/>
          </a:p>
          <a:p>
            <a:pPr lvl="1"/>
            <a:r>
              <a:rPr lang="en-US" altLang="zh-TW" dirty="0"/>
              <a:t>Move forward. (25%)</a:t>
            </a:r>
            <a:endParaRPr lang="zh-TW" altLang="zh-TW" sz="2000" dirty="0"/>
          </a:p>
          <a:p>
            <a:pPr lvl="1"/>
            <a:r>
              <a:rPr lang="en-US" altLang="zh-TW" dirty="0"/>
              <a:t>Move backward. (25%)</a:t>
            </a:r>
            <a:endParaRPr lang="zh-TW" altLang="zh-TW" sz="2000" dirty="0"/>
          </a:p>
          <a:p>
            <a:pPr lvl="1"/>
            <a:r>
              <a:rPr lang="en-US" altLang="zh-TW" dirty="0"/>
              <a:t>Turn right. (15%)</a:t>
            </a:r>
            <a:endParaRPr lang="zh-TW" altLang="zh-TW" sz="2000" dirty="0"/>
          </a:p>
          <a:p>
            <a:pPr lvl="1"/>
            <a:r>
              <a:rPr lang="en-US" altLang="zh-TW" dirty="0"/>
              <a:t>Turn left. (15%)</a:t>
            </a:r>
            <a:endParaRPr lang="zh-TW" altLang="zh-TW" sz="2000" dirty="0"/>
          </a:p>
          <a:p>
            <a:pPr lvl="1"/>
            <a:r>
              <a:rPr lang="en-US" altLang="zh-TW" dirty="0"/>
              <a:t>How straight </a:t>
            </a:r>
            <a:r>
              <a:rPr lang="en-US" altLang="zh-TW" dirty="0" smtClean="0"/>
              <a:t>the robot can move when </a:t>
            </a:r>
            <a:r>
              <a:rPr lang="en-US" altLang="zh-TW" dirty="0"/>
              <a:t>moving forward. (20%)</a:t>
            </a:r>
            <a:endParaRPr lang="zh-TW" altLang="zh-TW" sz="2000" dirty="0"/>
          </a:p>
          <a:p>
            <a:pPr lvl="1"/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39158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Checkpoint #2</a:t>
            </a:r>
            <a:endParaRPr lang="zh-TW" altLang="en-US" dirty="0"/>
          </a:p>
        </p:txBody>
      </p:sp>
      <p:pic>
        <p:nvPicPr>
          <p:cNvPr id="4" name="image4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60" r="26449" b="648"/>
          <a:stretch/>
        </p:blipFill>
        <p:spPr bwMode="auto">
          <a:xfrm>
            <a:off x="1873141" y="1690688"/>
            <a:ext cx="8445718" cy="50652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9517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L298N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935480" y="1991228"/>
            <a:ext cx="5181600" cy="3887127"/>
          </a:xfrm>
        </p:spPr>
      </p:pic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6793401" y="803681"/>
            <a:ext cx="5181600" cy="1782099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H-bridge </a:t>
            </a:r>
            <a:r>
              <a:rPr lang="en-US" altLang="zh-TW" dirty="0"/>
              <a:t>driver </a:t>
            </a:r>
            <a:r>
              <a:rPr lang="en-US" altLang="zh-TW" dirty="0" smtClean="0"/>
              <a:t>module</a:t>
            </a:r>
          </a:p>
          <a:p>
            <a:r>
              <a:rPr lang="en-US" altLang="zh-TW" dirty="0" smtClean="0"/>
              <a:t>When the input voltage is given around 7V to 12V, can supply 5V for motors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6225" y="4328161"/>
            <a:ext cx="123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Motor Terminal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40772" y="3316268"/>
            <a:ext cx="123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Motor Terminal 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63987" y="3316269"/>
            <a:ext cx="123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Motor Terminal 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76107" y="4274146"/>
            <a:ext cx="123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Motor Terminal 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 flipH="1" flipV="1">
            <a:off x="1817716" y="3524596"/>
            <a:ext cx="33251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732511" y="3440860"/>
            <a:ext cx="664" cy="6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 flipV="1">
            <a:off x="1527807" y="3512852"/>
            <a:ext cx="295451" cy="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1856509" y="4283065"/>
            <a:ext cx="293717" cy="2714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 flipV="1">
            <a:off x="1566600" y="4542769"/>
            <a:ext cx="295451" cy="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 flipV="1">
            <a:off x="6425737" y="4234688"/>
            <a:ext cx="33251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 flipV="1">
            <a:off x="6731574" y="4536387"/>
            <a:ext cx="295451" cy="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6312131" y="3640456"/>
            <a:ext cx="419443" cy="128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 flipV="1">
            <a:off x="6731574" y="3640456"/>
            <a:ext cx="311041" cy="93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5541818" y="2067098"/>
            <a:ext cx="5717" cy="6899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H="1" flipV="1">
            <a:off x="5938058" y="2085326"/>
            <a:ext cx="5717" cy="6899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110598" y="1697766"/>
            <a:ext cx="67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VCC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709979" y="1686499"/>
            <a:ext cx="67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GND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cxnSp>
        <p:nvCxnSpPr>
          <p:cNvPr id="42" name="直線接點 41"/>
          <p:cNvCxnSpPr>
            <a:endCxn id="47" idx="0"/>
          </p:cNvCxnSpPr>
          <p:nvPr/>
        </p:nvCxnSpPr>
        <p:spPr>
          <a:xfrm flipH="1">
            <a:off x="3475232" y="5448737"/>
            <a:ext cx="220470" cy="42723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endCxn id="47" idx="0"/>
          </p:cNvCxnSpPr>
          <p:nvPr/>
        </p:nvCxnSpPr>
        <p:spPr>
          <a:xfrm flipH="1">
            <a:off x="3475232" y="5454371"/>
            <a:ext cx="372176" cy="42159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829090" y="5875967"/>
            <a:ext cx="129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4"/>
                </a:solidFill>
              </a:rPr>
              <a:t>Motor A Input</a:t>
            </a:r>
            <a:endParaRPr lang="zh-TW" altLang="en-US" b="1" dirty="0">
              <a:solidFill>
                <a:schemeClr val="accent4"/>
              </a:solidFill>
            </a:endParaRPr>
          </a:p>
        </p:txBody>
      </p:sp>
      <p:cxnSp>
        <p:nvCxnSpPr>
          <p:cNvPr id="49" name="直線接點 48"/>
          <p:cNvCxnSpPr/>
          <p:nvPr/>
        </p:nvCxnSpPr>
        <p:spPr>
          <a:xfrm flipH="1">
            <a:off x="1645920" y="4799215"/>
            <a:ext cx="1856509" cy="116201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068183" y="5943810"/>
            <a:ext cx="129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4"/>
                </a:solidFill>
              </a:rPr>
              <a:t>Motor A Enable</a:t>
            </a:r>
            <a:endParaRPr lang="zh-TW" altLang="en-US" b="1" dirty="0">
              <a:solidFill>
                <a:schemeClr val="accent4"/>
              </a:solidFill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4046054" y="5403209"/>
            <a:ext cx="174907" cy="55801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197761" y="5408843"/>
            <a:ext cx="23200" cy="55238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875982" y="5944027"/>
            <a:ext cx="129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Motor B Input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4339234" y="4626364"/>
            <a:ext cx="1028619" cy="124960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5139867" y="5907850"/>
            <a:ext cx="129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Motor B Enable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71" name="直線接點 70"/>
          <p:cNvCxnSpPr/>
          <p:nvPr/>
        </p:nvCxnSpPr>
        <p:spPr>
          <a:xfrm>
            <a:off x="6047684" y="5153891"/>
            <a:ext cx="1278600" cy="61514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7315726" y="5691301"/>
            <a:ext cx="88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tx2"/>
                </a:solidFill>
              </a:rPr>
              <a:t>Switch</a:t>
            </a:r>
            <a:endParaRPr lang="zh-TW" altLang="en-US" b="1" dirty="0">
              <a:solidFill>
                <a:schemeClr val="tx2"/>
              </a:solidFill>
            </a:endParaRPr>
          </a:p>
        </p:txBody>
      </p:sp>
      <p:sp>
        <p:nvSpPr>
          <p:cNvPr id="74" name="內容版面配置區 4"/>
          <p:cNvSpPr txBox="1">
            <a:spLocks/>
          </p:cNvSpPr>
          <p:nvPr/>
        </p:nvSpPr>
        <p:spPr>
          <a:xfrm>
            <a:off x="8496472" y="4418789"/>
            <a:ext cx="3845327" cy="2345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IN1, IN2, IN3 and IN4 : High/Low pulse for rotation direction</a:t>
            </a:r>
          </a:p>
          <a:p>
            <a:r>
              <a:rPr lang="en-US" altLang="zh-TW" dirty="0" smtClean="0"/>
              <a:t>ENA, ENB: PWM for speed control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374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3458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Motor with Encoder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2278" y="1082347"/>
            <a:ext cx="6797803" cy="5672680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This is </a:t>
            </a:r>
            <a:r>
              <a:rPr lang="en-US" altLang="zh-TW" dirty="0" smtClean="0"/>
              <a:t>the Micro</a:t>
            </a:r>
            <a:r>
              <a:rPr lang="en-US" altLang="zh-TW" dirty="0"/>
              <a:t> DC geared motor with encoder.</a:t>
            </a:r>
            <a:endParaRPr lang="en-US" altLang="zh-TW" sz="3000" dirty="0" smtClean="0"/>
          </a:p>
          <a:p>
            <a:pPr algn="just"/>
            <a:endParaRPr lang="en-US" altLang="zh-TW" sz="3000" dirty="0"/>
          </a:p>
          <a:p>
            <a:pPr algn="just"/>
            <a:r>
              <a:rPr lang="en-US" altLang="zh-TW" sz="3000" dirty="0" smtClean="0"/>
              <a:t>The motor </a:t>
            </a:r>
            <a:r>
              <a:rPr lang="en-US" altLang="zh-TW" sz="3000" dirty="0"/>
              <a:t>with a </a:t>
            </a:r>
            <a:r>
              <a:rPr lang="en-US" altLang="zh-TW" sz="3000" b="1" dirty="0">
                <a:solidFill>
                  <a:srgbClr val="FF0000"/>
                </a:solidFill>
              </a:rPr>
              <a:t>120:1</a:t>
            </a:r>
            <a:r>
              <a:rPr lang="en-US" altLang="zh-TW" sz="3000" dirty="0"/>
              <a:t> gearbox and an integrated quadrature </a:t>
            </a:r>
            <a:r>
              <a:rPr lang="en-US" altLang="zh-TW" sz="3000" dirty="0" smtClean="0"/>
              <a:t>encoder </a:t>
            </a:r>
            <a:r>
              <a:rPr lang="en-US" altLang="zh-TW" dirty="0"/>
              <a:t>that provides a resolution of </a:t>
            </a:r>
            <a:r>
              <a:rPr lang="en-US" altLang="zh-TW" b="1" dirty="0">
                <a:solidFill>
                  <a:srgbClr val="FF0000"/>
                </a:solidFill>
              </a:rPr>
              <a:t>16</a:t>
            </a:r>
            <a:r>
              <a:rPr lang="en-US" altLang="zh-TW" dirty="0"/>
              <a:t> pulse single per </a:t>
            </a:r>
            <a:r>
              <a:rPr lang="en-US" altLang="zh-TW" dirty="0" smtClean="0"/>
              <a:t>round.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r>
              <a:rPr lang="en-US" altLang="zh-TW" dirty="0" smtClean="0"/>
              <a:t>So, it can give </a:t>
            </a:r>
            <a:r>
              <a:rPr lang="en-US" altLang="zh-TW" dirty="0"/>
              <a:t>a maximum output of </a:t>
            </a:r>
            <a:r>
              <a:rPr lang="en-US" altLang="zh-TW" b="1" dirty="0">
                <a:solidFill>
                  <a:srgbClr val="FF0000"/>
                </a:solidFill>
              </a:rPr>
              <a:t>1920</a:t>
            </a:r>
            <a:r>
              <a:rPr lang="en-US" altLang="zh-TW" dirty="0"/>
              <a:t> within one round. 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120 x 16 = 1920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sz="3000" dirty="0" smtClean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4"/>
          <a:srcRect l="18827" t="14016" r="5019" b="19209"/>
          <a:stretch/>
        </p:blipFill>
        <p:spPr>
          <a:xfrm>
            <a:off x="7768281" y="1680297"/>
            <a:ext cx="4222369" cy="373196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908324" y="2644346"/>
            <a:ext cx="1128584" cy="1589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908324" y="2275013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Encoder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8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3458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Motor with Encoder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2794" y="985207"/>
            <a:ext cx="2649743" cy="43319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Pin Description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628381"/>
              </p:ext>
            </p:extLst>
          </p:nvPr>
        </p:nvGraphicFramePr>
        <p:xfrm>
          <a:off x="652794" y="1477779"/>
          <a:ext cx="5990124" cy="518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708">
                  <a:extLst>
                    <a:ext uri="{9D8B030D-6E8A-4147-A177-3AD203B41FA5}">
                      <a16:colId xmlns:a16="http://schemas.microsoft.com/office/drawing/2014/main" val="3712945979"/>
                    </a:ext>
                  </a:extLst>
                </a:gridCol>
                <a:gridCol w="1996708">
                  <a:extLst>
                    <a:ext uri="{9D8B030D-6E8A-4147-A177-3AD203B41FA5}">
                      <a16:colId xmlns:a16="http://schemas.microsoft.com/office/drawing/2014/main" val="3967192453"/>
                    </a:ext>
                  </a:extLst>
                </a:gridCol>
                <a:gridCol w="1996708">
                  <a:extLst>
                    <a:ext uri="{9D8B030D-6E8A-4147-A177-3AD203B41FA5}">
                      <a16:colId xmlns:a16="http://schemas.microsoft.com/office/drawing/2014/main" val="2628432824"/>
                    </a:ext>
                  </a:extLst>
                </a:gridCol>
              </a:tblGrid>
              <a:tr h="53468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Pin</a:t>
                      </a:r>
                      <a:r>
                        <a:rPr lang="en-US" altLang="zh-TW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5438"/>
                  </a:ext>
                </a:extLst>
              </a:tr>
              <a:tr h="173773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C305"/>
                          </a:solidFill>
                        </a:rPr>
                        <a:t>A</a:t>
                      </a:r>
                      <a:endParaRPr lang="zh-TW" altLang="en-US" b="0" dirty="0">
                        <a:solidFill>
                          <a:srgbClr val="FFC30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Encoder A phase output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 square wave with the output frequency of Motor speed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745595"/>
                  </a:ext>
                </a:extLst>
              </a:tr>
              <a:tr h="173773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TW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Encoder B phase output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 square wave with the output frequency of Motor speed(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interrupt port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799399"/>
                  </a:ext>
                </a:extLst>
              </a:tr>
              <a:tr h="53468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Encoder supply GND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255538"/>
                  </a:ext>
                </a:extLst>
              </a:tr>
              <a:tr h="53468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Encoder supply +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4.5-7.5V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268414"/>
                  </a:ext>
                </a:extLst>
              </a:tr>
            </a:tbl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6889691" y="349450"/>
            <a:ext cx="4649515" cy="6293450"/>
            <a:chOff x="7399600" y="437746"/>
            <a:chExt cx="4649515" cy="6293450"/>
          </a:xfrm>
        </p:grpSpPr>
        <p:grpSp>
          <p:nvGrpSpPr>
            <p:cNvPr id="12" name="群組 11"/>
            <p:cNvGrpSpPr/>
            <p:nvPr/>
          </p:nvGrpSpPr>
          <p:grpSpPr>
            <a:xfrm>
              <a:off x="7399600" y="437746"/>
              <a:ext cx="4649515" cy="6293450"/>
              <a:chOff x="6940688" y="365125"/>
              <a:chExt cx="4649515" cy="6293450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0688" y="365125"/>
                <a:ext cx="4649515" cy="6293450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9661189" y="3142518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rgbClr val="FFC305"/>
                    </a:solidFill>
                  </a:rPr>
                  <a:t>A</a:t>
                </a:r>
                <a:endParaRPr lang="zh-TW" altLang="en-US" b="1" dirty="0">
                  <a:solidFill>
                    <a:srgbClr val="FFC305"/>
                  </a:solidFill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10161372" y="31425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0070C0"/>
                    </a:solidFill>
                  </a:rPr>
                  <a:t>B</a:t>
                </a:r>
                <a:endParaRPr lang="zh-TW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10167784" y="4237496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C</a:t>
                </a:r>
                <a:endParaRPr lang="zh-TW" altLang="en-US" b="1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10657968" y="4237496"/>
                <a:ext cx="298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D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788367" y="3692279"/>
              <a:ext cx="754272" cy="2042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7454047" y="985207"/>
            <a:ext cx="165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66FF33"/>
                </a:solidFill>
              </a:rPr>
              <a:t>Motor Power</a:t>
            </a:r>
            <a:endParaRPr lang="zh-TW" altLang="en-US" b="1" dirty="0">
              <a:solidFill>
                <a:srgbClr val="66FF3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56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6283</TotalTime>
  <Words>848</Words>
  <Application>Microsoft Office PowerPoint</Application>
  <PresentationFormat>寬螢幕</PresentationFormat>
  <Paragraphs>189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Times New Roman</vt:lpstr>
      <vt:lpstr>Office 佈景主題</vt:lpstr>
      <vt:lpstr>Team Seats</vt:lpstr>
      <vt:lpstr>Checkpoint #2</vt:lpstr>
      <vt:lpstr>Outline</vt:lpstr>
      <vt:lpstr>CP 2 Supplies</vt:lpstr>
      <vt:lpstr>Checkpoint #2</vt:lpstr>
      <vt:lpstr>Checkpoint #2</vt:lpstr>
      <vt:lpstr>L298N</vt:lpstr>
      <vt:lpstr>Motor with Encoder</vt:lpstr>
      <vt:lpstr>Motor with Encoder</vt:lpstr>
      <vt:lpstr>Motor with Encoder</vt:lpstr>
      <vt:lpstr>Reference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姵諄 盧</dc:creator>
  <cp:lastModifiedBy>7.hao</cp:lastModifiedBy>
  <cp:revision>42</cp:revision>
  <dcterms:created xsi:type="dcterms:W3CDTF">2018-10-03T09:23:08Z</dcterms:created>
  <dcterms:modified xsi:type="dcterms:W3CDTF">2020-10-15T17:48:00Z</dcterms:modified>
</cp:coreProperties>
</file>