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61" r:id="rId4"/>
    <p:sldId id="272" r:id="rId5"/>
    <p:sldId id="262" r:id="rId6"/>
    <p:sldId id="263" r:id="rId7"/>
    <p:sldId id="264" r:id="rId8"/>
    <p:sldId id="265" r:id="rId9"/>
    <p:sldId id="266" r:id="rId10"/>
    <p:sldId id="267" r:id="rId11"/>
    <p:sldId id="269" r:id="rId12"/>
    <p:sldId id="268" r:id="rId13"/>
    <p:sldId id="270" r:id="rId14"/>
    <p:sldId id="271" r:id="rId15"/>
    <p:sldId id="277" r:id="rId16"/>
    <p:sldId id="276"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69454" autoAdjust="0"/>
  </p:normalViewPr>
  <p:slideViewPr>
    <p:cSldViewPr snapToGrid="0" showGuides="1">
      <p:cViewPr>
        <p:scale>
          <a:sx n="69" d="100"/>
          <a:sy n="69" d="100"/>
        </p:scale>
        <p:origin x="-7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D17DD-81DA-4D11-BD24-40AAF777246D}" type="datetimeFigureOut">
              <a:rPr lang="zh-TW" altLang="en-US" smtClean="0"/>
              <a:t>2020/10/29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4A37-3AFE-4152-8647-A1053B8CD4C3}" type="slidenum">
              <a:rPr lang="zh-TW" altLang="en-US" smtClean="0"/>
              <a:t>‹#›</a:t>
            </a:fld>
            <a:endParaRPr lang="zh-TW" altLang="en-US"/>
          </a:p>
        </p:txBody>
      </p:sp>
    </p:spTree>
    <p:extLst>
      <p:ext uri="{BB962C8B-B14F-4D97-AF65-F5344CB8AC3E}">
        <p14:creationId xmlns:p14="http://schemas.microsoft.com/office/powerpoint/2010/main" val="336336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A powerful feature of the Raspberry Pi is the row of GPIO which stands for general-purpose input/output,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The Raspberry Pi has two rows of GPIO pins along the top edge of the board.</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Any of the GPIO pins can be designated (in software) as an input or output pin and used for a wide range of purposes.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Output pins are like switches that the Raspberry Pi can turn on or off (like turning on/off a LED light). But it can also send a signal to another device.</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Input pins are like switches that you can turn on or off from the outside world (like a on/off light switch). But it can also be a data from a sensor, or a signal from another device.</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And other GPIO pins can be used with a variety of alternative functions, some are available on all pins, others on specific pins.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We take PWM signal as example,</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Software PWM available on all pins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Hardware PWM available on GPIO12, GPIO13, GPIO18, GPIO19</a:t>
            </a:r>
            <a:endParaRPr lang="zh-TW" altLang="zh-TW" sz="120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5124A37-3AFE-4152-8647-A1053B8CD4C3}" type="slidenum">
              <a:rPr lang="zh-TW" altLang="en-US" smtClean="0"/>
              <a:t>8</a:t>
            </a:fld>
            <a:endParaRPr lang="zh-TW" altLang="en-US"/>
          </a:p>
        </p:txBody>
      </p:sp>
    </p:spTree>
    <p:extLst>
      <p:ext uri="{BB962C8B-B14F-4D97-AF65-F5344CB8AC3E}">
        <p14:creationId xmlns:p14="http://schemas.microsoft.com/office/powerpoint/2010/main" val="157772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5124A37-3AFE-4152-8647-A1053B8CD4C3}" type="slidenum">
              <a:rPr lang="zh-TW" altLang="en-US" smtClean="0"/>
              <a:t>12</a:t>
            </a:fld>
            <a:endParaRPr lang="zh-TW" altLang="en-US"/>
          </a:p>
        </p:txBody>
      </p:sp>
    </p:spTree>
    <p:extLst>
      <p:ext uri="{BB962C8B-B14F-4D97-AF65-F5344CB8AC3E}">
        <p14:creationId xmlns:p14="http://schemas.microsoft.com/office/powerpoint/2010/main" val="414441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312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64405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0949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18874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51665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94712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88488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68104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42331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4881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2020/10/29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79474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2AF04-8016-49E9-996A-7A61D1F50D99}" type="datetimeFigureOut">
              <a:rPr lang="zh-TW" altLang="en-US" smtClean="0"/>
              <a:t>2020/10/29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4221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nout.xyz/pinout/wiringpi"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heckpoint3.mp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ringpi.com/download-and-ins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Checkpoint #3</a:t>
            </a:r>
            <a:br>
              <a:rPr lang="en-US" altLang="zh-TW" dirty="0" smtClean="0"/>
            </a:br>
            <a:r>
              <a:rPr lang="en-US" altLang="zh-TW" sz="4000" dirty="0"/>
              <a:t>Obstacle Avoidance</a:t>
            </a:r>
            <a:endParaRPr lang="zh-TW" altLang="en-US" sz="4000" dirty="0"/>
          </a:p>
        </p:txBody>
      </p:sp>
      <p:sp>
        <p:nvSpPr>
          <p:cNvPr id="3" name="副標題 2"/>
          <p:cNvSpPr>
            <a:spLocks noGrp="1"/>
          </p:cNvSpPr>
          <p:nvPr>
            <p:ph type="subTitle" idx="1"/>
          </p:nvPr>
        </p:nvSpPr>
        <p:spPr>
          <a:xfrm>
            <a:off x="3979025" y="4380737"/>
            <a:ext cx="4233949" cy="416626"/>
          </a:xfrm>
        </p:spPr>
        <p:txBody>
          <a:bodyPr>
            <a:normAutofit lnSpcReduction="10000"/>
          </a:bodyPr>
          <a:lstStyle/>
          <a:p>
            <a:r>
              <a:rPr lang="en-US" altLang="zh-TW" dirty="0" smtClean="0"/>
              <a:t>Due : 11/20/2020</a:t>
            </a:r>
          </a:p>
        </p:txBody>
      </p:sp>
    </p:spTree>
    <p:extLst>
      <p:ext uri="{BB962C8B-B14F-4D97-AF65-F5344CB8AC3E}">
        <p14:creationId xmlns:p14="http://schemas.microsoft.com/office/powerpoint/2010/main" val="4196520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WiringPi’s</a:t>
            </a:r>
            <a:r>
              <a:rPr lang="en-US" altLang="zh-TW" dirty="0" smtClean="0"/>
              <a:t> </a:t>
            </a:r>
            <a:r>
              <a:rPr lang="en-US" altLang="zh-TW" dirty="0"/>
              <a:t>Pin number</a:t>
            </a:r>
            <a:endParaRPr lang="zh-TW" altLang="en-US" dirty="0"/>
          </a:p>
        </p:txBody>
      </p:sp>
      <p:sp>
        <p:nvSpPr>
          <p:cNvPr id="5" name="文字方塊 4"/>
          <p:cNvSpPr txBox="1"/>
          <p:nvPr/>
        </p:nvSpPr>
        <p:spPr>
          <a:xfrm>
            <a:off x="838200" y="1690688"/>
            <a:ext cx="8135203" cy="954107"/>
          </a:xfrm>
          <a:prstGeom prst="rect">
            <a:avLst/>
          </a:prstGeom>
          <a:noFill/>
        </p:spPr>
        <p:txBody>
          <a:bodyPr wrap="square" rtlCol="0">
            <a:spAutoFit/>
          </a:bodyPr>
          <a:lstStyle/>
          <a:p>
            <a:pPr marL="425450" lvl="0" indent="-285750" algn="just">
              <a:buSzPts val="1400"/>
              <a:buFont typeface="Wingdings" panose="05000000000000000000" pitchFamily="2" charset="2"/>
              <a:buChar char="l"/>
            </a:pPr>
            <a:r>
              <a:rPr lang="en-US" altLang="zh-TW" sz="2800" dirty="0">
                <a:solidFill>
                  <a:srgbClr val="374146"/>
                </a:solidFill>
              </a:rPr>
              <a:t>Prints a table of </a:t>
            </a:r>
            <a:r>
              <a:rPr lang="en-US" altLang="zh-TW" sz="2800" dirty="0" err="1">
                <a:solidFill>
                  <a:srgbClr val="374146"/>
                </a:solidFill>
              </a:rPr>
              <a:t>WiringPi’s</a:t>
            </a:r>
            <a:r>
              <a:rPr lang="en-US" altLang="zh-TW" sz="2800" dirty="0">
                <a:solidFill>
                  <a:srgbClr val="374146"/>
                </a:solidFill>
              </a:rPr>
              <a:t> Pin number on terminal.</a:t>
            </a:r>
          </a:p>
          <a:p>
            <a:pPr marL="139700" lvl="0" algn="just">
              <a:buSzPts val="1400"/>
            </a:pPr>
            <a:r>
              <a:rPr lang="en-US" altLang="zh-TW" sz="2800" b="1" dirty="0">
                <a:solidFill>
                  <a:srgbClr val="374146"/>
                </a:solidFill>
              </a:rPr>
              <a:t>	</a:t>
            </a:r>
            <a:r>
              <a:rPr lang="en-US" altLang="zh-TW" sz="2800" b="1" dirty="0"/>
              <a:t>$ </a:t>
            </a:r>
            <a:r>
              <a:rPr lang="en-US" altLang="zh-TW" sz="2800" b="1" dirty="0" err="1"/>
              <a:t>gpio</a:t>
            </a:r>
            <a:r>
              <a:rPr lang="en-US" altLang="zh-TW" sz="2800" b="1" dirty="0"/>
              <a:t> </a:t>
            </a:r>
            <a:r>
              <a:rPr lang="en-US" altLang="zh-TW" sz="2800" b="1" dirty="0" err="1" smtClean="0"/>
              <a:t>readall</a:t>
            </a:r>
            <a:endParaRPr lang="zh-TW" altLang="en-US" sz="2800" b="1" dirty="0"/>
          </a:p>
        </p:txBody>
      </p:sp>
      <p:grpSp>
        <p:nvGrpSpPr>
          <p:cNvPr id="11" name="群組 10"/>
          <p:cNvGrpSpPr/>
          <p:nvPr/>
        </p:nvGrpSpPr>
        <p:grpSpPr>
          <a:xfrm>
            <a:off x="2732369" y="2644795"/>
            <a:ext cx="9254222" cy="4020872"/>
            <a:chOff x="1599308" y="2715766"/>
            <a:chExt cx="5655120" cy="2457096"/>
          </a:xfrm>
        </p:grpSpPr>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308" y="2998130"/>
              <a:ext cx="1348095" cy="2170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線接點 12"/>
            <p:cNvCxnSpPr/>
            <p:nvPr/>
          </p:nvCxnSpPr>
          <p:spPr>
            <a:xfrm flipV="1">
              <a:off x="2895759" y="2715766"/>
              <a:ext cx="981065"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895759" y="4371950"/>
              <a:ext cx="981065" cy="7715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699792" y="3147814"/>
              <a:ext cx="195967" cy="1224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3876824" y="2745128"/>
              <a:ext cx="3377604" cy="2427734"/>
              <a:chOff x="3876824" y="2715766"/>
              <a:chExt cx="3377604" cy="2427734"/>
            </a:xfrm>
          </p:grpSpPr>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4598"/>
              <a:stretch/>
            </p:blipFill>
            <p:spPr bwMode="auto">
              <a:xfrm>
                <a:off x="3876824" y="2715766"/>
                <a:ext cx="80947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13" r="30042"/>
              <a:stretch/>
            </p:blipFill>
            <p:spPr bwMode="auto">
              <a:xfrm>
                <a:off x="4644008" y="2715766"/>
                <a:ext cx="1815554"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4521" r="356"/>
              <a:stretch/>
            </p:blipFill>
            <p:spPr bwMode="auto">
              <a:xfrm>
                <a:off x="6459562" y="2715766"/>
                <a:ext cx="79486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Tree>
    <p:extLst>
      <p:ext uri="{BB962C8B-B14F-4D97-AF65-F5344CB8AC3E}">
        <p14:creationId xmlns:p14="http://schemas.microsoft.com/office/powerpoint/2010/main" val="56817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WiringPi’s</a:t>
            </a:r>
            <a:r>
              <a:rPr lang="en-US" altLang="zh-TW" dirty="0" smtClean="0"/>
              <a:t> </a:t>
            </a:r>
            <a:r>
              <a:rPr lang="en-US" altLang="zh-TW" dirty="0"/>
              <a:t>Pin number</a:t>
            </a:r>
            <a:endParaRPr lang="zh-TW" altLang="en-US" dirty="0"/>
          </a:p>
        </p:txBody>
      </p:sp>
      <p:pic>
        <p:nvPicPr>
          <p:cNvPr id="4" name="內容版面配置區 3"/>
          <p:cNvPicPr>
            <a:picLocks noGrp="1" noChangeAspect="1"/>
          </p:cNvPicPr>
          <p:nvPr>
            <p:ph idx="1"/>
          </p:nvPr>
        </p:nvPicPr>
        <p:blipFill rotWithShape="1">
          <a:blip r:embed="rId2"/>
          <a:srcRect l="4744" r="4086" b="23109"/>
          <a:stretch/>
        </p:blipFill>
        <p:spPr>
          <a:xfrm>
            <a:off x="3111916" y="2437953"/>
            <a:ext cx="8980691" cy="4314030"/>
          </a:xfrm>
          <a:prstGeom prst="rect">
            <a:avLst/>
          </a:prstGeom>
        </p:spPr>
      </p:pic>
      <p:sp>
        <p:nvSpPr>
          <p:cNvPr id="5" name="文字方塊 4"/>
          <p:cNvSpPr txBox="1"/>
          <p:nvPr/>
        </p:nvSpPr>
        <p:spPr>
          <a:xfrm>
            <a:off x="838200" y="1690688"/>
            <a:ext cx="10300252"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smtClean="0"/>
              <a:t>Website Reference: </a:t>
            </a:r>
            <a:r>
              <a:rPr lang="en-US" altLang="zh-TW" sz="2800" dirty="0" smtClean="0">
                <a:hlinkClick r:id="rId3"/>
              </a:rPr>
              <a:t>https</a:t>
            </a:r>
            <a:r>
              <a:rPr lang="en-US" altLang="zh-TW" sz="2800" dirty="0">
                <a:hlinkClick r:id="rId3"/>
              </a:rPr>
              <a:t>://pinout.xyz/pinout/wiringpi</a:t>
            </a:r>
            <a:endParaRPr lang="zh-TW" altLang="en-US" sz="2800" dirty="0"/>
          </a:p>
        </p:txBody>
      </p:sp>
    </p:spTree>
    <p:extLst>
      <p:ext uri="{BB962C8B-B14F-4D97-AF65-F5344CB8AC3E}">
        <p14:creationId xmlns:p14="http://schemas.microsoft.com/office/powerpoint/2010/main" val="3895133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Code</a:t>
            </a:r>
            <a:endParaRPr lang="zh-TW" altLang="en-US" dirty="0"/>
          </a:p>
        </p:txBody>
      </p:sp>
      <p:sp>
        <p:nvSpPr>
          <p:cNvPr id="3" name="內容版面配置區 2"/>
          <p:cNvSpPr>
            <a:spLocks noGrp="1"/>
          </p:cNvSpPr>
          <p:nvPr>
            <p:ph idx="1"/>
          </p:nvPr>
        </p:nvSpPr>
        <p:spPr>
          <a:xfrm>
            <a:off x="432554" y="1690688"/>
            <a:ext cx="6503504" cy="4351338"/>
          </a:xfrm>
        </p:spPr>
        <p:txBody>
          <a:bodyPr>
            <a:noAutofit/>
          </a:bodyPr>
          <a:lstStyle/>
          <a:p>
            <a:pPr marL="457200" lvl="0" indent="-317500" algn="just">
              <a:buSzPts val="1400"/>
              <a:buChar char="●"/>
            </a:pPr>
            <a:r>
              <a:rPr lang="en-US" altLang="zh-TW" sz="2400" dirty="0">
                <a:solidFill>
                  <a:srgbClr val="374146"/>
                </a:solidFill>
              </a:rPr>
              <a:t>Sensor‘s pin is connected to </a:t>
            </a:r>
            <a:r>
              <a:rPr lang="en-US" altLang="zh-TW" sz="2400" dirty="0">
                <a:solidFill>
                  <a:srgbClr val="FF0000"/>
                </a:solidFill>
              </a:rPr>
              <a:t>Header pin 15 </a:t>
            </a:r>
            <a:r>
              <a:rPr lang="en-US" altLang="zh-TW" sz="2400" dirty="0">
                <a:solidFill>
                  <a:srgbClr val="374146"/>
                </a:solidFill>
              </a:rPr>
              <a:t>and the </a:t>
            </a:r>
            <a:r>
              <a:rPr lang="en-US" altLang="zh-TW" sz="2400" dirty="0" err="1">
                <a:solidFill>
                  <a:srgbClr val="FF0000"/>
                </a:solidFill>
              </a:rPr>
              <a:t>WiringPi</a:t>
            </a:r>
            <a:r>
              <a:rPr lang="en-US" altLang="zh-TW" sz="2400" dirty="0">
                <a:solidFill>
                  <a:srgbClr val="FF0000"/>
                </a:solidFill>
              </a:rPr>
              <a:t> pin is 3</a:t>
            </a:r>
            <a:r>
              <a:rPr lang="en-US" altLang="zh-TW" sz="2400" dirty="0" smtClean="0">
                <a:solidFill>
                  <a:srgbClr val="374146"/>
                </a:solidFill>
              </a:rPr>
              <a:t>.</a:t>
            </a:r>
            <a:endParaRPr lang="en-US" altLang="zh-TW" sz="2400" dirty="0">
              <a:solidFill>
                <a:srgbClr val="374146"/>
              </a:solidFill>
            </a:endParaRPr>
          </a:p>
          <a:p>
            <a:pPr marL="457200" lvl="0" indent="-317500" algn="just">
              <a:buSzPts val="1400"/>
              <a:buChar char="●"/>
            </a:pPr>
            <a:r>
              <a:rPr lang="en-US" altLang="zh-TW" sz="2400" dirty="0">
                <a:solidFill>
                  <a:srgbClr val="374146"/>
                </a:solidFill>
              </a:rPr>
              <a:t>Include the Head </a:t>
            </a:r>
            <a:r>
              <a:rPr lang="en-US" altLang="zh-TW" sz="2400" dirty="0" smtClean="0">
                <a:solidFill>
                  <a:srgbClr val="374146"/>
                </a:solidFill>
              </a:rPr>
              <a:t>file</a:t>
            </a:r>
          </a:p>
          <a:p>
            <a:pPr marL="139700" lvl="0" indent="0" algn="just">
              <a:buSzPts val="1400"/>
              <a:buNone/>
            </a:pPr>
            <a:r>
              <a:rPr lang="en-US" altLang="zh-TW" sz="2400" b="1" dirty="0">
                <a:solidFill>
                  <a:srgbClr val="374146"/>
                </a:solidFill>
              </a:rPr>
              <a:t>	</a:t>
            </a:r>
            <a:r>
              <a:rPr lang="en-US" altLang="zh-TW" sz="2400" b="1" dirty="0" smtClean="0"/>
              <a:t>#include </a:t>
            </a:r>
            <a:r>
              <a:rPr lang="en-US" altLang="zh-TW" sz="2400" b="1" dirty="0"/>
              <a:t>&lt;</a:t>
            </a:r>
            <a:r>
              <a:rPr lang="en-US" altLang="zh-TW" sz="2400" b="1" dirty="0" err="1"/>
              <a:t>wiringPi.h</a:t>
            </a:r>
            <a:r>
              <a:rPr lang="en-US" altLang="zh-TW" sz="2400" b="1" dirty="0"/>
              <a:t>&gt;</a:t>
            </a:r>
            <a:r>
              <a:rPr lang="en-US" altLang="zh-TW" sz="2400" dirty="0"/>
              <a:t>	</a:t>
            </a:r>
          </a:p>
          <a:p>
            <a:pPr marL="457200" lvl="0" indent="-317500" algn="just">
              <a:buSzPts val="1400"/>
              <a:buChar char="●"/>
            </a:pPr>
            <a:r>
              <a:rPr lang="en-US" altLang="zh-TW" sz="2400" dirty="0">
                <a:solidFill>
                  <a:srgbClr val="374146"/>
                </a:solidFill>
              </a:rPr>
              <a:t>Library setup </a:t>
            </a:r>
            <a:r>
              <a:rPr lang="en-US" altLang="zh-TW" sz="2400" dirty="0" smtClean="0">
                <a:solidFill>
                  <a:srgbClr val="374146"/>
                </a:solidFill>
              </a:rPr>
              <a:t>function.</a:t>
            </a:r>
          </a:p>
          <a:p>
            <a:pPr marL="139700" lvl="0" indent="0" algn="just">
              <a:buSzPts val="1400"/>
              <a:buNone/>
            </a:pPr>
            <a:r>
              <a:rPr lang="en-US" altLang="zh-TW" sz="2400" b="1" dirty="0">
                <a:solidFill>
                  <a:srgbClr val="374146"/>
                </a:solidFill>
              </a:rPr>
              <a:t>	</a:t>
            </a:r>
            <a:r>
              <a:rPr lang="en-US" altLang="zh-TW" sz="2400" b="1" dirty="0" err="1" smtClean="0"/>
              <a:t>wiringPiSetup</a:t>
            </a:r>
            <a:r>
              <a:rPr lang="en-US" altLang="zh-TW" sz="2400" b="1" dirty="0" smtClean="0"/>
              <a:t> </a:t>
            </a:r>
            <a:r>
              <a:rPr lang="en-US" altLang="zh-TW" sz="2400" b="1" dirty="0"/>
              <a:t>() ;</a:t>
            </a:r>
            <a:endParaRPr lang="en-US" altLang="zh-TW" sz="2400" dirty="0">
              <a:solidFill>
                <a:srgbClr val="374146"/>
              </a:solidFill>
            </a:endParaRPr>
          </a:p>
          <a:p>
            <a:pPr marL="457200" lvl="0" indent="-317500" algn="just">
              <a:buSzPts val="1400"/>
              <a:buChar char="●"/>
            </a:pPr>
            <a:r>
              <a:rPr lang="en-US" altLang="zh-TW" sz="2400" dirty="0">
                <a:solidFill>
                  <a:srgbClr val="374146"/>
                </a:solidFill>
              </a:rPr>
              <a:t>Setup pin mode</a:t>
            </a:r>
          </a:p>
          <a:p>
            <a:pPr marL="0" indent="0">
              <a:buNone/>
            </a:pPr>
            <a:r>
              <a:rPr lang="en-US" altLang="zh-TW" sz="2400" b="1" dirty="0" smtClean="0"/>
              <a:t>	</a:t>
            </a:r>
            <a:r>
              <a:rPr lang="en-US" altLang="zh-TW" sz="2400" b="1" dirty="0" err="1" smtClean="0"/>
              <a:t>int</a:t>
            </a:r>
            <a:r>
              <a:rPr lang="en-US" altLang="zh-TW" sz="2400" b="1" dirty="0" smtClean="0"/>
              <a:t> </a:t>
            </a:r>
            <a:r>
              <a:rPr lang="en-US" altLang="zh-TW" sz="2400" b="1" dirty="0" err="1"/>
              <a:t>sensor_pin</a:t>
            </a:r>
            <a:r>
              <a:rPr lang="en-US" altLang="zh-TW" sz="2400" b="1" dirty="0"/>
              <a:t> = 3;     //</a:t>
            </a:r>
            <a:r>
              <a:rPr lang="en-US" altLang="zh-TW" sz="2400" b="1" dirty="0" err="1"/>
              <a:t>wiringpi’s</a:t>
            </a:r>
            <a:r>
              <a:rPr lang="en-US" altLang="zh-TW" sz="2400" b="1" dirty="0"/>
              <a:t> pin</a:t>
            </a:r>
            <a:endParaRPr lang="en-US" altLang="zh-TW" sz="2400" dirty="0"/>
          </a:p>
          <a:p>
            <a:pPr marL="0" indent="0">
              <a:buNone/>
            </a:pPr>
            <a:r>
              <a:rPr lang="en-US" altLang="zh-TW" sz="2400" dirty="0" smtClean="0"/>
              <a:t>	</a:t>
            </a:r>
            <a:r>
              <a:rPr lang="en-US" altLang="zh-TW" sz="2400" b="1" dirty="0" err="1" smtClean="0"/>
              <a:t>pinMode</a:t>
            </a:r>
            <a:r>
              <a:rPr lang="en-US" altLang="zh-TW" sz="2400" b="1" dirty="0" smtClean="0"/>
              <a:t> </a:t>
            </a:r>
            <a:r>
              <a:rPr lang="en-US" altLang="zh-TW" sz="2400" b="1" dirty="0"/>
              <a:t>(</a:t>
            </a:r>
            <a:r>
              <a:rPr lang="en-US" altLang="zh-TW" sz="2400" b="1" dirty="0" err="1"/>
              <a:t>sensor_pin</a:t>
            </a:r>
            <a:r>
              <a:rPr lang="en-US" altLang="zh-TW" sz="2400" b="1" dirty="0"/>
              <a:t>, INPUT) ;</a:t>
            </a:r>
            <a:endParaRPr lang="en-US" altLang="zh-TW" sz="2400" dirty="0">
              <a:solidFill>
                <a:srgbClr val="374146"/>
              </a:solidFill>
            </a:endParaRPr>
          </a:p>
          <a:p>
            <a:pPr marL="457200" lvl="0" indent="-317500" algn="just">
              <a:buSzPts val="1400"/>
              <a:buChar char="●"/>
            </a:pPr>
            <a:r>
              <a:rPr lang="en-US" altLang="zh-TW" sz="2400" dirty="0">
                <a:solidFill>
                  <a:srgbClr val="374146"/>
                </a:solidFill>
              </a:rPr>
              <a:t>Read pin’s data</a:t>
            </a:r>
          </a:p>
          <a:p>
            <a:pPr marL="0" indent="0">
              <a:buNone/>
            </a:pPr>
            <a:r>
              <a:rPr lang="en-US" altLang="zh-TW" sz="2400" dirty="0" smtClean="0"/>
              <a:t>	</a:t>
            </a:r>
            <a:r>
              <a:rPr lang="en-US" altLang="zh-TW" sz="2400" b="1" dirty="0" smtClean="0"/>
              <a:t> </a:t>
            </a:r>
            <a:r>
              <a:rPr lang="en-US" altLang="zh-TW" sz="2400" b="1" dirty="0" err="1"/>
              <a:t>sensor_data</a:t>
            </a:r>
            <a:r>
              <a:rPr lang="en-US" altLang="zh-TW" sz="2400" b="1" dirty="0"/>
              <a:t> = </a:t>
            </a:r>
            <a:r>
              <a:rPr lang="en-US" altLang="zh-TW" sz="2400" b="1" dirty="0" err="1"/>
              <a:t>digitalRead</a:t>
            </a:r>
            <a:r>
              <a:rPr lang="en-US" altLang="zh-TW" sz="2400" b="1" dirty="0"/>
              <a:t>(</a:t>
            </a:r>
            <a:r>
              <a:rPr lang="en-US" altLang="zh-TW" sz="2400" b="1" dirty="0" err="1"/>
              <a:t>sensor_pin</a:t>
            </a:r>
            <a:r>
              <a:rPr lang="en-US" altLang="zh-TW" sz="2400" b="1" dirty="0"/>
              <a:t>) ;</a:t>
            </a:r>
            <a:r>
              <a:rPr lang="en-US" altLang="zh-TW" sz="2400" dirty="0"/>
              <a:t>	</a:t>
            </a:r>
            <a:endParaRPr lang="zh-TW" altLang="en-US" sz="2400" dirty="0"/>
          </a:p>
        </p:txBody>
      </p:sp>
      <p:grpSp>
        <p:nvGrpSpPr>
          <p:cNvPr id="4" name="群組 3">
            <a:extLst>
              <a:ext uri="{FF2B5EF4-FFF2-40B4-BE49-F238E27FC236}">
                <a16:creationId xmlns:a16="http://schemas.microsoft.com/office/drawing/2014/main" xmlns="" id="{E3B63C30-D2D5-46F2-B8BD-730BF2C7CD26}"/>
              </a:ext>
            </a:extLst>
          </p:cNvPr>
          <p:cNvGrpSpPr/>
          <p:nvPr/>
        </p:nvGrpSpPr>
        <p:grpSpPr>
          <a:xfrm>
            <a:off x="6936058" y="2264318"/>
            <a:ext cx="5028448" cy="3777708"/>
            <a:chOff x="3876824" y="2715766"/>
            <a:chExt cx="3377604" cy="2427734"/>
          </a:xfrm>
        </p:grpSpPr>
        <p:pic>
          <p:nvPicPr>
            <p:cNvPr id="5" name="Picture 2">
              <a:extLst>
                <a:ext uri="{FF2B5EF4-FFF2-40B4-BE49-F238E27FC236}">
                  <a16:creationId xmlns:a16="http://schemas.microsoft.com/office/drawing/2014/main" xmlns="" id="{0601DCE1-7501-43D6-BB5E-DCAB15F80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4598"/>
            <a:stretch/>
          </p:blipFill>
          <p:spPr bwMode="auto">
            <a:xfrm>
              <a:off x="3876824" y="2715766"/>
              <a:ext cx="80947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xmlns="" id="{F12BC06D-CDE5-478C-8D49-949E608F1B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13" r="30042"/>
            <a:stretch/>
          </p:blipFill>
          <p:spPr bwMode="auto">
            <a:xfrm>
              <a:off x="4644008" y="2715766"/>
              <a:ext cx="1815554"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xmlns="" id="{22E9DB84-7F22-4E56-8F22-02E0168B08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21" r="356"/>
            <a:stretch/>
          </p:blipFill>
          <p:spPr bwMode="auto">
            <a:xfrm>
              <a:off x="6459562" y="2715766"/>
              <a:ext cx="79486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27854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a:t>Photo resistor sensor </a:t>
            </a:r>
            <a:endParaRPr lang="zh-TW" altLang="en-US" dirty="0"/>
          </a:p>
        </p:txBody>
      </p:sp>
      <mc:AlternateContent xmlns:mc="http://schemas.openxmlformats.org/markup-compatibility/2006" xmlns:a14="http://schemas.microsoft.com/office/drawing/2010/main">
        <mc:Choice Requires="a14">
          <p:sp>
            <p:nvSpPr>
              <p:cNvPr id="11" name="內容版面配置區 10"/>
              <p:cNvSpPr>
                <a:spLocks noGrp="1"/>
              </p:cNvSpPr>
              <p:nvPr>
                <p:ph idx="1"/>
              </p:nvPr>
            </p:nvSpPr>
            <p:spPr>
              <a:xfrm>
                <a:off x="838200" y="1825625"/>
                <a:ext cx="7656443" cy="4351338"/>
              </a:xfrm>
            </p:spPr>
            <p:txBody>
              <a:bodyPr/>
              <a:lstStyle/>
              <a:p>
                <a:pPr marL="342900" indent="-342900" algn="just"/>
                <a:r>
                  <a:rPr lang="en-US" altLang="zh-TW" dirty="0" smtClean="0"/>
                  <a:t>Use Photo resistor sensor to detect the LED light.</a:t>
                </a:r>
                <a:endParaRPr lang="zh-TW" altLang="en-US" dirty="0"/>
              </a:p>
              <a:p>
                <a:pPr marL="342900" indent="-342900" algn="just"/>
                <a:endParaRPr lang="en-US" altLang="zh-TW" dirty="0"/>
              </a:p>
              <a:p>
                <a:pPr marL="342900" indent="-342900" algn="just"/>
                <a14:m>
                  <m:oMath xmlns:m="http://schemas.openxmlformats.org/officeDocument/2006/math">
                    <m:sSub>
                      <m:sSubPr>
                        <m:ctrlPr>
                          <a:rPr lang="en-US" altLang="zh-TW" i="1" smtClean="0">
                            <a:latin typeface="Cambria Math"/>
                          </a:rPr>
                        </m:ctrlPr>
                      </m:sSubPr>
                      <m:e>
                        <m:r>
                          <m:rPr>
                            <m:sty m:val="p"/>
                          </m:rPr>
                          <a:rPr lang="en-US" altLang="zh-TW" i="1">
                            <a:latin typeface="Cambria Math" panose="02040503050406030204" pitchFamily="18" charset="0"/>
                          </a:rPr>
                          <m:t>V</m:t>
                        </m:r>
                      </m:e>
                      <m:sub>
                        <m:r>
                          <a:rPr lang="en-US" altLang="zh-TW" b="0" i="1" smtClean="0">
                            <a:latin typeface="Cambria Math" panose="02040503050406030204" pitchFamily="18" charset="0"/>
                          </a:rPr>
                          <m:t>𝑐𝑐</m:t>
                        </m:r>
                      </m:sub>
                    </m:sSub>
                  </m:oMath>
                </a14:m>
                <a:r>
                  <a:rPr lang="en-US" altLang="zh-TW" dirty="0" smtClean="0"/>
                  <a:t> connect </a:t>
                </a:r>
                <a:r>
                  <a:rPr lang="en-US" altLang="zh-TW" dirty="0"/>
                  <a:t>to Pi3’s 5V.</a:t>
                </a:r>
              </a:p>
              <a:p>
                <a:pPr marL="342900" indent="-342900" algn="just"/>
                <a:r>
                  <a:rPr lang="en-US" altLang="zh-TW" dirty="0"/>
                  <a:t>GND connect to Pi3’s GND.</a:t>
                </a:r>
              </a:p>
              <a:p>
                <a:pPr marL="342900" indent="-342900" algn="just"/>
                <a14:m>
                  <m:oMath xmlns:m="http://schemas.openxmlformats.org/officeDocument/2006/math">
                    <m:sSub>
                      <m:sSubPr>
                        <m:ctrlPr>
                          <a:rPr lang="en-US" altLang="zh-TW" i="1" smtClean="0">
                            <a:latin typeface="Cambria Math"/>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0</m:t>
                        </m:r>
                      </m:sub>
                    </m:sSub>
                  </m:oMath>
                </a14:m>
                <a:r>
                  <a:rPr lang="en-US" altLang="zh-TW" dirty="0" smtClean="0"/>
                  <a:t> </a:t>
                </a:r>
                <a:r>
                  <a:rPr lang="en-US" altLang="zh-TW" dirty="0"/>
                  <a:t>connect to GPIO Pin. </a:t>
                </a:r>
              </a:p>
              <a:p>
                <a:pPr marL="342900" indent="-342900" algn="just"/>
                <a:r>
                  <a:rPr lang="en-US" altLang="zh-TW" dirty="0"/>
                  <a:t>You can change the Variable Resistor to increase the sensitivity of the sensor. If the brightness is bright enough, </a:t>
                </a:r>
                <a14:m>
                  <m:oMath xmlns:m="http://schemas.openxmlformats.org/officeDocument/2006/math">
                    <m:sSub>
                      <m:sSubPr>
                        <m:ctrlPr>
                          <a:rPr lang="en-US" altLang="zh-TW" i="1">
                            <a:latin typeface="Cambria Math"/>
                          </a:rPr>
                        </m:ctrlPr>
                      </m:sSubPr>
                      <m:e>
                        <m:r>
                          <a:rPr lang="en-US" altLang="zh-TW" i="1">
                            <a:latin typeface="Cambria Math" panose="02040503050406030204" pitchFamily="18" charset="0"/>
                          </a:rPr>
                          <m:t>𝐷</m:t>
                        </m:r>
                      </m:e>
                      <m:sub>
                        <m:r>
                          <a:rPr lang="en-US" altLang="zh-TW" i="1">
                            <a:latin typeface="Cambria Math" panose="02040503050406030204" pitchFamily="18" charset="0"/>
                          </a:rPr>
                          <m:t>0</m:t>
                        </m:r>
                      </m:sub>
                    </m:sSub>
                  </m:oMath>
                </a14:m>
                <a:r>
                  <a:rPr lang="en-US" altLang="zh-TW" dirty="0"/>
                  <a:t> will be 0</a:t>
                </a:r>
                <a:r>
                  <a:rPr lang="en-US" altLang="zh-TW" dirty="0" smtClean="0"/>
                  <a:t>.</a:t>
                </a:r>
                <a:endParaRPr lang="en-US" altLang="zh-TW" dirty="0"/>
              </a:p>
            </p:txBody>
          </p:sp>
        </mc:Choice>
        <mc:Fallback xmlns="">
          <p:sp>
            <p:nvSpPr>
              <p:cNvPr id="11" name="內容版面配置區 10"/>
              <p:cNvSpPr>
                <a:spLocks noGrp="1" noRot="1" noChangeAspect="1" noMove="1" noResize="1" noEditPoints="1" noAdjustHandles="1" noChangeArrowheads="1" noChangeShapeType="1" noTextEdit="1"/>
              </p:cNvSpPr>
              <p:nvPr>
                <p:ph idx="1"/>
              </p:nvPr>
            </p:nvSpPr>
            <p:spPr>
              <a:xfrm>
                <a:off x="838200" y="1825625"/>
                <a:ext cx="7656443" cy="4351338"/>
              </a:xfrm>
              <a:blipFill>
                <a:blip r:embed="rId2"/>
                <a:stretch>
                  <a:fillRect l="-1434" t="-2241" r="-1673"/>
                </a:stretch>
              </a:blipFill>
            </p:spPr>
            <p:txBody>
              <a:bodyPr/>
              <a:lstStyle/>
              <a:p>
                <a:r>
                  <a:rPr lang="zh-TW" altLang="en-US">
                    <a:noFill/>
                  </a:rPr>
                  <a:t> </a:t>
                </a:r>
              </a:p>
            </p:txBody>
          </p:sp>
        </mc:Fallback>
      </mc:AlternateContent>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71" r="8512"/>
          <a:stretch/>
        </p:blipFill>
        <p:spPr bwMode="auto">
          <a:xfrm rot="16200000">
            <a:off x="8145796" y="2547279"/>
            <a:ext cx="5107708" cy="2249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6526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Touch sensor</a:t>
            </a:r>
            <a:endParaRPr lang="zh-TW" altLang="en-US" dirty="0"/>
          </a:p>
        </p:txBody>
      </p:sp>
      <p:sp>
        <p:nvSpPr>
          <p:cNvPr id="3" name="內容版面配置區 2"/>
          <p:cNvSpPr>
            <a:spLocks noGrp="1"/>
          </p:cNvSpPr>
          <p:nvPr>
            <p:ph idx="1"/>
          </p:nvPr>
        </p:nvSpPr>
        <p:spPr>
          <a:xfrm>
            <a:off x="838200" y="1825625"/>
            <a:ext cx="5767024" cy="4351338"/>
          </a:xfrm>
        </p:spPr>
        <p:txBody>
          <a:bodyPr/>
          <a:lstStyle/>
          <a:p>
            <a:pPr marL="342900" indent="-342900" algn="just"/>
            <a:r>
              <a:rPr lang="en-US" altLang="zh-TW" dirty="0"/>
              <a:t>Integrate touch sensors  to avoid an obstacle and walls of the area.</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4167" y="602295"/>
            <a:ext cx="3105979" cy="59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群組 4">
            <a:extLst>
              <a:ext uri="{FF2B5EF4-FFF2-40B4-BE49-F238E27FC236}">
                <a16:creationId xmlns:a16="http://schemas.microsoft.com/office/drawing/2014/main" xmlns="" id="{077A08E4-70E8-4010-8640-12CAF69AB6A3}"/>
              </a:ext>
            </a:extLst>
          </p:cNvPr>
          <p:cNvGrpSpPr/>
          <p:nvPr/>
        </p:nvGrpSpPr>
        <p:grpSpPr>
          <a:xfrm>
            <a:off x="5311980" y="2898888"/>
            <a:ext cx="3133869" cy="3278075"/>
            <a:chOff x="5148064" y="2453882"/>
            <a:chExt cx="1800200" cy="1883037"/>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453882"/>
              <a:ext cx="1800200" cy="177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6317080" y="4029142"/>
              <a:ext cx="612068" cy="307777"/>
            </a:xfrm>
            <a:prstGeom prst="rect">
              <a:avLst/>
            </a:prstGeom>
            <a:noFill/>
          </p:spPr>
          <p:txBody>
            <a:bodyPr wrap="square" rtlCol="0">
              <a:spAutoFit/>
            </a:bodyPr>
            <a:lstStyle/>
            <a:p>
              <a:r>
                <a:rPr lang="en-US" altLang="zh-TW" dirty="0"/>
                <a:t>COM</a:t>
              </a:r>
              <a:endParaRPr lang="zh-TW" altLang="en-US" dirty="0"/>
            </a:p>
          </p:txBody>
        </p:sp>
        <p:sp>
          <p:nvSpPr>
            <p:cNvPr id="8" name="文字方塊 7"/>
            <p:cNvSpPr txBox="1"/>
            <p:nvPr/>
          </p:nvSpPr>
          <p:spPr>
            <a:xfrm>
              <a:off x="5495072" y="3875254"/>
              <a:ext cx="516108" cy="307777"/>
            </a:xfrm>
            <a:prstGeom prst="rect">
              <a:avLst/>
            </a:prstGeom>
            <a:noFill/>
          </p:spPr>
          <p:txBody>
            <a:bodyPr wrap="square" rtlCol="0">
              <a:spAutoFit/>
            </a:bodyPr>
            <a:lstStyle/>
            <a:p>
              <a:r>
                <a:rPr lang="en-US" altLang="zh-TW" dirty="0"/>
                <a:t>NC</a:t>
              </a:r>
              <a:endParaRPr lang="zh-TW" altLang="en-US" dirty="0"/>
            </a:p>
          </p:txBody>
        </p:sp>
        <p:sp>
          <p:nvSpPr>
            <p:cNvPr id="9" name="文字方塊 8"/>
            <p:cNvSpPr txBox="1"/>
            <p:nvPr/>
          </p:nvSpPr>
          <p:spPr>
            <a:xfrm>
              <a:off x="5846653" y="3918275"/>
              <a:ext cx="483028" cy="307777"/>
            </a:xfrm>
            <a:prstGeom prst="rect">
              <a:avLst/>
            </a:prstGeom>
            <a:noFill/>
          </p:spPr>
          <p:txBody>
            <a:bodyPr wrap="square" rtlCol="0">
              <a:spAutoFit/>
            </a:bodyPr>
            <a:lstStyle/>
            <a:p>
              <a:r>
                <a:rPr lang="en-US" altLang="zh-TW" dirty="0"/>
                <a:t>NO</a:t>
              </a:r>
              <a:endParaRPr lang="zh-TW" altLang="en-US" dirty="0"/>
            </a:p>
          </p:txBody>
        </p:sp>
      </p:grpSp>
    </p:spTree>
    <p:extLst>
      <p:ext uri="{BB962C8B-B14F-4D97-AF65-F5344CB8AC3E}">
        <p14:creationId xmlns:p14="http://schemas.microsoft.com/office/powerpoint/2010/main" val="2997520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摺角紙張 3"/>
          <p:cNvSpPr/>
          <p:nvPr/>
        </p:nvSpPr>
        <p:spPr>
          <a:xfrm>
            <a:off x="2288769" y="1644074"/>
            <a:ext cx="6337995" cy="36423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Deadline</a:t>
            </a:r>
          </a:p>
          <a:p>
            <a:pPr algn="ctr"/>
            <a:r>
              <a:rPr lang="en-US" altLang="zh-TW" sz="3600" dirty="0" smtClean="0"/>
              <a:t>--------------------------------------------</a:t>
            </a:r>
            <a:endParaRPr lang="en-US" altLang="zh-TW" sz="3600" dirty="0"/>
          </a:p>
          <a:p>
            <a:pPr marL="342900" indent="-342900">
              <a:buFont typeface="Arial" panose="020B0604020202020204" pitchFamily="34" charset="0"/>
              <a:buChar char="•"/>
            </a:pPr>
            <a:r>
              <a:rPr lang="en-US" altLang="zh-TW" sz="3600" dirty="0" smtClean="0"/>
              <a:t>Checkpoint#3 </a:t>
            </a:r>
            <a:r>
              <a:rPr lang="en-US" altLang="zh-TW" sz="3600" dirty="0"/>
              <a:t>Demo : </a:t>
            </a:r>
            <a:r>
              <a:rPr lang="en-US" altLang="zh-TW" sz="3600" dirty="0" smtClean="0"/>
              <a:t>11/20</a:t>
            </a:r>
            <a:endParaRPr lang="en-US" altLang="zh-TW" sz="3600" dirty="0"/>
          </a:p>
          <a:p>
            <a:pPr marL="342900" indent="-342900">
              <a:buFont typeface="Arial" panose="020B0604020202020204" pitchFamily="34" charset="0"/>
              <a:buChar char="•"/>
            </a:pPr>
            <a:r>
              <a:rPr lang="en-US" altLang="zh-TW" sz="3600" dirty="0"/>
              <a:t>Checkpoint </a:t>
            </a:r>
            <a:r>
              <a:rPr lang="en-US" altLang="zh-TW" sz="3600" dirty="0" smtClean="0"/>
              <a:t>#3 </a:t>
            </a:r>
            <a:r>
              <a:rPr lang="en-US" altLang="zh-TW" sz="3600" dirty="0"/>
              <a:t>Report : </a:t>
            </a:r>
            <a:r>
              <a:rPr lang="en-US" altLang="zh-TW" sz="3600" dirty="0" smtClean="0"/>
              <a:t>11/27</a:t>
            </a:r>
            <a:endParaRPr lang="zh-TW" altLang="en-US" sz="3600" dirty="0"/>
          </a:p>
        </p:txBody>
      </p:sp>
    </p:spTree>
    <p:extLst>
      <p:ext uri="{BB962C8B-B14F-4D97-AF65-F5344CB8AC3E}">
        <p14:creationId xmlns:p14="http://schemas.microsoft.com/office/powerpoint/2010/main" val="314961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910" y="808470"/>
            <a:ext cx="10515600" cy="1325563"/>
          </a:xfrm>
        </p:spPr>
        <p:txBody>
          <a:bodyPr/>
          <a:lstStyle/>
          <a:p>
            <a:r>
              <a:rPr lang="en-US" altLang="zh-TW" dirty="0" smtClean="0"/>
              <a:t>CP #2 Demo </a:t>
            </a:r>
            <a:r>
              <a:rPr lang="en-US" altLang="zh-TW" dirty="0" smtClean="0"/>
              <a:t>Time</a:t>
            </a:r>
            <a:endParaRPr lang="zh-TW" altLang="en-US" dirty="0"/>
          </a:p>
        </p:txBody>
      </p:sp>
      <p:graphicFrame>
        <p:nvGraphicFramePr>
          <p:cNvPr id="3" name="表格 2"/>
          <p:cNvGraphicFramePr>
            <a:graphicFrameLocks noGrp="1"/>
          </p:cNvGraphicFramePr>
          <p:nvPr>
            <p:extLst/>
          </p:nvPr>
        </p:nvGraphicFramePr>
        <p:xfrm>
          <a:off x="4678043" y="365125"/>
          <a:ext cx="7235930" cy="6223638"/>
        </p:xfrm>
        <a:graphic>
          <a:graphicData uri="http://schemas.openxmlformats.org/drawingml/2006/table">
            <a:tbl>
              <a:tblPr firstRow="1" bandRow="1">
                <a:tableStyleId>{5940675A-B579-460E-94D1-54222C63F5DA}</a:tableStyleId>
              </a:tblPr>
              <a:tblGrid>
                <a:gridCol w="3617965">
                  <a:extLst>
                    <a:ext uri="{9D8B030D-6E8A-4147-A177-3AD203B41FA5}">
                      <a16:colId xmlns:a16="http://schemas.microsoft.com/office/drawing/2014/main" xmlns="" val="2128013508"/>
                    </a:ext>
                  </a:extLst>
                </a:gridCol>
                <a:gridCol w="3617965">
                  <a:extLst>
                    <a:ext uri="{9D8B030D-6E8A-4147-A177-3AD203B41FA5}">
                      <a16:colId xmlns:a16="http://schemas.microsoft.com/office/drawing/2014/main" xmlns="" val="3825300821"/>
                    </a:ext>
                  </a:extLst>
                </a:gridCol>
              </a:tblGrid>
              <a:tr h="906330">
                <a:tc>
                  <a:txBody>
                    <a:bodyPr/>
                    <a:lstStyle/>
                    <a:p>
                      <a:pPr algn="ctr"/>
                      <a:r>
                        <a:rPr lang="en-US" altLang="zh-TW" sz="2400" baseline="0" dirty="0" smtClean="0"/>
                        <a:t>Group A</a:t>
                      </a:r>
                    </a:p>
                    <a:p>
                      <a:pPr algn="ctr"/>
                      <a:r>
                        <a:rPr lang="en-US" altLang="zh-TW" sz="2400" dirty="0" smtClean="0"/>
                        <a:t>09:30 ~</a:t>
                      </a:r>
                      <a:r>
                        <a:rPr lang="en-US" altLang="zh-TW" sz="2400" baseline="0" dirty="0" smtClean="0"/>
                        <a:t> 10:30</a:t>
                      </a:r>
                      <a:endParaRPr lang="zh-TW" altLang="en-US" sz="2400" dirty="0"/>
                    </a:p>
                  </a:txBody>
                  <a:tcPr anchor="ctr"/>
                </a:tc>
                <a:tc>
                  <a:txBody>
                    <a:bodyPr/>
                    <a:lstStyle/>
                    <a:p>
                      <a:pPr algn="ctr"/>
                      <a:r>
                        <a:rPr lang="en-US" altLang="zh-TW" sz="2400" dirty="0" smtClean="0"/>
                        <a:t>Group B</a:t>
                      </a:r>
                    </a:p>
                    <a:p>
                      <a:pPr algn="ctr"/>
                      <a:r>
                        <a:rPr lang="en-US" altLang="zh-TW" sz="2400" dirty="0" smtClean="0"/>
                        <a:t>10:30 ~ 11:30</a:t>
                      </a:r>
                      <a:endParaRPr lang="zh-TW" altLang="en-US" sz="2400" dirty="0"/>
                    </a:p>
                  </a:txBody>
                  <a:tcPr anchor="ctr"/>
                </a:tc>
                <a:extLst>
                  <a:ext uri="{0D108BD9-81ED-4DB2-BD59-A6C34878D82A}">
                    <a16:rowId xmlns:a16="http://schemas.microsoft.com/office/drawing/2014/main" xmlns="" val="3004390640"/>
                  </a:ext>
                </a:extLst>
              </a:tr>
              <a:tr h="749058">
                <a:tc>
                  <a:txBody>
                    <a:bodyPr/>
                    <a:lstStyle/>
                    <a:p>
                      <a:pPr algn="ctr"/>
                      <a:r>
                        <a:rPr lang="en-US" altLang="zh-TW" sz="2400" dirty="0" smtClean="0"/>
                        <a:t>Team 7</a:t>
                      </a:r>
                      <a:endParaRPr lang="zh-TW" altLang="en-US" sz="2400" dirty="0"/>
                    </a:p>
                  </a:txBody>
                  <a:tcPr anchor="ctr"/>
                </a:tc>
                <a:tc>
                  <a:txBody>
                    <a:bodyPr/>
                    <a:lstStyle/>
                    <a:p>
                      <a:pPr algn="ctr"/>
                      <a:r>
                        <a:rPr lang="en-US" altLang="zh-TW" sz="2400" dirty="0" smtClean="0"/>
                        <a:t>Team 1</a:t>
                      </a:r>
                      <a:endParaRPr lang="zh-TW" altLang="en-US" sz="2400" dirty="0"/>
                    </a:p>
                  </a:txBody>
                  <a:tcPr anchor="ctr"/>
                </a:tc>
                <a:extLst>
                  <a:ext uri="{0D108BD9-81ED-4DB2-BD59-A6C34878D82A}">
                    <a16:rowId xmlns:a16="http://schemas.microsoft.com/office/drawing/2014/main" xmlns="" val="3654256646"/>
                  </a:ext>
                </a:extLst>
              </a:tr>
              <a:tr h="749058">
                <a:tc>
                  <a:txBody>
                    <a:bodyPr/>
                    <a:lstStyle/>
                    <a:p>
                      <a:pPr algn="ctr"/>
                      <a:r>
                        <a:rPr lang="en-US" altLang="zh-TW" sz="2400" dirty="0" smtClean="0"/>
                        <a:t>Team 8</a:t>
                      </a:r>
                      <a:endParaRPr lang="zh-TW" altLang="en-US" sz="2400" dirty="0"/>
                    </a:p>
                  </a:txBody>
                  <a:tcPr anchor="ctr"/>
                </a:tc>
                <a:tc>
                  <a:txBody>
                    <a:bodyPr/>
                    <a:lstStyle/>
                    <a:p>
                      <a:pPr algn="ctr"/>
                      <a:r>
                        <a:rPr lang="en-US" altLang="zh-TW" sz="2400" dirty="0" smtClean="0"/>
                        <a:t>Team 2</a:t>
                      </a:r>
                      <a:endParaRPr lang="zh-TW" altLang="en-US" sz="2400" dirty="0"/>
                    </a:p>
                  </a:txBody>
                  <a:tcPr anchor="ctr"/>
                </a:tc>
                <a:extLst>
                  <a:ext uri="{0D108BD9-81ED-4DB2-BD59-A6C34878D82A}">
                    <a16:rowId xmlns:a16="http://schemas.microsoft.com/office/drawing/2014/main" xmlns="" val="898476449"/>
                  </a:ext>
                </a:extLst>
              </a:tr>
              <a:tr h="749058">
                <a:tc>
                  <a:txBody>
                    <a:bodyPr/>
                    <a:lstStyle/>
                    <a:p>
                      <a:pPr algn="ctr"/>
                      <a:r>
                        <a:rPr lang="en-US" altLang="zh-TW" sz="2400" dirty="0" smtClean="0"/>
                        <a:t>Team 9</a:t>
                      </a:r>
                      <a:endParaRPr lang="zh-TW" altLang="en-US" sz="2400" dirty="0"/>
                    </a:p>
                  </a:txBody>
                  <a:tcPr anchor="ctr"/>
                </a:tc>
                <a:tc>
                  <a:txBody>
                    <a:bodyPr/>
                    <a:lstStyle/>
                    <a:p>
                      <a:pPr algn="ctr"/>
                      <a:r>
                        <a:rPr lang="en-US" altLang="zh-TW" sz="2400" dirty="0" smtClean="0"/>
                        <a:t>Team 3</a:t>
                      </a:r>
                      <a:endParaRPr lang="zh-TW" altLang="en-US" sz="2400" dirty="0"/>
                    </a:p>
                  </a:txBody>
                  <a:tcPr anchor="ctr"/>
                </a:tc>
                <a:extLst>
                  <a:ext uri="{0D108BD9-81ED-4DB2-BD59-A6C34878D82A}">
                    <a16:rowId xmlns:a16="http://schemas.microsoft.com/office/drawing/2014/main" xmlns="" val="1806989600"/>
                  </a:ext>
                </a:extLst>
              </a:tr>
              <a:tr h="749058">
                <a:tc>
                  <a:txBody>
                    <a:bodyPr/>
                    <a:lstStyle/>
                    <a:p>
                      <a:pPr algn="ctr"/>
                      <a:r>
                        <a:rPr lang="en-US" altLang="zh-TW" sz="2400" dirty="0" smtClean="0"/>
                        <a:t>Team 10</a:t>
                      </a:r>
                      <a:endParaRPr lang="zh-TW" altLang="en-US" sz="2400" dirty="0"/>
                    </a:p>
                  </a:txBody>
                  <a:tcPr anchor="ctr"/>
                </a:tc>
                <a:tc>
                  <a:txBody>
                    <a:bodyPr/>
                    <a:lstStyle/>
                    <a:p>
                      <a:pPr algn="ctr"/>
                      <a:r>
                        <a:rPr lang="en-US" altLang="zh-TW" sz="2400" dirty="0" smtClean="0"/>
                        <a:t>Team 4</a:t>
                      </a:r>
                      <a:endParaRPr lang="zh-TW" altLang="en-US" sz="2400" dirty="0"/>
                    </a:p>
                  </a:txBody>
                  <a:tcPr anchor="ctr"/>
                </a:tc>
                <a:extLst>
                  <a:ext uri="{0D108BD9-81ED-4DB2-BD59-A6C34878D82A}">
                    <a16:rowId xmlns:a16="http://schemas.microsoft.com/office/drawing/2014/main" xmlns="" val="3237797065"/>
                  </a:ext>
                </a:extLst>
              </a:tr>
              <a:tr h="749058">
                <a:tc>
                  <a:txBody>
                    <a:bodyPr/>
                    <a:lstStyle/>
                    <a:p>
                      <a:pPr algn="ctr"/>
                      <a:r>
                        <a:rPr lang="en-US" altLang="zh-TW" sz="2400" dirty="0" smtClean="0"/>
                        <a:t>Team 11</a:t>
                      </a:r>
                      <a:endParaRPr lang="zh-TW" altLang="en-US" sz="2400" dirty="0"/>
                    </a:p>
                  </a:txBody>
                  <a:tcPr anchor="ctr"/>
                </a:tc>
                <a:tc>
                  <a:txBody>
                    <a:bodyPr/>
                    <a:lstStyle/>
                    <a:p>
                      <a:pPr algn="ctr"/>
                      <a:r>
                        <a:rPr lang="en-US" altLang="zh-TW" sz="2400" dirty="0" smtClean="0"/>
                        <a:t>Team 5</a:t>
                      </a:r>
                      <a:endParaRPr lang="zh-TW" altLang="en-US" sz="2400" dirty="0"/>
                    </a:p>
                  </a:txBody>
                  <a:tcPr anchor="ctr"/>
                </a:tc>
                <a:extLst>
                  <a:ext uri="{0D108BD9-81ED-4DB2-BD59-A6C34878D82A}">
                    <a16:rowId xmlns:a16="http://schemas.microsoft.com/office/drawing/2014/main" xmlns="" val="292108643"/>
                  </a:ext>
                </a:extLst>
              </a:tr>
              <a:tr h="749058">
                <a:tc>
                  <a:txBody>
                    <a:bodyPr/>
                    <a:lstStyle/>
                    <a:p>
                      <a:pPr algn="ctr"/>
                      <a:r>
                        <a:rPr lang="en-US" altLang="zh-TW" sz="2400" dirty="0" smtClean="0"/>
                        <a:t>Team 12</a:t>
                      </a:r>
                      <a:endParaRPr lang="zh-TW" altLang="en-US" sz="2400" dirty="0"/>
                    </a:p>
                  </a:txBody>
                  <a:tcPr anchor="ctr"/>
                </a:tc>
                <a:tc>
                  <a:txBody>
                    <a:bodyPr/>
                    <a:lstStyle/>
                    <a:p>
                      <a:pPr algn="ctr"/>
                      <a:r>
                        <a:rPr lang="en-US" altLang="zh-TW" sz="2400" dirty="0" smtClean="0"/>
                        <a:t>Team 6</a:t>
                      </a:r>
                      <a:endParaRPr lang="zh-TW" altLang="en-US" sz="2400" dirty="0"/>
                    </a:p>
                  </a:txBody>
                  <a:tcPr anchor="ctr"/>
                </a:tc>
                <a:extLst>
                  <a:ext uri="{0D108BD9-81ED-4DB2-BD59-A6C34878D82A}">
                    <a16:rowId xmlns:a16="http://schemas.microsoft.com/office/drawing/2014/main" xmlns="" val="3510628072"/>
                  </a:ext>
                </a:extLst>
              </a:tr>
              <a:tr h="749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t>Team 13</a:t>
                      </a:r>
                      <a:endParaRPr lang="zh-TW" altLang="en-US" sz="2400" dirty="0" smtClean="0"/>
                    </a:p>
                    <a:p>
                      <a:pPr algn="ctr"/>
                      <a:endParaRPr lang="zh-TW" alt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t> </a:t>
                      </a:r>
                      <a:endParaRPr lang="zh-TW" altLang="en-US" sz="2400" dirty="0" smtClean="0"/>
                    </a:p>
                  </a:txBody>
                  <a:tcPr anchor="ctr"/>
                </a:tc>
                <a:extLst>
                  <a:ext uri="{0D108BD9-81ED-4DB2-BD59-A6C34878D82A}">
                    <a16:rowId xmlns:a16="http://schemas.microsoft.com/office/drawing/2014/main" xmlns="" val="998567295"/>
                  </a:ext>
                </a:extLst>
              </a:tr>
            </a:tbl>
          </a:graphicData>
        </a:graphic>
      </p:graphicFrame>
    </p:spTree>
    <p:custDataLst>
      <p:tags r:id="rId1"/>
    </p:custDataLst>
    <p:extLst>
      <p:ext uri="{BB962C8B-B14F-4D97-AF65-F5344CB8AC3E}">
        <p14:creationId xmlns:p14="http://schemas.microsoft.com/office/powerpoint/2010/main" val="4035203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838200" y="1825624"/>
            <a:ext cx="10515600" cy="4708179"/>
          </a:xfrm>
        </p:spPr>
        <p:txBody>
          <a:bodyPr>
            <a:normAutofit/>
          </a:bodyPr>
          <a:lstStyle/>
          <a:p>
            <a:pPr>
              <a:lnSpc>
                <a:spcPct val="150000"/>
              </a:lnSpc>
            </a:pPr>
            <a:r>
              <a:rPr lang="en-US" altLang="zh-TW" dirty="0" smtClean="0"/>
              <a:t>CP 3 Supplies </a:t>
            </a:r>
          </a:p>
          <a:p>
            <a:pPr>
              <a:lnSpc>
                <a:spcPct val="150000"/>
              </a:lnSpc>
            </a:pPr>
            <a:r>
              <a:rPr lang="en-US" altLang="zh-TW" dirty="0" smtClean="0"/>
              <a:t>Checkpoint #3</a:t>
            </a:r>
            <a:r>
              <a:rPr lang="zh-TW" altLang="en-US" dirty="0" smtClean="0"/>
              <a:t> </a:t>
            </a:r>
            <a:r>
              <a:rPr lang="en-US" altLang="zh-TW" dirty="0" smtClean="0"/>
              <a:t>Assignment</a:t>
            </a:r>
          </a:p>
          <a:p>
            <a:pPr>
              <a:lnSpc>
                <a:spcPct val="150000"/>
              </a:lnSpc>
            </a:pPr>
            <a:r>
              <a:rPr lang="en-US" altLang="zh-TW" dirty="0" smtClean="0"/>
              <a:t>Hardware Configuration</a:t>
            </a:r>
          </a:p>
          <a:p>
            <a:pPr>
              <a:lnSpc>
                <a:spcPct val="150000"/>
              </a:lnSpc>
            </a:pPr>
            <a:r>
              <a:rPr lang="en-US" altLang="zh-TW" dirty="0" smtClean="0"/>
              <a:t>Introduce to GPIO of Raspberry Pi</a:t>
            </a:r>
          </a:p>
          <a:p>
            <a:pPr>
              <a:lnSpc>
                <a:spcPct val="150000"/>
              </a:lnSpc>
            </a:pPr>
            <a:r>
              <a:rPr lang="en-US" altLang="zh-TW" dirty="0"/>
              <a:t>Photo resistor sensor</a:t>
            </a:r>
            <a:r>
              <a:rPr lang="zh-TW" altLang="en-US" dirty="0"/>
              <a:t> </a:t>
            </a:r>
            <a:r>
              <a:rPr lang="en-US" altLang="zh-TW" dirty="0"/>
              <a:t>and Touch </a:t>
            </a:r>
            <a:r>
              <a:rPr lang="en-US" altLang="zh-TW" dirty="0" smtClean="0"/>
              <a:t>sensor</a:t>
            </a:r>
          </a:p>
          <a:p>
            <a:pPr>
              <a:lnSpc>
                <a:spcPct val="150000"/>
              </a:lnSpc>
            </a:pPr>
            <a:r>
              <a:rPr lang="en-US" altLang="zh-TW" dirty="0" smtClean="0"/>
              <a:t>Checkpoint#2 Demo &amp; grading</a:t>
            </a:r>
            <a:endParaRPr lang="zh-TW" altLang="en-US" dirty="0"/>
          </a:p>
        </p:txBody>
      </p:sp>
    </p:spTree>
    <p:extLst>
      <p:ext uri="{BB962C8B-B14F-4D97-AF65-F5344CB8AC3E}">
        <p14:creationId xmlns:p14="http://schemas.microsoft.com/office/powerpoint/2010/main" val="4145614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51477"/>
            <a:ext cx="10515600" cy="1325563"/>
          </a:xfrm>
        </p:spPr>
        <p:txBody>
          <a:bodyPr/>
          <a:lstStyle/>
          <a:p>
            <a:r>
              <a:rPr lang="en-US" altLang="zh-TW" dirty="0" smtClean="0"/>
              <a:t>CP 3 Supplies</a:t>
            </a:r>
            <a:endParaRPr lang="zh-TW" altLang="en-US"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71" r="8512"/>
          <a:stretch/>
        </p:blipFill>
        <p:spPr bwMode="auto">
          <a:xfrm rot="16200000">
            <a:off x="6430365" y="4090496"/>
            <a:ext cx="3171825" cy="139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字方塊 9"/>
          <p:cNvSpPr txBox="1"/>
          <p:nvPr/>
        </p:nvSpPr>
        <p:spPr>
          <a:xfrm>
            <a:off x="7749383" y="2811275"/>
            <a:ext cx="395785" cy="523220"/>
          </a:xfrm>
          <a:prstGeom prst="rect">
            <a:avLst/>
          </a:prstGeom>
          <a:noFill/>
        </p:spPr>
        <p:txBody>
          <a:bodyPr wrap="square" rtlCol="0">
            <a:spAutoFit/>
          </a:bodyPr>
          <a:lstStyle/>
          <a:p>
            <a:r>
              <a:rPr lang="en-US" altLang="zh-TW" sz="2800" dirty="0" smtClean="0"/>
              <a:t>1</a:t>
            </a:r>
            <a:endParaRPr lang="zh-TW" altLang="en-US" sz="2800" dirty="0"/>
          </a:p>
        </p:txBody>
      </p:sp>
      <p:grpSp>
        <p:nvGrpSpPr>
          <p:cNvPr id="11" name="群組 10">
            <a:extLst>
              <a:ext uri="{FF2B5EF4-FFF2-40B4-BE49-F238E27FC236}">
                <a16:creationId xmlns:a16="http://schemas.microsoft.com/office/drawing/2014/main" xmlns="" id="{077A08E4-70E8-4010-8640-12CAF69AB6A3}"/>
              </a:ext>
            </a:extLst>
          </p:cNvPr>
          <p:cNvGrpSpPr/>
          <p:nvPr/>
        </p:nvGrpSpPr>
        <p:grpSpPr>
          <a:xfrm>
            <a:off x="9013878" y="3386520"/>
            <a:ext cx="2701025" cy="2825314"/>
            <a:chOff x="5148064" y="2453882"/>
            <a:chExt cx="1800200" cy="188303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453882"/>
              <a:ext cx="1800200" cy="177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6317080" y="4029142"/>
              <a:ext cx="612068" cy="307777"/>
            </a:xfrm>
            <a:prstGeom prst="rect">
              <a:avLst/>
            </a:prstGeom>
            <a:noFill/>
          </p:spPr>
          <p:txBody>
            <a:bodyPr wrap="square" rtlCol="0">
              <a:spAutoFit/>
            </a:bodyPr>
            <a:lstStyle/>
            <a:p>
              <a:r>
                <a:rPr lang="en-US" altLang="zh-TW" dirty="0"/>
                <a:t>COM</a:t>
              </a:r>
              <a:endParaRPr lang="zh-TW" altLang="en-US" dirty="0"/>
            </a:p>
          </p:txBody>
        </p:sp>
        <p:sp>
          <p:nvSpPr>
            <p:cNvPr id="14" name="文字方塊 13"/>
            <p:cNvSpPr txBox="1"/>
            <p:nvPr/>
          </p:nvSpPr>
          <p:spPr>
            <a:xfrm>
              <a:off x="5495072" y="3875254"/>
              <a:ext cx="516108" cy="307777"/>
            </a:xfrm>
            <a:prstGeom prst="rect">
              <a:avLst/>
            </a:prstGeom>
            <a:noFill/>
          </p:spPr>
          <p:txBody>
            <a:bodyPr wrap="square" rtlCol="0">
              <a:spAutoFit/>
            </a:bodyPr>
            <a:lstStyle/>
            <a:p>
              <a:r>
                <a:rPr lang="en-US" altLang="zh-TW" dirty="0"/>
                <a:t>NC</a:t>
              </a:r>
              <a:endParaRPr lang="zh-TW" altLang="en-US" dirty="0"/>
            </a:p>
          </p:txBody>
        </p:sp>
        <p:sp>
          <p:nvSpPr>
            <p:cNvPr id="15" name="文字方塊 14"/>
            <p:cNvSpPr txBox="1"/>
            <p:nvPr/>
          </p:nvSpPr>
          <p:spPr>
            <a:xfrm>
              <a:off x="5846653" y="3918275"/>
              <a:ext cx="483028" cy="307777"/>
            </a:xfrm>
            <a:prstGeom prst="rect">
              <a:avLst/>
            </a:prstGeom>
            <a:noFill/>
          </p:spPr>
          <p:txBody>
            <a:bodyPr wrap="square" rtlCol="0">
              <a:spAutoFit/>
            </a:bodyPr>
            <a:lstStyle/>
            <a:p>
              <a:r>
                <a:rPr lang="en-US" altLang="zh-TW" dirty="0"/>
                <a:t>NO</a:t>
              </a:r>
              <a:endParaRPr lang="zh-TW" altLang="en-US" dirty="0"/>
            </a:p>
          </p:txBody>
        </p:sp>
      </p:grpSp>
      <p:sp>
        <p:nvSpPr>
          <p:cNvPr id="16" name="文字方塊 15"/>
          <p:cNvSpPr txBox="1"/>
          <p:nvPr/>
        </p:nvSpPr>
        <p:spPr>
          <a:xfrm>
            <a:off x="10086310" y="2798751"/>
            <a:ext cx="395785" cy="523220"/>
          </a:xfrm>
          <a:prstGeom prst="rect">
            <a:avLst/>
          </a:prstGeom>
          <a:noFill/>
        </p:spPr>
        <p:txBody>
          <a:bodyPr wrap="square" rtlCol="0">
            <a:spAutoFit/>
          </a:bodyPr>
          <a:lstStyle/>
          <a:p>
            <a:r>
              <a:rPr lang="en-US" altLang="zh-TW" sz="2800" dirty="0" smtClean="0"/>
              <a:t>2</a:t>
            </a:r>
            <a:endParaRPr lang="zh-TW" altLang="en-US" sz="2800" dirty="0"/>
          </a:p>
        </p:txBody>
      </p:sp>
      <p:grpSp>
        <p:nvGrpSpPr>
          <p:cNvPr id="5" name="群組 4"/>
          <p:cNvGrpSpPr/>
          <p:nvPr/>
        </p:nvGrpSpPr>
        <p:grpSpPr>
          <a:xfrm>
            <a:off x="141538" y="1983964"/>
            <a:ext cx="6819324" cy="2805112"/>
            <a:chOff x="141538" y="1983964"/>
            <a:chExt cx="6819324" cy="2805112"/>
          </a:xfrm>
        </p:grpSpPr>
        <p:pic>
          <p:nvPicPr>
            <p:cNvPr id="3" name="圖片 2"/>
            <p:cNvPicPr>
              <a:picLocks noChangeAspect="1"/>
            </p:cNvPicPr>
            <p:nvPr/>
          </p:nvPicPr>
          <p:blipFill>
            <a:blip r:embed="rId4"/>
            <a:stretch>
              <a:fillRect/>
            </a:stretch>
          </p:blipFill>
          <p:spPr>
            <a:xfrm>
              <a:off x="141538" y="1983964"/>
              <a:ext cx="6819324" cy="2805112"/>
            </a:xfrm>
            <a:prstGeom prst="rect">
              <a:avLst/>
            </a:prstGeom>
          </p:spPr>
        </p:pic>
        <p:sp>
          <p:nvSpPr>
            <p:cNvPr id="4" name="矩形 3"/>
            <p:cNvSpPr/>
            <p:nvPr/>
          </p:nvSpPr>
          <p:spPr>
            <a:xfrm>
              <a:off x="3220995" y="3451655"/>
              <a:ext cx="1194486" cy="19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325395" y="3386520"/>
              <a:ext cx="243016" cy="262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68574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 #3 Assignment</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purpose of this checkpoint is to make sure you can control your robot to move in the arena. The mobile robot needs to detect an obstacle in front of it and take action to avoid the obstacle in order to continue its motion.</a:t>
            </a:r>
            <a:endParaRPr lang="zh-TW" altLang="zh-TW" dirty="0"/>
          </a:p>
          <a:p>
            <a:r>
              <a:rPr lang="en-US" altLang="zh-TW" dirty="0" smtClean="0"/>
              <a:t>Further, </a:t>
            </a:r>
            <a:r>
              <a:rPr lang="en-US" altLang="zh-TW" dirty="0"/>
              <a:t>your robot can find the </a:t>
            </a:r>
            <a:r>
              <a:rPr lang="en-US" altLang="zh-TW" dirty="0" smtClean="0"/>
              <a:t>puck. </a:t>
            </a:r>
            <a:r>
              <a:rPr lang="en-US" altLang="zh-TW" dirty="0"/>
              <a:t>In this checkpoint, the </a:t>
            </a:r>
            <a:r>
              <a:rPr lang="en-US" altLang="zh-TW" dirty="0" smtClean="0"/>
              <a:t>puck </a:t>
            </a:r>
            <a:r>
              <a:rPr lang="en-US" altLang="zh-TW" dirty="0"/>
              <a:t>is a ring of LED lights.</a:t>
            </a:r>
            <a:endParaRPr lang="zh-TW" altLang="zh-TW" dirty="0"/>
          </a:p>
          <a:p>
            <a:pPr marL="0" indent="0">
              <a:buNone/>
            </a:pPr>
            <a:endParaRPr lang="zh-TW" altLang="en-US" dirty="0"/>
          </a:p>
        </p:txBody>
      </p:sp>
    </p:spTree>
    <p:extLst>
      <p:ext uri="{BB962C8B-B14F-4D97-AF65-F5344CB8AC3E}">
        <p14:creationId xmlns:p14="http://schemas.microsoft.com/office/powerpoint/2010/main" val="3592557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 #3 Grading Policy</a:t>
            </a:r>
            <a:endParaRPr lang="zh-TW" altLang="en-US" dirty="0"/>
          </a:p>
        </p:txBody>
      </p:sp>
      <p:sp>
        <p:nvSpPr>
          <p:cNvPr id="3" name="內容版面配置區 2"/>
          <p:cNvSpPr>
            <a:spLocks noGrp="1"/>
          </p:cNvSpPr>
          <p:nvPr>
            <p:ph idx="1"/>
          </p:nvPr>
        </p:nvSpPr>
        <p:spPr>
          <a:xfrm>
            <a:off x="646546" y="1834861"/>
            <a:ext cx="11134366" cy="4351338"/>
          </a:xfrm>
        </p:spPr>
        <p:txBody>
          <a:bodyPr>
            <a:normAutofit/>
          </a:bodyPr>
          <a:lstStyle/>
          <a:p>
            <a:pPr marL="342900" indent="-342900">
              <a:buFont typeface="+mj-lt"/>
              <a:buAutoNum type="arabicPeriod"/>
            </a:pPr>
            <a:r>
              <a:rPr lang="en-US" altLang="zh-TW" dirty="0" smtClean="0"/>
              <a:t>Please </a:t>
            </a:r>
            <a:r>
              <a:rPr lang="en-US" altLang="zh-TW" dirty="0"/>
              <a:t>start to arrange the space configuration of your robot, make sure every and each component such as circuit </a:t>
            </a:r>
            <a:r>
              <a:rPr lang="en-US" altLang="zh-TW" dirty="0" smtClean="0"/>
              <a:t>boards </a:t>
            </a:r>
            <a:r>
              <a:rPr lang="en-US" altLang="zh-TW" dirty="0"/>
              <a:t>and </a:t>
            </a:r>
            <a:r>
              <a:rPr lang="en-US" altLang="zh-TW" dirty="0" smtClean="0"/>
              <a:t>sensors </a:t>
            </a:r>
            <a:r>
              <a:rPr lang="en-US" altLang="zh-TW" dirty="0"/>
              <a:t>is settled firmly and stable on the chassis and all the robot functions will not be affected by wires. </a:t>
            </a:r>
            <a:r>
              <a:rPr lang="en-US" altLang="zh-TW" b="1" dirty="0"/>
              <a:t>(15%) </a:t>
            </a:r>
          </a:p>
          <a:p>
            <a:pPr marL="342900" indent="-342900">
              <a:buFont typeface="+mj-lt"/>
              <a:buAutoNum type="arabicPeriod"/>
            </a:pPr>
            <a:r>
              <a:rPr lang="en-US" altLang="zh-TW" dirty="0"/>
              <a:t>Make sure that your robot can move freely. It means that you do not need to use keyboard to control it anymore. </a:t>
            </a:r>
            <a:r>
              <a:rPr lang="en-US" altLang="zh-TW" b="1" dirty="0"/>
              <a:t>(20%) </a:t>
            </a:r>
          </a:p>
          <a:p>
            <a:pPr marL="342900" indent="-342900">
              <a:buFont typeface="+mj-lt"/>
              <a:buAutoNum type="arabicPeriod"/>
            </a:pPr>
            <a:r>
              <a:rPr lang="en-US" altLang="zh-TW" dirty="0"/>
              <a:t>Integrate a light sensor and two touch sensors to the robot and program your robot to find and move toward </a:t>
            </a:r>
            <a:r>
              <a:rPr lang="en-US" altLang="zh-TW" dirty="0" smtClean="0"/>
              <a:t>the puck (LED light). </a:t>
            </a:r>
            <a:r>
              <a:rPr lang="en-US" altLang="zh-TW" b="1" dirty="0"/>
              <a:t>(30%) </a:t>
            </a:r>
          </a:p>
          <a:p>
            <a:pPr marL="342900" indent="-342900">
              <a:buFont typeface="+mj-lt"/>
              <a:buAutoNum type="arabicPeriod"/>
            </a:pPr>
            <a:r>
              <a:rPr lang="en-US" altLang="zh-TW" dirty="0"/>
              <a:t>The time to find the </a:t>
            </a:r>
            <a:r>
              <a:rPr lang="en-US" altLang="zh-TW" dirty="0" smtClean="0"/>
              <a:t>puck (in </a:t>
            </a:r>
            <a:r>
              <a:rPr lang="en-US" altLang="zh-TW" dirty="0" smtClean="0"/>
              <a:t>90 sec). </a:t>
            </a:r>
            <a:r>
              <a:rPr lang="en-US" altLang="zh-TW" b="1" dirty="0"/>
              <a:t>(35%) </a:t>
            </a:r>
          </a:p>
          <a:p>
            <a:pPr lvl="1"/>
            <a:endParaRPr lang="zh-TW" altLang="zh-TW" dirty="0"/>
          </a:p>
        </p:txBody>
      </p:sp>
    </p:spTree>
    <p:extLst>
      <p:ext uri="{BB962C8B-B14F-4D97-AF65-F5344CB8AC3E}">
        <p14:creationId xmlns:p14="http://schemas.microsoft.com/office/powerpoint/2010/main" val="239158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 #3</a:t>
            </a:r>
            <a:endParaRPr lang="zh-TW" altLang="en-US" dirty="0"/>
          </a:p>
        </p:txBody>
      </p:sp>
      <p:pic>
        <p:nvPicPr>
          <p:cNvPr id="6" name="Picture 2">
            <a:hlinkClick r:id="rId2" action="ppaction://hlinkfile"/>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231" b="5202"/>
          <a:stretch/>
        </p:blipFill>
        <p:spPr bwMode="auto">
          <a:xfrm>
            <a:off x="1844507" y="1395125"/>
            <a:ext cx="8632295" cy="5000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174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Hardware Configuration</a:t>
            </a:r>
            <a:endParaRPr lang="zh-TW" altLang="en-US" dirty="0"/>
          </a:p>
        </p:txBody>
      </p:sp>
      <p:pic>
        <p:nvPicPr>
          <p:cNvPr id="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7398" y="1924051"/>
            <a:ext cx="6111427" cy="458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60430" y="365125"/>
            <a:ext cx="5121855" cy="6139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75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GPIO</a:t>
            </a:r>
            <a:r>
              <a:rPr lang="zh-TW" altLang="en-US" dirty="0" smtClean="0"/>
              <a:t> </a:t>
            </a:r>
            <a:r>
              <a:rPr lang="en-US" altLang="zh-TW" dirty="0" smtClean="0"/>
              <a:t>of Raspberry Pi</a:t>
            </a:r>
            <a:endParaRPr lang="zh-TW" altLang="en-US" dirty="0"/>
          </a:p>
        </p:txBody>
      </p:sp>
      <p:sp>
        <p:nvSpPr>
          <p:cNvPr id="5" name="內容版面配置區 4"/>
          <p:cNvSpPr>
            <a:spLocks noGrp="1"/>
          </p:cNvSpPr>
          <p:nvPr>
            <p:ph idx="1"/>
          </p:nvPr>
        </p:nvSpPr>
        <p:spPr/>
        <p:txBody>
          <a:bodyPr/>
          <a:lstStyle/>
          <a:p>
            <a:r>
              <a:rPr lang="en-US" altLang="zh-TW" dirty="0" smtClean="0"/>
              <a:t>GPIO: General-Purpose </a:t>
            </a:r>
            <a:r>
              <a:rPr lang="en-US" altLang="zh-TW" dirty="0" err="1" smtClean="0"/>
              <a:t>Input/Output</a:t>
            </a:r>
            <a:endParaRPr lang="en-US" altLang="zh-TW" dirty="0" smtClean="0"/>
          </a:p>
          <a:p>
            <a:endParaRPr lang="zh-TW" altLang="en-US" dirty="0"/>
          </a:p>
        </p:txBody>
      </p:sp>
      <p:pic>
        <p:nvPicPr>
          <p:cNvPr id="1026" name="Picture 2" descr="GPIO pi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55"/>
          <a:stretch/>
        </p:blipFill>
        <p:spPr bwMode="auto">
          <a:xfrm>
            <a:off x="1104095" y="2442949"/>
            <a:ext cx="9384210" cy="18075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IO layout"/>
          <p:cNvPicPr>
            <a:picLocks noChangeAspect="1" noChangeArrowheads="1"/>
          </p:cNvPicPr>
          <p:nvPr/>
        </p:nvPicPr>
        <p:blipFill rotWithShape="1">
          <a:blip r:embed="rId4">
            <a:extLst>
              <a:ext uri="{28A0092B-C50C-407E-A947-70E740481C1C}">
                <a14:useLocalDpi xmlns:a14="http://schemas.microsoft.com/office/drawing/2010/main" val="0"/>
              </a:ext>
            </a:extLst>
          </a:blip>
          <a:srcRect b="9824"/>
          <a:stretch/>
        </p:blipFill>
        <p:spPr bwMode="auto">
          <a:xfrm>
            <a:off x="810905" y="4345954"/>
            <a:ext cx="9076897" cy="243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216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en" altLang="zh-TW" dirty="0"/>
              <a:t>Wiring </a:t>
            </a:r>
            <a:r>
              <a:rPr lang="en" altLang="zh-TW" dirty="0" smtClean="0"/>
              <a:t>Pi: </a:t>
            </a:r>
            <a:r>
              <a:rPr lang="en-US" altLang="zh-TW" dirty="0" smtClean="0"/>
              <a:t>GPIO </a:t>
            </a:r>
            <a:r>
              <a:rPr lang="en-US" altLang="zh-TW" dirty="0"/>
              <a:t>interface </a:t>
            </a:r>
            <a:r>
              <a:rPr lang="en-US" altLang="zh-TW" dirty="0" smtClean="0"/>
              <a:t>library</a:t>
            </a:r>
            <a:endParaRPr lang="zh-TW" altLang="en-US" dirty="0"/>
          </a:p>
        </p:txBody>
      </p:sp>
      <p:sp>
        <p:nvSpPr>
          <p:cNvPr id="3" name="內容版面配置區 2"/>
          <p:cNvSpPr>
            <a:spLocks noGrp="1"/>
          </p:cNvSpPr>
          <p:nvPr>
            <p:ph idx="1"/>
          </p:nvPr>
        </p:nvSpPr>
        <p:spPr>
          <a:xfrm>
            <a:off x="838200" y="1518549"/>
            <a:ext cx="10515600" cy="5339451"/>
          </a:xfrm>
        </p:spPr>
        <p:txBody>
          <a:bodyPr>
            <a:normAutofit/>
          </a:bodyPr>
          <a:lstStyle/>
          <a:p>
            <a:r>
              <a:rPr lang="en-US" altLang="zh-TW" dirty="0" err="1"/>
              <a:t>WiringPi</a:t>
            </a:r>
            <a:r>
              <a:rPr lang="en-US" altLang="zh-TW" dirty="0"/>
              <a:t> is an attempt to bring Arduino-wiring-like simplicity to the Raspberry Pi.</a:t>
            </a:r>
          </a:p>
          <a:p>
            <a:r>
              <a:rPr lang="en-US" altLang="zh-TW" dirty="0"/>
              <a:t>The goal is to have a single common platform and set of functions for accessing the Raspberry Pi GPIO across multiple languages</a:t>
            </a:r>
            <a:r>
              <a:rPr lang="en-US" altLang="zh-TW" dirty="0" smtClean="0"/>
              <a:t>.</a:t>
            </a:r>
          </a:p>
          <a:p>
            <a:r>
              <a:rPr lang="en-US" altLang="zh-TW" dirty="0" smtClean="0"/>
              <a:t>Installation:</a:t>
            </a:r>
          </a:p>
          <a:p>
            <a:pPr lvl="1"/>
            <a:r>
              <a:rPr lang="en-US" altLang="zh-TW" dirty="0" smtClean="0"/>
              <a:t>C: </a:t>
            </a:r>
            <a:r>
              <a:rPr lang="en-US" altLang="zh-TW" b="1" dirty="0" smtClean="0"/>
              <a:t>$ </a:t>
            </a:r>
            <a:r>
              <a:rPr lang="en-US" altLang="zh-TW" b="1" dirty="0" err="1" smtClean="0"/>
              <a:t>gpio</a:t>
            </a:r>
            <a:r>
              <a:rPr lang="en-US" altLang="zh-TW" b="1" dirty="0" smtClean="0"/>
              <a:t> –v</a:t>
            </a:r>
          </a:p>
          <a:p>
            <a:pPr lvl="1"/>
            <a:r>
              <a:rPr lang="en-US" altLang="zh-TW" dirty="0" smtClean="0"/>
              <a:t>Python: </a:t>
            </a:r>
            <a:r>
              <a:rPr lang="en-US" altLang="zh-TW" b="1" dirty="0" smtClean="0"/>
              <a:t>$ </a:t>
            </a:r>
            <a:r>
              <a:rPr lang="en-US" altLang="zh-TW" b="1" dirty="0" err="1" smtClean="0"/>
              <a:t>sudo</a:t>
            </a:r>
            <a:r>
              <a:rPr lang="en-US" altLang="zh-TW" b="1" dirty="0" smtClean="0"/>
              <a:t> pip install wiringpi2</a:t>
            </a:r>
          </a:p>
          <a:p>
            <a:pPr marL="457200" lvl="1" indent="0">
              <a:buNone/>
            </a:pPr>
            <a:endParaRPr lang="en-US" altLang="zh-TW" dirty="0" smtClean="0">
              <a:latin typeface="Gabriola" panose="04040605051002020D02" pitchFamily="82" charset="0"/>
            </a:endParaRPr>
          </a:p>
          <a:p>
            <a:pPr marL="457200" lvl="1" indent="0">
              <a:buNone/>
            </a:pPr>
            <a:endParaRPr lang="en-US" altLang="zh-TW" dirty="0">
              <a:latin typeface="Gabriola" panose="04040605051002020D02" pitchFamily="82" charset="0"/>
            </a:endParaRPr>
          </a:p>
          <a:p>
            <a:pPr marL="457200" lvl="1" indent="0">
              <a:buNone/>
            </a:pPr>
            <a:endParaRPr lang="en-US" altLang="zh-TW" dirty="0" smtClean="0">
              <a:latin typeface="Gabriola" panose="04040605051002020D02" pitchFamily="82" charset="0"/>
            </a:endParaRPr>
          </a:p>
          <a:p>
            <a:pPr marL="457200" lvl="1" indent="0">
              <a:buNone/>
            </a:pPr>
            <a:endParaRPr lang="en-US" altLang="zh-TW" dirty="0">
              <a:latin typeface="Gabriola" panose="04040605051002020D02" pitchFamily="82" charset="0"/>
            </a:endParaRPr>
          </a:p>
          <a:p>
            <a:r>
              <a:rPr lang="en-US" altLang="zh-TW" dirty="0" smtClean="0"/>
              <a:t>Reference: </a:t>
            </a:r>
            <a:r>
              <a:rPr lang="en-US" altLang="zh-TW" dirty="0">
                <a:hlinkClick r:id="rId2"/>
              </a:rPr>
              <a:t>http://wiringpi.com/download-and-install/ </a:t>
            </a:r>
            <a:endParaRPr lang="en-US" altLang="zh-TW" dirty="0"/>
          </a:p>
          <a:p>
            <a:pPr marL="0" indent="0">
              <a:buNone/>
            </a:pPr>
            <a:endParaRPr lang="en-US" altLang="zh-TW" dirty="0"/>
          </a:p>
        </p:txBody>
      </p:sp>
      <p:pic>
        <p:nvPicPr>
          <p:cNvPr id="7" name="Picture 2" descr="http://www.embeddedpi.com/img/cms/gpio1.png"/>
          <p:cNvPicPr>
            <a:picLocks noChangeAspect="1" noChangeArrowheads="1"/>
          </p:cNvPicPr>
          <p:nvPr/>
        </p:nvPicPr>
        <p:blipFill rotWithShape="1">
          <a:blip r:embed="rId3">
            <a:extLst>
              <a:ext uri="{28A0092B-C50C-407E-A947-70E740481C1C}">
                <a14:useLocalDpi xmlns:a14="http://schemas.microsoft.com/office/drawing/2010/main" val="0"/>
              </a:ext>
            </a:extLst>
          </a:blip>
          <a:srcRect r="22537" b="55233"/>
          <a:stretch/>
        </p:blipFill>
        <p:spPr bwMode="auto">
          <a:xfrm>
            <a:off x="6280246" y="3547314"/>
            <a:ext cx="5731301" cy="231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8110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3208</TotalTime>
  <Words>657</Words>
  <Application>Microsoft Office PowerPoint</Application>
  <PresentationFormat>自訂</PresentationFormat>
  <Paragraphs>101</Paragraphs>
  <Slides>16</Slides>
  <Notes>2</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Office 佈景主題</vt:lpstr>
      <vt:lpstr>Checkpoint #3 Obstacle Avoidance</vt:lpstr>
      <vt:lpstr>Outline</vt:lpstr>
      <vt:lpstr>CP 3 Supplies</vt:lpstr>
      <vt:lpstr>Checkpoint #3 Assignment</vt:lpstr>
      <vt:lpstr>Checkpoint #3 Grading Policy</vt:lpstr>
      <vt:lpstr>Checkpoint #3</vt:lpstr>
      <vt:lpstr>Hardware Configuration</vt:lpstr>
      <vt:lpstr>GPIO of Raspberry Pi</vt:lpstr>
      <vt:lpstr>Wiring Pi: GPIO interface library</vt:lpstr>
      <vt:lpstr>WiringPi’s Pin number</vt:lpstr>
      <vt:lpstr>WiringPi’s Pin number</vt:lpstr>
      <vt:lpstr>Example Code</vt:lpstr>
      <vt:lpstr>Photo resistor sensor </vt:lpstr>
      <vt:lpstr>Touch sensor</vt:lpstr>
      <vt:lpstr>PowerPoint 簡報</vt:lpstr>
      <vt:lpstr>CP #2 Demo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姵諄 盧</dc:creator>
  <cp:lastModifiedBy>USER</cp:lastModifiedBy>
  <cp:revision>53</cp:revision>
  <dcterms:created xsi:type="dcterms:W3CDTF">2018-10-03T09:23:08Z</dcterms:created>
  <dcterms:modified xsi:type="dcterms:W3CDTF">2020-10-29T10:49:53Z</dcterms:modified>
</cp:coreProperties>
</file>