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60" r:id="rId3"/>
    <p:sldId id="261" r:id="rId4"/>
    <p:sldId id="272" r:id="rId5"/>
    <p:sldId id="263" r:id="rId6"/>
    <p:sldId id="273" r:id="rId7"/>
    <p:sldId id="275" r:id="rId8"/>
    <p:sldId id="276" r:id="rId9"/>
    <p:sldId id="262" r:id="rId10"/>
    <p:sldId id="277" r:id="rId11"/>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無樣式、表格格線">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6" autoAdjust="0"/>
    <p:restoredTop sz="87056" autoAdjust="0"/>
  </p:normalViewPr>
  <p:slideViewPr>
    <p:cSldViewPr snapToGrid="0" showGuides="1">
      <p:cViewPr varScale="1">
        <p:scale>
          <a:sx n="115" d="100"/>
          <a:sy n="115" d="100"/>
        </p:scale>
        <p:origin x="318" y="102"/>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FD17DD-81DA-4D11-BD24-40AAF777246D}" type="datetimeFigureOut">
              <a:rPr lang="zh-TW" altLang="en-US" smtClean="0"/>
              <a:t>2020/11/20</a:t>
            </a:fld>
            <a:endParaRPr lang="zh-TW" altLang="en-US"/>
          </a:p>
        </p:txBody>
      </p:sp>
      <p:sp>
        <p:nvSpPr>
          <p:cNvPr id="4" name="投影片圖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5124A37-3AFE-4152-8647-A1053B8CD4C3}" type="slidenum">
              <a:rPr lang="zh-TW" altLang="en-US" smtClean="0"/>
              <a:t>‹#›</a:t>
            </a:fld>
            <a:endParaRPr lang="zh-TW" altLang="en-US"/>
          </a:p>
        </p:txBody>
      </p:sp>
    </p:spTree>
    <p:extLst>
      <p:ext uri="{BB962C8B-B14F-4D97-AF65-F5344CB8AC3E}">
        <p14:creationId xmlns:p14="http://schemas.microsoft.com/office/powerpoint/2010/main" val="33633672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Shape 119"/>
          <p:cNvSpPr>
            <a:spLocks noGrp="1" noRot="1" noChangeAspect="1"/>
          </p:cNvSpPr>
          <p:nvPr>
            <p:ph type="sldImg" idx="2"/>
          </p:nvPr>
        </p:nvSpPr>
        <p:spPr>
          <a:xfrm>
            <a:off x="139700" y="768350"/>
            <a:ext cx="6819900" cy="3836988"/>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0" name="Shape 120"/>
          <p:cNvSpPr txBox="1">
            <a:spLocks noGrp="1"/>
          </p:cNvSpPr>
          <p:nvPr>
            <p:ph type="body" idx="1"/>
          </p:nvPr>
        </p:nvSpPr>
        <p:spPr>
          <a:xfrm>
            <a:off x="709930" y="4861441"/>
            <a:ext cx="5679440" cy="4605576"/>
          </a:xfrm>
          <a:prstGeom prst="rect">
            <a:avLst/>
          </a:prstGeom>
        </p:spPr>
        <p:txBody>
          <a:bodyPr spcFirstLastPara="1" wrap="square" lIns="99032" tIns="99032" rIns="99032" bIns="99032" anchor="t" anchorCtr="0">
            <a:noAutofit/>
          </a:bodyPr>
          <a:lstStyle/>
          <a:p>
            <a:pPr marL="0" indent="0">
              <a:buNone/>
            </a:pPr>
            <a:endParaRPr/>
          </a:p>
        </p:txBody>
      </p:sp>
    </p:spTree>
    <p:extLst>
      <p:ext uri="{BB962C8B-B14F-4D97-AF65-F5344CB8AC3E}">
        <p14:creationId xmlns:p14="http://schemas.microsoft.com/office/powerpoint/2010/main" val="16365263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Shape 130"/>
          <p:cNvSpPr>
            <a:spLocks noGrp="1" noRot="1" noChangeAspect="1"/>
          </p:cNvSpPr>
          <p:nvPr>
            <p:ph type="sldImg" idx="2"/>
          </p:nvPr>
        </p:nvSpPr>
        <p:spPr>
          <a:xfrm>
            <a:off x="139700" y="768350"/>
            <a:ext cx="6819900" cy="3836988"/>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1" name="Shape 131"/>
          <p:cNvSpPr txBox="1">
            <a:spLocks noGrp="1"/>
          </p:cNvSpPr>
          <p:nvPr>
            <p:ph type="body" idx="1"/>
          </p:nvPr>
        </p:nvSpPr>
        <p:spPr>
          <a:xfrm>
            <a:off x="709930" y="4861441"/>
            <a:ext cx="5679440" cy="4605576"/>
          </a:xfrm>
          <a:prstGeom prst="rect">
            <a:avLst/>
          </a:prstGeom>
        </p:spPr>
        <p:txBody>
          <a:bodyPr spcFirstLastPara="1" wrap="square" lIns="99032" tIns="99032" rIns="99032" bIns="99032" anchor="t" anchorCtr="0">
            <a:noAutofit/>
          </a:bodyPr>
          <a:lstStyle/>
          <a:p>
            <a:pPr marL="0" indent="0">
              <a:buNone/>
            </a:pPr>
            <a:endParaRPr/>
          </a:p>
        </p:txBody>
      </p:sp>
    </p:spTree>
    <p:extLst>
      <p:ext uri="{BB962C8B-B14F-4D97-AF65-F5344CB8AC3E}">
        <p14:creationId xmlns:p14="http://schemas.microsoft.com/office/powerpoint/2010/main" val="29186680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Shape 130"/>
          <p:cNvSpPr>
            <a:spLocks noGrp="1" noRot="1" noChangeAspect="1"/>
          </p:cNvSpPr>
          <p:nvPr>
            <p:ph type="sldImg" idx="2"/>
          </p:nvPr>
        </p:nvSpPr>
        <p:spPr>
          <a:xfrm>
            <a:off x="139700" y="768350"/>
            <a:ext cx="6819900" cy="3836988"/>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1" name="Shape 131"/>
          <p:cNvSpPr txBox="1">
            <a:spLocks noGrp="1"/>
          </p:cNvSpPr>
          <p:nvPr>
            <p:ph type="body" idx="1"/>
          </p:nvPr>
        </p:nvSpPr>
        <p:spPr>
          <a:xfrm>
            <a:off x="709930" y="4861441"/>
            <a:ext cx="5679440" cy="4605576"/>
          </a:xfrm>
          <a:prstGeom prst="rect">
            <a:avLst/>
          </a:prstGeom>
        </p:spPr>
        <p:txBody>
          <a:bodyPr spcFirstLastPara="1" wrap="square" lIns="99032" tIns="99032" rIns="99032" bIns="99032" anchor="t" anchorCtr="0">
            <a:noAutofit/>
          </a:bodyPr>
          <a:lstStyle/>
          <a:p>
            <a:pPr marL="0" indent="0">
              <a:buNone/>
            </a:pPr>
            <a:endParaRPr dirty="0"/>
          </a:p>
        </p:txBody>
      </p:sp>
    </p:spTree>
    <p:extLst>
      <p:ext uri="{BB962C8B-B14F-4D97-AF65-F5344CB8AC3E}">
        <p14:creationId xmlns:p14="http://schemas.microsoft.com/office/powerpoint/2010/main" val="11113997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122363"/>
            <a:ext cx="9144000" cy="2387600"/>
          </a:xfrm>
        </p:spPr>
        <p:txBody>
          <a:bodyPr anchor="b"/>
          <a:lstStyle>
            <a:lvl1pPr algn="ctr">
              <a:defRPr sz="6000"/>
            </a:lvl1p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smtClean="0"/>
              <a:t>按一下以編輯母片副標題樣式</a:t>
            </a:r>
            <a:endParaRPr lang="zh-TW" altLang="en-US"/>
          </a:p>
        </p:txBody>
      </p:sp>
      <p:sp>
        <p:nvSpPr>
          <p:cNvPr id="4" name="日期版面配置區 3"/>
          <p:cNvSpPr>
            <a:spLocks noGrp="1"/>
          </p:cNvSpPr>
          <p:nvPr>
            <p:ph type="dt" sz="half" idx="10"/>
          </p:nvPr>
        </p:nvSpPr>
        <p:spPr/>
        <p:txBody>
          <a:bodyPr/>
          <a:lstStyle/>
          <a:p>
            <a:fld id="{5672AF04-8016-49E9-996A-7A61D1F50D99}" type="datetimeFigureOut">
              <a:rPr lang="zh-TW" altLang="en-US" smtClean="0"/>
              <a:t>2020/11/20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910FB417-D01E-484C-9D75-766D72AE703F}" type="slidenum">
              <a:rPr lang="zh-TW" altLang="en-US" smtClean="0"/>
              <a:t>‹#›</a:t>
            </a:fld>
            <a:endParaRPr lang="zh-TW" altLang="en-US"/>
          </a:p>
        </p:txBody>
      </p:sp>
    </p:spTree>
    <p:extLst>
      <p:ext uri="{BB962C8B-B14F-4D97-AF65-F5344CB8AC3E}">
        <p14:creationId xmlns:p14="http://schemas.microsoft.com/office/powerpoint/2010/main" val="11312857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5672AF04-8016-49E9-996A-7A61D1F50D99}" type="datetimeFigureOut">
              <a:rPr lang="zh-TW" altLang="en-US" smtClean="0"/>
              <a:t>2020/11/20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910FB417-D01E-484C-9D75-766D72AE703F}" type="slidenum">
              <a:rPr lang="zh-TW" altLang="en-US" smtClean="0"/>
              <a:t>‹#›</a:t>
            </a:fld>
            <a:endParaRPr lang="zh-TW" altLang="en-US"/>
          </a:p>
        </p:txBody>
      </p:sp>
    </p:spTree>
    <p:extLst>
      <p:ext uri="{BB962C8B-B14F-4D97-AF65-F5344CB8AC3E}">
        <p14:creationId xmlns:p14="http://schemas.microsoft.com/office/powerpoint/2010/main" val="2644059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900" y="365125"/>
            <a:ext cx="2628900" cy="5811838"/>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838200" y="365125"/>
            <a:ext cx="7734300" cy="5811838"/>
          </a:xfrm>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5672AF04-8016-49E9-996A-7A61D1F50D99}" type="datetimeFigureOut">
              <a:rPr lang="zh-TW" altLang="en-US" smtClean="0"/>
              <a:t>2020/11/20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910FB417-D01E-484C-9D75-766D72AE703F}" type="slidenum">
              <a:rPr lang="zh-TW" altLang="en-US" smtClean="0"/>
              <a:t>‹#›</a:t>
            </a:fld>
            <a:endParaRPr lang="zh-TW" altLang="en-US"/>
          </a:p>
        </p:txBody>
      </p:sp>
    </p:spTree>
    <p:extLst>
      <p:ext uri="{BB962C8B-B14F-4D97-AF65-F5344CB8AC3E}">
        <p14:creationId xmlns:p14="http://schemas.microsoft.com/office/powerpoint/2010/main" val="20949208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5672AF04-8016-49E9-996A-7A61D1F50D99}" type="datetimeFigureOut">
              <a:rPr lang="zh-TW" altLang="en-US" smtClean="0"/>
              <a:t>2020/11/20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910FB417-D01E-484C-9D75-766D72AE703F}" type="slidenum">
              <a:rPr lang="zh-TW" altLang="en-US" smtClean="0"/>
              <a:t>‹#›</a:t>
            </a:fld>
            <a:endParaRPr lang="zh-TW" altLang="en-US"/>
          </a:p>
        </p:txBody>
      </p:sp>
    </p:spTree>
    <p:extLst>
      <p:ext uri="{BB962C8B-B14F-4D97-AF65-F5344CB8AC3E}">
        <p14:creationId xmlns:p14="http://schemas.microsoft.com/office/powerpoint/2010/main" val="31887453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0" y="1709738"/>
            <a:ext cx="10515600" cy="2852737"/>
          </a:xfrm>
        </p:spPr>
        <p:txBody>
          <a:bodyPr anchor="b"/>
          <a:lstStyle>
            <a:lvl1pPr>
              <a:defRPr sz="6000"/>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smtClean="0"/>
              <a:t>編輯母片文字樣式</a:t>
            </a:r>
          </a:p>
        </p:txBody>
      </p:sp>
      <p:sp>
        <p:nvSpPr>
          <p:cNvPr id="4" name="日期版面配置區 3"/>
          <p:cNvSpPr>
            <a:spLocks noGrp="1"/>
          </p:cNvSpPr>
          <p:nvPr>
            <p:ph type="dt" sz="half" idx="10"/>
          </p:nvPr>
        </p:nvSpPr>
        <p:spPr/>
        <p:txBody>
          <a:bodyPr/>
          <a:lstStyle/>
          <a:p>
            <a:fld id="{5672AF04-8016-49E9-996A-7A61D1F50D99}" type="datetimeFigureOut">
              <a:rPr lang="zh-TW" altLang="en-US" smtClean="0"/>
              <a:t>2020/11/20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910FB417-D01E-484C-9D75-766D72AE703F}" type="slidenum">
              <a:rPr lang="zh-TW" altLang="en-US" smtClean="0"/>
              <a:t>‹#›</a:t>
            </a:fld>
            <a:endParaRPr lang="zh-TW" altLang="en-US"/>
          </a:p>
        </p:txBody>
      </p:sp>
    </p:spTree>
    <p:extLst>
      <p:ext uri="{BB962C8B-B14F-4D97-AF65-F5344CB8AC3E}">
        <p14:creationId xmlns:p14="http://schemas.microsoft.com/office/powerpoint/2010/main" val="2516650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838200" y="1825625"/>
            <a:ext cx="5181600" cy="435133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6172200" y="1825625"/>
            <a:ext cx="5181600" cy="435133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p>
            <a:fld id="{5672AF04-8016-49E9-996A-7A61D1F50D99}" type="datetimeFigureOut">
              <a:rPr lang="zh-TW" altLang="en-US" smtClean="0"/>
              <a:t>2020/11/20</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910FB417-D01E-484C-9D75-766D72AE703F}" type="slidenum">
              <a:rPr lang="zh-TW" altLang="en-US" smtClean="0"/>
              <a:t>‹#›</a:t>
            </a:fld>
            <a:endParaRPr lang="zh-TW" altLang="en-US"/>
          </a:p>
        </p:txBody>
      </p:sp>
    </p:spTree>
    <p:extLst>
      <p:ext uri="{BB962C8B-B14F-4D97-AF65-F5344CB8AC3E}">
        <p14:creationId xmlns:p14="http://schemas.microsoft.com/office/powerpoint/2010/main" val="39471204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839788" y="365125"/>
            <a:ext cx="10515600" cy="1325563"/>
          </a:xfrm>
        </p:spPr>
        <p:txBody>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4" name="內容版面配置區 3"/>
          <p:cNvSpPr>
            <a:spLocks noGrp="1"/>
          </p:cNvSpPr>
          <p:nvPr>
            <p:ph sz="half" idx="2"/>
          </p:nvPr>
        </p:nvSpPr>
        <p:spPr>
          <a:xfrm>
            <a:off x="839788" y="2505075"/>
            <a:ext cx="5157787" cy="368458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6" name="內容版面配置區 5"/>
          <p:cNvSpPr>
            <a:spLocks noGrp="1"/>
          </p:cNvSpPr>
          <p:nvPr>
            <p:ph sz="quarter" idx="4"/>
          </p:nvPr>
        </p:nvSpPr>
        <p:spPr>
          <a:xfrm>
            <a:off x="6172200" y="2505075"/>
            <a:ext cx="5183188" cy="368458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p>
            <a:fld id="{5672AF04-8016-49E9-996A-7A61D1F50D99}" type="datetimeFigureOut">
              <a:rPr lang="zh-TW" altLang="en-US" smtClean="0"/>
              <a:t>2020/11/20</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910FB417-D01E-484C-9D75-766D72AE703F}" type="slidenum">
              <a:rPr lang="zh-TW" altLang="en-US" smtClean="0"/>
              <a:t>‹#›</a:t>
            </a:fld>
            <a:endParaRPr lang="zh-TW" altLang="en-US"/>
          </a:p>
        </p:txBody>
      </p:sp>
    </p:spTree>
    <p:extLst>
      <p:ext uri="{BB962C8B-B14F-4D97-AF65-F5344CB8AC3E}">
        <p14:creationId xmlns:p14="http://schemas.microsoft.com/office/powerpoint/2010/main" val="28848802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p>
            <a:fld id="{5672AF04-8016-49E9-996A-7A61D1F50D99}" type="datetimeFigureOut">
              <a:rPr lang="zh-TW" altLang="en-US" smtClean="0"/>
              <a:t>2020/11/20</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910FB417-D01E-484C-9D75-766D72AE703F}" type="slidenum">
              <a:rPr lang="zh-TW" altLang="en-US" smtClean="0"/>
              <a:t>‹#›</a:t>
            </a:fld>
            <a:endParaRPr lang="zh-TW" altLang="en-US"/>
          </a:p>
        </p:txBody>
      </p:sp>
    </p:spTree>
    <p:extLst>
      <p:ext uri="{BB962C8B-B14F-4D97-AF65-F5344CB8AC3E}">
        <p14:creationId xmlns:p14="http://schemas.microsoft.com/office/powerpoint/2010/main" val="6810454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5672AF04-8016-49E9-996A-7A61D1F50D99}" type="datetimeFigureOut">
              <a:rPr lang="zh-TW" altLang="en-US" smtClean="0"/>
              <a:t>2020/11/20</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910FB417-D01E-484C-9D75-766D72AE703F}" type="slidenum">
              <a:rPr lang="zh-TW" altLang="en-US" smtClean="0"/>
              <a:t>‹#›</a:t>
            </a:fld>
            <a:endParaRPr lang="zh-TW" altLang="en-US"/>
          </a:p>
        </p:txBody>
      </p:sp>
    </p:spTree>
    <p:extLst>
      <p:ext uri="{BB962C8B-B14F-4D97-AF65-F5344CB8AC3E}">
        <p14:creationId xmlns:p14="http://schemas.microsoft.com/office/powerpoint/2010/main" val="14233102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5" name="日期版面配置區 4"/>
          <p:cNvSpPr>
            <a:spLocks noGrp="1"/>
          </p:cNvSpPr>
          <p:nvPr>
            <p:ph type="dt" sz="half" idx="10"/>
          </p:nvPr>
        </p:nvSpPr>
        <p:spPr/>
        <p:txBody>
          <a:bodyPr/>
          <a:lstStyle/>
          <a:p>
            <a:fld id="{5672AF04-8016-49E9-996A-7A61D1F50D99}" type="datetimeFigureOut">
              <a:rPr lang="zh-TW" altLang="en-US" smtClean="0"/>
              <a:t>2020/11/20</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910FB417-D01E-484C-9D75-766D72AE703F}" type="slidenum">
              <a:rPr lang="zh-TW" altLang="en-US" smtClean="0"/>
              <a:t>‹#›</a:t>
            </a:fld>
            <a:endParaRPr lang="zh-TW" altLang="en-US"/>
          </a:p>
        </p:txBody>
      </p:sp>
    </p:spTree>
    <p:extLst>
      <p:ext uri="{BB962C8B-B14F-4D97-AF65-F5344CB8AC3E}">
        <p14:creationId xmlns:p14="http://schemas.microsoft.com/office/powerpoint/2010/main" val="34881795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5" name="日期版面配置區 4"/>
          <p:cNvSpPr>
            <a:spLocks noGrp="1"/>
          </p:cNvSpPr>
          <p:nvPr>
            <p:ph type="dt" sz="half" idx="10"/>
          </p:nvPr>
        </p:nvSpPr>
        <p:spPr/>
        <p:txBody>
          <a:bodyPr/>
          <a:lstStyle/>
          <a:p>
            <a:fld id="{5672AF04-8016-49E9-996A-7A61D1F50D99}" type="datetimeFigureOut">
              <a:rPr lang="zh-TW" altLang="en-US" smtClean="0"/>
              <a:t>2020/11/20</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910FB417-D01E-484C-9D75-766D72AE703F}" type="slidenum">
              <a:rPr lang="zh-TW" altLang="en-US" smtClean="0"/>
              <a:t>‹#›</a:t>
            </a:fld>
            <a:endParaRPr lang="zh-TW" altLang="en-US"/>
          </a:p>
        </p:txBody>
      </p:sp>
    </p:spTree>
    <p:extLst>
      <p:ext uri="{BB962C8B-B14F-4D97-AF65-F5344CB8AC3E}">
        <p14:creationId xmlns:p14="http://schemas.microsoft.com/office/powerpoint/2010/main" val="17947441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72AF04-8016-49E9-996A-7A61D1F50D99}" type="datetimeFigureOut">
              <a:rPr lang="zh-TW" altLang="en-US" smtClean="0"/>
              <a:t>2020/11/20</a:t>
            </a:fld>
            <a:endParaRPr lang="zh-TW" altLang="en-US"/>
          </a:p>
        </p:txBody>
      </p:sp>
      <p:sp>
        <p:nvSpPr>
          <p:cNvPr id="5" name="頁尾版面配置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0FB417-D01E-484C-9D75-766D72AE703F}" type="slidenum">
              <a:rPr lang="zh-TW" altLang="en-US" smtClean="0"/>
              <a:t>‹#›</a:t>
            </a:fld>
            <a:endParaRPr lang="zh-TW" altLang="en-US"/>
          </a:p>
        </p:txBody>
      </p:sp>
    </p:spTree>
    <p:extLst>
      <p:ext uri="{BB962C8B-B14F-4D97-AF65-F5344CB8AC3E}">
        <p14:creationId xmlns:p14="http://schemas.microsoft.com/office/powerpoint/2010/main" val="11422188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Layout" Target="../slideLayouts/slideLayout2.xml"/><Relationship Id="rId6" Type="http://schemas.microsoft.com/office/2007/relationships/hdphoto" Target="../media/hdphoto2.wdp"/><Relationship Id="rId5" Type="http://schemas.openxmlformats.org/officeDocument/2006/relationships/image" Target="../media/image3.png"/><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microsoft.com/office/2007/relationships/hdphoto" Target="../media/hdphoto2.wdp"/></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6.jp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903760"/>
            <a:ext cx="9144000" cy="2387600"/>
          </a:xfrm>
        </p:spPr>
        <p:txBody>
          <a:bodyPr/>
          <a:lstStyle/>
          <a:p>
            <a:r>
              <a:rPr lang="en-US" altLang="zh-TW" dirty="0" smtClean="0"/>
              <a:t>Checkpoint #4</a:t>
            </a:r>
            <a:br>
              <a:rPr lang="en-US" altLang="zh-TW" dirty="0" smtClean="0"/>
            </a:br>
            <a:r>
              <a:rPr lang="en-US" altLang="zh-TW" dirty="0" smtClean="0"/>
              <a:t>Full Function Demonstration</a:t>
            </a:r>
            <a:endParaRPr lang="zh-TW" altLang="en-US" dirty="0"/>
          </a:p>
        </p:txBody>
      </p:sp>
      <p:sp>
        <p:nvSpPr>
          <p:cNvPr id="4" name="副標題 3"/>
          <p:cNvSpPr>
            <a:spLocks noGrp="1"/>
          </p:cNvSpPr>
          <p:nvPr>
            <p:ph type="subTitle" idx="1"/>
          </p:nvPr>
        </p:nvSpPr>
        <p:spPr>
          <a:xfrm>
            <a:off x="1524000" y="4510897"/>
            <a:ext cx="9144000" cy="1655762"/>
          </a:xfrm>
        </p:spPr>
        <p:txBody>
          <a:bodyPr/>
          <a:lstStyle/>
          <a:p>
            <a:r>
              <a:rPr lang="en-US" altLang="zh-TW" dirty="0" smtClean="0"/>
              <a:t>Due: 12/4/2020</a:t>
            </a:r>
            <a:endParaRPr lang="zh-TW" altLang="en-US" dirty="0"/>
          </a:p>
        </p:txBody>
      </p:sp>
    </p:spTree>
    <p:extLst>
      <p:ext uri="{BB962C8B-B14F-4D97-AF65-F5344CB8AC3E}">
        <p14:creationId xmlns:p14="http://schemas.microsoft.com/office/powerpoint/2010/main" val="41965209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a:graphicFrameLocks noGrp="1"/>
          </p:cNvGraphicFramePr>
          <p:nvPr>
            <p:extLst>
              <p:ext uri="{D42A27DB-BD31-4B8C-83A1-F6EECF244321}">
                <p14:modId xmlns:p14="http://schemas.microsoft.com/office/powerpoint/2010/main" val="2409783201"/>
              </p:ext>
            </p:extLst>
          </p:nvPr>
        </p:nvGraphicFramePr>
        <p:xfrm>
          <a:off x="796636" y="604644"/>
          <a:ext cx="10515600" cy="5905408"/>
        </p:xfrm>
        <a:graphic>
          <a:graphicData uri="http://schemas.openxmlformats.org/drawingml/2006/table">
            <a:tbl>
              <a:tblPr firstRow="1" bandRow="1">
                <a:tableStyleId>{5940675A-B579-460E-94D1-54222C63F5DA}</a:tableStyleId>
              </a:tblPr>
              <a:tblGrid>
                <a:gridCol w="3505200">
                  <a:extLst>
                    <a:ext uri="{9D8B030D-6E8A-4147-A177-3AD203B41FA5}">
                      <a16:colId xmlns:a16="http://schemas.microsoft.com/office/drawing/2014/main" val="1764052043"/>
                    </a:ext>
                  </a:extLst>
                </a:gridCol>
                <a:gridCol w="3505200">
                  <a:extLst>
                    <a:ext uri="{9D8B030D-6E8A-4147-A177-3AD203B41FA5}">
                      <a16:colId xmlns:a16="http://schemas.microsoft.com/office/drawing/2014/main" val="2128013508"/>
                    </a:ext>
                  </a:extLst>
                </a:gridCol>
                <a:gridCol w="3505200">
                  <a:extLst>
                    <a:ext uri="{9D8B030D-6E8A-4147-A177-3AD203B41FA5}">
                      <a16:colId xmlns:a16="http://schemas.microsoft.com/office/drawing/2014/main" val="3825300821"/>
                    </a:ext>
                  </a:extLst>
                </a:gridCol>
              </a:tblGrid>
              <a:tr h="635306">
                <a:tc>
                  <a:txBody>
                    <a:bodyPr/>
                    <a:lstStyle/>
                    <a:p>
                      <a:pPr algn="ctr"/>
                      <a:r>
                        <a:rPr lang="en-US" altLang="zh-TW" sz="2400" dirty="0" smtClean="0"/>
                        <a:t>Checkpoint#4</a:t>
                      </a:r>
                      <a:endParaRPr lang="en-US" altLang="zh-TW" sz="2400" baseline="0" dirty="0" smtClean="0"/>
                    </a:p>
                  </a:txBody>
                  <a:tcPr anchor="ctr"/>
                </a:tc>
                <a:tc gridSpan="2">
                  <a:txBody>
                    <a:bodyPr/>
                    <a:lstStyle/>
                    <a:p>
                      <a:pPr algn="ctr"/>
                      <a:r>
                        <a:rPr lang="en-US" altLang="zh-TW" sz="2400" dirty="0" smtClean="0"/>
                        <a:t>Checkpoint#3 Demo Grading</a:t>
                      </a:r>
                      <a:endParaRPr lang="zh-TW" altLang="en-US" sz="2400" dirty="0"/>
                    </a:p>
                  </a:txBody>
                  <a:tcPr anchor="ctr"/>
                </a:tc>
                <a:tc hMerge="1">
                  <a:txBody>
                    <a:bodyPr/>
                    <a:lstStyle/>
                    <a:p>
                      <a:pPr algn="ctr"/>
                      <a:endParaRPr lang="zh-TW" altLang="en-US" sz="2400" dirty="0"/>
                    </a:p>
                  </a:txBody>
                  <a:tcPr anchor="ctr"/>
                </a:tc>
                <a:extLst>
                  <a:ext uri="{0D108BD9-81ED-4DB2-BD59-A6C34878D82A}">
                    <a16:rowId xmlns:a16="http://schemas.microsoft.com/office/drawing/2014/main" val="313510993"/>
                  </a:ext>
                </a:extLst>
              </a:tr>
              <a:tr h="762587">
                <a:tc rowSpan="8">
                  <a:txBody>
                    <a:bodyPr/>
                    <a:lstStyle/>
                    <a:p>
                      <a:pPr algn="ctr"/>
                      <a:r>
                        <a:rPr lang="en-US" altLang="zh-TW" sz="2400" dirty="0" smtClean="0"/>
                        <a:t>09:00</a:t>
                      </a:r>
                      <a:r>
                        <a:rPr lang="zh-TW" altLang="en-US" sz="2400" dirty="0" smtClean="0"/>
                        <a:t> </a:t>
                      </a:r>
                      <a:r>
                        <a:rPr lang="en-US" altLang="zh-TW" sz="2400" dirty="0" smtClean="0"/>
                        <a:t>~</a:t>
                      </a:r>
                      <a:r>
                        <a:rPr lang="zh-TW" altLang="en-US" sz="2400" dirty="0" smtClean="0"/>
                        <a:t> </a:t>
                      </a:r>
                      <a:r>
                        <a:rPr lang="en-US" altLang="zh-TW" sz="2400" dirty="0" smtClean="0"/>
                        <a:t>09:30</a:t>
                      </a:r>
                    </a:p>
                    <a:p>
                      <a:pPr algn="ctr"/>
                      <a:r>
                        <a:rPr lang="en-US" altLang="zh-TW" sz="2400" baseline="0" dirty="0" smtClean="0"/>
                        <a:t>Assignment and TA Demo</a:t>
                      </a:r>
                      <a:endParaRPr lang="zh-TW" altLang="en-US" sz="2400" dirty="0"/>
                    </a:p>
                  </a:txBody>
                  <a:tcPr anchor="ctr"/>
                </a:tc>
                <a:tc>
                  <a:txBody>
                    <a:bodyPr/>
                    <a:lstStyle/>
                    <a:p>
                      <a:pPr algn="ctr"/>
                      <a:r>
                        <a:rPr lang="en-US" altLang="zh-TW" sz="2400" baseline="0" dirty="0" smtClean="0"/>
                        <a:t>Group A</a:t>
                      </a:r>
                    </a:p>
                    <a:p>
                      <a:pPr algn="ctr"/>
                      <a:r>
                        <a:rPr lang="en-US" altLang="zh-TW" sz="2400" dirty="0" smtClean="0"/>
                        <a:t>09:30 ~</a:t>
                      </a:r>
                      <a:r>
                        <a:rPr lang="en-US" altLang="zh-TW" sz="2400" baseline="0" dirty="0" smtClean="0"/>
                        <a:t> 10:30</a:t>
                      </a:r>
                      <a:endParaRPr lang="zh-TW" altLang="en-US" sz="2400" dirty="0"/>
                    </a:p>
                  </a:txBody>
                  <a:tcPr anchor="ctr"/>
                </a:tc>
                <a:tc>
                  <a:txBody>
                    <a:bodyPr/>
                    <a:lstStyle/>
                    <a:p>
                      <a:pPr algn="ctr"/>
                      <a:r>
                        <a:rPr lang="en-US" altLang="zh-TW" sz="2400" dirty="0" smtClean="0"/>
                        <a:t>Group B</a:t>
                      </a:r>
                    </a:p>
                    <a:p>
                      <a:pPr algn="ctr"/>
                      <a:r>
                        <a:rPr lang="en-US" altLang="zh-TW" sz="2400" dirty="0" smtClean="0"/>
                        <a:t>10:30 ~ 11:30</a:t>
                      </a:r>
                      <a:endParaRPr lang="zh-TW" altLang="en-US" sz="2400" dirty="0"/>
                    </a:p>
                  </a:txBody>
                  <a:tcPr anchor="ctr"/>
                </a:tc>
                <a:extLst>
                  <a:ext uri="{0D108BD9-81ED-4DB2-BD59-A6C34878D82A}">
                    <a16:rowId xmlns:a16="http://schemas.microsoft.com/office/drawing/2014/main" val="3004390640"/>
                  </a:ext>
                </a:extLst>
              </a:tr>
              <a:tr h="635306">
                <a:tc vMerge="1">
                  <a:txBody>
                    <a:bodyPr/>
                    <a:lstStyle/>
                    <a:p>
                      <a:pPr algn="ctr"/>
                      <a:endParaRPr lang="zh-TW" altLang="en-US" sz="2400" dirty="0"/>
                    </a:p>
                  </a:txBody>
                  <a:tcPr anchor="ctr"/>
                </a:tc>
                <a:tc>
                  <a:txBody>
                    <a:bodyPr/>
                    <a:lstStyle/>
                    <a:p>
                      <a:pPr algn="ctr"/>
                      <a:r>
                        <a:rPr lang="en-US" altLang="zh-TW" sz="2400" dirty="0" smtClean="0"/>
                        <a:t>Team 6</a:t>
                      </a:r>
                      <a:endParaRPr lang="zh-TW" altLang="en-US" sz="2400" dirty="0"/>
                    </a:p>
                  </a:txBody>
                  <a:tcPr anchor="ctr"/>
                </a:tc>
                <a:tc>
                  <a:txBody>
                    <a:bodyPr/>
                    <a:lstStyle/>
                    <a:p>
                      <a:pPr algn="ctr"/>
                      <a:r>
                        <a:rPr lang="en-US" altLang="zh-TW" sz="2400" dirty="0" smtClean="0"/>
                        <a:t>Team 13</a:t>
                      </a:r>
                      <a:endParaRPr lang="zh-TW" altLang="en-US" sz="2400" dirty="0"/>
                    </a:p>
                  </a:txBody>
                  <a:tcPr anchor="ctr"/>
                </a:tc>
                <a:extLst>
                  <a:ext uri="{0D108BD9-81ED-4DB2-BD59-A6C34878D82A}">
                    <a16:rowId xmlns:a16="http://schemas.microsoft.com/office/drawing/2014/main" val="3654256646"/>
                  </a:ext>
                </a:extLst>
              </a:tr>
              <a:tr h="635306">
                <a:tc vMerge="1">
                  <a:txBody>
                    <a:bodyPr/>
                    <a:lstStyle/>
                    <a:p>
                      <a:pPr algn="ctr"/>
                      <a:endParaRPr lang="zh-TW" altLang="en-US" sz="2400" dirty="0"/>
                    </a:p>
                  </a:txBody>
                  <a:tcPr anchor="ctr"/>
                </a:tc>
                <a:tc>
                  <a:txBody>
                    <a:bodyPr/>
                    <a:lstStyle/>
                    <a:p>
                      <a:pPr algn="ctr"/>
                      <a:r>
                        <a:rPr lang="en-US" altLang="zh-TW" sz="2400" dirty="0" smtClean="0"/>
                        <a:t>Team 5</a:t>
                      </a:r>
                      <a:endParaRPr lang="zh-TW" altLang="en-US" sz="2400" dirty="0"/>
                    </a:p>
                  </a:txBody>
                  <a:tcPr anchor="ctr"/>
                </a:tc>
                <a:tc>
                  <a:txBody>
                    <a:bodyPr/>
                    <a:lstStyle/>
                    <a:p>
                      <a:pPr algn="ctr"/>
                      <a:r>
                        <a:rPr lang="en-US" altLang="zh-TW" sz="2400" dirty="0" smtClean="0"/>
                        <a:t>Team 12</a:t>
                      </a:r>
                      <a:endParaRPr lang="zh-TW" altLang="en-US" sz="2400" dirty="0"/>
                    </a:p>
                  </a:txBody>
                  <a:tcPr anchor="ctr"/>
                </a:tc>
                <a:extLst>
                  <a:ext uri="{0D108BD9-81ED-4DB2-BD59-A6C34878D82A}">
                    <a16:rowId xmlns:a16="http://schemas.microsoft.com/office/drawing/2014/main" val="898476449"/>
                  </a:ext>
                </a:extLst>
              </a:tr>
              <a:tr h="635306">
                <a:tc vMerge="1">
                  <a:txBody>
                    <a:bodyPr/>
                    <a:lstStyle/>
                    <a:p>
                      <a:pPr algn="ctr"/>
                      <a:endParaRPr lang="zh-TW" altLang="en-US" sz="2400" dirty="0"/>
                    </a:p>
                  </a:txBody>
                  <a:tcPr anchor="ctr"/>
                </a:tc>
                <a:tc>
                  <a:txBody>
                    <a:bodyPr/>
                    <a:lstStyle/>
                    <a:p>
                      <a:pPr algn="ctr"/>
                      <a:r>
                        <a:rPr lang="en-US" altLang="zh-TW" sz="2400" dirty="0" smtClean="0"/>
                        <a:t>Team 4</a:t>
                      </a:r>
                      <a:endParaRPr lang="zh-TW" altLang="en-US" sz="2400" dirty="0"/>
                    </a:p>
                  </a:txBody>
                  <a:tcPr anchor="ctr"/>
                </a:tc>
                <a:tc>
                  <a:txBody>
                    <a:bodyPr/>
                    <a:lstStyle/>
                    <a:p>
                      <a:pPr algn="ctr"/>
                      <a:r>
                        <a:rPr lang="en-US" altLang="zh-TW" sz="2400" dirty="0" smtClean="0"/>
                        <a:t>Team 11</a:t>
                      </a:r>
                      <a:endParaRPr lang="zh-TW" altLang="en-US" sz="2400" dirty="0"/>
                    </a:p>
                  </a:txBody>
                  <a:tcPr anchor="ctr"/>
                </a:tc>
                <a:extLst>
                  <a:ext uri="{0D108BD9-81ED-4DB2-BD59-A6C34878D82A}">
                    <a16:rowId xmlns:a16="http://schemas.microsoft.com/office/drawing/2014/main" val="1806989600"/>
                  </a:ext>
                </a:extLst>
              </a:tr>
              <a:tr h="635306">
                <a:tc vMerge="1">
                  <a:txBody>
                    <a:bodyPr/>
                    <a:lstStyle/>
                    <a:p>
                      <a:pPr algn="ctr"/>
                      <a:endParaRPr lang="zh-TW" altLang="en-US" sz="2400" dirty="0"/>
                    </a:p>
                  </a:txBody>
                  <a:tcPr anchor="ctr"/>
                </a:tc>
                <a:tc>
                  <a:txBody>
                    <a:bodyPr/>
                    <a:lstStyle/>
                    <a:p>
                      <a:pPr algn="ctr"/>
                      <a:r>
                        <a:rPr lang="en-US" altLang="zh-TW" sz="2400" dirty="0" smtClean="0"/>
                        <a:t>Team 3</a:t>
                      </a:r>
                      <a:endParaRPr lang="zh-TW" altLang="en-US" sz="2400" dirty="0"/>
                    </a:p>
                  </a:txBody>
                  <a:tcPr anchor="ctr"/>
                </a:tc>
                <a:tc>
                  <a:txBody>
                    <a:bodyPr/>
                    <a:lstStyle/>
                    <a:p>
                      <a:pPr algn="ctr"/>
                      <a:r>
                        <a:rPr lang="en-US" altLang="zh-TW" sz="2400" dirty="0" smtClean="0"/>
                        <a:t>Team 10</a:t>
                      </a:r>
                      <a:endParaRPr lang="zh-TW" altLang="en-US" sz="2400" dirty="0"/>
                    </a:p>
                  </a:txBody>
                  <a:tcPr anchor="ctr"/>
                </a:tc>
                <a:extLst>
                  <a:ext uri="{0D108BD9-81ED-4DB2-BD59-A6C34878D82A}">
                    <a16:rowId xmlns:a16="http://schemas.microsoft.com/office/drawing/2014/main" val="3237797065"/>
                  </a:ext>
                </a:extLst>
              </a:tr>
              <a:tr h="635306">
                <a:tc vMerge="1">
                  <a:txBody>
                    <a:bodyPr/>
                    <a:lstStyle/>
                    <a:p>
                      <a:pPr algn="ctr"/>
                      <a:endParaRPr lang="zh-TW" altLang="en-US" sz="2400" dirty="0"/>
                    </a:p>
                  </a:txBody>
                  <a:tcPr anchor="ctr"/>
                </a:tc>
                <a:tc>
                  <a:txBody>
                    <a:bodyPr/>
                    <a:lstStyle/>
                    <a:p>
                      <a:pPr algn="ctr"/>
                      <a:r>
                        <a:rPr lang="en-US" altLang="zh-TW" sz="2400" dirty="0" smtClean="0"/>
                        <a:t>Team 2</a:t>
                      </a:r>
                      <a:endParaRPr lang="zh-TW" altLang="en-US" sz="2400" dirty="0"/>
                    </a:p>
                  </a:txBody>
                  <a:tcPr anchor="ctr"/>
                </a:tc>
                <a:tc>
                  <a:txBody>
                    <a:bodyPr/>
                    <a:lstStyle/>
                    <a:p>
                      <a:pPr algn="ctr"/>
                      <a:r>
                        <a:rPr lang="en-US" altLang="zh-TW" sz="2400" dirty="0" smtClean="0"/>
                        <a:t>Team 9</a:t>
                      </a:r>
                      <a:endParaRPr lang="zh-TW" altLang="en-US" sz="2400" dirty="0"/>
                    </a:p>
                  </a:txBody>
                  <a:tcPr anchor="ctr"/>
                </a:tc>
                <a:extLst>
                  <a:ext uri="{0D108BD9-81ED-4DB2-BD59-A6C34878D82A}">
                    <a16:rowId xmlns:a16="http://schemas.microsoft.com/office/drawing/2014/main" val="292108643"/>
                  </a:ext>
                </a:extLst>
              </a:tr>
              <a:tr h="635306">
                <a:tc vMerge="1">
                  <a:txBody>
                    <a:bodyPr/>
                    <a:lstStyle/>
                    <a:p>
                      <a:pPr algn="ctr"/>
                      <a:endParaRPr lang="zh-TW" altLang="en-US" sz="24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2400" dirty="0" smtClean="0"/>
                        <a:t>Team 1</a:t>
                      </a:r>
                      <a:endParaRPr lang="zh-TW" altLang="en-US" sz="2400" dirty="0" smtClean="0"/>
                    </a:p>
                  </a:txBody>
                  <a:tcPr anchor="ctr"/>
                </a:tc>
                <a:tc>
                  <a:txBody>
                    <a:bodyPr/>
                    <a:lstStyle/>
                    <a:p>
                      <a:pPr algn="ctr"/>
                      <a:r>
                        <a:rPr lang="en-US" altLang="zh-TW" sz="2400" dirty="0" smtClean="0"/>
                        <a:t>Team 8</a:t>
                      </a:r>
                      <a:endParaRPr lang="zh-TW" altLang="en-US" sz="2400" dirty="0"/>
                    </a:p>
                  </a:txBody>
                  <a:tcPr anchor="ctr"/>
                </a:tc>
                <a:extLst>
                  <a:ext uri="{0D108BD9-81ED-4DB2-BD59-A6C34878D82A}">
                    <a16:rowId xmlns:a16="http://schemas.microsoft.com/office/drawing/2014/main" val="3510628072"/>
                  </a:ext>
                </a:extLst>
              </a:tr>
              <a:tr h="635306">
                <a:tc vMerge="1">
                  <a:txBody>
                    <a:bodyPr/>
                    <a:lstStyle/>
                    <a:p>
                      <a:pPr algn="ctr"/>
                      <a:endParaRPr lang="zh-TW" altLang="en-US" sz="2400" dirty="0"/>
                    </a:p>
                  </a:txBody>
                  <a:tcPr anchor="ctr"/>
                </a:tc>
                <a:tc>
                  <a:txBody>
                    <a:bodyPr/>
                    <a:lstStyle/>
                    <a:p>
                      <a:endParaRPr lang="zh-TW" alt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2400" dirty="0" smtClean="0"/>
                        <a:t>Team 7</a:t>
                      </a:r>
                      <a:endParaRPr lang="zh-TW" altLang="en-US" sz="2400" dirty="0" smtClean="0"/>
                    </a:p>
                  </a:txBody>
                  <a:tcPr anchor="ctr"/>
                </a:tc>
                <a:extLst>
                  <a:ext uri="{0D108BD9-81ED-4DB2-BD59-A6C34878D82A}">
                    <a16:rowId xmlns:a16="http://schemas.microsoft.com/office/drawing/2014/main" val="1446954201"/>
                  </a:ext>
                </a:extLst>
              </a:tr>
            </a:tbl>
          </a:graphicData>
        </a:graphic>
      </p:graphicFrame>
      <p:sp>
        <p:nvSpPr>
          <p:cNvPr id="4" name="摺角紙張 3"/>
          <p:cNvSpPr/>
          <p:nvPr/>
        </p:nvSpPr>
        <p:spPr>
          <a:xfrm>
            <a:off x="237718" y="4503748"/>
            <a:ext cx="4012274" cy="2053245"/>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800" dirty="0"/>
              <a:t>Deadline</a:t>
            </a:r>
          </a:p>
          <a:p>
            <a:r>
              <a:rPr lang="en-US" altLang="zh-TW" dirty="0" smtClean="0"/>
              <a:t>------------------------------------------------------</a:t>
            </a:r>
            <a:r>
              <a:rPr lang="en-US" altLang="zh-TW" sz="2400" dirty="0" smtClean="0"/>
              <a:t>Checkpoint#4 </a:t>
            </a:r>
            <a:r>
              <a:rPr lang="en-US" altLang="zh-TW" sz="2400" dirty="0"/>
              <a:t>Demo : </a:t>
            </a:r>
            <a:r>
              <a:rPr lang="en-US" altLang="zh-TW" sz="2400" dirty="0" smtClean="0"/>
              <a:t>12/4</a:t>
            </a:r>
            <a:endParaRPr lang="en-US" altLang="zh-TW" sz="2400" dirty="0"/>
          </a:p>
          <a:p>
            <a:r>
              <a:rPr lang="en-US" altLang="zh-TW" sz="2400" dirty="0" smtClean="0"/>
              <a:t>Checkpoint #4 </a:t>
            </a:r>
            <a:r>
              <a:rPr lang="en-US" altLang="zh-TW" sz="2400" dirty="0"/>
              <a:t>Report : </a:t>
            </a:r>
            <a:r>
              <a:rPr lang="en-US" altLang="zh-TW" sz="2400" dirty="0" smtClean="0"/>
              <a:t>12/11</a:t>
            </a:r>
            <a:endParaRPr lang="zh-TW" altLang="en-US" sz="2400" dirty="0"/>
          </a:p>
        </p:txBody>
      </p:sp>
    </p:spTree>
    <p:extLst>
      <p:ext uri="{BB962C8B-B14F-4D97-AF65-F5344CB8AC3E}">
        <p14:creationId xmlns:p14="http://schemas.microsoft.com/office/powerpoint/2010/main" val="30631450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Outline</a:t>
            </a:r>
            <a:endParaRPr lang="zh-TW" altLang="en-US" dirty="0"/>
          </a:p>
        </p:txBody>
      </p:sp>
      <p:sp>
        <p:nvSpPr>
          <p:cNvPr id="3" name="內容版面配置區 2"/>
          <p:cNvSpPr>
            <a:spLocks noGrp="1"/>
          </p:cNvSpPr>
          <p:nvPr>
            <p:ph idx="1"/>
          </p:nvPr>
        </p:nvSpPr>
        <p:spPr>
          <a:xfrm>
            <a:off x="838200" y="1825624"/>
            <a:ext cx="10515600" cy="4708179"/>
          </a:xfrm>
        </p:spPr>
        <p:txBody>
          <a:bodyPr>
            <a:normAutofit/>
          </a:bodyPr>
          <a:lstStyle/>
          <a:p>
            <a:pPr>
              <a:lnSpc>
                <a:spcPct val="150000"/>
              </a:lnSpc>
            </a:pPr>
            <a:r>
              <a:rPr lang="en-US" altLang="zh-TW" dirty="0" smtClean="0"/>
              <a:t>CP </a:t>
            </a:r>
            <a:r>
              <a:rPr lang="en-US" altLang="zh-TW" dirty="0"/>
              <a:t>4</a:t>
            </a:r>
            <a:r>
              <a:rPr lang="en-US" altLang="zh-TW" dirty="0" smtClean="0"/>
              <a:t> Supplies Check</a:t>
            </a:r>
          </a:p>
          <a:p>
            <a:pPr>
              <a:lnSpc>
                <a:spcPct val="150000"/>
              </a:lnSpc>
            </a:pPr>
            <a:r>
              <a:rPr lang="en-US" altLang="zh-TW" dirty="0" smtClean="0"/>
              <a:t>Checkpoint #4</a:t>
            </a:r>
            <a:endParaRPr lang="en-US" altLang="zh-TW" dirty="0"/>
          </a:p>
          <a:p>
            <a:pPr>
              <a:lnSpc>
                <a:spcPct val="150000"/>
              </a:lnSpc>
            </a:pPr>
            <a:r>
              <a:rPr lang="en" altLang="zh-TW" dirty="0" smtClean="0"/>
              <a:t>Introduction to </a:t>
            </a:r>
            <a:r>
              <a:rPr lang="en-US" altLang="zh-TW" dirty="0"/>
              <a:t>IR </a:t>
            </a:r>
            <a:r>
              <a:rPr lang="en-US" altLang="zh-TW" dirty="0" smtClean="0"/>
              <a:t>receiver</a:t>
            </a:r>
          </a:p>
          <a:p>
            <a:pPr>
              <a:lnSpc>
                <a:spcPct val="150000"/>
              </a:lnSpc>
            </a:pPr>
            <a:r>
              <a:rPr lang="en-US" altLang="zh-TW" dirty="0" smtClean="0"/>
              <a:t>Goal Seeking</a:t>
            </a:r>
            <a:endParaRPr lang="en-US" altLang="zh-TW" dirty="0"/>
          </a:p>
          <a:p>
            <a:pPr>
              <a:lnSpc>
                <a:spcPct val="150000"/>
              </a:lnSpc>
            </a:pPr>
            <a:r>
              <a:rPr lang="en-US" altLang="zh-TW" dirty="0" smtClean="0"/>
              <a:t>Checkpoint#4 Grading Policy</a:t>
            </a:r>
            <a:endParaRPr lang="zh-TW" altLang="en-US" dirty="0"/>
          </a:p>
        </p:txBody>
      </p:sp>
    </p:spTree>
    <p:extLst>
      <p:ext uri="{BB962C8B-B14F-4D97-AF65-F5344CB8AC3E}">
        <p14:creationId xmlns:p14="http://schemas.microsoft.com/office/powerpoint/2010/main" val="41456143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838200" y="351477"/>
            <a:ext cx="10515600" cy="1325563"/>
          </a:xfrm>
        </p:spPr>
        <p:txBody>
          <a:bodyPr/>
          <a:lstStyle/>
          <a:p>
            <a:r>
              <a:rPr lang="en-US" altLang="zh-TW" dirty="0" smtClean="0"/>
              <a:t>CP 4 Supplies</a:t>
            </a:r>
            <a:endParaRPr lang="zh-TW" altLang="en-US" dirty="0"/>
          </a:p>
        </p:txBody>
      </p:sp>
      <p:pic>
        <p:nvPicPr>
          <p:cNvPr id="4" name="圖片 3"/>
          <p:cNvPicPr>
            <a:picLocks noChangeAspect="1"/>
          </p:cNvPicPr>
          <p:nvPr/>
        </p:nvPicPr>
        <p:blipFill rotWithShape="1">
          <a:blip r:embed="rId2"/>
          <a:srcRect r="50850" b="12921"/>
          <a:stretch/>
        </p:blipFill>
        <p:spPr>
          <a:xfrm>
            <a:off x="838200" y="1892312"/>
            <a:ext cx="8441686" cy="2200103"/>
          </a:xfrm>
          <a:prstGeom prst="rect">
            <a:avLst/>
          </a:prstGeom>
        </p:spPr>
      </p:pic>
      <p:pic>
        <p:nvPicPr>
          <p:cNvPr id="9" name="圖片 8"/>
          <p:cNvPicPr>
            <a:picLocks noChangeAspect="1"/>
          </p:cNvPicPr>
          <p:nvPr/>
        </p:nvPicPr>
        <p:blipFill>
          <a:blip r:embed="rId3" cstate="print">
            <a:extLst>
              <a:ext uri="{BEBA8EAE-BF5A-486C-A8C5-ECC9F3942E4B}">
                <a14:imgProps xmlns:a14="http://schemas.microsoft.com/office/drawing/2010/main">
                  <a14:imgLayer r:embed="rId4">
                    <a14:imgEffect>
                      <a14:backgroundRemoval t="9919" b="89919" l="9906" r="94244">
                        <a14:foregroundMark x1="66533" y1="45691" x2="66533" y2="45691"/>
                        <a14:foregroundMark x1="70415" y1="42764" x2="67202" y2="45203"/>
                        <a14:foregroundMark x1="71084" y1="41301" x2="67738" y2="45041"/>
                        <a14:foregroundMark x1="68603" y1="44656" x2="72057" y2="42366"/>
                        <a14:foregroundMark x1="63579" y1="41603" x2="67347" y2="37977"/>
                        <a14:backgroundMark x1="68273" y1="40000" x2="68273" y2="40000"/>
                        <a14:backgroundMark x1="73226" y1="44390" x2="73226" y2="44390"/>
                        <a14:backgroundMark x1="73628" y1="44715" x2="73628" y2="44715"/>
                        <a14:backgroundMark x1="63422" y1="44656" x2="62951" y2="44847"/>
                        <a14:backgroundMark x1="71900" y1="44466" x2="71586" y2="44847"/>
                        <a14:backgroundMark x1="72527" y1="43511" x2="71586" y2="43893"/>
                        <a14:backgroundMark x1="70487" y1="45038" x2="70487" y2="45038"/>
                        <a14:backgroundMark x1="70330" y1="44847" x2="70330" y2="44847"/>
                        <a14:backgroundMark x1="69545" y1="45420" x2="69545" y2="45420"/>
                      </a14:backgroundRemoval>
                    </a14:imgEffect>
                  </a14:imgLayer>
                </a14:imgProps>
              </a:ext>
              <a:ext uri="{28A0092B-C50C-407E-A947-70E740481C1C}">
                <a14:useLocalDpi xmlns:a14="http://schemas.microsoft.com/office/drawing/2010/main" val="0"/>
              </a:ext>
            </a:extLst>
          </a:blip>
          <a:stretch>
            <a:fillRect/>
          </a:stretch>
        </p:blipFill>
        <p:spPr>
          <a:xfrm>
            <a:off x="8932009" y="4307687"/>
            <a:ext cx="2649121" cy="2181003"/>
          </a:xfrm>
          <a:prstGeom prst="rect">
            <a:avLst/>
          </a:prstGeom>
        </p:spPr>
      </p:pic>
      <p:pic>
        <p:nvPicPr>
          <p:cNvPr id="10" name="圖片 9"/>
          <p:cNvPicPr>
            <a:picLocks noChangeAspect="1"/>
          </p:cNvPicPr>
          <p:nvPr/>
        </p:nvPicPr>
        <p:blipFill>
          <a:blip r:embed="rId5">
            <a:extLst>
              <a:ext uri="{BEBA8EAE-BF5A-486C-A8C5-ECC9F3942E4B}">
                <a14:imgProps xmlns:a14="http://schemas.microsoft.com/office/drawing/2010/main">
                  <a14:imgLayer r:embed="rId6">
                    <a14:imgEffect>
                      <a14:backgroundRemoval t="9877" b="98457" l="9836" r="89344">
                        <a14:foregroundMark x1="48361" y1="42593" x2="48361" y2="45988"/>
                        <a14:foregroundMark x1="32787" y1="32407" x2="29508" y2="50617"/>
                        <a14:backgroundMark x1="55738" y1="38272" x2="58197" y2="41049"/>
                        <a14:backgroundMark x1="56557" y1="35802" x2="56557" y2="35802"/>
                        <a14:backgroundMark x1="24590" y1="33642" x2="24590" y2="33642"/>
                        <a14:backgroundMark x1="41803" y1="34259" x2="41803" y2="34259"/>
                      </a14:backgroundRemoval>
                    </a14:imgEffect>
                  </a14:imgLayer>
                </a14:imgProps>
              </a:ext>
              <a:ext uri="{28A0092B-C50C-407E-A947-70E740481C1C}">
                <a14:useLocalDpi xmlns:a14="http://schemas.microsoft.com/office/drawing/2010/main" val="0"/>
              </a:ext>
            </a:extLst>
          </a:blip>
          <a:stretch>
            <a:fillRect/>
          </a:stretch>
        </p:blipFill>
        <p:spPr>
          <a:xfrm>
            <a:off x="9925050" y="1449313"/>
            <a:ext cx="1162050" cy="3086100"/>
          </a:xfrm>
          <a:prstGeom prst="rect">
            <a:avLst/>
          </a:prstGeom>
        </p:spPr>
      </p:pic>
    </p:spTree>
    <p:extLst>
      <p:ext uri="{BB962C8B-B14F-4D97-AF65-F5344CB8AC3E}">
        <p14:creationId xmlns:p14="http://schemas.microsoft.com/office/powerpoint/2010/main" val="36857444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Checkpoint#4 Assignment</a:t>
            </a:r>
            <a:endParaRPr lang="zh-TW" altLang="en-US" dirty="0"/>
          </a:p>
        </p:txBody>
      </p:sp>
      <p:sp>
        <p:nvSpPr>
          <p:cNvPr id="3" name="內容版面配置區 2"/>
          <p:cNvSpPr>
            <a:spLocks noGrp="1"/>
          </p:cNvSpPr>
          <p:nvPr>
            <p:ph idx="1"/>
          </p:nvPr>
        </p:nvSpPr>
        <p:spPr>
          <a:xfrm>
            <a:off x="838200" y="1825624"/>
            <a:ext cx="10515600" cy="4813473"/>
          </a:xfrm>
        </p:spPr>
        <p:txBody>
          <a:bodyPr>
            <a:normAutofit/>
          </a:bodyPr>
          <a:lstStyle/>
          <a:p>
            <a:r>
              <a:rPr lang="en-US" altLang="zh-TW" dirty="0" smtClean="0"/>
              <a:t>Mobile robot </a:t>
            </a:r>
            <a:r>
              <a:rPr lang="en-US" altLang="zh-TW" dirty="0"/>
              <a:t>can </a:t>
            </a:r>
            <a:r>
              <a:rPr lang="en-US" altLang="zh-TW" dirty="0" smtClean="0"/>
              <a:t>detect </a:t>
            </a:r>
            <a:r>
              <a:rPr lang="en-US" altLang="zh-TW" dirty="0"/>
              <a:t>beacon </a:t>
            </a:r>
            <a:r>
              <a:rPr lang="en-US" altLang="zh-TW" dirty="0" smtClean="0"/>
              <a:t>signals </a:t>
            </a:r>
            <a:r>
              <a:rPr lang="en-US" altLang="zh-TW" dirty="0"/>
              <a:t>and move towards it. </a:t>
            </a:r>
            <a:endParaRPr lang="en-US" altLang="zh-TW" dirty="0" smtClean="0"/>
          </a:p>
          <a:p>
            <a:r>
              <a:rPr lang="en-US" altLang="zh-TW" dirty="0" smtClean="0"/>
              <a:t>Combine </a:t>
            </a:r>
            <a:r>
              <a:rPr lang="en-US" altLang="zh-TW" dirty="0"/>
              <a:t>all the function together for robot hockey contest. </a:t>
            </a:r>
            <a:endParaRPr lang="en-US" altLang="zh-TW" dirty="0" smtClean="0"/>
          </a:p>
          <a:p>
            <a:pPr lvl="1"/>
            <a:r>
              <a:rPr lang="en-US" altLang="zh-TW" sz="2800" dirty="0" smtClean="0"/>
              <a:t>Obstacle Avoidance</a:t>
            </a:r>
          </a:p>
          <a:p>
            <a:pPr lvl="1"/>
            <a:r>
              <a:rPr lang="en-US" altLang="zh-TW" sz="2800" dirty="0" smtClean="0"/>
              <a:t>Puck Seeking (Light-ball detection)</a:t>
            </a:r>
          </a:p>
          <a:p>
            <a:pPr lvl="1"/>
            <a:r>
              <a:rPr lang="en-US" altLang="zh-TW" sz="2800" dirty="0" smtClean="0"/>
              <a:t>Goal Seeking (IR signal receiving </a:t>
            </a:r>
            <a:r>
              <a:rPr lang="en-US" altLang="zh-TW" sz="2800" dirty="0"/>
              <a:t>and </a:t>
            </a:r>
            <a:r>
              <a:rPr lang="en-US" altLang="zh-TW" sz="2800" dirty="0" smtClean="0"/>
              <a:t>moving toward goal)</a:t>
            </a:r>
            <a:endParaRPr lang="zh-TW" altLang="zh-TW" sz="2800" dirty="0"/>
          </a:p>
          <a:p>
            <a:endParaRPr lang="en-US" altLang="zh-TW" dirty="0" smtClean="0"/>
          </a:p>
          <a:p>
            <a:r>
              <a:rPr lang="en-US" altLang="zh-TW" dirty="0" smtClean="0"/>
              <a:t>Two </a:t>
            </a:r>
            <a:r>
              <a:rPr lang="en-US" altLang="zh-TW" dirty="0"/>
              <a:t>infrared diodes will be set up at opposite ends of an arena. Each diode will be emitting light modulated at 38 KHz, but their pulse width are different when received by IR receiver module</a:t>
            </a:r>
            <a:r>
              <a:rPr lang="en-US" altLang="zh-TW" dirty="0" smtClean="0"/>
              <a:t>.</a:t>
            </a:r>
            <a:endParaRPr lang="zh-TW" altLang="zh-TW" dirty="0"/>
          </a:p>
        </p:txBody>
      </p:sp>
    </p:spTree>
    <p:extLst>
      <p:ext uri="{BB962C8B-B14F-4D97-AF65-F5344CB8AC3E}">
        <p14:creationId xmlns:p14="http://schemas.microsoft.com/office/powerpoint/2010/main" val="35925574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en-US" altLang="zh-TW" dirty="0"/>
              <a:t> </a:t>
            </a:r>
            <a:r>
              <a:rPr lang="en-US" altLang="zh-TW" dirty="0" smtClean="0"/>
              <a:t>Arena</a:t>
            </a:r>
            <a:endParaRPr lang="zh-TW" altLang="en-US" dirty="0"/>
          </a:p>
        </p:txBody>
      </p:sp>
      <p:pic>
        <p:nvPicPr>
          <p:cNvPr id="4" name="內容版面配置區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41541" y="1943112"/>
            <a:ext cx="9460151" cy="4351338"/>
          </a:xfrm>
        </p:spPr>
      </p:pic>
    </p:spTree>
    <p:extLst>
      <p:ext uri="{BB962C8B-B14F-4D97-AF65-F5344CB8AC3E}">
        <p14:creationId xmlns:p14="http://schemas.microsoft.com/office/powerpoint/2010/main" val="36951746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Shape 122"/>
          <p:cNvSpPr txBox="1">
            <a:spLocks noGrp="1"/>
          </p:cNvSpPr>
          <p:nvPr>
            <p:ph type="title"/>
          </p:nvPr>
        </p:nvSpPr>
        <p:spPr>
          <a:prstGeom prst="rect">
            <a:avLst/>
          </a:prstGeom>
        </p:spPr>
        <p:txBody>
          <a:bodyPr spcFirstLastPara="1" vert="horz" wrap="square" lIns="121900" tIns="121900" rIns="121900" bIns="121900" rtlCol="0" anchor="t" anchorCtr="0">
            <a:noAutofit/>
          </a:bodyPr>
          <a:lstStyle/>
          <a:p>
            <a:pPr lvl="0"/>
            <a:r>
              <a:rPr lang="en-US" dirty="0"/>
              <a:t>IR receiver</a:t>
            </a:r>
            <a:endParaRPr dirty="0"/>
          </a:p>
        </p:txBody>
      </p:sp>
      <p:sp>
        <p:nvSpPr>
          <p:cNvPr id="3" name="矩形 2"/>
          <p:cNvSpPr/>
          <p:nvPr/>
        </p:nvSpPr>
        <p:spPr>
          <a:xfrm>
            <a:off x="835053" y="1255817"/>
            <a:ext cx="10672779" cy="1261884"/>
          </a:xfrm>
          <a:prstGeom prst="rect">
            <a:avLst/>
          </a:prstGeom>
        </p:spPr>
        <p:txBody>
          <a:bodyPr wrap="square">
            <a:spAutoFit/>
          </a:bodyPr>
          <a:lstStyle/>
          <a:p>
            <a:pPr marL="457189" indent="-457189">
              <a:buFont typeface="Arial" panose="020B0604020202020204" pitchFamily="34" charset="0"/>
              <a:buChar char="•"/>
            </a:pPr>
            <a:r>
              <a:rPr lang="en-US" altLang="zh-TW" sz="2400" dirty="0"/>
              <a:t>Using IR receiver to find </a:t>
            </a:r>
            <a:r>
              <a:rPr lang="en-US" altLang="zh-TW" sz="2400" b="1" dirty="0"/>
              <a:t>beacons(Beacon-1 600 and Beacon-2 1500</a:t>
            </a:r>
            <a:r>
              <a:rPr lang="en-US" altLang="zh-TW" sz="2400" dirty="0"/>
              <a:t>) which is the goal.</a:t>
            </a:r>
          </a:p>
          <a:p>
            <a:pPr marL="457189" indent="-457189">
              <a:buFont typeface="Arial" panose="020B0604020202020204" pitchFamily="34" charset="0"/>
              <a:buChar char="•"/>
            </a:pPr>
            <a:endParaRPr lang="zh-TW" altLang="en-US" sz="2800" dirty="0"/>
          </a:p>
        </p:txBody>
      </p:sp>
      <p:sp>
        <p:nvSpPr>
          <p:cNvPr id="12" name="矩形 11"/>
          <p:cNvSpPr/>
          <p:nvPr/>
        </p:nvSpPr>
        <p:spPr>
          <a:xfrm>
            <a:off x="8014291" y="5378459"/>
            <a:ext cx="565780" cy="461665"/>
          </a:xfrm>
          <a:prstGeom prst="rect">
            <a:avLst/>
          </a:prstGeom>
        </p:spPr>
        <p:txBody>
          <a:bodyPr wrap="square">
            <a:spAutoFit/>
          </a:bodyPr>
          <a:lstStyle/>
          <a:p>
            <a:r>
              <a:rPr lang="en-US" altLang="zh-TW" sz="2400" dirty="0"/>
              <a:t>5V</a:t>
            </a:r>
          </a:p>
        </p:txBody>
      </p:sp>
      <p:sp>
        <p:nvSpPr>
          <p:cNvPr id="13" name="矩形 12"/>
          <p:cNvSpPr/>
          <p:nvPr/>
        </p:nvSpPr>
        <p:spPr>
          <a:xfrm>
            <a:off x="4757087" y="5362833"/>
            <a:ext cx="1931130" cy="461665"/>
          </a:xfrm>
          <a:prstGeom prst="rect">
            <a:avLst/>
          </a:prstGeom>
        </p:spPr>
        <p:txBody>
          <a:bodyPr wrap="square">
            <a:spAutoFit/>
          </a:bodyPr>
          <a:lstStyle/>
          <a:p>
            <a:r>
              <a:rPr lang="en-US" altLang="zh-TW" sz="2400" dirty="0" smtClean="0"/>
              <a:t>Signal/Output</a:t>
            </a:r>
            <a:endParaRPr lang="en-US" altLang="zh-TW" sz="2400" dirty="0"/>
          </a:p>
        </p:txBody>
      </p:sp>
      <p:sp>
        <p:nvSpPr>
          <p:cNvPr id="14" name="矩形 13"/>
          <p:cNvSpPr/>
          <p:nvPr/>
        </p:nvSpPr>
        <p:spPr>
          <a:xfrm>
            <a:off x="6688216" y="5362834"/>
            <a:ext cx="836867" cy="461665"/>
          </a:xfrm>
          <a:prstGeom prst="rect">
            <a:avLst/>
          </a:prstGeom>
        </p:spPr>
        <p:txBody>
          <a:bodyPr wrap="square">
            <a:spAutoFit/>
          </a:bodyPr>
          <a:lstStyle/>
          <a:p>
            <a:r>
              <a:rPr lang="en-US" altLang="zh-TW" sz="2400" dirty="0"/>
              <a:t>GND</a:t>
            </a:r>
          </a:p>
        </p:txBody>
      </p:sp>
      <p:cxnSp>
        <p:nvCxnSpPr>
          <p:cNvPr id="5" name="直線單箭頭接點 4"/>
          <p:cNvCxnSpPr>
            <a:stCxn id="14" idx="0"/>
          </p:cNvCxnSpPr>
          <p:nvPr/>
        </p:nvCxnSpPr>
        <p:spPr>
          <a:xfrm flipH="1" flipV="1">
            <a:off x="7097208" y="4809788"/>
            <a:ext cx="9442" cy="553046"/>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7" name="直線單箭頭接點 16"/>
          <p:cNvCxnSpPr>
            <a:stCxn id="12" idx="0"/>
          </p:cNvCxnSpPr>
          <p:nvPr/>
        </p:nvCxnSpPr>
        <p:spPr>
          <a:xfrm flipH="1" flipV="1">
            <a:off x="7307091" y="4829096"/>
            <a:ext cx="990090" cy="549363"/>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2" name="直線單箭頭接點 21"/>
          <p:cNvCxnSpPr>
            <a:stCxn id="13" idx="0"/>
          </p:cNvCxnSpPr>
          <p:nvPr/>
        </p:nvCxnSpPr>
        <p:spPr>
          <a:xfrm flipV="1">
            <a:off x="5722652" y="4829097"/>
            <a:ext cx="1149817" cy="533736"/>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pic>
        <p:nvPicPr>
          <p:cNvPr id="15" name="圖片 14"/>
          <p:cNvPicPr>
            <a:picLocks noChangeAspect="1"/>
          </p:cNvPicPr>
          <p:nvPr/>
        </p:nvPicPr>
        <p:blipFill>
          <a:blip r:embed="rId3">
            <a:extLst>
              <a:ext uri="{BEBA8EAE-BF5A-486C-A8C5-ECC9F3942E4B}">
                <a14:imgProps xmlns:a14="http://schemas.microsoft.com/office/drawing/2010/main">
                  <a14:imgLayer r:embed="rId4">
                    <a14:imgEffect>
                      <a14:backgroundRemoval t="9877" b="98457" l="9836" r="89344">
                        <a14:foregroundMark x1="48361" y1="42593" x2="48361" y2="45988"/>
                        <a14:foregroundMark x1="32787" y1="32407" x2="29508" y2="50617"/>
                        <a14:backgroundMark x1="55738" y1="38272" x2="58197" y2="41049"/>
                        <a14:backgroundMark x1="56557" y1="35802" x2="56557" y2="35802"/>
                        <a14:backgroundMark x1="24590" y1="33642" x2="24590" y2="33642"/>
                        <a14:backgroundMark x1="41803" y1="34259" x2="41803" y2="34259"/>
                      </a14:backgroundRemoval>
                    </a14:imgEffect>
                  </a14:imgLayer>
                </a14:imgProps>
              </a:ext>
              <a:ext uri="{28A0092B-C50C-407E-A947-70E740481C1C}">
                <a14:useLocalDpi xmlns:a14="http://schemas.microsoft.com/office/drawing/2010/main" val="0"/>
              </a:ext>
            </a:extLst>
          </a:blip>
          <a:stretch>
            <a:fillRect/>
          </a:stretch>
        </p:blipFill>
        <p:spPr>
          <a:xfrm>
            <a:off x="6537118" y="1902454"/>
            <a:ext cx="1162050" cy="3086100"/>
          </a:xfrm>
          <a:prstGeom prst="rect">
            <a:avLst/>
          </a:prstGeom>
        </p:spPr>
      </p:pic>
      <p:sp>
        <p:nvSpPr>
          <p:cNvPr id="18" name="橢圓 17"/>
          <p:cNvSpPr/>
          <p:nvPr/>
        </p:nvSpPr>
        <p:spPr>
          <a:xfrm>
            <a:off x="6840882" y="2621297"/>
            <a:ext cx="324000" cy="3240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n>
                <a:solidFill>
                  <a:srgbClr val="FF0000"/>
                </a:solidFill>
              </a:ln>
              <a:noFill/>
            </a:endParaRPr>
          </a:p>
        </p:txBody>
      </p:sp>
      <p:sp>
        <p:nvSpPr>
          <p:cNvPr id="24" name="橢圓形圖說文字 23"/>
          <p:cNvSpPr/>
          <p:nvPr/>
        </p:nvSpPr>
        <p:spPr>
          <a:xfrm>
            <a:off x="5217827" y="2931745"/>
            <a:ext cx="1009650" cy="821382"/>
          </a:xfrm>
          <a:prstGeom prst="wedgeEllipseCallout">
            <a:avLst>
              <a:gd name="adj1" fmla="val 111582"/>
              <a:gd name="adj2" fmla="val -6270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5" name="文字方塊 24"/>
          <p:cNvSpPr txBox="1"/>
          <p:nvPr/>
        </p:nvSpPr>
        <p:spPr>
          <a:xfrm>
            <a:off x="5394060" y="3051437"/>
            <a:ext cx="658825" cy="584775"/>
          </a:xfrm>
          <a:prstGeom prst="rect">
            <a:avLst/>
          </a:prstGeom>
          <a:noFill/>
        </p:spPr>
        <p:txBody>
          <a:bodyPr wrap="square" rtlCol="0">
            <a:spAutoFit/>
          </a:bodyPr>
          <a:lstStyle/>
          <a:p>
            <a:r>
              <a:rPr lang="en-US" altLang="zh-TW" sz="3200" dirty="0" smtClean="0">
                <a:cs typeface="Times New Roman" panose="02020603050405020304" pitchFamily="18" charset="0"/>
              </a:rPr>
              <a:t>OS</a:t>
            </a:r>
            <a:endParaRPr lang="zh-TW" altLang="en-US" sz="3200" dirty="0">
              <a:cs typeface="Times New Roman" panose="02020603050405020304" pitchFamily="18" charset="0"/>
            </a:endParaRPr>
          </a:p>
        </p:txBody>
      </p:sp>
    </p:spTree>
    <p:extLst>
      <p:ext uri="{BB962C8B-B14F-4D97-AF65-F5344CB8AC3E}">
        <p14:creationId xmlns:p14="http://schemas.microsoft.com/office/powerpoint/2010/main" val="19297808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Shape 133"/>
          <p:cNvSpPr txBox="1">
            <a:spLocks noGrp="1"/>
          </p:cNvSpPr>
          <p:nvPr>
            <p:ph type="title"/>
          </p:nvPr>
        </p:nvSpPr>
        <p:spPr>
          <a:prstGeom prst="rect">
            <a:avLst/>
          </a:prstGeom>
        </p:spPr>
        <p:txBody>
          <a:bodyPr spcFirstLastPara="1" vert="horz" wrap="square" lIns="121900" tIns="121900" rIns="121900" bIns="121900" rtlCol="0" anchor="t" anchorCtr="0">
            <a:noAutofit/>
          </a:bodyPr>
          <a:lstStyle/>
          <a:p>
            <a:pPr lvl="0"/>
            <a:r>
              <a:rPr lang="en-US" dirty="0" smtClean="0"/>
              <a:t>Beacon (Provided by TA)</a:t>
            </a:r>
            <a:endParaRPr dirty="0"/>
          </a:p>
        </p:txBody>
      </p:sp>
      <p:sp>
        <p:nvSpPr>
          <p:cNvPr id="3" name="文字方塊 2">
            <a:extLst>
              <a:ext uri="{FF2B5EF4-FFF2-40B4-BE49-F238E27FC236}">
                <a16:creationId xmlns:a16="http://schemas.microsoft.com/office/drawing/2014/main" id="{1C32A9EC-D7E0-4343-A40C-5EF4446D658A}"/>
              </a:ext>
            </a:extLst>
          </p:cNvPr>
          <p:cNvSpPr txBox="1"/>
          <p:nvPr/>
        </p:nvSpPr>
        <p:spPr>
          <a:xfrm>
            <a:off x="1051769" y="1218778"/>
            <a:ext cx="10253540" cy="1200329"/>
          </a:xfrm>
          <a:prstGeom prst="rect">
            <a:avLst/>
          </a:prstGeom>
          <a:noFill/>
        </p:spPr>
        <p:txBody>
          <a:bodyPr wrap="square" rtlCol="0">
            <a:spAutoFit/>
          </a:bodyPr>
          <a:lstStyle/>
          <a:p>
            <a:pPr marL="342900" indent="-342900">
              <a:buFont typeface="Wingdings" panose="05000000000000000000" pitchFamily="2" charset="2"/>
              <a:buChar char="l"/>
            </a:pPr>
            <a:r>
              <a:rPr lang="en-US" altLang="zh-TW" sz="2400" dirty="0"/>
              <a:t>Two infrared diodes are set up at opposite ends of the arena.</a:t>
            </a:r>
          </a:p>
          <a:p>
            <a:pPr marL="342900" indent="-342900">
              <a:buFont typeface="Wingdings" panose="05000000000000000000" pitchFamily="2" charset="2"/>
              <a:buChar char="l"/>
            </a:pPr>
            <a:r>
              <a:rPr lang="en-US" altLang="zh-TW" sz="2400" dirty="0"/>
              <a:t>Each Beacon will emit light modulated at 38KHz, but their pulse widths are different when received by the IR receiver module.</a:t>
            </a:r>
            <a:endParaRPr lang="zh-TW" altLang="en-US" sz="2400" dirty="0"/>
          </a:p>
        </p:txBody>
      </p:sp>
      <p:grpSp>
        <p:nvGrpSpPr>
          <p:cNvPr id="2" name="群組 1"/>
          <p:cNvGrpSpPr/>
          <p:nvPr/>
        </p:nvGrpSpPr>
        <p:grpSpPr>
          <a:xfrm>
            <a:off x="2288967" y="2712995"/>
            <a:ext cx="7614066" cy="3485707"/>
            <a:chOff x="1578101" y="2712995"/>
            <a:chExt cx="7614066" cy="3485707"/>
          </a:xfrm>
        </p:grpSpPr>
        <p:grpSp>
          <p:nvGrpSpPr>
            <p:cNvPr id="24" name="群組 23">
              <a:extLst>
                <a:ext uri="{FF2B5EF4-FFF2-40B4-BE49-F238E27FC236}">
                  <a16:creationId xmlns:a16="http://schemas.microsoft.com/office/drawing/2014/main" id="{46E5FDCD-4179-4FF6-8AB5-53EA6EC4F559}"/>
                </a:ext>
              </a:extLst>
            </p:cNvPr>
            <p:cNvGrpSpPr/>
            <p:nvPr/>
          </p:nvGrpSpPr>
          <p:grpSpPr>
            <a:xfrm>
              <a:off x="1578101" y="2733649"/>
              <a:ext cx="3579889" cy="3444399"/>
              <a:chOff x="899592" y="2290171"/>
              <a:chExt cx="2684917" cy="2583299"/>
            </a:xfrm>
          </p:grpSpPr>
          <p:pic>
            <p:nvPicPr>
              <p:cNvPr id="13" name="圖片 12">
                <a:extLst>
                  <a:ext uri="{FF2B5EF4-FFF2-40B4-BE49-F238E27FC236}">
                    <a16:creationId xmlns:a16="http://schemas.microsoft.com/office/drawing/2014/main" id="{E11D32F5-917B-4DFF-AC5B-41FD577D463F}"/>
                  </a:ext>
                </a:extLst>
              </p:cNvPr>
              <p:cNvPicPr>
                <a:picLocks noChangeAspect="1"/>
              </p:cNvPicPr>
              <p:nvPr/>
            </p:nvPicPr>
            <p:blipFill>
              <a:blip r:embed="rId3"/>
              <a:stretch>
                <a:fillRect/>
              </a:stretch>
            </p:blipFill>
            <p:spPr>
              <a:xfrm>
                <a:off x="899592" y="2859782"/>
                <a:ext cx="2684917" cy="2013688"/>
              </a:xfrm>
              <a:prstGeom prst="rect">
                <a:avLst/>
              </a:prstGeom>
            </p:spPr>
          </p:pic>
          <p:sp>
            <p:nvSpPr>
              <p:cNvPr id="18" name="文字方塊 17">
                <a:extLst>
                  <a:ext uri="{FF2B5EF4-FFF2-40B4-BE49-F238E27FC236}">
                    <a16:creationId xmlns:a16="http://schemas.microsoft.com/office/drawing/2014/main" id="{D3236BED-81A7-43AE-89CF-E60E023FA6FF}"/>
                  </a:ext>
                </a:extLst>
              </p:cNvPr>
              <p:cNvSpPr txBox="1"/>
              <p:nvPr/>
            </p:nvSpPr>
            <p:spPr>
              <a:xfrm>
                <a:off x="1593978" y="2290171"/>
                <a:ext cx="1296144" cy="623248"/>
              </a:xfrm>
              <a:prstGeom prst="rect">
                <a:avLst/>
              </a:prstGeom>
              <a:noFill/>
            </p:spPr>
            <p:txBody>
              <a:bodyPr wrap="square" rtlCol="0">
                <a:spAutoFit/>
              </a:bodyPr>
              <a:lstStyle/>
              <a:p>
                <a:pPr algn="ctr"/>
                <a:r>
                  <a:rPr lang="en-US" altLang="zh-TW" sz="2400" dirty="0"/>
                  <a:t>Beacon-1 600</a:t>
                </a:r>
                <a:endParaRPr lang="zh-TW" altLang="en-US" sz="2400" dirty="0"/>
              </a:p>
            </p:txBody>
          </p:sp>
        </p:grpSp>
        <p:grpSp>
          <p:nvGrpSpPr>
            <p:cNvPr id="23" name="群組 22">
              <a:extLst>
                <a:ext uri="{FF2B5EF4-FFF2-40B4-BE49-F238E27FC236}">
                  <a16:creationId xmlns:a16="http://schemas.microsoft.com/office/drawing/2014/main" id="{276F69D2-DCB9-4D96-A0E4-2863FC412515}"/>
                </a:ext>
              </a:extLst>
            </p:cNvPr>
            <p:cNvGrpSpPr/>
            <p:nvPr/>
          </p:nvGrpSpPr>
          <p:grpSpPr>
            <a:xfrm>
              <a:off x="5612278" y="2712995"/>
              <a:ext cx="3579889" cy="3485707"/>
              <a:chOff x="3850591" y="2259190"/>
              <a:chExt cx="2684917" cy="2614280"/>
            </a:xfrm>
          </p:grpSpPr>
          <p:pic>
            <p:nvPicPr>
              <p:cNvPr id="15" name="圖片 14">
                <a:extLst>
                  <a:ext uri="{FF2B5EF4-FFF2-40B4-BE49-F238E27FC236}">
                    <a16:creationId xmlns:a16="http://schemas.microsoft.com/office/drawing/2014/main" id="{CFEE5AA2-210B-4650-9475-3F7DB1F44215}"/>
                  </a:ext>
                </a:extLst>
              </p:cNvPr>
              <p:cNvPicPr>
                <a:picLocks noChangeAspect="1"/>
              </p:cNvPicPr>
              <p:nvPr/>
            </p:nvPicPr>
            <p:blipFill>
              <a:blip r:embed="rId4"/>
              <a:stretch>
                <a:fillRect/>
              </a:stretch>
            </p:blipFill>
            <p:spPr>
              <a:xfrm>
                <a:off x="3850591" y="2859782"/>
                <a:ext cx="2684917" cy="2013688"/>
              </a:xfrm>
              <a:prstGeom prst="rect">
                <a:avLst/>
              </a:prstGeom>
            </p:spPr>
          </p:pic>
          <p:sp>
            <p:nvSpPr>
              <p:cNvPr id="28" name="文字方塊 27">
                <a:extLst>
                  <a:ext uri="{FF2B5EF4-FFF2-40B4-BE49-F238E27FC236}">
                    <a16:creationId xmlns:a16="http://schemas.microsoft.com/office/drawing/2014/main" id="{A8A5DC3D-2C0C-4F32-A4C9-FA5181F581A2}"/>
                  </a:ext>
                </a:extLst>
              </p:cNvPr>
              <p:cNvSpPr txBox="1"/>
              <p:nvPr/>
            </p:nvSpPr>
            <p:spPr>
              <a:xfrm>
                <a:off x="4459458" y="2259190"/>
                <a:ext cx="1467183" cy="623248"/>
              </a:xfrm>
              <a:prstGeom prst="rect">
                <a:avLst/>
              </a:prstGeom>
              <a:noFill/>
            </p:spPr>
            <p:txBody>
              <a:bodyPr wrap="square" rtlCol="0">
                <a:spAutoFit/>
              </a:bodyPr>
              <a:lstStyle/>
              <a:p>
                <a:pPr algn="ctr"/>
                <a:r>
                  <a:rPr lang="en-US" altLang="zh-TW" sz="2400" dirty="0"/>
                  <a:t>Beacon-2 1500</a:t>
                </a:r>
                <a:endParaRPr lang="zh-TW" altLang="en-US" sz="2400" dirty="0"/>
              </a:p>
            </p:txBody>
          </p:sp>
        </p:grpSp>
      </p:grpSp>
    </p:spTree>
    <p:extLst>
      <p:ext uri="{BB962C8B-B14F-4D97-AF65-F5344CB8AC3E}">
        <p14:creationId xmlns:p14="http://schemas.microsoft.com/office/powerpoint/2010/main" val="14100933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Shape 133"/>
          <p:cNvSpPr txBox="1">
            <a:spLocks noGrp="1"/>
          </p:cNvSpPr>
          <p:nvPr>
            <p:ph type="title"/>
          </p:nvPr>
        </p:nvSpPr>
        <p:spPr>
          <a:prstGeom prst="rect">
            <a:avLst/>
          </a:prstGeom>
        </p:spPr>
        <p:txBody>
          <a:bodyPr spcFirstLastPara="1" vert="horz" wrap="square" lIns="121900" tIns="121900" rIns="121900" bIns="121900" rtlCol="0" anchor="t" anchorCtr="0">
            <a:noAutofit/>
          </a:bodyPr>
          <a:lstStyle/>
          <a:p>
            <a:pPr lvl="0"/>
            <a:r>
              <a:rPr lang="en-US" dirty="0"/>
              <a:t>Beacon</a:t>
            </a:r>
            <a:endParaRPr dirty="0"/>
          </a:p>
        </p:txBody>
      </p:sp>
      <p:sp>
        <p:nvSpPr>
          <p:cNvPr id="134" name="Shape 134"/>
          <p:cNvSpPr txBox="1"/>
          <p:nvPr/>
        </p:nvSpPr>
        <p:spPr>
          <a:xfrm>
            <a:off x="669710" y="1111095"/>
            <a:ext cx="6416000" cy="861189"/>
          </a:xfrm>
          <a:prstGeom prst="rect">
            <a:avLst/>
          </a:prstGeom>
          <a:noFill/>
          <a:ln>
            <a:noFill/>
          </a:ln>
        </p:spPr>
        <p:txBody>
          <a:bodyPr spcFirstLastPara="1" wrap="square" lIns="121900" tIns="121900" rIns="121900" bIns="121900" anchor="t" anchorCtr="0">
            <a:noAutofit/>
          </a:bodyPr>
          <a:lstStyle/>
          <a:p>
            <a:pPr marL="529162" indent="-342900">
              <a:lnSpc>
                <a:spcPct val="50000"/>
              </a:lnSpc>
              <a:spcBef>
                <a:spcPts val="3200"/>
              </a:spcBef>
              <a:buClr>
                <a:srgbClr val="374146"/>
              </a:buClr>
              <a:buSzPts val="1400"/>
              <a:buFont typeface="Wingdings" panose="05000000000000000000" pitchFamily="2" charset="2"/>
              <a:buChar char="l"/>
            </a:pPr>
            <a:r>
              <a:rPr lang="en-US" altLang="zh-TW" sz="2133" dirty="0"/>
              <a:t>Beacon-1</a:t>
            </a:r>
            <a:r>
              <a:rPr lang="zh-TW" altLang="en-US" sz="2133" dirty="0"/>
              <a:t> </a:t>
            </a:r>
            <a:r>
              <a:rPr lang="en-US" altLang="zh-TW" sz="2133" dirty="0"/>
              <a:t>600 </a:t>
            </a:r>
          </a:p>
        </p:txBody>
      </p:sp>
      <p:sp>
        <p:nvSpPr>
          <p:cNvPr id="6" name="Shape 134"/>
          <p:cNvSpPr txBox="1"/>
          <p:nvPr/>
        </p:nvSpPr>
        <p:spPr>
          <a:xfrm>
            <a:off x="669710" y="2238401"/>
            <a:ext cx="6416000" cy="719479"/>
          </a:xfrm>
          <a:prstGeom prst="rect">
            <a:avLst/>
          </a:prstGeom>
          <a:noFill/>
          <a:ln>
            <a:noFill/>
          </a:ln>
        </p:spPr>
        <p:txBody>
          <a:bodyPr spcFirstLastPara="1" wrap="square" lIns="121900" tIns="121900" rIns="121900" bIns="121900" anchor="t" anchorCtr="0">
            <a:noAutofit/>
          </a:bodyPr>
          <a:lstStyle/>
          <a:p>
            <a:pPr marL="643451" indent="-457189">
              <a:lnSpc>
                <a:spcPct val="50000"/>
              </a:lnSpc>
              <a:spcBef>
                <a:spcPts val="3200"/>
              </a:spcBef>
              <a:buClr>
                <a:srgbClr val="374146"/>
              </a:buClr>
              <a:buSzPts val="1400"/>
              <a:buFont typeface="Wingdings" panose="05000000000000000000" pitchFamily="2" charset="2"/>
              <a:buChar char="l"/>
            </a:pPr>
            <a:r>
              <a:rPr lang="en-US" altLang="zh-TW" sz="2133" dirty="0"/>
              <a:t>Beacon-2</a:t>
            </a:r>
            <a:r>
              <a:rPr lang="zh-TW" altLang="en-US" sz="2133" dirty="0"/>
              <a:t> </a:t>
            </a:r>
            <a:r>
              <a:rPr lang="en-US" altLang="zh-TW" sz="2133" dirty="0"/>
              <a:t>1500</a:t>
            </a:r>
          </a:p>
        </p:txBody>
      </p:sp>
      <p:sp>
        <p:nvSpPr>
          <p:cNvPr id="2" name="矩形 1"/>
          <p:cNvSpPr/>
          <p:nvPr/>
        </p:nvSpPr>
        <p:spPr>
          <a:xfrm>
            <a:off x="669710" y="4406196"/>
            <a:ext cx="10546163" cy="420564"/>
          </a:xfrm>
          <a:prstGeom prst="rect">
            <a:avLst/>
          </a:prstGeom>
        </p:spPr>
        <p:txBody>
          <a:bodyPr wrap="square">
            <a:spAutoFit/>
          </a:bodyPr>
          <a:lstStyle/>
          <a:p>
            <a:pPr marL="643451" indent="-457189">
              <a:spcBef>
                <a:spcPts val="3200"/>
              </a:spcBef>
              <a:buClr>
                <a:srgbClr val="374146"/>
              </a:buClr>
              <a:buSzPts val="1400"/>
              <a:buFont typeface="Wingdings" panose="05000000000000000000" pitchFamily="2" charset="2"/>
              <a:buChar char="l"/>
            </a:pPr>
            <a:r>
              <a:rPr lang="en-US" altLang="zh-TW" sz="2133" dirty="0"/>
              <a:t>Receive IR data for a period of time(≥0.1</a:t>
            </a:r>
            <a:r>
              <a:rPr lang="zh-TW" altLang="en-US" sz="2133" dirty="0"/>
              <a:t> </a:t>
            </a:r>
            <a:r>
              <a:rPr lang="en-US" altLang="zh-TW" sz="2133" dirty="0"/>
              <a:t>seconds) and calculate the pulse proportion. </a:t>
            </a:r>
            <a:endParaRPr lang="zh-TW" altLang="en-US" sz="2133" dirty="0"/>
          </a:p>
        </p:txBody>
      </p:sp>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9565" y="5158961"/>
            <a:ext cx="3741385" cy="7503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a14="http://schemas.microsoft.com/office/drawing/2010/main">
        <mc:Choice Requires="a14">
          <p:sp>
            <p:nvSpPr>
              <p:cNvPr id="10" name="矩形 9"/>
              <p:cNvSpPr/>
              <p:nvPr/>
            </p:nvSpPr>
            <p:spPr>
              <a:xfrm>
                <a:off x="4377175" y="5118489"/>
                <a:ext cx="6624736" cy="778868"/>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TW" sz="2000" i="1">
                              <a:latin typeface="Cambria Math" panose="02040503050406030204" pitchFamily="18" charset="0"/>
                            </a:rPr>
                          </m:ctrlPr>
                        </m:dPr>
                        <m:e>
                          <m:eqArr>
                            <m:eqArrPr>
                              <m:ctrlPr>
                                <a:rPr lang="en-US" altLang="zh-TW" sz="2000" i="1">
                                  <a:latin typeface="Cambria Math" panose="02040503050406030204" pitchFamily="18" charset="0"/>
                                </a:rPr>
                              </m:ctrlPr>
                            </m:eqArrPr>
                            <m:e>
                              <m:r>
                                <m:rPr>
                                  <m:nor/>
                                </m:rPr>
                                <a:rPr lang="en-US" altLang="zh-TW" sz="2000" dirty="0"/>
                                <m:t>If</m:t>
                              </m:r>
                              <m:r>
                                <m:rPr>
                                  <m:nor/>
                                </m:rPr>
                                <a:rPr lang="en-US" altLang="zh-TW" sz="2000" dirty="0"/>
                                <m:t> </m:t>
                              </m:r>
                              <m:r>
                                <m:rPr>
                                  <m:nor/>
                                </m:rPr>
                                <a:rPr lang="en-US" altLang="zh-TW" sz="2000" dirty="0"/>
                                <m:t>your</m:t>
                              </m:r>
                              <m:r>
                                <m:rPr>
                                  <m:nor/>
                                </m:rPr>
                                <a:rPr lang="en-US" altLang="zh-TW" sz="2000" dirty="0"/>
                                <m:t> </m:t>
                              </m:r>
                              <m:r>
                                <m:rPr>
                                  <m:nor/>
                                </m:rPr>
                                <a:rPr lang="en-US" altLang="zh-TW" sz="2000" dirty="0"/>
                                <m:t>goal</m:t>
                              </m:r>
                              <m:r>
                                <m:rPr>
                                  <m:nor/>
                                </m:rPr>
                                <a:rPr lang="en-US" altLang="zh-TW" sz="2000" dirty="0"/>
                                <m:t> </m:t>
                              </m:r>
                              <m:r>
                                <m:rPr>
                                  <m:nor/>
                                </m:rPr>
                                <a:rPr lang="en-US" altLang="zh-TW" sz="2000" dirty="0"/>
                                <m:t>door</m:t>
                              </m:r>
                              <m:r>
                                <m:rPr>
                                  <m:nor/>
                                </m:rPr>
                                <a:rPr lang="en-US" altLang="zh-TW" sz="2000" dirty="0"/>
                                <m:t> </m:t>
                              </m:r>
                              <m:r>
                                <m:rPr>
                                  <m:nor/>
                                </m:rPr>
                                <a:rPr lang="en-US" altLang="zh-TW" sz="2000" dirty="0"/>
                                <m:t>is</m:t>
                              </m:r>
                              <m:r>
                                <m:rPr>
                                  <m:nor/>
                                </m:rPr>
                                <a:rPr lang="en-US" altLang="zh-TW" sz="2000" dirty="0"/>
                                <m:t> </m:t>
                              </m:r>
                              <m:r>
                                <m:rPr>
                                  <m:nor/>
                                </m:rPr>
                                <a:rPr lang="en-US" altLang="zh-TW" sz="2000" dirty="0"/>
                                <m:t>Beacon</m:t>
                              </m:r>
                              <m:r>
                                <m:rPr>
                                  <m:nor/>
                                </m:rPr>
                                <a:rPr lang="en-US" altLang="zh-TW" sz="2000" dirty="0"/>
                                <m:t>−1 600, </m:t>
                              </m:r>
                              <m:r>
                                <m:rPr>
                                  <m:nor/>
                                </m:rPr>
                                <a:rPr lang="en-US" altLang="zh-TW" sz="2000" dirty="0"/>
                                <m:t>the</m:t>
                              </m:r>
                              <m:r>
                                <m:rPr>
                                  <m:nor/>
                                </m:rPr>
                                <a:rPr lang="en-US" altLang="zh-TW" sz="2000" dirty="0"/>
                                <m:t> </m:t>
                              </m:r>
                              <m:r>
                                <m:rPr>
                                  <m:nor/>
                                </m:rPr>
                                <a:rPr lang="en-US" altLang="zh-TW" sz="2000" dirty="0"/>
                                <m:t>ratio</m:t>
                              </m:r>
                              <m:r>
                                <m:rPr>
                                  <m:nor/>
                                </m:rPr>
                                <a:rPr lang="en-US" altLang="zh-TW" sz="2000" dirty="0"/>
                                <m:t> </m:t>
                              </m:r>
                              <m:r>
                                <m:rPr>
                                  <m:nor/>
                                </m:rPr>
                                <a:rPr lang="en-US" altLang="zh-TW" sz="2000" dirty="0"/>
                                <m:t>is</m:t>
                              </m:r>
                              <m:r>
                                <m:rPr>
                                  <m:nor/>
                                </m:rPr>
                                <a:rPr lang="en-US" altLang="zh-TW" sz="2000" dirty="0"/>
                                <m:t> </m:t>
                              </m:r>
                              <m:r>
                                <m:rPr>
                                  <m:nor/>
                                </m:rPr>
                                <a:rPr lang="en-US" altLang="zh-TW" sz="2000" dirty="0"/>
                                <m:t>between</m:t>
                              </m:r>
                              <m:r>
                                <m:rPr>
                                  <m:nor/>
                                </m:rPr>
                                <a:rPr lang="en-US" altLang="zh-TW" sz="2000" dirty="0"/>
                                <m:t> 0.27 </m:t>
                              </m:r>
                              <m:r>
                                <m:rPr>
                                  <m:nor/>
                                </m:rPr>
                                <a:rPr lang="en-US" altLang="zh-TW" sz="2000" dirty="0"/>
                                <m:t>and</m:t>
                              </m:r>
                              <m:r>
                                <m:rPr>
                                  <m:nor/>
                                </m:rPr>
                                <a:rPr lang="en-US" altLang="zh-TW" sz="2000" dirty="0"/>
                                <m:t> 0.32.</m:t>
                              </m:r>
                            </m:e>
                            <m:e>
                              <m:r>
                                <m:rPr>
                                  <m:nor/>
                                </m:rPr>
                                <a:rPr lang="en-US" altLang="zh-TW" sz="2000" dirty="0"/>
                                <m:t>If</m:t>
                              </m:r>
                              <m:r>
                                <m:rPr>
                                  <m:nor/>
                                </m:rPr>
                                <a:rPr lang="en-US" altLang="zh-TW" sz="2000" dirty="0"/>
                                <m:t> </m:t>
                              </m:r>
                              <m:r>
                                <m:rPr>
                                  <m:nor/>
                                </m:rPr>
                                <a:rPr lang="en-US" altLang="zh-TW" sz="2000" dirty="0"/>
                                <m:t>your</m:t>
                              </m:r>
                              <m:r>
                                <m:rPr>
                                  <m:nor/>
                                </m:rPr>
                                <a:rPr lang="en-US" altLang="zh-TW" sz="2000" dirty="0"/>
                                <m:t> </m:t>
                              </m:r>
                              <m:r>
                                <m:rPr>
                                  <m:nor/>
                                </m:rPr>
                                <a:rPr lang="en-US" altLang="zh-TW" sz="2000" dirty="0"/>
                                <m:t>goal</m:t>
                              </m:r>
                              <m:r>
                                <m:rPr>
                                  <m:nor/>
                                </m:rPr>
                                <a:rPr lang="en-US" altLang="zh-TW" sz="2000" dirty="0"/>
                                <m:t> </m:t>
                              </m:r>
                              <m:r>
                                <m:rPr>
                                  <m:nor/>
                                </m:rPr>
                                <a:rPr lang="en-US" altLang="zh-TW" sz="2000" dirty="0"/>
                                <m:t>door</m:t>
                              </m:r>
                              <m:r>
                                <m:rPr>
                                  <m:nor/>
                                </m:rPr>
                                <a:rPr lang="en-US" altLang="zh-TW" sz="2000" dirty="0"/>
                                <m:t> </m:t>
                              </m:r>
                              <m:r>
                                <m:rPr>
                                  <m:nor/>
                                </m:rPr>
                                <a:rPr lang="en-US" altLang="zh-TW" sz="2000" dirty="0"/>
                                <m:t>is</m:t>
                              </m:r>
                              <m:r>
                                <m:rPr>
                                  <m:nor/>
                                </m:rPr>
                                <a:rPr lang="en-US" altLang="zh-TW" sz="2000" dirty="0"/>
                                <m:t> </m:t>
                              </m:r>
                              <m:r>
                                <m:rPr>
                                  <m:nor/>
                                </m:rPr>
                                <a:rPr lang="en-US" altLang="zh-TW" sz="2000" dirty="0"/>
                                <m:t>Beacon</m:t>
                              </m:r>
                              <m:r>
                                <m:rPr>
                                  <m:nor/>
                                </m:rPr>
                                <a:rPr lang="en-US" altLang="zh-TW" sz="2000" dirty="0"/>
                                <m:t>−2 1500, </m:t>
                              </m:r>
                              <m:r>
                                <m:rPr>
                                  <m:nor/>
                                </m:rPr>
                                <a:rPr lang="en-US" altLang="zh-TW" sz="2000" dirty="0"/>
                                <m:t>the</m:t>
                              </m:r>
                              <m:r>
                                <m:rPr>
                                  <m:nor/>
                                </m:rPr>
                                <a:rPr lang="en-US" altLang="zh-TW" sz="2000" dirty="0"/>
                                <m:t> </m:t>
                              </m:r>
                              <m:r>
                                <m:rPr>
                                  <m:nor/>
                                </m:rPr>
                                <a:rPr lang="en-US" altLang="zh-TW" sz="2000" dirty="0"/>
                                <m:t>ratio</m:t>
                              </m:r>
                              <m:r>
                                <m:rPr>
                                  <m:nor/>
                                </m:rPr>
                                <a:rPr lang="en-US" altLang="zh-TW" sz="2000" dirty="0"/>
                                <m:t> </m:t>
                              </m:r>
                              <m:r>
                                <m:rPr>
                                  <m:nor/>
                                </m:rPr>
                                <a:rPr lang="en-US" altLang="zh-TW" sz="2000" dirty="0"/>
                                <m:t>is</m:t>
                              </m:r>
                              <m:r>
                                <m:rPr>
                                  <m:nor/>
                                </m:rPr>
                                <a:rPr lang="en-US" altLang="zh-TW" sz="2000" dirty="0"/>
                                <m:t> </m:t>
                              </m:r>
                              <m:r>
                                <m:rPr>
                                  <m:nor/>
                                </m:rPr>
                                <a:rPr lang="en-US" altLang="zh-TW" sz="2000" dirty="0"/>
                                <m:t>between</m:t>
                              </m:r>
                              <m:r>
                                <m:rPr>
                                  <m:nor/>
                                </m:rPr>
                                <a:rPr lang="en-US" altLang="zh-TW" sz="2000" dirty="0"/>
                                <m:t> 0.17 </m:t>
                              </m:r>
                              <m:r>
                                <m:rPr>
                                  <m:nor/>
                                </m:rPr>
                                <a:rPr lang="en-US" altLang="zh-TW" sz="2000" dirty="0"/>
                                <m:t>and</m:t>
                              </m:r>
                              <m:r>
                                <m:rPr>
                                  <m:nor/>
                                </m:rPr>
                                <a:rPr lang="en-US" altLang="zh-TW" sz="2000" dirty="0"/>
                                <m:t> 0.22. </m:t>
                              </m:r>
                              <m:r>
                                <m:rPr>
                                  <m:nor/>
                                </m:rPr>
                                <a:rPr lang="zh-TW" altLang="en-US" sz="2000" dirty="0"/>
                                <m:t> </m:t>
                              </m:r>
                            </m:e>
                          </m:eqArr>
                        </m:e>
                      </m:d>
                    </m:oMath>
                  </m:oMathPara>
                </a14:m>
                <a:endParaRPr lang="en-US" altLang="zh-TW" sz="2000" dirty="0"/>
              </a:p>
            </p:txBody>
          </p:sp>
        </mc:Choice>
        <mc:Fallback xmlns="">
          <p:sp>
            <p:nvSpPr>
              <p:cNvPr id="10" name="矩形 9"/>
              <p:cNvSpPr>
                <a:spLocks noRot="1" noChangeAspect="1" noMove="1" noResize="1" noEditPoints="1" noAdjustHandles="1" noChangeArrowheads="1" noChangeShapeType="1" noTextEdit="1"/>
              </p:cNvSpPr>
              <p:nvPr/>
            </p:nvSpPr>
            <p:spPr>
              <a:xfrm>
                <a:off x="4377175" y="5118489"/>
                <a:ext cx="6624736" cy="778868"/>
              </a:xfrm>
              <a:prstGeom prst="rect">
                <a:avLst/>
              </a:prstGeom>
              <a:blipFill>
                <a:blip r:embed="rId4"/>
                <a:stretch>
                  <a:fillRect r="-13155"/>
                </a:stretch>
              </a:blipFill>
            </p:spPr>
            <p:txBody>
              <a:bodyPr/>
              <a:lstStyle/>
              <a:p>
                <a:r>
                  <a:rPr lang="zh-TW" altLang="en-US">
                    <a:noFill/>
                  </a:rPr>
                  <a:t> </a:t>
                </a:r>
              </a:p>
            </p:txBody>
          </p:sp>
        </mc:Fallback>
      </mc:AlternateContent>
      <p:grpSp>
        <p:nvGrpSpPr>
          <p:cNvPr id="9" name="群組 8">
            <a:extLst>
              <a:ext uri="{FF2B5EF4-FFF2-40B4-BE49-F238E27FC236}">
                <a16:creationId xmlns:a16="http://schemas.microsoft.com/office/drawing/2014/main" id="{DA9C1873-A8ED-4508-8890-7966A391C85A}"/>
              </a:ext>
            </a:extLst>
          </p:cNvPr>
          <p:cNvGrpSpPr/>
          <p:nvPr/>
        </p:nvGrpSpPr>
        <p:grpSpPr>
          <a:xfrm>
            <a:off x="3631031" y="1170299"/>
            <a:ext cx="5856651" cy="1266359"/>
            <a:chOff x="1691680" y="1900047"/>
            <a:chExt cx="4392488" cy="949769"/>
          </a:xfrm>
        </p:grpSpPr>
        <p:grpSp>
          <p:nvGrpSpPr>
            <p:cNvPr id="7" name="群組 6">
              <a:extLst>
                <a:ext uri="{FF2B5EF4-FFF2-40B4-BE49-F238E27FC236}">
                  <a16:creationId xmlns:a16="http://schemas.microsoft.com/office/drawing/2014/main" id="{CC862B36-693A-4200-9B33-EDCE903CFE35}"/>
                </a:ext>
              </a:extLst>
            </p:cNvPr>
            <p:cNvGrpSpPr/>
            <p:nvPr/>
          </p:nvGrpSpPr>
          <p:grpSpPr>
            <a:xfrm>
              <a:off x="1691680" y="1900047"/>
              <a:ext cx="4392488" cy="949769"/>
              <a:chOff x="1691680" y="1908224"/>
              <a:chExt cx="4392488" cy="949769"/>
            </a:xfrm>
          </p:grpSpPr>
          <p:pic>
            <p:nvPicPr>
              <p:cNvPr id="3074" name="Picture 2"/>
              <p:cNvPicPr>
                <a:picLocks noChangeAspect="1" noChangeArrowheads="1"/>
              </p:cNvPicPr>
              <p:nvPr/>
            </p:nvPicPr>
            <p:blipFill rotWithShape="1">
              <a:blip r:embed="rId5">
                <a:extLst>
                  <a:ext uri="{28A0092B-C50C-407E-A947-70E740481C1C}">
                    <a14:useLocalDpi xmlns:a14="http://schemas.microsoft.com/office/drawing/2010/main" val="0"/>
                  </a:ext>
                </a:extLst>
              </a:blip>
              <a:srcRect l="17242"/>
              <a:stretch/>
            </p:blipFill>
            <p:spPr bwMode="auto">
              <a:xfrm>
                <a:off x="2627784" y="1908224"/>
                <a:ext cx="3456384" cy="9497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文字方塊 3">
                <a:extLst>
                  <a:ext uri="{FF2B5EF4-FFF2-40B4-BE49-F238E27FC236}">
                    <a16:creationId xmlns:a16="http://schemas.microsoft.com/office/drawing/2014/main" id="{3AEB1E9C-EA5E-4CF6-8E69-ADC126F7275C}"/>
                  </a:ext>
                </a:extLst>
              </p:cNvPr>
              <p:cNvSpPr txBox="1"/>
              <p:nvPr/>
            </p:nvSpPr>
            <p:spPr>
              <a:xfrm>
                <a:off x="1691680" y="1938511"/>
                <a:ext cx="1152128" cy="253915"/>
              </a:xfrm>
              <a:prstGeom prst="rect">
                <a:avLst/>
              </a:prstGeom>
              <a:noFill/>
            </p:spPr>
            <p:txBody>
              <a:bodyPr wrap="square" rtlCol="0">
                <a:spAutoFit/>
              </a:bodyPr>
              <a:lstStyle/>
              <a:p>
                <a:r>
                  <a:rPr lang="en-US" altLang="zh-TW" sz="1600" dirty="0"/>
                  <a:t>Beacon signal</a:t>
                </a:r>
                <a:endParaRPr lang="zh-TW" altLang="en-US" sz="1600" dirty="0"/>
              </a:p>
            </p:txBody>
          </p:sp>
          <p:sp>
            <p:nvSpPr>
              <p:cNvPr id="5" name="文字方塊 4">
                <a:extLst>
                  <a:ext uri="{FF2B5EF4-FFF2-40B4-BE49-F238E27FC236}">
                    <a16:creationId xmlns:a16="http://schemas.microsoft.com/office/drawing/2014/main" id="{53CF5F23-9595-42D9-A86F-CF1F7624C03A}"/>
                  </a:ext>
                </a:extLst>
              </p:cNvPr>
              <p:cNvSpPr txBox="1"/>
              <p:nvPr/>
            </p:nvSpPr>
            <p:spPr>
              <a:xfrm>
                <a:off x="1873194" y="2475119"/>
                <a:ext cx="801037" cy="253915"/>
              </a:xfrm>
              <a:prstGeom prst="rect">
                <a:avLst/>
              </a:prstGeom>
              <a:noFill/>
            </p:spPr>
            <p:txBody>
              <a:bodyPr wrap="none" rtlCol="0">
                <a:spAutoFit/>
              </a:bodyPr>
              <a:lstStyle/>
              <a:p>
                <a:r>
                  <a:rPr lang="en-US" altLang="zh-TW" sz="1600" dirty="0"/>
                  <a:t>IR receiver</a:t>
                </a:r>
                <a:endParaRPr lang="zh-TW" altLang="en-US" sz="1600" dirty="0"/>
              </a:p>
            </p:txBody>
          </p:sp>
        </p:grpSp>
        <p:sp>
          <p:nvSpPr>
            <p:cNvPr id="19" name="文字方塊 18">
              <a:extLst>
                <a:ext uri="{FF2B5EF4-FFF2-40B4-BE49-F238E27FC236}">
                  <a16:creationId xmlns:a16="http://schemas.microsoft.com/office/drawing/2014/main" id="{E032596D-47E9-4335-AAA0-6E0BD519AD16}"/>
                </a:ext>
              </a:extLst>
            </p:cNvPr>
            <p:cNvSpPr txBox="1"/>
            <p:nvPr/>
          </p:nvSpPr>
          <p:spPr>
            <a:xfrm>
              <a:off x="3028817" y="2576555"/>
              <a:ext cx="288032" cy="253916"/>
            </a:xfrm>
            <a:prstGeom prst="rect">
              <a:avLst/>
            </a:prstGeom>
            <a:noFill/>
          </p:spPr>
          <p:txBody>
            <a:bodyPr wrap="square" rtlCol="0">
              <a:spAutoFit/>
            </a:bodyPr>
            <a:lstStyle/>
            <a:p>
              <a:r>
                <a:rPr lang="en-US" altLang="zh-TW" sz="1600" dirty="0"/>
                <a:t>0</a:t>
              </a:r>
              <a:endParaRPr lang="zh-TW" altLang="en-US" sz="1600" dirty="0"/>
            </a:p>
          </p:txBody>
        </p:sp>
        <p:sp>
          <p:nvSpPr>
            <p:cNvPr id="20" name="文字方塊 19">
              <a:extLst>
                <a:ext uri="{FF2B5EF4-FFF2-40B4-BE49-F238E27FC236}">
                  <a16:creationId xmlns:a16="http://schemas.microsoft.com/office/drawing/2014/main" id="{531D7377-1B99-4D2E-979C-338B2D0D542B}"/>
                </a:ext>
              </a:extLst>
            </p:cNvPr>
            <p:cNvSpPr txBox="1"/>
            <p:nvPr/>
          </p:nvSpPr>
          <p:spPr>
            <a:xfrm>
              <a:off x="3518747" y="2346777"/>
              <a:ext cx="288032" cy="253915"/>
            </a:xfrm>
            <a:prstGeom prst="rect">
              <a:avLst/>
            </a:prstGeom>
            <a:noFill/>
          </p:spPr>
          <p:txBody>
            <a:bodyPr wrap="square" rtlCol="0">
              <a:spAutoFit/>
            </a:bodyPr>
            <a:lstStyle/>
            <a:p>
              <a:r>
                <a:rPr lang="en-US" altLang="zh-TW" sz="1600" dirty="0"/>
                <a:t>1</a:t>
              </a:r>
              <a:endParaRPr lang="zh-TW" altLang="en-US" sz="1600" dirty="0"/>
            </a:p>
          </p:txBody>
        </p:sp>
      </p:grpSp>
      <p:grpSp>
        <p:nvGrpSpPr>
          <p:cNvPr id="12" name="群組 11">
            <a:extLst>
              <a:ext uri="{FF2B5EF4-FFF2-40B4-BE49-F238E27FC236}">
                <a16:creationId xmlns:a16="http://schemas.microsoft.com/office/drawing/2014/main" id="{6CEBB97E-718A-49E0-BFFA-16F5C2717FC8}"/>
              </a:ext>
            </a:extLst>
          </p:cNvPr>
          <p:cNvGrpSpPr/>
          <p:nvPr/>
        </p:nvGrpSpPr>
        <p:grpSpPr>
          <a:xfrm>
            <a:off x="3631031" y="2641826"/>
            <a:ext cx="5472608" cy="1252313"/>
            <a:chOff x="1691680" y="3017716"/>
            <a:chExt cx="4104456" cy="939235"/>
          </a:xfrm>
        </p:grpSpPr>
        <p:grpSp>
          <p:nvGrpSpPr>
            <p:cNvPr id="8" name="群組 7">
              <a:extLst>
                <a:ext uri="{FF2B5EF4-FFF2-40B4-BE49-F238E27FC236}">
                  <a16:creationId xmlns:a16="http://schemas.microsoft.com/office/drawing/2014/main" id="{3E837F9C-97D6-4F84-962D-188BE7F5B6EE}"/>
                </a:ext>
              </a:extLst>
            </p:cNvPr>
            <p:cNvGrpSpPr/>
            <p:nvPr/>
          </p:nvGrpSpPr>
          <p:grpSpPr>
            <a:xfrm>
              <a:off x="1691680" y="3017716"/>
              <a:ext cx="4104456" cy="939235"/>
              <a:chOff x="1691680" y="3017716"/>
              <a:chExt cx="4104456" cy="939235"/>
            </a:xfrm>
          </p:grpSpPr>
          <p:pic>
            <p:nvPicPr>
              <p:cNvPr id="3075" name="Picture 3"/>
              <p:cNvPicPr>
                <a:picLocks noChangeAspect="1" noChangeArrowheads="1"/>
              </p:cNvPicPr>
              <p:nvPr/>
            </p:nvPicPr>
            <p:blipFill rotWithShape="1">
              <a:blip r:embed="rId6">
                <a:extLst>
                  <a:ext uri="{28A0092B-C50C-407E-A947-70E740481C1C}">
                    <a14:useLocalDpi xmlns:a14="http://schemas.microsoft.com/office/drawing/2010/main" val="0"/>
                  </a:ext>
                </a:extLst>
              </a:blip>
              <a:srcRect l="18519"/>
              <a:stretch/>
            </p:blipFill>
            <p:spPr bwMode="auto">
              <a:xfrm>
                <a:off x="2627784" y="3017716"/>
                <a:ext cx="3168352" cy="9392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 name="文字方塊 15">
                <a:extLst>
                  <a:ext uri="{FF2B5EF4-FFF2-40B4-BE49-F238E27FC236}">
                    <a16:creationId xmlns:a16="http://schemas.microsoft.com/office/drawing/2014/main" id="{43047F79-A047-4EC7-ABD7-E92B10AD94D2}"/>
                  </a:ext>
                </a:extLst>
              </p:cNvPr>
              <p:cNvSpPr txBox="1"/>
              <p:nvPr/>
            </p:nvSpPr>
            <p:spPr>
              <a:xfrm>
                <a:off x="1691680" y="3114436"/>
                <a:ext cx="1152128" cy="253916"/>
              </a:xfrm>
              <a:prstGeom prst="rect">
                <a:avLst/>
              </a:prstGeom>
              <a:noFill/>
            </p:spPr>
            <p:txBody>
              <a:bodyPr wrap="square" rtlCol="0">
                <a:spAutoFit/>
              </a:bodyPr>
              <a:lstStyle/>
              <a:p>
                <a:r>
                  <a:rPr lang="en-US" altLang="zh-TW" sz="1600" dirty="0"/>
                  <a:t>Beacon signal</a:t>
                </a:r>
                <a:endParaRPr lang="zh-TW" altLang="en-US" sz="1600" dirty="0"/>
              </a:p>
            </p:txBody>
          </p:sp>
          <p:sp>
            <p:nvSpPr>
              <p:cNvPr id="17" name="文字方塊 16">
                <a:extLst>
                  <a:ext uri="{FF2B5EF4-FFF2-40B4-BE49-F238E27FC236}">
                    <a16:creationId xmlns:a16="http://schemas.microsoft.com/office/drawing/2014/main" id="{4956B07F-0307-44A2-8B3C-1F8A0012B41E}"/>
                  </a:ext>
                </a:extLst>
              </p:cNvPr>
              <p:cNvSpPr txBox="1"/>
              <p:nvPr/>
            </p:nvSpPr>
            <p:spPr>
              <a:xfrm>
                <a:off x="1873194" y="3563944"/>
                <a:ext cx="801037" cy="253916"/>
              </a:xfrm>
              <a:prstGeom prst="rect">
                <a:avLst/>
              </a:prstGeom>
              <a:noFill/>
            </p:spPr>
            <p:txBody>
              <a:bodyPr wrap="none" rtlCol="0">
                <a:spAutoFit/>
              </a:bodyPr>
              <a:lstStyle/>
              <a:p>
                <a:r>
                  <a:rPr lang="en-US" altLang="zh-TW" sz="1600" dirty="0"/>
                  <a:t>IR receiver</a:t>
                </a:r>
                <a:endParaRPr lang="zh-TW" altLang="en-US" sz="1600" dirty="0"/>
              </a:p>
            </p:txBody>
          </p:sp>
        </p:grpSp>
        <p:sp>
          <p:nvSpPr>
            <p:cNvPr id="21" name="文字方塊 20">
              <a:extLst>
                <a:ext uri="{FF2B5EF4-FFF2-40B4-BE49-F238E27FC236}">
                  <a16:creationId xmlns:a16="http://schemas.microsoft.com/office/drawing/2014/main" id="{7840C3EE-01A4-4DFB-A3CF-B850B09A7F31}"/>
                </a:ext>
              </a:extLst>
            </p:cNvPr>
            <p:cNvSpPr txBox="1"/>
            <p:nvPr/>
          </p:nvSpPr>
          <p:spPr>
            <a:xfrm>
              <a:off x="3059832" y="3690456"/>
              <a:ext cx="288032" cy="253916"/>
            </a:xfrm>
            <a:prstGeom prst="rect">
              <a:avLst/>
            </a:prstGeom>
            <a:noFill/>
          </p:spPr>
          <p:txBody>
            <a:bodyPr wrap="square" rtlCol="0">
              <a:spAutoFit/>
            </a:bodyPr>
            <a:lstStyle/>
            <a:p>
              <a:r>
                <a:rPr lang="en-US" altLang="zh-TW" sz="1600" dirty="0"/>
                <a:t>0</a:t>
              </a:r>
              <a:endParaRPr lang="zh-TW" altLang="en-US" sz="1600" dirty="0"/>
            </a:p>
          </p:txBody>
        </p:sp>
        <p:sp>
          <p:nvSpPr>
            <p:cNvPr id="22" name="文字方塊 21">
              <a:extLst>
                <a:ext uri="{FF2B5EF4-FFF2-40B4-BE49-F238E27FC236}">
                  <a16:creationId xmlns:a16="http://schemas.microsoft.com/office/drawing/2014/main" id="{D191E02A-6958-4DA5-8B69-A219D6F587BD}"/>
                </a:ext>
              </a:extLst>
            </p:cNvPr>
            <p:cNvSpPr txBox="1"/>
            <p:nvPr/>
          </p:nvSpPr>
          <p:spPr>
            <a:xfrm>
              <a:off x="3669948" y="3472234"/>
              <a:ext cx="288032" cy="253916"/>
            </a:xfrm>
            <a:prstGeom prst="rect">
              <a:avLst/>
            </a:prstGeom>
            <a:noFill/>
          </p:spPr>
          <p:txBody>
            <a:bodyPr wrap="square" rtlCol="0">
              <a:spAutoFit/>
            </a:bodyPr>
            <a:lstStyle/>
            <a:p>
              <a:r>
                <a:rPr lang="en-US" altLang="zh-TW" sz="1600" dirty="0"/>
                <a:t>1</a:t>
              </a:r>
              <a:endParaRPr lang="zh-TW" altLang="en-US" sz="1600" dirty="0"/>
            </a:p>
          </p:txBody>
        </p:sp>
      </p:grpSp>
    </p:spTree>
    <p:extLst>
      <p:ext uri="{BB962C8B-B14F-4D97-AF65-F5344CB8AC3E}">
        <p14:creationId xmlns:p14="http://schemas.microsoft.com/office/powerpoint/2010/main" val="39815082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 Grading Policy</a:t>
            </a:r>
            <a:endParaRPr lang="zh-TW" altLang="en-US" dirty="0"/>
          </a:p>
        </p:txBody>
      </p:sp>
      <p:sp>
        <p:nvSpPr>
          <p:cNvPr id="3" name="內容版面配置區 2"/>
          <p:cNvSpPr>
            <a:spLocks noGrp="1"/>
          </p:cNvSpPr>
          <p:nvPr>
            <p:ph idx="1"/>
          </p:nvPr>
        </p:nvSpPr>
        <p:spPr>
          <a:xfrm>
            <a:off x="838199" y="1825625"/>
            <a:ext cx="10748749" cy="4351338"/>
          </a:xfrm>
        </p:spPr>
        <p:txBody>
          <a:bodyPr>
            <a:normAutofit lnSpcReduction="10000"/>
          </a:bodyPr>
          <a:lstStyle/>
          <a:p>
            <a:pPr lvl="0"/>
            <a:r>
              <a:rPr lang="en-US" altLang="zh-TW" dirty="0"/>
              <a:t>Have the ability to avoid all the obstacle in the arena. </a:t>
            </a:r>
            <a:r>
              <a:rPr lang="en-US" altLang="zh-TW" dirty="0" smtClean="0"/>
              <a:t>(20%)</a:t>
            </a:r>
            <a:endParaRPr lang="zh-TW" altLang="zh-TW" dirty="0"/>
          </a:p>
          <a:p>
            <a:pPr lvl="0"/>
            <a:r>
              <a:rPr lang="en-US" altLang="zh-TW" dirty="0"/>
              <a:t>Capture the </a:t>
            </a:r>
            <a:r>
              <a:rPr lang="en-US" altLang="zh-TW" dirty="0" smtClean="0"/>
              <a:t>hockey puck. (20%)</a:t>
            </a:r>
            <a:endParaRPr lang="zh-TW" altLang="zh-TW" dirty="0"/>
          </a:p>
          <a:p>
            <a:pPr lvl="0"/>
            <a:r>
              <a:rPr lang="en-US" altLang="zh-TW" dirty="0"/>
              <a:t>Your robot should be able to find </a:t>
            </a:r>
            <a:r>
              <a:rPr lang="en-US" altLang="zh-TW" b="1" u="sng" dirty="0"/>
              <a:t>two different beacons (Beacon-1 600 and Beacon-2 1500)</a:t>
            </a:r>
            <a:r>
              <a:rPr lang="en-US" altLang="zh-TW" dirty="0"/>
              <a:t> and move to the specified </a:t>
            </a:r>
            <a:r>
              <a:rPr lang="en-US" altLang="zh-TW" dirty="0" smtClean="0"/>
              <a:t>beacon in </a:t>
            </a:r>
            <a:r>
              <a:rPr lang="en-US" altLang="zh-TW" dirty="0"/>
              <a:t>the arena and bring the </a:t>
            </a:r>
            <a:r>
              <a:rPr lang="en-US" altLang="zh-TW" dirty="0" smtClean="0"/>
              <a:t>puck </a:t>
            </a:r>
            <a:r>
              <a:rPr lang="en-US" altLang="zh-TW" dirty="0"/>
              <a:t>into the </a:t>
            </a:r>
            <a:r>
              <a:rPr lang="en-US" altLang="zh-TW" dirty="0" smtClean="0"/>
              <a:t>goal , respectively, of Beacon1 </a:t>
            </a:r>
            <a:r>
              <a:rPr lang="en-US" altLang="zh-TW" dirty="0"/>
              <a:t>and Beacon 2. </a:t>
            </a:r>
            <a:r>
              <a:rPr lang="en-US" altLang="zh-TW" dirty="0" smtClean="0"/>
              <a:t>(25%) </a:t>
            </a:r>
          </a:p>
          <a:p>
            <a:pPr lvl="0"/>
            <a:r>
              <a:rPr lang="en-US" altLang="zh-TW" dirty="0" smtClean="0"/>
              <a:t>The </a:t>
            </a:r>
            <a:r>
              <a:rPr lang="en-US" altLang="zh-TW" dirty="0"/>
              <a:t>time to </a:t>
            </a:r>
            <a:r>
              <a:rPr lang="en-US" altLang="zh-TW" dirty="0" smtClean="0"/>
              <a:t>complete the goal </a:t>
            </a:r>
            <a:r>
              <a:rPr lang="en-US" altLang="zh-TW" dirty="0"/>
              <a:t>of </a:t>
            </a:r>
            <a:r>
              <a:rPr lang="en-US" altLang="zh-TW" b="1" dirty="0">
                <a:latin typeface="Arial" panose="020B0604020202020204" pitchFamily="34" charset="0"/>
                <a:ea typeface="Raleway"/>
                <a:cs typeface="Arial" panose="020B0604020202020204" pitchFamily="34" charset="0"/>
                <a:sym typeface="Raleway"/>
              </a:rPr>
              <a:t>Beacon-1 600 </a:t>
            </a:r>
            <a:r>
              <a:rPr lang="en-US" altLang="zh-TW" dirty="0" smtClean="0"/>
              <a:t>and </a:t>
            </a:r>
            <a:r>
              <a:rPr lang="en-US" altLang="zh-TW" dirty="0"/>
              <a:t>the goal of </a:t>
            </a:r>
            <a:r>
              <a:rPr lang="en-US" altLang="zh-TW" b="1" dirty="0">
                <a:latin typeface="Arial" panose="020B0604020202020204" pitchFamily="34" charset="0"/>
                <a:ea typeface="Raleway"/>
                <a:cs typeface="Arial" panose="020B0604020202020204" pitchFamily="34" charset="0"/>
                <a:sym typeface="Raleway"/>
              </a:rPr>
              <a:t>Beacon-2 1500</a:t>
            </a:r>
            <a:r>
              <a:rPr lang="en-US" altLang="zh-TW" b="1" dirty="0"/>
              <a:t> </a:t>
            </a:r>
            <a:r>
              <a:rPr lang="en-US" altLang="zh-TW" b="1" dirty="0" smtClean="0"/>
              <a:t>(25%)</a:t>
            </a:r>
            <a:r>
              <a:rPr lang="en-US" altLang="zh-TW" dirty="0" smtClean="0"/>
              <a:t>. </a:t>
            </a:r>
          </a:p>
          <a:p>
            <a:pPr lvl="0"/>
            <a:r>
              <a:rPr lang="en-US" altLang="zh-TW" dirty="0" smtClean="0"/>
              <a:t>Should complete the mission in 120sec. (The completing time will be counted for grading.)(10%)</a:t>
            </a:r>
            <a:endParaRPr lang="en-US" altLang="zh-TW" dirty="0"/>
          </a:p>
        </p:txBody>
      </p:sp>
    </p:spTree>
    <p:extLst>
      <p:ext uri="{BB962C8B-B14F-4D97-AF65-F5344CB8AC3E}">
        <p14:creationId xmlns:p14="http://schemas.microsoft.com/office/powerpoint/2010/main" val="239158624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9247</TotalTime>
  <Words>424</Words>
  <Application>Microsoft Office PowerPoint</Application>
  <PresentationFormat>寬螢幕</PresentationFormat>
  <Paragraphs>72</Paragraphs>
  <Slides>10</Slides>
  <Notes>3</Notes>
  <HiddenSlides>0</HiddenSlides>
  <MMClips>0</MMClips>
  <ScaleCrop>false</ScaleCrop>
  <HeadingPairs>
    <vt:vector size="6" baseType="variant">
      <vt:variant>
        <vt:lpstr>使用字型</vt:lpstr>
      </vt:variant>
      <vt:variant>
        <vt:i4>8</vt:i4>
      </vt:variant>
      <vt:variant>
        <vt:lpstr>佈景主題</vt:lpstr>
      </vt:variant>
      <vt:variant>
        <vt:i4>1</vt:i4>
      </vt:variant>
      <vt:variant>
        <vt:lpstr>投影片標題</vt:lpstr>
      </vt:variant>
      <vt:variant>
        <vt:i4>10</vt:i4>
      </vt:variant>
    </vt:vector>
  </HeadingPairs>
  <TitlesOfParts>
    <vt:vector size="19" baseType="lpstr">
      <vt:lpstr>Raleway</vt:lpstr>
      <vt:lpstr>新細明體</vt:lpstr>
      <vt:lpstr>Arial</vt:lpstr>
      <vt:lpstr>Calibri</vt:lpstr>
      <vt:lpstr>Calibri Light</vt:lpstr>
      <vt:lpstr>Cambria Math</vt:lpstr>
      <vt:lpstr>Times New Roman</vt:lpstr>
      <vt:lpstr>Wingdings</vt:lpstr>
      <vt:lpstr>Office 佈景主題</vt:lpstr>
      <vt:lpstr>Checkpoint #4 Full Function Demonstration</vt:lpstr>
      <vt:lpstr>Outline</vt:lpstr>
      <vt:lpstr>CP 4 Supplies</vt:lpstr>
      <vt:lpstr>Checkpoint#4 Assignment</vt:lpstr>
      <vt:lpstr> Arena</vt:lpstr>
      <vt:lpstr>IR receiver</vt:lpstr>
      <vt:lpstr>Beacon (Provided by TA)</vt:lpstr>
      <vt:lpstr>Beacon</vt:lpstr>
      <vt:lpstr> Grading Policy</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姵諄 盧</dc:creator>
  <cp:lastModifiedBy>USER</cp:lastModifiedBy>
  <cp:revision>112</cp:revision>
  <dcterms:created xsi:type="dcterms:W3CDTF">2018-10-03T09:23:08Z</dcterms:created>
  <dcterms:modified xsi:type="dcterms:W3CDTF">2020-11-20T00:15:08Z</dcterms:modified>
</cp:coreProperties>
</file>