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5" r:id="rId2"/>
    <p:sldId id="276" r:id="rId3"/>
    <p:sldId id="286" r:id="rId4"/>
    <p:sldId id="278" r:id="rId5"/>
    <p:sldId id="279" r:id="rId6"/>
    <p:sldId id="280" r:id="rId7"/>
    <p:sldId id="281" r:id="rId8"/>
    <p:sldId id="282" r:id="rId9"/>
    <p:sldId id="283" r:id="rId10"/>
    <p:sldId id="284" r:id="rId11"/>
    <p:sldId id="285" r:id="rId12"/>
    <p:sldId id="287" r:id="rId13"/>
    <p:sldId id="300"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12F47"/>
    <a:srgbClr val="DFE2EB"/>
    <a:srgbClr val="EF8201"/>
    <a:srgbClr val="FFFFFF"/>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6" d="100"/>
          <a:sy n="116"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CC8C-C665-40A9-9F28-8FBF6A87A0E4}"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D020A-4625-45EF-A556-C7886966C965}" type="slidenum">
              <a:rPr lang="zh-CN" altLang="en-US" smtClean="0"/>
              <a:t>‹#›</a:t>
            </a:fld>
            <a:endParaRPr lang="zh-CN" altLang="en-US"/>
          </a:p>
        </p:txBody>
      </p:sp>
    </p:spTree>
    <p:extLst>
      <p:ext uri="{BB962C8B-B14F-4D97-AF65-F5344CB8AC3E}">
        <p14:creationId xmlns:p14="http://schemas.microsoft.com/office/powerpoint/2010/main" val="9097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682" y="2017059"/>
            <a:ext cx="9144000" cy="931863"/>
          </a:xfrm>
          <a:prstGeom prst="rect">
            <a:avLst/>
          </a:prstGeom>
        </p:spPr>
        <p:txBody>
          <a:bodyPr anchor="ctr"/>
          <a:lstStyle>
            <a:lvl1pPr algn="ctr">
              <a:defRPr lang="zh-CN" altLang="en-US" sz="4000" b="1" kern="1200"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r>
              <a:rPr lang="zh-CN" altLang="en-US" dirty="0" smtClean="0"/>
              <a:t>单击此处编辑封面标题样式</a:t>
            </a:r>
            <a:endParaRPr lang="zh-CN" altLang="en-US" dirty="0"/>
          </a:p>
        </p:txBody>
      </p:sp>
      <p:sp>
        <p:nvSpPr>
          <p:cNvPr id="3" name="副标题 2"/>
          <p:cNvSpPr>
            <a:spLocks noGrp="1"/>
          </p:cNvSpPr>
          <p:nvPr>
            <p:ph type="subTitle" idx="1" hasCustomPrompt="1"/>
          </p:nvPr>
        </p:nvSpPr>
        <p:spPr>
          <a:xfrm>
            <a:off x="6100482" y="3457824"/>
            <a:ext cx="3505200" cy="1363662"/>
          </a:xfrm>
          <a:prstGeom prst="rect">
            <a:avLst/>
          </a:prstGeom>
        </p:spPr>
        <p:txBody>
          <a:bodyPr/>
          <a:lstStyle>
            <a:lvl1pPr marL="0" indent="0" algn="l">
              <a:buNone/>
              <a:defRPr sz="2000">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单击此处编辑封面副标题样式</a:t>
            </a:r>
            <a:endParaRPr lang="zh-CN" altLang="en-US" dirty="0"/>
          </a:p>
        </p:txBody>
      </p:sp>
      <p:sp>
        <p:nvSpPr>
          <p:cNvPr id="6" name="任意多边形 5"/>
          <p:cNvSpPr/>
          <p:nvPr userDrawn="1"/>
        </p:nvSpPr>
        <p:spPr>
          <a:xfrm>
            <a:off x="9212502" y="2017059"/>
            <a:ext cx="2979494" cy="4240865"/>
          </a:xfrm>
          <a:custGeom>
            <a:avLst/>
            <a:gdLst>
              <a:gd name="connsiteX0" fmla="*/ 2979494 w 2979494"/>
              <a:gd name="connsiteY0" fmla="*/ 0 h 4245193"/>
              <a:gd name="connsiteX1" fmla="*/ 2979494 w 2979494"/>
              <a:gd name="connsiteY1" fmla="*/ 4245193 h 4245193"/>
              <a:gd name="connsiteX2" fmla="*/ 0 w 2979494"/>
              <a:gd name="connsiteY2" fmla="*/ 4245193 h 4245193"/>
              <a:gd name="connsiteX3" fmla="*/ 2979494 w 2979494"/>
              <a:gd name="connsiteY3" fmla="*/ 0 h 4245193"/>
            </a:gdLst>
            <a:ahLst/>
            <a:cxnLst>
              <a:cxn ang="0">
                <a:pos x="connsiteX0" y="connsiteY0"/>
              </a:cxn>
              <a:cxn ang="0">
                <a:pos x="connsiteX1" y="connsiteY1"/>
              </a:cxn>
              <a:cxn ang="0">
                <a:pos x="connsiteX2" y="connsiteY2"/>
              </a:cxn>
              <a:cxn ang="0">
                <a:pos x="connsiteX3" y="connsiteY3"/>
              </a:cxn>
            </a:cxnLst>
            <a:rect l="l" t="t" r="r" b="b"/>
            <a:pathLst>
              <a:path w="2979494" h="4245193">
                <a:moveTo>
                  <a:pt x="2979494" y="0"/>
                </a:moveTo>
                <a:lnTo>
                  <a:pt x="2979494" y="4245193"/>
                </a:lnTo>
                <a:lnTo>
                  <a:pt x="0" y="4245193"/>
                </a:lnTo>
                <a:lnTo>
                  <a:pt x="2979494" y="0"/>
                </a:lnTo>
                <a:close/>
              </a:path>
            </a:pathLst>
          </a:custGeom>
          <a:solidFill>
            <a:srgbClr val="DFE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841" y="424734"/>
            <a:ext cx="3911111" cy="495238"/>
          </a:xfrm>
          <a:prstGeom prst="rect">
            <a:avLst/>
          </a:prstGeom>
        </p:spPr>
      </p:pic>
    </p:spTree>
    <p:extLst>
      <p:ext uri="{BB962C8B-B14F-4D97-AF65-F5344CB8AC3E}">
        <p14:creationId xmlns:p14="http://schemas.microsoft.com/office/powerpoint/2010/main" val="1479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3311691" y="164638"/>
            <a:ext cx="0" cy="5952661"/>
          </a:xfrm>
          <a:prstGeom prst="line">
            <a:avLst/>
          </a:prstGeom>
          <a:noFill/>
          <a:ln w="76200">
            <a:solidFill>
              <a:sysClr val="window" lastClr="FFFFFF">
                <a:lumMod val="85000"/>
              </a:sysClr>
            </a:solidFill>
            <a:beve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163" tIns="42584" rIns="85163" bIns="42584"/>
          <a:lstStyle/>
          <a:p>
            <a:pPr defTabSz="1166677" eaLnBrk="0" hangingPunct="0">
              <a:defRPr/>
            </a:pPr>
            <a:endParaRPr lang="zh-CN" altLang="en-US" sz="2040" kern="0">
              <a:solidFill>
                <a:srgbClr val="000000"/>
              </a:solidFill>
              <a:latin typeface="Arial" panose="020B0604020202020204" pitchFamily="34" charset="0"/>
            </a:endParaRPr>
          </a:p>
        </p:txBody>
      </p:sp>
      <p:sp>
        <p:nvSpPr>
          <p:cNvPr id="6" name="Rectangle 7"/>
          <p:cNvSpPr>
            <a:spLocks noChangeArrowheads="1"/>
          </p:cNvSpPr>
          <p:nvPr userDrawn="1"/>
        </p:nvSpPr>
        <p:spPr bwMode="auto">
          <a:xfrm>
            <a:off x="815937" y="2368077"/>
            <a:ext cx="1565255" cy="82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5163" tIns="42584" rIns="85163" bIns="42584" anchor="ctr">
            <a:spAutoFit/>
          </a:bodyPr>
          <a:lstStyle/>
          <a:p>
            <a:pPr algn="ctr" defTabSz="1166677" eaLnBrk="0" fontAlgn="base" hangingPunct="0">
              <a:spcBef>
                <a:spcPct val="0"/>
              </a:spcBef>
              <a:spcAft>
                <a:spcPct val="0"/>
              </a:spcAft>
              <a:buFont typeface="Arial" panose="020B0604020202020204" pitchFamily="34" charset="0"/>
              <a:buNone/>
            </a:pPr>
            <a:r>
              <a:rPr lang="zh-CN" altLang="en-US"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目录</a:t>
            </a:r>
            <a:r>
              <a:rPr lang="zh-CN" altLang="en-US" sz="2400" b="1" dirty="0">
                <a:solidFill>
                  <a:srgbClr val="000000"/>
                </a:solidFill>
                <a:latin typeface="思源黑体 CN Heavy" panose="020B0A00000000000000" pitchFamily="34" charset="-122"/>
                <a:ea typeface="思源黑体 CN Heavy" panose="020B0A00000000000000" pitchFamily="34" charset="-122"/>
                <a:sym typeface="微软雅黑" panose="020B0503020204020204" pitchFamily="34" charset="-122"/>
              </a:rPr>
              <a:t> </a:t>
            </a:r>
          </a:p>
          <a:p>
            <a:pPr algn="ctr" defTabSz="1166677" eaLnBrk="0" fontAlgn="base" hangingPunct="0">
              <a:spcBef>
                <a:spcPct val="0"/>
              </a:spcBef>
              <a:spcAft>
                <a:spcPct val="0"/>
              </a:spcAft>
              <a:buFont typeface="Arial" panose="020B0604020202020204" pitchFamily="34" charset="0"/>
              <a:buNone/>
            </a:pPr>
            <a:r>
              <a:rPr lang="en-US" altLang="zh-CN"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Contents</a:t>
            </a:r>
            <a:endParaRPr lang="zh-CN" altLang="en-US" sz="2400" dirty="0">
              <a:solidFill>
                <a:srgbClr val="012F47"/>
              </a:solidFill>
              <a:latin typeface="思源黑体 CN Heavy" panose="020B0A00000000000000" pitchFamily="34" charset="-122"/>
              <a:ea typeface="思源黑体 CN Heavy" panose="020B0A00000000000000" pitchFamily="34" charset="-122"/>
            </a:endParaRPr>
          </a:p>
        </p:txBody>
      </p:sp>
      <p:sp>
        <p:nvSpPr>
          <p:cNvPr id="7" name="文本占位符 2"/>
          <p:cNvSpPr>
            <a:spLocks noGrp="1"/>
          </p:cNvSpPr>
          <p:nvPr>
            <p:ph type="body" sz="quarter" idx="10" hasCustomPrompt="1"/>
          </p:nvPr>
        </p:nvSpPr>
        <p:spPr>
          <a:xfrm>
            <a:off x="4463819" y="2276872"/>
            <a:ext cx="5537299" cy="1007072"/>
          </a:xfrm>
          <a:prstGeom prst="rect">
            <a:avLst/>
          </a:prstGeom>
        </p:spPr>
        <p:txBody>
          <a:bodyPr anchor="ctr"/>
          <a:lstStyle>
            <a:lvl1pPr marL="0" indent="-431989">
              <a:lnSpc>
                <a:spcPct val="150000"/>
              </a:lnSpc>
              <a:buClr>
                <a:srgbClr val="EF8201"/>
              </a:buClr>
              <a:buFont typeface="Wingdings" panose="05000000000000000000" pitchFamily="2" charset="2"/>
              <a:buChar char="n"/>
              <a:defRPr sz="2000" b="1">
                <a:latin typeface="思源黑体 CN Medium" panose="020B0600000000000000" pitchFamily="34" charset="-122"/>
                <a:ea typeface="思源黑体 CN Medium" panose="020B0600000000000000" pitchFamily="34" charset="-122"/>
              </a:defRPr>
            </a:lvl1pPr>
            <a:lvl2pPr>
              <a:defRPr sz="2667">
                <a:latin typeface="微软雅黑" panose="020B0503020204020204" pitchFamily="34" charset="-122"/>
                <a:ea typeface="微软雅黑" panose="020B0503020204020204" pitchFamily="34" charset="-122"/>
              </a:defRPr>
            </a:lvl2pPr>
            <a:lvl3pPr>
              <a:defRPr sz="2667">
                <a:latin typeface="微软雅黑" panose="020B0503020204020204" pitchFamily="34" charset="-122"/>
                <a:ea typeface="微软雅黑" panose="020B0503020204020204" pitchFamily="34" charset="-122"/>
              </a:defRPr>
            </a:lvl3pPr>
            <a:lvl4pPr>
              <a:defRPr sz="2667">
                <a:latin typeface="微软雅黑" panose="020B0503020204020204" pitchFamily="34" charset="-122"/>
                <a:ea typeface="微软雅黑" panose="020B0503020204020204" pitchFamily="34" charset="-122"/>
              </a:defRPr>
            </a:lvl4pPr>
            <a:lvl5pPr>
              <a:defRPr sz="2667">
                <a:latin typeface="微软雅黑" panose="020B0503020204020204" pitchFamily="34" charset="-122"/>
                <a:ea typeface="微软雅黑" panose="020B0503020204020204" pitchFamily="34" charset="-122"/>
              </a:defRPr>
            </a:lvl5pPr>
          </a:lstStyle>
          <a:p>
            <a:pPr lvl="0"/>
            <a:r>
              <a:rPr lang="zh-CN" altLang="en-US" dirty="0" smtClean="0"/>
              <a:t>单击此处编辑标题样式</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6010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143339" y="82047"/>
            <a:ext cx="3746982" cy="46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372" tIns="38686" rIns="77372" bIns="38686" anchor="ctr">
            <a:spAutoFit/>
          </a:bodyPr>
          <a:lstStyle>
            <a:lvl1pPr algn="l">
              <a:defRPr lang="zh-CN" altLang="en-US" sz="28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pPr marL="0" lvl="0">
              <a:spcBef>
                <a:spcPct val="50000"/>
              </a:spcBef>
            </a:pPr>
            <a:r>
              <a:rPr lang="zh-CN" altLang="en-US" dirty="0" smtClean="0"/>
              <a:t>单击此处编辑标题样式</a:t>
            </a:r>
            <a:endParaRPr lang="zh-CN" altLang="en-US" dirty="0"/>
          </a:p>
        </p:txBody>
      </p:sp>
      <p:sp>
        <p:nvSpPr>
          <p:cNvPr id="6" name="副标题 2"/>
          <p:cNvSpPr>
            <a:spLocks noGrp="1"/>
          </p:cNvSpPr>
          <p:nvPr>
            <p:ph type="subTitle" idx="1" hasCustomPrompt="1"/>
          </p:nvPr>
        </p:nvSpPr>
        <p:spPr>
          <a:xfrm>
            <a:off x="674965" y="1370125"/>
            <a:ext cx="7917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nSpc>
                <a:spcPct val="130000"/>
              </a:lnSpc>
              <a:buFontTx/>
              <a:buNone/>
              <a:defRPr lang="zh-CN" altLang="en-US" sz="2000" b="0">
                <a:solidFill>
                  <a:schemeClr val="tx1">
                    <a:lumMod val="75000"/>
                    <a:lumOff val="25000"/>
                  </a:schemeClr>
                </a:solidFill>
                <a:latin typeface="思源黑体 CN Normal" panose="020B0400000000000000" pitchFamily="34" charset="-122"/>
                <a:ea typeface="思源黑体 CN Normal" panose="020B0400000000000000" pitchFamily="34" charset="-122"/>
              </a:defRPr>
            </a:lvl1pPr>
          </a:lstStyle>
          <a:p>
            <a:pPr marL="0" lvl="0">
              <a:lnSpc>
                <a:spcPct val="150000"/>
              </a:lnSpc>
            </a:pPr>
            <a:r>
              <a:rPr lang="zh-CN" altLang="en-US" dirty="0" smtClean="0"/>
              <a:t>单击此处编辑内容样式</a:t>
            </a:r>
            <a:endParaRPr lang="zh-CN" altLang="en-US" dirty="0"/>
          </a:p>
        </p:txBody>
      </p:sp>
      <p:cxnSp>
        <p:nvCxnSpPr>
          <p:cNvPr id="7" name="直接连接符 6"/>
          <p:cNvCxnSpPr/>
          <p:nvPr userDrawn="1"/>
        </p:nvCxnSpPr>
        <p:spPr bwMode="auto">
          <a:xfrm>
            <a:off x="-662" y="644691"/>
            <a:ext cx="5712619" cy="0"/>
          </a:xfrm>
          <a:prstGeom prst="line">
            <a:avLst/>
          </a:prstGeom>
          <a:gradFill rotWithShape="0">
            <a:gsLst>
              <a:gs pos="0">
                <a:srgbClr val="FFFFFF"/>
              </a:gs>
              <a:gs pos="29999">
                <a:srgbClr val="FF0000"/>
              </a:gs>
              <a:gs pos="100000">
                <a:srgbClr val="C00000"/>
              </a:gs>
            </a:gsLst>
            <a:lin ang="5400000" scaled="1"/>
          </a:gradFill>
          <a:ln w="25400" cap="flat" cmpd="sng" algn="ctr">
            <a:solidFill>
              <a:srgbClr val="012F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77909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6" name="Picture 9" descr="PE01561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24192" y="3621022"/>
            <a:ext cx="3744416" cy="248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548747" y="1044155"/>
            <a:ext cx="424372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chemeClr val="tx1">
                    <a:lumMod val="75000"/>
                    <a:lumOff val="25000"/>
                  </a:schemeClr>
                </a:solidFill>
                <a:effectLst>
                  <a:outerShdw blurRad="38100" dist="38100" dir="2700000" algn="tl">
                    <a:srgbClr val="C0C0C0"/>
                  </a:outerShdw>
                </a:effectLst>
                <a:latin typeface="Arial Black" panose="020B0A04020102020204" pitchFamily="34" charset="0"/>
              </a:rPr>
              <a:t>Thank you</a:t>
            </a:r>
            <a:r>
              <a:rPr lang="en-US" altLang="zh-CN" sz="5333" b="1" dirty="0">
                <a:solidFill>
                  <a:schemeClr val="tx1">
                    <a:lumMod val="75000"/>
                    <a:lumOff val="25000"/>
                  </a:schemeClr>
                </a:solidFill>
                <a:effectLst>
                  <a:outerShdw blurRad="38100" dist="38100" dir="2700000" algn="tl">
                    <a:srgbClr val="C0C0C0"/>
                  </a:outerShdw>
                </a:effectLst>
              </a:rPr>
              <a:t> </a:t>
            </a:r>
          </a:p>
        </p:txBody>
      </p:sp>
      <p:sp>
        <p:nvSpPr>
          <p:cNvPr id="8" name="Text Box 11"/>
          <p:cNvSpPr txBox="1">
            <a:spLocks noChangeArrowheads="1"/>
          </p:cNvSpPr>
          <p:nvPr userDrawn="1"/>
        </p:nvSpPr>
        <p:spPr bwMode="auto">
          <a:xfrm>
            <a:off x="4861929" y="2692595"/>
            <a:ext cx="2064989"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rgbClr val="FF0000"/>
                </a:solidFill>
                <a:effectLst>
                  <a:outerShdw blurRad="38100" dist="38100" dir="2700000" algn="tl">
                    <a:srgbClr val="C0C0C0"/>
                  </a:outerShdw>
                </a:effectLst>
                <a:latin typeface="Arial Black" panose="020B0A04020102020204" pitchFamily="34" charset="0"/>
              </a:rPr>
              <a:t>Q</a:t>
            </a:r>
            <a:r>
              <a:rPr lang="en-US" altLang="zh-CN" sz="5333" b="1" i="1" dirty="0">
                <a:solidFill>
                  <a:srgbClr val="3366FF"/>
                </a:solidFill>
                <a:effectLst>
                  <a:outerShdw blurRad="38100" dist="38100" dir="2700000" algn="tl">
                    <a:srgbClr val="C0C0C0"/>
                  </a:outerShdw>
                </a:effectLst>
                <a:latin typeface="Arial Black" panose="020B0A04020102020204" pitchFamily="34" charset="0"/>
              </a:rPr>
              <a:t>&amp;</a:t>
            </a:r>
            <a:r>
              <a:rPr lang="en-US" altLang="zh-CN" sz="5333" b="1" i="1" dirty="0">
                <a:solidFill>
                  <a:srgbClr val="33CC33"/>
                </a:solidFill>
                <a:effectLst>
                  <a:outerShdw blurRad="38100" dist="38100" dir="2700000" algn="tl">
                    <a:srgbClr val="C0C0C0"/>
                  </a:outerShdw>
                </a:effectLst>
                <a:latin typeface="Arial Black" panose="020B0A04020102020204" pitchFamily="34" charset="0"/>
              </a:rPr>
              <a:t>A</a:t>
            </a:r>
            <a:r>
              <a:rPr lang="en-US" altLang="zh-CN" sz="5333" b="1" dirty="0">
                <a:effectLst>
                  <a:outerShdw blurRad="38100" dist="38100" dir="2700000" algn="tl">
                    <a:srgbClr val="C0C0C0"/>
                  </a:outerShdw>
                </a:effectLst>
              </a:rPr>
              <a:t> </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1333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导指摘">
    <p:spTree>
      <p:nvGrpSpPr>
        <p:cNvPr id="1" name=""/>
        <p:cNvGrpSpPr/>
        <p:nvPr/>
      </p:nvGrpSpPr>
      <p:grpSpPr>
        <a:xfrm>
          <a:off x="0" y="0"/>
          <a:ext cx="0" cy="0"/>
          <a:chOff x="0" y="0"/>
          <a:chExt cx="0" cy="0"/>
        </a:xfrm>
      </p:grpSpPr>
      <p:sp>
        <p:nvSpPr>
          <p:cNvPr id="3" name="矩形 106"/>
          <p:cNvSpPr>
            <a:spLocks noChangeArrowheads="1"/>
          </p:cNvSpPr>
          <p:nvPr userDrawn="1"/>
        </p:nvSpPr>
        <p:spPr bwMode="auto">
          <a:xfrm>
            <a:off x="3119669"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领 导 指 摘</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42849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附件">
    <p:spTree>
      <p:nvGrpSpPr>
        <p:cNvPr id="1" name=""/>
        <p:cNvGrpSpPr/>
        <p:nvPr/>
      </p:nvGrpSpPr>
      <p:grpSpPr>
        <a:xfrm>
          <a:off x="0" y="0"/>
          <a:ext cx="0" cy="0"/>
          <a:chOff x="0" y="0"/>
          <a:chExt cx="0" cy="0"/>
        </a:xfrm>
      </p:grpSpPr>
      <p:sp>
        <p:nvSpPr>
          <p:cNvPr id="4" name="矩形 106"/>
          <p:cNvSpPr>
            <a:spLocks noChangeArrowheads="1"/>
          </p:cNvSpPr>
          <p:nvPr userDrawn="1"/>
        </p:nvSpPr>
        <p:spPr bwMode="auto">
          <a:xfrm>
            <a:off x="3311691"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附   件</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28462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2"/>
          <p:cNvSpPr/>
          <p:nvPr userDrawn="1"/>
        </p:nvSpPr>
        <p:spPr>
          <a:xfrm>
            <a:off x="0" y="0"/>
            <a:ext cx="12192000" cy="6858000"/>
          </a:xfrm>
          <a:prstGeom prst="rect">
            <a:avLst/>
          </a:prstGeom>
          <a:gradFill flip="none" rotWithShape="1">
            <a:gsLst>
              <a:gs pos="0">
                <a:schemeClr val="bg1">
                  <a:lumMod val="85000"/>
                </a:schemeClr>
              </a:gs>
              <a:gs pos="43000">
                <a:schemeClr val="bg1">
                  <a:lumMod val="46000"/>
                  <a:lumOff val="54000"/>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15"/>
          </a:p>
        </p:txBody>
      </p:sp>
      <p:sp>
        <p:nvSpPr>
          <p:cNvPr id="4" name="矩形 3"/>
          <p:cNvSpPr/>
          <p:nvPr userDrawn="1"/>
        </p:nvSpPr>
        <p:spPr>
          <a:xfrm>
            <a:off x="0" y="6262255"/>
            <a:ext cx="12191996" cy="595745"/>
          </a:xfrm>
          <a:prstGeom prst="rect">
            <a:avLst/>
          </a:pr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8794376" y="6262254"/>
            <a:ext cx="3397620" cy="595746"/>
          </a:xfrm>
          <a:custGeom>
            <a:avLst/>
            <a:gdLst>
              <a:gd name="connsiteX0" fmla="*/ 418126 w 3397620"/>
              <a:gd name="connsiteY0" fmla="*/ 0 h 595747"/>
              <a:gd name="connsiteX1" fmla="*/ 3397620 w 3397620"/>
              <a:gd name="connsiteY1" fmla="*/ 0 h 595747"/>
              <a:gd name="connsiteX2" fmla="*/ 3397620 w 3397620"/>
              <a:gd name="connsiteY2" fmla="*/ 595747 h 595747"/>
              <a:gd name="connsiteX3" fmla="*/ 0 w 3397620"/>
              <a:gd name="connsiteY3" fmla="*/ 595747 h 595747"/>
              <a:gd name="connsiteX4" fmla="*/ 418126 w 3397620"/>
              <a:gd name="connsiteY4" fmla="*/ 0 h 59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7620" h="595747">
                <a:moveTo>
                  <a:pt x="418126" y="0"/>
                </a:moveTo>
                <a:lnTo>
                  <a:pt x="3397620" y="0"/>
                </a:lnTo>
                <a:lnTo>
                  <a:pt x="3397620" y="595747"/>
                </a:lnTo>
                <a:lnTo>
                  <a:pt x="0" y="595747"/>
                </a:lnTo>
                <a:lnTo>
                  <a:pt x="418126" y="0"/>
                </a:lnTo>
                <a:close/>
              </a:path>
            </a:pathLst>
          </a:custGeom>
          <a:solidFill>
            <a:srgbClr val="01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9835904" y="6406236"/>
            <a:ext cx="2067601"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专业 ● 服务 ● 共创价值</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灯片编号占位符 7"/>
          <p:cNvSpPr txBox="1">
            <a:spLocks/>
          </p:cNvSpPr>
          <p:nvPr userDrawn="1"/>
        </p:nvSpPr>
        <p:spPr>
          <a:xfrm>
            <a:off x="8289546" y="6406236"/>
            <a:ext cx="50482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866B30-BDE5-4977-9A7E-1A0FEAD1CAC5}" type="slidenum">
              <a:rPr lang="zh-CN" altLang="en-US" sz="1800" kern="1200" smtClean="0">
                <a:solidFill>
                  <a:schemeClr val="bg1"/>
                </a:solidFill>
                <a:latin typeface="微软雅黑" panose="020B0503020204020204" pitchFamily="34" charset="-122"/>
                <a:ea typeface="微软雅黑" panose="020B0503020204020204" pitchFamily="34" charset="-122"/>
                <a:cs typeface="+mn-cs"/>
              </a:rPr>
              <a:pPr algn="ctr"/>
              <a:t>‹#›</a:t>
            </a:fld>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057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2"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LCP</a:t>
            </a:r>
            <a:r>
              <a:rPr lang="zh-CN" altLang="en-US" dirty="0" smtClean="0"/>
              <a:t>平台简介</a:t>
            </a:r>
            <a:endParaRPr lang="zh-CN" altLang="en-US" sz="2400" dirty="0"/>
          </a:p>
        </p:txBody>
      </p:sp>
      <p:sp>
        <p:nvSpPr>
          <p:cNvPr id="3" name="副标题 2"/>
          <p:cNvSpPr>
            <a:spLocks noGrp="1"/>
          </p:cNvSpPr>
          <p:nvPr>
            <p:ph type="subTitle" idx="1"/>
          </p:nvPr>
        </p:nvSpPr>
        <p:spPr>
          <a:xfrm>
            <a:off x="6100482" y="3457824"/>
            <a:ext cx="3751972" cy="1363662"/>
          </a:xfrm>
        </p:spPr>
        <p:txBody>
          <a:bodyPr/>
          <a:lstStyle/>
          <a:p>
            <a:r>
              <a:rPr lang="zh-CN" altLang="en-US" dirty="0"/>
              <a:t>编制单位：信息技术部</a:t>
            </a:r>
          </a:p>
          <a:p>
            <a:r>
              <a:rPr lang="zh-CN" altLang="en-US" dirty="0"/>
              <a:t>编  制  人：卢俊哲</a:t>
            </a:r>
          </a:p>
          <a:p>
            <a:r>
              <a:rPr lang="zh-CN" altLang="en-US" dirty="0"/>
              <a:t>编制日期：</a:t>
            </a:r>
            <a:r>
              <a:rPr lang="en-US" altLang="zh-CN" dirty="0" smtClean="0"/>
              <a:t>2019</a:t>
            </a:r>
            <a:r>
              <a:rPr lang="zh-CN" altLang="en-US" dirty="0" smtClean="0"/>
              <a:t>年</a:t>
            </a:r>
            <a:r>
              <a:rPr lang="en-US" altLang="zh-CN" dirty="0" smtClean="0"/>
              <a:t>10</a:t>
            </a:r>
            <a:r>
              <a:rPr lang="zh-CN" altLang="en-US" dirty="0" smtClean="0"/>
              <a:t>月</a:t>
            </a:r>
            <a:r>
              <a:rPr lang="en-US" altLang="zh-CN" dirty="0" smtClean="0"/>
              <a:t>17</a:t>
            </a:r>
            <a:r>
              <a:rPr lang="zh-CN" altLang="en-US" dirty="0" smtClean="0"/>
              <a:t>号</a:t>
            </a:r>
            <a:endParaRPr lang="zh-CN" altLang="en-US" dirty="0"/>
          </a:p>
        </p:txBody>
      </p:sp>
    </p:spTree>
    <p:extLst>
      <p:ext uri="{BB962C8B-B14F-4D97-AF65-F5344CB8AC3E}">
        <p14:creationId xmlns:p14="http://schemas.microsoft.com/office/powerpoint/2010/main" val="305016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建设目标</a:t>
            </a:r>
            <a:endParaRPr lang="zh-CN" altLang="en-US" dirty="0"/>
          </a:p>
        </p:txBody>
      </p:sp>
      <p:sp>
        <p:nvSpPr>
          <p:cNvPr id="3" name="副标题 2"/>
          <p:cNvSpPr>
            <a:spLocks noGrp="1"/>
          </p:cNvSpPr>
          <p:nvPr>
            <p:ph type="subTitle" idx="1"/>
          </p:nvPr>
        </p:nvSpPr>
        <p:spPr>
          <a:xfrm>
            <a:off x="674965" y="1132798"/>
            <a:ext cx="7917313" cy="453650"/>
          </a:xfrm>
        </p:spPr>
        <p:txBody>
          <a:bodyPr/>
          <a:lstStyle/>
          <a:p>
            <a:r>
              <a:rPr lang="zh-CN" altLang="zh-CN" dirty="0"/>
              <a:t>丰富的系统集成接口</a:t>
            </a:r>
            <a:endParaRPr lang="zh-CN" altLang="en-US" dirty="0"/>
          </a:p>
        </p:txBody>
      </p:sp>
      <p:sp>
        <p:nvSpPr>
          <p:cNvPr id="4" name="副标题 2"/>
          <p:cNvSpPr txBox="1">
            <a:spLocks/>
          </p:cNvSpPr>
          <p:nvPr/>
        </p:nvSpPr>
        <p:spPr>
          <a:xfrm>
            <a:off x="674965" y="2034541"/>
            <a:ext cx="10955861" cy="20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zh-CN" dirty="0"/>
              <a:t>企业应用系统日益繁多，各种平台和技术都不一致，给账户集成和数据共享带来了更多麻烦。</a:t>
            </a:r>
            <a:r>
              <a:rPr lang="en-US" altLang="zh-CN" dirty="0"/>
              <a:t>LCP</a:t>
            </a:r>
            <a:r>
              <a:rPr lang="zh-CN" altLang="zh-CN" dirty="0"/>
              <a:t>平台基于</a:t>
            </a:r>
            <a:r>
              <a:rPr lang="en-US" altLang="zh-CN" dirty="0"/>
              <a:t> Spring Security </a:t>
            </a:r>
            <a:r>
              <a:rPr lang="zh-CN" altLang="zh-CN" dirty="0"/>
              <a:t>安全框架，利用</a:t>
            </a:r>
            <a:r>
              <a:rPr lang="en-US" altLang="zh-CN" dirty="0"/>
              <a:t> CAS</a:t>
            </a:r>
            <a:r>
              <a:rPr lang="zh-CN" altLang="zh-CN" dirty="0"/>
              <a:t>，</a:t>
            </a:r>
            <a:r>
              <a:rPr lang="en-US" altLang="zh-CN" dirty="0"/>
              <a:t>LDAP </a:t>
            </a:r>
            <a:r>
              <a:rPr lang="zh-CN" altLang="zh-CN" dirty="0"/>
              <a:t>等技术可以方便的实现第三方系统账户集成。基于角色的权限控制模型可根据公司管控需求实现细粒度的权限控制。通过</a:t>
            </a:r>
            <a:r>
              <a:rPr lang="en-US" altLang="zh-CN" dirty="0"/>
              <a:t> Web service</a:t>
            </a:r>
            <a:r>
              <a:rPr lang="zh-CN" altLang="zh-CN" dirty="0"/>
              <a:t>，</a:t>
            </a:r>
            <a:r>
              <a:rPr lang="en-US" altLang="zh-CN" dirty="0" err="1"/>
              <a:t>IDoc</a:t>
            </a:r>
            <a:r>
              <a:rPr lang="en-US" altLang="zh-CN" dirty="0"/>
              <a:t> </a:t>
            </a:r>
            <a:r>
              <a:rPr lang="zh-CN" altLang="zh-CN" dirty="0"/>
              <a:t>等技术标准，</a:t>
            </a:r>
            <a:r>
              <a:rPr lang="en-US" altLang="zh-CN" dirty="0"/>
              <a:t>LCP</a:t>
            </a:r>
            <a:r>
              <a:rPr lang="zh-CN" altLang="zh-CN" dirty="0"/>
              <a:t>平台可以方便的和</a:t>
            </a:r>
            <a:r>
              <a:rPr lang="en-US" altLang="zh-CN" dirty="0"/>
              <a:t> EBS, SAP </a:t>
            </a:r>
            <a:r>
              <a:rPr lang="zh-CN" altLang="zh-CN" dirty="0"/>
              <a:t>等第三方系统进行集成，从而为公司提供全面的数据集成解决方案。</a:t>
            </a:r>
            <a:endParaRPr lang="zh-CN" altLang="en-US" sz="1600" dirty="0"/>
          </a:p>
        </p:txBody>
      </p:sp>
    </p:spTree>
    <p:extLst>
      <p:ext uri="{BB962C8B-B14F-4D97-AF65-F5344CB8AC3E}">
        <p14:creationId xmlns:p14="http://schemas.microsoft.com/office/powerpoint/2010/main" val="198930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建设目标</a:t>
            </a:r>
            <a:endParaRPr lang="zh-CN" altLang="en-US" dirty="0"/>
          </a:p>
        </p:txBody>
      </p:sp>
      <p:sp>
        <p:nvSpPr>
          <p:cNvPr id="3" name="副标题 2"/>
          <p:cNvSpPr>
            <a:spLocks noGrp="1"/>
          </p:cNvSpPr>
          <p:nvPr>
            <p:ph type="subTitle" idx="1"/>
          </p:nvPr>
        </p:nvSpPr>
        <p:spPr>
          <a:xfrm>
            <a:off x="674965" y="1132798"/>
            <a:ext cx="7917313" cy="453650"/>
          </a:xfrm>
        </p:spPr>
        <p:txBody>
          <a:bodyPr/>
          <a:lstStyle/>
          <a:p>
            <a:r>
              <a:rPr lang="zh-CN" altLang="zh-CN" dirty="0"/>
              <a:t>开箱即用的组件化架构</a:t>
            </a:r>
            <a:endParaRPr lang="zh-CN" altLang="en-US" dirty="0"/>
          </a:p>
        </p:txBody>
      </p:sp>
      <p:sp>
        <p:nvSpPr>
          <p:cNvPr id="4" name="副标题 2"/>
          <p:cNvSpPr txBox="1">
            <a:spLocks/>
          </p:cNvSpPr>
          <p:nvPr/>
        </p:nvSpPr>
        <p:spPr>
          <a:xfrm>
            <a:off x="674965" y="2034541"/>
            <a:ext cx="10955861" cy="20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zh-CN" dirty="0"/>
              <a:t>凭借公司多年的信息化项目经验积累，</a:t>
            </a:r>
            <a:r>
              <a:rPr lang="en-US" altLang="zh-CN" dirty="0"/>
              <a:t>LCP</a:t>
            </a:r>
            <a:r>
              <a:rPr lang="zh-CN" altLang="zh-CN" dirty="0"/>
              <a:t>平台实现了包括组织管理、账户管理、功能权限、数据权限、参数管理、流程管理、任务管理、通知管理、附件管理、数据同步、审计管理、雪花主键、队列集成、钉钉集成、</a:t>
            </a:r>
            <a:r>
              <a:rPr lang="en-US" altLang="zh-CN" dirty="0" err="1"/>
              <a:t>RESTFul</a:t>
            </a:r>
            <a:r>
              <a:rPr lang="zh-CN" altLang="zh-CN" dirty="0"/>
              <a:t>集成等标准组件，提供了个人门户、单点登录、日志服务、邮件服务、消息服务、接口平台、钉钉平台、缓存服务、文件服务等系统组件，项目组无需重复开发，开箱即用，快速推进企业数字化转型。</a:t>
            </a:r>
            <a:endParaRPr lang="zh-CN" altLang="en-US" sz="1600" dirty="0"/>
          </a:p>
        </p:txBody>
      </p:sp>
    </p:spTree>
    <p:extLst>
      <p:ext uri="{BB962C8B-B14F-4D97-AF65-F5344CB8AC3E}">
        <p14:creationId xmlns:p14="http://schemas.microsoft.com/office/powerpoint/2010/main" val="368333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建设机遇</a:t>
            </a:r>
            <a:endParaRPr lang="zh-CN" altLang="en-US" dirty="0"/>
          </a:p>
        </p:txBody>
      </p:sp>
      <p:sp>
        <p:nvSpPr>
          <p:cNvPr id="5" name="副标题 4"/>
          <p:cNvSpPr>
            <a:spLocks noGrp="1"/>
          </p:cNvSpPr>
          <p:nvPr>
            <p:ph type="subTitle" idx="1"/>
          </p:nvPr>
        </p:nvSpPr>
        <p:spPr>
          <a:xfrm>
            <a:off x="674965" y="1284667"/>
            <a:ext cx="9853454" cy="2125105"/>
          </a:xfrm>
        </p:spPr>
        <p:txBody>
          <a:bodyPr/>
          <a:lstStyle/>
          <a:p>
            <a:pPr marL="342900" indent="-342900">
              <a:buFont typeface="Wingdings" panose="05000000000000000000" pitchFamily="2" charset="2"/>
              <a:buChar char="l"/>
            </a:pPr>
            <a:r>
              <a:rPr lang="zh-CN" altLang="en-US" dirty="0"/>
              <a:t>公司在</a:t>
            </a:r>
            <a:r>
              <a:rPr lang="en-US" altLang="zh-CN" dirty="0"/>
              <a:t>2017</a:t>
            </a:r>
            <a:r>
              <a:rPr lang="zh-CN" altLang="en-US" dirty="0"/>
              <a:t>年</a:t>
            </a:r>
            <a:r>
              <a:rPr lang="en-US" altLang="zh-CN" dirty="0"/>
              <a:t>10</a:t>
            </a:r>
            <a:r>
              <a:rPr lang="zh-CN" altLang="en-US" dirty="0"/>
              <a:t>月展开了规划</a:t>
            </a:r>
            <a:r>
              <a:rPr lang="en-US" altLang="zh-CN" dirty="0"/>
              <a:t>2.0</a:t>
            </a:r>
            <a:r>
              <a:rPr lang="zh-CN" altLang="en-US" dirty="0"/>
              <a:t>活动，为未来</a:t>
            </a:r>
            <a:r>
              <a:rPr lang="en-US" altLang="zh-CN" dirty="0"/>
              <a:t>5</a:t>
            </a:r>
            <a:r>
              <a:rPr lang="zh-CN" altLang="en-US" dirty="0"/>
              <a:t>年的</a:t>
            </a:r>
            <a:r>
              <a:rPr lang="en-US" altLang="zh-CN" dirty="0"/>
              <a:t>IT</a:t>
            </a:r>
            <a:r>
              <a:rPr lang="zh-CN" altLang="en-US" dirty="0"/>
              <a:t>发展指明了</a:t>
            </a:r>
            <a:r>
              <a:rPr lang="zh-CN" altLang="en-US" dirty="0" smtClean="0"/>
              <a:t>道路</a:t>
            </a:r>
            <a:endParaRPr lang="en-US" altLang="zh-CN" dirty="0" smtClean="0"/>
          </a:p>
          <a:p>
            <a:pPr marL="342900" indent="-342900">
              <a:buFont typeface="Wingdings" panose="05000000000000000000" pitchFamily="2" charset="2"/>
              <a:buChar char="l"/>
            </a:pPr>
            <a:r>
              <a:rPr lang="zh-CN" altLang="en-US" dirty="0"/>
              <a:t>随着上线项目的增多，项目管理复杂度越来越高，平台整合</a:t>
            </a:r>
            <a:r>
              <a:rPr lang="zh-CN" altLang="en-US" dirty="0" smtClean="0"/>
              <a:t>势在必行</a:t>
            </a:r>
            <a:endParaRPr lang="en-US" altLang="zh-CN" dirty="0" smtClean="0"/>
          </a:p>
          <a:p>
            <a:pPr marL="342900" indent="-342900">
              <a:buFont typeface="Wingdings" panose="05000000000000000000" pitchFamily="2" charset="2"/>
              <a:buChar char="l"/>
            </a:pPr>
            <a:r>
              <a:rPr lang="zh-CN" altLang="en-US" dirty="0"/>
              <a:t>经过过去几年的项目历练，</a:t>
            </a:r>
            <a:r>
              <a:rPr lang="en-US" altLang="zh-CN" dirty="0"/>
              <a:t>IT</a:t>
            </a:r>
            <a:r>
              <a:rPr lang="zh-CN" altLang="en-US" dirty="0"/>
              <a:t>团队成熟度逐步提高，已具备大规模实施统一平台所需要的技术与业务能力</a:t>
            </a:r>
          </a:p>
        </p:txBody>
      </p:sp>
    </p:spTree>
    <p:extLst>
      <p:ext uri="{BB962C8B-B14F-4D97-AF65-F5344CB8AC3E}">
        <p14:creationId xmlns:p14="http://schemas.microsoft.com/office/powerpoint/2010/main" val="94787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889102" cy="465926"/>
          </a:xfrm>
        </p:spPr>
        <p:txBody>
          <a:bodyPr/>
          <a:lstStyle/>
          <a:p>
            <a:r>
              <a:rPr lang="en-US" altLang="zh-CN" dirty="0" smtClean="0"/>
              <a:t>LCP</a:t>
            </a:r>
            <a:r>
              <a:rPr lang="zh-CN" altLang="en-US" dirty="0" smtClean="0"/>
              <a:t>的组成</a:t>
            </a:r>
            <a:endParaRPr lang="zh-CN" altLang="en-US" dirty="0"/>
          </a:p>
        </p:txBody>
      </p:sp>
      <p:sp>
        <p:nvSpPr>
          <p:cNvPr id="3" name="副标题 2"/>
          <p:cNvSpPr>
            <a:spLocks noGrp="1"/>
          </p:cNvSpPr>
          <p:nvPr>
            <p:ph type="subTitle" idx="1"/>
          </p:nvPr>
        </p:nvSpPr>
        <p:spPr>
          <a:xfrm>
            <a:off x="674965" y="917198"/>
            <a:ext cx="7917313" cy="453650"/>
          </a:xfrm>
        </p:spPr>
        <p:txBody>
          <a:bodyPr/>
          <a:lstStyle/>
          <a:p>
            <a:r>
              <a:rPr lang="zh-CN" altLang="en-US" dirty="0" smtClean="0"/>
              <a:t>使用多层分布式的思想构建</a:t>
            </a:r>
            <a:r>
              <a:rPr lang="en-US" altLang="zh-CN" dirty="0" smtClean="0"/>
              <a:t>LCP</a:t>
            </a:r>
            <a:r>
              <a:rPr lang="zh-CN" altLang="en-US" dirty="0" smtClean="0"/>
              <a:t>平台体系</a:t>
            </a:r>
            <a:endParaRPr lang="zh-CN" altLang="en-US" dirty="0"/>
          </a:p>
        </p:txBody>
      </p:sp>
      <p:pic>
        <p:nvPicPr>
          <p:cNvPr id="112" name="图片 111"/>
          <p:cNvPicPr>
            <a:picLocks noChangeAspect="1"/>
          </p:cNvPicPr>
          <p:nvPr/>
        </p:nvPicPr>
        <p:blipFill>
          <a:blip r:embed="rId2"/>
          <a:stretch>
            <a:fillRect/>
          </a:stretch>
        </p:blipFill>
        <p:spPr>
          <a:xfrm>
            <a:off x="505483" y="1622564"/>
            <a:ext cx="11181033" cy="4535817"/>
          </a:xfrm>
          <a:prstGeom prst="rect">
            <a:avLst/>
          </a:prstGeom>
        </p:spPr>
      </p:pic>
    </p:spTree>
    <p:extLst>
      <p:ext uri="{BB962C8B-B14F-4D97-AF65-F5344CB8AC3E}">
        <p14:creationId xmlns:p14="http://schemas.microsoft.com/office/powerpoint/2010/main" val="135776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构建开发</a:t>
            </a:r>
            <a:r>
              <a:rPr lang="zh-CN" altLang="en-US" dirty="0" smtClean="0"/>
              <a:t>环境</a:t>
            </a:r>
            <a:r>
              <a:rPr lang="en-US" altLang="zh-CN" dirty="0" smtClean="0"/>
              <a:t>-</a:t>
            </a:r>
            <a:r>
              <a:rPr lang="zh-CN" altLang="en-US" dirty="0" smtClean="0"/>
              <a:t>开发工具</a:t>
            </a:r>
            <a:endParaRPr lang="zh-CN" altLang="en-US" dirty="0"/>
          </a:p>
        </p:txBody>
      </p:sp>
      <p:sp>
        <p:nvSpPr>
          <p:cNvPr id="3" name="副标题 2"/>
          <p:cNvSpPr>
            <a:spLocks noGrp="1"/>
          </p:cNvSpPr>
          <p:nvPr>
            <p:ph type="subTitle" idx="1"/>
          </p:nvPr>
        </p:nvSpPr>
        <p:spPr>
          <a:xfrm>
            <a:off x="674965" y="1018059"/>
            <a:ext cx="10947315" cy="4767459"/>
          </a:xfrm>
        </p:spPr>
        <p:txBody>
          <a:bodyPr/>
          <a:lstStyle/>
          <a:p>
            <a:r>
              <a:rPr lang="en-US" altLang="zh-CN" sz="1600" dirty="0" smtClean="0"/>
              <a:t>JDK</a:t>
            </a:r>
            <a:r>
              <a:rPr lang="zh-CN" altLang="en-US" sz="1600" dirty="0" smtClean="0"/>
              <a:t>，</a:t>
            </a:r>
            <a:r>
              <a:rPr lang="en-US" altLang="zh-CN" sz="1600" dirty="0"/>
              <a:t>LCP</a:t>
            </a:r>
            <a:r>
              <a:rPr lang="zh-CN" altLang="en-US" sz="1600" dirty="0"/>
              <a:t>平台采用</a:t>
            </a:r>
            <a:r>
              <a:rPr lang="en-US" altLang="zh-CN" sz="1600" dirty="0"/>
              <a:t>JDK 8 x64</a:t>
            </a:r>
            <a:r>
              <a:rPr lang="zh-CN" altLang="en-US" sz="1600" dirty="0"/>
              <a:t>执行环境</a:t>
            </a:r>
            <a:r>
              <a:rPr lang="zh-CN" altLang="en-US" sz="1600" dirty="0" smtClean="0"/>
              <a:t>。在</a:t>
            </a:r>
            <a:r>
              <a:rPr lang="zh-CN" altLang="en-US" sz="1600" dirty="0"/>
              <a:t>环境变量中设置</a:t>
            </a:r>
            <a:r>
              <a:rPr lang="en-US" altLang="zh-CN" sz="1600" dirty="0"/>
              <a:t>Path</a:t>
            </a:r>
            <a:r>
              <a:rPr lang="zh-CN" altLang="en-US" sz="1600" dirty="0"/>
              <a:t>与</a:t>
            </a:r>
            <a:r>
              <a:rPr lang="en-US" altLang="zh-CN" sz="1600" dirty="0"/>
              <a:t>JAVA_HOME</a:t>
            </a:r>
            <a:r>
              <a:rPr lang="zh-CN" altLang="en-US" sz="1600" dirty="0"/>
              <a:t>即可</a:t>
            </a:r>
            <a:r>
              <a:rPr lang="zh-CN" altLang="en-US" sz="1600" dirty="0" smtClean="0"/>
              <a:t>。</a:t>
            </a:r>
            <a:endParaRPr lang="en-US" altLang="zh-CN" sz="1600" dirty="0" smtClean="0"/>
          </a:p>
          <a:p>
            <a:r>
              <a:rPr lang="en-US" altLang="zh-CN" sz="1600" dirty="0" smtClean="0"/>
              <a:t>Maven</a:t>
            </a:r>
            <a:r>
              <a:rPr lang="zh-CN" altLang="en-US" sz="1600" dirty="0" smtClean="0"/>
              <a:t>，目前</a:t>
            </a:r>
            <a:r>
              <a:rPr lang="zh-CN" altLang="en-US" sz="1600" dirty="0"/>
              <a:t>采用</a:t>
            </a:r>
            <a:r>
              <a:rPr lang="en-US" altLang="zh-CN" sz="1600" dirty="0"/>
              <a:t>maven 3.5.x</a:t>
            </a:r>
            <a:r>
              <a:rPr lang="zh-CN" altLang="en-US" sz="1600" dirty="0"/>
              <a:t>或以上版本。 </a:t>
            </a:r>
            <a:endParaRPr lang="en-US" altLang="zh-CN" sz="1600" dirty="0" smtClean="0"/>
          </a:p>
          <a:p>
            <a:r>
              <a:rPr lang="en-US" altLang="zh-CN" sz="1600" dirty="0" smtClean="0"/>
              <a:t>SVN</a:t>
            </a:r>
            <a:r>
              <a:rPr lang="zh-CN" altLang="en-US" sz="1600" dirty="0"/>
              <a:t>，目前服务端最高支持</a:t>
            </a:r>
            <a:r>
              <a:rPr lang="en-US" altLang="zh-CN" sz="1600" dirty="0"/>
              <a:t>1.8.4</a:t>
            </a:r>
            <a:r>
              <a:rPr lang="zh-CN" altLang="en-US" sz="1600" dirty="0"/>
              <a:t>版本，应使用</a:t>
            </a:r>
            <a:r>
              <a:rPr lang="en-US" altLang="zh-CN" sz="1600" dirty="0"/>
              <a:t>1.8.4</a:t>
            </a:r>
            <a:r>
              <a:rPr lang="zh-CN" altLang="en-US" sz="1600" dirty="0"/>
              <a:t>或以上客户端</a:t>
            </a:r>
            <a:r>
              <a:rPr lang="zh-CN" altLang="en-US" sz="1600" dirty="0" smtClean="0"/>
              <a:t>。目前</a:t>
            </a:r>
            <a:r>
              <a:rPr lang="zh-CN" altLang="en-US" sz="1600" dirty="0"/>
              <a:t>采用</a:t>
            </a:r>
            <a:r>
              <a:rPr lang="en-US" altLang="zh-CN" sz="1600" dirty="0"/>
              <a:t>1.9.7</a:t>
            </a:r>
            <a:r>
              <a:rPr lang="zh-CN" altLang="en-US" sz="1600" dirty="0"/>
              <a:t>或以上，</a:t>
            </a:r>
            <a:r>
              <a:rPr lang="en-US" altLang="zh-CN" sz="1600" dirty="0"/>
              <a:t>64</a:t>
            </a:r>
            <a:r>
              <a:rPr lang="zh-CN" altLang="en-US" sz="1600" dirty="0"/>
              <a:t>位版本。为了让</a:t>
            </a:r>
            <a:r>
              <a:rPr lang="en-US" altLang="zh-CN" sz="1600" dirty="0"/>
              <a:t>idea</a:t>
            </a:r>
            <a:r>
              <a:rPr lang="zh-CN" altLang="en-US" sz="1600" dirty="0"/>
              <a:t>等工具能够使用</a:t>
            </a:r>
            <a:r>
              <a:rPr lang="en-US" altLang="zh-CN" sz="1600" dirty="0" err="1"/>
              <a:t>svn</a:t>
            </a:r>
            <a:r>
              <a:rPr lang="zh-CN" altLang="en-US" sz="1600" dirty="0"/>
              <a:t>，安装时应勾选</a:t>
            </a:r>
            <a:r>
              <a:rPr lang="en-US" altLang="zh-CN" sz="1600" dirty="0"/>
              <a:t>command line client tools</a:t>
            </a:r>
            <a:r>
              <a:rPr lang="zh-CN" altLang="en-US" sz="1600" dirty="0"/>
              <a:t>。此选项默认未勾选。 </a:t>
            </a:r>
            <a:endParaRPr lang="en-US" altLang="zh-CN" sz="1600" dirty="0" smtClean="0"/>
          </a:p>
          <a:p>
            <a:r>
              <a:rPr lang="en-US" altLang="zh-CN" sz="1600" dirty="0" smtClean="0"/>
              <a:t>IDEA</a:t>
            </a:r>
            <a:r>
              <a:rPr lang="zh-CN" altLang="en-US" sz="1600" dirty="0" smtClean="0"/>
              <a:t>，目前采用</a:t>
            </a:r>
            <a:r>
              <a:rPr lang="en-US" altLang="zh-CN" sz="1600" dirty="0" smtClean="0"/>
              <a:t>Idea 2018.1.6+</a:t>
            </a:r>
            <a:r>
              <a:rPr lang="zh-CN" altLang="en-US" sz="1600" dirty="0" smtClean="0"/>
              <a:t>版本</a:t>
            </a:r>
            <a:r>
              <a:rPr lang="zh-CN" altLang="en-US" sz="1600" dirty="0"/>
              <a:t>。 </a:t>
            </a:r>
            <a:endParaRPr lang="en-US" altLang="zh-CN" sz="1600" dirty="0" smtClean="0"/>
          </a:p>
          <a:p>
            <a:r>
              <a:rPr lang="en-US" altLang="zh-CN" sz="1600" dirty="0"/>
              <a:t>Visual Studio Code</a:t>
            </a:r>
            <a:r>
              <a:rPr lang="zh-CN" altLang="en-US" sz="1600" dirty="0"/>
              <a:t>，目前采用</a:t>
            </a:r>
            <a:r>
              <a:rPr lang="en-US" altLang="zh-CN" sz="1600" dirty="0" err="1"/>
              <a:t>VSCode</a:t>
            </a:r>
            <a:r>
              <a:rPr lang="en-US" altLang="zh-CN" sz="1600" dirty="0"/>
              <a:t> 1.30+</a:t>
            </a:r>
            <a:r>
              <a:rPr lang="zh-CN" altLang="en-US" sz="1600" dirty="0"/>
              <a:t>版本</a:t>
            </a:r>
            <a:endParaRPr lang="en-US" altLang="zh-CN" sz="1600" dirty="0" smtClean="0"/>
          </a:p>
          <a:p>
            <a:r>
              <a:rPr lang="en-US" altLang="zh-CN" sz="1600" dirty="0" smtClean="0"/>
              <a:t>Tomcat</a:t>
            </a:r>
            <a:r>
              <a:rPr lang="zh-CN" altLang="en-US" sz="1600" dirty="0" smtClean="0"/>
              <a:t>，目前</a:t>
            </a:r>
            <a:r>
              <a:rPr lang="en-US" altLang="zh-CN" sz="1600" dirty="0" smtClean="0"/>
              <a:t>Tomcat 8.5.37+</a:t>
            </a:r>
            <a:r>
              <a:rPr lang="zh-CN" altLang="en-US" sz="1600" dirty="0" smtClean="0"/>
              <a:t>版本。 </a:t>
            </a:r>
            <a:endParaRPr lang="en-US" altLang="zh-CN" sz="1600" dirty="0"/>
          </a:p>
          <a:p>
            <a:r>
              <a:rPr lang="en-US" altLang="zh-CN" sz="1600" dirty="0" err="1" smtClean="0"/>
              <a:t>Redis</a:t>
            </a:r>
            <a:r>
              <a:rPr lang="zh-CN" altLang="en-US" sz="1600" dirty="0" smtClean="0"/>
              <a:t>，目前采用</a:t>
            </a:r>
            <a:r>
              <a:rPr lang="en-US" altLang="zh-CN" sz="1600" dirty="0" err="1" smtClean="0"/>
              <a:t>Redis</a:t>
            </a:r>
            <a:r>
              <a:rPr lang="en-US" altLang="zh-CN" sz="1600" dirty="0" smtClean="0"/>
              <a:t> 3.0+</a:t>
            </a:r>
            <a:r>
              <a:rPr lang="zh-CN" altLang="en-US" sz="1600" dirty="0" smtClean="0"/>
              <a:t>版本</a:t>
            </a:r>
            <a:endParaRPr lang="en-US" altLang="zh-CN" sz="1600" dirty="0" smtClean="0"/>
          </a:p>
          <a:p>
            <a:r>
              <a:rPr lang="en-US" altLang="zh-CN" sz="1600" dirty="0" err="1" smtClean="0"/>
              <a:t>Mysql</a:t>
            </a:r>
            <a:r>
              <a:rPr lang="zh-CN" altLang="en-US" sz="1600" dirty="0" smtClean="0"/>
              <a:t>，</a:t>
            </a:r>
            <a:r>
              <a:rPr lang="zh-CN" altLang="en-US" sz="1600" dirty="0"/>
              <a:t>目前</a:t>
            </a:r>
            <a:r>
              <a:rPr lang="zh-CN" altLang="en-US" sz="1600" dirty="0" smtClean="0"/>
              <a:t>采用</a:t>
            </a:r>
            <a:r>
              <a:rPr lang="en-US" altLang="zh-CN" sz="1600" dirty="0" err="1"/>
              <a:t>Mysql</a:t>
            </a:r>
            <a:r>
              <a:rPr lang="en-US" altLang="zh-CN" sz="1600" dirty="0"/>
              <a:t> server </a:t>
            </a:r>
            <a:r>
              <a:rPr lang="en-US" altLang="zh-CN" sz="1600" dirty="0" smtClean="0"/>
              <a:t>5.7+</a:t>
            </a:r>
            <a:r>
              <a:rPr lang="zh-CN" altLang="en-US" sz="1600" dirty="0" smtClean="0"/>
              <a:t>版本</a:t>
            </a:r>
            <a:endParaRPr lang="en-US" altLang="zh-CN" sz="1600" dirty="0" smtClean="0"/>
          </a:p>
          <a:p>
            <a:r>
              <a:rPr lang="en-US" altLang="zh-CN" sz="1600" dirty="0" err="1" smtClean="0"/>
              <a:t>Navicat</a:t>
            </a:r>
            <a:r>
              <a:rPr lang="zh-CN" altLang="en-US" sz="1600" dirty="0" smtClean="0"/>
              <a:t>，</a:t>
            </a:r>
            <a:r>
              <a:rPr lang="zh-CN" altLang="en-US" sz="1600" dirty="0"/>
              <a:t>目前</a:t>
            </a:r>
            <a:r>
              <a:rPr lang="zh-CN" altLang="en-US" sz="1600" dirty="0" smtClean="0"/>
              <a:t>采用</a:t>
            </a:r>
            <a:r>
              <a:rPr lang="en-US" altLang="zh-CN" sz="1600" dirty="0" err="1"/>
              <a:t>Navicat</a:t>
            </a:r>
            <a:r>
              <a:rPr lang="en-US" altLang="zh-CN" sz="1600" dirty="0"/>
              <a:t> </a:t>
            </a:r>
            <a:r>
              <a:rPr lang="en-US" altLang="zh-CN" sz="1600" dirty="0" smtClean="0"/>
              <a:t> Premium 12+</a:t>
            </a:r>
            <a:r>
              <a:rPr lang="zh-CN" altLang="en-US" sz="1600" dirty="0" smtClean="0"/>
              <a:t>版本</a:t>
            </a:r>
            <a:endParaRPr lang="en-US" altLang="zh-CN" sz="1600" dirty="0" smtClean="0"/>
          </a:p>
          <a:p>
            <a:r>
              <a:rPr lang="en-US" altLang="zh-CN" sz="1600" dirty="0" smtClean="0"/>
              <a:t>Fiddler</a:t>
            </a:r>
            <a:r>
              <a:rPr lang="zh-CN" altLang="en-US" sz="1600" dirty="0" smtClean="0"/>
              <a:t>，目前采用</a:t>
            </a:r>
            <a:r>
              <a:rPr lang="en-US" altLang="zh-CN" sz="1600" dirty="0" smtClean="0"/>
              <a:t>Fiddler 5+</a:t>
            </a:r>
            <a:r>
              <a:rPr lang="zh-CN" altLang="en-US" sz="1600" dirty="0" smtClean="0"/>
              <a:t>版本</a:t>
            </a:r>
            <a:endParaRPr lang="en-US" altLang="zh-CN" sz="1600" dirty="0" smtClean="0"/>
          </a:p>
        </p:txBody>
      </p:sp>
      <p:sp>
        <p:nvSpPr>
          <p:cNvPr id="6" name="矩形 5"/>
          <p:cNvSpPr/>
          <p:nvPr/>
        </p:nvSpPr>
        <p:spPr>
          <a:xfrm>
            <a:off x="7870677" y="5754484"/>
            <a:ext cx="4259283" cy="369332"/>
          </a:xfrm>
          <a:prstGeom prst="rect">
            <a:avLst/>
          </a:prstGeom>
        </p:spPr>
        <p:txBody>
          <a:bodyPr wrap="square">
            <a:spAutoFit/>
          </a:bodyPr>
          <a:lstStyle/>
          <a:p>
            <a:r>
              <a:rPr lang="zh-CN" altLang="en-US" dirty="0" smtClean="0">
                <a:solidFill>
                  <a:srgbClr val="FF0000"/>
                </a:solidFill>
                <a:latin typeface="思源黑体 CN Normal" panose="020B0400000000000000" pitchFamily="34" charset="-122"/>
                <a:ea typeface="思源黑体 CN Normal" panose="020B0400000000000000" pitchFamily="34" charset="-122"/>
              </a:rPr>
              <a:t>* 以上工具</a:t>
            </a:r>
            <a:r>
              <a:rPr lang="zh-CN" altLang="en-US" dirty="0">
                <a:solidFill>
                  <a:srgbClr val="FF0000"/>
                </a:solidFill>
                <a:latin typeface="思源黑体 CN Normal" panose="020B0400000000000000" pitchFamily="34" charset="-122"/>
                <a:ea typeface="思源黑体 CN Normal" panose="020B0400000000000000" pitchFamily="34" charset="-122"/>
              </a:rPr>
              <a:t>都可以从公司内部</a:t>
            </a:r>
            <a:r>
              <a:rPr lang="en-US" altLang="zh-CN" dirty="0">
                <a:solidFill>
                  <a:srgbClr val="FF0000"/>
                </a:solidFill>
                <a:latin typeface="思源黑体 CN Normal" panose="020B0400000000000000" pitchFamily="34" charset="-122"/>
                <a:ea typeface="思源黑体 CN Normal" panose="020B0400000000000000" pitchFamily="34" charset="-122"/>
              </a:rPr>
              <a:t>ftp</a:t>
            </a:r>
            <a:r>
              <a:rPr lang="zh-CN" altLang="en-US" dirty="0">
                <a:solidFill>
                  <a:srgbClr val="FF0000"/>
                </a:solidFill>
                <a:latin typeface="思源黑体 CN Normal" panose="020B0400000000000000" pitchFamily="34" charset="-122"/>
                <a:ea typeface="思源黑体 CN Normal" panose="020B0400000000000000" pitchFamily="34" charset="-122"/>
              </a:rPr>
              <a:t>上获取</a:t>
            </a:r>
          </a:p>
        </p:txBody>
      </p:sp>
    </p:spTree>
    <p:extLst>
      <p:ext uri="{BB962C8B-B14F-4D97-AF65-F5344CB8AC3E}">
        <p14:creationId xmlns:p14="http://schemas.microsoft.com/office/powerpoint/2010/main" val="375323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040332" cy="465926"/>
          </a:xfrm>
        </p:spPr>
        <p:txBody>
          <a:bodyPr/>
          <a:lstStyle/>
          <a:p>
            <a:r>
              <a:rPr lang="zh-CN" altLang="en-US" dirty="0"/>
              <a:t>构建开发</a:t>
            </a:r>
            <a:r>
              <a:rPr lang="zh-CN" altLang="en-US" dirty="0" smtClean="0"/>
              <a:t>环境</a:t>
            </a:r>
            <a:r>
              <a:rPr lang="en-US" altLang="zh-CN" dirty="0" smtClean="0"/>
              <a:t>-IDEA</a:t>
            </a:r>
            <a:r>
              <a:rPr lang="zh-CN" altLang="en-US" dirty="0" smtClean="0"/>
              <a:t>设置</a:t>
            </a:r>
            <a:endParaRPr lang="zh-CN" altLang="en-US" dirty="0"/>
          </a:p>
        </p:txBody>
      </p:sp>
      <p:sp>
        <p:nvSpPr>
          <p:cNvPr id="3" name="副标题 2"/>
          <p:cNvSpPr>
            <a:spLocks noGrp="1"/>
          </p:cNvSpPr>
          <p:nvPr>
            <p:ph type="subTitle" idx="1"/>
          </p:nvPr>
        </p:nvSpPr>
        <p:spPr>
          <a:xfrm>
            <a:off x="674965" y="891560"/>
            <a:ext cx="10596938" cy="5133225"/>
          </a:xfrm>
        </p:spPr>
        <p:txBody>
          <a:bodyPr/>
          <a:lstStyle/>
          <a:p>
            <a:r>
              <a:rPr lang="zh-CN" altLang="en-US" b="1" dirty="0"/>
              <a:t>基本</a:t>
            </a:r>
            <a:r>
              <a:rPr lang="zh-CN" altLang="en-US" b="1" dirty="0" smtClean="0"/>
              <a:t>概念</a:t>
            </a:r>
            <a:endParaRPr lang="en-US" altLang="zh-CN" b="1" dirty="0" smtClean="0"/>
          </a:p>
          <a:p>
            <a:pPr marL="285750" indent="-285750">
              <a:buFont typeface="Wingdings" panose="05000000000000000000" pitchFamily="2" charset="2"/>
              <a:buChar char="l"/>
            </a:pPr>
            <a:r>
              <a:rPr lang="en-US" altLang="zh-CN" sz="1400" dirty="0" err="1"/>
              <a:t>Eplipse</a:t>
            </a:r>
            <a:r>
              <a:rPr lang="zh-CN" altLang="en-US" sz="1400" dirty="0"/>
              <a:t>的工作区 </a:t>
            </a:r>
            <a:r>
              <a:rPr lang="en-US" altLang="zh-CN" sz="1400" dirty="0"/>
              <a:t>= IDEA</a:t>
            </a:r>
            <a:r>
              <a:rPr lang="zh-CN" altLang="en-US" sz="1400" dirty="0"/>
              <a:t>的项目</a:t>
            </a:r>
          </a:p>
          <a:p>
            <a:pPr marL="285750" indent="-285750">
              <a:buFont typeface="Wingdings" panose="05000000000000000000" pitchFamily="2" charset="2"/>
              <a:buChar char="l"/>
            </a:pPr>
            <a:r>
              <a:rPr lang="en-US" altLang="zh-CN" sz="1400" dirty="0" err="1"/>
              <a:t>Eplipse</a:t>
            </a:r>
            <a:r>
              <a:rPr lang="zh-CN" altLang="en-US" sz="1400" dirty="0"/>
              <a:t>的项目 </a:t>
            </a:r>
            <a:r>
              <a:rPr lang="en-US" altLang="zh-CN" sz="1400" dirty="0"/>
              <a:t>= IDEA</a:t>
            </a:r>
            <a:r>
              <a:rPr lang="zh-CN" altLang="en-US" sz="1400" dirty="0"/>
              <a:t>的</a:t>
            </a:r>
            <a:r>
              <a:rPr lang="zh-CN" altLang="en-US" sz="1400" dirty="0" smtClean="0"/>
              <a:t>模块</a:t>
            </a:r>
            <a:endParaRPr lang="en-US" altLang="zh-CN" sz="1400" dirty="0" smtClean="0"/>
          </a:p>
          <a:p>
            <a:r>
              <a:rPr lang="zh-CN" altLang="en-US" b="1" dirty="0"/>
              <a:t>工具激活</a:t>
            </a:r>
          </a:p>
          <a:p>
            <a:pPr marL="285750" indent="-285750">
              <a:buFont typeface="Wingdings" panose="05000000000000000000" pitchFamily="2" charset="2"/>
              <a:buChar char="l"/>
            </a:pPr>
            <a:r>
              <a:rPr lang="zh-CN" altLang="en-US" sz="1400" dirty="0"/>
              <a:t>从内部</a:t>
            </a:r>
            <a:r>
              <a:rPr lang="en-US" altLang="zh-CN" sz="1400" dirty="0"/>
              <a:t>ftp</a:t>
            </a:r>
            <a:r>
              <a:rPr lang="zh-CN" altLang="en-US" sz="1400" dirty="0"/>
              <a:t>下载激活补丁放置到安装目录的</a:t>
            </a:r>
            <a:r>
              <a:rPr lang="en-US" altLang="zh-CN" sz="1400" dirty="0"/>
              <a:t>lib</a:t>
            </a:r>
            <a:r>
              <a:rPr lang="zh-CN" altLang="en-US" sz="1400" dirty="0"/>
              <a:t>目录下</a:t>
            </a:r>
          </a:p>
          <a:p>
            <a:pPr marL="285750" indent="-285750">
              <a:buFont typeface="Wingdings" panose="05000000000000000000" pitchFamily="2" charset="2"/>
              <a:buChar char="l"/>
            </a:pPr>
            <a:r>
              <a:rPr lang="zh-CN" altLang="en-US" sz="1400" dirty="0"/>
              <a:t>用记事本打开</a:t>
            </a:r>
            <a:r>
              <a:rPr lang="en-US" altLang="zh-CN" sz="1400" dirty="0"/>
              <a:t>bin</a:t>
            </a:r>
            <a:r>
              <a:rPr lang="zh-CN" altLang="en-US" sz="1400" dirty="0"/>
              <a:t>目录下</a:t>
            </a:r>
            <a:r>
              <a:rPr lang="en-US" altLang="zh-CN" sz="1400" dirty="0" err="1"/>
              <a:t>idea.exe.vmoptions</a:t>
            </a:r>
            <a:r>
              <a:rPr lang="zh-CN" altLang="en-US" sz="1400" dirty="0"/>
              <a:t>和</a:t>
            </a:r>
            <a:r>
              <a:rPr lang="en-US" altLang="zh-CN" sz="1400" dirty="0"/>
              <a:t>idea64.exe.vmoptions</a:t>
            </a:r>
            <a:r>
              <a:rPr lang="zh-CN" altLang="en-US" sz="1400" dirty="0"/>
              <a:t>两个文件，分别在最后一行</a:t>
            </a:r>
            <a:r>
              <a:rPr lang="zh-CN" altLang="en-US" sz="1400" dirty="0" smtClean="0"/>
              <a:t>添加</a:t>
            </a:r>
            <a:r>
              <a:rPr lang="en-US" altLang="zh-CN" sz="1400" dirty="0"/>
              <a:t>【-</a:t>
            </a:r>
            <a:r>
              <a:rPr lang="en-US" altLang="zh-CN" sz="1400" dirty="0" err="1"/>
              <a:t>javaagent</a:t>
            </a:r>
            <a:r>
              <a:rPr lang="en-US" altLang="zh-CN" sz="1400" dirty="0"/>
              <a:t>:</a:t>
            </a:r>
            <a:r>
              <a:rPr lang="zh-CN" altLang="en-US" sz="1400" dirty="0"/>
              <a:t>安装目录</a:t>
            </a:r>
            <a:r>
              <a:rPr lang="en-US" altLang="zh-CN" sz="1400" dirty="0"/>
              <a:t>\</a:t>
            </a:r>
            <a:r>
              <a:rPr lang="en-US" altLang="zh-CN" sz="1400" dirty="0" smtClean="0"/>
              <a:t>bin\JetbrainsCrack-3.1-release-enc.jar】</a:t>
            </a:r>
            <a:r>
              <a:rPr lang="zh-CN" altLang="en-US" sz="1400" dirty="0"/>
              <a:t>，启动</a:t>
            </a:r>
            <a:r>
              <a:rPr lang="en-US" altLang="zh-CN" sz="1400" dirty="0"/>
              <a:t>idea</a:t>
            </a:r>
            <a:r>
              <a:rPr lang="zh-CN" altLang="en-US" sz="1400" dirty="0"/>
              <a:t>，选择</a:t>
            </a:r>
            <a:r>
              <a:rPr lang="en-US" altLang="zh-CN" sz="1400" dirty="0"/>
              <a:t>Activation code</a:t>
            </a:r>
            <a:r>
              <a:rPr lang="zh-CN" altLang="en-US" sz="1400" dirty="0"/>
              <a:t>激动模式，输入任意字符即可激活至</a:t>
            </a:r>
            <a:r>
              <a:rPr lang="en-US" altLang="zh-CN" sz="1400" dirty="0"/>
              <a:t>2099</a:t>
            </a:r>
            <a:r>
              <a:rPr lang="zh-CN" altLang="en-US" sz="1400" dirty="0"/>
              <a:t>年</a:t>
            </a:r>
            <a:endParaRPr lang="en-US" altLang="zh-CN" sz="1400" dirty="0" smtClean="0"/>
          </a:p>
          <a:p>
            <a:r>
              <a:rPr lang="zh-CN" altLang="en-US" b="1" dirty="0"/>
              <a:t>第三方插件</a:t>
            </a:r>
          </a:p>
          <a:p>
            <a:pPr marL="285750" indent="-285750">
              <a:buFont typeface="Wingdings" panose="05000000000000000000" pitchFamily="2" charset="2"/>
              <a:buChar char="l"/>
            </a:pPr>
            <a:r>
              <a:rPr lang="en-US" altLang="zh-CN" sz="1400" dirty="0" err="1" smtClean="0"/>
              <a:t>Jrebel</a:t>
            </a:r>
            <a:endParaRPr lang="en-US" altLang="zh-CN" sz="1400" dirty="0" smtClean="0"/>
          </a:p>
          <a:p>
            <a:pPr marL="285750" indent="-285750">
              <a:buFont typeface="Wingdings" panose="05000000000000000000" pitchFamily="2" charset="2"/>
              <a:buChar char="l"/>
            </a:pPr>
            <a:r>
              <a:rPr lang="en-US" altLang="zh-CN" sz="1400" dirty="0" smtClean="0"/>
              <a:t>Save Actions</a:t>
            </a:r>
          </a:p>
          <a:p>
            <a:pPr marL="285750" indent="-285750">
              <a:buFont typeface="Wingdings" panose="05000000000000000000" pitchFamily="2" charset="2"/>
              <a:buChar char="l"/>
            </a:pPr>
            <a:r>
              <a:rPr lang="en-US" altLang="zh-CN" sz="1400" dirty="0" err="1" smtClean="0"/>
              <a:t>MyBatisCodeHelperPro</a:t>
            </a:r>
            <a:endParaRPr lang="en-US" altLang="zh-CN" sz="1400" dirty="0" smtClean="0"/>
          </a:p>
          <a:p>
            <a:pPr marL="285750" indent="-285750">
              <a:buFont typeface="Wingdings" panose="05000000000000000000" pitchFamily="2" charset="2"/>
              <a:buChar char="l"/>
            </a:pPr>
            <a:r>
              <a:rPr lang="en-US" altLang="zh-CN" sz="1400" dirty="0" err="1"/>
              <a:t>MyBatis</a:t>
            </a:r>
            <a:r>
              <a:rPr lang="en-US" altLang="zh-CN" sz="1400" dirty="0"/>
              <a:t> Log Plugin</a:t>
            </a:r>
            <a:endParaRPr lang="zh-CN" altLang="en-US" sz="1400" dirty="0"/>
          </a:p>
        </p:txBody>
      </p:sp>
    </p:spTree>
    <p:extLst>
      <p:ext uri="{BB962C8B-B14F-4D97-AF65-F5344CB8AC3E}">
        <p14:creationId xmlns:p14="http://schemas.microsoft.com/office/powerpoint/2010/main" val="61091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040332" cy="465926"/>
          </a:xfrm>
        </p:spPr>
        <p:txBody>
          <a:bodyPr/>
          <a:lstStyle/>
          <a:p>
            <a:r>
              <a:rPr lang="zh-CN" altLang="en-US" dirty="0"/>
              <a:t>构建开发环境</a:t>
            </a:r>
            <a:r>
              <a:rPr lang="en-US" altLang="zh-CN" dirty="0"/>
              <a:t>-IDEA</a:t>
            </a:r>
            <a:r>
              <a:rPr lang="zh-CN" altLang="en-US" dirty="0"/>
              <a:t>设置</a:t>
            </a:r>
          </a:p>
        </p:txBody>
      </p:sp>
      <p:sp>
        <p:nvSpPr>
          <p:cNvPr id="3" name="副标题 2"/>
          <p:cNvSpPr>
            <a:spLocks noGrp="1"/>
          </p:cNvSpPr>
          <p:nvPr>
            <p:ph type="subTitle" idx="1"/>
          </p:nvPr>
        </p:nvSpPr>
        <p:spPr>
          <a:xfrm>
            <a:off x="674965" y="1088115"/>
            <a:ext cx="9477439" cy="3182410"/>
          </a:xfrm>
        </p:spPr>
        <p:txBody>
          <a:bodyPr/>
          <a:lstStyle/>
          <a:p>
            <a:r>
              <a:rPr lang="zh-CN" altLang="en-US" b="1" dirty="0"/>
              <a:t>全局默认设置</a:t>
            </a:r>
            <a:r>
              <a:rPr lang="en-US" altLang="zh-CN" b="1" dirty="0"/>
              <a:t>(Other </a:t>
            </a:r>
            <a:r>
              <a:rPr lang="en-US" altLang="zh-CN" b="1" dirty="0" err="1"/>
              <a:t>Settings→Default</a:t>
            </a:r>
            <a:r>
              <a:rPr lang="en-US" altLang="zh-CN" b="1" dirty="0"/>
              <a:t> Settings</a:t>
            </a:r>
            <a:r>
              <a:rPr lang="en-US" altLang="zh-CN" b="1" dirty="0" smtClean="0"/>
              <a:t>)</a:t>
            </a:r>
          </a:p>
          <a:p>
            <a:pPr marL="171450" indent="-171450">
              <a:buFont typeface="Wingdings" panose="05000000000000000000" pitchFamily="2" charset="2"/>
              <a:buChar char="l"/>
            </a:pPr>
            <a:r>
              <a:rPr lang="zh-CN" altLang="en-US" sz="1600" dirty="0"/>
              <a:t>文字编码</a:t>
            </a:r>
            <a:r>
              <a:rPr lang="en-US" altLang="zh-CN" sz="1600" dirty="0"/>
              <a:t>:</a:t>
            </a:r>
            <a:r>
              <a:rPr lang="en-US" altLang="zh-CN" sz="1600" dirty="0" err="1"/>
              <a:t>Editor→File</a:t>
            </a:r>
            <a:r>
              <a:rPr lang="en-US" altLang="zh-CN" sz="1600" dirty="0"/>
              <a:t> Encodings→3</a:t>
            </a:r>
            <a:r>
              <a:rPr lang="zh-CN" altLang="en-US" sz="1600" dirty="0"/>
              <a:t>处</a:t>
            </a:r>
            <a:r>
              <a:rPr lang="en-US" altLang="zh-CN" sz="1600" dirty="0"/>
              <a:t>UTF-8</a:t>
            </a:r>
          </a:p>
          <a:p>
            <a:pPr marL="171450" indent="-171450">
              <a:buFont typeface="Wingdings" panose="05000000000000000000" pitchFamily="2" charset="2"/>
              <a:buChar char="l"/>
            </a:pPr>
            <a:r>
              <a:rPr lang="zh-CN" altLang="en-US" sz="1600" dirty="0"/>
              <a:t>保持配置文件：</a:t>
            </a:r>
            <a:r>
              <a:rPr lang="en-US" altLang="zh-CN" sz="1600" dirty="0" err="1"/>
              <a:t>Editor→CodeStyle→Properties→Keep</a:t>
            </a:r>
            <a:r>
              <a:rPr lang="en-US" altLang="zh-CN" sz="1600" dirty="0"/>
              <a:t> blank lines</a:t>
            </a:r>
            <a:r>
              <a:rPr lang="zh-CN" altLang="en-US" sz="1600" dirty="0"/>
              <a:t>，勾选</a:t>
            </a:r>
          </a:p>
          <a:p>
            <a:pPr marL="171450" indent="-171450">
              <a:buFont typeface="Wingdings" panose="05000000000000000000" pitchFamily="2" charset="2"/>
              <a:buChar char="l"/>
            </a:pPr>
            <a:r>
              <a:rPr lang="zh-CN" altLang="en-US" sz="1600" dirty="0"/>
              <a:t>配置</a:t>
            </a:r>
            <a:r>
              <a:rPr lang="en-US" altLang="zh-CN" sz="1600" dirty="0" err="1"/>
              <a:t>Maven:Build→Build</a:t>
            </a:r>
            <a:r>
              <a:rPr lang="en-US" altLang="zh-CN" sz="1600" dirty="0"/>
              <a:t> </a:t>
            </a:r>
            <a:r>
              <a:rPr lang="en-US" altLang="zh-CN" sz="1600" dirty="0" err="1"/>
              <a:t>Tools→Maven→Always</a:t>
            </a:r>
            <a:r>
              <a:rPr lang="en-US" altLang="zh-CN" sz="1600" dirty="0"/>
              <a:t> update snapshots</a:t>
            </a:r>
            <a:r>
              <a:rPr lang="zh-CN" altLang="en-US" sz="1600" dirty="0"/>
              <a:t>，勾选</a:t>
            </a:r>
          </a:p>
          <a:p>
            <a:pPr marL="171450" indent="-171450">
              <a:buFont typeface="Wingdings" panose="05000000000000000000" pitchFamily="2" charset="2"/>
              <a:buChar char="l"/>
            </a:pPr>
            <a:r>
              <a:rPr lang="zh-CN" altLang="en-US" sz="1600" dirty="0"/>
              <a:t>配置</a:t>
            </a:r>
            <a:r>
              <a:rPr lang="en-US" altLang="zh-CN" sz="1600" dirty="0" err="1"/>
              <a:t>Maven:Build→Build</a:t>
            </a:r>
            <a:r>
              <a:rPr lang="en-US" altLang="zh-CN" sz="1600" dirty="0"/>
              <a:t> </a:t>
            </a:r>
            <a:r>
              <a:rPr lang="en-US" altLang="zh-CN" sz="1600" dirty="0" err="1"/>
              <a:t>Tools→Maven</a:t>
            </a:r>
            <a:r>
              <a:rPr lang="zh-CN" altLang="en-US" sz="1600" dirty="0"/>
              <a:t>，</a:t>
            </a:r>
            <a:r>
              <a:rPr lang="en-US" altLang="zh-CN" sz="1600" dirty="0"/>
              <a:t>Maven home </a:t>
            </a:r>
            <a:r>
              <a:rPr lang="en-US" altLang="zh-CN" sz="1600" dirty="0" err="1"/>
              <a:t>dir</a:t>
            </a:r>
            <a:r>
              <a:rPr lang="zh-CN" altLang="en-US" sz="1600" dirty="0"/>
              <a:t>，</a:t>
            </a:r>
            <a:r>
              <a:rPr lang="en-US" altLang="zh-CN" sz="1600" dirty="0"/>
              <a:t>Settings file</a:t>
            </a:r>
            <a:r>
              <a:rPr lang="zh-CN" altLang="en-US" sz="1600" dirty="0"/>
              <a:t>，</a:t>
            </a:r>
            <a:r>
              <a:rPr lang="en-US" altLang="zh-CN" sz="1600" dirty="0"/>
              <a:t>Local</a:t>
            </a:r>
          </a:p>
          <a:p>
            <a:pPr marL="171450" indent="-171450">
              <a:buFont typeface="Wingdings" panose="05000000000000000000" pitchFamily="2" charset="2"/>
              <a:buChar char="l"/>
            </a:pPr>
            <a:r>
              <a:rPr lang="zh-CN" altLang="en-US" sz="1600" dirty="0"/>
              <a:t>自动下载</a:t>
            </a:r>
            <a:r>
              <a:rPr lang="en-US" altLang="zh-CN" sz="1600" dirty="0" err="1"/>
              <a:t>Maven:Build→Build</a:t>
            </a:r>
            <a:r>
              <a:rPr lang="en-US" altLang="zh-CN" sz="1600" dirty="0"/>
              <a:t> </a:t>
            </a:r>
            <a:r>
              <a:rPr lang="en-US" altLang="zh-CN" sz="1600" dirty="0" err="1"/>
              <a:t>Tools→Maven→Importing→Import</a:t>
            </a:r>
            <a:r>
              <a:rPr lang="en-US" altLang="zh-CN" sz="1600" dirty="0"/>
              <a:t>…automatically</a:t>
            </a:r>
            <a:r>
              <a:rPr lang="zh-CN" altLang="en-US" sz="1600" dirty="0"/>
              <a:t>，勾选</a:t>
            </a:r>
          </a:p>
          <a:p>
            <a:pPr marL="171450" indent="-171450">
              <a:buFont typeface="Wingdings" panose="05000000000000000000" pitchFamily="2" charset="2"/>
              <a:buChar char="l"/>
            </a:pPr>
            <a:r>
              <a:rPr lang="zh-CN" altLang="en-US" sz="1600" dirty="0"/>
              <a:t>打开自动编译：</a:t>
            </a:r>
            <a:r>
              <a:rPr lang="en-US" altLang="zh-CN" sz="1600" dirty="0" err="1"/>
              <a:t>Build→Compiler</a:t>
            </a:r>
            <a:r>
              <a:rPr lang="zh-CN" altLang="en-US" sz="1600" dirty="0"/>
              <a:t>，</a:t>
            </a:r>
            <a:r>
              <a:rPr lang="en-US" altLang="zh-CN" sz="1600" dirty="0"/>
              <a:t>Build project automatically</a:t>
            </a:r>
            <a:r>
              <a:rPr lang="zh-CN" altLang="en-US" sz="1600" dirty="0"/>
              <a:t>，勾</a:t>
            </a:r>
            <a:r>
              <a:rPr lang="zh-CN" altLang="en-US" sz="1600" dirty="0" smtClean="0"/>
              <a:t>选</a:t>
            </a:r>
            <a:endParaRPr lang="zh-CN" altLang="en-US" sz="1600" dirty="0"/>
          </a:p>
        </p:txBody>
      </p:sp>
    </p:spTree>
    <p:extLst>
      <p:ext uri="{BB962C8B-B14F-4D97-AF65-F5344CB8AC3E}">
        <p14:creationId xmlns:p14="http://schemas.microsoft.com/office/powerpoint/2010/main" val="214896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040332" cy="465926"/>
          </a:xfrm>
        </p:spPr>
        <p:txBody>
          <a:bodyPr/>
          <a:lstStyle/>
          <a:p>
            <a:r>
              <a:rPr lang="zh-CN" altLang="en-US" dirty="0"/>
              <a:t>构建开发环境</a:t>
            </a:r>
            <a:r>
              <a:rPr lang="en-US" altLang="zh-CN" dirty="0"/>
              <a:t>-IDEA</a:t>
            </a:r>
            <a:r>
              <a:rPr lang="zh-CN" altLang="en-US" dirty="0"/>
              <a:t>设置</a:t>
            </a:r>
          </a:p>
        </p:txBody>
      </p:sp>
      <p:sp>
        <p:nvSpPr>
          <p:cNvPr id="3" name="副标题 2"/>
          <p:cNvSpPr>
            <a:spLocks noGrp="1"/>
          </p:cNvSpPr>
          <p:nvPr>
            <p:ph type="subTitle" idx="1"/>
          </p:nvPr>
        </p:nvSpPr>
        <p:spPr>
          <a:xfrm>
            <a:off x="674965" y="1036839"/>
            <a:ext cx="10844766" cy="4603385"/>
          </a:xfrm>
        </p:spPr>
        <p:txBody>
          <a:bodyPr/>
          <a:lstStyle/>
          <a:p>
            <a:r>
              <a:rPr lang="zh-CN" altLang="en-US" b="1" dirty="0"/>
              <a:t>全局设置</a:t>
            </a:r>
            <a:r>
              <a:rPr lang="en-US" altLang="zh-CN" b="1" dirty="0"/>
              <a:t>(Settings</a:t>
            </a:r>
            <a:r>
              <a:rPr lang="en-US" altLang="zh-CN" b="1" dirty="0" smtClean="0"/>
              <a:t>)</a:t>
            </a:r>
          </a:p>
          <a:p>
            <a:pPr marL="285750" indent="-285750">
              <a:buFont typeface="Wingdings" panose="05000000000000000000" pitchFamily="2" charset="2"/>
              <a:buChar char="l"/>
            </a:pPr>
            <a:r>
              <a:rPr lang="zh-CN" altLang="en-US" sz="1600" dirty="0"/>
              <a:t>快捷键设置为</a:t>
            </a:r>
            <a:r>
              <a:rPr lang="en-US" altLang="zh-CN" sz="1600" dirty="0"/>
              <a:t>Eclipse</a:t>
            </a:r>
            <a:r>
              <a:rPr lang="zh-CN" altLang="en-US" sz="1600" dirty="0"/>
              <a:t>风格</a:t>
            </a:r>
            <a:r>
              <a:rPr lang="en-US" altLang="zh-CN" sz="1600" dirty="0"/>
              <a:t>:</a:t>
            </a:r>
            <a:r>
              <a:rPr lang="en-US" altLang="zh-CN" sz="1600" dirty="0" err="1"/>
              <a:t>Keymap→Eplipse</a:t>
            </a:r>
            <a:endParaRPr lang="en-US" altLang="zh-CN" sz="1600" dirty="0"/>
          </a:p>
          <a:p>
            <a:pPr marL="285750" indent="-285750">
              <a:buFont typeface="Wingdings" panose="05000000000000000000" pitchFamily="2" charset="2"/>
              <a:buChar char="l"/>
            </a:pPr>
            <a:r>
              <a:rPr lang="zh-CN" altLang="en-US" sz="1600" dirty="0"/>
              <a:t>修改自动完成提示</a:t>
            </a:r>
            <a:r>
              <a:rPr lang="en-US" altLang="zh-CN" sz="1600" dirty="0"/>
              <a:t>(ALT + /):</a:t>
            </a:r>
            <a:r>
              <a:rPr lang="en-US" altLang="zh-CN" sz="1600" dirty="0" err="1"/>
              <a:t>Keymap→Main</a:t>
            </a:r>
            <a:r>
              <a:rPr lang="en-US" altLang="zh-CN" sz="1600" dirty="0"/>
              <a:t> </a:t>
            </a:r>
            <a:r>
              <a:rPr lang="en-US" altLang="zh-CN" sz="1600" dirty="0" err="1"/>
              <a:t>menu→Code→Completion→Basic</a:t>
            </a:r>
            <a:r>
              <a:rPr lang="zh-CN" altLang="en-US" sz="1600" dirty="0"/>
              <a:t>，添加</a:t>
            </a:r>
            <a:r>
              <a:rPr lang="en-US" altLang="zh-CN" sz="1600" dirty="0"/>
              <a:t>ALT+/</a:t>
            </a:r>
          </a:p>
          <a:p>
            <a:pPr marL="285750" indent="-285750">
              <a:buFont typeface="Wingdings" panose="05000000000000000000" pitchFamily="2" charset="2"/>
              <a:buChar char="l"/>
            </a:pPr>
            <a:r>
              <a:rPr lang="zh-CN" altLang="en-US" sz="1600" dirty="0"/>
              <a:t>修改方法参数提示</a:t>
            </a:r>
            <a:r>
              <a:rPr lang="en-US" altLang="zh-CN" sz="1600" dirty="0"/>
              <a:t>(CTL + ALT + SPACE):</a:t>
            </a:r>
            <a:r>
              <a:rPr lang="en-US" altLang="zh-CN" sz="1600" dirty="0" err="1"/>
              <a:t>Keymap→Main</a:t>
            </a:r>
            <a:r>
              <a:rPr lang="en-US" altLang="zh-CN" sz="1600" dirty="0"/>
              <a:t> </a:t>
            </a:r>
            <a:r>
              <a:rPr lang="en-US" altLang="zh-CN" sz="1600" dirty="0" err="1"/>
              <a:t>menu→View→Parameter</a:t>
            </a:r>
            <a:r>
              <a:rPr lang="en-US" altLang="zh-CN" sz="1600" dirty="0"/>
              <a:t> Info</a:t>
            </a:r>
            <a:r>
              <a:rPr lang="zh-CN" altLang="en-US" sz="1600" dirty="0"/>
              <a:t>，添加</a:t>
            </a:r>
            <a:r>
              <a:rPr lang="en-US" altLang="zh-CN" sz="1600" dirty="0"/>
              <a:t>CTL + ALT + SPACE</a:t>
            </a:r>
          </a:p>
          <a:p>
            <a:pPr marL="285750" indent="-285750">
              <a:buFont typeface="Wingdings" panose="05000000000000000000" pitchFamily="2" charset="2"/>
              <a:buChar char="l"/>
            </a:pPr>
            <a:r>
              <a:rPr lang="zh-CN" altLang="en-US" sz="1600" dirty="0"/>
              <a:t>滚轴修改字体大小：</a:t>
            </a:r>
            <a:r>
              <a:rPr lang="en-US" altLang="zh-CN" sz="1600" dirty="0" err="1"/>
              <a:t>Editor→General</a:t>
            </a:r>
            <a:r>
              <a:rPr lang="zh-CN" altLang="en-US" sz="1600" dirty="0"/>
              <a:t>，</a:t>
            </a:r>
            <a:r>
              <a:rPr lang="en-US" altLang="zh-CN" sz="1600" dirty="0"/>
              <a:t>Mouse</a:t>
            </a:r>
            <a:r>
              <a:rPr lang="zh-CN" altLang="en-US" sz="1600" dirty="0"/>
              <a:t>，</a:t>
            </a:r>
            <a:r>
              <a:rPr lang="en-US" altLang="zh-CN" sz="1600" dirty="0"/>
              <a:t>Change font size(Zoom) with </a:t>
            </a:r>
            <a:r>
              <a:rPr lang="en-US" altLang="zh-CN" sz="1600" dirty="0" err="1"/>
              <a:t>Ctrl+Mouse</a:t>
            </a:r>
            <a:r>
              <a:rPr lang="en-US" altLang="zh-CN" sz="1600" dirty="0"/>
              <a:t> Wheel</a:t>
            </a:r>
            <a:r>
              <a:rPr lang="zh-CN" altLang="en-US" sz="1600" dirty="0"/>
              <a:t>，勾选</a:t>
            </a:r>
          </a:p>
          <a:p>
            <a:pPr marL="285750" indent="-285750">
              <a:buFont typeface="Wingdings" panose="05000000000000000000" pitchFamily="2" charset="2"/>
              <a:buChar char="l"/>
            </a:pPr>
            <a:r>
              <a:rPr lang="zh-CN" altLang="en-US" sz="1600" dirty="0"/>
              <a:t>打开悬浮提示开关：</a:t>
            </a:r>
            <a:r>
              <a:rPr lang="en-US" altLang="zh-CN" sz="1600" dirty="0" err="1"/>
              <a:t>Editor→General</a:t>
            </a:r>
            <a:r>
              <a:rPr lang="zh-CN" altLang="en-US" sz="1600" dirty="0"/>
              <a:t>，</a:t>
            </a:r>
            <a:r>
              <a:rPr lang="en-US" altLang="zh-CN" sz="1600" dirty="0"/>
              <a:t>Other</a:t>
            </a:r>
            <a:r>
              <a:rPr lang="zh-CN" altLang="en-US" sz="1600" dirty="0"/>
              <a:t>，</a:t>
            </a:r>
            <a:r>
              <a:rPr lang="en-US" altLang="zh-CN" sz="1600" dirty="0"/>
              <a:t>Show quick documentation on mouse move</a:t>
            </a:r>
            <a:r>
              <a:rPr lang="zh-CN" altLang="en-US" sz="1600" dirty="0"/>
              <a:t>，勾选</a:t>
            </a:r>
          </a:p>
          <a:p>
            <a:pPr marL="285750" indent="-285750">
              <a:buFont typeface="Wingdings" panose="05000000000000000000" pitchFamily="2" charset="2"/>
              <a:buChar char="l"/>
            </a:pPr>
            <a:r>
              <a:rPr lang="zh-CN" altLang="en-US" sz="1600" dirty="0"/>
              <a:t>忽略大小写提示开关</a:t>
            </a:r>
            <a:r>
              <a:rPr lang="en-US" altLang="zh-CN" sz="1600" dirty="0"/>
              <a:t>:</a:t>
            </a:r>
            <a:r>
              <a:rPr lang="en-US" altLang="zh-CN" sz="1600" dirty="0" err="1"/>
              <a:t>Editor→General→Code</a:t>
            </a:r>
            <a:r>
              <a:rPr lang="en-US" altLang="zh-CN" sz="1600" dirty="0"/>
              <a:t> Completion,</a:t>
            </a:r>
            <a:r>
              <a:rPr lang="zh-CN" altLang="en-US" sz="1600" dirty="0"/>
              <a:t>将</a:t>
            </a:r>
            <a:r>
              <a:rPr lang="en-US" altLang="zh-CN" sz="1600" dirty="0"/>
              <a:t>Case sensitive completion</a:t>
            </a:r>
            <a:r>
              <a:rPr lang="zh-CN" altLang="en-US" sz="1600" dirty="0"/>
              <a:t>选择为</a:t>
            </a:r>
            <a:r>
              <a:rPr lang="en-US" altLang="zh-CN" sz="1600" dirty="0"/>
              <a:t>None</a:t>
            </a:r>
          </a:p>
          <a:p>
            <a:pPr marL="285750" indent="-285750">
              <a:buFont typeface="Wingdings" panose="05000000000000000000" pitchFamily="2" charset="2"/>
              <a:buChar char="l"/>
            </a:pPr>
            <a:r>
              <a:rPr lang="zh-CN" altLang="en-US" sz="1600" dirty="0"/>
              <a:t>修改字体与字号</a:t>
            </a:r>
            <a:r>
              <a:rPr lang="en-US" altLang="zh-CN" sz="1600" dirty="0"/>
              <a:t>:</a:t>
            </a:r>
            <a:r>
              <a:rPr lang="en-US" altLang="zh-CN" sz="1600" dirty="0" err="1"/>
              <a:t>Editor→Font</a:t>
            </a:r>
            <a:r>
              <a:rPr lang="zh-CN" altLang="en-US" sz="1600" dirty="0"/>
              <a:t>，</a:t>
            </a:r>
            <a:r>
              <a:rPr lang="en-US" altLang="zh-CN" sz="1600" dirty="0"/>
              <a:t>Consolas</a:t>
            </a:r>
            <a:r>
              <a:rPr lang="zh-CN" altLang="en-US" sz="1600" dirty="0"/>
              <a:t>，</a:t>
            </a:r>
            <a:r>
              <a:rPr lang="en-US" altLang="zh-CN" sz="1600" dirty="0"/>
              <a:t>18</a:t>
            </a:r>
            <a:r>
              <a:rPr lang="zh-CN" altLang="en-US" sz="1600" dirty="0"/>
              <a:t>号字</a:t>
            </a:r>
          </a:p>
          <a:p>
            <a:pPr marL="285750" indent="-285750">
              <a:buFont typeface="Wingdings" panose="05000000000000000000" pitchFamily="2" charset="2"/>
              <a:buChar char="l"/>
            </a:pPr>
            <a:r>
              <a:rPr lang="zh-CN" altLang="en-US" sz="1600" dirty="0"/>
              <a:t>字体加粗</a:t>
            </a:r>
            <a:r>
              <a:rPr lang="en-US" altLang="zh-CN" sz="1600" dirty="0"/>
              <a:t>:</a:t>
            </a:r>
            <a:r>
              <a:rPr lang="en-US" altLang="zh-CN" sz="1600" dirty="0" err="1"/>
              <a:t>Editor→Color</a:t>
            </a:r>
            <a:r>
              <a:rPr lang="en-US" altLang="zh-CN" sz="1600" dirty="0"/>
              <a:t> </a:t>
            </a:r>
            <a:r>
              <a:rPr lang="en-US" altLang="zh-CN" sz="1600" dirty="0" err="1"/>
              <a:t>Scheme→General→Text→Default</a:t>
            </a:r>
            <a:r>
              <a:rPr lang="en-US" altLang="zh-CN" sz="1600" dirty="0"/>
              <a:t> text</a:t>
            </a:r>
            <a:r>
              <a:rPr lang="zh-CN" altLang="en-US" sz="1600" dirty="0"/>
              <a:t>，</a:t>
            </a:r>
            <a:r>
              <a:rPr lang="en-US" altLang="zh-CN" sz="1600" dirty="0"/>
              <a:t>Bold</a:t>
            </a:r>
          </a:p>
          <a:p>
            <a:pPr marL="285750" indent="-285750">
              <a:buFont typeface="Wingdings" panose="05000000000000000000" pitchFamily="2" charset="2"/>
              <a:buChar char="l"/>
            </a:pPr>
            <a:r>
              <a:rPr lang="zh-CN" altLang="en-US" sz="1600" dirty="0"/>
              <a:t>配置</a:t>
            </a:r>
            <a:r>
              <a:rPr lang="en-US" altLang="zh-CN" sz="1600" dirty="0" err="1"/>
              <a:t>Tomcat:Build→Application</a:t>
            </a:r>
            <a:r>
              <a:rPr lang="en-US" altLang="zh-CN" sz="1600" dirty="0"/>
              <a:t> Servers</a:t>
            </a:r>
            <a:r>
              <a:rPr lang="zh-CN" altLang="en-US" sz="1600" dirty="0"/>
              <a:t>，添加</a:t>
            </a:r>
            <a:r>
              <a:rPr lang="en-US" altLang="zh-CN" sz="1600" dirty="0"/>
              <a:t>Tomcat</a:t>
            </a:r>
          </a:p>
          <a:p>
            <a:endParaRPr lang="zh-CN" altLang="en-US" sz="1600" dirty="0"/>
          </a:p>
        </p:txBody>
      </p:sp>
    </p:spTree>
    <p:extLst>
      <p:ext uri="{BB962C8B-B14F-4D97-AF65-F5344CB8AC3E}">
        <p14:creationId xmlns:p14="http://schemas.microsoft.com/office/powerpoint/2010/main" val="359321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040332" cy="465926"/>
          </a:xfrm>
        </p:spPr>
        <p:txBody>
          <a:bodyPr/>
          <a:lstStyle/>
          <a:p>
            <a:r>
              <a:rPr lang="zh-CN" altLang="en-US" dirty="0"/>
              <a:t>构建开发环境</a:t>
            </a:r>
            <a:r>
              <a:rPr lang="en-US" altLang="zh-CN" dirty="0"/>
              <a:t>-IDEA</a:t>
            </a:r>
            <a:r>
              <a:rPr lang="zh-CN" altLang="en-US" dirty="0"/>
              <a:t>设置</a:t>
            </a:r>
          </a:p>
        </p:txBody>
      </p:sp>
      <p:sp>
        <p:nvSpPr>
          <p:cNvPr id="3" name="副标题 2"/>
          <p:cNvSpPr>
            <a:spLocks noGrp="1"/>
          </p:cNvSpPr>
          <p:nvPr>
            <p:ph type="subTitle" idx="1"/>
          </p:nvPr>
        </p:nvSpPr>
        <p:spPr>
          <a:xfrm>
            <a:off x="674965" y="1272394"/>
            <a:ext cx="11135323" cy="4159087"/>
          </a:xfrm>
        </p:spPr>
        <p:txBody>
          <a:bodyPr/>
          <a:lstStyle/>
          <a:p>
            <a:r>
              <a:rPr lang="zh-CN" altLang="en-US" b="1" dirty="0"/>
              <a:t>项目默认设置</a:t>
            </a:r>
            <a:r>
              <a:rPr lang="en-US" altLang="zh-CN" b="1" dirty="0"/>
              <a:t>(Other </a:t>
            </a:r>
            <a:r>
              <a:rPr lang="en-US" altLang="zh-CN" b="1" dirty="0" err="1"/>
              <a:t>Settings→Default</a:t>
            </a:r>
            <a:r>
              <a:rPr lang="en-US" altLang="zh-CN" b="1" dirty="0"/>
              <a:t> Project Structure</a:t>
            </a:r>
            <a:r>
              <a:rPr lang="en-US" altLang="zh-CN" b="1" dirty="0" smtClean="0"/>
              <a:t>)</a:t>
            </a:r>
          </a:p>
          <a:p>
            <a:pPr marL="285750" indent="-285750">
              <a:buFont typeface="Wingdings" panose="05000000000000000000" pitchFamily="2" charset="2"/>
              <a:buChar char="l"/>
            </a:pPr>
            <a:r>
              <a:rPr lang="zh-CN" altLang="en-US" sz="1600" dirty="0"/>
              <a:t>配置</a:t>
            </a:r>
            <a:r>
              <a:rPr lang="en-US" altLang="zh-CN" sz="1600" dirty="0" err="1"/>
              <a:t>SDKs:Project→Project</a:t>
            </a:r>
            <a:r>
              <a:rPr lang="en-US" altLang="zh-CN" sz="1600" dirty="0"/>
              <a:t> SKD</a:t>
            </a:r>
            <a:r>
              <a:rPr lang="zh-CN" altLang="en-US" sz="1600" dirty="0"/>
              <a:t>，选择</a:t>
            </a:r>
            <a:r>
              <a:rPr lang="en-US" altLang="zh-CN" sz="1600" dirty="0"/>
              <a:t>JDK</a:t>
            </a:r>
            <a:r>
              <a:rPr lang="zh-CN" altLang="en-US" sz="1600" dirty="0"/>
              <a:t>目录</a:t>
            </a:r>
          </a:p>
          <a:p>
            <a:pPr marL="285750" indent="-285750">
              <a:buFont typeface="Wingdings" panose="05000000000000000000" pitchFamily="2" charset="2"/>
              <a:buChar char="l"/>
            </a:pPr>
            <a:r>
              <a:rPr lang="zh-CN" altLang="en-US" sz="1600" dirty="0"/>
              <a:t>配置</a:t>
            </a:r>
            <a:r>
              <a:rPr lang="en-US" altLang="zh-CN" sz="1600" dirty="0" err="1"/>
              <a:t>Level:Project→Project</a:t>
            </a:r>
            <a:r>
              <a:rPr lang="en-US" altLang="zh-CN" sz="1600" dirty="0"/>
              <a:t> language level</a:t>
            </a:r>
            <a:r>
              <a:rPr lang="zh-CN" altLang="en-US" sz="1600" dirty="0"/>
              <a:t>，</a:t>
            </a:r>
            <a:r>
              <a:rPr lang="en-US" altLang="zh-CN" sz="1600" dirty="0" smtClean="0"/>
              <a:t>8</a:t>
            </a:r>
          </a:p>
          <a:p>
            <a:r>
              <a:rPr lang="zh-CN" altLang="en-US" b="1" dirty="0"/>
              <a:t>项目编译设置</a:t>
            </a:r>
            <a:r>
              <a:rPr lang="en-US" altLang="zh-CN" b="1" dirty="0"/>
              <a:t>(Edit Configurations)</a:t>
            </a:r>
          </a:p>
          <a:p>
            <a:pPr marL="285750" indent="-285750">
              <a:buFont typeface="Wingdings" panose="05000000000000000000" pitchFamily="2" charset="2"/>
              <a:buChar char="l"/>
            </a:pPr>
            <a:r>
              <a:rPr lang="zh-CN" altLang="en-US" sz="1600" dirty="0"/>
              <a:t>添加本地</a:t>
            </a:r>
            <a:r>
              <a:rPr lang="en-US" altLang="zh-CN" sz="1600" dirty="0"/>
              <a:t>Tomcat</a:t>
            </a:r>
            <a:r>
              <a:rPr lang="zh-CN" altLang="en-US" sz="1600" dirty="0"/>
              <a:t>支持</a:t>
            </a:r>
          </a:p>
          <a:p>
            <a:pPr marL="285750" indent="-285750">
              <a:buFont typeface="Wingdings" panose="05000000000000000000" pitchFamily="2" charset="2"/>
              <a:buChar char="l"/>
            </a:pPr>
            <a:r>
              <a:rPr lang="en-US" altLang="zh-CN" sz="1600" dirty="0" err="1"/>
              <a:t>Deployment→Deploy</a:t>
            </a:r>
            <a:r>
              <a:rPr lang="en-US" altLang="zh-CN" sz="1600" dirty="0"/>
              <a:t> at the server startup</a:t>
            </a:r>
            <a:r>
              <a:rPr lang="zh-CN" altLang="en-US" sz="1600" dirty="0"/>
              <a:t>，确认为</a:t>
            </a:r>
            <a:r>
              <a:rPr lang="en-US" altLang="zh-CN" sz="1600" dirty="0"/>
              <a:t>war exploded</a:t>
            </a:r>
          </a:p>
          <a:p>
            <a:pPr marL="285750" indent="-285750">
              <a:buFont typeface="Wingdings" panose="05000000000000000000" pitchFamily="2" charset="2"/>
              <a:buChar char="l"/>
            </a:pPr>
            <a:r>
              <a:rPr lang="en-US" altLang="zh-CN" sz="1600" dirty="0" err="1"/>
              <a:t>Server→Before</a:t>
            </a:r>
            <a:r>
              <a:rPr lang="en-US" altLang="zh-CN" sz="1600" dirty="0"/>
              <a:t> launch…</a:t>
            </a:r>
            <a:r>
              <a:rPr lang="zh-CN" altLang="en-US" sz="1600" dirty="0"/>
              <a:t>，确认为</a:t>
            </a:r>
            <a:r>
              <a:rPr lang="en-US" altLang="zh-CN" sz="1600" dirty="0"/>
              <a:t>war exploded</a:t>
            </a:r>
          </a:p>
          <a:p>
            <a:pPr marL="285750" indent="-285750">
              <a:buFont typeface="Wingdings" panose="05000000000000000000" pitchFamily="2" charset="2"/>
              <a:buChar char="l"/>
            </a:pPr>
            <a:r>
              <a:rPr lang="en-US" altLang="zh-CN" sz="1600" dirty="0" err="1"/>
              <a:t>Server→On</a:t>
            </a:r>
            <a:r>
              <a:rPr lang="en-US" altLang="zh-CN" sz="1600" dirty="0"/>
              <a:t> frame deactivation</a:t>
            </a:r>
            <a:r>
              <a:rPr lang="zh-CN" altLang="en-US" sz="1600" dirty="0"/>
              <a:t>，选择</a:t>
            </a:r>
            <a:r>
              <a:rPr lang="en-US" altLang="zh-CN" sz="1600" dirty="0"/>
              <a:t>Update classes and resources</a:t>
            </a:r>
          </a:p>
          <a:p>
            <a:pPr marL="285750" indent="-285750">
              <a:buFont typeface="Wingdings" panose="05000000000000000000" pitchFamily="2" charset="2"/>
              <a:buChar char="l"/>
            </a:pPr>
            <a:r>
              <a:rPr lang="zh-CN" altLang="en-US" sz="1600" dirty="0"/>
              <a:t>以</a:t>
            </a:r>
            <a:r>
              <a:rPr lang="en-US" altLang="zh-CN" sz="1600" dirty="0" err="1"/>
              <a:t>JRebel</a:t>
            </a:r>
            <a:r>
              <a:rPr lang="zh-CN" altLang="en-US" sz="1600" dirty="0"/>
              <a:t>插件的方式启动或调试</a:t>
            </a:r>
            <a:r>
              <a:rPr lang="zh-CN" altLang="en-US" sz="1600" dirty="0" smtClean="0"/>
              <a:t>项目</a:t>
            </a:r>
            <a:endParaRPr lang="zh-CN" altLang="en-US" sz="1600" dirty="0"/>
          </a:p>
        </p:txBody>
      </p:sp>
    </p:spTree>
    <p:extLst>
      <p:ext uri="{BB962C8B-B14F-4D97-AF65-F5344CB8AC3E}">
        <p14:creationId xmlns:p14="http://schemas.microsoft.com/office/powerpoint/2010/main" val="39719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040332" cy="465926"/>
          </a:xfrm>
        </p:spPr>
        <p:txBody>
          <a:bodyPr/>
          <a:lstStyle/>
          <a:p>
            <a:r>
              <a:rPr lang="zh-CN" altLang="en-US" dirty="0"/>
              <a:t>构建开发环境</a:t>
            </a:r>
            <a:r>
              <a:rPr lang="en-US" altLang="zh-CN" dirty="0"/>
              <a:t>-IDEA</a:t>
            </a:r>
            <a:r>
              <a:rPr lang="zh-CN" altLang="en-US" dirty="0"/>
              <a:t>设置</a:t>
            </a:r>
          </a:p>
        </p:txBody>
      </p:sp>
      <p:sp>
        <p:nvSpPr>
          <p:cNvPr id="3" name="副标题 2"/>
          <p:cNvSpPr>
            <a:spLocks noGrp="1"/>
          </p:cNvSpPr>
          <p:nvPr>
            <p:ph type="subTitle" idx="1"/>
          </p:nvPr>
        </p:nvSpPr>
        <p:spPr>
          <a:xfrm>
            <a:off x="674965" y="1178390"/>
            <a:ext cx="10058553" cy="2349361"/>
          </a:xfrm>
        </p:spPr>
        <p:txBody>
          <a:bodyPr/>
          <a:lstStyle/>
          <a:p>
            <a:r>
              <a:rPr lang="zh-CN" altLang="en-US" b="1" dirty="0"/>
              <a:t>远程调试</a:t>
            </a:r>
          </a:p>
          <a:p>
            <a:pPr marL="285750" indent="-285750">
              <a:buFont typeface="Wingdings" panose="05000000000000000000" pitchFamily="2" charset="2"/>
              <a:buChar char="l"/>
            </a:pPr>
            <a:r>
              <a:rPr lang="zh-CN" altLang="en-US" sz="1600" dirty="0"/>
              <a:t>修改服务端</a:t>
            </a:r>
            <a:r>
              <a:rPr lang="en-US" altLang="zh-CN" sz="1600" dirty="0"/>
              <a:t>Tomcat</a:t>
            </a:r>
            <a:r>
              <a:rPr lang="zh-CN" altLang="en-US" sz="1600" dirty="0"/>
              <a:t>文件</a:t>
            </a:r>
            <a:r>
              <a:rPr lang="en-US" altLang="zh-CN" sz="1600" dirty="0"/>
              <a:t>%TOMCAT_HOME%\bin\catalina.sh</a:t>
            </a:r>
            <a:r>
              <a:rPr lang="zh-CN" altLang="en-US" sz="1600" dirty="0"/>
              <a:t>，添加</a:t>
            </a:r>
            <a:r>
              <a:rPr lang="en-US" altLang="zh-CN" sz="1600" dirty="0" err="1"/>
              <a:t>jvm</a:t>
            </a:r>
            <a:r>
              <a:rPr lang="zh-CN" altLang="en-US" sz="1600" dirty="0"/>
              <a:t>启动参数，远程服务以</a:t>
            </a:r>
            <a:r>
              <a:rPr lang="en-US" altLang="zh-CN" sz="1600" dirty="0"/>
              <a:t>DEBUG</a:t>
            </a:r>
            <a:r>
              <a:rPr lang="zh-CN" altLang="en-US" sz="1600" dirty="0"/>
              <a:t>模式成功启动后。在文件第一行添加下面</a:t>
            </a:r>
            <a:r>
              <a:rPr lang="zh-CN" altLang="en-US" sz="1600" dirty="0" smtClean="0"/>
              <a:t>代码</a:t>
            </a:r>
            <a:r>
              <a:rPr lang="en-US" altLang="zh-CN" sz="1600" dirty="0"/>
              <a:t>【JAVA_OPTS="-</a:t>
            </a:r>
            <a:r>
              <a:rPr lang="en-US" altLang="zh-CN" sz="1600" dirty="0" err="1"/>
              <a:t>Xdebug</a:t>
            </a:r>
            <a:r>
              <a:rPr lang="en-US" altLang="zh-CN" sz="1600" dirty="0"/>
              <a:t> -</a:t>
            </a:r>
            <a:r>
              <a:rPr lang="en-US" altLang="zh-CN" sz="1600" dirty="0" err="1"/>
              <a:t>Xnoagent</a:t>
            </a:r>
            <a:r>
              <a:rPr lang="en-US" altLang="zh-CN" sz="1600" dirty="0"/>
              <a:t> -</a:t>
            </a:r>
            <a:r>
              <a:rPr lang="en-US" altLang="zh-CN" sz="1600" dirty="0" err="1"/>
              <a:t>Djava.compiler</a:t>
            </a:r>
            <a:r>
              <a:rPr lang="en-US" altLang="zh-CN" sz="1600" dirty="0"/>
              <a:t>=NONE -</a:t>
            </a:r>
            <a:r>
              <a:rPr lang="en-US" altLang="zh-CN" sz="1600" dirty="0" err="1"/>
              <a:t>Xrunjdwp:transport</a:t>
            </a:r>
            <a:r>
              <a:rPr lang="en-US" altLang="zh-CN" sz="1600" dirty="0"/>
              <a:t>=</a:t>
            </a:r>
            <a:r>
              <a:rPr lang="en-US" altLang="zh-CN" sz="1600" dirty="0" err="1"/>
              <a:t>dt_socket,address</a:t>
            </a:r>
            <a:r>
              <a:rPr lang="en-US" altLang="zh-CN" sz="1600" dirty="0"/>
              <a:t>=5005,server=</a:t>
            </a:r>
            <a:r>
              <a:rPr lang="en-US" altLang="zh-CN" sz="1600" dirty="0" err="1"/>
              <a:t>y,suspend</a:t>
            </a:r>
            <a:r>
              <a:rPr lang="en-US" altLang="zh-CN" sz="1600" dirty="0"/>
              <a:t>=n</a:t>
            </a:r>
            <a:r>
              <a:rPr lang="en-US" altLang="zh-CN" sz="1600" dirty="0" smtClean="0"/>
              <a:t>"】</a:t>
            </a:r>
          </a:p>
          <a:p>
            <a:pPr marL="285750" indent="-285750">
              <a:buFont typeface="Wingdings" panose="05000000000000000000" pitchFamily="2" charset="2"/>
              <a:buChar char="l"/>
            </a:pPr>
            <a:r>
              <a:rPr lang="zh-CN" altLang="en-US" sz="1600" dirty="0"/>
              <a:t>在</a:t>
            </a:r>
            <a:r>
              <a:rPr lang="en-US" altLang="zh-CN" sz="1600" dirty="0"/>
              <a:t>Idea</a:t>
            </a:r>
            <a:r>
              <a:rPr lang="zh-CN" altLang="en-US" sz="1600" dirty="0"/>
              <a:t>中配置，</a:t>
            </a:r>
            <a:r>
              <a:rPr lang="en-US" altLang="zh-CN" sz="1600" dirty="0" err="1"/>
              <a:t>Run→Edit</a:t>
            </a:r>
            <a:r>
              <a:rPr lang="en-US" altLang="zh-CN" sz="1600" dirty="0"/>
              <a:t> Configurations</a:t>
            </a:r>
            <a:r>
              <a:rPr lang="zh-CN" altLang="en-US" sz="1600" dirty="0"/>
              <a:t>，添加一个新配置，选择</a:t>
            </a:r>
            <a:r>
              <a:rPr lang="en-US" altLang="zh-CN" sz="1600" dirty="0"/>
              <a:t>Remote</a:t>
            </a:r>
            <a:r>
              <a:rPr lang="zh-CN" altLang="en-US" sz="1600" dirty="0"/>
              <a:t>，配置远程服务地址和端口即可。请确保服务端代码和本地代码一致 </a:t>
            </a:r>
          </a:p>
        </p:txBody>
      </p:sp>
    </p:spTree>
    <p:extLst>
      <p:ext uri="{BB962C8B-B14F-4D97-AF65-F5344CB8AC3E}">
        <p14:creationId xmlns:p14="http://schemas.microsoft.com/office/powerpoint/2010/main" val="231682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63819" y="1712891"/>
            <a:ext cx="5537299" cy="2434106"/>
          </a:xfrm>
        </p:spPr>
        <p:txBody>
          <a:bodyPr/>
          <a:lstStyle/>
          <a:p>
            <a:r>
              <a:rPr lang="zh-CN" altLang="en-US" dirty="0" smtClean="0"/>
              <a:t>什么是</a:t>
            </a:r>
            <a:r>
              <a:rPr lang="en-US" altLang="zh-CN" dirty="0" smtClean="0"/>
              <a:t>LCP</a:t>
            </a:r>
          </a:p>
          <a:p>
            <a:r>
              <a:rPr lang="en-US" altLang="zh-CN" dirty="0" smtClean="0"/>
              <a:t>LCP</a:t>
            </a:r>
            <a:r>
              <a:rPr lang="zh-CN" altLang="en-US" dirty="0" smtClean="0"/>
              <a:t>的组成</a:t>
            </a:r>
            <a:endParaRPr lang="en-US" altLang="zh-CN" dirty="0" smtClean="0"/>
          </a:p>
          <a:p>
            <a:r>
              <a:rPr lang="zh-CN" altLang="en-US" dirty="0" smtClean="0"/>
              <a:t>构建开发环境</a:t>
            </a:r>
            <a:endParaRPr lang="en-US" altLang="zh-CN" dirty="0" smtClean="0"/>
          </a:p>
          <a:p>
            <a:r>
              <a:rPr lang="zh-CN" altLang="en-US" dirty="0" smtClean="0"/>
              <a:t>后续培训计划</a:t>
            </a:r>
            <a:endParaRPr lang="zh-CN" altLang="en-US" dirty="0"/>
          </a:p>
        </p:txBody>
      </p:sp>
    </p:spTree>
    <p:extLst>
      <p:ext uri="{BB962C8B-B14F-4D97-AF65-F5344CB8AC3E}">
        <p14:creationId xmlns:p14="http://schemas.microsoft.com/office/powerpoint/2010/main" val="1641777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409022" cy="465926"/>
          </a:xfrm>
        </p:spPr>
        <p:txBody>
          <a:bodyPr/>
          <a:lstStyle/>
          <a:p>
            <a:r>
              <a:rPr lang="zh-CN" altLang="en-US" dirty="0"/>
              <a:t>构建开发环境</a:t>
            </a:r>
            <a:r>
              <a:rPr lang="en-US" altLang="zh-CN" dirty="0" smtClean="0"/>
              <a:t>-Fiddler</a:t>
            </a:r>
            <a:r>
              <a:rPr lang="zh-CN" altLang="en-US" dirty="0" smtClean="0"/>
              <a:t>设置</a:t>
            </a:r>
            <a:endParaRPr lang="zh-CN" altLang="en-US" dirty="0"/>
          </a:p>
        </p:txBody>
      </p:sp>
      <p:sp>
        <p:nvSpPr>
          <p:cNvPr id="3" name="副标题 2"/>
          <p:cNvSpPr>
            <a:spLocks noGrp="1"/>
          </p:cNvSpPr>
          <p:nvPr>
            <p:ph type="subTitle" idx="1"/>
          </p:nvPr>
        </p:nvSpPr>
        <p:spPr>
          <a:xfrm>
            <a:off x="674965" y="934289"/>
            <a:ext cx="10784945" cy="1680724"/>
          </a:xfrm>
        </p:spPr>
        <p:txBody>
          <a:bodyPr/>
          <a:lstStyle/>
          <a:p>
            <a:r>
              <a:rPr lang="en-US" altLang="zh-CN" dirty="0"/>
              <a:t>Fiddler</a:t>
            </a:r>
            <a:r>
              <a:rPr lang="zh-CN" altLang="en-US" dirty="0"/>
              <a:t>官方版是一个强大的</a:t>
            </a:r>
            <a:r>
              <a:rPr lang="en-US" altLang="zh-CN" dirty="0"/>
              <a:t>HTTP</a:t>
            </a:r>
            <a:r>
              <a:rPr lang="zh-CN" altLang="en-US" dirty="0"/>
              <a:t>调试抓包工具。</a:t>
            </a:r>
            <a:r>
              <a:rPr lang="en-US" altLang="zh-CN" dirty="0"/>
              <a:t>Fiddler</a:t>
            </a:r>
            <a:r>
              <a:rPr lang="zh-CN" altLang="en-US" dirty="0"/>
              <a:t>官方版可以用其检测网页和服务器的交互情况，</a:t>
            </a:r>
            <a:r>
              <a:rPr lang="en-US" altLang="zh-CN" dirty="0"/>
              <a:t>Fiddler</a:t>
            </a:r>
            <a:r>
              <a:rPr lang="zh-CN" altLang="en-US" dirty="0"/>
              <a:t>能够记录所有客户端和服务器间的</a:t>
            </a:r>
            <a:r>
              <a:rPr lang="en-US" altLang="zh-CN" dirty="0"/>
              <a:t>http</a:t>
            </a:r>
            <a:r>
              <a:rPr lang="zh-CN" altLang="en-US" dirty="0"/>
              <a:t>请求，支持监视、设置断点、甚至修改输入输出数据等功能。</a:t>
            </a:r>
            <a:r>
              <a:rPr lang="en-US" altLang="zh-CN" dirty="0"/>
              <a:t>Fiddler</a:t>
            </a:r>
            <a:r>
              <a:rPr lang="zh-CN" altLang="en-US" dirty="0"/>
              <a:t>特对对于移动端开发的开发人员或者测试人员来说，都是非常有用的工具。 </a:t>
            </a:r>
          </a:p>
        </p:txBody>
      </p:sp>
      <p:sp>
        <p:nvSpPr>
          <p:cNvPr id="4" name="副标题 2"/>
          <p:cNvSpPr txBox="1">
            <a:spLocks/>
          </p:cNvSpPr>
          <p:nvPr/>
        </p:nvSpPr>
        <p:spPr>
          <a:xfrm>
            <a:off x="674965" y="2711815"/>
            <a:ext cx="10784945" cy="353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正向</a:t>
            </a:r>
            <a:r>
              <a:rPr lang="zh-CN" altLang="en-US" b="1" dirty="0" smtClean="0"/>
              <a:t>代理，</a:t>
            </a:r>
            <a:r>
              <a:rPr lang="zh-CN" altLang="en-US" dirty="0" smtClean="0"/>
              <a:t>移动</a:t>
            </a:r>
            <a:r>
              <a:rPr lang="zh-CN" altLang="en-US" dirty="0"/>
              <a:t>端设备，通过</a:t>
            </a:r>
            <a:r>
              <a:rPr lang="en-US" altLang="zh-CN" dirty="0" err="1"/>
              <a:t>fillder</a:t>
            </a:r>
            <a:r>
              <a:rPr lang="zh-CN" altLang="en-US" dirty="0"/>
              <a:t>工具访问目标网站。使用</a:t>
            </a:r>
            <a:r>
              <a:rPr lang="en-US" altLang="zh-CN" dirty="0"/>
              <a:t>fiddler</a:t>
            </a:r>
            <a:r>
              <a:rPr lang="zh-CN" altLang="en-US" dirty="0"/>
              <a:t>拦截并分析各类请求 </a:t>
            </a:r>
            <a:endParaRPr lang="en-US" altLang="zh-CN" dirty="0" smtClean="0"/>
          </a:p>
          <a:p>
            <a:pPr marL="285750" indent="-285750">
              <a:buFont typeface="Wingdings" panose="05000000000000000000" pitchFamily="2" charset="2"/>
              <a:buChar char="l"/>
            </a:pPr>
            <a:r>
              <a:rPr lang="en-US" altLang="zh-CN" sz="1600" dirty="0" err="1"/>
              <a:t>Tools→Connections</a:t>
            </a:r>
            <a:r>
              <a:rPr lang="zh-CN" altLang="en-US" sz="1600" dirty="0"/>
              <a:t>，</a:t>
            </a:r>
            <a:r>
              <a:rPr lang="en-US" altLang="zh-CN" sz="1600" dirty="0"/>
              <a:t>Fiddler listens on port</a:t>
            </a:r>
            <a:r>
              <a:rPr lang="zh-CN" altLang="en-US" sz="1600" dirty="0"/>
              <a:t>，为代理端口号，默认为</a:t>
            </a:r>
            <a:r>
              <a:rPr lang="en-US" altLang="zh-CN" sz="1600" dirty="0"/>
              <a:t>8888</a:t>
            </a:r>
          </a:p>
          <a:p>
            <a:pPr marL="285750" indent="-285750">
              <a:buFont typeface="Wingdings" panose="05000000000000000000" pitchFamily="2" charset="2"/>
              <a:buChar char="l"/>
            </a:pPr>
            <a:r>
              <a:rPr lang="en-US" altLang="zh-CN" sz="1600" dirty="0" err="1"/>
              <a:t>Tools→Connections</a:t>
            </a:r>
            <a:r>
              <a:rPr lang="zh-CN" altLang="en-US" sz="1600" dirty="0"/>
              <a:t>，勾选</a:t>
            </a:r>
            <a:r>
              <a:rPr lang="en-US" altLang="zh-CN" sz="1600" dirty="0"/>
              <a:t>Allow remote computers to connect</a:t>
            </a:r>
            <a:r>
              <a:rPr lang="zh-CN" altLang="en-US" sz="1600" dirty="0"/>
              <a:t>，使之允许外部程序访问</a:t>
            </a:r>
          </a:p>
          <a:p>
            <a:pPr marL="285750" indent="-285750">
              <a:buFont typeface="Wingdings" panose="05000000000000000000" pitchFamily="2" charset="2"/>
              <a:buChar char="l"/>
            </a:pPr>
            <a:r>
              <a:rPr lang="en-US" altLang="zh-CN" sz="1600" dirty="0" err="1"/>
              <a:t>Tools→Https</a:t>
            </a:r>
            <a:r>
              <a:rPr lang="zh-CN" altLang="en-US" sz="1600" dirty="0"/>
              <a:t>，同时勾选</a:t>
            </a:r>
            <a:r>
              <a:rPr lang="en-US" altLang="zh-CN" sz="1600" dirty="0"/>
              <a:t>Capture HTTPS CONNECTs</a:t>
            </a:r>
            <a:r>
              <a:rPr lang="zh-CN" altLang="en-US" sz="1600" dirty="0"/>
              <a:t>与</a:t>
            </a:r>
            <a:r>
              <a:rPr lang="en-US" altLang="zh-CN" sz="1600" dirty="0"/>
              <a:t>Decrypt HTTPS traffic</a:t>
            </a:r>
            <a:r>
              <a:rPr lang="zh-CN" altLang="en-US" sz="1600" dirty="0"/>
              <a:t>， 使之支持</a:t>
            </a:r>
            <a:r>
              <a:rPr lang="en-US" altLang="zh-CN" sz="1600" dirty="0"/>
              <a:t>https</a:t>
            </a:r>
            <a:r>
              <a:rPr lang="zh-CN" altLang="en-US" sz="1600" dirty="0"/>
              <a:t>协议</a:t>
            </a:r>
          </a:p>
          <a:p>
            <a:pPr marL="285750" indent="-285750">
              <a:buFont typeface="Wingdings" panose="05000000000000000000" pitchFamily="2" charset="2"/>
              <a:buChar char="l"/>
            </a:pPr>
            <a:r>
              <a:rPr lang="zh-CN" altLang="en-US" sz="1600" dirty="0"/>
              <a:t>移动端用户，在保持与</a:t>
            </a:r>
            <a:r>
              <a:rPr lang="en-US" altLang="zh-CN" sz="1600" dirty="0"/>
              <a:t>Fiddler</a:t>
            </a:r>
            <a:r>
              <a:rPr lang="zh-CN" altLang="en-US" sz="1600" dirty="0"/>
              <a:t>工具同一个局域网络的前提下，设置网络代理。其中</a:t>
            </a:r>
            <a:r>
              <a:rPr lang="en-US" altLang="zh-CN" sz="1600" dirty="0" err="1"/>
              <a:t>ip</a:t>
            </a:r>
            <a:r>
              <a:rPr lang="zh-CN" altLang="en-US" sz="1600" dirty="0"/>
              <a:t>设置为</a:t>
            </a:r>
            <a:r>
              <a:rPr lang="en-US" altLang="zh-CN" sz="1600" dirty="0"/>
              <a:t>Fiddler</a:t>
            </a:r>
            <a:r>
              <a:rPr lang="zh-CN" altLang="en-US" sz="1600" dirty="0"/>
              <a:t>工具所在电脑</a:t>
            </a:r>
            <a:r>
              <a:rPr lang="en-US" altLang="zh-CN" sz="1600" dirty="0" err="1"/>
              <a:t>ip</a:t>
            </a:r>
            <a:r>
              <a:rPr lang="zh-CN" altLang="en-US" sz="1600" dirty="0"/>
              <a:t>，端口为</a:t>
            </a:r>
            <a:r>
              <a:rPr lang="en-US" altLang="zh-CN" sz="1600" dirty="0"/>
              <a:t>Fiddler</a:t>
            </a:r>
            <a:r>
              <a:rPr lang="zh-CN" altLang="en-US" sz="1600" dirty="0"/>
              <a:t>工具监听端口</a:t>
            </a:r>
            <a:r>
              <a:rPr lang="zh-CN" altLang="en-US" sz="1600" dirty="0" smtClean="0"/>
              <a:t>号</a:t>
            </a:r>
            <a:endParaRPr lang="en-US" altLang="zh-CN" sz="1600" dirty="0" smtClean="0"/>
          </a:p>
          <a:p>
            <a:r>
              <a:rPr lang="zh-CN" altLang="en-US" b="1" dirty="0"/>
              <a:t>反向</a:t>
            </a:r>
            <a:r>
              <a:rPr lang="zh-CN" altLang="en-US" b="1" dirty="0" smtClean="0"/>
              <a:t>代理</a:t>
            </a:r>
            <a:r>
              <a:rPr lang="zh-CN" altLang="en-US" dirty="0"/>
              <a:t>，对于部份不方便设置移动端参数的场景，还可以在服务端使用本工具拦截所有入站请求。 </a:t>
            </a:r>
            <a:r>
              <a:rPr lang="zh-CN" altLang="en-US" dirty="0" smtClean="0"/>
              <a:t>具体参看知识库</a:t>
            </a:r>
            <a:endParaRPr lang="zh-CN" altLang="en-US" b="1" dirty="0"/>
          </a:p>
        </p:txBody>
      </p:sp>
    </p:spTree>
    <p:extLst>
      <p:ext uri="{BB962C8B-B14F-4D97-AF65-F5344CB8AC3E}">
        <p14:creationId xmlns:p14="http://schemas.microsoft.com/office/powerpoint/2010/main" val="4128404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516423" cy="465926"/>
          </a:xfrm>
        </p:spPr>
        <p:txBody>
          <a:bodyPr/>
          <a:lstStyle/>
          <a:p>
            <a:r>
              <a:rPr lang="zh-CN" altLang="en-US" dirty="0"/>
              <a:t>构建开发环境</a:t>
            </a:r>
            <a:r>
              <a:rPr lang="en-US" altLang="zh-CN" dirty="0" smtClean="0"/>
              <a:t>-</a:t>
            </a:r>
            <a:r>
              <a:rPr lang="en-US" altLang="zh-CN" dirty="0" err="1" smtClean="0"/>
              <a:t>VSCode</a:t>
            </a:r>
            <a:r>
              <a:rPr lang="zh-CN" altLang="en-US" dirty="0" smtClean="0"/>
              <a:t>设置</a:t>
            </a:r>
            <a:endParaRPr lang="zh-CN" altLang="en-US" dirty="0"/>
          </a:p>
        </p:txBody>
      </p:sp>
      <p:sp>
        <p:nvSpPr>
          <p:cNvPr id="3" name="副标题 2"/>
          <p:cNvSpPr>
            <a:spLocks noGrp="1"/>
          </p:cNvSpPr>
          <p:nvPr>
            <p:ph type="subTitle" idx="1"/>
          </p:nvPr>
        </p:nvSpPr>
        <p:spPr>
          <a:xfrm>
            <a:off x="674965" y="815169"/>
            <a:ext cx="11066956" cy="1304709"/>
          </a:xfrm>
        </p:spPr>
        <p:txBody>
          <a:bodyPr/>
          <a:lstStyle/>
          <a:p>
            <a:r>
              <a:rPr lang="en-US" altLang="zh-CN" dirty="0"/>
              <a:t>visual Studio Code</a:t>
            </a:r>
            <a:r>
              <a:rPr lang="zh-CN" altLang="en-US" dirty="0"/>
              <a:t>（以下简称</a:t>
            </a:r>
            <a:r>
              <a:rPr lang="en-US" altLang="zh-CN" dirty="0" err="1"/>
              <a:t>vscode</a:t>
            </a:r>
            <a:r>
              <a:rPr lang="zh-CN" altLang="en-US" dirty="0"/>
              <a:t>）是一个轻量且强大的代码编辑器，支持</a:t>
            </a:r>
            <a:r>
              <a:rPr lang="en-US" altLang="zh-CN" dirty="0"/>
              <a:t>Windows</a:t>
            </a:r>
            <a:r>
              <a:rPr lang="zh-CN" altLang="en-US" dirty="0"/>
              <a:t>，</a:t>
            </a:r>
            <a:r>
              <a:rPr lang="en-US" altLang="zh-CN" dirty="0"/>
              <a:t>OS X</a:t>
            </a:r>
            <a:r>
              <a:rPr lang="zh-CN" altLang="en-US" dirty="0"/>
              <a:t>和</a:t>
            </a:r>
            <a:r>
              <a:rPr lang="en-US" altLang="zh-CN" dirty="0"/>
              <a:t>Linux</a:t>
            </a:r>
            <a:r>
              <a:rPr lang="zh-CN" altLang="en-US" dirty="0"/>
              <a:t>。内置</a:t>
            </a:r>
            <a:r>
              <a:rPr lang="en-US" altLang="zh-CN" dirty="0"/>
              <a:t>JavaScript</a:t>
            </a:r>
            <a:r>
              <a:rPr lang="zh-CN" altLang="en-US" dirty="0"/>
              <a:t>、</a:t>
            </a:r>
            <a:r>
              <a:rPr lang="en-US" altLang="zh-CN" dirty="0" err="1"/>
              <a:t>TypeScript</a:t>
            </a:r>
            <a:r>
              <a:rPr lang="zh-CN" altLang="en-US" dirty="0"/>
              <a:t>和</a:t>
            </a:r>
            <a:r>
              <a:rPr lang="en-US" altLang="zh-CN" dirty="0"/>
              <a:t>Node.js</a:t>
            </a:r>
            <a:r>
              <a:rPr lang="zh-CN" altLang="en-US" dirty="0"/>
              <a:t>支持，而且拥有丰富的插件生态系统，可通过安装插件来支持</a:t>
            </a:r>
            <a:r>
              <a:rPr lang="en-US" altLang="zh-CN" dirty="0"/>
              <a:t>C++</a:t>
            </a:r>
            <a:r>
              <a:rPr lang="zh-CN" altLang="en-US" dirty="0"/>
              <a:t>、</a:t>
            </a:r>
            <a:r>
              <a:rPr lang="en-US" altLang="zh-CN" dirty="0"/>
              <a:t>C#</a:t>
            </a:r>
            <a:r>
              <a:rPr lang="zh-CN" altLang="en-US" dirty="0"/>
              <a:t>、</a:t>
            </a:r>
            <a:r>
              <a:rPr lang="en-US" altLang="zh-CN" dirty="0"/>
              <a:t>Python</a:t>
            </a:r>
            <a:r>
              <a:rPr lang="zh-CN" altLang="en-US" dirty="0"/>
              <a:t>、</a:t>
            </a:r>
            <a:r>
              <a:rPr lang="en-US" altLang="zh-CN" dirty="0"/>
              <a:t>Java</a:t>
            </a:r>
            <a:r>
              <a:rPr lang="zh-CN" altLang="en-US" dirty="0"/>
              <a:t>、</a:t>
            </a:r>
            <a:r>
              <a:rPr lang="en-US" altLang="zh-CN" dirty="0"/>
              <a:t>PHP</a:t>
            </a:r>
            <a:r>
              <a:rPr lang="zh-CN" altLang="en-US" dirty="0"/>
              <a:t>、</a:t>
            </a:r>
            <a:r>
              <a:rPr lang="en-US" altLang="zh-CN" dirty="0" err="1"/>
              <a:t>Javascript</a:t>
            </a:r>
            <a:r>
              <a:rPr lang="zh-CN" altLang="en-US" dirty="0"/>
              <a:t>等其他语言。 </a:t>
            </a:r>
          </a:p>
        </p:txBody>
      </p:sp>
      <p:sp>
        <p:nvSpPr>
          <p:cNvPr id="4" name="副标题 2"/>
          <p:cNvSpPr txBox="1">
            <a:spLocks/>
          </p:cNvSpPr>
          <p:nvPr/>
        </p:nvSpPr>
        <p:spPr>
          <a:xfrm>
            <a:off x="674965" y="2119878"/>
            <a:ext cx="11066956" cy="417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t>通用</a:t>
            </a:r>
            <a:r>
              <a:rPr lang="zh-CN" altLang="en-US" sz="1600" b="1" dirty="0" smtClean="0"/>
              <a:t>设置</a:t>
            </a:r>
            <a:endParaRPr lang="en-US" altLang="zh-CN" sz="1600" b="1" dirty="0" smtClean="0"/>
          </a:p>
          <a:p>
            <a:pPr marL="285750" indent="-285750">
              <a:buFont typeface="Wingdings" panose="05000000000000000000" pitchFamily="2" charset="2"/>
              <a:buChar char="l"/>
            </a:pPr>
            <a:r>
              <a:rPr lang="zh-CN" altLang="en-US" sz="1200" dirty="0"/>
              <a:t>安装</a:t>
            </a:r>
            <a:r>
              <a:rPr lang="en-US" altLang="zh-CN" sz="1200" dirty="0"/>
              <a:t>Chinese (Simplified) Language Pack for Visual Studio Code</a:t>
            </a:r>
            <a:r>
              <a:rPr lang="zh-CN" altLang="en-US" sz="1200" dirty="0"/>
              <a:t>插件</a:t>
            </a:r>
          </a:p>
          <a:p>
            <a:pPr marL="285750" indent="-285750">
              <a:buFont typeface="Wingdings" panose="05000000000000000000" pitchFamily="2" charset="2"/>
              <a:buChar char="l"/>
            </a:pPr>
            <a:r>
              <a:rPr lang="zh-CN" altLang="en-US" sz="1200" dirty="0"/>
              <a:t>常用设置→</a:t>
            </a:r>
            <a:r>
              <a:rPr lang="en-US" altLang="zh-CN" sz="1200" dirty="0"/>
              <a:t>Auto </a:t>
            </a:r>
            <a:r>
              <a:rPr lang="en-US" altLang="zh-CN" sz="1200" dirty="0" err="1"/>
              <a:t>Save→afterDelay</a:t>
            </a:r>
            <a:endParaRPr lang="en-US" altLang="zh-CN" sz="1200" dirty="0"/>
          </a:p>
          <a:p>
            <a:pPr marL="285750" indent="-285750">
              <a:buFont typeface="Wingdings" panose="05000000000000000000" pitchFamily="2" charset="2"/>
              <a:buChar char="l"/>
            </a:pPr>
            <a:r>
              <a:rPr lang="zh-CN" altLang="en-US" sz="1200" dirty="0"/>
              <a:t>文本编辑器→</a:t>
            </a:r>
            <a:r>
              <a:rPr lang="en-US" altLang="zh-CN" sz="1200" dirty="0"/>
              <a:t>Format On Save→</a:t>
            </a:r>
            <a:r>
              <a:rPr lang="zh-CN" altLang="en-US" sz="1200" dirty="0"/>
              <a:t>勾选</a:t>
            </a:r>
          </a:p>
          <a:p>
            <a:pPr marL="285750" indent="-285750">
              <a:buFont typeface="Wingdings" panose="05000000000000000000" pitchFamily="2" charset="2"/>
              <a:buChar char="l"/>
            </a:pPr>
            <a:r>
              <a:rPr lang="zh-CN" altLang="en-US" sz="1200" dirty="0"/>
              <a:t>工作台→导航路径→启用</a:t>
            </a:r>
            <a:r>
              <a:rPr lang="en-US" altLang="zh-CN" sz="1200" dirty="0"/>
              <a:t>/</a:t>
            </a:r>
            <a:r>
              <a:rPr lang="zh-CN" altLang="en-US" sz="1200" dirty="0"/>
              <a:t>禁用导航路径→勾选</a:t>
            </a:r>
            <a:r>
              <a:rPr lang="en-US" altLang="zh-CN" sz="1200" dirty="0" smtClean="0"/>
              <a:t>Enabled</a:t>
            </a:r>
          </a:p>
          <a:p>
            <a:r>
              <a:rPr lang="en-US" altLang="zh-CN" sz="1600" b="1" dirty="0"/>
              <a:t>Java</a:t>
            </a:r>
          </a:p>
          <a:p>
            <a:pPr marL="285750" indent="-285750">
              <a:buFont typeface="Wingdings" panose="05000000000000000000" pitchFamily="2" charset="2"/>
              <a:buChar char="l"/>
            </a:pPr>
            <a:r>
              <a:rPr lang="zh-CN" altLang="en-US" sz="1200" dirty="0"/>
              <a:t>安装并配置</a:t>
            </a:r>
            <a:r>
              <a:rPr lang="en-US" altLang="zh-CN" sz="1200" dirty="0"/>
              <a:t>JDK</a:t>
            </a:r>
            <a:r>
              <a:rPr lang="zh-CN" altLang="en-US" sz="1200" dirty="0"/>
              <a:t>、</a:t>
            </a:r>
            <a:r>
              <a:rPr lang="en-US" altLang="zh-CN" sz="1200" dirty="0"/>
              <a:t>Maven</a:t>
            </a:r>
          </a:p>
          <a:p>
            <a:pPr marL="285750" indent="-285750">
              <a:buFont typeface="Wingdings" panose="05000000000000000000" pitchFamily="2" charset="2"/>
              <a:buChar char="l"/>
            </a:pPr>
            <a:r>
              <a:rPr lang="zh-CN" altLang="en-US" sz="1200" dirty="0"/>
              <a:t>安装</a:t>
            </a:r>
            <a:r>
              <a:rPr lang="en-US" altLang="zh-CN" sz="1200" dirty="0"/>
              <a:t>Java Extension Pack</a:t>
            </a:r>
            <a:r>
              <a:rPr lang="zh-CN" altLang="en-US" sz="1200" dirty="0"/>
              <a:t>插件</a:t>
            </a:r>
          </a:p>
          <a:p>
            <a:pPr marL="285750" indent="-285750">
              <a:buFont typeface="Wingdings" panose="05000000000000000000" pitchFamily="2" charset="2"/>
              <a:buChar char="l"/>
            </a:pPr>
            <a:r>
              <a:rPr lang="zh-CN" altLang="en-US" sz="1200" dirty="0"/>
              <a:t>安装</a:t>
            </a:r>
            <a:r>
              <a:rPr lang="en-US" altLang="zh-CN" sz="1200" dirty="0"/>
              <a:t>Tomcat for Java</a:t>
            </a:r>
            <a:r>
              <a:rPr lang="zh-CN" altLang="en-US" sz="1200" dirty="0"/>
              <a:t>插件</a:t>
            </a:r>
          </a:p>
          <a:p>
            <a:pPr marL="285750" indent="-285750">
              <a:buFont typeface="Wingdings" panose="05000000000000000000" pitchFamily="2" charset="2"/>
              <a:buChar char="l"/>
            </a:pPr>
            <a:r>
              <a:rPr lang="zh-CN" altLang="en-US" sz="1200" dirty="0"/>
              <a:t>扩展→</a:t>
            </a:r>
            <a:r>
              <a:rPr lang="en-US" altLang="zh-CN" sz="1200" dirty="0"/>
              <a:t>Java </a:t>
            </a:r>
            <a:r>
              <a:rPr lang="en-US" altLang="zh-CN" sz="1200" dirty="0" err="1"/>
              <a:t>configuration→Maven:User</a:t>
            </a:r>
            <a:r>
              <a:rPr lang="en-US" altLang="zh-CN" sz="1200" dirty="0"/>
              <a:t> Settings→</a:t>
            </a:r>
            <a:r>
              <a:rPr lang="zh-CN" altLang="en-US" sz="1200" dirty="0"/>
              <a:t>设置为目标文件</a:t>
            </a:r>
          </a:p>
          <a:p>
            <a:pPr marL="285750" indent="-285750">
              <a:buFont typeface="Wingdings" panose="05000000000000000000" pitchFamily="2" charset="2"/>
              <a:buChar char="l"/>
            </a:pPr>
            <a:r>
              <a:rPr lang="zh-CN" altLang="en-US" sz="1200" dirty="0"/>
              <a:t>扩展→</a:t>
            </a:r>
            <a:r>
              <a:rPr lang="en-US" altLang="zh-CN" sz="1200" dirty="0"/>
              <a:t>Java </a:t>
            </a:r>
            <a:r>
              <a:rPr lang="en-US" altLang="zh-CN" sz="1200" dirty="0" err="1"/>
              <a:t>configuration→Update</a:t>
            </a:r>
            <a:r>
              <a:rPr lang="en-US" altLang="zh-CN" sz="1200" dirty="0"/>
              <a:t> Build Configuration→</a:t>
            </a:r>
            <a:r>
              <a:rPr lang="zh-CN" altLang="en-US" sz="1200" dirty="0"/>
              <a:t>修改为</a:t>
            </a:r>
            <a:r>
              <a:rPr lang="en-US" altLang="zh-CN" sz="1200" dirty="0" smtClean="0"/>
              <a:t>automatic</a:t>
            </a:r>
            <a:endParaRPr lang="en-US" altLang="zh-CN" sz="1200" dirty="0"/>
          </a:p>
        </p:txBody>
      </p:sp>
    </p:spTree>
    <p:extLst>
      <p:ext uri="{BB962C8B-B14F-4D97-AF65-F5344CB8AC3E}">
        <p14:creationId xmlns:p14="http://schemas.microsoft.com/office/powerpoint/2010/main" val="104931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67344" cy="465926"/>
          </a:xfrm>
        </p:spPr>
        <p:txBody>
          <a:bodyPr/>
          <a:lstStyle/>
          <a:p>
            <a:r>
              <a:rPr lang="zh-CN" altLang="en-US" dirty="0"/>
              <a:t>构建开发环境</a:t>
            </a:r>
            <a:r>
              <a:rPr lang="en-US" altLang="zh-CN" dirty="0" smtClean="0"/>
              <a:t>-Maven</a:t>
            </a:r>
            <a:r>
              <a:rPr lang="zh-CN" altLang="en-US" dirty="0" smtClean="0"/>
              <a:t>设置</a:t>
            </a:r>
            <a:endParaRPr lang="zh-CN" altLang="en-US" dirty="0"/>
          </a:p>
        </p:txBody>
      </p:sp>
      <p:sp>
        <p:nvSpPr>
          <p:cNvPr id="5" name="副标题 4"/>
          <p:cNvSpPr>
            <a:spLocks noGrp="1"/>
          </p:cNvSpPr>
          <p:nvPr>
            <p:ph type="subTitle" idx="1"/>
          </p:nvPr>
        </p:nvSpPr>
        <p:spPr>
          <a:xfrm>
            <a:off x="674965" y="959049"/>
            <a:ext cx="7917313" cy="453650"/>
          </a:xfrm>
        </p:spPr>
        <p:txBody>
          <a:bodyPr/>
          <a:lstStyle/>
          <a:p>
            <a:r>
              <a:rPr lang="zh-CN" altLang="en-US" dirty="0" smtClean="0"/>
              <a:t>在</a:t>
            </a:r>
            <a:r>
              <a:rPr lang="en-US" altLang="zh-CN" dirty="0" smtClean="0"/>
              <a:t>settings.xml</a:t>
            </a:r>
            <a:r>
              <a:rPr lang="zh-CN" altLang="en-US" dirty="0" smtClean="0"/>
              <a:t>中添加如下配置</a:t>
            </a:r>
            <a:endParaRPr lang="zh-CN" altLang="en-US" dirty="0"/>
          </a:p>
        </p:txBody>
      </p:sp>
      <p:pic>
        <p:nvPicPr>
          <p:cNvPr id="7" name="图片 6"/>
          <p:cNvPicPr>
            <a:picLocks noChangeAspect="1"/>
          </p:cNvPicPr>
          <p:nvPr/>
        </p:nvPicPr>
        <p:blipFill>
          <a:blip r:embed="rId2"/>
          <a:stretch>
            <a:fillRect/>
          </a:stretch>
        </p:blipFill>
        <p:spPr>
          <a:xfrm>
            <a:off x="674964" y="1678769"/>
            <a:ext cx="8810867" cy="4485686"/>
          </a:xfrm>
          <a:prstGeom prst="rect">
            <a:avLst/>
          </a:prstGeom>
          <a:ln>
            <a:solidFill>
              <a:schemeClr val="bg1">
                <a:lumMod val="75000"/>
              </a:schemeClr>
            </a:solidFill>
          </a:ln>
        </p:spPr>
      </p:pic>
    </p:spTree>
    <p:extLst>
      <p:ext uri="{BB962C8B-B14F-4D97-AF65-F5344CB8AC3E}">
        <p14:creationId xmlns:p14="http://schemas.microsoft.com/office/powerpoint/2010/main" val="246187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51928" cy="465926"/>
          </a:xfrm>
        </p:spPr>
        <p:txBody>
          <a:bodyPr/>
          <a:lstStyle/>
          <a:p>
            <a:r>
              <a:rPr lang="zh-CN" altLang="en-US" dirty="0"/>
              <a:t>构建开发环境</a:t>
            </a:r>
            <a:r>
              <a:rPr lang="en-US" altLang="zh-CN" dirty="0" smtClean="0"/>
              <a:t>-</a:t>
            </a:r>
            <a:r>
              <a:rPr lang="zh-CN" altLang="en-US" dirty="0" smtClean="0"/>
              <a:t>服务器环境</a:t>
            </a:r>
            <a:endParaRPr lang="zh-CN" altLang="en-US" dirty="0"/>
          </a:p>
        </p:txBody>
      </p:sp>
      <p:sp>
        <p:nvSpPr>
          <p:cNvPr id="3" name="副标题 2"/>
          <p:cNvSpPr>
            <a:spLocks noGrp="1"/>
          </p:cNvSpPr>
          <p:nvPr>
            <p:ph type="subTitle" idx="1"/>
          </p:nvPr>
        </p:nvSpPr>
        <p:spPr>
          <a:xfrm>
            <a:off x="674965" y="1079568"/>
            <a:ext cx="7917313" cy="453650"/>
          </a:xfrm>
        </p:spPr>
        <p:txBody>
          <a:bodyPr/>
          <a:lstStyle/>
          <a:p>
            <a:r>
              <a:rPr lang="en-US" altLang="zh-CN" dirty="0" smtClean="0"/>
              <a:t>Java</a:t>
            </a:r>
            <a:r>
              <a:rPr lang="zh-CN" altLang="en-US" dirty="0" smtClean="0"/>
              <a:t>体系下，原则上统一使用</a:t>
            </a:r>
            <a:r>
              <a:rPr lang="en-US" altLang="zh-CN" dirty="0" smtClean="0"/>
              <a:t>CentOS 7.3</a:t>
            </a:r>
            <a:r>
              <a:rPr lang="zh-CN" altLang="en-US" dirty="0" smtClean="0"/>
              <a:t>环境</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83287804"/>
              </p:ext>
            </p:extLst>
          </p:nvPr>
        </p:nvGraphicFramePr>
        <p:xfrm>
          <a:off x="674963" y="1873346"/>
          <a:ext cx="10477298" cy="3604930"/>
        </p:xfrm>
        <a:graphic>
          <a:graphicData uri="http://schemas.openxmlformats.org/drawingml/2006/table">
            <a:tbl>
              <a:tblPr firstRow="1" bandRow="1">
                <a:tableStyleId>{5940675A-B579-460E-94D1-54222C63F5DA}</a:tableStyleId>
              </a:tblPr>
              <a:tblGrid>
                <a:gridCol w="2162241">
                  <a:extLst>
                    <a:ext uri="{9D8B030D-6E8A-4147-A177-3AD203B41FA5}">
                      <a16:colId xmlns:a16="http://schemas.microsoft.com/office/drawing/2014/main" xmlns="" val="83388634"/>
                    </a:ext>
                  </a:extLst>
                </a:gridCol>
                <a:gridCol w="8315057">
                  <a:extLst>
                    <a:ext uri="{9D8B030D-6E8A-4147-A177-3AD203B41FA5}">
                      <a16:colId xmlns:a16="http://schemas.microsoft.com/office/drawing/2014/main" xmlns="" val="131371000"/>
                    </a:ext>
                  </a:extLst>
                </a:gridCol>
              </a:tblGrid>
              <a:tr h="514990">
                <a:tc>
                  <a:txBody>
                    <a:bodyPr/>
                    <a:lstStyle/>
                    <a:p>
                      <a:pPr algn="ctr"/>
                      <a:r>
                        <a:rPr lang="en-US" altLang="zh-CN" dirty="0" smtClean="0"/>
                        <a:t>OS</a:t>
                      </a:r>
                      <a:r>
                        <a:rPr lang="zh-CN" altLang="en-US" dirty="0" smtClean="0"/>
                        <a:t>类型</a:t>
                      </a:r>
                      <a:endParaRPr lang="zh-CN" altLang="en-US" dirty="0"/>
                    </a:p>
                  </a:txBody>
                  <a:tcPr anchor="ctr">
                    <a:solidFill>
                      <a:schemeClr val="bg1">
                        <a:lumMod val="85000"/>
                      </a:schemeClr>
                    </a:solidFill>
                  </a:tcPr>
                </a:tc>
                <a:tc>
                  <a:txBody>
                    <a:bodyPr/>
                    <a:lstStyle/>
                    <a:p>
                      <a:pPr algn="ctr"/>
                      <a:r>
                        <a:rPr lang="en-US" altLang="zh-CN" dirty="0" smtClean="0"/>
                        <a:t>OS</a:t>
                      </a:r>
                      <a:r>
                        <a:rPr lang="zh-CN" altLang="en-US" dirty="0" smtClean="0"/>
                        <a:t>版本</a:t>
                      </a:r>
                      <a:endParaRPr lang="zh-CN" altLang="en-US" dirty="0"/>
                    </a:p>
                  </a:txBody>
                  <a:tcPr anchor="ctr">
                    <a:solidFill>
                      <a:schemeClr val="bg1">
                        <a:lumMod val="85000"/>
                      </a:schemeClr>
                    </a:solidFill>
                  </a:tcPr>
                </a:tc>
                <a:extLst>
                  <a:ext uri="{0D108BD9-81ED-4DB2-BD59-A6C34878D82A}">
                    <a16:rowId xmlns:a16="http://schemas.microsoft.com/office/drawing/2014/main" xmlns="" val="2013905804"/>
                  </a:ext>
                </a:extLst>
              </a:tr>
              <a:tr h="514990">
                <a:tc>
                  <a:txBody>
                    <a:bodyPr/>
                    <a:lstStyle/>
                    <a:p>
                      <a:pPr algn="ctr"/>
                      <a:r>
                        <a:rPr lang="en-US" altLang="zh-CN" dirty="0" smtClean="0"/>
                        <a:t>Linux</a:t>
                      </a:r>
                      <a:endParaRPr lang="zh-CN" altLang="en-US" dirty="0"/>
                    </a:p>
                  </a:txBody>
                  <a:tcPr anchor="ctr"/>
                </a:tc>
                <a:tc>
                  <a:txBody>
                    <a:bodyPr/>
                    <a:lstStyle/>
                    <a:p>
                      <a:r>
                        <a:rPr lang="en-US" altLang="zh-CN" dirty="0" smtClean="0"/>
                        <a:t>Oracle Enterprise Linux 6.4 x64</a:t>
                      </a:r>
                      <a:endParaRPr lang="zh-CN" altLang="en-US" dirty="0"/>
                    </a:p>
                  </a:txBody>
                  <a:tcPr anchor="ctr"/>
                </a:tc>
                <a:extLst>
                  <a:ext uri="{0D108BD9-81ED-4DB2-BD59-A6C34878D82A}">
                    <a16:rowId xmlns:a16="http://schemas.microsoft.com/office/drawing/2014/main" xmlns="" val="2432564206"/>
                  </a:ext>
                </a:extLst>
              </a:tr>
              <a:tr h="5149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Linux</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anchor="ctr"/>
                </a:tc>
                <a:tc>
                  <a:txBody>
                    <a:bodyPr/>
                    <a:lstStyle/>
                    <a:p>
                      <a:r>
                        <a:rPr lang="en-US" altLang="zh-CN" dirty="0" smtClean="0"/>
                        <a:t>Red</a:t>
                      </a:r>
                      <a:r>
                        <a:rPr lang="en-US" altLang="zh-CN" baseline="0" dirty="0" smtClean="0"/>
                        <a:t> Hat Linux 7.2</a:t>
                      </a:r>
                      <a:endParaRPr lang="zh-CN" altLang="en-US" dirty="0"/>
                    </a:p>
                  </a:txBody>
                  <a:tcPr anchor="ctr"/>
                </a:tc>
                <a:extLst>
                  <a:ext uri="{0D108BD9-81ED-4DB2-BD59-A6C34878D82A}">
                    <a16:rowId xmlns:a16="http://schemas.microsoft.com/office/drawing/2014/main" xmlns="" val="4038263928"/>
                  </a:ext>
                </a:extLst>
              </a:tr>
              <a:tr h="5149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Linux</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anchor="ctr"/>
                </a:tc>
                <a:tc>
                  <a:txBody>
                    <a:bodyPr/>
                    <a:lstStyle/>
                    <a:p>
                      <a:r>
                        <a:rPr lang="en-US" altLang="zh-CN" dirty="0" smtClean="0"/>
                        <a:t>CentOS 7.3</a:t>
                      </a:r>
                      <a:endParaRPr lang="zh-CN" altLang="en-US" dirty="0"/>
                    </a:p>
                  </a:txBody>
                  <a:tcPr anchor="ctr"/>
                </a:tc>
                <a:extLst>
                  <a:ext uri="{0D108BD9-81ED-4DB2-BD59-A6C34878D82A}">
                    <a16:rowId xmlns:a16="http://schemas.microsoft.com/office/drawing/2014/main" xmlns="" val="2530357740"/>
                  </a:ext>
                </a:extLst>
              </a:tr>
              <a:tr h="5149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宋体" panose="02010600030101010101" pitchFamily="2" charset="-122"/>
                          <a:cs typeface="+mn-cs"/>
                        </a:rPr>
                        <a:t>Linux</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Red</a:t>
                      </a:r>
                      <a:r>
                        <a:rPr lang="en-US" altLang="zh-CN" baseline="0" dirty="0" smtClean="0"/>
                        <a:t> Hat Linux 7.4</a:t>
                      </a:r>
                      <a:endParaRPr lang="zh-CN" altLang="en-US" dirty="0" smtClean="0"/>
                    </a:p>
                  </a:txBody>
                  <a:tcPr anchor="ctr"/>
                </a:tc>
                <a:extLst>
                  <a:ext uri="{0D108BD9-81ED-4DB2-BD59-A6C34878D82A}">
                    <a16:rowId xmlns:a16="http://schemas.microsoft.com/office/drawing/2014/main" xmlns="" val="249207249"/>
                  </a:ext>
                </a:extLst>
              </a:tr>
              <a:tr h="514990">
                <a:tc>
                  <a:txBody>
                    <a:bodyPr/>
                    <a:lstStyle/>
                    <a:p>
                      <a:pPr algn="ctr"/>
                      <a:r>
                        <a:rPr lang="en-US" altLang="zh-CN" dirty="0" smtClean="0"/>
                        <a:t>Windows</a:t>
                      </a:r>
                      <a:endParaRPr lang="zh-CN" altLang="en-US" dirty="0"/>
                    </a:p>
                  </a:txBody>
                  <a:tcPr anchor="ctr"/>
                </a:tc>
                <a:tc>
                  <a:txBody>
                    <a:bodyPr/>
                    <a:lstStyle/>
                    <a:p>
                      <a:r>
                        <a:rPr lang="en-US" altLang="zh-CN" dirty="0" smtClean="0"/>
                        <a:t>Windows</a:t>
                      </a:r>
                      <a:r>
                        <a:rPr lang="en-US" altLang="zh-CN" baseline="0" dirty="0" smtClean="0"/>
                        <a:t> 12R2 x64</a:t>
                      </a:r>
                      <a:endParaRPr lang="zh-CN" altLang="en-US" dirty="0"/>
                    </a:p>
                  </a:txBody>
                  <a:tcPr anchor="ctr"/>
                </a:tc>
                <a:extLst>
                  <a:ext uri="{0D108BD9-81ED-4DB2-BD59-A6C34878D82A}">
                    <a16:rowId xmlns:a16="http://schemas.microsoft.com/office/drawing/2014/main" xmlns="" val="2325416170"/>
                  </a:ext>
                </a:extLst>
              </a:tr>
              <a:tr h="514990">
                <a:tc>
                  <a:txBody>
                    <a:bodyPr/>
                    <a:lstStyle/>
                    <a:p>
                      <a:pPr algn="ctr"/>
                      <a:r>
                        <a:rPr lang="en-US" altLang="zh-CN" dirty="0" err="1" smtClean="0"/>
                        <a:t>WIndows</a:t>
                      </a:r>
                      <a:endParaRPr lang="zh-CN" altLang="en-US" dirty="0"/>
                    </a:p>
                  </a:txBody>
                  <a:tcPr anchor="ctr"/>
                </a:tc>
                <a:tc>
                  <a:txBody>
                    <a:bodyPr/>
                    <a:lstStyle/>
                    <a:p>
                      <a:r>
                        <a:rPr lang="en-US" altLang="zh-CN" dirty="0" smtClean="0"/>
                        <a:t>Windows 16 x64</a:t>
                      </a:r>
                      <a:endParaRPr lang="zh-CN" altLang="en-US" dirty="0"/>
                    </a:p>
                  </a:txBody>
                  <a:tcPr anchor="ctr"/>
                </a:tc>
                <a:extLst>
                  <a:ext uri="{0D108BD9-81ED-4DB2-BD59-A6C34878D82A}">
                    <a16:rowId xmlns:a16="http://schemas.microsoft.com/office/drawing/2014/main" xmlns="" val="2960129003"/>
                  </a:ext>
                </a:extLst>
              </a:tr>
            </a:tbl>
          </a:graphicData>
        </a:graphic>
      </p:graphicFrame>
    </p:spTree>
    <p:extLst>
      <p:ext uri="{BB962C8B-B14F-4D97-AF65-F5344CB8AC3E}">
        <p14:creationId xmlns:p14="http://schemas.microsoft.com/office/powerpoint/2010/main" val="368466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构建开发环境</a:t>
            </a:r>
            <a:r>
              <a:rPr lang="en-US" altLang="zh-CN" dirty="0" smtClean="0"/>
              <a:t>-</a:t>
            </a:r>
            <a:r>
              <a:rPr lang="zh-CN" altLang="en-US" dirty="0" smtClean="0"/>
              <a:t>帮助文档</a:t>
            </a:r>
            <a:endParaRPr lang="zh-CN" altLang="en-US" dirty="0"/>
          </a:p>
        </p:txBody>
      </p:sp>
      <p:sp>
        <p:nvSpPr>
          <p:cNvPr id="3" name="副标题 2"/>
          <p:cNvSpPr>
            <a:spLocks noGrp="1"/>
          </p:cNvSpPr>
          <p:nvPr>
            <p:ph type="subTitle" idx="1"/>
          </p:nvPr>
        </p:nvSpPr>
        <p:spPr>
          <a:xfrm>
            <a:off x="674965" y="933660"/>
            <a:ext cx="7917313" cy="453650"/>
          </a:xfrm>
        </p:spPr>
        <p:txBody>
          <a:bodyPr/>
          <a:lstStyle/>
          <a:p>
            <a:r>
              <a:rPr lang="zh-CN" altLang="en-US" dirty="0" smtClean="0"/>
              <a:t>下述为开发过程中常用框架的帮助文档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69924012"/>
              </p:ext>
            </p:extLst>
          </p:nvPr>
        </p:nvGraphicFramePr>
        <p:xfrm>
          <a:off x="674963" y="1685336"/>
          <a:ext cx="10477298" cy="4433452"/>
        </p:xfrm>
        <a:graphic>
          <a:graphicData uri="http://schemas.openxmlformats.org/drawingml/2006/table">
            <a:tbl>
              <a:tblPr firstRow="1" bandRow="1">
                <a:tableStyleId>{5940675A-B579-460E-94D1-54222C63F5DA}</a:tableStyleId>
              </a:tblPr>
              <a:tblGrid>
                <a:gridCol w="2162241">
                  <a:extLst>
                    <a:ext uri="{9D8B030D-6E8A-4147-A177-3AD203B41FA5}">
                      <a16:colId xmlns:a16="http://schemas.microsoft.com/office/drawing/2014/main" xmlns="" val="83388634"/>
                    </a:ext>
                  </a:extLst>
                </a:gridCol>
                <a:gridCol w="8315057">
                  <a:extLst>
                    <a:ext uri="{9D8B030D-6E8A-4147-A177-3AD203B41FA5}">
                      <a16:colId xmlns:a16="http://schemas.microsoft.com/office/drawing/2014/main" xmlns="" val="131371000"/>
                    </a:ext>
                  </a:extLst>
                </a:gridCol>
              </a:tblGrid>
              <a:tr h="333323">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名称</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链接</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xmlns="" val="2013905804"/>
                  </a:ext>
                </a:extLst>
              </a:tr>
              <a:tr h="333323">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JQuery 1.12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http://hemin.cn/jq/index.html</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432564206"/>
                  </a:ext>
                </a:extLst>
              </a:tr>
              <a:tr h="5335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kendoui</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 </a:t>
                      </a:r>
                      <a:r>
                        <a:rPr kumimoji="0" lang="en-US" altLang="zh-CN" sz="1400" b="0" i="0" u="none" strike="noStrike" kern="1200" cap="none" spc="0" normalizeH="0" baseline="0" noProof="0" dirty="0" err="1"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api</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 2016.3.1118</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http://172.16.20.103:4000/kendo-ui/introduction.html</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4038263928"/>
                  </a:ext>
                </a:extLst>
              </a:tr>
              <a:tr h="5666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err="1"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kendoui</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 demo 2017.1.223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http://172.16.20.103/kendoui/examples/index.html</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530357740"/>
                  </a:ext>
                </a:extLst>
              </a:tr>
              <a:tr h="333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Bootstrap 3.3.7</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https://v3.bootcss.com/css/</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49207249"/>
                  </a:ext>
                </a:extLst>
              </a:tr>
              <a:tr h="333323">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Fort Awesome 4.7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http://www.fontawesome.com.cn/icons-ui/</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325416170"/>
                  </a:ext>
                </a:extLst>
              </a:tr>
              <a:tr h="333323">
                <a:tc>
                  <a:txBody>
                    <a:bodyPr/>
                    <a:lstStyle/>
                    <a:p>
                      <a:pPr algn="ctr"/>
                      <a:r>
                        <a:rPr lang="en-US" altLang="zh-CN" sz="1400" dirty="0" err="1" smtClean="0">
                          <a:latin typeface="思源黑体 CN Normal" panose="020B0400000000000000" pitchFamily="34" charset="-122"/>
                          <a:ea typeface="思源黑体 CN Normal" panose="020B0400000000000000" pitchFamily="34" charset="-122"/>
                        </a:rPr>
                        <a:t>Hutool</a:t>
                      </a:r>
                      <a:r>
                        <a:rPr lang="zh-CN" altLang="en-US" sz="1400" dirty="0" smtClean="0">
                          <a:latin typeface="思源黑体 CN Normal" panose="020B0400000000000000" pitchFamily="34" charset="-122"/>
                          <a:ea typeface="思源黑体 CN Normal" panose="020B0400000000000000" pitchFamily="34" charset="-122"/>
                        </a:rPr>
                        <a:t>参考</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https://www.hutool.cn/docs/</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960129003"/>
                  </a:ext>
                </a:extLst>
              </a:tr>
              <a:tr h="333323">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Vue.js</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https://cn.vuejs.org/</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1864865384"/>
                  </a:ext>
                </a:extLst>
              </a:tr>
              <a:tr h="333323">
                <a:tc>
                  <a:txBody>
                    <a:bodyPr/>
                    <a:lstStyle/>
                    <a:p>
                      <a:pPr algn="ctr"/>
                      <a:r>
                        <a:rPr lang="en-US" altLang="zh-CN" sz="1400" dirty="0" err="1" smtClean="0">
                          <a:latin typeface="思源黑体 CN Normal" panose="020B0400000000000000" pitchFamily="34" charset="-122"/>
                          <a:ea typeface="思源黑体 CN Normal" panose="020B0400000000000000" pitchFamily="34" charset="-122"/>
                        </a:rPr>
                        <a:t>mui</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http://www.dcloud.io/mui.html</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3115944349"/>
                  </a:ext>
                </a:extLst>
              </a:tr>
              <a:tr h="333323">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变量命名工具</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https://unbug.github.io/codelf/</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3062344856"/>
                  </a:ext>
                </a:extLst>
              </a:tr>
              <a:tr h="333323">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开源中国在线文档与工具</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http://tool.oschina.net/</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1455805471"/>
                  </a:ext>
                </a:extLst>
              </a:tr>
              <a:tr h="333323">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hap</a:t>
                      </a:r>
                      <a:r>
                        <a:rPr lang="zh-CN" altLang="en-US" sz="1400" dirty="0" smtClean="0">
                          <a:latin typeface="思源黑体 CN Normal" panose="020B0400000000000000" pitchFamily="34" charset="-122"/>
                          <a:ea typeface="思源黑体 CN Normal" panose="020B0400000000000000" pitchFamily="34" charset="-122"/>
                        </a:rPr>
                        <a:t>参考手册</a:t>
                      </a:r>
                      <a:r>
                        <a:rPr lang="en-US" altLang="zh-CN" sz="1400" dirty="0" smtClean="0">
                          <a:latin typeface="思源黑体 CN Normal" panose="020B0400000000000000" pitchFamily="34" charset="-122"/>
                          <a:ea typeface="思源黑体 CN Normal" panose="020B0400000000000000" pitchFamily="34" charset="-122"/>
                        </a:rPr>
                        <a:t>(</a:t>
                      </a:r>
                      <a:r>
                        <a:rPr lang="en-US" altLang="zh-CN" sz="1400" dirty="0" err="1" smtClean="0">
                          <a:latin typeface="思源黑体 CN Normal" panose="020B0400000000000000" pitchFamily="34" charset="-122"/>
                          <a:ea typeface="思源黑体 CN Normal" panose="020B0400000000000000" pitchFamily="34" charset="-122"/>
                        </a:rPr>
                        <a:t>gitlab</a:t>
                      </a:r>
                      <a:r>
                        <a:rPr lang="en-US" altLang="zh-CN" sz="1400" dirty="0" smtClean="0">
                          <a:latin typeface="思源黑体 CN Normal" panose="020B0400000000000000" pitchFamily="34" charset="-122"/>
                          <a:ea typeface="思源黑体 CN Normal" panose="020B0400000000000000" pitchFamily="34" charset="-122"/>
                        </a:rPr>
                        <a:t>)</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r>
                        <a:rPr lang="en-US" altLang="zh-CN" sz="1400" dirty="0" smtClean="0">
                          <a:latin typeface="思源黑体 CN Normal" panose="020B0400000000000000" pitchFamily="34" charset="-122"/>
                          <a:ea typeface="思源黑体 CN Normal" panose="020B0400000000000000" pitchFamily="34" charset="-122"/>
                        </a:rPr>
                        <a:t>https://rdc.hand-china.com/gitlab/HAP</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056321750"/>
                  </a:ext>
                </a:extLst>
              </a:tr>
            </a:tbl>
          </a:graphicData>
        </a:graphic>
      </p:graphicFrame>
    </p:spTree>
    <p:extLst>
      <p:ext uri="{BB962C8B-B14F-4D97-AF65-F5344CB8AC3E}">
        <p14:creationId xmlns:p14="http://schemas.microsoft.com/office/powerpoint/2010/main" val="89749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310691" cy="465926"/>
          </a:xfrm>
        </p:spPr>
        <p:txBody>
          <a:bodyPr/>
          <a:lstStyle/>
          <a:p>
            <a:r>
              <a:rPr lang="zh-CN" altLang="en-US" dirty="0" smtClean="0"/>
              <a:t>后续培训计划</a:t>
            </a:r>
            <a:endParaRPr lang="zh-CN" altLang="en-US" dirty="0"/>
          </a:p>
        </p:txBody>
      </p:sp>
      <p:sp>
        <p:nvSpPr>
          <p:cNvPr id="3" name="副标题 2"/>
          <p:cNvSpPr>
            <a:spLocks noGrp="1"/>
          </p:cNvSpPr>
          <p:nvPr>
            <p:ph type="subTitle" idx="1"/>
          </p:nvPr>
        </p:nvSpPr>
        <p:spPr>
          <a:xfrm>
            <a:off x="674965" y="934289"/>
            <a:ext cx="10537117" cy="892552"/>
          </a:xfrm>
        </p:spPr>
        <p:txBody>
          <a:bodyPr/>
          <a:lstStyle/>
          <a:p>
            <a:r>
              <a:rPr lang="zh-CN" altLang="en-US" dirty="0" smtClean="0"/>
              <a:t>每周四完成一次技术培训，共计</a:t>
            </a:r>
            <a:r>
              <a:rPr lang="en-US" altLang="zh-CN" dirty="0" smtClean="0"/>
              <a:t>12</a:t>
            </a:r>
            <a:r>
              <a:rPr lang="zh-CN" altLang="en-US" dirty="0" smtClean="0"/>
              <a:t>次培训。培训方式为：</a:t>
            </a:r>
            <a:r>
              <a:rPr lang="en-US" altLang="zh-CN" dirty="0" smtClean="0"/>
              <a:t>PPT</a:t>
            </a:r>
            <a:r>
              <a:rPr lang="zh-CN" altLang="en-US" dirty="0" smtClean="0"/>
              <a:t>讲解</a:t>
            </a:r>
            <a:r>
              <a:rPr lang="en-US" altLang="zh-CN" dirty="0" smtClean="0"/>
              <a:t>+</a:t>
            </a:r>
            <a:r>
              <a:rPr lang="zh-CN" altLang="en-US" dirty="0" smtClean="0"/>
              <a:t>现场示例</a:t>
            </a:r>
            <a:r>
              <a:rPr lang="en-US" altLang="zh-CN" dirty="0" smtClean="0"/>
              <a:t>+</a:t>
            </a:r>
            <a:r>
              <a:rPr lang="zh-CN" altLang="en-US" dirty="0" smtClean="0"/>
              <a:t>课后考试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2653229"/>
              </p:ext>
            </p:extLst>
          </p:nvPr>
        </p:nvGraphicFramePr>
        <p:xfrm>
          <a:off x="674963" y="1685336"/>
          <a:ext cx="11084050" cy="4484732"/>
        </p:xfrm>
        <a:graphic>
          <a:graphicData uri="http://schemas.openxmlformats.org/drawingml/2006/table">
            <a:tbl>
              <a:tblPr firstRow="1" bandRow="1">
                <a:tableStyleId>{5940675A-B579-460E-94D1-54222C63F5DA}</a:tableStyleId>
              </a:tblPr>
              <a:tblGrid>
                <a:gridCol w="1538398">
                  <a:extLst>
                    <a:ext uri="{9D8B030D-6E8A-4147-A177-3AD203B41FA5}">
                      <a16:colId xmlns:a16="http://schemas.microsoft.com/office/drawing/2014/main" xmlns="" val="3361862123"/>
                    </a:ext>
                  </a:extLst>
                </a:gridCol>
                <a:gridCol w="7400658">
                  <a:extLst>
                    <a:ext uri="{9D8B030D-6E8A-4147-A177-3AD203B41FA5}">
                      <a16:colId xmlns:a16="http://schemas.microsoft.com/office/drawing/2014/main" xmlns="" val="83388634"/>
                    </a:ext>
                  </a:extLst>
                </a:gridCol>
                <a:gridCol w="2144994">
                  <a:extLst>
                    <a:ext uri="{9D8B030D-6E8A-4147-A177-3AD203B41FA5}">
                      <a16:colId xmlns:a16="http://schemas.microsoft.com/office/drawing/2014/main" xmlns="" val="131371000"/>
                    </a:ext>
                  </a:extLst>
                </a:gridCol>
              </a:tblGrid>
              <a:tr h="320338">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序号</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主题</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时间</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xmlns="" val="201390580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LCP</a:t>
                      </a:r>
                      <a:r>
                        <a:rPr lang="zh-CN" altLang="en-US" sz="1400" dirty="0" smtClean="0">
                          <a:latin typeface="思源黑体 CN Normal" panose="020B0400000000000000" pitchFamily="34" charset="-122"/>
                          <a:ea typeface="思源黑体 CN Normal" panose="020B0400000000000000" pitchFamily="34" charset="-122"/>
                        </a:rPr>
                        <a:t>平台简介</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2019.10.18</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432564206"/>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构建第一个</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LCP</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应用</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2019.10.24</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4038263928"/>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1</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2019.10.31</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530357740"/>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4</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2019.11.7</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492072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数据权限</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2019.11.14</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32541617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6</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a:t>
                      </a: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2019.11.21</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960129003"/>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a:t>
                      </a:r>
                      <a:r>
                        <a:rPr lang="en-US" altLang="zh-CN" sz="1400" dirty="0" smtClean="0">
                          <a:latin typeface="思源黑体 CN Normal" panose="020B0400000000000000" pitchFamily="34" charset="-122"/>
                          <a:ea typeface="思源黑体 CN Normal" panose="020B0400000000000000" pitchFamily="34" charset="-122"/>
                        </a:rPr>
                        <a:t>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2019.11.28</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186486538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接口与服务</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90118440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9</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前端开发</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31159443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10</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异常诊断</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3062344856"/>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布署与发布</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145580547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UI/UE</a:t>
                      </a:r>
                      <a:r>
                        <a:rPr lang="zh-CN" altLang="en-US" sz="1400" dirty="0" smtClean="0">
                          <a:latin typeface="思源黑体 CN Normal" panose="020B0400000000000000" pitchFamily="34" charset="-122"/>
                          <a:ea typeface="思源黑体 CN Normal" panose="020B0400000000000000" pitchFamily="34" charset="-122"/>
                        </a:rPr>
                        <a:t>标准</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205632175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13</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常见问题汇总</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xmlns="" val="799356023"/>
                  </a:ext>
                </a:extLst>
              </a:tr>
            </a:tbl>
          </a:graphicData>
        </a:graphic>
      </p:graphicFrame>
    </p:spTree>
    <p:extLst>
      <p:ext uri="{BB962C8B-B14F-4D97-AF65-F5344CB8AC3E}">
        <p14:creationId xmlns:p14="http://schemas.microsoft.com/office/powerpoint/2010/main" val="56201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889102" cy="465926"/>
          </a:xfrm>
        </p:spPr>
        <p:txBody>
          <a:bodyPr/>
          <a:lstStyle/>
          <a:p>
            <a:r>
              <a:rPr lang="zh-CN" altLang="en-US" dirty="0" smtClean="0"/>
              <a:t>什么是</a:t>
            </a:r>
            <a:r>
              <a:rPr lang="en-US" altLang="zh-CN" dirty="0" smtClean="0"/>
              <a:t>LCP</a:t>
            </a:r>
            <a:endParaRPr lang="zh-CN" altLang="en-US" dirty="0"/>
          </a:p>
        </p:txBody>
      </p:sp>
      <p:sp>
        <p:nvSpPr>
          <p:cNvPr id="3" name="副标题 2"/>
          <p:cNvSpPr>
            <a:spLocks noGrp="1"/>
          </p:cNvSpPr>
          <p:nvPr>
            <p:ph type="subTitle" idx="1"/>
          </p:nvPr>
        </p:nvSpPr>
        <p:spPr>
          <a:xfrm>
            <a:off x="674964" y="1370124"/>
            <a:ext cx="10639667" cy="1372683"/>
          </a:xfrm>
        </p:spPr>
        <p:txBody>
          <a:bodyPr/>
          <a:lstStyle/>
          <a:p>
            <a:r>
              <a:rPr lang="en-US" altLang="zh-CN" sz="3200" dirty="0" smtClean="0">
                <a:latin typeface="思源黑体 CN Medium" panose="020B0600000000000000" pitchFamily="34" charset="-122"/>
                <a:ea typeface="思源黑体 CN Medium" panose="020B0600000000000000" pitchFamily="34" charset="-122"/>
              </a:rPr>
              <a:t>LCP</a:t>
            </a:r>
            <a:r>
              <a:rPr lang="zh-CN" altLang="en-US" sz="3200" dirty="0" smtClean="0">
                <a:latin typeface="思源黑体 CN Medium" panose="020B0600000000000000" pitchFamily="34" charset="-122"/>
                <a:ea typeface="思源黑体 CN Medium" panose="020B0600000000000000" pitchFamily="34" charset="-122"/>
              </a:rPr>
              <a:t>：</a:t>
            </a:r>
            <a:r>
              <a:rPr lang="en-US" altLang="zh-CN" sz="3200" dirty="0">
                <a:latin typeface="思源黑体 CN Medium" panose="020B0600000000000000" pitchFamily="34" charset="-122"/>
                <a:ea typeface="思源黑体 CN Medium" panose="020B0600000000000000" pitchFamily="34" charset="-122"/>
              </a:rPr>
              <a:t>logistics  common </a:t>
            </a:r>
            <a:r>
              <a:rPr lang="en-US" altLang="zh-CN" sz="3200" dirty="0" smtClean="0">
                <a:latin typeface="思源黑体 CN Medium" panose="020B0600000000000000" pitchFamily="34" charset="-122"/>
                <a:ea typeface="思源黑体 CN Medium" panose="020B0600000000000000" pitchFamily="34" charset="-122"/>
              </a:rPr>
              <a:t>platform</a:t>
            </a:r>
            <a:r>
              <a:rPr lang="zh-CN" altLang="en-US" sz="3200" dirty="0" smtClean="0">
                <a:latin typeface="思源黑体 CN Medium" panose="020B0600000000000000" pitchFamily="34" charset="-122"/>
                <a:ea typeface="思源黑体 CN Medium" panose="020B0600000000000000" pitchFamily="34" charset="-122"/>
              </a:rPr>
              <a:t>，物流通用平台，提供</a:t>
            </a:r>
            <a:r>
              <a:rPr lang="zh-CN" altLang="en-US" sz="3200" dirty="0">
                <a:latin typeface="思源黑体 CN Medium" panose="020B0600000000000000" pitchFamily="34" charset="-122"/>
                <a:ea typeface="思源黑体 CN Medium" panose="020B0600000000000000" pitchFamily="34" charset="-122"/>
              </a:rPr>
              <a:t>物流领域</a:t>
            </a:r>
            <a:r>
              <a:rPr lang="zh-CN" altLang="en-US" sz="3200" dirty="0" smtClean="0">
                <a:latin typeface="思源黑体 CN Medium" panose="020B0600000000000000" pitchFamily="34" charset="-122"/>
                <a:ea typeface="思源黑体 CN Medium" panose="020B0600000000000000" pitchFamily="34" charset="-122"/>
              </a:rPr>
              <a:t>全价值链软件的通用技术研发平台</a:t>
            </a:r>
            <a:endParaRPr lang="en-US" altLang="zh-CN" sz="3200" dirty="0">
              <a:latin typeface="思源黑体 CN Medium" panose="020B0600000000000000" pitchFamily="34" charset="-122"/>
              <a:ea typeface="思源黑体 CN Medium" panose="020B0600000000000000" pitchFamily="34" charset="-122"/>
            </a:endParaRPr>
          </a:p>
        </p:txBody>
      </p:sp>
      <p:sp>
        <p:nvSpPr>
          <p:cNvPr id="4" name="副标题 2"/>
          <p:cNvSpPr txBox="1">
            <a:spLocks/>
          </p:cNvSpPr>
          <p:nvPr/>
        </p:nvSpPr>
        <p:spPr>
          <a:xfrm>
            <a:off x="674964" y="3378385"/>
            <a:ext cx="10639667" cy="262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latin typeface="思源黑体 CN Medium" panose="020B0600000000000000" pitchFamily="34" charset="-122"/>
                <a:ea typeface="思源黑体 CN Medium" panose="020B0600000000000000" pitchFamily="34" charset="-122"/>
              </a:rPr>
              <a:t>LCP 1.0</a:t>
            </a:r>
            <a:r>
              <a:rPr lang="zh-CN" altLang="en-US" sz="2400" dirty="0" smtClean="0">
                <a:latin typeface="思源黑体 CN Medium" panose="020B0600000000000000" pitchFamily="34" charset="-122"/>
                <a:ea typeface="思源黑体 CN Medium" panose="020B0600000000000000" pitchFamily="34" charset="-122"/>
              </a:rPr>
              <a:t>，基于</a:t>
            </a:r>
            <a:r>
              <a:rPr lang="en-US" altLang="zh-CN" sz="2400" dirty="0" err="1" smtClean="0">
                <a:latin typeface="思源黑体 CN Medium" panose="020B0600000000000000" pitchFamily="34" charset="-122"/>
                <a:ea typeface="思源黑体 CN Medium" panose="020B0600000000000000" pitchFamily="34" charset="-122"/>
              </a:rPr>
              <a:t>Dubbo</a:t>
            </a:r>
            <a:r>
              <a:rPr lang="zh-CN" altLang="en-US" sz="2400" dirty="0" smtClean="0">
                <a:latin typeface="思源黑体 CN Medium" panose="020B0600000000000000" pitchFamily="34" charset="-122"/>
                <a:ea typeface="思源黑体 CN Medium" panose="020B0600000000000000" pitchFamily="34" charset="-122"/>
              </a:rPr>
              <a:t>框架开发的微服务架构体系的技术研发平台，支撑了仓储</a:t>
            </a:r>
            <a:r>
              <a:rPr lang="en-US" altLang="zh-CN" sz="2400" dirty="0" smtClean="0">
                <a:latin typeface="思源黑体 CN Medium" panose="020B0600000000000000" pitchFamily="34" charset="-122"/>
                <a:ea typeface="思源黑体 CN Medium" panose="020B0600000000000000" pitchFamily="34" charset="-122"/>
              </a:rPr>
              <a:t>1.0</a:t>
            </a:r>
            <a:r>
              <a:rPr lang="zh-CN" altLang="en-US" sz="2400" dirty="0" smtClean="0">
                <a:latin typeface="思源黑体 CN Medium" panose="020B0600000000000000" pitchFamily="34" charset="-122"/>
                <a:ea typeface="思源黑体 CN Medium" panose="020B0600000000000000" pitchFamily="34" charset="-122"/>
              </a:rPr>
              <a:t>等项目的研发。目前此版本目前已停止维护</a:t>
            </a:r>
            <a:endParaRPr lang="en-US" altLang="zh-CN" sz="2400" dirty="0" smtClean="0">
              <a:latin typeface="思源黑体 CN Medium" panose="020B0600000000000000" pitchFamily="34" charset="-122"/>
              <a:ea typeface="思源黑体 CN Medium" panose="020B0600000000000000" pitchFamily="34" charset="-122"/>
            </a:endParaRPr>
          </a:p>
          <a:p>
            <a:r>
              <a:rPr lang="en-US" altLang="zh-CN" sz="2400" dirty="0" smtClean="0">
                <a:latin typeface="思源黑体 CN Medium" panose="020B0600000000000000" pitchFamily="34" charset="-122"/>
                <a:ea typeface="思源黑体 CN Medium" panose="020B0600000000000000" pitchFamily="34" charset="-122"/>
              </a:rPr>
              <a:t>LCP 2.0</a:t>
            </a:r>
            <a:r>
              <a:rPr lang="zh-CN" altLang="en-US" sz="2400" dirty="0" smtClean="0">
                <a:latin typeface="思源黑体 CN Medium" panose="020B0600000000000000" pitchFamily="34" charset="-122"/>
                <a:ea typeface="思源黑体 CN Medium" panose="020B0600000000000000" pitchFamily="34" charset="-122"/>
              </a:rPr>
              <a:t>，基于</a:t>
            </a:r>
            <a:r>
              <a:rPr lang="en-US" altLang="zh-CN" sz="2400" dirty="0" smtClean="0">
                <a:latin typeface="思源黑体 CN Medium" panose="020B0600000000000000" pitchFamily="34" charset="-122"/>
                <a:ea typeface="思源黑体 CN Medium" panose="020B0600000000000000" pitchFamily="34" charset="-122"/>
              </a:rPr>
              <a:t>SSM</a:t>
            </a:r>
            <a:r>
              <a:rPr lang="zh-CN" altLang="en-US" sz="2400" dirty="0" smtClean="0">
                <a:latin typeface="思源黑体 CN Medium" panose="020B0600000000000000" pitchFamily="34" charset="-122"/>
                <a:ea typeface="思源黑体 CN Medium" panose="020B0600000000000000" pitchFamily="34" charset="-122"/>
              </a:rPr>
              <a:t>框架开发的分布式架构体系的技术研发平台，历经</a:t>
            </a:r>
            <a:r>
              <a:rPr lang="en-US" altLang="zh-CN" sz="2400" dirty="0" smtClean="0">
                <a:latin typeface="思源黑体 CN Medium" panose="020B0600000000000000" pitchFamily="34" charset="-122"/>
                <a:ea typeface="思源黑体 CN Medium" panose="020B0600000000000000" pitchFamily="34" charset="-122"/>
              </a:rPr>
              <a:t>6</a:t>
            </a:r>
            <a:r>
              <a:rPr lang="zh-CN" altLang="en-US" sz="2400" dirty="0" smtClean="0">
                <a:latin typeface="思源黑体 CN Medium" panose="020B0600000000000000" pitchFamily="34" charset="-122"/>
                <a:ea typeface="思源黑体 CN Medium" panose="020B0600000000000000" pitchFamily="34" charset="-122"/>
              </a:rPr>
              <a:t>个大版本号，</a:t>
            </a:r>
            <a:r>
              <a:rPr lang="en-US" altLang="zh-CN" sz="2400" dirty="0" smtClean="0">
                <a:latin typeface="思源黑体 CN Medium" panose="020B0600000000000000" pitchFamily="34" charset="-122"/>
                <a:ea typeface="思源黑体 CN Medium" panose="020B0600000000000000" pitchFamily="34" charset="-122"/>
              </a:rPr>
              <a:t>300+</a:t>
            </a:r>
            <a:r>
              <a:rPr lang="zh-CN" altLang="en-US" sz="2400" dirty="0" smtClean="0">
                <a:latin typeface="思源黑体 CN Medium" panose="020B0600000000000000" pitchFamily="34" charset="-122"/>
                <a:ea typeface="思源黑体 CN Medium" panose="020B0600000000000000" pitchFamily="34" charset="-122"/>
              </a:rPr>
              <a:t>小版本号的发布。支撑了公司</a:t>
            </a:r>
            <a:r>
              <a:rPr lang="en-US" altLang="zh-CN" sz="2400" dirty="0" smtClean="0">
                <a:latin typeface="思源黑体 CN Medium" panose="020B0600000000000000" pitchFamily="34" charset="-122"/>
                <a:ea typeface="思源黑体 CN Medium" panose="020B0600000000000000" pitchFamily="34" charset="-122"/>
              </a:rPr>
              <a:t>IT</a:t>
            </a:r>
            <a:r>
              <a:rPr lang="zh-CN" altLang="en-US" sz="2400" dirty="0" smtClean="0">
                <a:latin typeface="思源黑体 CN Medium" panose="020B0600000000000000" pitchFamily="34" charset="-122"/>
                <a:ea typeface="思源黑体 CN Medium" panose="020B0600000000000000" pitchFamily="34" charset="-122"/>
              </a:rPr>
              <a:t>规划</a:t>
            </a:r>
            <a:r>
              <a:rPr lang="en-US" altLang="zh-CN" sz="2400" dirty="0" smtClean="0">
                <a:latin typeface="思源黑体 CN Medium" panose="020B0600000000000000" pitchFamily="34" charset="-122"/>
                <a:ea typeface="思源黑体 CN Medium" panose="020B0600000000000000" pitchFamily="34" charset="-122"/>
              </a:rPr>
              <a:t>2.0</a:t>
            </a:r>
            <a:r>
              <a:rPr lang="zh-CN" altLang="en-US" sz="2400" dirty="0" smtClean="0">
                <a:latin typeface="思源黑体 CN Medium" panose="020B0600000000000000" pitchFamily="34" charset="-122"/>
                <a:ea typeface="思源黑体 CN Medium" panose="020B0600000000000000" pitchFamily="34" charset="-122"/>
              </a:rPr>
              <a:t>中各类项目的研发。目前本框架仍在不断发展中</a:t>
            </a:r>
            <a:endParaRPr lang="zh-CN" altLang="en-US" sz="2400"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24365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研发背景</a:t>
            </a:r>
            <a:endParaRPr lang="zh-CN" altLang="en-US" dirty="0"/>
          </a:p>
        </p:txBody>
      </p:sp>
      <p:sp>
        <p:nvSpPr>
          <p:cNvPr id="3" name="副标题 2"/>
          <p:cNvSpPr>
            <a:spLocks noGrp="1"/>
          </p:cNvSpPr>
          <p:nvPr>
            <p:ph type="subTitle" idx="1"/>
          </p:nvPr>
        </p:nvSpPr>
        <p:spPr>
          <a:xfrm>
            <a:off x="674965" y="1002656"/>
            <a:ext cx="10913132" cy="1330345"/>
          </a:xfrm>
        </p:spPr>
        <p:txBody>
          <a:bodyPr/>
          <a:lstStyle/>
          <a:p>
            <a:r>
              <a:rPr lang="zh-CN" altLang="zh-CN" dirty="0"/>
              <a:t>信息系统是风神物流的脉络和骨架。为了提升各项业务的管理水平，公司从</a:t>
            </a:r>
            <a:r>
              <a:rPr lang="en-US" altLang="zh-CN" dirty="0"/>
              <a:t>2012</a:t>
            </a:r>
            <a:r>
              <a:rPr lang="zh-CN" altLang="zh-CN" dirty="0"/>
              <a:t>到</a:t>
            </a:r>
            <a:r>
              <a:rPr lang="en-US" altLang="zh-CN" dirty="0"/>
              <a:t>2017</a:t>
            </a:r>
            <a:r>
              <a:rPr lang="zh-CN" altLang="zh-CN" dirty="0"/>
              <a:t>年之间，在不同业务领域分别导入了</a:t>
            </a:r>
            <a:r>
              <a:rPr lang="en-US" altLang="zh-CN" dirty="0"/>
              <a:t>OTM</a:t>
            </a:r>
            <a:r>
              <a:rPr lang="zh-CN" altLang="zh-CN" dirty="0"/>
              <a:t>、</a:t>
            </a:r>
            <a:r>
              <a:rPr lang="en-US" altLang="zh-CN" dirty="0"/>
              <a:t>R/F</a:t>
            </a:r>
            <a:r>
              <a:rPr lang="zh-CN" altLang="zh-CN" dirty="0"/>
              <a:t>、</a:t>
            </a:r>
            <a:r>
              <a:rPr lang="en-US" altLang="zh-CN" dirty="0"/>
              <a:t>OA</a:t>
            </a:r>
            <a:r>
              <a:rPr lang="zh-CN" altLang="zh-CN" dirty="0"/>
              <a:t>、</a:t>
            </a:r>
            <a:r>
              <a:rPr lang="en-US" altLang="zh-CN" dirty="0"/>
              <a:t>HR</a:t>
            </a:r>
            <a:r>
              <a:rPr lang="zh-CN" altLang="zh-CN" dirty="0"/>
              <a:t>、采购</a:t>
            </a:r>
            <a:r>
              <a:rPr lang="en-US" altLang="zh-CN" dirty="0"/>
              <a:t>/CIP</a:t>
            </a:r>
            <a:r>
              <a:rPr lang="zh-CN" altLang="zh-CN" dirty="0"/>
              <a:t>等系统。随着时间的推移，这些系统在为公司带来了业务价值的同时，也暴露出了如下问题</a:t>
            </a:r>
            <a:endParaRPr lang="zh-CN" altLang="en-US" dirty="0"/>
          </a:p>
        </p:txBody>
      </p:sp>
      <p:sp>
        <p:nvSpPr>
          <p:cNvPr id="4" name="副标题 2"/>
          <p:cNvSpPr txBox="1">
            <a:spLocks/>
          </p:cNvSpPr>
          <p:nvPr/>
        </p:nvSpPr>
        <p:spPr>
          <a:xfrm>
            <a:off x="674965" y="2668043"/>
            <a:ext cx="10913132" cy="191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zh-CN" sz="1800" dirty="0"/>
              <a:t>技术架构不一致。各系统采用了不同的开发语言，软件架构与数据库，项目维护成本高</a:t>
            </a:r>
            <a:r>
              <a:rPr lang="zh-CN" altLang="zh-CN" sz="1800" dirty="0" smtClean="0"/>
              <a:t>。</a:t>
            </a:r>
            <a:endParaRPr lang="en-US" altLang="zh-CN" sz="1800" dirty="0" smtClean="0"/>
          </a:p>
          <a:p>
            <a:pPr marL="342900" indent="-342900">
              <a:buFont typeface="Wingdings" panose="05000000000000000000" pitchFamily="2" charset="2"/>
              <a:buChar char="l"/>
            </a:pPr>
            <a:r>
              <a:rPr lang="zh-CN" altLang="zh-CN" sz="1800" dirty="0"/>
              <a:t>移动办公能力弱。各系统各自构建独立的移动</a:t>
            </a:r>
            <a:r>
              <a:rPr lang="en-US" altLang="zh-CN" sz="1800" dirty="0"/>
              <a:t>APP</a:t>
            </a:r>
            <a:r>
              <a:rPr lang="zh-CN" altLang="zh-CN" sz="1800" dirty="0"/>
              <a:t>，业务流</a:t>
            </a:r>
            <a:r>
              <a:rPr lang="en-US" altLang="zh-CN" sz="1800" dirty="0"/>
              <a:t>/</a:t>
            </a:r>
            <a:r>
              <a:rPr lang="zh-CN" altLang="zh-CN" sz="1800" dirty="0"/>
              <a:t>信息流均未打通，移动端办公体验差</a:t>
            </a:r>
            <a:r>
              <a:rPr lang="zh-CN" altLang="zh-CN" sz="1800" dirty="0" smtClean="0"/>
              <a:t>。</a:t>
            </a:r>
            <a:endParaRPr lang="en-US" altLang="zh-CN" sz="1800" dirty="0" smtClean="0"/>
          </a:p>
          <a:p>
            <a:pPr marL="342900" indent="-342900">
              <a:buFont typeface="Wingdings" panose="05000000000000000000" pitchFamily="2" charset="2"/>
              <a:buChar char="l"/>
            </a:pPr>
            <a:r>
              <a:rPr lang="zh-CN" altLang="zh-CN" sz="1800" dirty="0"/>
              <a:t>系统风格不统一。各系统采用了不同的基础数据结构，账号体系，界面风格与操作体验</a:t>
            </a:r>
            <a:r>
              <a:rPr lang="zh-CN" altLang="zh-CN" sz="1800" dirty="0" smtClean="0"/>
              <a:t>。</a:t>
            </a:r>
            <a:endParaRPr lang="en-US" altLang="zh-CN" sz="1800" dirty="0" smtClean="0"/>
          </a:p>
          <a:p>
            <a:pPr marL="342900" indent="-342900">
              <a:buFont typeface="Wingdings" panose="05000000000000000000" pitchFamily="2" charset="2"/>
              <a:buChar char="l"/>
            </a:pPr>
            <a:r>
              <a:rPr lang="zh-CN" altLang="zh-CN" sz="1800" dirty="0"/>
              <a:t>响应业务变化能力弱。各系统采用了产品</a:t>
            </a:r>
            <a:r>
              <a:rPr lang="en-US" altLang="zh-CN" sz="1800" dirty="0"/>
              <a:t>+</a:t>
            </a:r>
            <a:r>
              <a:rPr lang="zh-CN" altLang="zh-CN" sz="1800" dirty="0"/>
              <a:t>二开的实施策略，且无产品源码提供。改造成本高。</a:t>
            </a:r>
            <a:endParaRPr lang="zh-CN" altLang="en-US" sz="1800" dirty="0"/>
          </a:p>
        </p:txBody>
      </p:sp>
      <p:sp>
        <p:nvSpPr>
          <p:cNvPr id="5" name="副标题 2"/>
          <p:cNvSpPr txBox="1">
            <a:spLocks/>
          </p:cNvSpPr>
          <p:nvPr/>
        </p:nvSpPr>
        <p:spPr>
          <a:xfrm>
            <a:off x="674965" y="5053363"/>
            <a:ext cx="10913132" cy="85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面对上述总总问题，只有建立自己的信息化项目研发平台，才能真正实现公司数字化转型的战略目标。</a:t>
            </a:r>
            <a:endParaRPr lang="zh-CN" altLang="en-US" dirty="0"/>
          </a:p>
        </p:txBody>
      </p:sp>
    </p:spTree>
    <p:extLst>
      <p:ext uri="{BB962C8B-B14F-4D97-AF65-F5344CB8AC3E}">
        <p14:creationId xmlns:p14="http://schemas.microsoft.com/office/powerpoint/2010/main" val="364050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建设原则</a:t>
            </a:r>
            <a:endParaRPr lang="zh-CN" altLang="en-US" dirty="0"/>
          </a:p>
        </p:txBody>
      </p:sp>
      <p:sp>
        <p:nvSpPr>
          <p:cNvPr id="3" name="副标题 2"/>
          <p:cNvSpPr>
            <a:spLocks noGrp="1"/>
          </p:cNvSpPr>
          <p:nvPr>
            <p:ph type="subTitle" idx="1"/>
          </p:nvPr>
        </p:nvSpPr>
        <p:spPr>
          <a:xfrm>
            <a:off x="674965" y="953336"/>
            <a:ext cx="7917313" cy="453650"/>
          </a:xfrm>
        </p:spPr>
        <p:txBody>
          <a:bodyPr/>
          <a:lstStyle/>
          <a:p>
            <a:r>
              <a:rPr lang="zh-CN" altLang="zh-CN" dirty="0"/>
              <a:t>始终将信息安全放在第一重要的位置</a:t>
            </a:r>
            <a:endParaRPr lang="zh-CN" altLang="en-US" dirty="0"/>
          </a:p>
        </p:txBody>
      </p:sp>
      <p:sp>
        <p:nvSpPr>
          <p:cNvPr id="4" name="副标题 2"/>
          <p:cNvSpPr txBox="1">
            <a:spLocks/>
          </p:cNvSpPr>
          <p:nvPr/>
        </p:nvSpPr>
        <p:spPr>
          <a:xfrm>
            <a:off x="674965" y="1667072"/>
            <a:ext cx="10955861" cy="382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zh-CN" dirty="0"/>
              <a:t>信息技术在社会中的地位和作用越来越重要，每个人的生活都与信息的产生、存储、处理和传递密切相关。由于网络环境的开放性，使得任何人都可以相对自由地接入网络。而某些不怀好意者，就可能试图进行穿透别人的系统、窃取重要情报、捣毁别人的信箱、散布破坏性信息、倾泻信息拉圾、进行网络欺诈、施放病毒、发动黑客战等活动，对国家、公司和个人的信息安全构成极大的威胁。</a:t>
            </a:r>
          </a:p>
          <a:p>
            <a:pPr marL="342900" indent="-342900">
              <a:buFont typeface="Wingdings" panose="05000000000000000000" pitchFamily="2" charset="2"/>
              <a:buChar char="l"/>
            </a:pPr>
            <a:r>
              <a:rPr lang="zh-CN" altLang="zh-CN" dirty="0"/>
              <a:t>尽管计算机网络信息安全受到威胁，但是采取恰当的防护措施也能有效地保护网络信息的安全。常见的防护措施有物理安全策略、运行管理策略、备份与恢复策略、 应急计划和相应策略、计算机病毒与恶意代码防护策略、身份鉴别策略、访问控制策略、完整性保护、安全审计策略等。</a:t>
            </a:r>
            <a:r>
              <a:rPr lang="en-US" altLang="zh-CN" dirty="0"/>
              <a:t>LCP</a:t>
            </a:r>
            <a:r>
              <a:rPr lang="zh-CN" altLang="zh-CN" dirty="0"/>
              <a:t>平台应严格遵守各项原则，合理正确的使用各项策略，保障信息安全。</a:t>
            </a:r>
            <a:endParaRPr lang="zh-CN" altLang="en-US" dirty="0"/>
          </a:p>
        </p:txBody>
      </p:sp>
    </p:spTree>
    <p:extLst>
      <p:ext uri="{BB962C8B-B14F-4D97-AF65-F5344CB8AC3E}">
        <p14:creationId xmlns:p14="http://schemas.microsoft.com/office/powerpoint/2010/main" val="321336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建设原则</a:t>
            </a:r>
            <a:endParaRPr lang="zh-CN" altLang="en-US" dirty="0"/>
          </a:p>
        </p:txBody>
      </p:sp>
      <p:sp>
        <p:nvSpPr>
          <p:cNvPr id="3" name="副标题 2"/>
          <p:cNvSpPr>
            <a:spLocks noGrp="1"/>
          </p:cNvSpPr>
          <p:nvPr>
            <p:ph type="subTitle" idx="1"/>
          </p:nvPr>
        </p:nvSpPr>
        <p:spPr>
          <a:xfrm>
            <a:off x="674965" y="884970"/>
            <a:ext cx="7917313" cy="453650"/>
          </a:xfrm>
        </p:spPr>
        <p:txBody>
          <a:bodyPr/>
          <a:lstStyle/>
          <a:p>
            <a:r>
              <a:rPr lang="zh-CN" altLang="zh-CN" dirty="0"/>
              <a:t>始终保证核心技术的自主研发</a:t>
            </a:r>
            <a:endParaRPr lang="zh-CN" altLang="en-US" dirty="0"/>
          </a:p>
        </p:txBody>
      </p:sp>
      <p:sp>
        <p:nvSpPr>
          <p:cNvPr id="4" name="副标题 2"/>
          <p:cNvSpPr txBox="1">
            <a:spLocks/>
          </p:cNvSpPr>
          <p:nvPr/>
        </p:nvSpPr>
        <p:spPr>
          <a:xfrm>
            <a:off x="674965" y="1598706"/>
            <a:ext cx="10955861" cy="431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zh-CN" dirty="0"/>
              <a:t>首先，信息泄露事件近些年来并不少见，如某互联网公司同意第三方公司获取用户</a:t>
            </a:r>
            <a:r>
              <a:rPr lang="en-US" altLang="zh-CN" dirty="0"/>
              <a:t>cookie</a:t>
            </a:r>
            <a:r>
              <a:rPr lang="zh-CN" altLang="zh-CN" dirty="0"/>
              <a:t>信息，追踪用户上网行为等信息泄露事件，微软操作系统的后门事件曾被上升到国安全的角度，</a:t>
            </a:r>
            <a:r>
              <a:rPr lang="en-US" altLang="zh-CN" dirty="0"/>
              <a:t>IBM</a:t>
            </a:r>
            <a:r>
              <a:rPr lang="zh-CN" altLang="zh-CN" dirty="0"/>
              <a:t>的“智慧地球”计划也曾得出可能会威胁国家信息安全的结论。通过研发运用具有自主知识产权的产品和技术，保障公司基础网络的重要信息系统的安全，实现真正的自主可控，不再受制于人。</a:t>
            </a:r>
          </a:p>
          <a:p>
            <a:pPr marL="342900" indent="-342900">
              <a:buFont typeface="Wingdings" panose="05000000000000000000" pitchFamily="2" charset="2"/>
              <a:buChar char="l"/>
            </a:pPr>
            <a:r>
              <a:rPr lang="zh-CN" altLang="zh-CN" dirty="0"/>
              <a:t>其次，自主研发的动力来源于企业自身的需求。通过自主研发模式使公司可以控制信息化项目开发的全过程，能够充分、真实地反映企业和实际业务需求、且针对性强，使用效率高。</a:t>
            </a:r>
          </a:p>
          <a:p>
            <a:pPr marL="342900" indent="-342900">
              <a:buFont typeface="Wingdings" panose="05000000000000000000" pitchFamily="2" charset="2"/>
              <a:buChar char="l"/>
            </a:pPr>
            <a:r>
              <a:rPr lang="zh-CN" altLang="zh-CN" dirty="0"/>
              <a:t>最后，由公司的技术人员和开发人员直接介入信息化项目的开发工作，待信息系统建成后能够迅速的推广应用。参与研发的业务人员对系统功能也会有明确的认识，从而能很快发挥作用，取得预期的经济效益。</a:t>
            </a:r>
            <a:endParaRPr lang="zh-CN" altLang="en-US" dirty="0"/>
          </a:p>
        </p:txBody>
      </p:sp>
    </p:spTree>
    <p:extLst>
      <p:ext uri="{BB962C8B-B14F-4D97-AF65-F5344CB8AC3E}">
        <p14:creationId xmlns:p14="http://schemas.microsoft.com/office/powerpoint/2010/main" val="219443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建设原则</a:t>
            </a:r>
            <a:endParaRPr lang="zh-CN" altLang="en-US" dirty="0"/>
          </a:p>
        </p:txBody>
      </p:sp>
      <p:sp>
        <p:nvSpPr>
          <p:cNvPr id="3" name="副标题 2"/>
          <p:cNvSpPr>
            <a:spLocks noGrp="1"/>
          </p:cNvSpPr>
          <p:nvPr>
            <p:ph type="subTitle" idx="1"/>
          </p:nvPr>
        </p:nvSpPr>
        <p:spPr>
          <a:xfrm>
            <a:off x="674965" y="884970"/>
            <a:ext cx="10699487" cy="453650"/>
          </a:xfrm>
        </p:spPr>
        <p:txBody>
          <a:bodyPr/>
          <a:lstStyle/>
          <a:p>
            <a:r>
              <a:rPr lang="zh-CN" altLang="zh-CN" dirty="0"/>
              <a:t>始终坚持开放的技术体系</a:t>
            </a:r>
            <a:endParaRPr lang="zh-CN" altLang="en-US" dirty="0"/>
          </a:p>
        </p:txBody>
      </p:sp>
      <p:sp>
        <p:nvSpPr>
          <p:cNvPr id="4" name="副标题 2"/>
          <p:cNvSpPr txBox="1">
            <a:spLocks/>
          </p:cNvSpPr>
          <p:nvPr/>
        </p:nvSpPr>
        <p:spPr>
          <a:xfrm>
            <a:off x="674965" y="1461973"/>
            <a:ext cx="10955861" cy="460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600" dirty="0"/>
              <a:t>作为支持风神物流数据化战略转型的基础技术开发平台，</a:t>
            </a:r>
            <a:r>
              <a:rPr lang="en-US" altLang="zh-CN" sz="1600" dirty="0"/>
              <a:t>LCP</a:t>
            </a:r>
            <a:r>
              <a:rPr lang="zh-CN" altLang="zh-CN" sz="1600" dirty="0"/>
              <a:t>平台必须跟随公司业务的发展而不断进化。如果在某些方面选择了错误的技术，则会导致显著提高的开发成本和大幅降低的开发灵活性。拥抱开源技术，坚持打造开放的技术体系，则可以最大程度的获取如下优势。</a:t>
            </a:r>
          </a:p>
          <a:p>
            <a:pPr marL="285750" indent="-285750">
              <a:buFont typeface="Wingdings" panose="05000000000000000000" pitchFamily="2" charset="2"/>
              <a:buChar char="l"/>
            </a:pPr>
            <a:r>
              <a:rPr lang="zh-CN" altLang="zh-CN" sz="1600" dirty="0"/>
              <a:t>成本。一方面，每一项成熟的开源技术，都有着广阔的市场接受度，市面上存在着大量技术娴熟，研究深入的技术人才，可以充分降低软件的人力成本；另一方面，使用例如</a:t>
            </a:r>
            <a:r>
              <a:rPr lang="en-US" altLang="zh-CN" sz="1600" dirty="0"/>
              <a:t>Linux</a:t>
            </a:r>
            <a:r>
              <a:rPr lang="zh-CN" altLang="zh-CN" sz="1600" dirty="0"/>
              <a:t>等开源方案，在保证软件应用稳定性的前提下，可以显著降低软件的实施费用，包括版权费，维护费等。</a:t>
            </a:r>
          </a:p>
          <a:p>
            <a:pPr marL="285750" indent="-285750">
              <a:buFont typeface="Wingdings" panose="05000000000000000000" pitchFamily="2" charset="2"/>
              <a:buChar char="l"/>
            </a:pPr>
            <a:r>
              <a:rPr lang="zh-CN" altLang="zh-CN" sz="1600" dirty="0"/>
              <a:t>质量。每一项成熟的开源技术，背后都有对应的国际软件巨头主导其开发过程，另外也都有一个蓬勃发展的社区推动其发展。数以百计、千计的开发人员不断基于用户需求完善产品，数不清的测试人员和终端用户每时每刻都在使用与反馈软件问题。经过无数人无数次的测试和验证，最终发布一个稳健的稳定版本。</a:t>
            </a:r>
          </a:p>
          <a:p>
            <a:pPr marL="285750" indent="-285750">
              <a:buFont typeface="Wingdings" panose="05000000000000000000" pitchFamily="2" charset="2"/>
              <a:buChar char="l"/>
            </a:pPr>
            <a:r>
              <a:rPr lang="zh-CN" altLang="zh-CN" sz="1600" dirty="0"/>
              <a:t>灵活。传统的产品定制严重受制于软件供应商的技术束缚，甚至需要全盘接受供应商的观点、要求、决定、价格、优先次序和时间表。这会严重限制付费购买的产品实施效果。选择开放的技术体系，意味着不再被锁定使用某个特定供应商的特定技术架构。只要遵守相同的技术标准，技术体系内的每个环节，都可以被其它同类供应商所替换。技术的移植性，业务的响应能力显著增强。</a:t>
            </a:r>
            <a:endParaRPr lang="zh-CN" altLang="en-US" sz="1600" dirty="0"/>
          </a:p>
        </p:txBody>
      </p:sp>
    </p:spTree>
    <p:extLst>
      <p:ext uri="{BB962C8B-B14F-4D97-AF65-F5344CB8AC3E}">
        <p14:creationId xmlns:p14="http://schemas.microsoft.com/office/powerpoint/2010/main" val="141227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建设目标</a:t>
            </a:r>
            <a:endParaRPr lang="zh-CN" altLang="en-US" dirty="0"/>
          </a:p>
        </p:txBody>
      </p:sp>
      <p:sp>
        <p:nvSpPr>
          <p:cNvPr id="3" name="副标题 2"/>
          <p:cNvSpPr>
            <a:spLocks noGrp="1"/>
          </p:cNvSpPr>
          <p:nvPr>
            <p:ph type="subTitle" idx="1"/>
          </p:nvPr>
        </p:nvSpPr>
        <p:spPr>
          <a:xfrm>
            <a:off x="674965" y="1132798"/>
            <a:ext cx="7917313" cy="453650"/>
          </a:xfrm>
        </p:spPr>
        <p:txBody>
          <a:bodyPr/>
          <a:lstStyle/>
          <a:p>
            <a:r>
              <a:rPr lang="zh-CN" altLang="zh-CN" dirty="0"/>
              <a:t>一站式的开发平台</a:t>
            </a:r>
            <a:endParaRPr lang="zh-CN" altLang="en-US" dirty="0"/>
          </a:p>
        </p:txBody>
      </p:sp>
      <p:sp>
        <p:nvSpPr>
          <p:cNvPr id="4" name="副标题 2"/>
          <p:cNvSpPr txBox="1">
            <a:spLocks/>
          </p:cNvSpPr>
          <p:nvPr/>
        </p:nvSpPr>
        <p:spPr>
          <a:xfrm>
            <a:off x="674965" y="2034541"/>
            <a:ext cx="10955861" cy="245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zh-CN" dirty="0"/>
              <a:t>传统企业开发的过程中，客户往往需要对不同的技术框架进行选型研究，各种不同技术平台的版本不一致以及框架的兼容性问题常常耗费大量的研究时间。</a:t>
            </a:r>
            <a:r>
              <a:rPr lang="en-US" altLang="zh-CN" dirty="0"/>
              <a:t>LCP </a:t>
            </a:r>
            <a:r>
              <a:rPr lang="zh-CN" altLang="zh-CN" dirty="0"/>
              <a:t>平台基于</a:t>
            </a:r>
            <a:r>
              <a:rPr lang="en-US" altLang="zh-CN" dirty="0"/>
              <a:t> Java EE </a:t>
            </a:r>
            <a:r>
              <a:rPr lang="zh-CN" altLang="zh-CN" dirty="0"/>
              <a:t>开源技术体系构建，支持多种主流数据库，可以很容易的部署在包括公有云和私有云在内的各种</a:t>
            </a:r>
            <a:r>
              <a:rPr lang="en-US" altLang="zh-CN" dirty="0"/>
              <a:t> PASS </a:t>
            </a:r>
            <a:r>
              <a:rPr lang="zh-CN" altLang="zh-CN" dirty="0"/>
              <a:t>平台，支持在</a:t>
            </a:r>
            <a:r>
              <a:rPr lang="en-US" altLang="zh-CN" dirty="0"/>
              <a:t> Docker </a:t>
            </a:r>
            <a:r>
              <a:rPr lang="zh-CN" altLang="zh-CN" dirty="0"/>
              <a:t>等虚拟化容器中部署，提供了从前端到后端的一站式技术方案。项目组无需再为各种技术选型而耗费大量宝贵时间，节省出更多精力来专注业务实现，快速应对需求变化。</a:t>
            </a:r>
            <a:endParaRPr lang="zh-CN" altLang="en-US" sz="1600" dirty="0"/>
          </a:p>
        </p:txBody>
      </p:sp>
    </p:spTree>
    <p:extLst>
      <p:ext uri="{BB962C8B-B14F-4D97-AF65-F5344CB8AC3E}">
        <p14:creationId xmlns:p14="http://schemas.microsoft.com/office/powerpoint/2010/main" val="76779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471265" cy="465926"/>
          </a:xfrm>
        </p:spPr>
        <p:txBody>
          <a:bodyPr/>
          <a:lstStyle/>
          <a:p>
            <a:r>
              <a:rPr lang="zh-CN" altLang="en-US" dirty="0" smtClean="0"/>
              <a:t>什么是</a:t>
            </a:r>
            <a:r>
              <a:rPr lang="en-US" altLang="zh-CN" dirty="0" smtClean="0"/>
              <a:t>LCP-</a:t>
            </a:r>
            <a:r>
              <a:rPr lang="zh-CN" altLang="en-US" dirty="0" smtClean="0"/>
              <a:t>建设目标</a:t>
            </a:r>
            <a:endParaRPr lang="zh-CN" altLang="en-US" dirty="0"/>
          </a:p>
        </p:txBody>
      </p:sp>
      <p:sp>
        <p:nvSpPr>
          <p:cNvPr id="3" name="副标题 2"/>
          <p:cNvSpPr>
            <a:spLocks noGrp="1"/>
          </p:cNvSpPr>
          <p:nvPr>
            <p:ph type="subTitle" idx="1"/>
          </p:nvPr>
        </p:nvSpPr>
        <p:spPr>
          <a:xfrm>
            <a:off x="674965" y="1132798"/>
            <a:ext cx="7917313" cy="453650"/>
          </a:xfrm>
        </p:spPr>
        <p:txBody>
          <a:bodyPr/>
          <a:lstStyle/>
          <a:p>
            <a:r>
              <a:rPr lang="zh-CN" altLang="zh-CN" dirty="0"/>
              <a:t>企业级流程解决方案</a:t>
            </a:r>
            <a:endParaRPr lang="zh-CN" altLang="en-US" dirty="0"/>
          </a:p>
        </p:txBody>
      </p:sp>
      <p:sp>
        <p:nvSpPr>
          <p:cNvPr id="4" name="副标题 2"/>
          <p:cNvSpPr txBox="1">
            <a:spLocks/>
          </p:cNvSpPr>
          <p:nvPr/>
        </p:nvSpPr>
        <p:spPr>
          <a:xfrm>
            <a:off x="674965" y="2034541"/>
            <a:ext cx="10955861" cy="245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en-US" altLang="zh-CN" dirty="0"/>
              <a:t>LCP</a:t>
            </a:r>
            <a:r>
              <a:rPr lang="zh-CN" altLang="zh-CN" dirty="0"/>
              <a:t>平台工作流引擎基于</a:t>
            </a:r>
            <a:r>
              <a:rPr lang="en-US" altLang="zh-CN" dirty="0"/>
              <a:t> BPMN2.0 </a:t>
            </a:r>
            <a:r>
              <a:rPr lang="zh-CN" altLang="zh-CN" dirty="0"/>
              <a:t>规范设计，提供在线图形化设计器，用户通过鼠标拖拽即可快速完成业务流程设计和部署，极大的提高了工作效率。针对企业流程经常变化的特点，</a:t>
            </a:r>
            <a:r>
              <a:rPr lang="en-US" altLang="zh-CN" dirty="0"/>
              <a:t>LCP</a:t>
            </a:r>
            <a:r>
              <a:rPr lang="zh-CN" altLang="zh-CN" dirty="0"/>
              <a:t>平台工作流引擎支持多版本的流程管理，不同版本的流程都可以独立运行，互不影响。支持中国特色的会签，加签，撤回等特殊功能，项目组可以通过设置审批规则及时调整审批人员，无需重新设计和部署流程，及时应对流程变化。后台流程监控功能可方便管理员对正在运行的流程进行状态管控。</a:t>
            </a:r>
            <a:endParaRPr lang="zh-CN" altLang="en-US" sz="1600" dirty="0"/>
          </a:p>
        </p:txBody>
      </p:sp>
    </p:spTree>
    <p:extLst>
      <p:ext uri="{BB962C8B-B14F-4D97-AF65-F5344CB8AC3E}">
        <p14:creationId xmlns:p14="http://schemas.microsoft.com/office/powerpoint/2010/main" val="27794459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3266</TotalTime>
  <Words>3007</Words>
  <Application>Microsoft Office PowerPoint</Application>
  <PresentationFormat>宽屏</PresentationFormat>
  <Paragraphs>212</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ＭＳ Ｐゴシック</vt:lpstr>
      <vt:lpstr>等线</vt:lpstr>
      <vt:lpstr>思源黑体 CN Heavy</vt:lpstr>
      <vt:lpstr>思源黑体 CN Medium</vt:lpstr>
      <vt:lpstr>思源黑体 CN Normal</vt:lpstr>
      <vt:lpstr>宋体</vt:lpstr>
      <vt:lpstr>微软雅黑</vt:lpstr>
      <vt:lpstr>Arial</vt:lpstr>
      <vt:lpstr>Arial Black</vt:lpstr>
      <vt:lpstr>Calibri</vt:lpstr>
      <vt:lpstr>Times New Roman</vt:lpstr>
      <vt:lpstr>Wingdings</vt:lpstr>
      <vt:lpstr>Office 主题</vt:lpstr>
      <vt:lpstr>LCP平台简介</vt:lpstr>
      <vt:lpstr>PowerPoint 演示文稿</vt:lpstr>
      <vt:lpstr>什么是LCP</vt:lpstr>
      <vt:lpstr>什么是LCP-研发背景</vt:lpstr>
      <vt:lpstr>什么是LCP-建设原则</vt:lpstr>
      <vt:lpstr>什么是LCP-建设原则</vt:lpstr>
      <vt:lpstr>什么是LCP-建设原则</vt:lpstr>
      <vt:lpstr>什么是LCP-建设目标</vt:lpstr>
      <vt:lpstr>什么是LCP-建设目标</vt:lpstr>
      <vt:lpstr>什么是LCP-建设目标</vt:lpstr>
      <vt:lpstr>什么是LCP-建设目标</vt:lpstr>
      <vt:lpstr>什么是LCP-建设机遇</vt:lpstr>
      <vt:lpstr>LCP的组成</vt:lpstr>
      <vt:lpstr>构建开发环境-开发工具</vt:lpstr>
      <vt:lpstr>构建开发环境-IDEA设置</vt:lpstr>
      <vt:lpstr>构建开发环境-IDEA设置</vt:lpstr>
      <vt:lpstr>构建开发环境-IDEA设置</vt:lpstr>
      <vt:lpstr>构建开发环境-IDEA设置</vt:lpstr>
      <vt:lpstr>构建开发环境-IDEA设置</vt:lpstr>
      <vt:lpstr>构建开发环境-Fiddler设置</vt:lpstr>
      <vt:lpstr>构建开发环境-VSCode设置</vt:lpstr>
      <vt:lpstr>构建开发环境-Maven设置</vt:lpstr>
      <vt:lpstr>构建开发环境-服务器环境</vt:lpstr>
      <vt:lpstr>构建开发环境-帮助文档</vt:lpstr>
      <vt:lpstr>后续培训计划</vt:lpstr>
    </vt:vector>
  </TitlesOfParts>
  <Company>szlanyou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卢俊哲(联友科技-IS事业部研发二部M&amp;SC领域)</dc:creator>
  <cp:lastModifiedBy>Users</cp:lastModifiedBy>
  <cp:revision>346</cp:revision>
  <dcterms:created xsi:type="dcterms:W3CDTF">2017-04-23T03:21:31Z</dcterms:created>
  <dcterms:modified xsi:type="dcterms:W3CDTF">2019-11-05T12:41:13Z</dcterms:modified>
</cp:coreProperties>
</file>