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45" r:id="rId2"/>
    <p:sldId id="275" r:id="rId3"/>
    <p:sldId id="276" r:id="rId4"/>
    <p:sldId id="286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40" r:id="rId43"/>
    <p:sldId id="341" r:id="rId44"/>
    <p:sldId id="342" r:id="rId45"/>
    <p:sldId id="337" r:id="rId46"/>
    <p:sldId id="338" r:id="rId47"/>
    <p:sldId id="339" r:id="rId48"/>
    <p:sldId id="343" r:id="rId49"/>
    <p:sldId id="344" r:id="rId50"/>
    <p:sldId id="299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12F47"/>
    <a:srgbClr val="DFE2EB"/>
    <a:srgbClr val="EF8201"/>
    <a:srgbClr val="FFFFFF"/>
    <a:srgbClr val="F0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48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CC8C-C665-40A9-9F28-8FBF6A87A0E4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D020A-4625-45EF-A556-C7886966C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1682" y="2017059"/>
            <a:ext cx="9144000" cy="931863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单击此处编辑封面标题样式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00482" y="3457824"/>
            <a:ext cx="3505200" cy="13636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单击此处编辑封面副标题样式</a:t>
            </a:r>
            <a:endParaRPr lang="zh-CN" altLang="en-US" dirty="0"/>
          </a:p>
        </p:txBody>
      </p:sp>
      <p:sp>
        <p:nvSpPr>
          <p:cNvPr id="6" name="任意多边形 5"/>
          <p:cNvSpPr/>
          <p:nvPr userDrawn="1"/>
        </p:nvSpPr>
        <p:spPr>
          <a:xfrm>
            <a:off x="9212502" y="2017059"/>
            <a:ext cx="2979494" cy="4240865"/>
          </a:xfrm>
          <a:custGeom>
            <a:avLst/>
            <a:gdLst>
              <a:gd name="connsiteX0" fmla="*/ 2979494 w 2979494"/>
              <a:gd name="connsiteY0" fmla="*/ 0 h 4245193"/>
              <a:gd name="connsiteX1" fmla="*/ 2979494 w 2979494"/>
              <a:gd name="connsiteY1" fmla="*/ 4245193 h 4245193"/>
              <a:gd name="connsiteX2" fmla="*/ 0 w 2979494"/>
              <a:gd name="connsiteY2" fmla="*/ 4245193 h 4245193"/>
              <a:gd name="connsiteX3" fmla="*/ 2979494 w 2979494"/>
              <a:gd name="connsiteY3" fmla="*/ 0 h 424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9494" h="4245193">
                <a:moveTo>
                  <a:pt x="2979494" y="0"/>
                </a:moveTo>
                <a:lnTo>
                  <a:pt x="2979494" y="4245193"/>
                </a:lnTo>
                <a:lnTo>
                  <a:pt x="0" y="4245193"/>
                </a:lnTo>
                <a:lnTo>
                  <a:pt x="2979494" y="0"/>
                </a:lnTo>
                <a:close/>
              </a:path>
            </a:pathLst>
          </a:custGeom>
          <a:solidFill>
            <a:srgbClr val="D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424734"/>
            <a:ext cx="3911111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3311691" y="164638"/>
            <a:ext cx="0" cy="5952661"/>
          </a:xfrm>
          <a:prstGeom prst="line">
            <a:avLst/>
          </a:prstGeom>
          <a:noFill/>
          <a:ln w="76200">
            <a:solidFill>
              <a:sysClr val="window" lastClr="FFFFFF">
                <a:lumMod val="85000"/>
              </a:sysClr>
            </a:solidFill>
            <a:beve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63" tIns="42584" rIns="85163" bIns="42584"/>
          <a:lstStyle/>
          <a:p>
            <a:pPr defTabSz="1166677" eaLnBrk="0" hangingPunct="0">
              <a:defRPr/>
            </a:pPr>
            <a:endParaRPr lang="zh-CN" altLang="en-US" sz="204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815937" y="2368077"/>
            <a:ext cx="1565255" cy="82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163" tIns="42584" rIns="85163" bIns="42584" anchor="ctr">
            <a:spAutoFit/>
          </a:bodyPr>
          <a:lstStyle/>
          <a:p>
            <a:pPr algn="ctr" defTabSz="11666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12F4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目录</a:t>
            </a:r>
            <a:r>
              <a:rPr lang="zh-CN" altLang="en-US" sz="2400" b="1" dirty="0">
                <a:solidFill>
                  <a:srgbClr val="0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 </a:t>
            </a:r>
          </a:p>
          <a:p>
            <a:pPr algn="ctr" defTabSz="11666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2F4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rgbClr val="012F4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63819" y="2276872"/>
            <a:ext cx="5537299" cy="1007072"/>
          </a:xfrm>
          <a:prstGeom prst="rect">
            <a:avLst/>
          </a:prstGeom>
        </p:spPr>
        <p:txBody>
          <a:bodyPr anchor="ctr"/>
          <a:lstStyle>
            <a:lvl1pPr marL="0" indent="-431989">
              <a:lnSpc>
                <a:spcPct val="150000"/>
              </a:lnSpc>
              <a:buClr>
                <a:srgbClr val="EF8201"/>
              </a:buClr>
              <a:buFont typeface="Wingdings" panose="05000000000000000000" pitchFamily="2" charset="2"/>
              <a:buChar char="n"/>
              <a:defRPr sz="2000" b="1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143339" y="82047"/>
            <a:ext cx="3746982" cy="46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372" tIns="38686" rIns="77372" bIns="38686" anchor="ctr">
            <a:spAutoFit/>
          </a:bodyPr>
          <a:lstStyle>
            <a:lvl1pPr algn="l">
              <a:def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defRPr>
            </a:lvl1pPr>
          </a:lstStyle>
          <a:p>
            <a:pPr marL="0" lvl="0">
              <a:spcBef>
                <a:spcPct val="50000"/>
              </a:spcBef>
            </a:pPr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4965" y="1370125"/>
            <a:ext cx="791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FontTx/>
              <a:buNone/>
              <a:def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 smtClean="0"/>
              <a:t>单击此处编辑内容样式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-662" y="644691"/>
            <a:ext cx="571261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29999">
                <a:srgbClr val="FF0000"/>
              </a:gs>
              <a:gs pos="100000">
                <a:srgbClr val="C00000"/>
              </a:gs>
            </a:gsLst>
            <a:lin ang="5400000" scaled="1"/>
          </a:gradFill>
          <a:ln w="25400" cap="flat" cmpd="sng" algn="ctr">
            <a:solidFill>
              <a:srgbClr val="012F4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790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PE01561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621022"/>
            <a:ext cx="3744416" cy="24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48747" y="1044155"/>
            <a:ext cx="4243726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333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Thank you</a:t>
            </a:r>
            <a:r>
              <a:rPr lang="en-US" altLang="zh-CN" sz="5333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4861929" y="2692595"/>
            <a:ext cx="2064989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333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Q</a:t>
            </a:r>
            <a:r>
              <a:rPr lang="en-US" altLang="zh-CN" sz="5333" b="1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&amp;</a:t>
            </a:r>
            <a:r>
              <a:rPr lang="en-US" altLang="zh-CN" sz="5333" b="1" i="1" dirty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altLang="zh-CN" sz="5333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导指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06"/>
          <p:cNvSpPr>
            <a:spLocks noChangeArrowheads="1"/>
          </p:cNvSpPr>
          <p:nvPr userDrawn="1"/>
        </p:nvSpPr>
        <p:spPr bwMode="auto">
          <a:xfrm>
            <a:off x="3119669" y="1983712"/>
            <a:ext cx="5468224" cy="9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163" tIns="51581" rIns="103163" bIns="5158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领 导 指 摘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附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6"/>
          <p:cNvSpPr>
            <a:spLocks noChangeArrowheads="1"/>
          </p:cNvSpPr>
          <p:nvPr userDrawn="1"/>
        </p:nvSpPr>
        <p:spPr bwMode="auto">
          <a:xfrm>
            <a:off x="3311691" y="1983712"/>
            <a:ext cx="5468224" cy="9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163" tIns="51581" rIns="103163" bIns="5158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附   件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chemeClr val="bg1">
                  <a:lumMod val="46000"/>
                  <a:lumOff val="54000"/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15"/>
          </a:p>
        </p:txBody>
      </p:sp>
      <p:sp>
        <p:nvSpPr>
          <p:cNvPr id="4" name="矩形 3"/>
          <p:cNvSpPr/>
          <p:nvPr userDrawn="1"/>
        </p:nvSpPr>
        <p:spPr>
          <a:xfrm>
            <a:off x="0" y="6262255"/>
            <a:ext cx="12191996" cy="595745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 userDrawn="1"/>
        </p:nvSpPr>
        <p:spPr>
          <a:xfrm>
            <a:off x="8794376" y="6262254"/>
            <a:ext cx="3397620" cy="595746"/>
          </a:xfrm>
          <a:custGeom>
            <a:avLst/>
            <a:gdLst>
              <a:gd name="connsiteX0" fmla="*/ 418126 w 3397620"/>
              <a:gd name="connsiteY0" fmla="*/ 0 h 595747"/>
              <a:gd name="connsiteX1" fmla="*/ 3397620 w 3397620"/>
              <a:gd name="connsiteY1" fmla="*/ 0 h 595747"/>
              <a:gd name="connsiteX2" fmla="*/ 3397620 w 3397620"/>
              <a:gd name="connsiteY2" fmla="*/ 595747 h 595747"/>
              <a:gd name="connsiteX3" fmla="*/ 0 w 3397620"/>
              <a:gd name="connsiteY3" fmla="*/ 595747 h 595747"/>
              <a:gd name="connsiteX4" fmla="*/ 418126 w 3397620"/>
              <a:gd name="connsiteY4" fmla="*/ 0 h 59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7620" h="595747">
                <a:moveTo>
                  <a:pt x="418126" y="0"/>
                </a:moveTo>
                <a:lnTo>
                  <a:pt x="3397620" y="0"/>
                </a:lnTo>
                <a:lnTo>
                  <a:pt x="3397620" y="595747"/>
                </a:lnTo>
                <a:lnTo>
                  <a:pt x="0" y="595747"/>
                </a:lnTo>
                <a:lnTo>
                  <a:pt x="418126" y="0"/>
                </a:lnTo>
                <a:close/>
              </a:path>
            </a:pathLst>
          </a:custGeom>
          <a:solidFill>
            <a:srgbClr val="01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9835904" y="6406236"/>
            <a:ext cx="206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● 服务 ● 共创价值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7"/>
          <p:cNvSpPr txBox="1">
            <a:spLocks/>
          </p:cNvSpPr>
          <p:nvPr userDrawn="1"/>
        </p:nvSpPr>
        <p:spPr>
          <a:xfrm>
            <a:off x="8289546" y="6406236"/>
            <a:ext cx="504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866B30-BDE5-4977-9A7E-1A0FEAD1CAC5}" type="slidenum">
              <a:rPr lang="zh-CN" altLang="en-US" sz="18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algn="ctr"/>
              <a:t>‹#›</a:t>
            </a:fld>
            <a:endPara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387909" cy="465926"/>
          </a:xfrm>
        </p:spPr>
        <p:txBody>
          <a:bodyPr/>
          <a:lstStyle/>
          <a:p>
            <a:r>
              <a:rPr lang="zh-CN" altLang="en-US" dirty="0" smtClean="0"/>
              <a:t>向伟大的程序员致敬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587"/>
            <a:ext cx="12192000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数据库初始化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42835"/>
            <a:ext cx="7917313" cy="453650"/>
          </a:xfrm>
        </p:spPr>
        <p:txBody>
          <a:bodyPr/>
          <a:lstStyle/>
          <a:p>
            <a:r>
              <a:rPr lang="zh-CN" altLang="en-US" dirty="0"/>
              <a:t>使用如下信息连接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507976"/>
            <a:ext cx="4850446" cy="163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4" y="3256342"/>
            <a:ext cx="10690943" cy="14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/>
              <a:t>utf8mb4</a:t>
            </a:r>
            <a:r>
              <a:rPr lang="zh-CN" altLang="en-US" dirty="0"/>
              <a:t>字符集，</a:t>
            </a:r>
            <a:r>
              <a:rPr lang="zh-CN" altLang="en-US" dirty="0" smtClean="0"/>
              <a:t>创建数据库</a:t>
            </a:r>
            <a:r>
              <a:rPr lang="zh-CN" altLang="en-US" dirty="0"/>
              <a:t>。数据库名称可按需求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访问</a:t>
            </a:r>
            <a:r>
              <a:rPr lang="en-US" altLang="zh-CN" dirty="0"/>
              <a:t>target\war\work\</a:t>
            </a:r>
            <a:r>
              <a:rPr lang="en-US" altLang="zh-CN" dirty="0" err="1"/>
              <a:t>com.fsl</a:t>
            </a:r>
            <a:r>
              <a:rPr lang="en-US" altLang="zh-CN" dirty="0"/>
              <a:t>\</a:t>
            </a:r>
            <a:r>
              <a:rPr lang="en-US" altLang="zh-CN" dirty="0" err="1"/>
              <a:t>lcp.extension</a:t>
            </a:r>
            <a:r>
              <a:rPr lang="en-US" altLang="zh-CN" dirty="0"/>
              <a:t>\WEB-INF\classes\</a:t>
            </a:r>
            <a:r>
              <a:rPr lang="en-US" altLang="zh-CN" dirty="0" err="1"/>
              <a:t>db</a:t>
            </a:r>
            <a:r>
              <a:rPr lang="zh-CN" altLang="en-US" dirty="0"/>
              <a:t>路径，按顺序执行脚本，初始化表结构与表数据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7" y="4888684"/>
            <a:ext cx="5212599" cy="964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46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数据库初始化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65026"/>
            <a:ext cx="10161102" cy="1253869"/>
          </a:xfrm>
        </p:spPr>
        <p:txBody>
          <a:bodyPr/>
          <a:lstStyle/>
          <a:p>
            <a:r>
              <a:rPr lang="zh-CN" altLang="en-US" dirty="0"/>
              <a:t>平台默认使用</a:t>
            </a:r>
            <a:r>
              <a:rPr lang="en-US" altLang="zh-CN" dirty="0"/>
              <a:t>JNDI</a:t>
            </a:r>
            <a:r>
              <a:rPr lang="zh-CN" altLang="en-US" dirty="0"/>
              <a:t>配置数据源。数据源的配置独立于项目配置。打开</a:t>
            </a:r>
            <a:r>
              <a:rPr lang="en-US" altLang="zh-CN" dirty="0"/>
              <a:t>tomcat</a:t>
            </a:r>
            <a:r>
              <a:rPr lang="zh-CN" altLang="en-US" dirty="0"/>
              <a:t>安装目录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/context.xml</a:t>
            </a:r>
            <a:r>
              <a:rPr lang="zh-CN" altLang="en-US" dirty="0"/>
              <a:t>文件，添加如下配置。注意各参数应按需修改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483220"/>
            <a:ext cx="8315325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339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首次启动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62476"/>
            <a:ext cx="10477297" cy="853760"/>
          </a:xfrm>
        </p:spPr>
        <p:txBody>
          <a:bodyPr/>
          <a:lstStyle/>
          <a:p>
            <a:r>
              <a:rPr lang="zh-CN" altLang="en-US" dirty="0"/>
              <a:t>本地先行启动</a:t>
            </a:r>
            <a:r>
              <a:rPr lang="en-US" altLang="zh-CN" dirty="0" err="1"/>
              <a:t>Redis</a:t>
            </a:r>
            <a:r>
              <a:rPr lang="zh-CN" altLang="en-US" dirty="0"/>
              <a:t>。使用</a:t>
            </a:r>
            <a:r>
              <a:rPr lang="en-US" altLang="zh-CN" dirty="0"/>
              <a:t>Idea</a:t>
            </a:r>
            <a:r>
              <a:rPr lang="zh-CN" altLang="en-US" dirty="0"/>
              <a:t>打开项目并完成</a:t>
            </a:r>
            <a:r>
              <a:rPr lang="en-US" altLang="zh-CN" dirty="0"/>
              <a:t>Tomcat</a:t>
            </a:r>
            <a:r>
              <a:rPr lang="zh-CN" altLang="en-US" dirty="0"/>
              <a:t>配置。使用</a:t>
            </a:r>
            <a:r>
              <a:rPr lang="en-US" altLang="zh-CN" dirty="0"/>
              <a:t>admin/Fslgz@1234!!</a:t>
            </a:r>
            <a:r>
              <a:rPr lang="zh-CN" altLang="en-US" dirty="0"/>
              <a:t>登录，成功启动后的面如下。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31" y="2051846"/>
            <a:ext cx="10277964" cy="41444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721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项目参数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68473"/>
            <a:ext cx="9451801" cy="57831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\main\resources\profiles</a:t>
            </a:r>
            <a:r>
              <a:rPr lang="zh-CN" altLang="en-US" dirty="0"/>
              <a:t>目录下，存储了项目四套环境参数配置，说明如下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52673"/>
              </p:ext>
            </p:extLst>
          </p:nvPr>
        </p:nvGraphicFramePr>
        <p:xfrm>
          <a:off x="827040" y="1967289"/>
          <a:ext cx="8504968" cy="275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484">
                  <a:extLst>
                    <a:ext uri="{9D8B030D-6E8A-4147-A177-3AD203B41FA5}">
                      <a16:colId xmlns="" xmlns:a16="http://schemas.microsoft.com/office/drawing/2014/main" val="4094003365"/>
                    </a:ext>
                  </a:extLst>
                </a:gridCol>
                <a:gridCol w="4252484">
                  <a:extLst>
                    <a:ext uri="{9D8B030D-6E8A-4147-A177-3AD203B41FA5}">
                      <a16:colId xmlns="" xmlns:a16="http://schemas.microsoft.com/office/drawing/2014/main" val="3525830555"/>
                    </a:ext>
                  </a:extLst>
                </a:gridCol>
              </a:tblGrid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altLang="en-US" sz="28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altLang="en-US" sz="28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025041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开发环境参数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87764351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综测环境参数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59901645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业测环境参数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44377741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正式环境参数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45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6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项目参数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0962" y="959927"/>
            <a:ext cx="7917313" cy="453650"/>
          </a:xfrm>
        </p:spPr>
        <p:txBody>
          <a:bodyPr/>
          <a:lstStyle/>
          <a:p>
            <a:r>
              <a:rPr lang="zh-CN" altLang="en-US" b="1" dirty="0" smtClean="0"/>
              <a:t>系统配置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2" y="1607633"/>
            <a:ext cx="6115050" cy="1933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580963" y="3735264"/>
            <a:ext cx="24186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分布式主键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2" y="4500963"/>
            <a:ext cx="4000500" cy="125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538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项目参数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46282"/>
            <a:ext cx="7917313" cy="453650"/>
          </a:xfrm>
        </p:spPr>
        <p:txBody>
          <a:bodyPr/>
          <a:lstStyle/>
          <a:p>
            <a:r>
              <a:rPr lang="zh-CN" altLang="en-US" b="1" dirty="0"/>
              <a:t>分布式</a:t>
            </a:r>
            <a:r>
              <a:rPr lang="zh-CN" altLang="en-US" b="1" dirty="0" smtClean="0"/>
              <a:t>锁（暂未使用）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199932"/>
            <a:ext cx="4457700" cy="194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674965" y="3472391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任务调度配置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5" y="4079682"/>
            <a:ext cx="3829050" cy="1057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44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项目参数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b="1" dirty="0"/>
              <a:t>通知</a:t>
            </a:r>
            <a:r>
              <a:rPr lang="zh-CN" altLang="en-US" b="1" dirty="0" smtClean="0"/>
              <a:t>管理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066779"/>
            <a:ext cx="5798722" cy="34655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557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/>
              <a:t>项目参数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80465"/>
            <a:ext cx="7917313" cy="453650"/>
          </a:xfrm>
        </p:spPr>
        <p:txBody>
          <a:bodyPr/>
          <a:lstStyle/>
          <a:p>
            <a:r>
              <a:rPr lang="zh-CN" altLang="en-US" dirty="0"/>
              <a:t>提醒</a:t>
            </a:r>
            <a:r>
              <a:rPr lang="zh-CN" altLang="en-US" dirty="0" smtClean="0"/>
              <a:t>消息（暂未使用）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322416"/>
            <a:ext cx="4019550" cy="2162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3572892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5" y="4050826"/>
            <a:ext cx="5096809" cy="23144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431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项目参数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71919"/>
            <a:ext cx="7917313" cy="453650"/>
          </a:xfrm>
        </p:spPr>
        <p:txBody>
          <a:bodyPr/>
          <a:lstStyle/>
          <a:p>
            <a:r>
              <a:rPr lang="zh-CN" altLang="en-US" b="1" dirty="0"/>
              <a:t>数据库</a:t>
            </a:r>
            <a:r>
              <a:rPr lang="zh-CN" altLang="en-US" b="1" dirty="0" smtClean="0"/>
              <a:t>配置</a:t>
            </a:r>
            <a:r>
              <a:rPr lang="zh-CN" altLang="en-US" b="1" dirty="0"/>
              <a:t>，</a:t>
            </a:r>
            <a:r>
              <a:rPr lang="zh-CN" altLang="en-US" b="1" dirty="0" smtClean="0"/>
              <a:t>注意</a:t>
            </a:r>
            <a:r>
              <a:rPr lang="en-US" altLang="zh-CN" b="1" dirty="0" err="1"/>
              <a:t>jndiName</a:t>
            </a:r>
            <a:r>
              <a:rPr lang="zh-CN" altLang="en-US" b="1" dirty="0"/>
              <a:t>的配置需与</a:t>
            </a:r>
            <a:r>
              <a:rPr lang="en-US" altLang="zh-CN" b="1" dirty="0"/>
              <a:t>tomcat</a:t>
            </a:r>
            <a:r>
              <a:rPr lang="zh-CN" altLang="en-US" b="1" dirty="0"/>
              <a:t>中保持一致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322150"/>
            <a:ext cx="4581525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3752356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消息队列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5" y="4206006"/>
            <a:ext cx="4600575" cy="2314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396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项目参数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954" y="883015"/>
            <a:ext cx="7917313" cy="453650"/>
          </a:xfrm>
        </p:spPr>
        <p:txBody>
          <a:bodyPr/>
          <a:lstStyle/>
          <a:p>
            <a:r>
              <a:rPr lang="zh-CN" altLang="en-US" b="1" dirty="0"/>
              <a:t>单点</a:t>
            </a:r>
            <a:r>
              <a:rPr lang="zh-CN" altLang="en-US" b="1" dirty="0" smtClean="0"/>
              <a:t>配置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9" y="1415397"/>
            <a:ext cx="9163050" cy="1600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92954" y="3094329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服务</a:t>
            </a:r>
            <a:r>
              <a:rPr lang="zh-CN" altLang="en-US" b="1" dirty="0" smtClean="0"/>
              <a:t>目录（暂未使用）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4" y="3920435"/>
            <a:ext cx="556260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25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构建第一个</a:t>
            </a:r>
            <a:r>
              <a:rPr lang="en-US" altLang="zh-CN" dirty="0" smtClean="0"/>
              <a:t>LCP</a:t>
            </a:r>
            <a:r>
              <a:rPr lang="zh-CN" altLang="en-US" dirty="0" smtClean="0"/>
              <a:t>应用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0482" y="3457824"/>
            <a:ext cx="3644880" cy="1363662"/>
          </a:xfrm>
        </p:spPr>
        <p:txBody>
          <a:bodyPr/>
          <a:lstStyle/>
          <a:p>
            <a:r>
              <a:rPr lang="zh-CN" altLang="en-US" dirty="0"/>
              <a:t>编制单位：信息技术部</a:t>
            </a:r>
          </a:p>
          <a:p>
            <a:r>
              <a:rPr lang="zh-CN" altLang="en-US" dirty="0"/>
              <a:t>编  制  人：卢俊哲</a:t>
            </a:r>
          </a:p>
          <a:p>
            <a:r>
              <a:rPr lang="zh-CN" altLang="en-US" dirty="0"/>
              <a:t>编制日期：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项目参数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94110"/>
            <a:ext cx="7917313" cy="453650"/>
          </a:xfrm>
        </p:spPr>
        <p:txBody>
          <a:bodyPr/>
          <a:lstStyle/>
          <a:p>
            <a:r>
              <a:rPr lang="zh-CN" altLang="en-US" b="1" dirty="0"/>
              <a:t>文件</a:t>
            </a:r>
            <a:r>
              <a:rPr lang="zh-CN" altLang="en-US" b="1" dirty="0" smtClean="0"/>
              <a:t>存储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581461"/>
            <a:ext cx="5238750" cy="2276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4173145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门户</a:t>
            </a:r>
            <a:r>
              <a:rPr lang="zh-CN" altLang="en-US" b="1" dirty="0" smtClean="0"/>
              <a:t>集成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5" y="4866029"/>
            <a:ext cx="8162925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9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/>
              <a:t>项目</a:t>
            </a:r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9568"/>
            <a:ext cx="7917313" cy="492443"/>
          </a:xfrm>
        </p:spPr>
        <p:txBody>
          <a:bodyPr/>
          <a:lstStyle/>
          <a:p>
            <a:r>
              <a:rPr lang="zh-CN" altLang="en-US" dirty="0"/>
              <a:t>最多支持四级菜单</a:t>
            </a:r>
            <a:r>
              <a:rPr lang="zh-CN" altLang="en-US" dirty="0" smtClean="0"/>
              <a:t>。菜单分工如下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2742"/>
              </p:ext>
            </p:extLst>
          </p:nvPr>
        </p:nvGraphicFramePr>
        <p:xfrm>
          <a:off x="820244" y="1898923"/>
          <a:ext cx="10443114" cy="331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038">
                  <a:extLst>
                    <a:ext uri="{9D8B030D-6E8A-4147-A177-3AD203B41FA5}">
                      <a16:colId xmlns="" xmlns:a16="http://schemas.microsoft.com/office/drawing/2014/main" val="4094003365"/>
                    </a:ext>
                  </a:extLst>
                </a:gridCol>
                <a:gridCol w="3481038">
                  <a:extLst>
                    <a:ext uri="{9D8B030D-6E8A-4147-A177-3AD203B41FA5}">
                      <a16:colId xmlns="" xmlns:a16="http://schemas.microsoft.com/office/drawing/2014/main" val="3525830555"/>
                    </a:ext>
                  </a:extLst>
                </a:gridCol>
                <a:gridCol w="3481038">
                  <a:extLst>
                    <a:ext uri="{9D8B030D-6E8A-4147-A177-3AD203B41FA5}">
                      <a16:colId xmlns="" xmlns:a16="http://schemas.microsoft.com/office/drawing/2014/main" val="3068660015"/>
                    </a:ext>
                  </a:extLst>
                </a:gridCol>
              </a:tblGrid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altLang="en-US" sz="28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目标使用用户</a:t>
                      </a:r>
                      <a:endParaRPr lang="zh-CN" altLang="en-US" sz="28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归属部门</a:t>
                      </a:r>
                      <a:endParaRPr lang="zh-CN" altLang="en-US" sz="28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025041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业务办理</a:t>
                      </a:r>
                      <a:endParaRPr 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业务担当使用</a:t>
                      </a:r>
                      <a:endParaRPr lang="zh-CN" alt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业务部门</a:t>
                      </a:r>
                      <a:endParaRPr lang="zh-CN" alt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87764351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报表管理</a:t>
                      </a:r>
                      <a:endParaRPr 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901645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配置管理</a:t>
                      </a:r>
                      <a:endParaRPr 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4377741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系统管理</a:t>
                      </a:r>
                      <a:endParaRPr 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系统管理员使用</a:t>
                      </a:r>
                      <a:endParaRPr lang="zh-CN" alt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业务部门</a:t>
                      </a:r>
                      <a:endParaRPr lang="zh-CN" alt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4527085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运维管理</a:t>
                      </a:r>
                      <a:endParaRPr 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运维部门使用</a:t>
                      </a:r>
                      <a:endParaRPr lang="zh-CN" alt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</a:t>
                      </a:r>
                      <a:r>
                        <a:rPr lang="zh-CN" altLang="en-US" sz="2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</a:t>
                      </a:r>
                      <a:endParaRPr lang="zh-CN" altLang="en-US" sz="2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7792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25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/>
              <a:t>业务担当使用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07864"/>
            <a:ext cx="7917313" cy="453650"/>
          </a:xfrm>
        </p:spPr>
        <p:txBody>
          <a:bodyPr/>
          <a:lstStyle/>
          <a:p>
            <a:r>
              <a:rPr lang="zh-CN" altLang="en-US" dirty="0"/>
              <a:t>业务担当</a:t>
            </a:r>
            <a:r>
              <a:rPr lang="zh-CN" altLang="en-US" dirty="0" smtClean="0"/>
              <a:t>使用菜单如下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43080"/>
              </p:ext>
            </p:extLst>
          </p:nvPr>
        </p:nvGraphicFramePr>
        <p:xfrm>
          <a:off x="674965" y="1615159"/>
          <a:ext cx="11084048" cy="4153248"/>
        </p:xfrm>
        <a:graphic>
          <a:graphicData uri="http://schemas.openxmlformats.org/drawingml/2006/table">
            <a:tbl>
              <a:tblPr/>
              <a:tblGrid>
                <a:gridCol w="1324200">
                  <a:extLst>
                    <a:ext uri="{9D8B030D-6E8A-4147-A177-3AD203B41FA5}">
                      <a16:colId xmlns="" xmlns:a16="http://schemas.microsoft.com/office/drawing/2014/main" val="1590883562"/>
                    </a:ext>
                  </a:extLst>
                </a:gridCol>
                <a:gridCol w="1324200">
                  <a:extLst>
                    <a:ext uri="{9D8B030D-6E8A-4147-A177-3AD203B41FA5}">
                      <a16:colId xmlns="" xmlns:a16="http://schemas.microsoft.com/office/drawing/2014/main" val="3626950237"/>
                    </a:ext>
                  </a:extLst>
                </a:gridCol>
                <a:gridCol w="2231523">
                  <a:extLst>
                    <a:ext uri="{9D8B030D-6E8A-4147-A177-3AD203B41FA5}">
                      <a16:colId xmlns="" xmlns:a16="http://schemas.microsoft.com/office/drawing/2014/main" val="2404452087"/>
                    </a:ext>
                  </a:extLst>
                </a:gridCol>
                <a:gridCol w="6204125">
                  <a:extLst>
                    <a:ext uri="{9D8B030D-6E8A-4147-A177-3AD203B41FA5}">
                      <a16:colId xmlns="" xmlns:a16="http://schemas.microsoft.com/office/drawing/2014/main" val="2038225825"/>
                    </a:ext>
                  </a:extLst>
                </a:gridCol>
              </a:tblGrid>
              <a:tr h="4614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二级菜单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三级菜单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7698094"/>
                  </a:ext>
                </a:extLst>
              </a:tr>
              <a:tr h="4614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业务办理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协同管理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我待办的流程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等待我办理的工作流节点信息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75093564"/>
                  </a:ext>
                </a:extLst>
              </a:tr>
              <a:tr h="4614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业务办理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协同管理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抄送我的流程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抄送我知晓的工作流节点信息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4302294"/>
                  </a:ext>
                </a:extLst>
              </a:tr>
              <a:tr h="4614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业务办理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协同管理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我发起的流程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我完成发起的工作流节点信息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6331345"/>
                  </a:ext>
                </a:extLst>
              </a:tr>
              <a:tr h="4614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业务办理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协同管理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我参与的流程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我完成办理的工作流节点信息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5281102"/>
                  </a:ext>
                </a:extLst>
              </a:tr>
              <a:tr h="4614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业务办理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协同管理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自动转交配置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将规定时间内的所有流程任务转交其它人处理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34654452"/>
                  </a:ext>
                </a:extLst>
              </a:tr>
              <a:tr h="4614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业务办理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协同管理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所有待办的流程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获取系统所有的待办节点信息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94873608"/>
                  </a:ext>
                </a:extLst>
              </a:tr>
              <a:tr h="4614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报表管理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报表管理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业务系统报表展示菜单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3014066"/>
                  </a:ext>
                </a:extLst>
              </a:tr>
              <a:tr h="4614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业务系统配置设置菜单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588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1928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/>
              <a:t>系统管理员使用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9747"/>
            <a:ext cx="7917313" cy="453650"/>
          </a:xfrm>
        </p:spPr>
        <p:txBody>
          <a:bodyPr/>
          <a:lstStyle/>
          <a:p>
            <a:r>
              <a:rPr lang="zh-CN" altLang="en-US" dirty="0"/>
              <a:t>系统管理员</a:t>
            </a:r>
            <a:r>
              <a:rPr lang="zh-CN" altLang="en-US" dirty="0" smtClean="0"/>
              <a:t>使用菜单如下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98134"/>
              </p:ext>
            </p:extLst>
          </p:nvPr>
        </p:nvGraphicFramePr>
        <p:xfrm>
          <a:off x="674964" y="2068920"/>
          <a:ext cx="10955861" cy="3015831"/>
        </p:xfrm>
        <a:graphic>
          <a:graphicData uri="http://schemas.openxmlformats.org/drawingml/2006/table">
            <a:tbl>
              <a:tblPr/>
              <a:tblGrid>
                <a:gridCol w="1308886">
                  <a:extLst>
                    <a:ext uri="{9D8B030D-6E8A-4147-A177-3AD203B41FA5}">
                      <a16:colId xmlns="" xmlns:a16="http://schemas.microsoft.com/office/drawing/2014/main" val="4137708836"/>
                    </a:ext>
                  </a:extLst>
                </a:gridCol>
                <a:gridCol w="1308886">
                  <a:extLst>
                    <a:ext uri="{9D8B030D-6E8A-4147-A177-3AD203B41FA5}">
                      <a16:colId xmlns="" xmlns:a16="http://schemas.microsoft.com/office/drawing/2014/main" val="2860548922"/>
                    </a:ext>
                  </a:extLst>
                </a:gridCol>
                <a:gridCol w="2205715">
                  <a:extLst>
                    <a:ext uri="{9D8B030D-6E8A-4147-A177-3AD203B41FA5}">
                      <a16:colId xmlns="" xmlns:a16="http://schemas.microsoft.com/office/drawing/2014/main" val="2084970040"/>
                    </a:ext>
                  </a:extLst>
                </a:gridCol>
                <a:gridCol w="6132374">
                  <a:extLst>
                    <a:ext uri="{9D8B030D-6E8A-4147-A177-3AD203B41FA5}">
                      <a16:colId xmlns="" xmlns:a16="http://schemas.microsoft.com/office/drawing/2014/main" val="1049740899"/>
                    </a:ext>
                  </a:extLst>
                </a:gridCol>
              </a:tblGrid>
              <a:tr h="430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二级菜单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三级菜单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8116393"/>
                  </a:ext>
                </a:extLst>
              </a:tr>
              <a:tr h="4308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管理系统的登录账户信息，为账户分配角色与权限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2993389"/>
                  </a:ext>
                </a:extLst>
              </a:tr>
              <a:tr h="4308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管理系统的角色信息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7590927"/>
                  </a:ext>
                </a:extLst>
              </a:tr>
              <a:tr h="4308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默认角色配置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为岗位设定默认的角色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0499577"/>
                  </a:ext>
                </a:extLst>
              </a:tr>
              <a:tr h="4308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功能分配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为角色分配系统功能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9606747"/>
                  </a:ext>
                </a:extLst>
              </a:tr>
              <a:tr h="4308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职能主担配置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配置各部门职能主担人员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8124753"/>
                  </a:ext>
                </a:extLst>
              </a:tr>
              <a:tr h="4308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职能主担报表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集中展示系统配置的所有部门职能主担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1103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860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运维部门使用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94110"/>
            <a:ext cx="7917313" cy="453650"/>
          </a:xfrm>
        </p:spPr>
        <p:txBody>
          <a:bodyPr/>
          <a:lstStyle/>
          <a:p>
            <a:r>
              <a:rPr lang="zh-CN" altLang="en-US" dirty="0"/>
              <a:t>运维部门</a:t>
            </a:r>
            <a:r>
              <a:rPr lang="zh-CN" altLang="en-US" dirty="0" smtClean="0"/>
              <a:t>使用菜单如下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5330"/>
              </p:ext>
            </p:extLst>
          </p:nvPr>
        </p:nvGraphicFramePr>
        <p:xfrm>
          <a:off x="674965" y="1546786"/>
          <a:ext cx="10921677" cy="4589098"/>
        </p:xfrm>
        <a:graphic>
          <a:graphicData uri="http://schemas.openxmlformats.org/drawingml/2006/table">
            <a:tbl>
              <a:tblPr/>
              <a:tblGrid>
                <a:gridCol w="1304802">
                  <a:extLst>
                    <a:ext uri="{9D8B030D-6E8A-4147-A177-3AD203B41FA5}">
                      <a16:colId xmlns="" xmlns:a16="http://schemas.microsoft.com/office/drawing/2014/main" val="3233763409"/>
                    </a:ext>
                  </a:extLst>
                </a:gridCol>
                <a:gridCol w="1304802">
                  <a:extLst>
                    <a:ext uri="{9D8B030D-6E8A-4147-A177-3AD203B41FA5}">
                      <a16:colId xmlns="" xmlns:a16="http://schemas.microsoft.com/office/drawing/2014/main" val="668321583"/>
                    </a:ext>
                  </a:extLst>
                </a:gridCol>
                <a:gridCol w="2198833">
                  <a:extLst>
                    <a:ext uri="{9D8B030D-6E8A-4147-A177-3AD203B41FA5}">
                      <a16:colId xmlns="" xmlns:a16="http://schemas.microsoft.com/office/drawing/2014/main" val="1861245914"/>
                    </a:ext>
                  </a:extLst>
                </a:gridCol>
                <a:gridCol w="6113240">
                  <a:extLst>
                    <a:ext uri="{9D8B030D-6E8A-4147-A177-3AD203B41FA5}">
                      <a16:colId xmlns="" xmlns:a16="http://schemas.microsoft.com/office/drawing/2014/main" val="4030962983"/>
                    </a:ext>
                  </a:extLst>
                </a:gridCol>
              </a:tblGrid>
              <a:tr h="199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二级菜单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三级菜单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1166801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组织管理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组织管理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管理公司信息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1527741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组织管理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部门管理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管理公司内各层级部门信息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4723333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组织管理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岗位管理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管理部门内各岗位信息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9198600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组织管理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员工管理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管理岗位内各员工信息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9427979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管理系统的登录账户信息，为账户分配角色与权限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8096794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登录配置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管理各账户的安全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登录策略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0373127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角色管理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管理系统的角色信息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0224101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默认角色配置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为岗位设定默认的角色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778683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资源管理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管理系统内所有的请求地址资源，定义资源权限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89845017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功能维护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管理系统内功能清单，为功能绑定地址资源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9012386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功能分配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为角色分配系统功能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8386556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数据资源管理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管理系统内所有的数据权限规则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7578544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数据资源分配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为账户分配数据权限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4073378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外观维护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管理系统标题与图标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6563152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首页配置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管理登录首页的仪表盘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9756556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管理系统参数信息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4762115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管理系统数据字典信息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8635000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LOV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LOV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2939128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流水号配置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管理系统流水号信息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6881444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快捷键配置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管理页面操作快捷键信息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8901310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多语言定义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管理系统多语言类型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2378559"/>
                  </a:ext>
                </a:extLst>
              </a:tr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多语言描述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管理系统各语言具体描述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555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4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运维部门使用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66437"/>
              </p:ext>
            </p:extLst>
          </p:nvPr>
        </p:nvGraphicFramePr>
        <p:xfrm>
          <a:off x="422779" y="945861"/>
          <a:ext cx="11276413" cy="5126355"/>
        </p:xfrm>
        <a:graphic>
          <a:graphicData uri="http://schemas.openxmlformats.org/drawingml/2006/table">
            <a:tbl>
              <a:tblPr/>
              <a:tblGrid>
                <a:gridCol w="1347182">
                  <a:extLst>
                    <a:ext uri="{9D8B030D-6E8A-4147-A177-3AD203B41FA5}">
                      <a16:colId xmlns="" xmlns:a16="http://schemas.microsoft.com/office/drawing/2014/main" val="2969914066"/>
                    </a:ext>
                  </a:extLst>
                </a:gridCol>
                <a:gridCol w="1347182">
                  <a:extLst>
                    <a:ext uri="{9D8B030D-6E8A-4147-A177-3AD203B41FA5}">
                      <a16:colId xmlns="" xmlns:a16="http://schemas.microsoft.com/office/drawing/2014/main" val="3082159234"/>
                    </a:ext>
                  </a:extLst>
                </a:gridCol>
                <a:gridCol w="2270251">
                  <a:extLst>
                    <a:ext uri="{9D8B030D-6E8A-4147-A177-3AD203B41FA5}">
                      <a16:colId xmlns="" xmlns:a16="http://schemas.microsoft.com/office/drawing/2014/main" val="799846289"/>
                    </a:ext>
                  </a:extLst>
                </a:gridCol>
                <a:gridCol w="6311798">
                  <a:extLst>
                    <a:ext uri="{9D8B030D-6E8A-4147-A177-3AD203B41FA5}">
                      <a16:colId xmlns="" xmlns:a16="http://schemas.microsoft.com/office/drawing/2014/main" val="3360974194"/>
                    </a:ext>
                  </a:extLst>
                </a:gridCol>
              </a:tblGrid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二级菜单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三级菜单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0656372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流程设计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绘制系统工作流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128283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流程部署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查询流程布署信息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3262397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流程监控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管理系统正在运行的工作流实例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5752979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流程异常日志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管理工作流异常日志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4643802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审批方式配置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配置流程节点的通过条件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3033798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审批规则配置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配置接收流程节点待办任务的人员筛选规则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4615889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职能主担配置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配置各部门职能主担人员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0092937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职能主担报表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集中展示系统配置的所有部门职能主担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6089758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审批权限配置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配置流程走向的判定条件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7395477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任务管理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任务调度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配置系统自动调度执行的计划任务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5497204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任务管理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任务日志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管理系统任务的执行日志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9633890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通知管理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通知模板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设定通知消息的正文格式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4407610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通知管理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通知列表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管理所有的通知执行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5123798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附件管理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查询目前所有已上传的文件清单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9078489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附件管理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上传测试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文件上传测试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8097158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服务发布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生产者将服务发布至消息总线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9771048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服务订阅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消费者在消息总线上订阅服务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1342766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调用日志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管理服务的调用日志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8291021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集成管理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系统集成配置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将其它系统的菜单与待办集成至本系统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7927485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日志管理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消息日志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管理与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平台交互的日志信息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3221777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日志管理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钉钉接口日志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管理与钉钉服务器交互的日志信息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642177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运维管理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日志管理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RESTFul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接口日志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管理与钉钉服务器交互的日志信息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348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27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/>
              <a:t>项目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54828"/>
            <a:ext cx="10366201" cy="2077492"/>
          </a:xfrm>
        </p:spPr>
        <p:txBody>
          <a:bodyPr/>
          <a:lstStyle/>
          <a:p>
            <a:r>
              <a:rPr lang="zh-CN" altLang="en-US" dirty="0" smtClean="0"/>
              <a:t>前端开发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PC</a:t>
            </a:r>
            <a:r>
              <a:rPr lang="zh-CN" altLang="en-US" dirty="0"/>
              <a:t>客户端，使用</a:t>
            </a:r>
            <a:r>
              <a:rPr lang="en-US" altLang="zh-CN" dirty="0"/>
              <a:t>JQuery</a:t>
            </a:r>
            <a:r>
              <a:rPr lang="zh-CN" altLang="en-US" dirty="0"/>
              <a:t>，</a:t>
            </a:r>
            <a:r>
              <a:rPr lang="en-US" altLang="zh-CN" dirty="0" err="1"/>
              <a:t>KendoUI</a:t>
            </a:r>
            <a:r>
              <a:rPr lang="zh-CN" altLang="en-US" dirty="0"/>
              <a:t>，</a:t>
            </a:r>
            <a:r>
              <a:rPr lang="en-US" altLang="zh-CN" dirty="0"/>
              <a:t>Bootstrap</a:t>
            </a:r>
            <a:r>
              <a:rPr lang="zh-CN" altLang="en-US" dirty="0"/>
              <a:t>，</a:t>
            </a:r>
            <a:r>
              <a:rPr lang="en-US" altLang="zh-CN" dirty="0"/>
              <a:t>Fort Awesome</a:t>
            </a:r>
            <a:r>
              <a:rPr lang="zh-CN" altLang="en-US" dirty="0"/>
              <a:t>等框架进行开发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移动</a:t>
            </a:r>
            <a:r>
              <a:rPr lang="zh-CN" altLang="en-US" dirty="0"/>
              <a:t>端</a:t>
            </a:r>
            <a:r>
              <a:rPr lang="zh-CN" altLang="en-US" dirty="0" smtClean="0"/>
              <a:t>，微应用使用</a:t>
            </a:r>
            <a:r>
              <a:rPr lang="en-US" altLang="zh-CN" dirty="0"/>
              <a:t>VUE</a:t>
            </a:r>
            <a:r>
              <a:rPr lang="zh-CN" altLang="en-US" dirty="0"/>
              <a:t>，</a:t>
            </a:r>
            <a:r>
              <a:rPr lang="en-US" altLang="zh-CN" dirty="0"/>
              <a:t>MUI</a:t>
            </a:r>
            <a:r>
              <a:rPr lang="zh-CN" altLang="en-US" dirty="0"/>
              <a:t>等框架进行</a:t>
            </a:r>
            <a:r>
              <a:rPr lang="zh-CN" altLang="en-US" dirty="0" smtClean="0"/>
              <a:t>开发，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UNI-APP</a:t>
            </a:r>
            <a:r>
              <a:rPr lang="zh-CN" altLang="en-US" dirty="0" smtClean="0"/>
              <a:t>相关技术开发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访问</a:t>
            </a:r>
            <a:r>
              <a:rPr lang="zh-CN" altLang="en-US" dirty="0"/>
              <a:t>首页地址，可获取以上所有框架的帮助文档。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74965" y="3979213"/>
            <a:ext cx="10366201" cy="15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后端开发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Activiti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等框架进行开发。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访问首页地址，可获取以上所有框架的帮助文档。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429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项目开发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08652"/>
            <a:ext cx="10904586" cy="1382110"/>
          </a:xfrm>
        </p:spPr>
        <p:txBody>
          <a:bodyPr/>
          <a:lstStyle/>
          <a:p>
            <a:r>
              <a:rPr lang="zh-CN" altLang="en-US" dirty="0"/>
              <a:t>访问如下地址，填写必要参数后，系统将自动生成对应业务的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，</a:t>
            </a:r>
            <a:r>
              <a:rPr lang="en-US" altLang="zh-CN" dirty="0"/>
              <a:t>Service</a:t>
            </a:r>
            <a:r>
              <a:rPr lang="zh-CN" altLang="en-US" dirty="0"/>
              <a:t>，</a:t>
            </a:r>
            <a:r>
              <a:rPr lang="en-US" altLang="zh-CN" dirty="0" err="1"/>
              <a:t>ServiceImp</a:t>
            </a:r>
            <a:r>
              <a:rPr lang="zh-CN" altLang="en-US" dirty="0"/>
              <a:t>，</a:t>
            </a:r>
            <a:r>
              <a:rPr lang="en-US" altLang="zh-CN" dirty="0"/>
              <a:t>Mapper</a:t>
            </a:r>
            <a:r>
              <a:rPr lang="zh-CN" altLang="en-US" dirty="0"/>
              <a:t>，</a:t>
            </a:r>
            <a:r>
              <a:rPr lang="en-US" altLang="zh-CN" dirty="0" err="1"/>
              <a:t>MapperXml</a:t>
            </a:r>
            <a:r>
              <a:rPr lang="zh-CN" altLang="en-US" dirty="0"/>
              <a:t>，</a:t>
            </a:r>
            <a:r>
              <a:rPr lang="en-US" altLang="zh-CN" dirty="0" err="1"/>
              <a:t>Dto</a:t>
            </a:r>
            <a:r>
              <a:rPr lang="zh-CN" altLang="en-US" dirty="0"/>
              <a:t>。注意，在正式项目中，主键策略一率选择雪花</a:t>
            </a:r>
            <a:r>
              <a:rPr lang="en-US" altLang="zh-CN" dirty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http://localhost:8080/applicationTemplete/generator/generator.html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5" y="2452643"/>
            <a:ext cx="7514766" cy="37373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0966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项目集成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30842"/>
            <a:ext cx="10332018" cy="4466653"/>
          </a:xfrm>
        </p:spPr>
        <p:txBody>
          <a:bodyPr/>
          <a:lstStyle/>
          <a:p>
            <a:r>
              <a:rPr lang="zh-CN" altLang="en-US" dirty="0"/>
              <a:t>一般来讲，各个业务项目，还需要在以下方面和平台进行集成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基础</a:t>
            </a:r>
            <a:r>
              <a:rPr lang="zh-CN" altLang="en-US" dirty="0"/>
              <a:t>数据：基于</a:t>
            </a:r>
            <a:r>
              <a:rPr lang="en-US" altLang="zh-CN" dirty="0"/>
              <a:t>MQ</a:t>
            </a:r>
            <a:r>
              <a:rPr lang="zh-CN" altLang="en-US" dirty="0"/>
              <a:t>，从</a:t>
            </a:r>
            <a:r>
              <a:rPr lang="en-US" altLang="zh-CN" dirty="0"/>
              <a:t>MDM</a:t>
            </a:r>
            <a:r>
              <a:rPr lang="zh-CN" altLang="en-US" dirty="0"/>
              <a:t>同步组织，部门，岗位，员工，工作信息，数据字典数据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员工</a:t>
            </a:r>
            <a:r>
              <a:rPr lang="zh-CN" altLang="en-US" dirty="0"/>
              <a:t>账户：基于</a:t>
            </a:r>
            <a:r>
              <a:rPr lang="en-US" altLang="zh-CN" dirty="0"/>
              <a:t>MQ</a:t>
            </a:r>
            <a:r>
              <a:rPr lang="zh-CN" altLang="en-US" dirty="0"/>
              <a:t>，从门户同步账户数据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单点</a:t>
            </a:r>
            <a:r>
              <a:rPr lang="zh-CN" altLang="en-US" dirty="0"/>
              <a:t>登录：基于</a:t>
            </a:r>
            <a:r>
              <a:rPr lang="en-US" altLang="zh-CN" dirty="0"/>
              <a:t>CAS</a:t>
            </a:r>
            <a:r>
              <a:rPr lang="zh-CN" altLang="en-US" dirty="0"/>
              <a:t>，完成单点登录集成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zh-CN" altLang="en-US" dirty="0"/>
              <a:t>菜单：基于约定的对接方式，完成菜单集成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任务管理</a:t>
            </a:r>
            <a:r>
              <a:rPr lang="zh-CN" altLang="en-US" dirty="0"/>
              <a:t>：基于约定的对接方式，完成任务集成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文件管理</a:t>
            </a:r>
            <a:r>
              <a:rPr lang="zh-CN" altLang="en-US" dirty="0"/>
              <a:t>：基于</a:t>
            </a:r>
            <a:r>
              <a:rPr lang="en-US" altLang="zh-CN" dirty="0"/>
              <a:t>FASTDFS</a:t>
            </a:r>
            <a:r>
              <a:rPr lang="zh-CN" altLang="en-US" dirty="0"/>
              <a:t>，完成上传文件的统一存储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接口</a:t>
            </a:r>
            <a:r>
              <a:rPr lang="zh-CN" altLang="en-US" dirty="0"/>
              <a:t>管理：基于</a:t>
            </a:r>
            <a:r>
              <a:rPr lang="en-US" altLang="zh-CN" dirty="0" err="1"/>
              <a:t>RESTFul</a:t>
            </a:r>
            <a:r>
              <a:rPr lang="zh-CN" altLang="en-US" dirty="0"/>
              <a:t>或者</a:t>
            </a:r>
            <a:r>
              <a:rPr lang="en-US" altLang="zh-CN" dirty="0"/>
              <a:t>SOAP</a:t>
            </a:r>
            <a:r>
              <a:rPr lang="zh-CN" altLang="en-US" dirty="0"/>
              <a:t>规则，完成接口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97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前台工具与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63423"/>
            <a:ext cx="7917313" cy="1510350"/>
          </a:xfrm>
        </p:spPr>
        <p:txBody>
          <a:bodyPr/>
          <a:lstStyle/>
          <a:p>
            <a:r>
              <a:rPr lang="zh-CN" altLang="en-US" dirty="0"/>
              <a:t>前端</a:t>
            </a:r>
            <a:r>
              <a:rPr lang="zh-CN" altLang="en-US" dirty="0" smtClean="0"/>
              <a:t>封装了若干工具方法供项目使用，提高开发效率。</a:t>
            </a:r>
            <a:endParaRPr lang="en-US" altLang="zh-CN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/>
              <a:t>工具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93848"/>
              </p:ext>
            </p:extLst>
          </p:nvPr>
        </p:nvGraphicFramePr>
        <p:xfrm>
          <a:off x="674965" y="1747457"/>
          <a:ext cx="11152413" cy="4379670"/>
        </p:xfrm>
        <a:graphic>
          <a:graphicData uri="http://schemas.openxmlformats.org/drawingml/2006/table">
            <a:tbl>
              <a:tblPr/>
              <a:tblGrid>
                <a:gridCol w="3846840">
                  <a:extLst>
                    <a:ext uri="{9D8B030D-6E8A-4147-A177-3AD203B41FA5}">
                      <a16:colId xmlns="" xmlns:a16="http://schemas.microsoft.com/office/drawing/2014/main" val="849788640"/>
                    </a:ext>
                  </a:extLst>
                </a:gridCol>
                <a:gridCol w="3846840">
                  <a:extLst>
                    <a:ext uri="{9D8B030D-6E8A-4147-A177-3AD203B41FA5}">
                      <a16:colId xmlns="" xmlns:a16="http://schemas.microsoft.com/office/drawing/2014/main" val="2089113913"/>
                    </a:ext>
                  </a:extLst>
                </a:gridCol>
                <a:gridCol w="3458733">
                  <a:extLst>
                    <a:ext uri="{9D8B030D-6E8A-4147-A177-3AD203B41FA5}">
                      <a16:colId xmlns="" xmlns:a16="http://schemas.microsoft.com/office/drawing/2014/main" val="3172061759"/>
                    </a:ext>
                  </a:extLst>
                </a:gridCol>
              </a:tblGrid>
              <a:tr h="277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2365328"/>
                  </a:ext>
                </a:extLst>
              </a:tr>
              <a:tr h="27733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Hap.showToast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(options)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type:'success','info','warning','error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'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页面右下角的浮框提示框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5259114"/>
                  </a:ext>
                </a:extLst>
              </a:tr>
              <a:tr h="27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message: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提示内容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8901706"/>
                  </a:ext>
                </a:extLst>
              </a:tr>
              <a:tr h="277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Hap.showTip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msg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msg：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提示信息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画面中间的浮框提示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432876"/>
                  </a:ext>
                </a:extLst>
              </a:tr>
              <a:tr h="27733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Lcp.gridToolTip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(target, offset)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target：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grid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class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为目标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grid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添加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tooltip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199717"/>
                  </a:ext>
                </a:extLst>
              </a:tr>
              <a:tr h="458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offset：grid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中需要从第几列开始添加上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tooltip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4767050"/>
                  </a:ext>
                </a:extLst>
              </a:tr>
              <a:tr h="27733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Hap.showBadge(datas,options)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datas：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提示数据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批量显示未读消息提示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4898389"/>
                  </a:ext>
                </a:extLst>
              </a:tr>
              <a:tr h="27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options: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显示样式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395591"/>
                  </a:ext>
                </a:extLst>
              </a:tr>
              <a:tr h="277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Hap.hideBadge(code)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code: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消息框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编码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隐藏指定的未读消息提示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378625"/>
                  </a:ext>
                </a:extLst>
              </a:tr>
              <a:tr h="277331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Hap.blockUI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(options)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options.target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dom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标识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表单提示遮罩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6784613"/>
                  </a:ext>
                </a:extLst>
              </a:tr>
              <a:tr h="27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options.message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提示信息内容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473857"/>
                  </a:ext>
                </a:extLst>
              </a:tr>
              <a:tr h="27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options.textOnly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仅文字提示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56127"/>
                  </a:ext>
                </a:extLst>
              </a:tr>
              <a:tr h="27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options.iconOnly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仅图标提示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12845"/>
                  </a:ext>
                </a:extLst>
              </a:tr>
              <a:tr h="27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options.boxed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带边框的提示内容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80115"/>
                  </a:ext>
                </a:extLst>
              </a:tr>
              <a:tr h="27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options.animate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提示动画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74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63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63819" y="1712891"/>
            <a:ext cx="5537299" cy="2434106"/>
          </a:xfrm>
        </p:spPr>
        <p:txBody>
          <a:bodyPr/>
          <a:lstStyle/>
          <a:p>
            <a:r>
              <a:rPr lang="zh-CN" altLang="en-US" dirty="0" smtClean="0"/>
              <a:t>快速入门</a:t>
            </a:r>
            <a:endParaRPr lang="en-US" altLang="zh-CN" dirty="0" smtClean="0"/>
          </a:p>
          <a:p>
            <a:r>
              <a:rPr lang="zh-CN" altLang="en-US" dirty="0" smtClean="0"/>
              <a:t>前台工具与组件</a:t>
            </a:r>
            <a:endParaRPr lang="en-US" altLang="zh-CN" dirty="0" smtClean="0"/>
          </a:p>
          <a:p>
            <a:r>
              <a:rPr lang="zh-CN" altLang="en-US" dirty="0" smtClean="0"/>
              <a:t>后台工具、基类与公共</a:t>
            </a:r>
            <a:endParaRPr lang="en-US" altLang="zh-CN" dirty="0" smtClean="0"/>
          </a:p>
          <a:p>
            <a:r>
              <a:rPr lang="zh-CN" altLang="en-US" dirty="0"/>
              <a:t>后续培训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77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/>
              <a:t>-</a:t>
            </a:r>
            <a:r>
              <a:rPr lang="zh-CN" altLang="en-US" dirty="0"/>
              <a:t>工具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15291"/>
              </p:ext>
            </p:extLst>
          </p:nvPr>
        </p:nvGraphicFramePr>
        <p:xfrm>
          <a:off x="419455" y="1087464"/>
          <a:ext cx="11279736" cy="4868962"/>
        </p:xfrm>
        <a:graphic>
          <a:graphicData uri="http://schemas.openxmlformats.org/drawingml/2006/table">
            <a:tbl>
              <a:tblPr/>
              <a:tblGrid>
                <a:gridCol w="3890758">
                  <a:extLst>
                    <a:ext uri="{9D8B030D-6E8A-4147-A177-3AD203B41FA5}">
                      <a16:colId xmlns="" xmlns:a16="http://schemas.microsoft.com/office/drawing/2014/main" val="1082874708"/>
                    </a:ext>
                  </a:extLst>
                </a:gridCol>
                <a:gridCol w="3890758">
                  <a:extLst>
                    <a:ext uri="{9D8B030D-6E8A-4147-A177-3AD203B41FA5}">
                      <a16:colId xmlns="" xmlns:a16="http://schemas.microsoft.com/office/drawing/2014/main" val="440726667"/>
                    </a:ext>
                  </a:extLst>
                </a:gridCol>
                <a:gridCol w="3498220">
                  <a:extLst>
                    <a:ext uri="{9D8B030D-6E8A-4147-A177-3AD203B41FA5}">
                      <a16:colId xmlns="" xmlns:a16="http://schemas.microsoft.com/office/drawing/2014/main" val="2298216395"/>
                    </a:ext>
                  </a:extLst>
                </a:gridCol>
              </a:tblGrid>
              <a:tr h="2570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3130145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Hap.unblockUI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(target)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target: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dom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标识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取消遮罩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1815736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Hap.lockBtn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(options)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options.target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需要禁止的按钮标识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锁定提交按钮，防止表格重复提交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283355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Hap.unLockBtn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(options)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options.target: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需要解锁的按钮标识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解锁提交按钮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7233223"/>
                  </a:ext>
                </a:extLst>
              </a:tr>
              <a:tr h="25708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Hap.createAnchor(text, func)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text:a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标签内的元素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创建一个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标签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使用指定的函数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+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参数响应点击事件。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9876732"/>
                  </a:ext>
                </a:extLst>
              </a:tr>
              <a:tr h="257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func: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点击响应函数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995162"/>
                  </a:ext>
                </a:extLst>
              </a:tr>
              <a:tr h="25708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Hap.createWindow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(selector, options)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selector: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选择器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创建弹出窗口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5556886"/>
                  </a:ext>
                </a:extLst>
              </a:tr>
              <a:tr h="257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width: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宽度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7061528"/>
                  </a:ext>
                </a:extLst>
              </a:tr>
              <a:tr h="257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height: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高度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2588257"/>
                  </a:ext>
                </a:extLst>
              </a:tr>
              <a:tr h="257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title: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标题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3744059"/>
                  </a:ext>
                </a:extLst>
              </a:tr>
              <a:tr h="257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content:url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6843922"/>
                  </a:ext>
                </a:extLst>
              </a:tr>
              <a:tr h="4984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$(target).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kendoDivideLine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({options})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options.hasIcon：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是否有展开和收起的按钮图标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默认为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为常用的查询页面添加条件输入和操作按钮间的分隔线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0959583"/>
                  </a:ext>
                </a:extLst>
              </a:tr>
              <a:tr h="514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options.width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：线的宽度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默认有图标的情况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95%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，没图标的情况下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97%)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0172008"/>
                  </a:ext>
                </a:extLst>
              </a:tr>
              <a:tr h="257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target：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指定需要收缩的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div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5661092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Hap.autoResizeGrid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grid_id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grid_id: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表格自适应界面大小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965313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Lcp.resize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(id)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id: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元素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目标元素自适应界面大小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3400966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Hap.checkAccess(id)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id: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目标元素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检查元素可访问性</a:t>
                      </a:r>
                    </a:p>
                  </a:txBody>
                  <a:tcPr marL="9356" marR="9356" marT="9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210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99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/>
              <a:t>-</a:t>
            </a:r>
            <a:r>
              <a:rPr lang="zh-CN" altLang="en-US" dirty="0"/>
              <a:t>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3727" y="719770"/>
            <a:ext cx="7917313" cy="453650"/>
          </a:xfrm>
        </p:spPr>
        <p:txBody>
          <a:bodyPr/>
          <a:lstStyle/>
          <a:p>
            <a:r>
              <a:rPr lang="zh-CN" altLang="en-US" b="1" dirty="0"/>
              <a:t>通用</a:t>
            </a:r>
            <a:r>
              <a:rPr lang="zh-CN" altLang="en-US" b="1" dirty="0" smtClean="0"/>
              <a:t>工具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01915"/>
              </p:ext>
            </p:extLst>
          </p:nvPr>
        </p:nvGraphicFramePr>
        <p:xfrm>
          <a:off x="364085" y="1345217"/>
          <a:ext cx="11548751" cy="4696660"/>
        </p:xfrm>
        <a:graphic>
          <a:graphicData uri="http://schemas.openxmlformats.org/drawingml/2006/table">
            <a:tbl>
              <a:tblPr/>
              <a:tblGrid>
                <a:gridCol w="3671406">
                  <a:extLst>
                    <a:ext uri="{9D8B030D-6E8A-4147-A177-3AD203B41FA5}">
                      <a16:colId xmlns="" xmlns:a16="http://schemas.microsoft.com/office/drawing/2014/main" val="2249506680"/>
                    </a:ext>
                  </a:extLst>
                </a:gridCol>
                <a:gridCol w="3671406">
                  <a:extLst>
                    <a:ext uri="{9D8B030D-6E8A-4147-A177-3AD203B41FA5}">
                      <a16:colId xmlns="" xmlns:a16="http://schemas.microsoft.com/office/drawing/2014/main" val="618123390"/>
                    </a:ext>
                  </a:extLst>
                </a:gridCol>
                <a:gridCol w="4205939">
                  <a:extLst>
                    <a:ext uri="{9D8B030D-6E8A-4147-A177-3AD203B41FA5}">
                      <a16:colId xmlns="" xmlns:a16="http://schemas.microsoft.com/office/drawing/2014/main" val="2819621957"/>
                    </a:ext>
                  </a:extLst>
                </a:gridCol>
              </a:tblGrid>
              <a:tr h="234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2215947"/>
                  </a:ext>
                </a:extLst>
              </a:tr>
              <a:tr h="2348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Lcp.con.addConditionList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(style,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viewModel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style: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按钮添加在页面所在位置的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在页面添加个人查询条件方案组件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587733"/>
                  </a:ext>
                </a:extLst>
              </a:tr>
              <a:tr h="234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viewModel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页面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viewModel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定义的名字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6546478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Hap.timeZone.getTimezoneOffset()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获取时区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9467297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Hap.timeZone.set(tz)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tz: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设置时区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9261399"/>
                  </a:ext>
                </a:extLst>
              </a:tr>
              <a:tr h="234833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Hap.passwordFormat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(value, temp)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value: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密码值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密码复杂度校验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9909964"/>
                  </a:ext>
                </a:extLst>
              </a:tr>
              <a:tr h="234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temp: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复杂度类型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1670849"/>
                  </a:ext>
                </a:extLst>
              </a:tr>
              <a:tr h="234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* no_limit: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无限制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715379"/>
                  </a:ext>
                </a:extLst>
              </a:tr>
              <a:tr h="234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* digits_and_letters: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混合数字和字母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9824005"/>
                  </a:ext>
                </a:extLst>
              </a:tr>
              <a:tr h="234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* digits_and_case_letters: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混合数字和大小写字母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636676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Hap.strToDate(value)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value: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日期字符串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将日期字符串转换为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对象。无效的值将返回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8975097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Hap.formatDate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(value)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value: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将日期转换为日期字符串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59974796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Hap.formatDateTime(value)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value: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日期时间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将日期时间转换为日期时间字符串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9859895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Hap.bytestosize(bytes)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bytes: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将字节数转换为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等更加人性化的显示方式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7290296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Hap.escapeHtml(str)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待转义字符串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将字符串作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Html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转义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7568140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Hap.unescapeHtml(str)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已转义的字符串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将已转义的字符串还原为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Html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原始字符串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2096987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Hap.getDurationTime(durationTime)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durationTime: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持续的时间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将秒转换为可阅读的天、小时、分钟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9268287"/>
                  </a:ext>
                </a:extLst>
              </a:tr>
              <a:tr h="23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Hap.request(options)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options:jQuery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ajax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发起一个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Ajax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请求，对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$.ajax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作了简单封装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7657014"/>
                  </a:ext>
                </a:extLst>
              </a:tr>
              <a:tr h="2348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Hap.resolveError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callback)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json: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后台返回结果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解析后台错误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3339287"/>
                  </a:ext>
                </a:extLst>
              </a:tr>
              <a:tr h="234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callback: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错误回调函数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21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969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/>
              <a:t>-</a:t>
            </a:r>
            <a:r>
              <a:rPr lang="zh-CN" altLang="en-US" dirty="0"/>
              <a:t>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97557"/>
            <a:ext cx="7917313" cy="453650"/>
          </a:xfrm>
        </p:spPr>
        <p:txBody>
          <a:bodyPr/>
          <a:lstStyle/>
          <a:p>
            <a:r>
              <a:rPr lang="zh-CN" altLang="en-US" b="1" dirty="0"/>
              <a:t>原生</a:t>
            </a:r>
            <a:r>
              <a:rPr lang="zh-CN" altLang="en-US" b="1" dirty="0" smtClean="0"/>
              <a:t>增强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15666"/>
              </p:ext>
            </p:extLst>
          </p:nvPr>
        </p:nvGraphicFramePr>
        <p:xfrm>
          <a:off x="452926" y="1251213"/>
          <a:ext cx="11246267" cy="4765014"/>
        </p:xfrm>
        <a:graphic>
          <a:graphicData uri="http://schemas.openxmlformats.org/drawingml/2006/table">
            <a:tbl>
              <a:tblPr/>
              <a:tblGrid>
                <a:gridCol w="3307726">
                  <a:extLst>
                    <a:ext uri="{9D8B030D-6E8A-4147-A177-3AD203B41FA5}">
                      <a16:colId xmlns="" xmlns:a16="http://schemas.microsoft.com/office/drawing/2014/main" val="1376752858"/>
                    </a:ext>
                  </a:extLst>
                </a:gridCol>
                <a:gridCol w="3307726">
                  <a:extLst>
                    <a:ext uri="{9D8B030D-6E8A-4147-A177-3AD203B41FA5}">
                      <a16:colId xmlns="" xmlns:a16="http://schemas.microsoft.com/office/drawing/2014/main" val="344817712"/>
                    </a:ext>
                  </a:extLst>
                </a:gridCol>
                <a:gridCol w="4630815">
                  <a:extLst>
                    <a:ext uri="{9D8B030D-6E8A-4147-A177-3AD203B41FA5}">
                      <a16:colId xmlns="" xmlns:a16="http://schemas.microsoft.com/office/drawing/2014/main" val="393831967"/>
                    </a:ext>
                  </a:extLst>
                </a:gridCol>
              </a:tblGrid>
              <a:tr h="176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5699586"/>
                  </a:ext>
                </a:extLst>
              </a:tr>
              <a:tr h="1764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Hap.getCodeMeaning(data, v)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data: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数据字典集合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根据数据字典获取对应的值的描述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1930005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v: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8823827"/>
                  </a:ext>
                </a:extLst>
              </a:tr>
              <a:tr h="1764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Hap.initEnterQuery(selector, callback)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selector: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目标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dom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标识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按下回车时执行的回调函数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305740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执行的回调函数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4519993"/>
                  </a:ext>
                </a:extLst>
              </a:tr>
              <a:tr h="176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Hap.loadViewModel(opt)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从后台加载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model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7832444"/>
                  </a:ext>
                </a:extLst>
              </a:tr>
              <a:tr h="1764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Hap.createGridViewModel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(selector, extension)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selector: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选择器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快速构建常用查询模式下的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ViewModel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456158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extension: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0768650"/>
                  </a:ext>
                </a:extLst>
              </a:tr>
              <a:tr h="176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Hap.createGridDataSource(options)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options：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Grid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DataSource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5802115"/>
                  </a:ext>
                </a:extLst>
              </a:tr>
              <a:tr h="176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Hap.deleteGridSelection(delSelection)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delSelection.grid: grid dom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删除选中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grid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367385"/>
                  </a:ext>
                </a:extLst>
              </a:tr>
              <a:tr h="1764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Hap.prepareQueryParameter(obj, options)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obj: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查询参数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将分页参数添加到查询参数对象上，删除无效参数，格式化日期时间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3823324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options: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分页参数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6036003"/>
                  </a:ext>
                </a:extLst>
              </a:tr>
              <a:tr h="1764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Hap.prepareSubmitParameter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(options, type)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optioins: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待提交对象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为不同的增删改操作设置不同的提交状态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2260835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type: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操作类型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8195917"/>
                  </a:ext>
                </a:extLst>
              </a:tr>
              <a:tr h="176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Hap.initForm(id)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表单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初始化表单包含的组件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395496"/>
                  </a:ext>
                </a:extLst>
              </a:tr>
              <a:tr h="176482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Hap.submitForm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(opts)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opts.url: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提交的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保存头行数据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form,0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个或多个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grid)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060598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opts.type,method: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提交的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 method(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POST)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7497352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opts.formModel:form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绑定的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model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8885356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opts.asArray:form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作为数组提交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9578261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opts.grid:grid name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dom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8473020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opts.shadowMask: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遮罩效果的相关参数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912662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opts.success:success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回调函数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6435255"/>
                  </a:ext>
                </a:extLst>
              </a:tr>
              <a:tr h="176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opts.failure:failure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回调函数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1110832"/>
                  </a:ext>
                </a:extLst>
              </a:tr>
              <a:tr h="176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$(document).keydown(e)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系统热键绑定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5682052"/>
                  </a:ext>
                </a:extLst>
              </a:tr>
              <a:tr h="176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kendo.ui.Widget.prototype.init(element, options)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所有控件的初始化扩展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9488234"/>
                  </a:ext>
                </a:extLst>
              </a:tr>
              <a:tr h="176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kendo.ui.Grid.prototype.removeRow(row)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行删除扩展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8209363"/>
                  </a:ext>
                </a:extLst>
              </a:tr>
              <a:tr h="176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kendo.ui.Grid.prototype.showToast(e)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交互提示扩展</a:t>
                      </a:r>
                    </a:p>
                  </a:txBody>
                  <a:tcPr marL="8482" marR="8482" marT="8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199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85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4228" y="874469"/>
            <a:ext cx="7917313" cy="892552"/>
          </a:xfrm>
        </p:spPr>
        <p:txBody>
          <a:bodyPr/>
          <a:lstStyle/>
          <a:p>
            <a:r>
              <a:rPr lang="zh-CN" altLang="en-US" dirty="0"/>
              <a:t>平台将项目常用前台控件作统一封装，尽可能提高前台编程</a:t>
            </a:r>
            <a:r>
              <a:rPr lang="zh-CN" altLang="en-US" dirty="0" smtClean="0"/>
              <a:t>效率。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选择部门，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8" y="1963574"/>
            <a:ext cx="5380765" cy="42725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93" y="1517298"/>
            <a:ext cx="1676400" cy="3143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08839"/>
              </p:ext>
            </p:extLst>
          </p:nvPr>
        </p:nvGraphicFramePr>
        <p:xfrm>
          <a:off x="6423233" y="1963574"/>
          <a:ext cx="5105400" cy="2753709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3716213898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292940660"/>
                    </a:ext>
                  </a:extLst>
                </a:gridCol>
              </a:tblGrid>
              <a:tr h="2753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821061"/>
                  </a:ext>
                </a:extLst>
              </a:tr>
              <a:tr h="27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codeDataStr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已选择部门编码，多值逗号分隔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589832"/>
                  </a:ext>
                </a:extLst>
              </a:tr>
              <a:tr h="27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nameDataStr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已选择部门名称，多值逗号分隔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969092"/>
                  </a:ext>
                </a:extLst>
              </a:tr>
              <a:tr h="27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singleFlag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部门是否单选，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表示单选，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表示多选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5525022"/>
                  </a:ext>
                </a:extLst>
              </a:tr>
              <a:tr h="550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部门层级树展示到的最低层级，例：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deptLevel=4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，则部门树只展示四级及以上部门，五级部门不展示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9552147"/>
                  </a:ext>
                </a:extLst>
              </a:tr>
              <a:tr h="27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changeFlag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当前登录员工能否切换根组织，默认显示为登录员工所在组织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6805117"/>
                  </a:ext>
                </a:extLst>
              </a:tr>
              <a:tr h="27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unitCode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传入的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unitCode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为组织部门树的根节点，并隐藏组织下拉框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3662106"/>
                  </a:ext>
                </a:extLst>
              </a:tr>
              <a:tr h="27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resultCodeStr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自定义编码返回值的变量名，默认值为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codeDataStr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181730"/>
                  </a:ext>
                </a:extLst>
              </a:tr>
              <a:tr h="27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resultNameStr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自定义名称返回值的变量名，默认值为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nameDataStr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687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67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/>
              <a:t>-</a:t>
            </a:r>
            <a:r>
              <a:rPr lang="zh-CN" altLang="en-US" dirty="0"/>
              <a:t>组件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25744"/>
            <a:ext cx="7917313" cy="492443"/>
          </a:xfrm>
        </p:spPr>
        <p:txBody>
          <a:bodyPr/>
          <a:lstStyle/>
          <a:p>
            <a:r>
              <a:rPr lang="zh-CN" altLang="en-US" dirty="0"/>
              <a:t>选择部门</a:t>
            </a:r>
            <a:r>
              <a:rPr lang="zh-CN" altLang="en-US" dirty="0" smtClean="0"/>
              <a:t>，钉钉端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8" y="1717705"/>
            <a:ext cx="2473517" cy="4396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87778"/>
              </p:ext>
            </p:extLst>
          </p:nvPr>
        </p:nvGraphicFramePr>
        <p:xfrm>
          <a:off x="4053136" y="4371038"/>
          <a:ext cx="7825517" cy="1743344"/>
        </p:xfrm>
        <a:graphic>
          <a:graphicData uri="http://schemas.openxmlformats.org/drawingml/2006/table">
            <a:tbl>
              <a:tblPr/>
              <a:tblGrid>
                <a:gridCol w="1795901">
                  <a:extLst>
                    <a:ext uri="{9D8B030D-6E8A-4147-A177-3AD203B41FA5}">
                      <a16:colId xmlns="" xmlns:a16="http://schemas.microsoft.com/office/drawing/2014/main" val="1136873030"/>
                    </a:ext>
                  </a:extLst>
                </a:gridCol>
                <a:gridCol w="1557891">
                  <a:extLst>
                    <a:ext uri="{9D8B030D-6E8A-4147-A177-3AD203B41FA5}">
                      <a16:colId xmlns="" xmlns:a16="http://schemas.microsoft.com/office/drawing/2014/main" val="1167245099"/>
                    </a:ext>
                  </a:extLst>
                </a:gridCol>
                <a:gridCol w="1240544">
                  <a:extLst>
                    <a:ext uri="{9D8B030D-6E8A-4147-A177-3AD203B41FA5}">
                      <a16:colId xmlns="" xmlns:a16="http://schemas.microsoft.com/office/drawing/2014/main" val="691735845"/>
                    </a:ext>
                  </a:extLst>
                </a:gridCol>
                <a:gridCol w="3231181">
                  <a:extLst>
                    <a:ext uri="{9D8B030D-6E8A-4147-A177-3AD203B41FA5}">
                      <a16:colId xmlns="" xmlns:a16="http://schemas.microsoft.com/office/drawing/2014/main" val="4122839943"/>
                    </a:ext>
                  </a:extLst>
                </a:gridCol>
              </a:tblGrid>
              <a:tr h="871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参数名</a:t>
                      </a:r>
                    </a:p>
                  </a:txBody>
                  <a:tcPr marL="24288" marR="24288" marT="2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是否必须</a:t>
                      </a:r>
                    </a:p>
                  </a:txBody>
                  <a:tcPr marL="24288" marR="24288" marT="2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默认值</a:t>
                      </a:r>
                    </a:p>
                  </a:txBody>
                  <a:tcPr marL="24288" marR="24288" marT="2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24288" marR="24288" marT="2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7828547"/>
                  </a:ext>
                </a:extLst>
              </a:tr>
              <a:tr h="871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multiSelect</a:t>
                      </a:r>
                    </a:p>
                  </a:txBody>
                  <a:tcPr marL="24288" marR="24288" marT="2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24288" marR="24288" marT="2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FALSE</a:t>
                      </a:r>
                    </a:p>
                  </a:txBody>
                  <a:tcPr marL="24288" marR="24288" marT="2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多选、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false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单选</a:t>
                      </a:r>
                    </a:p>
                  </a:txBody>
                  <a:tcPr marL="24288" marR="24288" marT="2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6310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34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/>
              <a:t>-</a:t>
            </a:r>
            <a:r>
              <a:rPr lang="zh-CN" altLang="en-US" dirty="0"/>
              <a:t>组件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4283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选择员工，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7" y="1791347"/>
            <a:ext cx="4945344" cy="388479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02126"/>
              </p:ext>
            </p:extLst>
          </p:nvPr>
        </p:nvGraphicFramePr>
        <p:xfrm>
          <a:off x="5611025" y="1791347"/>
          <a:ext cx="6324601" cy="3884792"/>
        </p:xfrm>
        <a:graphic>
          <a:graphicData uri="http://schemas.openxmlformats.org/drawingml/2006/table">
            <a:tbl>
              <a:tblPr/>
              <a:tblGrid>
                <a:gridCol w="1713640">
                  <a:extLst>
                    <a:ext uri="{9D8B030D-6E8A-4147-A177-3AD203B41FA5}">
                      <a16:colId xmlns="" xmlns:a16="http://schemas.microsoft.com/office/drawing/2014/main" val="954192064"/>
                    </a:ext>
                  </a:extLst>
                </a:gridCol>
                <a:gridCol w="685456">
                  <a:extLst>
                    <a:ext uri="{9D8B030D-6E8A-4147-A177-3AD203B41FA5}">
                      <a16:colId xmlns="" xmlns:a16="http://schemas.microsoft.com/office/drawing/2014/main" val="3347274987"/>
                    </a:ext>
                  </a:extLst>
                </a:gridCol>
                <a:gridCol w="1345525">
                  <a:extLst>
                    <a:ext uri="{9D8B030D-6E8A-4147-A177-3AD203B41FA5}">
                      <a16:colId xmlns="" xmlns:a16="http://schemas.microsoft.com/office/drawing/2014/main" val="1041515702"/>
                    </a:ext>
                  </a:extLst>
                </a:gridCol>
                <a:gridCol w="2579980">
                  <a:extLst>
                    <a:ext uri="{9D8B030D-6E8A-4147-A177-3AD203B41FA5}">
                      <a16:colId xmlns="" xmlns:a16="http://schemas.microsoft.com/office/drawing/2014/main" val="2674773228"/>
                    </a:ext>
                  </a:extLst>
                </a:gridCol>
              </a:tblGrid>
              <a:tr h="258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是否必须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4242844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employeeCodeStr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已选择员工编码，多值逗号分隔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0792334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employeeNameStr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已选择员工名称，多值逗号分隔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5897674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positionNameStr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已选择岗位名称，多值逗号分隔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4321535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singleFlag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员工是否单选，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表示单选，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表示多选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5042183"/>
                  </a:ext>
                </a:extLst>
              </a:tr>
              <a:tr h="776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部门层级树展示到的最低层级，例：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deptLevel=4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，则部门树只展示四级及以上部门，五级部门不展示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0553081"/>
                  </a:ext>
                </a:extLst>
              </a:tr>
              <a:tr h="517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changeFlag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当前登录员工能否切换根组织，默认显示为登录员工所在组织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2388535"/>
                  </a:ext>
                </a:extLst>
              </a:tr>
              <a:tr h="517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unitCode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传入的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unitCode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为组织部门树的根节点，并隐藏组织下拉框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7509136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resultEmployeeCodeStr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employeeCodeStr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自定义返回的员工编码值的变量名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7386578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resultEmployeeNameStr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employeeNameStr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自定义返回的员工姓名值的变量名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246501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resultPositionNameStr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positionNameStr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自定义返回的员工岗位值的变量名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83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39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/>
              <a:t>-</a:t>
            </a:r>
            <a:r>
              <a:rPr lang="zh-CN" altLang="en-US" dirty="0"/>
              <a:t>组件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53931"/>
            <a:ext cx="7917313" cy="492443"/>
          </a:xfrm>
        </p:spPr>
        <p:txBody>
          <a:bodyPr/>
          <a:lstStyle/>
          <a:p>
            <a:r>
              <a:rPr lang="zh-CN" altLang="en-US" dirty="0"/>
              <a:t>选择员工</a:t>
            </a:r>
            <a:r>
              <a:rPr lang="zh-CN" altLang="en-US" dirty="0" smtClean="0"/>
              <a:t>，钉钉端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" y="1854437"/>
            <a:ext cx="2391786" cy="4251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69710"/>
              </p:ext>
            </p:extLst>
          </p:nvPr>
        </p:nvGraphicFramePr>
        <p:xfrm>
          <a:off x="3922876" y="1854437"/>
          <a:ext cx="7485760" cy="1093863"/>
        </p:xfrm>
        <a:graphic>
          <a:graphicData uri="http://schemas.openxmlformats.org/drawingml/2006/table">
            <a:tbl>
              <a:tblPr/>
              <a:tblGrid>
                <a:gridCol w="1008087">
                  <a:extLst>
                    <a:ext uri="{9D8B030D-6E8A-4147-A177-3AD203B41FA5}">
                      <a16:colId xmlns="" xmlns:a16="http://schemas.microsoft.com/office/drawing/2014/main" val="124130482"/>
                    </a:ext>
                  </a:extLst>
                </a:gridCol>
                <a:gridCol w="874486">
                  <a:extLst>
                    <a:ext uri="{9D8B030D-6E8A-4147-A177-3AD203B41FA5}">
                      <a16:colId xmlns="" xmlns:a16="http://schemas.microsoft.com/office/drawing/2014/main" val="3257538036"/>
                    </a:ext>
                  </a:extLst>
                </a:gridCol>
                <a:gridCol w="696350">
                  <a:extLst>
                    <a:ext uri="{9D8B030D-6E8A-4147-A177-3AD203B41FA5}">
                      <a16:colId xmlns="" xmlns:a16="http://schemas.microsoft.com/office/drawing/2014/main" val="3134729970"/>
                    </a:ext>
                  </a:extLst>
                </a:gridCol>
                <a:gridCol w="4906837">
                  <a:extLst>
                    <a:ext uri="{9D8B030D-6E8A-4147-A177-3AD203B41FA5}">
                      <a16:colId xmlns="" xmlns:a16="http://schemas.microsoft.com/office/drawing/2014/main" val="3558828502"/>
                    </a:ext>
                  </a:extLst>
                </a:gridCol>
              </a:tblGrid>
              <a:tr h="3646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是否必须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600771"/>
                  </a:ext>
                </a:extLst>
              </a:tr>
              <a:tr h="3646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multiSelect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多选、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false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9347244"/>
                  </a:ext>
                </a:extLst>
              </a:tr>
              <a:tr h="3646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传入部门编码，只能选择这个部门及其下属部门的人员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308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43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1928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查询设置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68472"/>
            <a:ext cx="11109685" cy="962877"/>
          </a:xfrm>
        </p:spPr>
        <p:txBody>
          <a:bodyPr/>
          <a:lstStyle/>
          <a:p>
            <a:r>
              <a:rPr lang="zh-CN" altLang="en-US" dirty="0"/>
              <a:t>提供保存个人查询条件的功能。以当前用户和页面</a:t>
            </a:r>
            <a:r>
              <a:rPr lang="en-US" altLang="zh-CN" dirty="0" err="1"/>
              <a:t>url</a:t>
            </a:r>
            <a:r>
              <a:rPr lang="zh-CN" altLang="en-US" dirty="0"/>
              <a:t>为筛选条件，默认加载上次使用的查询方案。不同用户，在不同页面，可以保存不同的查询方案。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1" y="1931349"/>
            <a:ext cx="8169602" cy="41106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343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251928" cy="465926"/>
          </a:xfrm>
        </p:spPr>
        <p:txBody>
          <a:bodyPr/>
          <a:lstStyle/>
          <a:p>
            <a:r>
              <a:rPr lang="zh-CN" altLang="en-US" dirty="0"/>
              <a:t>前台工具与组件</a:t>
            </a:r>
            <a:r>
              <a:rPr lang="en-US" altLang="zh-CN" dirty="0"/>
              <a:t>-</a:t>
            </a:r>
            <a:r>
              <a:rPr lang="zh-CN" altLang="en-US" dirty="0"/>
              <a:t>查询设置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107" y="1096661"/>
            <a:ext cx="5127629" cy="1133792"/>
          </a:xfrm>
        </p:spPr>
        <p:txBody>
          <a:bodyPr/>
          <a:lstStyle/>
          <a:p>
            <a:r>
              <a:rPr lang="zh-CN" altLang="en-US" b="1" dirty="0" smtClean="0"/>
              <a:t>保存方案</a:t>
            </a:r>
            <a:endParaRPr lang="en-US" altLang="zh-CN" b="1" dirty="0" smtClean="0"/>
          </a:p>
          <a:p>
            <a:r>
              <a:rPr lang="zh-CN" altLang="en-US" dirty="0"/>
              <a:t>自定义方案名称，保存查询条件，分页页码 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6" y="2779141"/>
            <a:ext cx="5245512" cy="2660101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5794049" y="1096661"/>
            <a:ext cx="6110243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加载方案</a:t>
            </a:r>
          </a:p>
          <a:p>
            <a:r>
              <a:rPr lang="zh-CN" altLang="en-US" dirty="0"/>
              <a:t>选择合适的查询方案。默认加载上次使用的查询方案 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78" y="2779141"/>
            <a:ext cx="5359254" cy="26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65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</a:t>
            </a:r>
            <a:r>
              <a:rPr lang="zh-CN" altLang="en-US" dirty="0" smtClean="0"/>
              <a:t>公共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042" y="1130842"/>
            <a:ext cx="11648070" cy="1535446"/>
          </a:xfrm>
        </p:spPr>
        <p:txBody>
          <a:bodyPr/>
          <a:lstStyle/>
          <a:p>
            <a:r>
              <a:rPr lang="en-US" altLang="zh-CN" dirty="0" err="1"/>
              <a:t>Hutool</a:t>
            </a:r>
            <a:r>
              <a:rPr lang="zh-CN" altLang="en-US" dirty="0"/>
              <a:t>是一个</a:t>
            </a:r>
            <a:r>
              <a:rPr lang="en-US" altLang="zh-CN" dirty="0"/>
              <a:t>Java</a:t>
            </a:r>
            <a:r>
              <a:rPr lang="zh-CN" altLang="en-US" dirty="0"/>
              <a:t>工具包，也只是一个工具包，它帮助我们简化每一行代码，减少每一个方法，让</a:t>
            </a:r>
            <a:r>
              <a:rPr lang="en-US" altLang="zh-CN" dirty="0"/>
              <a:t>Java</a:t>
            </a:r>
            <a:r>
              <a:rPr lang="zh-CN" altLang="en-US" dirty="0"/>
              <a:t>语言也可以“甜甜的”。</a:t>
            </a:r>
            <a:r>
              <a:rPr lang="en-US" altLang="zh-CN" dirty="0" err="1"/>
              <a:t>Hutool</a:t>
            </a:r>
            <a:r>
              <a:rPr lang="zh-CN" altLang="en-US" dirty="0"/>
              <a:t>最初是我项目中“</a:t>
            </a:r>
            <a:r>
              <a:rPr lang="en-US" altLang="zh-CN" dirty="0" err="1"/>
              <a:t>util</a:t>
            </a:r>
            <a:r>
              <a:rPr lang="en-US" altLang="zh-CN" dirty="0"/>
              <a:t>”</a:t>
            </a:r>
            <a:r>
              <a:rPr lang="zh-CN" altLang="en-US" dirty="0"/>
              <a:t>包的一个整理，后来慢慢积累并加入更多非业务相关功能，并广泛学习其它开源项目精髓，经过自己整理修改，最终形成丰富的开源工具集。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8880"/>
              </p:ext>
            </p:extLst>
          </p:nvPr>
        </p:nvGraphicFramePr>
        <p:xfrm>
          <a:off x="449247" y="2521313"/>
          <a:ext cx="11309765" cy="3645575"/>
        </p:xfrm>
        <a:graphic>
          <a:graphicData uri="http://schemas.openxmlformats.org/drawingml/2006/table">
            <a:tbl>
              <a:tblPr/>
              <a:tblGrid>
                <a:gridCol w="3950276">
                  <a:extLst>
                    <a:ext uri="{9D8B030D-6E8A-4147-A177-3AD203B41FA5}">
                      <a16:colId xmlns="" xmlns:a16="http://schemas.microsoft.com/office/drawing/2014/main" val="3116948243"/>
                    </a:ext>
                  </a:extLst>
                </a:gridCol>
                <a:gridCol w="7359489">
                  <a:extLst>
                    <a:ext uri="{9D8B030D-6E8A-4147-A177-3AD203B41FA5}">
                      <a16:colId xmlns="" xmlns:a16="http://schemas.microsoft.com/office/drawing/2014/main" val="3160016346"/>
                    </a:ext>
                  </a:extLst>
                </a:gridCol>
              </a:tblGrid>
              <a:tr h="1911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2871441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cn.hutool.core.bean.BeanUtil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Java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对象处理工具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5732254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cn.hutool.core.codec.Base64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Base64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编解码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0932811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cn.hutool.crypto.SecureUtil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摘要算法，对称加密，非对称加密算法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491060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cn.hutool.core.collection.CollUtil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集合的增强，过滤，循环，排序等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8379503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cn.hutool.core.map.MapUtil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的创建，过滤，排序等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3967368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cn.hutool.core.util.ZipUtil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zip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gzip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zlib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压缩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1733316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cn.hutool.core.text.csv.CsvUtil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Csv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6415105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cn.hutool.extra.mail.MailUtil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邮件工具类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4969722"/>
                  </a:ext>
                </a:extLst>
              </a:tr>
              <a:tr h="382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cn.hutool.core.io.IoUtil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流拷贝，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Stream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转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Reader、Writer，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读取流中的内容，写入到流，关闭流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0166772"/>
                  </a:ext>
                </a:extLst>
              </a:tr>
              <a:tr h="573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cn.hutool.core.io.FileUtil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文件操作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新建、删除、复制、移动、改名等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),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文件判断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判断文件或目录是否非空，是否为目录，是否为文件等等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，绝对路径，文件名，读操作，写操作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8219846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cn.hutool.core.io.FileTypeUtil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通过读取文件的首部几个二进制位来判断常用的文件类型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9881098"/>
                  </a:ext>
                </a:extLst>
              </a:tr>
              <a:tr h="19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cn.hutool.core.util.ObjectUtil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对象克隆，对比，判断，序列化工具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6169396"/>
                  </a:ext>
                </a:extLst>
              </a:tr>
              <a:tr h="573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cn.hutool.core.date.DateUtil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获取当前时间，字符串转日期，格式化日期输出，获取日期时间的某个部分，获取开始和结束时间，日期时间偏移计算，日期时间差计算，计时器，其它等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440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4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1592546" cy="465926"/>
          </a:xfrm>
        </p:spPr>
        <p:txBody>
          <a:bodyPr/>
          <a:lstStyle/>
          <a:p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4" y="1370124"/>
            <a:ext cx="10639667" cy="4189865"/>
          </a:xfrm>
        </p:spPr>
        <p:txBody>
          <a:bodyPr/>
          <a:lstStyle/>
          <a:p>
            <a:r>
              <a:rPr lang="en-US" altLang="zh-CN" sz="3200" dirty="0" err="1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ApplicationTemplete</a:t>
            </a: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，应用程序模板项目。</a:t>
            </a:r>
            <a:endParaRPr lang="en-US" altLang="zh-CN" sz="3200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本项目已包含必要的依赖，配置，代码，数据。项目组可基于此快速展开新项目开发</a:t>
            </a:r>
            <a:endParaRPr lang="en-US" altLang="zh-CN" sz="3200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对于旧项目，通过</a:t>
            </a:r>
            <a:r>
              <a:rPr lang="en-US" altLang="zh-CN" sz="3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Navicat</a:t>
            </a:r>
            <a:r>
              <a:rPr lang="en-US" altLang="zh-CN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的结构同步的功能，快速对比模板数据库与项目数据库，在</a:t>
            </a:r>
            <a:r>
              <a:rPr lang="en-US" altLang="zh-CN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LCP</a:t>
            </a:r>
            <a:r>
              <a:rPr lang="zh-CN" altLang="en-US" sz="32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平台侧的结构差异，生成并实施变更脚本</a:t>
            </a:r>
            <a:endParaRPr lang="en-US" altLang="zh-CN" sz="3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57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/>
              <a:t>-</a:t>
            </a:r>
            <a:r>
              <a:rPr lang="zh-CN" altLang="en-US" dirty="0"/>
              <a:t>工具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43519"/>
              </p:ext>
            </p:extLst>
          </p:nvPr>
        </p:nvGraphicFramePr>
        <p:xfrm>
          <a:off x="485902" y="1021553"/>
          <a:ext cx="11016737" cy="5071590"/>
        </p:xfrm>
        <a:graphic>
          <a:graphicData uri="http://schemas.openxmlformats.org/drawingml/2006/table">
            <a:tbl>
              <a:tblPr/>
              <a:tblGrid>
                <a:gridCol w="3847926">
                  <a:extLst>
                    <a:ext uri="{9D8B030D-6E8A-4147-A177-3AD203B41FA5}">
                      <a16:colId xmlns="" xmlns:a16="http://schemas.microsoft.com/office/drawing/2014/main" val="2439125623"/>
                    </a:ext>
                  </a:extLst>
                </a:gridCol>
                <a:gridCol w="7168811">
                  <a:extLst>
                    <a:ext uri="{9D8B030D-6E8A-4147-A177-3AD203B41FA5}">
                      <a16:colId xmlns="" xmlns:a16="http://schemas.microsoft.com/office/drawing/2014/main" val="2340948644"/>
                    </a:ext>
                  </a:extLst>
                </a:gridCol>
              </a:tblGrid>
              <a:tr h="2043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类名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5948986"/>
                  </a:ext>
                </a:extLst>
              </a:tr>
              <a:tr h="402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cn.hutool.core.util.NumberUtil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数学加减乘除，保留小数，数字格式化，判断是否为数字，数字随机数，整数列表，其它数学公式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5904620"/>
                  </a:ext>
                </a:extLst>
              </a:tr>
              <a:tr h="402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cn.hutool.core.util.StrUtil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字符串前后缀，连接，填充，包裹，去重，子串，分隔，判断空，格式化字符串等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8201802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cn.hutool.core.util.HexUtil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进制字符串工具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4812833"/>
                  </a:ext>
                </a:extLst>
              </a:tr>
              <a:tr h="603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cn.hutool.core.convert.Convert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Java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常见类型转换，半角和全角转换，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进制转换，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Unicode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和字符串转换，编码转换，时间单位转换，金额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数字大小写转换，原始类和包装类转换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038918"/>
                  </a:ext>
                </a:extLst>
              </a:tr>
              <a:tr h="603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cn.hutool.core.util.ArrayUtil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判空，新建泛型数组，调整、合并、克隆、拆分、过滤、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zip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数据，是否包含元素、包装和拆包、判断对象是否为数组、转为字符串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3810153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cn.hutool.core.util.RandomUtil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随机生成数字，字符串，颜色，随机从集合中选择元素等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69903384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cn.hutool.core.util.EscapeUtil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Escape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转义工具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0775519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cn.hutool.core.util.URLUtil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编解码，格式化，读取工具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3872596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cn.hutool.core.util.IdUtil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唯一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生成器，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UUID、ObjectId(MongoDB)、Snowflake(Twitter)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1073307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cn.hutool.core.util.IdcardUtil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15/18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身份证转换，获取年份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3323754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cn.hutool.extra.ftp.Ftp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ftp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工具类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164082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cn.hutool.core.lang.Validator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验证给定字符串是否满足指定格式，例如邮件、电话、生日等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0818755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cn.hutool.core.thread.ThreadUtil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提供线程池并执行线程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39838163"/>
                  </a:ext>
                </a:extLst>
              </a:tr>
              <a:tr h="402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cn.hutool.core.util.ImageUtil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对图片进行缩放、裁剪、翻转、转为黑白、转为其它格式、加水印等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1651981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cn.hutool.http.HttpUtil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轻量级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请求工具类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481065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cn.hutool.extra.qrcode.QrCodeUtil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二维码工具类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9346332"/>
                  </a:ext>
                </a:extLst>
              </a:tr>
              <a:tr h="20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cn.hutool.poi.excel.ExcelUtil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excel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工具类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131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25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53931"/>
            <a:ext cx="7917313" cy="453650"/>
          </a:xfrm>
        </p:spPr>
        <p:txBody>
          <a:bodyPr/>
          <a:lstStyle/>
          <a:p>
            <a:r>
              <a:rPr lang="en-US" altLang="zh-CN" dirty="0" smtClean="0"/>
              <a:t>LCP</a:t>
            </a:r>
            <a:r>
              <a:rPr lang="zh-CN" altLang="en-US" dirty="0" smtClean="0"/>
              <a:t>提供了控制层，服务层，映射层，实体层基类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12756"/>
              </p:ext>
            </p:extLst>
          </p:nvPr>
        </p:nvGraphicFramePr>
        <p:xfrm>
          <a:off x="563870" y="1786909"/>
          <a:ext cx="11015682" cy="3810583"/>
        </p:xfrm>
        <a:graphic>
          <a:graphicData uri="http://schemas.openxmlformats.org/drawingml/2006/table">
            <a:tbl>
              <a:tblPr/>
              <a:tblGrid>
                <a:gridCol w="7187166">
                  <a:extLst>
                    <a:ext uri="{9D8B030D-6E8A-4147-A177-3AD203B41FA5}">
                      <a16:colId xmlns="" xmlns:a16="http://schemas.microsoft.com/office/drawing/2014/main" val="2746760275"/>
                    </a:ext>
                  </a:extLst>
                </a:gridCol>
                <a:gridCol w="3828516">
                  <a:extLst>
                    <a:ext uri="{9D8B030D-6E8A-4147-A177-3AD203B41FA5}">
                      <a16:colId xmlns="" xmlns:a16="http://schemas.microsoft.com/office/drawing/2014/main" val="3398768311"/>
                    </a:ext>
                  </a:extLst>
                </a:gridCol>
              </a:tblGrid>
              <a:tr h="5443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0343753"/>
                  </a:ext>
                </a:extLst>
              </a:tr>
              <a:tr h="5443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com.fsl.lcp.common.controllers.ExtensionBaseController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端访问控制器基类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0441391"/>
                  </a:ext>
                </a:extLst>
              </a:tr>
              <a:tr h="5443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com.fsl.lcp.common.controllers.DingDingBaseController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端访问控制器基类（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2762222"/>
                  </a:ext>
                </a:extLst>
              </a:tr>
              <a:tr h="5443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com.fsl.lcp.common.service.IExtensionBaseService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服务层基类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7104088"/>
                  </a:ext>
                </a:extLst>
              </a:tr>
              <a:tr h="5443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com.fsl.lcp.common.service.impl.ExtensionBaseServiceImpl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062019"/>
                  </a:ext>
                </a:extLst>
              </a:tr>
              <a:tr h="5443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com.fsl.lcp.mybatis.common.ExtensionMapper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&lt;T&gt;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映射层基类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825080"/>
                  </a:ext>
                </a:extLst>
              </a:tr>
              <a:tr h="5443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com.fsl.lcp.common.dto.ExtensionBaseDto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实体层基类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3901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581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/>
              <a:t>-</a:t>
            </a:r>
            <a:r>
              <a:rPr lang="zh-CN" altLang="en-US" dirty="0"/>
              <a:t>基类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85564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控制层提供的属性与方法如下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56126"/>
              </p:ext>
            </p:extLst>
          </p:nvPr>
        </p:nvGraphicFramePr>
        <p:xfrm>
          <a:off x="674965" y="1509929"/>
          <a:ext cx="10759308" cy="1216181"/>
        </p:xfrm>
        <a:graphic>
          <a:graphicData uri="http://schemas.openxmlformats.org/drawingml/2006/table">
            <a:tbl>
              <a:tblPr/>
              <a:tblGrid>
                <a:gridCol w="2093872">
                  <a:extLst>
                    <a:ext uri="{9D8B030D-6E8A-4147-A177-3AD203B41FA5}">
                      <a16:colId xmlns="" xmlns:a16="http://schemas.microsoft.com/office/drawing/2014/main" val="1791310749"/>
                    </a:ext>
                  </a:extLst>
                </a:gridCol>
                <a:gridCol w="8665436">
                  <a:extLst>
                    <a:ext uri="{9D8B030D-6E8A-4147-A177-3AD203B41FA5}">
                      <a16:colId xmlns="" xmlns:a16="http://schemas.microsoft.com/office/drawing/2014/main" val="2457038780"/>
                    </a:ext>
                  </a:extLst>
                </a:gridCol>
              </a:tblGrid>
              <a:tr h="20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6953592"/>
                  </a:ext>
                </a:extLst>
              </a:tr>
              <a:tr h="202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DEFAULT_PAGE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分页查询时默认的页数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;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默认值为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1268356"/>
                  </a:ext>
                </a:extLst>
              </a:tr>
              <a:tr h="202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DEFAULT_PAGE_SIZE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分页查询时默认每页显示的数量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;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默认值为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9758639"/>
                  </a:ext>
                </a:extLst>
              </a:tr>
              <a:tr h="608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validator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通用校验器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SpringMVC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JSR-303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javaEE6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规范的一部分）校验规范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可以校验的范围有单个对象、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、对象中包含的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Children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元素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51097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08080"/>
              </p:ext>
            </p:extLst>
          </p:nvPr>
        </p:nvGraphicFramePr>
        <p:xfrm>
          <a:off x="674965" y="2796825"/>
          <a:ext cx="10759307" cy="3342659"/>
        </p:xfrm>
        <a:graphic>
          <a:graphicData uri="http://schemas.openxmlformats.org/drawingml/2006/table">
            <a:tbl>
              <a:tblPr/>
              <a:tblGrid>
                <a:gridCol w="2093872">
                  <a:extLst>
                    <a:ext uri="{9D8B030D-6E8A-4147-A177-3AD203B41FA5}">
                      <a16:colId xmlns="" xmlns:a16="http://schemas.microsoft.com/office/drawing/2014/main" val="148953099"/>
                    </a:ext>
                  </a:extLst>
                </a:gridCol>
                <a:gridCol w="4356264">
                  <a:extLst>
                    <a:ext uri="{9D8B030D-6E8A-4147-A177-3AD203B41FA5}">
                      <a16:colId xmlns="" xmlns:a16="http://schemas.microsoft.com/office/drawing/2014/main" val="3209280307"/>
                    </a:ext>
                  </a:extLst>
                </a:gridCol>
                <a:gridCol w="4309171">
                  <a:extLst>
                    <a:ext uri="{9D8B030D-6E8A-4147-A177-3AD203B41FA5}">
                      <a16:colId xmlns="" xmlns:a16="http://schemas.microsoft.com/office/drawing/2014/main" val="3113697135"/>
                    </a:ext>
                  </a:extLst>
                </a:gridCol>
              </a:tblGrid>
              <a:tr h="1787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返回值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摘要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8467594"/>
                  </a:ext>
                </a:extLst>
              </a:tr>
              <a:tr h="369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void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initBinder(WebDataBinderdataBinder,HttpServletRequestrequest)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数据绑定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在实际操作中经常会碰到表单中的日期字符串和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Javabean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中的日期类型的属性自动转换而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springMVC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默认不支持这个格式的转换，所以必须要手动配置，自定义数据类型的绑定才能实现这个功能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926271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IExtensionRequest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createRequestContext(HttpServletRequestrequest)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IExtensionRequest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接口对象，包含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session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相关的数据，登录用户的相关数据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3607530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Object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exceptionHandler(Exceptionexception,HttpServletRequestrequest)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处理控制层所有异常并返回异常信息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6482788"/>
                  </a:ext>
                </a:extLst>
              </a:tr>
              <a:tr h="24890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void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checkToken(HttpServletRequestrequest,Collection&lt;?extendsBaseDTO&gt;dtos)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用于校验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BaseDTO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的防篡改属性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的方法，用于发布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webservice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时做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token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校验校验不通过会抛出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TokenException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异常。工具类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TokenUtils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提供用于生成和校验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token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请参考工具类的使用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4332822"/>
                  </a:ext>
                </a:extLst>
              </a:tr>
              <a:tr h="248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checkToken(HttpSessionsession,Collection&lt;?extendsBaseDTO&gt;dtos)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5508980"/>
                  </a:ext>
                </a:extLst>
              </a:tr>
              <a:tr h="1787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checkToken(HttpServletRequestrequest,BaseDTObaseDTO)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9668410"/>
                  </a:ext>
                </a:extLst>
              </a:tr>
              <a:tr h="1787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checkToken(HttpSessionsession,BaseDTObaseDTO)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384865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getUserId(HttpServletRequestrequest)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返回当前用户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1516546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getRoleId(HttpServletRequestrequest)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返回当前用户角色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52199012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getLanguage(HttpServletRequestrequest)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返回当前语言编码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694565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getErrorMessage(Errorserrors,HttpServletRequestrequest)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用于获取异常消息。返回的是根据当前语言环境翻译后的错误消息，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errors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是包含错误的对象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9510916"/>
                  </a:ext>
                </a:extLst>
              </a:tr>
              <a:tr h="17877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nls(HttpServletRequestrequest,Stringcode,Object[]args)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用于获取描述维护中当前语言环境下的消息。通常用于自定义的是错误消息。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是描述维护中消息的代码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9005126"/>
                  </a:ext>
                </a:extLst>
              </a:tr>
              <a:tr h="1787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nls(HttpServletRequestrequest,Stringcode)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919117"/>
                  </a:ext>
                </a:extLst>
              </a:tr>
              <a:tr h="357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getStandardFieldErrorMessage(FieldErrorWithBeanfieldError,Localelocale)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该方法用于获取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DTO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字段校验的标准错误消息，如非空验证等。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FieldErrorWithBean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可直接附加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field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所属的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bean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fieldError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可直接获取目标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bean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local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为当前语言环境</a:t>
                      </a:r>
                    </a:p>
                  </a:txBody>
                  <a:tcPr marL="6876" marR="6876" marT="6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7555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96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/>
              <a:t>-</a:t>
            </a:r>
            <a:r>
              <a:rPr lang="zh-CN" altLang="en-US" dirty="0"/>
              <a:t>基类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9927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服务层</a:t>
            </a:r>
            <a:r>
              <a:rPr lang="zh-CN" altLang="en-US" dirty="0"/>
              <a:t>提供</a:t>
            </a:r>
            <a:r>
              <a:rPr lang="zh-CN" altLang="en-US" dirty="0" smtClean="0"/>
              <a:t>的方法如下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59658"/>
              </p:ext>
            </p:extLst>
          </p:nvPr>
        </p:nvGraphicFramePr>
        <p:xfrm>
          <a:off x="419456" y="1496071"/>
          <a:ext cx="11373740" cy="4537259"/>
        </p:xfrm>
        <a:graphic>
          <a:graphicData uri="http://schemas.openxmlformats.org/drawingml/2006/table">
            <a:tbl>
              <a:tblPr/>
              <a:tblGrid>
                <a:gridCol w="559564">
                  <a:extLst>
                    <a:ext uri="{9D8B030D-6E8A-4147-A177-3AD203B41FA5}">
                      <a16:colId xmlns="" xmlns:a16="http://schemas.microsoft.com/office/drawing/2014/main" val="779041584"/>
                    </a:ext>
                  </a:extLst>
                </a:gridCol>
                <a:gridCol w="5863254">
                  <a:extLst>
                    <a:ext uri="{9D8B030D-6E8A-4147-A177-3AD203B41FA5}">
                      <a16:colId xmlns="" xmlns:a16="http://schemas.microsoft.com/office/drawing/2014/main" val="2749811191"/>
                    </a:ext>
                  </a:extLst>
                </a:gridCol>
                <a:gridCol w="4950922">
                  <a:extLst>
                    <a:ext uri="{9D8B030D-6E8A-4147-A177-3AD203B41FA5}">
                      <a16:colId xmlns="" xmlns:a16="http://schemas.microsoft.com/office/drawing/2014/main" val="655425240"/>
                    </a:ext>
                  </a:extLst>
                </a:gridCol>
              </a:tblGrid>
              <a:tr h="172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返回值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摘要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283078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select(IRequestrequest,Tcondition,intpageNum,intpageSize)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查询分页列表信息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为查询的条件实体根据实体中的属性值进行查询，查询条件使用等号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3867640"/>
                  </a:ext>
                </a:extLst>
              </a:tr>
              <a:tr h="49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insert(IRequestrequest,@StdWhoTrecord)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为保存的实体保存一个实体，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的属性也会保存，不会使用数据库默认值可通过实现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IServiceListener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接口或者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ServiceListenerAdaptor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类，并通过添加注解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@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ServiceListener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beforeInsert、afterInsert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insert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AOP)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8667769"/>
                  </a:ext>
                </a:extLst>
              </a:tr>
              <a:tr h="49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insertSelective(IRequestrequest,@StdWhoTrecord)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为保存的实体保存一个实体，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的属性不会保存，会使用数据库默认值可通过实现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IServiceListener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接口或者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ServiceListenerAdaptor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类，并通过添加注解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@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ServiceListener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beforeInsert、afterInsert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insert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AOP)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2813782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updateByPrimaryKey(IRequestrequest,@StdWhoTrecord)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根据主键更新实体全部字段，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值会被更新，失败抛出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UpdateFailedException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异常可通过注册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IServiceListener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接口实现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beforeUpdate、afterUpdate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0405004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updateByPrimaryKeySelective(IRequestrequest,@StdWhoTrecord)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根据主键更新属性不为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的值失败抛出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UpdateFailedException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异常可通过注册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IServiceListener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接口实现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beforeUpdate、afterUpdate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1955935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updateByPrimaryKeyOptions(IRequestrequest,@StdWhoTrecord,Criteriacriteria)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根据主键更新选定字段的值失败抛出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UpdateFailedException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异常可通过注册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IServiceListener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接口实现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beforeUpdate、afterUpdate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3951473"/>
                  </a:ext>
                </a:extLst>
              </a:tr>
              <a:tr h="172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selectByPrimaryKey(IRequestrequest,Trecord)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根据主键字段进行查询，方法参数必须包含完整的主键属性，查询条件使用等号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3836059"/>
                  </a:ext>
                </a:extLst>
              </a:tr>
              <a:tr h="49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deleteByPrimaryKey(Trecord)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根据主键字段进行删除，方法参数必须包含完整的主键属性失败抛出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UpdateFailedException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异常可通过注册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IServiceListener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接口实现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beforeDelete、afterDelete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0627357"/>
                  </a:ext>
                </a:extLst>
              </a:tr>
              <a:tr h="172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selectAll()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查询全部结果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8514607"/>
                  </a:ext>
                </a:extLst>
              </a:tr>
              <a:tr h="172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selectAll(IRequestiRequest)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查询全部结果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3891453"/>
                  </a:ext>
                </a:extLst>
              </a:tr>
              <a:tr h="49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batchUpdate(IRequestrequest,@StdWhoList&lt;T&gt;list)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可以实现批量新增、修改、删除。根据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DTO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对象该方法要求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BaseDTO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或者其子类。且默认更新部位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的字段根据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DTO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对象的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status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属性值判定操作；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status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值可以为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DTOStatus.ADD、DTOStatus.UPDATE、DTOStatus.DELETE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1809786"/>
                  </a:ext>
                </a:extLst>
              </a:tr>
              <a:tr h="172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batchDelete(List&lt;T&gt;list)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批量删除功能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8982953"/>
                  </a:ext>
                </a:extLst>
              </a:tr>
              <a:tr h="172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selectOptions(IRequestrequest,Trecord,Criteriacriteria)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按条件查询，返回所有获得的数据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3114539"/>
                  </a:ext>
                </a:extLst>
              </a:tr>
              <a:tr h="172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selectOptions(IRequestrequest,Trecord,Criteriacriteria,IntegerpageNum,IntegerpageSize)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按条件查询，并分页</a:t>
                      </a:r>
                    </a:p>
                  </a:txBody>
                  <a:tcPr marL="8435" marR="8435" marT="8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762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333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/>
              <a:t>-</a:t>
            </a:r>
            <a:r>
              <a:rPr lang="zh-CN" altLang="en-US" dirty="0"/>
              <a:t>基类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36839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映射层</a:t>
            </a:r>
            <a:r>
              <a:rPr lang="zh-CN" altLang="en-US" dirty="0"/>
              <a:t>提供的方法</a:t>
            </a:r>
            <a:r>
              <a:rPr lang="zh-CN" altLang="en-US" dirty="0" smtClean="0"/>
              <a:t>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05026"/>
              </p:ext>
            </p:extLst>
          </p:nvPr>
        </p:nvGraphicFramePr>
        <p:xfrm>
          <a:off x="555323" y="1657131"/>
          <a:ext cx="11118231" cy="4307832"/>
        </p:xfrm>
        <a:graphic>
          <a:graphicData uri="http://schemas.openxmlformats.org/drawingml/2006/table">
            <a:tbl>
              <a:tblPr/>
              <a:tblGrid>
                <a:gridCol w="594351">
                  <a:extLst>
                    <a:ext uri="{9D8B030D-6E8A-4147-A177-3AD203B41FA5}">
                      <a16:colId xmlns="" xmlns:a16="http://schemas.microsoft.com/office/drawing/2014/main" val="1344823051"/>
                    </a:ext>
                  </a:extLst>
                </a:gridCol>
                <a:gridCol w="4835558">
                  <a:extLst>
                    <a:ext uri="{9D8B030D-6E8A-4147-A177-3AD203B41FA5}">
                      <a16:colId xmlns="" xmlns:a16="http://schemas.microsoft.com/office/drawing/2014/main" val="391951706"/>
                    </a:ext>
                  </a:extLst>
                </a:gridCol>
                <a:gridCol w="5688322">
                  <a:extLst>
                    <a:ext uri="{9D8B030D-6E8A-4147-A177-3AD203B41FA5}">
                      <a16:colId xmlns="" xmlns:a16="http://schemas.microsoft.com/office/drawing/2014/main" val="1002239755"/>
                    </a:ext>
                  </a:extLst>
                </a:gridCol>
              </a:tblGrid>
              <a:tr h="2404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返回值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摘要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2308"/>
                  </a:ext>
                </a:extLst>
              </a:tr>
              <a:tr h="473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selectOne(Trecord);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根据实体中的属性进行查询，只能有一个返回值，有多个结果是抛出异常，查询条件使用等号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2489265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select(Trecord)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根据实体中的属性值进行查询，查询条件使用等号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0966943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selectAll()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查询全部结果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6191073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selectCount(Trecord)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根据实体中的属性查询总数，查询条件使用等号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5537064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selectByPrimaryKey(Objectkey)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根据主键字段进行查询，方法参数必须包含完整的主键属性，查询条件使用等号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60765390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selectOptionsByPrimaryKey(Trecord)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按照主键有条件查询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5558837"/>
                  </a:ext>
                </a:extLst>
              </a:tr>
              <a:tr h="473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List&lt;T&gt;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selectOptions(@Param(BaseConstants.OPTIONS_DTO) Trecord, @Param(BaseConstants.OPTIONS_CRITERIA) Criteriacriteria)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有条件查询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6834109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insert(Trecord)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保存一个实体，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的属性也会保存，不会使用数据库默认值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1720047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insertSelective(Trecord)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保存一个实体，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的属性不会保存，会使用数据库默认值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5857832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updateByPrimaryKey(Trecord)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根据主键更新实体全部字段，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值会被更新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5646569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updateByPrimaryKeySelective(Trecord)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根据主键更新属性不为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的值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1559357"/>
                  </a:ext>
                </a:extLst>
              </a:tr>
              <a:tr h="473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updateByPrimaryKeyOptions(@Param(BaseConstants.OPTIONS_DTO) Trecord, @Param(BaseConstants.OPTIONS_CRITERIA) Criteriacriteria)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根据主键更新选定字段的值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736737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delete(Trecord)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根据实体属性作为条件进行删除，查询条件使用等号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19561610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deleteByPrimaryKey(Objectkey)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根据主键字段进行删除，方法参数必须包含完整的主键属性</a:t>
                      </a:r>
                    </a:p>
                  </a:txBody>
                  <a:tcPr marL="9171" marR="9171" marT="91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368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812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/>
              <a:t>-</a:t>
            </a:r>
            <a:r>
              <a:rPr lang="zh-CN" altLang="en-US" dirty="0"/>
              <a:t>基类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34290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实体类的属性如下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43252"/>
              </p:ext>
            </p:extLst>
          </p:nvPr>
        </p:nvGraphicFramePr>
        <p:xfrm>
          <a:off x="674964" y="1616999"/>
          <a:ext cx="10972953" cy="4501787"/>
        </p:xfrm>
        <a:graphic>
          <a:graphicData uri="http://schemas.openxmlformats.org/drawingml/2006/table">
            <a:tbl>
              <a:tblPr/>
              <a:tblGrid>
                <a:gridCol w="3507594">
                  <a:extLst>
                    <a:ext uri="{9D8B030D-6E8A-4147-A177-3AD203B41FA5}">
                      <a16:colId xmlns="" xmlns:a16="http://schemas.microsoft.com/office/drawing/2014/main" val="4091137173"/>
                    </a:ext>
                  </a:extLst>
                </a:gridCol>
                <a:gridCol w="2307134">
                  <a:extLst>
                    <a:ext uri="{9D8B030D-6E8A-4147-A177-3AD203B41FA5}">
                      <a16:colId xmlns="" xmlns:a16="http://schemas.microsoft.com/office/drawing/2014/main" val="94783622"/>
                    </a:ext>
                  </a:extLst>
                </a:gridCol>
                <a:gridCol w="3695165">
                  <a:extLst>
                    <a:ext uri="{9D8B030D-6E8A-4147-A177-3AD203B41FA5}">
                      <a16:colId xmlns="" xmlns:a16="http://schemas.microsoft.com/office/drawing/2014/main" val="3656950598"/>
                    </a:ext>
                  </a:extLst>
                </a:gridCol>
                <a:gridCol w="1463060">
                  <a:extLst>
                    <a:ext uri="{9D8B030D-6E8A-4147-A177-3AD203B41FA5}">
                      <a16:colId xmlns="" xmlns:a16="http://schemas.microsoft.com/office/drawing/2014/main" val="3474539924"/>
                    </a:ext>
                  </a:extLst>
                </a:gridCol>
              </a:tblGrid>
              <a:tr h="2662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1806755"/>
                  </a:ext>
                </a:extLst>
              </a:tr>
              <a:tr h="2662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标准字段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8833560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createdByUser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创建人账户名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0701253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unitCode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创建人员工所属组织编码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4904883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创建人员工所属部门编码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294849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createdOrg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创建人员工主岗部门编码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5792820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creationDate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4032478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lastUpdatedByUser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修改人账户名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9399986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lastUpdateDate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最后修改时间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0292216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isDelete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逻辑删除字段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3785442"/>
                  </a:ext>
                </a:extLst>
              </a:tr>
              <a:tr h="507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objectVersionNumber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Record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的版本号，每发生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update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则自增。用于实现乐观锁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无法替代数据库锁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2706951"/>
                  </a:ext>
                </a:extLst>
              </a:tr>
              <a:tr h="2662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审计字段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3647450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Boolean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isAudit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审计控制字段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非数据库字段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0664656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relationId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多表审计批次号字段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非数据库字段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0921962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manualExplain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多表审计操作说明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非数据库字段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7799505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Boolean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openAuditNull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多表审计修改操作对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null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字段得控制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非数据库字段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269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268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/>
              <a:t>-</a:t>
            </a:r>
            <a:r>
              <a:rPr lang="zh-CN" altLang="en-US" dirty="0"/>
              <a:t>基类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69119"/>
              </p:ext>
            </p:extLst>
          </p:nvPr>
        </p:nvGraphicFramePr>
        <p:xfrm>
          <a:off x="509720" y="1237441"/>
          <a:ext cx="11129651" cy="4701888"/>
        </p:xfrm>
        <a:graphic>
          <a:graphicData uri="http://schemas.openxmlformats.org/drawingml/2006/table">
            <a:tbl>
              <a:tblPr/>
              <a:tblGrid>
                <a:gridCol w="3560727">
                  <a:extLst>
                    <a:ext uri="{9D8B030D-6E8A-4147-A177-3AD203B41FA5}">
                      <a16:colId xmlns="" xmlns:a16="http://schemas.microsoft.com/office/drawing/2014/main" val="2136989891"/>
                    </a:ext>
                  </a:extLst>
                </a:gridCol>
                <a:gridCol w="2342082">
                  <a:extLst>
                    <a:ext uri="{9D8B030D-6E8A-4147-A177-3AD203B41FA5}">
                      <a16:colId xmlns="" xmlns:a16="http://schemas.microsoft.com/office/drawing/2014/main" val="2852392699"/>
                    </a:ext>
                  </a:extLst>
                </a:gridCol>
                <a:gridCol w="5226842">
                  <a:extLst>
                    <a:ext uri="{9D8B030D-6E8A-4147-A177-3AD203B41FA5}">
                      <a16:colId xmlns="" xmlns:a16="http://schemas.microsoft.com/office/drawing/2014/main" val="811074069"/>
                    </a:ext>
                  </a:extLst>
                </a:gridCol>
              </a:tblGrid>
              <a:tr h="2938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024866"/>
                  </a:ext>
                </a:extLst>
              </a:tr>
              <a:tr h="29386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5740310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数据标识字段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3860913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__status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数据状态字段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add,update,delete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0632691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Map&lt;String,Map&lt;String,String&gt;&gt;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__tls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存放所有多语言字段的描述信息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1449299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_token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防篡改校验字段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非数据库字段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0371574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sortname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排序字段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5029287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sortorder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排序方式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8476031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attributeCategory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扩展属性分类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8634749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attribute1-attribute15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扩展备用字段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814380"/>
                  </a:ext>
                </a:extLst>
              </a:tr>
              <a:tr h="29386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以下不建议在程序中使用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1354024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createdBy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创建人账户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7647985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lastUpdatedBy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修改人账户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6037344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lastUpdateLogin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最后登陆人账户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，暂未使用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2968448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Record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最后一次操作的系统内部请求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，暂未使用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7477321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programId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Record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最后一次操作的系统内部程序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，暂未使用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854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05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公共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31739"/>
            <a:ext cx="7917313" cy="1020792"/>
          </a:xfrm>
        </p:spPr>
        <p:txBody>
          <a:bodyPr/>
          <a:lstStyle/>
          <a:p>
            <a:r>
              <a:rPr lang="zh-CN" altLang="en-US" dirty="0"/>
              <a:t>平台提供的常用业务对象与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请求上下文，</a:t>
            </a:r>
            <a:r>
              <a:rPr lang="en-US" altLang="zh-CN" dirty="0" err="1"/>
              <a:t>com.fsl.lcp.common.core.IExtensionRequest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47754"/>
              </p:ext>
            </p:extLst>
          </p:nvPr>
        </p:nvGraphicFramePr>
        <p:xfrm>
          <a:off x="674965" y="2049782"/>
          <a:ext cx="10961822" cy="4001175"/>
        </p:xfrm>
        <a:graphic>
          <a:graphicData uri="http://schemas.openxmlformats.org/drawingml/2006/table">
            <a:tbl>
              <a:tblPr/>
              <a:tblGrid>
                <a:gridCol w="1419073">
                  <a:extLst>
                    <a:ext uri="{9D8B030D-6E8A-4147-A177-3AD203B41FA5}">
                      <a16:colId xmlns="" xmlns:a16="http://schemas.microsoft.com/office/drawing/2014/main" val="1550186892"/>
                    </a:ext>
                  </a:extLst>
                </a:gridCol>
                <a:gridCol w="2344555">
                  <a:extLst>
                    <a:ext uri="{9D8B030D-6E8A-4147-A177-3AD203B41FA5}">
                      <a16:colId xmlns="" xmlns:a16="http://schemas.microsoft.com/office/drawing/2014/main" val="1068345159"/>
                    </a:ext>
                  </a:extLst>
                </a:gridCol>
                <a:gridCol w="7198194">
                  <a:extLst>
                    <a:ext uri="{9D8B030D-6E8A-4147-A177-3AD203B41FA5}">
                      <a16:colId xmlns="" xmlns:a16="http://schemas.microsoft.com/office/drawing/2014/main" val="2774853927"/>
                    </a:ext>
                  </a:extLst>
                </a:gridCol>
              </a:tblGrid>
              <a:tr h="1884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7999019"/>
                  </a:ext>
                </a:extLst>
              </a:tr>
              <a:tr h="18847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所属组织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0843344"/>
                  </a:ext>
                </a:extLst>
              </a:tr>
              <a:tr h="188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List&lt;String&gt;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unitCodeList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获取登录员工所有所属组织编码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337106"/>
                  </a:ext>
                </a:extLst>
              </a:tr>
              <a:tr h="188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unitCode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获取登录员工所属组织编码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0960570"/>
                  </a:ext>
                </a:extLst>
              </a:tr>
              <a:tr h="188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获取登录员工所属组织名称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0872097"/>
                  </a:ext>
                </a:extLst>
              </a:tr>
              <a:tr h="18847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所属部门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9136783"/>
                  </a:ext>
                </a:extLst>
              </a:tr>
              <a:tr h="753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List&lt;String&gt;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deptCodeList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获取登录员工所有岗位对应部门的所属部门编码。如果各岗对应部门隶属于事业部则返回事业部下的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级部门编码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如果为空则返回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，否则说明各岗对应部门隶属于公司，返回公司下的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2065210"/>
                  </a:ext>
                </a:extLst>
              </a:tr>
              <a:tr h="565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获取登录员工主岗对应部门的所属部门编码。如果主岗对应部门隶属于事业部则返回事业部下的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级部门编码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如果为空则返回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，否则说明主岗对应部门隶属于公司，返回公司下的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47434231"/>
                  </a:ext>
                </a:extLst>
              </a:tr>
              <a:tr h="565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deptName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获取登录员工主岗对应部门的所属部门名称。如果主岗对应部门隶属于事业部则返回事业部下的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级部门名称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如果为空则返回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，否则说明主岗对应部门隶属于公司，返回公司下的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级部门编码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72983635"/>
                  </a:ext>
                </a:extLst>
              </a:tr>
              <a:tr h="188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oneLevelDept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获取登录员工主岗所属一级部门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2760621"/>
                  </a:ext>
                </a:extLst>
              </a:tr>
              <a:tr h="188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twoLevelDept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获取登陆员工主岗所属二级部门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4624509"/>
                  </a:ext>
                </a:extLst>
              </a:tr>
              <a:tr h="188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threeLevelDept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获取登陆员工主岗所属三级部门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2407404"/>
                  </a:ext>
                </a:extLst>
              </a:tr>
              <a:tr h="188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fourLevelDept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获取登陆员工主岗所属四级部门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0773647"/>
                  </a:ext>
                </a:extLst>
              </a:tr>
              <a:tr h="188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fiveLevelDept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获取登陆员工主岗所属五级部门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108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12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/>
              <a:t>-</a:t>
            </a:r>
            <a:r>
              <a:rPr lang="zh-CN" altLang="en-US" dirty="0"/>
              <a:t>公共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29563"/>
              </p:ext>
            </p:extLst>
          </p:nvPr>
        </p:nvGraphicFramePr>
        <p:xfrm>
          <a:off x="448072" y="905859"/>
          <a:ext cx="11268212" cy="5187292"/>
        </p:xfrm>
        <a:graphic>
          <a:graphicData uri="http://schemas.openxmlformats.org/drawingml/2006/table">
            <a:tbl>
              <a:tblPr/>
              <a:tblGrid>
                <a:gridCol w="1458736">
                  <a:extLst>
                    <a:ext uri="{9D8B030D-6E8A-4147-A177-3AD203B41FA5}">
                      <a16:colId xmlns="" xmlns:a16="http://schemas.microsoft.com/office/drawing/2014/main" val="349009433"/>
                    </a:ext>
                  </a:extLst>
                </a:gridCol>
                <a:gridCol w="2410086">
                  <a:extLst>
                    <a:ext uri="{9D8B030D-6E8A-4147-A177-3AD203B41FA5}">
                      <a16:colId xmlns="" xmlns:a16="http://schemas.microsoft.com/office/drawing/2014/main" val="2472650468"/>
                    </a:ext>
                  </a:extLst>
                </a:gridCol>
                <a:gridCol w="7399390">
                  <a:extLst>
                    <a:ext uri="{9D8B030D-6E8A-4147-A177-3AD203B41FA5}">
                      <a16:colId xmlns="" xmlns:a16="http://schemas.microsoft.com/office/drawing/2014/main" val="2328024770"/>
                    </a:ext>
                  </a:extLst>
                </a:gridCol>
              </a:tblGrid>
              <a:tr h="207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属性值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0022050"/>
                  </a:ext>
                </a:extLst>
              </a:tr>
              <a:tr h="2077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主岗上级部门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2399223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parentOrgCode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获取登录员工主岗对应部门的父级部门编码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3090348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parentOrgName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获取登录员工主岗对应部门的父级部门名称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9651546"/>
                  </a:ext>
                </a:extLst>
              </a:tr>
              <a:tr h="2077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主岗部门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2274462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List&lt;String&gt;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positionOrgCodeList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获取登录员工所有岗位对应的部门编码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5704409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orgCode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获取登录员工主岗对应的部门编码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426277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orgName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获取登录员工主岗对应的部门名称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821063"/>
                  </a:ext>
                </a:extLst>
              </a:tr>
              <a:tr h="2077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部门层级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5659878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levelUnitcodes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获取登录员工所属的部门编码层级。“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A0001-A001-A01”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166707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levelUnitNames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获取登录员工所属的部门名称层级。“开发科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信息技术部”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5135453"/>
                  </a:ext>
                </a:extLst>
              </a:tr>
              <a:tr h="2077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其它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958510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mainPostionCode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获取登录员工主岗编码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9254763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employeeCode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获取登录员工编码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8967710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employeeName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获取登录员工姓名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2303483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userName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获取登录账户编码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6515187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locale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获取语言环境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9268830"/>
                  </a:ext>
                </a:extLst>
              </a:tr>
              <a:tr h="409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Object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attribute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获取一些额外的属性，可根据以下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值获取对应的数据：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roleId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companyId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、_locale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5192968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dataType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获取内部外部员工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8881765"/>
                  </a:ext>
                </a:extLst>
              </a:tr>
              <a:tr h="2077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以下返回主键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1544853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roleId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获取登录账户角色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596718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Long[]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roleIds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获取登录账户角色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多角色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28369139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companyId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【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废弃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】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获取登录账户对应的公司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3877474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userId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【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废弃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】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获取登录账户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698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406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611001" cy="465926"/>
          </a:xfrm>
        </p:spPr>
        <p:txBody>
          <a:bodyPr/>
          <a:lstStyle/>
          <a:p>
            <a:r>
              <a:rPr lang="zh-CN" altLang="en-US" dirty="0"/>
              <a:t>后台工具、基类与公共</a:t>
            </a:r>
            <a:r>
              <a:rPr lang="en-US" altLang="zh-CN" dirty="0"/>
              <a:t>-</a:t>
            </a:r>
            <a:r>
              <a:rPr lang="zh-CN" altLang="en-US" dirty="0"/>
              <a:t>公共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46739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返回上下文：</a:t>
            </a:r>
            <a:r>
              <a:rPr lang="en-US" altLang="zh-CN" dirty="0" err="1" smtClean="0"/>
              <a:t>com.hand.hap.system.dto.ResponseData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97476"/>
              </p:ext>
            </p:extLst>
          </p:nvPr>
        </p:nvGraphicFramePr>
        <p:xfrm>
          <a:off x="674964" y="1999155"/>
          <a:ext cx="10152869" cy="3409188"/>
        </p:xfrm>
        <a:graphic>
          <a:graphicData uri="http://schemas.openxmlformats.org/drawingml/2006/table">
            <a:tbl>
              <a:tblPr/>
              <a:tblGrid>
                <a:gridCol w="2452384">
                  <a:extLst>
                    <a:ext uri="{9D8B030D-6E8A-4147-A177-3AD203B41FA5}">
                      <a16:colId xmlns="" xmlns:a16="http://schemas.microsoft.com/office/drawing/2014/main" val="1694973552"/>
                    </a:ext>
                  </a:extLst>
                </a:gridCol>
                <a:gridCol w="2599527">
                  <a:extLst>
                    <a:ext uri="{9D8B030D-6E8A-4147-A177-3AD203B41FA5}">
                      <a16:colId xmlns="" xmlns:a16="http://schemas.microsoft.com/office/drawing/2014/main" val="1364858126"/>
                    </a:ext>
                  </a:extLst>
                </a:gridCol>
                <a:gridCol w="5100958">
                  <a:extLst>
                    <a:ext uri="{9D8B030D-6E8A-4147-A177-3AD203B41FA5}">
                      <a16:colId xmlns="" xmlns:a16="http://schemas.microsoft.com/office/drawing/2014/main" val="2470585950"/>
                    </a:ext>
                  </a:extLst>
                </a:gridCol>
              </a:tblGrid>
              <a:tr h="5681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0847669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返回状态码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0026481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message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5707735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List&lt;?&gt;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9842245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boolean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success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成功或者失败标识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2512851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569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22297"/>
            <a:ext cx="7917313" cy="4680448"/>
          </a:xfrm>
        </p:spPr>
        <p:txBody>
          <a:bodyPr/>
          <a:lstStyle/>
          <a:p>
            <a:r>
              <a:rPr lang="zh-CN" altLang="en-US" dirty="0"/>
              <a:t>以下工具都可以从公司内部</a:t>
            </a:r>
            <a:r>
              <a:rPr lang="en-US" altLang="zh-CN" dirty="0"/>
              <a:t>ftp</a:t>
            </a:r>
            <a:r>
              <a:rPr lang="zh-CN" altLang="en-US" dirty="0"/>
              <a:t>上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Jdk</a:t>
            </a:r>
            <a:r>
              <a:rPr lang="en-US" altLang="zh-CN" dirty="0"/>
              <a:t> 1.8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Redis</a:t>
            </a:r>
            <a:r>
              <a:rPr lang="en-US" altLang="zh-CN" dirty="0"/>
              <a:t> 3.0+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Maven 3.3+</a:t>
            </a:r>
            <a:r>
              <a:rPr lang="zh-CN" altLang="en-US" dirty="0"/>
              <a:t>，参考首页完成私有仓库配置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Tomcat 7+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Svn</a:t>
            </a:r>
            <a:r>
              <a:rPr lang="en-US" altLang="zh-CN" dirty="0"/>
              <a:t> 1.8+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IntelliJ IDEA 2017+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Mysql</a:t>
            </a:r>
            <a:r>
              <a:rPr lang="en-US" altLang="zh-CN" dirty="0"/>
              <a:t> server 5.6+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Navicat</a:t>
            </a:r>
            <a:r>
              <a:rPr lang="en-US" altLang="zh-CN" dirty="0"/>
              <a:t> Premium 10</a:t>
            </a:r>
            <a:r>
              <a:rPr lang="en-US" altLang="zh-CN" dirty="0" smtClean="0"/>
              <a:t>+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346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2310691" cy="465926"/>
          </a:xfrm>
        </p:spPr>
        <p:txBody>
          <a:bodyPr/>
          <a:lstStyle/>
          <a:p>
            <a:r>
              <a:rPr lang="zh-CN" altLang="en-US" dirty="0" smtClean="0"/>
              <a:t>后续培训计划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34289"/>
            <a:ext cx="10537117" cy="892552"/>
          </a:xfrm>
        </p:spPr>
        <p:txBody>
          <a:bodyPr/>
          <a:lstStyle/>
          <a:p>
            <a:r>
              <a:rPr lang="zh-CN" altLang="en-US" dirty="0" smtClean="0"/>
              <a:t>每周四完成一次技术培训，共计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次培训。培训方式为：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讲解</a:t>
            </a:r>
            <a:r>
              <a:rPr lang="en-US" altLang="zh-CN" dirty="0" smtClean="0"/>
              <a:t>+</a:t>
            </a:r>
            <a:r>
              <a:rPr lang="zh-CN" altLang="en-US" dirty="0" smtClean="0"/>
              <a:t>现场示例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课后考试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78044"/>
              </p:ext>
            </p:extLst>
          </p:nvPr>
        </p:nvGraphicFramePr>
        <p:xfrm>
          <a:off x="674963" y="1685336"/>
          <a:ext cx="11084051" cy="4484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958">
                  <a:extLst>
                    <a:ext uri="{9D8B030D-6E8A-4147-A177-3AD203B41FA5}">
                      <a16:colId xmlns="" xmlns:a16="http://schemas.microsoft.com/office/drawing/2014/main" val="3361862123"/>
                    </a:ext>
                  </a:extLst>
                </a:gridCol>
                <a:gridCol w="6200695">
                  <a:extLst>
                    <a:ext uri="{9D8B030D-6E8A-4147-A177-3AD203B41FA5}">
                      <a16:colId xmlns="" xmlns:a16="http://schemas.microsoft.com/office/drawing/2014/main" val="83388634"/>
                    </a:ext>
                  </a:extLst>
                </a:gridCol>
                <a:gridCol w="1797199">
                  <a:extLst>
                    <a:ext uri="{9D8B030D-6E8A-4147-A177-3AD203B41FA5}">
                      <a16:colId xmlns="" xmlns:a16="http://schemas.microsoft.com/office/drawing/2014/main" val="131371000"/>
                    </a:ext>
                  </a:extLst>
                </a:gridCol>
                <a:gridCol w="1797199">
                  <a:extLst>
                    <a:ext uri="{9D8B030D-6E8A-4147-A177-3AD203B41FA5}">
                      <a16:colId xmlns="" xmlns:a16="http://schemas.microsoft.com/office/drawing/2014/main" val="4168501613"/>
                    </a:ext>
                  </a:extLst>
                </a:gridCol>
              </a:tblGrid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序号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主题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时间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进度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3905804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平台简介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2019.10.18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2564206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构建第一个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LCP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应用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2019.10.24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进行中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38263928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基础功能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详解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2019.10.31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3035774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基础功能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详解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2019.11.7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207249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数据权限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2019.11.14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2541617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工作流详解</a:t>
                      </a: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2019.11.21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0129003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工作流详解</a:t>
                      </a: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2019.11.28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64865384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接口与服务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1184401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前端开发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15944349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异常诊断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62344856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布署与发布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5805471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UI/UE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标准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632175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常见问题汇总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935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代码初始化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79789"/>
            <a:ext cx="10545663" cy="1020792"/>
          </a:xfrm>
        </p:spPr>
        <p:txBody>
          <a:bodyPr/>
          <a:lstStyle/>
          <a:p>
            <a:r>
              <a:rPr lang="zh-CN" altLang="en-US" b="1" dirty="0"/>
              <a:t>从</a:t>
            </a:r>
            <a:r>
              <a:rPr lang="en-US" altLang="zh-CN" b="1" dirty="0" err="1"/>
              <a:t>svn</a:t>
            </a:r>
            <a:r>
              <a:rPr lang="zh-CN" altLang="en-US" b="1" dirty="0"/>
              <a:t>上下载项目开发</a:t>
            </a:r>
            <a:r>
              <a:rPr lang="zh-CN" altLang="en-US" b="1" dirty="0" smtClean="0"/>
              <a:t>模板</a:t>
            </a:r>
            <a:r>
              <a:rPr lang="zh-CN" altLang="en-US" b="1" dirty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://172.16.1.78:81/svn/06_</a:t>
            </a:r>
            <a:r>
              <a:rPr lang="zh-CN" altLang="en-US" dirty="0"/>
              <a:t>源代码管理</a:t>
            </a:r>
            <a:r>
              <a:rPr lang="en-US" altLang="zh-CN" dirty="0"/>
              <a:t>/S008_LCP</a:t>
            </a:r>
            <a:r>
              <a:rPr lang="zh-CN" altLang="en-US" dirty="0"/>
              <a:t>平台</a:t>
            </a:r>
            <a:r>
              <a:rPr lang="en-US" altLang="zh-CN" dirty="0"/>
              <a:t>/</a:t>
            </a:r>
            <a:r>
              <a:rPr lang="en-US" altLang="zh-CN" dirty="0" err="1"/>
              <a:t>applicationTemplete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57" y="2832397"/>
            <a:ext cx="7353300" cy="2628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13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代码初始化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1022"/>
            <a:ext cx="10135465" cy="561225"/>
          </a:xfrm>
        </p:spPr>
        <p:txBody>
          <a:bodyPr/>
          <a:lstStyle/>
          <a:p>
            <a:r>
              <a:rPr lang="zh-CN" altLang="en-US" dirty="0"/>
              <a:t>从首页地址获取并访问</a:t>
            </a:r>
            <a:r>
              <a:rPr lang="en-US" altLang="zh-CN" dirty="0"/>
              <a:t>Maven</a:t>
            </a:r>
            <a:r>
              <a:rPr lang="zh-CN" altLang="en-US" dirty="0"/>
              <a:t>私有仓库，查找并修改为最新稳定的</a:t>
            </a:r>
            <a:r>
              <a:rPr lang="en-US" altLang="zh-CN" dirty="0"/>
              <a:t>extension</a:t>
            </a:r>
            <a:r>
              <a:rPr lang="zh-CN" altLang="en-US" dirty="0"/>
              <a:t>版本号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0" y="2315911"/>
            <a:ext cx="4699964" cy="3451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59" y="2315911"/>
            <a:ext cx="6265659" cy="34543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92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-</a:t>
            </a:r>
            <a:r>
              <a:rPr lang="zh-CN" altLang="en-US" dirty="0"/>
              <a:t>代码初始化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05206"/>
            <a:ext cx="7917313" cy="453650"/>
          </a:xfrm>
        </p:spPr>
        <p:txBody>
          <a:bodyPr/>
          <a:lstStyle/>
          <a:p>
            <a:r>
              <a:rPr lang="zh-CN" altLang="en-US" dirty="0"/>
              <a:t>基于项目实际需求修改</a:t>
            </a:r>
            <a:r>
              <a:rPr lang="en-US" altLang="zh-CN" dirty="0" err="1"/>
              <a:t>pom</a:t>
            </a:r>
            <a:r>
              <a:rPr lang="zh-CN" altLang="en-US" dirty="0"/>
              <a:t>文件中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versioin</a:t>
            </a:r>
            <a:r>
              <a:rPr lang="zh-CN" altLang="en-US" dirty="0" smtClean="0"/>
              <a:t>属性和</a:t>
            </a:r>
            <a:r>
              <a:rPr lang="en-US" altLang="zh-CN" dirty="0" err="1" smtClean="0"/>
              <a:t>finalName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9" y="1632069"/>
            <a:ext cx="5876925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674965" y="4574799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执行如下命令，完成项目首次打包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59" y="5144390"/>
            <a:ext cx="2409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7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-</a:t>
            </a:r>
            <a:r>
              <a:rPr lang="zh-CN" altLang="en-US" dirty="0"/>
              <a:t>数据库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2" y="1529697"/>
            <a:ext cx="6086475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674965" y="942835"/>
            <a:ext cx="10297835" cy="586862"/>
          </a:xfrm>
        </p:spPr>
        <p:txBody>
          <a:bodyPr/>
          <a:lstStyle/>
          <a:p>
            <a:r>
              <a:rPr lang="zh-CN" altLang="en-US" dirty="0"/>
              <a:t>平台使用</a:t>
            </a:r>
            <a:r>
              <a:rPr lang="en-US" altLang="zh-CN" dirty="0" err="1"/>
              <a:t>Mysql</a:t>
            </a:r>
            <a:r>
              <a:rPr lang="zh-CN" altLang="en-US" dirty="0"/>
              <a:t>数据库完成开发。登录数据库服务器，在</a:t>
            </a:r>
            <a:r>
              <a:rPr lang="en-US" altLang="zh-CN" dirty="0" err="1"/>
              <a:t>my.cnf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my.ini)</a:t>
            </a:r>
            <a:r>
              <a:rPr lang="zh-CN" altLang="en-US" dirty="0"/>
              <a:t>完成以下配置 </a:t>
            </a:r>
          </a:p>
        </p:txBody>
      </p:sp>
      <p:sp>
        <p:nvSpPr>
          <p:cNvPr id="9" name="副标题 7"/>
          <p:cNvSpPr txBox="1">
            <a:spLocks/>
          </p:cNvSpPr>
          <p:nvPr/>
        </p:nvSpPr>
        <p:spPr>
          <a:xfrm>
            <a:off x="674965" y="3686035"/>
            <a:ext cx="10297835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如果数据库开启了</a:t>
            </a:r>
            <a:r>
              <a:rPr lang="en-US" altLang="zh-CN" dirty="0"/>
              <a:t>bin-log</a:t>
            </a:r>
            <a:r>
              <a:rPr lang="zh-CN" altLang="en-US" dirty="0"/>
              <a:t>日志，则还需在</a:t>
            </a:r>
            <a:r>
              <a:rPr lang="en-US" altLang="zh-CN" dirty="0" err="1"/>
              <a:t>my.cnf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my.ini)</a:t>
            </a:r>
            <a:r>
              <a:rPr lang="zh-CN" altLang="en-US" dirty="0"/>
              <a:t>添加以下配置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1" y="4534738"/>
            <a:ext cx="5655615" cy="11311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436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5581</Words>
  <Application>Microsoft Office PowerPoint</Application>
  <PresentationFormat>自定义</PresentationFormat>
  <Paragraphs>1124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向伟大的程序员致敬</vt:lpstr>
      <vt:lpstr>构建第一个LCP应用</vt:lpstr>
      <vt:lpstr>PowerPoint 演示文稿</vt:lpstr>
      <vt:lpstr>快速入门</vt:lpstr>
      <vt:lpstr>快速入门-开发工具</vt:lpstr>
      <vt:lpstr>快速入门-代码初始化</vt:lpstr>
      <vt:lpstr>快速入门-代码初始化</vt:lpstr>
      <vt:lpstr>快速入门-代码初始化</vt:lpstr>
      <vt:lpstr>快速入门-数据库初始化</vt:lpstr>
      <vt:lpstr>快速入门-数据库初始化</vt:lpstr>
      <vt:lpstr>快速入门-数据库初始化</vt:lpstr>
      <vt:lpstr>快速入门-首次启动</vt:lpstr>
      <vt:lpstr>快速入门-项目参数</vt:lpstr>
      <vt:lpstr>快速入门-项目参数</vt:lpstr>
      <vt:lpstr>快速入门-项目参数</vt:lpstr>
      <vt:lpstr>快速入门-项目参数</vt:lpstr>
      <vt:lpstr>快速入门-项目参数</vt:lpstr>
      <vt:lpstr>快速入门-项目参数</vt:lpstr>
      <vt:lpstr>快速入门-项目参数</vt:lpstr>
      <vt:lpstr>快速入门-项目参数</vt:lpstr>
      <vt:lpstr>快速入门-项目菜单</vt:lpstr>
      <vt:lpstr>快速入门-业务担当使用</vt:lpstr>
      <vt:lpstr>快速入门-系统管理员使用</vt:lpstr>
      <vt:lpstr>快速入门-运维部门使用</vt:lpstr>
      <vt:lpstr>快速入门-运维部门使用</vt:lpstr>
      <vt:lpstr>快速入门-项目开发</vt:lpstr>
      <vt:lpstr>快速入门-项目开发</vt:lpstr>
      <vt:lpstr>快速入门-项目集成</vt:lpstr>
      <vt:lpstr>前台工具与组件-工具</vt:lpstr>
      <vt:lpstr>前台工具与组件-工具</vt:lpstr>
      <vt:lpstr>前台工具与组件-工具</vt:lpstr>
      <vt:lpstr>前台工具与组件-工具</vt:lpstr>
      <vt:lpstr>前台工具与组件-组件</vt:lpstr>
      <vt:lpstr>前台工具与组件-组件</vt:lpstr>
      <vt:lpstr>前台工具与组件-组件</vt:lpstr>
      <vt:lpstr>前台工具与组件-组件</vt:lpstr>
      <vt:lpstr>前台工具与组件-查询设置</vt:lpstr>
      <vt:lpstr>前台工具与组件-查询设置</vt:lpstr>
      <vt:lpstr>后台工具、基类与公共-工具</vt:lpstr>
      <vt:lpstr>后台工具、基类与公共-工具</vt:lpstr>
      <vt:lpstr>后台工具、基类与公共-基类</vt:lpstr>
      <vt:lpstr>后台工具、基类与公共-基类</vt:lpstr>
      <vt:lpstr>后台工具、基类与公共-基类</vt:lpstr>
      <vt:lpstr>后台工具、基类与公共-基类</vt:lpstr>
      <vt:lpstr>后台工具、基类与公共-基类</vt:lpstr>
      <vt:lpstr>后台工具、基类与公共-基类</vt:lpstr>
      <vt:lpstr>后台工具、基类与公共-公共</vt:lpstr>
      <vt:lpstr>后台工具、基类与公共-公共</vt:lpstr>
      <vt:lpstr>后台工具、基类与公共-公共</vt:lpstr>
      <vt:lpstr>后续培训计划</vt:lpstr>
    </vt:vector>
  </TitlesOfParts>
  <Company>szlanyou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卢俊哲(联友科技-IS事业部研发二部M&amp;SC领域)</dc:creator>
  <cp:lastModifiedBy>Windows</cp:lastModifiedBy>
  <cp:revision>479</cp:revision>
  <dcterms:created xsi:type="dcterms:W3CDTF">2017-04-23T03:21:31Z</dcterms:created>
  <dcterms:modified xsi:type="dcterms:W3CDTF">2021-07-28T03:38:43Z</dcterms:modified>
</cp:coreProperties>
</file>