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75" r:id="rId2"/>
    <p:sldId id="276" r:id="rId3"/>
    <p:sldId id="346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49" r:id="rId19"/>
    <p:sldId id="348" r:id="rId20"/>
    <p:sldId id="350" r:id="rId21"/>
    <p:sldId id="351" r:id="rId22"/>
    <p:sldId id="352" r:id="rId23"/>
    <p:sldId id="353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54" r:id="rId49"/>
    <p:sldId id="355" r:id="rId50"/>
    <p:sldId id="399" r:id="rId51"/>
    <p:sldId id="357" r:id="rId52"/>
    <p:sldId id="358" r:id="rId53"/>
    <p:sldId id="359" r:id="rId54"/>
    <p:sldId id="400" r:id="rId55"/>
    <p:sldId id="401" r:id="rId56"/>
    <p:sldId id="402" r:id="rId57"/>
    <p:sldId id="403" r:id="rId58"/>
    <p:sldId id="404" r:id="rId59"/>
    <p:sldId id="405" r:id="rId60"/>
    <p:sldId id="406" r:id="rId61"/>
    <p:sldId id="299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012F47"/>
    <a:srgbClr val="DFE2EB"/>
    <a:srgbClr val="EF8201"/>
    <a:srgbClr val="FFFFFF"/>
    <a:srgbClr val="F0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3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3CC8C-C665-40A9-9F28-8FBF6A87A0E4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FD020A-4625-45EF-A556-C7886966C9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71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61682" y="2017059"/>
            <a:ext cx="9144000" cy="931863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40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r>
              <a:rPr lang="zh-CN" altLang="en-US" dirty="0" smtClean="0"/>
              <a:t>单击此处编辑封面标题样式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00482" y="3457824"/>
            <a:ext cx="3505200" cy="13636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单击此处编辑封面副标题样式</a:t>
            </a:r>
            <a:endParaRPr lang="zh-CN" altLang="en-US" dirty="0"/>
          </a:p>
        </p:txBody>
      </p:sp>
      <p:sp>
        <p:nvSpPr>
          <p:cNvPr id="6" name="任意多边形 5"/>
          <p:cNvSpPr/>
          <p:nvPr userDrawn="1"/>
        </p:nvSpPr>
        <p:spPr>
          <a:xfrm>
            <a:off x="9212502" y="2017059"/>
            <a:ext cx="2979494" cy="4240865"/>
          </a:xfrm>
          <a:custGeom>
            <a:avLst/>
            <a:gdLst>
              <a:gd name="connsiteX0" fmla="*/ 2979494 w 2979494"/>
              <a:gd name="connsiteY0" fmla="*/ 0 h 4245193"/>
              <a:gd name="connsiteX1" fmla="*/ 2979494 w 2979494"/>
              <a:gd name="connsiteY1" fmla="*/ 4245193 h 4245193"/>
              <a:gd name="connsiteX2" fmla="*/ 0 w 2979494"/>
              <a:gd name="connsiteY2" fmla="*/ 4245193 h 4245193"/>
              <a:gd name="connsiteX3" fmla="*/ 2979494 w 2979494"/>
              <a:gd name="connsiteY3" fmla="*/ 0 h 424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9494" h="4245193">
                <a:moveTo>
                  <a:pt x="2979494" y="0"/>
                </a:moveTo>
                <a:lnTo>
                  <a:pt x="2979494" y="4245193"/>
                </a:lnTo>
                <a:lnTo>
                  <a:pt x="0" y="4245193"/>
                </a:lnTo>
                <a:lnTo>
                  <a:pt x="2979494" y="0"/>
                </a:lnTo>
                <a:close/>
              </a:path>
            </a:pathLst>
          </a:custGeom>
          <a:solidFill>
            <a:srgbClr val="DFE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41" y="424734"/>
            <a:ext cx="3911111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 userDrawn="1"/>
        </p:nvSpPr>
        <p:spPr bwMode="auto">
          <a:xfrm flipV="1">
            <a:off x="3311691" y="164638"/>
            <a:ext cx="0" cy="5952661"/>
          </a:xfrm>
          <a:prstGeom prst="line">
            <a:avLst/>
          </a:prstGeom>
          <a:noFill/>
          <a:ln w="76200">
            <a:solidFill>
              <a:sysClr val="window" lastClr="FFFFFF">
                <a:lumMod val="85000"/>
              </a:sysClr>
            </a:solidFill>
            <a:beve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5163" tIns="42584" rIns="85163" bIns="42584"/>
          <a:lstStyle/>
          <a:p>
            <a:pPr defTabSz="1166677" eaLnBrk="0" hangingPunct="0">
              <a:defRPr/>
            </a:pPr>
            <a:endParaRPr lang="zh-CN" altLang="en-US" sz="2040" ker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>
            <a:off x="815937" y="2368077"/>
            <a:ext cx="1565255" cy="82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5163" tIns="42584" rIns="85163" bIns="42584" anchor="ctr">
            <a:spAutoFit/>
          </a:bodyPr>
          <a:lstStyle/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目录</a:t>
            </a:r>
            <a:r>
              <a:rPr lang="zh-CN" altLang="en-US" sz="2400" b="1" dirty="0">
                <a:solidFill>
                  <a:srgbClr val="000000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 </a:t>
            </a:r>
          </a:p>
          <a:p>
            <a:pPr algn="ctr" defTabSz="1166677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rgbClr val="012F4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2400" dirty="0">
              <a:solidFill>
                <a:srgbClr val="012F4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463819" y="2276872"/>
            <a:ext cx="5537299" cy="1007072"/>
          </a:xfrm>
          <a:prstGeom prst="rect">
            <a:avLst/>
          </a:prstGeom>
        </p:spPr>
        <p:txBody>
          <a:bodyPr anchor="ctr"/>
          <a:lstStyle>
            <a:lvl1pPr marL="0" indent="-431989">
              <a:lnSpc>
                <a:spcPct val="150000"/>
              </a:lnSpc>
              <a:buClr>
                <a:srgbClr val="EF8201"/>
              </a:buClr>
              <a:buFont typeface="Wingdings" panose="05000000000000000000" pitchFamily="2" charset="2"/>
              <a:buChar char="n"/>
              <a:defRPr sz="2000" b="1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  <a:lvl2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667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单击此处编辑标题样式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8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143339" y="82047"/>
            <a:ext cx="3746982" cy="46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372" tIns="38686" rIns="77372" bIns="38686" anchor="ctr">
            <a:spAutoFit/>
          </a:bodyPr>
          <a:lstStyle>
            <a:lvl1pPr algn="l">
              <a:def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+mn-cs"/>
              </a:defRPr>
            </a:lvl1pPr>
          </a:lstStyle>
          <a:p>
            <a:pPr marL="0" lvl="0">
              <a:spcBef>
                <a:spcPct val="50000"/>
              </a:spcBef>
            </a:pPr>
            <a:r>
              <a:rPr lang="zh-CN" altLang="en-US" dirty="0" smtClean="0"/>
              <a:t>单击此处编辑标题样式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74965" y="1370125"/>
            <a:ext cx="791731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lnSpc>
                <a:spcPct val="130000"/>
              </a:lnSpc>
              <a:buFontTx/>
              <a:buNone/>
              <a:def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 smtClean="0"/>
              <a:t>单击此处编辑内容样式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-662" y="644691"/>
            <a:ext cx="5712619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29999">
                <a:srgbClr val="FF0000"/>
              </a:gs>
              <a:gs pos="100000">
                <a:srgbClr val="C00000"/>
              </a:gs>
            </a:gsLst>
            <a:lin ang="5400000" scaled="1"/>
          </a:gradFill>
          <a:ln w="25400" cap="flat" cmpd="sng" algn="ctr">
            <a:solidFill>
              <a:srgbClr val="012F4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77909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PE01561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192" y="3621022"/>
            <a:ext cx="3744416" cy="248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548747" y="1044155"/>
            <a:ext cx="4243726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Thank you</a:t>
            </a:r>
            <a:r>
              <a:rPr lang="en-US" altLang="zh-CN" sz="5333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4861929" y="2692595"/>
            <a:ext cx="2064989" cy="91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5333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Q</a:t>
            </a:r>
            <a:r>
              <a:rPr lang="en-US" altLang="zh-CN" sz="5333" b="1" i="1" dirty="0">
                <a:solidFill>
                  <a:srgbClr val="33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&amp;</a:t>
            </a:r>
            <a:r>
              <a:rPr lang="en-US" altLang="zh-CN" sz="5333" b="1" i="1" dirty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rPr>
              <a:t>A</a:t>
            </a:r>
            <a:r>
              <a:rPr lang="en-US" altLang="zh-CN" sz="5333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2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领导指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06"/>
          <p:cNvSpPr>
            <a:spLocks noChangeArrowheads="1"/>
          </p:cNvSpPr>
          <p:nvPr userDrawn="1"/>
        </p:nvSpPr>
        <p:spPr bwMode="auto">
          <a:xfrm>
            <a:off x="3119669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领 导 指 摘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91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附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06"/>
          <p:cNvSpPr>
            <a:spLocks noChangeArrowheads="1"/>
          </p:cNvSpPr>
          <p:nvPr userDrawn="1"/>
        </p:nvSpPr>
        <p:spPr bwMode="auto">
          <a:xfrm>
            <a:off x="3311691" y="1983712"/>
            <a:ext cx="5468224" cy="935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3163" tIns="51581" rIns="103163" bIns="51581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5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附   件</a:t>
            </a:r>
            <a:endParaRPr lang="zh-CN" altLang="en-US" sz="5400" b="1" dirty="0">
              <a:solidFill>
                <a:schemeClr val="tx1">
                  <a:lumMod val="75000"/>
                  <a:lumOff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2" y="424734"/>
            <a:ext cx="1866667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43000">
                <a:schemeClr val="bg1">
                  <a:lumMod val="46000"/>
                  <a:lumOff val="54000"/>
                  <a:alpha val="3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15"/>
          </a:p>
        </p:txBody>
      </p:sp>
      <p:sp>
        <p:nvSpPr>
          <p:cNvPr id="4" name="矩形 3"/>
          <p:cNvSpPr/>
          <p:nvPr userDrawn="1"/>
        </p:nvSpPr>
        <p:spPr>
          <a:xfrm>
            <a:off x="0" y="6262255"/>
            <a:ext cx="12191996" cy="595745"/>
          </a:xfrm>
          <a:prstGeom prst="rect">
            <a:avLst/>
          </a:prstGeom>
          <a:solidFill>
            <a:srgbClr val="EF8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 userDrawn="1"/>
        </p:nvSpPr>
        <p:spPr>
          <a:xfrm>
            <a:off x="8794376" y="6262254"/>
            <a:ext cx="3397620" cy="595746"/>
          </a:xfrm>
          <a:custGeom>
            <a:avLst/>
            <a:gdLst>
              <a:gd name="connsiteX0" fmla="*/ 418126 w 3397620"/>
              <a:gd name="connsiteY0" fmla="*/ 0 h 595747"/>
              <a:gd name="connsiteX1" fmla="*/ 3397620 w 3397620"/>
              <a:gd name="connsiteY1" fmla="*/ 0 h 595747"/>
              <a:gd name="connsiteX2" fmla="*/ 3397620 w 3397620"/>
              <a:gd name="connsiteY2" fmla="*/ 595747 h 595747"/>
              <a:gd name="connsiteX3" fmla="*/ 0 w 3397620"/>
              <a:gd name="connsiteY3" fmla="*/ 595747 h 595747"/>
              <a:gd name="connsiteX4" fmla="*/ 418126 w 3397620"/>
              <a:gd name="connsiteY4" fmla="*/ 0 h 595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7620" h="595747">
                <a:moveTo>
                  <a:pt x="418126" y="0"/>
                </a:moveTo>
                <a:lnTo>
                  <a:pt x="3397620" y="0"/>
                </a:lnTo>
                <a:lnTo>
                  <a:pt x="3397620" y="595747"/>
                </a:lnTo>
                <a:lnTo>
                  <a:pt x="0" y="595747"/>
                </a:lnTo>
                <a:lnTo>
                  <a:pt x="418126" y="0"/>
                </a:lnTo>
                <a:close/>
              </a:path>
            </a:pathLst>
          </a:custGeom>
          <a:solidFill>
            <a:srgbClr val="01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 userDrawn="1"/>
        </p:nvSpPr>
        <p:spPr>
          <a:xfrm>
            <a:off x="9835904" y="6406236"/>
            <a:ext cx="206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 ● 服务 ● 共创价值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灯片编号占位符 7"/>
          <p:cNvSpPr txBox="1">
            <a:spLocks/>
          </p:cNvSpPr>
          <p:nvPr userDrawn="1"/>
        </p:nvSpPr>
        <p:spPr>
          <a:xfrm>
            <a:off x="8289546" y="6406236"/>
            <a:ext cx="504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866B30-BDE5-4977-9A7E-1A0FEAD1CAC5}" type="slidenum">
              <a:rPr lang="zh-CN" altLang="en-US" sz="1800" kern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algn="ctr"/>
              <a:t>‹#›</a:t>
            </a:fld>
            <a:endParaRPr lang="zh-CN" altLang="en-US" sz="18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05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52" r:id="rId4"/>
    <p:sldLayoutId id="2147483655" r:id="rId5"/>
    <p:sldLayoutId id="21474836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基础</a:t>
            </a:r>
            <a:r>
              <a:rPr lang="zh-CN" altLang="en-US" dirty="0"/>
              <a:t>功能</a:t>
            </a:r>
            <a:r>
              <a:rPr lang="zh-CN" altLang="en-US" dirty="0" smtClean="0"/>
              <a:t>详解一</a:t>
            </a:r>
            <a:endParaRPr lang="zh-CN" altLang="en-US" sz="2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00481" y="3457824"/>
            <a:ext cx="3686069" cy="1363662"/>
          </a:xfrm>
        </p:spPr>
        <p:txBody>
          <a:bodyPr/>
          <a:lstStyle/>
          <a:p>
            <a:r>
              <a:rPr lang="zh-CN" altLang="en-US" dirty="0"/>
              <a:t>编制单位：信息技术部</a:t>
            </a:r>
          </a:p>
          <a:p>
            <a:r>
              <a:rPr lang="zh-CN" altLang="en-US" dirty="0"/>
              <a:t>编  制  人：卢俊哲</a:t>
            </a:r>
          </a:p>
          <a:p>
            <a:r>
              <a:rPr lang="zh-CN" altLang="en-US" dirty="0"/>
              <a:t>编制日期：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29</a:t>
            </a:r>
            <a:r>
              <a:rPr lang="zh-CN" altLang="en-US" dirty="0" smtClean="0"/>
              <a:t>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016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/>
              <a:t>-</a:t>
            </a:r>
            <a:r>
              <a:rPr lang="zh-CN" altLang="en-US" dirty="0"/>
              <a:t>流程管理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8556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流程管理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890466"/>
              </p:ext>
            </p:extLst>
          </p:nvPr>
        </p:nvGraphicFramePr>
        <p:xfrm>
          <a:off x="674964" y="1589525"/>
          <a:ext cx="10468751" cy="4460896"/>
        </p:xfrm>
        <a:graphic>
          <a:graphicData uri="http://schemas.openxmlformats.org/drawingml/2006/table">
            <a:tbl>
              <a:tblPr/>
              <a:tblGrid>
                <a:gridCol w="4861410">
                  <a:extLst>
                    <a:ext uri="{9D8B030D-6E8A-4147-A177-3AD203B41FA5}">
                      <a16:colId xmlns:a16="http://schemas.microsoft.com/office/drawing/2014/main" xmlns="" val="3421328119"/>
                    </a:ext>
                  </a:extLst>
                </a:gridCol>
                <a:gridCol w="2675062">
                  <a:extLst>
                    <a:ext uri="{9D8B030D-6E8A-4147-A177-3AD203B41FA5}">
                      <a16:colId xmlns:a16="http://schemas.microsoft.com/office/drawing/2014/main" xmlns="" val="3927857988"/>
                    </a:ext>
                  </a:extLst>
                </a:gridCol>
                <a:gridCol w="1388974">
                  <a:extLst>
                    <a:ext uri="{9D8B030D-6E8A-4147-A177-3AD203B41FA5}">
                      <a16:colId xmlns:a16="http://schemas.microsoft.com/office/drawing/2014/main" xmlns="" val="1222752484"/>
                    </a:ext>
                  </a:extLst>
                </a:gridCol>
                <a:gridCol w="1543305">
                  <a:extLst>
                    <a:ext uri="{9D8B030D-6E8A-4147-A177-3AD203B41FA5}">
                      <a16:colId xmlns:a16="http://schemas.microsoft.com/office/drawing/2014/main" xmlns="" val="1137724100"/>
                    </a:ext>
                  </a:extLst>
                </a:gridCol>
              </a:tblGrid>
              <a:tr h="2027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5195820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ACT_RU_EXECUTION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流程实例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3403915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ACT_RU_EVENT_SUBSCR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流程活动监听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37500454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ACT_RU_TASK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56235601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流程任务变量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83594182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ACT_RU_IDENTITYLINK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任务参与者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2154898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流程异步任务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87729237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ACT_RU_TIMER_JOB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流程定时任务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5049615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ACT_RU_SUSPENDED_JOB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流程暂停任务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81090209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ACT_RU_DEADLETTER_JOB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流程挂起任务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38710332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WFL_APPROVE_STRATEGY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审批方式配置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9558459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WFL_APPROVE_CANDIDATE_RULE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审批规则配置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07776836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WFL_BUSINESS_RULE_HEADER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审批权限配置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38547626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WFL_BUSINESS_RULE_LINE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审批权限明细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57839139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WFL_APPROVE_CHAIN_HEADER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审批链配置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86546926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WFL_APPROVE_CHAIN_LINE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审批链明细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98689624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LCP_WFL_CC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流程抄送配置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71854918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LCP_WFL_NEXT_NODE_PERSON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动态指定审批人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44516312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LCP_WFL_FUCTION_DEPT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部门职能关系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67081705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LCP_WFL_FUCTION_DEPT_EMP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部门职能员工关系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0477305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LCP_WFL_MAIN_FUNCTION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流程节点主担配置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42819341"/>
                  </a:ext>
                </a:extLst>
              </a:tr>
              <a:tr h="202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LCP_WFL_MOBILE_CONFIG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流程移动端配置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0796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任务管理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9568"/>
            <a:ext cx="7917313" cy="453650"/>
          </a:xfrm>
        </p:spPr>
        <p:txBody>
          <a:bodyPr/>
          <a:lstStyle/>
          <a:p>
            <a:r>
              <a:rPr lang="zh-CN" altLang="en-US" dirty="0"/>
              <a:t>任务管理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189165"/>
              </p:ext>
            </p:extLst>
          </p:nvPr>
        </p:nvGraphicFramePr>
        <p:xfrm>
          <a:off x="674965" y="1700916"/>
          <a:ext cx="10306381" cy="4195675"/>
        </p:xfrm>
        <a:graphic>
          <a:graphicData uri="http://schemas.openxmlformats.org/drawingml/2006/table">
            <a:tbl>
              <a:tblPr/>
              <a:tblGrid>
                <a:gridCol w="4476509">
                  <a:extLst>
                    <a:ext uri="{9D8B030D-6E8A-4147-A177-3AD203B41FA5}">
                      <a16:colId xmlns:a16="http://schemas.microsoft.com/office/drawing/2014/main" xmlns="" val="2327672189"/>
                    </a:ext>
                  </a:extLst>
                </a:gridCol>
                <a:gridCol w="2706726">
                  <a:extLst>
                    <a:ext uri="{9D8B030D-6E8A-4147-A177-3AD203B41FA5}">
                      <a16:colId xmlns:a16="http://schemas.microsoft.com/office/drawing/2014/main" xmlns="" val="2671580610"/>
                    </a:ext>
                  </a:extLst>
                </a:gridCol>
                <a:gridCol w="1405416">
                  <a:extLst>
                    <a:ext uri="{9D8B030D-6E8A-4147-A177-3AD203B41FA5}">
                      <a16:colId xmlns:a16="http://schemas.microsoft.com/office/drawing/2014/main" xmlns="" val="4121931930"/>
                    </a:ext>
                  </a:extLst>
                </a:gridCol>
                <a:gridCol w="1717730">
                  <a:extLst>
                    <a:ext uri="{9D8B030D-6E8A-4147-A177-3AD203B41FA5}">
                      <a16:colId xmlns:a16="http://schemas.microsoft.com/office/drawing/2014/main" xmlns="" val="442932607"/>
                    </a:ext>
                  </a:extLst>
                </a:gridCol>
              </a:tblGrid>
              <a:tr h="22082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4768460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QRTZ_CRON_TRIGGERS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Cron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类型触发器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8587733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QRTZ_SIMPLE_TRIGGERS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简单类型触发器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526080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QRTZ_SIMPROP_TRIGGERS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简单周期触发器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5035207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QRTZ_BLOB_TRIGGERS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自定义类型触发器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5533117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QRTZ_TRIGGERS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已定义的触发器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10396327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QRTZ_FIRED_TRIGGERS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执行中的触发器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99205993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QRTZ_PAUSED_TRIGGER_GRPS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已暂停的触发器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522390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QRTZ_CALENDARS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调度日历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82875778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QRTZ_SCHEDULER_STATE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调度状态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4814747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QRTZ_LOCKS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调度分布式锁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232848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QRTZ_JOB_DETAILS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6848288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SYS_JOB_RUNNING_INFO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任务调度日志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8384778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SYS_TASK_DETAIL_B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39374424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SYS_TASK_DETAIL_TL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3387159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SYS_PARAMETER_CONFIG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30627255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SYS_TASK_ASSIGN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任务授权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889621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SYS_TASK_EXECUTION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任务执行信息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3139462"/>
                  </a:ext>
                </a:extLst>
              </a:tr>
              <a:tr h="2208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SYS_TASK_EXECUTION_DETAIL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任务执行日志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15976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07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875496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/>
              <a:t>通知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附件管理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82118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通知管理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61318"/>
              </p:ext>
            </p:extLst>
          </p:nvPr>
        </p:nvGraphicFramePr>
        <p:xfrm>
          <a:off x="674963" y="1842041"/>
          <a:ext cx="10562756" cy="855744"/>
        </p:xfrm>
        <a:graphic>
          <a:graphicData uri="http://schemas.openxmlformats.org/drawingml/2006/table">
            <a:tbl>
              <a:tblPr/>
              <a:tblGrid>
                <a:gridCol w="5138638">
                  <a:extLst>
                    <a:ext uri="{9D8B030D-6E8A-4147-A177-3AD203B41FA5}">
                      <a16:colId xmlns:a16="http://schemas.microsoft.com/office/drawing/2014/main" xmlns="" val="3302723957"/>
                    </a:ext>
                  </a:extLst>
                </a:gridCol>
                <a:gridCol w="2968991">
                  <a:extLst>
                    <a:ext uri="{9D8B030D-6E8A-4147-A177-3AD203B41FA5}">
                      <a16:colId xmlns:a16="http://schemas.microsoft.com/office/drawing/2014/main" xmlns="" val="269450077"/>
                    </a:ext>
                  </a:extLst>
                </a:gridCol>
                <a:gridCol w="1541591">
                  <a:extLst>
                    <a:ext uri="{9D8B030D-6E8A-4147-A177-3AD203B41FA5}">
                      <a16:colId xmlns:a16="http://schemas.microsoft.com/office/drawing/2014/main" xmlns="" val="2848620287"/>
                    </a:ext>
                  </a:extLst>
                </a:gridCol>
                <a:gridCol w="913536">
                  <a:extLst>
                    <a:ext uri="{9D8B030D-6E8A-4147-A177-3AD203B41FA5}">
                      <a16:colId xmlns:a16="http://schemas.microsoft.com/office/drawing/2014/main" xmlns="" val="246059970"/>
                    </a:ext>
                  </a:extLst>
                </a:gridCol>
              </a:tblGrid>
              <a:tr h="21393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57880197"/>
                  </a:ext>
                </a:extLst>
              </a:tr>
              <a:tr h="213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LCP_NOTIFY_TEMPLATE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通知模板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8298874"/>
                  </a:ext>
                </a:extLst>
              </a:tr>
              <a:tr h="213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LCP_NOTIFY_MESSAGE_RECORD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通知执行记录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9973101"/>
                  </a:ext>
                </a:extLst>
              </a:tr>
              <a:tr h="2139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LCP_NOTIFY_SYNC_RECORD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站内通知推送进度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8486714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7623"/>
              </p:ext>
            </p:extLst>
          </p:nvPr>
        </p:nvGraphicFramePr>
        <p:xfrm>
          <a:off x="674963" y="3849962"/>
          <a:ext cx="10562756" cy="1986816"/>
        </p:xfrm>
        <a:graphic>
          <a:graphicData uri="http://schemas.openxmlformats.org/drawingml/2006/table">
            <a:tbl>
              <a:tblPr/>
              <a:tblGrid>
                <a:gridCol w="5268833">
                  <a:extLst>
                    <a:ext uri="{9D8B030D-6E8A-4147-A177-3AD203B41FA5}">
                      <a16:colId xmlns:a16="http://schemas.microsoft.com/office/drawing/2014/main" xmlns="" val="261213044"/>
                    </a:ext>
                  </a:extLst>
                </a:gridCol>
                <a:gridCol w="2283161">
                  <a:extLst>
                    <a:ext uri="{9D8B030D-6E8A-4147-A177-3AD203B41FA5}">
                      <a16:colId xmlns:a16="http://schemas.microsoft.com/office/drawing/2014/main" xmlns="" val="261678079"/>
                    </a:ext>
                  </a:extLst>
                </a:gridCol>
                <a:gridCol w="1354843">
                  <a:extLst>
                    <a:ext uri="{9D8B030D-6E8A-4147-A177-3AD203B41FA5}">
                      <a16:colId xmlns:a16="http://schemas.microsoft.com/office/drawing/2014/main" xmlns="" val="689761859"/>
                    </a:ext>
                  </a:extLst>
                </a:gridCol>
                <a:gridCol w="1655919">
                  <a:extLst>
                    <a:ext uri="{9D8B030D-6E8A-4147-A177-3AD203B41FA5}">
                      <a16:colId xmlns:a16="http://schemas.microsoft.com/office/drawing/2014/main" xmlns="" val="3746076203"/>
                    </a:ext>
                  </a:extLst>
                </a:gridCol>
              </a:tblGrid>
              <a:tr h="2483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920182"/>
                  </a:ext>
                </a:extLst>
              </a:tr>
              <a:tr h="248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SYS_ATTACH_CATEGORY_B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附件类型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79248480"/>
                  </a:ext>
                </a:extLst>
              </a:tr>
              <a:tr h="248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SYS_ATTACH_CATEGORY_TL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附件类型多语言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41530373"/>
                  </a:ext>
                </a:extLst>
              </a:tr>
              <a:tr h="248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SYS_ATTACHMENT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附件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3226438"/>
                  </a:ext>
                </a:extLst>
              </a:tr>
              <a:tr h="248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文件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5692077"/>
                  </a:ext>
                </a:extLst>
              </a:tr>
              <a:tr h="248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LCP_ASSOCIATION_FILE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附件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5240861"/>
                  </a:ext>
                </a:extLst>
              </a:tr>
              <a:tr h="248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LCP_ASSOCIATION_FILE_AUDIT_HEAD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附件审计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36706488"/>
                  </a:ext>
                </a:extLst>
              </a:tr>
              <a:tr h="2483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LCP_ASSOCIATION_FILE_AUDIT_LINE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附件审计明细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1178502"/>
                  </a:ext>
                </a:extLst>
              </a:tr>
            </a:tbl>
          </a:graphicData>
        </a:graphic>
      </p:graphicFrame>
      <p:sp>
        <p:nvSpPr>
          <p:cNvPr id="6" name="副标题 2"/>
          <p:cNvSpPr txBox="1">
            <a:spLocks/>
          </p:cNvSpPr>
          <p:nvPr/>
        </p:nvSpPr>
        <p:spPr>
          <a:xfrm>
            <a:off x="674965" y="3113467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附件管理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586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服务管理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224847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服务管理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5970"/>
              </p:ext>
            </p:extLst>
          </p:nvPr>
        </p:nvGraphicFramePr>
        <p:xfrm>
          <a:off x="674964" y="2127227"/>
          <a:ext cx="9802179" cy="2923335"/>
        </p:xfrm>
        <a:graphic>
          <a:graphicData uri="http://schemas.openxmlformats.org/drawingml/2006/table">
            <a:tbl>
              <a:tblPr/>
              <a:tblGrid>
                <a:gridCol w="5017782">
                  <a:extLst>
                    <a:ext uri="{9D8B030D-6E8A-4147-A177-3AD203B41FA5}">
                      <a16:colId xmlns:a16="http://schemas.microsoft.com/office/drawing/2014/main" xmlns="" val="366083276"/>
                    </a:ext>
                  </a:extLst>
                </a:gridCol>
                <a:gridCol w="2275506">
                  <a:extLst>
                    <a:ext uri="{9D8B030D-6E8A-4147-A177-3AD203B41FA5}">
                      <a16:colId xmlns:a16="http://schemas.microsoft.com/office/drawing/2014/main" xmlns="" val="1720649669"/>
                    </a:ext>
                  </a:extLst>
                </a:gridCol>
                <a:gridCol w="1575350">
                  <a:extLst>
                    <a:ext uri="{9D8B030D-6E8A-4147-A177-3AD203B41FA5}">
                      <a16:colId xmlns:a16="http://schemas.microsoft.com/office/drawing/2014/main" xmlns="" val="1547766356"/>
                    </a:ext>
                  </a:extLst>
                </a:gridCol>
                <a:gridCol w="933541">
                  <a:extLst>
                    <a:ext uri="{9D8B030D-6E8A-4147-A177-3AD203B41FA5}">
                      <a16:colId xmlns:a16="http://schemas.microsoft.com/office/drawing/2014/main" xmlns="" val="3933165442"/>
                    </a:ext>
                  </a:extLst>
                </a:gridCol>
              </a:tblGrid>
              <a:tr h="32481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2702329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API_CONFIG_SERVER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生产者配置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2287893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API_CONFIG_INTERFACE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生产者接口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2151078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API_CONFIG_APPLICATION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消费者配置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39455305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API_CLIENT_INTERFACE_LIMIT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消费者限制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93875994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SYS_OAUTH_CLIENT_DETAILS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消费者授权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38073646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SYS_TOKEN_LOGS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授权日志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2253115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API_INVOKE_RECORD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服务调用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5191960"/>
                  </a:ext>
                </a:extLst>
              </a:tr>
              <a:tr h="3248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API_INVOKE_RECORD_DETAILS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服务调用明细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7023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09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5858137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/>
              <a:t>集成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日志管理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其它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36839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集成管理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3485"/>
              </p:ext>
            </p:extLst>
          </p:nvPr>
        </p:nvGraphicFramePr>
        <p:xfrm>
          <a:off x="674965" y="1717510"/>
          <a:ext cx="10588392" cy="595131"/>
        </p:xfrm>
        <a:graphic>
          <a:graphicData uri="http://schemas.openxmlformats.org/drawingml/2006/table">
            <a:tbl>
              <a:tblPr/>
              <a:tblGrid>
                <a:gridCol w="4198447">
                  <a:extLst>
                    <a:ext uri="{9D8B030D-6E8A-4147-A177-3AD203B41FA5}">
                      <a16:colId xmlns:a16="http://schemas.microsoft.com/office/drawing/2014/main" xmlns="" val="2327240760"/>
                    </a:ext>
                  </a:extLst>
                </a:gridCol>
                <a:gridCol w="4406063">
                  <a:extLst>
                    <a:ext uri="{9D8B030D-6E8A-4147-A177-3AD203B41FA5}">
                      <a16:colId xmlns:a16="http://schemas.microsoft.com/office/drawing/2014/main" xmlns="" val="1603782877"/>
                    </a:ext>
                  </a:extLst>
                </a:gridCol>
                <a:gridCol w="1245693">
                  <a:extLst>
                    <a:ext uri="{9D8B030D-6E8A-4147-A177-3AD203B41FA5}">
                      <a16:colId xmlns:a16="http://schemas.microsoft.com/office/drawing/2014/main" xmlns="" val="1900713602"/>
                    </a:ext>
                  </a:extLst>
                </a:gridCol>
                <a:gridCol w="738189">
                  <a:extLst>
                    <a:ext uri="{9D8B030D-6E8A-4147-A177-3AD203B41FA5}">
                      <a16:colId xmlns:a16="http://schemas.microsoft.com/office/drawing/2014/main" xmlns="" val="1735624653"/>
                    </a:ext>
                  </a:extLst>
                </a:gridCol>
              </a:tblGrid>
              <a:tr h="19837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3421506"/>
                  </a:ext>
                </a:extLst>
              </a:tr>
              <a:tr h="19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LCP_SYSTEM_INTEGRATION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系统集成配置表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9346772"/>
                  </a:ext>
                </a:extLst>
              </a:tr>
              <a:tr h="19837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LCP_SYSTEM_INTEGRATION_EXT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系统集成扩展（任务列表）配置表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01948101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674965" y="2539662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日志管理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63229"/>
              </p:ext>
            </p:extLst>
          </p:nvPr>
        </p:nvGraphicFramePr>
        <p:xfrm>
          <a:off x="674965" y="3126330"/>
          <a:ext cx="10588392" cy="708660"/>
        </p:xfrm>
        <a:graphic>
          <a:graphicData uri="http://schemas.openxmlformats.org/drawingml/2006/table">
            <a:tbl>
              <a:tblPr/>
              <a:tblGrid>
                <a:gridCol w="4770770">
                  <a:extLst>
                    <a:ext uri="{9D8B030D-6E8A-4147-A177-3AD203B41FA5}">
                      <a16:colId xmlns:a16="http://schemas.microsoft.com/office/drawing/2014/main" xmlns="" val="3505511428"/>
                    </a:ext>
                  </a:extLst>
                </a:gridCol>
                <a:gridCol w="3068637">
                  <a:extLst>
                    <a:ext uri="{9D8B030D-6E8A-4147-A177-3AD203B41FA5}">
                      <a16:colId xmlns:a16="http://schemas.microsoft.com/office/drawing/2014/main" xmlns="" val="3951984940"/>
                    </a:ext>
                  </a:extLst>
                </a:gridCol>
                <a:gridCol w="1726107">
                  <a:extLst>
                    <a:ext uri="{9D8B030D-6E8A-4147-A177-3AD203B41FA5}">
                      <a16:colId xmlns:a16="http://schemas.microsoft.com/office/drawing/2014/main" xmlns="" val="399512814"/>
                    </a:ext>
                  </a:extLst>
                </a:gridCol>
                <a:gridCol w="1022878">
                  <a:extLst>
                    <a:ext uri="{9D8B030D-6E8A-4147-A177-3AD203B41FA5}">
                      <a16:colId xmlns:a16="http://schemas.microsoft.com/office/drawing/2014/main" xmlns="" val="1313004680"/>
                    </a:ext>
                  </a:extLst>
                </a:gridCol>
              </a:tblGrid>
              <a:tr h="17127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585975"/>
                  </a:ext>
                </a:extLst>
              </a:tr>
              <a:tr h="1712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LCP_MQ_RECORD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1759970"/>
                  </a:ext>
                </a:extLst>
              </a:tr>
              <a:tr h="1712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LCP_DD_SERVICE_RECORD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钉钉消息日志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16523190"/>
                  </a:ext>
                </a:extLst>
              </a:tr>
              <a:tr h="1712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LCP_API_SERVICE_RECORD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RESTFul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27247679"/>
                  </a:ext>
                </a:extLst>
              </a:tr>
            </a:tbl>
          </a:graphicData>
        </a:graphic>
      </p:graphicFrame>
      <p:sp>
        <p:nvSpPr>
          <p:cNvPr id="7" name="副标题 2"/>
          <p:cNvSpPr txBox="1">
            <a:spLocks/>
          </p:cNvSpPr>
          <p:nvPr/>
        </p:nvSpPr>
        <p:spPr>
          <a:xfrm>
            <a:off x="674965" y="4257367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其它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85723"/>
              </p:ext>
            </p:extLst>
          </p:nvPr>
        </p:nvGraphicFramePr>
        <p:xfrm>
          <a:off x="674965" y="4815128"/>
          <a:ext cx="10588391" cy="636532"/>
        </p:xfrm>
        <a:graphic>
          <a:graphicData uri="http://schemas.openxmlformats.org/drawingml/2006/table">
            <a:tbl>
              <a:tblPr/>
              <a:tblGrid>
                <a:gridCol w="4520773">
                  <a:extLst>
                    <a:ext uri="{9D8B030D-6E8A-4147-A177-3AD203B41FA5}">
                      <a16:colId xmlns:a16="http://schemas.microsoft.com/office/drawing/2014/main" xmlns="" val="1689157030"/>
                    </a:ext>
                  </a:extLst>
                </a:gridCol>
                <a:gridCol w="2634623">
                  <a:extLst>
                    <a:ext uri="{9D8B030D-6E8A-4147-A177-3AD203B41FA5}">
                      <a16:colId xmlns:a16="http://schemas.microsoft.com/office/drawing/2014/main" xmlns="" val="2569322941"/>
                    </a:ext>
                  </a:extLst>
                </a:gridCol>
                <a:gridCol w="2155602">
                  <a:extLst>
                    <a:ext uri="{9D8B030D-6E8A-4147-A177-3AD203B41FA5}">
                      <a16:colId xmlns:a16="http://schemas.microsoft.com/office/drawing/2014/main" xmlns="" val="3953441546"/>
                    </a:ext>
                  </a:extLst>
                </a:gridCol>
                <a:gridCol w="1277393">
                  <a:extLst>
                    <a:ext uri="{9D8B030D-6E8A-4147-A177-3AD203B41FA5}">
                      <a16:colId xmlns:a16="http://schemas.microsoft.com/office/drawing/2014/main" xmlns="" val="3947244976"/>
                    </a:ext>
                  </a:extLst>
                </a:gridCol>
              </a:tblGrid>
              <a:tr h="31826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343616"/>
                  </a:ext>
                </a:extLst>
              </a:tr>
              <a:tr h="318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LCP_SELECT_GROUP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条件集配置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623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9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481157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-Demo&amp;</a:t>
            </a:r>
            <a:r>
              <a:rPr lang="zh-CN" altLang="en-US" dirty="0" smtClean="0"/>
              <a:t>表单管理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68472"/>
            <a:ext cx="7917313" cy="453650"/>
          </a:xfrm>
        </p:spPr>
        <p:txBody>
          <a:bodyPr/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905153"/>
              </p:ext>
            </p:extLst>
          </p:nvPr>
        </p:nvGraphicFramePr>
        <p:xfrm>
          <a:off x="674965" y="1552656"/>
          <a:ext cx="9776543" cy="1207638"/>
        </p:xfrm>
        <a:graphic>
          <a:graphicData uri="http://schemas.openxmlformats.org/drawingml/2006/table">
            <a:tbl>
              <a:tblPr/>
              <a:tblGrid>
                <a:gridCol w="4040148">
                  <a:extLst>
                    <a:ext uri="{9D8B030D-6E8A-4147-A177-3AD203B41FA5}">
                      <a16:colId xmlns:a16="http://schemas.microsoft.com/office/drawing/2014/main" xmlns="" val="3279810726"/>
                    </a:ext>
                  </a:extLst>
                </a:gridCol>
                <a:gridCol w="2035495">
                  <a:extLst>
                    <a:ext uri="{9D8B030D-6E8A-4147-A177-3AD203B41FA5}">
                      <a16:colId xmlns:a16="http://schemas.microsoft.com/office/drawing/2014/main" xmlns="" val="2989971190"/>
                    </a:ext>
                  </a:extLst>
                </a:gridCol>
                <a:gridCol w="1665405">
                  <a:extLst>
                    <a:ext uri="{9D8B030D-6E8A-4147-A177-3AD203B41FA5}">
                      <a16:colId xmlns:a16="http://schemas.microsoft.com/office/drawing/2014/main" xmlns="" val="3794040629"/>
                    </a:ext>
                  </a:extLst>
                </a:gridCol>
                <a:gridCol w="2035495">
                  <a:extLst>
                    <a:ext uri="{9D8B030D-6E8A-4147-A177-3AD203B41FA5}">
                      <a16:colId xmlns:a16="http://schemas.microsoft.com/office/drawing/2014/main" xmlns="" val="3735434847"/>
                    </a:ext>
                  </a:extLst>
                </a:gridCol>
              </a:tblGrid>
              <a:tr h="2012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030067"/>
                  </a:ext>
                </a:extLst>
              </a:tr>
              <a:tr h="201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SYS_USER_DEMO_B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6637128"/>
                  </a:ext>
                </a:extLst>
              </a:tr>
              <a:tr h="201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SYS_USER_DEMO_TL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2157860"/>
                  </a:ext>
                </a:extLst>
              </a:tr>
              <a:tr h="201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ACT_DEMO_VACATION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5987125"/>
                  </a:ext>
                </a:extLst>
              </a:tr>
              <a:tr h="201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ACT_DEMO_TEST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请假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22509427"/>
                  </a:ext>
                </a:extLst>
              </a:tr>
              <a:tr h="2012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HAP_DEMO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演示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3754118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674965" y="3164741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表单管理</a:t>
            </a:r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77600"/>
              </p:ext>
            </p:extLst>
          </p:nvPr>
        </p:nvGraphicFramePr>
        <p:xfrm>
          <a:off x="674963" y="3885659"/>
          <a:ext cx="9776544" cy="1797294"/>
        </p:xfrm>
        <a:graphic>
          <a:graphicData uri="http://schemas.openxmlformats.org/drawingml/2006/table">
            <a:tbl>
              <a:tblPr/>
              <a:tblGrid>
                <a:gridCol w="4040149">
                  <a:extLst>
                    <a:ext uri="{9D8B030D-6E8A-4147-A177-3AD203B41FA5}">
                      <a16:colId xmlns:a16="http://schemas.microsoft.com/office/drawing/2014/main" xmlns="" val="4108652581"/>
                    </a:ext>
                  </a:extLst>
                </a:gridCol>
                <a:gridCol w="2035495">
                  <a:extLst>
                    <a:ext uri="{9D8B030D-6E8A-4147-A177-3AD203B41FA5}">
                      <a16:colId xmlns:a16="http://schemas.microsoft.com/office/drawing/2014/main" xmlns="" val="1386591737"/>
                    </a:ext>
                  </a:extLst>
                </a:gridCol>
                <a:gridCol w="1665405">
                  <a:extLst>
                    <a:ext uri="{9D8B030D-6E8A-4147-A177-3AD203B41FA5}">
                      <a16:colId xmlns:a16="http://schemas.microsoft.com/office/drawing/2014/main" xmlns="" val="2593801202"/>
                    </a:ext>
                  </a:extLst>
                </a:gridCol>
                <a:gridCol w="2035495">
                  <a:extLst>
                    <a:ext uri="{9D8B030D-6E8A-4147-A177-3AD203B41FA5}">
                      <a16:colId xmlns:a16="http://schemas.microsoft.com/office/drawing/2014/main" xmlns="" val="1835302691"/>
                    </a:ext>
                  </a:extLst>
                </a:gridCol>
              </a:tblGrid>
              <a:tr h="299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73410956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SYS_USER_DEMO_B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2705952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SYS_USER_DEMO_TL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7727062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ACT_DEMO_VACATION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5384345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ACT_DEMO_TEST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请假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07868277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HAP_DEMO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演示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3055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86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875496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/>
              <a:t>消息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接口管理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98098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消息管理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00508"/>
              </p:ext>
            </p:extLst>
          </p:nvPr>
        </p:nvGraphicFramePr>
        <p:xfrm>
          <a:off x="674965" y="1343849"/>
          <a:ext cx="9956002" cy="2116455"/>
        </p:xfrm>
        <a:graphic>
          <a:graphicData uri="http://schemas.openxmlformats.org/drawingml/2006/table">
            <a:tbl>
              <a:tblPr/>
              <a:tblGrid>
                <a:gridCol w="4809035">
                  <a:extLst>
                    <a:ext uri="{9D8B030D-6E8A-4147-A177-3AD203B41FA5}">
                      <a16:colId xmlns:a16="http://schemas.microsoft.com/office/drawing/2014/main" xmlns="" val="3530098285"/>
                    </a:ext>
                  </a:extLst>
                </a:gridCol>
                <a:gridCol w="2027593">
                  <a:extLst>
                    <a:ext uri="{9D8B030D-6E8A-4147-A177-3AD203B41FA5}">
                      <a16:colId xmlns:a16="http://schemas.microsoft.com/office/drawing/2014/main" xmlns="" val="522247452"/>
                    </a:ext>
                  </a:extLst>
                </a:gridCol>
                <a:gridCol w="1403718">
                  <a:extLst>
                    <a:ext uri="{9D8B030D-6E8A-4147-A177-3AD203B41FA5}">
                      <a16:colId xmlns:a16="http://schemas.microsoft.com/office/drawing/2014/main" xmlns="" val="3190782705"/>
                    </a:ext>
                  </a:extLst>
                </a:gridCol>
                <a:gridCol w="1715656">
                  <a:extLst>
                    <a:ext uri="{9D8B030D-6E8A-4147-A177-3AD203B41FA5}">
                      <a16:colId xmlns:a16="http://schemas.microsoft.com/office/drawing/2014/main" xmlns="" val="701756101"/>
                    </a:ext>
                  </a:extLst>
                </a:gridCol>
              </a:tblGrid>
              <a:tr h="1804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14802303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SYS_MESSAGE_ACCOUNT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消息发送账户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0716334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SYS_MESSAGE_TEMPLATE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消息模板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6699043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10004873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SYS_MESSAGE_ATTACHMENT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消息附件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9592517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SYS_MESSAGE_RECEIVER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消息接收设置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2615920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SYS_MESSAGE_TRANSACTION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消息传输信息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90854297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SYS_MESSAGE_EMAIL_CONFIG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邮箱配置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2611410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SYS_MESSAGE_EMAIL_ACCOUNT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邮箱发送账号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9549942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SYS_MESSAGE_EMAIL_PROPERTY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邮箱属性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348216"/>
                  </a:ext>
                </a:extLst>
              </a:tr>
              <a:tr h="1804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SYS_MESSAGE_EMAIL_WHITE_LT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邮箱白名单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6191748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85260"/>
              </p:ext>
            </p:extLst>
          </p:nvPr>
        </p:nvGraphicFramePr>
        <p:xfrm>
          <a:off x="674965" y="4555747"/>
          <a:ext cx="9956002" cy="1443400"/>
        </p:xfrm>
        <a:graphic>
          <a:graphicData uri="http://schemas.openxmlformats.org/drawingml/2006/table">
            <a:tbl>
              <a:tblPr/>
              <a:tblGrid>
                <a:gridCol w="4387391">
                  <a:extLst>
                    <a:ext uri="{9D8B030D-6E8A-4147-A177-3AD203B41FA5}">
                      <a16:colId xmlns:a16="http://schemas.microsoft.com/office/drawing/2014/main" xmlns="" val="1304030206"/>
                    </a:ext>
                  </a:extLst>
                </a:gridCol>
                <a:gridCol w="2193695">
                  <a:extLst>
                    <a:ext uri="{9D8B030D-6E8A-4147-A177-3AD203B41FA5}">
                      <a16:colId xmlns:a16="http://schemas.microsoft.com/office/drawing/2014/main" xmlns="" val="1007002027"/>
                    </a:ext>
                  </a:extLst>
                </a:gridCol>
                <a:gridCol w="1518712">
                  <a:extLst>
                    <a:ext uri="{9D8B030D-6E8A-4147-A177-3AD203B41FA5}">
                      <a16:colId xmlns:a16="http://schemas.microsoft.com/office/drawing/2014/main" xmlns="" val="2784874733"/>
                    </a:ext>
                  </a:extLst>
                </a:gridCol>
                <a:gridCol w="1856204">
                  <a:extLst>
                    <a:ext uri="{9D8B030D-6E8A-4147-A177-3AD203B41FA5}">
                      <a16:colId xmlns:a16="http://schemas.microsoft.com/office/drawing/2014/main" xmlns="" val="3949097726"/>
                    </a:ext>
                  </a:extLst>
                </a:gridCol>
              </a:tblGrid>
              <a:tr h="206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59235232"/>
                  </a:ext>
                </a:extLst>
              </a:tr>
              <a:tr h="206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SYS_IF_CONFIG_HEADER_B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1330538"/>
                  </a:ext>
                </a:extLst>
              </a:tr>
              <a:tr h="206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SYS_IF_CONFIG_HEADER_TL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338542"/>
                  </a:ext>
                </a:extLst>
              </a:tr>
              <a:tr h="206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SYS_IF_CONFIG_LINE_B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0288365"/>
                  </a:ext>
                </a:extLst>
              </a:tr>
              <a:tr h="206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SYS_IF_CONFIG_LINE_TL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76737883"/>
                  </a:ext>
                </a:extLst>
              </a:tr>
              <a:tr h="206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SYS_IF_INVOKE_INBOUND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接口请求日志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7957282"/>
                  </a:ext>
                </a:extLst>
              </a:tr>
              <a:tr h="206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SYS_IF_INVOKE_OUTBOUND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接口响应日志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9229296"/>
                  </a:ext>
                </a:extLst>
              </a:tr>
            </a:tbl>
          </a:graphicData>
        </a:graphic>
      </p:graphicFrame>
      <p:sp>
        <p:nvSpPr>
          <p:cNvPr id="6" name="副标题 2"/>
          <p:cNvSpPr txBox="1">
            <a:spLocks/>
          </p:cNvSpPr>
          <p:nvPr/>
        </p:nvSpPr>
        <p:spPr>
          <a:xfrm>
            <a:off x="674965" y="3908768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接口管理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4516423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弹性域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数据屏蔽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1202"/>
            <a:ext cx="7917313" cy="453650"/>
          </a:xfrm>
        </p:spPr>
        <p:txBody>
          <a:bodyPr/>
          <a:lstStyle/>
          <a:p>
            <a:r>
              <a:rPr lang="zh-CN" altLang="en-US" b="1" dirty="0"/>
              <a:t>弹性</a:t>
            </a:r>
            <a:r>
              <a:rPr lang="zh-CN" altLang="en-US" b="1" dirty="0" smtClean="0"/>
              <a:t>域</a:t>
            </a:r>
            <a:endParaRPr lang="zh-CN" altLang="en-US" b="1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102488"/>
              </p:ext>
            </p:extLst>
          </p:nvPr>
        </p:nvGraphicFramePr>
        <p:xfrm>
          <a:off x="674965" y="1590358"/>
          <a:ext cx="10084189" cy="1528856"/>
        </p:xfrm>
        <a:graphic>
          <a:graphicData uri="http://schemas.openxmlformats.org/drawingml/2006/table">
            <a:tbl>
              <a:tblPr/>
              <a:tblGrid>
                <a:gridCol w="4647496">
                  <a:extLst>
                    <a:ext uri="{9D8B030D-6E8A-4147-A177-3AD203B41FA5}">
                      <a16:colId xmlns:a16="http://schemas.microsoft.com/office/drawing/2014/main" xmlns="" val="1194338294"/>
                    </a:ext>
                  </a:extLst>
                </a:gridCol>
                <a:gridCol w="1929149">
                  <a:extLst>
                    <a:ext uri="{9D8B030D-6E8A-4147-A177-3AD203B41FA5}">
                      <a16:colId xmlns:a16="http://schemas.microsoft.com/office/drawing/2014/main" xmlns="" val="3857450567"/>
                    </a:ext>
                  </a:extLst>
                </a:gridCol>
                <a:gridCol w="1578395">
                  <a:extLst>
                    <a:ext uri="{9D8B030D-6E8A-4147-A177-3AD203B41FA5}">
                      <a16:colId xmlns:a16="http://schemas.microsoft.com/office/drawing/2014/main" xmlns="" val="2867457379"/>
                    </a:ext>
                  </a:extLst>
                </a:gridCol>
                <a:gridCol w="1929149">
                  <a:extLst>
                    <a:ext uri="{9D8B030D-6E8A-4147-A177-3AD203B41FA5}">
                      <a16:colId xmlns:a16="http://schemas.microsoft.com/office/drawing/2014/main" xmlns="" val="1960987242"/>
                    </a:ext>
                  </a:extLst>
                </a:gridCol>
              </a:tblGrid>
              <a:tr h="21840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9373796"/>
                  </a:ext>
                </a:extLst>
              </a:tr>
              <a:tr h="21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FND_FLEX_MODEL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3733023"/>
                  </a:ext>
                </a:extLst>
              </a:tr>
              <a:tr h="21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FND_FLEX_MODEL_COLUMN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模板列定义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2297726"/>
                  </a:ext>
                </a:extLst>
              </a:tr>
              <a:tr h="21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FND_FLEX_RULE_SET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模板规则集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8166602"/>
                  </a:ext>
                </a:extLst>
              </a:tr>
              <a:tr h="21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FND_FLEX_RULE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3366067"/>
                  </a:ext>
                </a:extLst>
              </a:tr>
              <a:tr h="21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FND_FLEX_RULE_DETAIL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规则明细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72549661"/>
                  </a:ext>
                </a:extLst>
              </a:tr>
              <a:tr h="21840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FND_FLEX_RULE_FIELD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模板列规则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0718142"/>
                  </a:ext>
                </a:extLst>
              </a:tr>
            </a:tbl>
          </a:graphicData>
        </a:graphic>
      </p:graphicFrame>
      <p:sp>
        <p:nvSpPr>
          <p:cNvPr id="5" name="副标题 2"/>
          <p:cNvSpPr txBox="1">
            <a:spLocks/>
          </p:cNvSpPr>
          <p:nvPr/>
        </p:nvSpPr>
        <p:spPr>
          <a:xfrm>
            <a:off x="674965" y="3626215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数据屏蔽</a:t>
            </a:r>
            <a:endParaRPr lang="zh-CN" altLang="en-US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803571"/>
              </p:ext>
            </p:extLst>
          </p:nvPr>
        </p:nvGraphicFramePr>
        <p:xfrm>
          <a:off x="674964" y="4253120"/>
          <a:ext cx="10084189" cy="1506744"/>
        </p:xfrm>
        <a:graphic>
          <a:graphicData uri="http://schemas.openxmlformats.org/drawingml/2006/table">
            <a:tbl>
              <a:tblPr/>
              <a:tblGrid>
                <a:gridCol w="4948914">
                  <a:extLst>
                    <a:ext uri="{9D8B030D-6E8A-4147-A177-3AD203B41FA5}">
                      <a16:colId xmlns:a16="http://schemas.microsoft.com/office/drawing/2014/main" xmlns="" val="207655428"/>
                    </a:ext>
                  </a:extLst>
                </a:gridCol>
                <a:gridCol w="1822194">
                  <a:extLst>
                    <a:ext uri="{9D8B030D-6E8A-4147-A177-3AD203B41FA5}">
                      <a16:colId xmlns:a16="http://schemas.microsoft.com/office/drawing/2014/main" xmlns="" val="2512226215"/>
                    </a:ext>
                  </a:extLst>
                </a:gridCol>
                <a:gridCol w="1490887">
                  <a:extLst>
                    <a:ext uri="{9D8B030D-6E8A-4147-A177-3AD203B41FA5}">
                      <a16:colId xmlns:a16="http://schemas.microsoft.com/office/drawing/2014/main" xmlns="" val="662905167"/>
                    </a:ext>
                  </a:extLst>
                </a:gridCol>
                <a:gridCol w="1822194">
                  <a:extLst>
                    <a:ext uri="{9D8B030D-6E8A-4147-A177-3AD203B41FA5}">
                      <a16:colId xmlns:a16="http://schemas.microsoft.com/office/drawing/2014/main" xmlns="" val="1191635083"/>
                    </a:ext>
                  </a:extLst>
                </a:gridCol>
              </a:tblGrid>
              <a:tr h="25112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67669078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SYS_PERMISSION_RULE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9411799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SYS_PERMISSION_RULE_DETAIL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规则明细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2709726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SYS_PERMISSION_RULE_ASSIGN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规则分配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8683649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SYS_PERMISSION_TABLE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3425535"/>
                  </a:ext>
                </a:extLst>
              </a:tr>
              <a:tr h="251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SYS_PERMISSION_TABLE_RULE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数据表规则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模块未使用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093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0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组织管理</a:t>
            </a:r>
            <a:r>
              <a:rPr lang="en-US" altLang="zh-CN" dirty="0"/>
              <a:t>-</a:t>
            </a:r>
            <a:r>
              <a:rPr lang="zh-CN" altLang="en-US" dirty="0"/>
              <a:t>组织管理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02656"/>
            <a:ext cx="9834196" cy="492443"/>
          </a:xfrm>
        </p:spPr>
        <p:txBody>
          <a:bodyPr/>
          <a:lstStyle/>
          <a:p>
            <a:r>
              <a:rPr lang="zh-CN" altLang="en-US" dirty="0"/>
              <a:t>组织</a:t>
            </a:r>
            <a:r>
              <a:rPr lang="en-US" altLang="zh-CN" dirty="0"/>
              <a:t>=</a:t>
            </a:r>
            <a:r>
              <a:rPr lang="zh-CN" altLang="en-US" dirty="0"/>
              <a:t>公司，记录使用本系统的组织与各级子组织信息，顶级组织的上级组织为</a:t>
            </a:r>
            <a:r>
              <a:rPr lang="zh-CN" altLang="en-US" dirty="0" smtClean="0"/>
              <a:t>空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661978"/>
            <a:ext cx="10201275" cy="3971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325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组织管理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部门管理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57621"/>
            <a:ext cx="10342005" cy="226966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1200" dirty="0"/>
              <a:t>记录各级组织下的各级部门信息。各级组织自身也作为部门数据存放此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 smtClean="0"/>
              <a:t>部门</a:t>
            </a:r>
            <a:r>
              <a:rPr lang="zh-CN" altLang="en-US" sz="1200" dirty="0"/>
              <a:t>类型：普通部门，虚拟部门，公司，事业部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部门级别：一级部门最高，最多存在五级部门，一般来讲，</a:t>
            </a:r>
            <a:r>
              <a:rPr lang="en-US" altLang="zh-CN" sz="1200" dirty="0"/>
              <a:t>1</a:t>
            </a:r>
            <a:r>
              <a:rPr lang="zh-CN" altLang="en-US" sz="1200" dirty="0"/>
              <a:t>级：总部部门或事业部，</a:t>
            </a:r>
            <a:r>
              <a:rPr lang="en-US" altLang="zh-CN" sz="1200" dirty="0"/>
              <a:t>2</a:t>
            </a:r>
            <a:r>
              <a:rPr lang="zh-CN" altLang="en-US" sz="1200" dirty="0"/>
              <a:t>级：事业部部门，</a:t>
            </a:r>
            <a:r>
              <a:rPr lang="en-US" altLang="zh-CN" sz="1200" dirty="0"/>
              <a:t>3</a:t>
            </a:r>
            <a:r>
              <a:rPr lang="zh-CN" altLang="en-US" sz="1200" dirty="0"/>
              <a:t>级：科系，</a:t>
            </a:r>
            <a:r>
              <a:rPr lang="en-US" altLang="zh-CN" sz="1200" dirty="0"/>
              <a:t>4</a:t>
            </a:r>
            <a:r>
              <a:rPr lang="zh-CN" altLang="en-US" sz="1200" dirty="0"/>
              <a:t>级：班组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主要负责人：部门负责人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主持人：实际工作调动后，官方调动公告发布前，间隔期内的部门负责人。当存在主持人时，主持人优先级高于主要负责人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分管负责人：总经办部门的各位领导，基于分工原则，展开对其它部门的管理。各部门对应的总经办领导即为本部门分管负责人</a:t>
            </a:r>
          </a:p>
          <a:p>
            <a:pPr marL="171450" indent="-17145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1200" dirty="0"/>
              <a:t>一个部门只能隶属于一个</a:t>
            </a:r>
            <a:r>
              <a:rPr lang="zh-CN" altLang="en-US" sz="1200" dirty="0" smtClean="0"/>
              <a:t>组织</a:t>
            </a:r>
            <a:endParaRPr lang="zh-CN" altLang="en-US" sz="1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5571"/>
          <a:stretch/>
        </p:blipFill>
        <p:spPr>
          <a:xfrm>
            <a:off x="674965" y="3236929"/>
            <a:ext cx="10342004" cy="29483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629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463819" y="1640793"/>
            <a:ext cx="5537299" cy="3426863"/>
          </a:xfrm>
        </p:spPr>
        <p:txBody>
          <a:bodyPr/>
          <a:lstStyle/>
          <a:p>
            <a:r>
              <a:rPr lang="zh-CN" altLang="en-US" dirty="0" smtClean="0"/>
              <a:t>数据结构</a:t>
            </a:r>
            <a:endParaRPr lang="en-US" altLang="zh-CN" dirty="0" smtClean="0"/>
          </a:p>
          <a:p>
            <a:r>
              <a:rPr lang="zh-CN" altLang="en-US" dirty="0" smtClean="0"/>
              <a:t>组织管理</a:t>
            </a:r>
            <a:endParaRPr lang="en-US" altLang="zh-CN" dirty="0" smtClean="0"/>
          </a:p>
          <a:p>
            <a:r>
              <a:rPr lang="zh-CN" altLang="en-US" dirty="0" smtClean="0"/>
              <a:t>账户管理</a:t>
            </a:r>
            <a:endParaRPr lang="en-US" altLang="zh-CN" dirty="0" smtClean="0"/>
          </a:p>
          <a:p>
            <a:r>
              <a:rPr lang="zh-CN" altLang="en-US" dirty="0" smtClean="0"/>
              <a:t>功能权限</a:t>
            </a:r>
            <a:endParaRPr lang="en-US" altLang="zh-CN" dirty="0" smtClean="0"/>
          </a:p>
          <a:p>
            <a:r>
              <a:rPr lang="zh-CN" altLang="en-US" dirty="0" smtClean="0"/>
              <a:t>参数管理</a:t>
            </a:r>
            <a:endParaRPr lang="en-US" altLang="zh-CN" dirty="0" smtClean="0"/>
          </a:p>
          <a:p>
            <a:r>
              <a:rPr lang="zh-CN" altLang="en-US" dirty="0" smtClean="0"/>
              <a:t>后续</a:t>
            </a:r>
            <a:r>
              <a:rPr lang="zh-CN" altLang="en-US" dirty="0"/>
              <a:t>培训</a:t>
            </a:r>
            <a:r>
              <a:rPr lang="zh-CN" altLang="en-US" dirty="0" smtClean="0"/>
              <a:t>计划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777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组织管理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岗位管理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86109"/>
            <a:ext cx="9827816" cy="1726370"/>
          </a:xfrm>
        </p:spPr>
        <p:txBody>
          <a:bodyPr/>
          <a:lstStyle/>
          <a:p>
            <a:r>
              <a:rPr lang="zh-CN" altLang="en-US" sz="1600" dirty="0"/>
              <a:t>针对部门内不同性质与内容的工作，作出的一种划分</a:t>
            </a:r>
            <a:r>
              <a:rPr lang="zh-CN" altLang="en-US" sz="1600" dirty="0" smtClean="0"/>
              <a:t>方式</a:t>
            </a:r>
            <a:endParaRPr lang="en-US" altLang="zh-CN" sz="16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/>
              <a:t>岗位序列：管理岗</a:t>
            </a:r>
            <a:r>
              <a:rPr lang="en-US" altLang="zh-CN" sz="1600" dirty="0"/>
              <a:t>(M)</a:t>
            </a:r>
            <a:r>
              <a:rPr lang="zh-CN" altLang="en-US" sz="1600" dirty="0"/>
              <a:t>，技术岗</a:t>
            </a:r>
            <a:r>
              <a:rPr lang="en-US" altLang="zh-CN" sz="1600" dirty="0"/>
              <a:t>(T)</a:t>
            </a:r>
            <a:r>
              <a:rPr lang="zh-CN" altLang="en-US" sz="1600" dirty="0"/>
              <a:t>，专业岗</a:t>
            </a:r>
            <a:r>
              <a:rPr lang="en-US" altLang="zh-CN" sz="1600" dirty="0"/>
              <a:t>(P)</a:t>
            </a:r>
            <a:r>
              <a:rPr lang="zh-CN" altLang="en-US" sz="1600" dirty="0"/>
              <a:t>，作业岗</a:t>
            </a:r>
            <a:r>
              <a:rPr lang="en-US" altLang="zh-CN" sz="1600" dirty="0"/>
              <a:t>(A)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/>
              <a:t>部门编码：岗位所属的部门。不同部门的相同岗位名称的岗位，具有不同的岗位编码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/>
              <a:t>一个岗位只能隶属于一个部门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86" y="2750615"/>
            <a:ext cx="11430712" cy="32481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448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组织管理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员工管理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90"/>
            <a:ext cx="10571300" cy="1430328"/>
          </a:xfrm>
        </p:spPr>
        <p:txBody>
          <a:bodyPr/>
          <a:lstStyle/>
          <a:p>
            <a:r>
              <a:rPr lang="zh-CN" altLang="en-US" sz="1800" dirty="0" smtClean="0"/>
              <a:t>显示公司各部门员工的基本信息。</a:t>
            </a:r>
            <a:endParaRPr lang="en-US" altLang="zh-CN" sz="18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使用员工编码唯一识别不同的员工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同一个员工，可能属于多个岗位</a:t>
            </a:r>
            <a:r>
              <a:rPr lang="en-US" altLang="zh-CN" sz="1800" dirty="0"/>
              <a:t>(</a:t>
            </a:r>
            <a:r>
              <a:rPr lang="zh-CN" altLang="en-US" sz="1800" dirty="0"/>
              <a:t>进而对应多个部门</a:t>
            </a:r>
            <a:r>
              <a:rPr lang="en-US" altLang="zh-CN" sz="1800" dirty="0" smtClean="0"/>
              <a:t>)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7320"/>
          <a:stretch/>
        </p:blipFill>
        <p:spPr>
          <a:xfrm>
            <a:off x="589659" y="2750935"/>
            <a:ext cx="10984639" cy="33336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45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账户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账户管理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93557"/>
            <a:ext cx="10930224" cy="1469120"/>
          </a:xfrm>
        </p:spPr>
        <p:txBody>
          <a:bodyPr/>
          <a:lstStyle/>
          <a:p>
            <a:r>
              <a:rPr lang="zh-CN" altLang="en-US" sz="1800" dirty="0"/>
              <a:t>显示公司各部门员工的账户</a:t>
            </a:r>
            <a:r>
              <a:rPr lang="zh-CN" altLang="en-US" sz="1800" dirty="0" smtClean="0"/>
              <a:t>信息</a:t>
            </a:r>
            <a:endParaRPr lang="en-US" altLang="zh-CN" sz="18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使用账户名唯一识别不同的账户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dirty="0"/>
              <a:t>账户名与员工编码保持一致，一个员工只能有一个</a:t>
            </a:r>
            <a:r>
              <a:rPr lang="zh-CN" altLang="en-US" sz="1800" dirty="0" smtClean="0"/>
              <a:t>账户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6041"/>
          <a:stretch/>
        </p:blipFill>
        <p:spPr>
          <a:xfrm>
            <a:off x="521141" y="2390864"/>
            <a:ext cx="11351876" cy="37485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491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账户管理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9568"/>
            <a:ext cx="7917313" cy="453650"/>
          </a:xfrm>
        </p:spPr>
        <p:txBody>
          <a:bodyPr/>
          <a:lstStyle/>
          <a:p>
            <a:r>
              <a:rPr lang="zh-CN" altLang="en-US" dirty="0"/>
              <a:t>安全策略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37" y="3936793"/>
            <a:ext cx="3867150" cy="18002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28136"/>
              </p:ext>
            </p:extLst>
          </p:nvPr>
        </p:nvGraphicFramePr>
        <p:xfrm>
          <a:off x="581736" y="1882918"/>
          <a:ext cx="8656267" cy="1244844"/>
        </p:xfrm>
        <a:graphic>
          <a:graphicData uri="http://schemas.openxmlformats.org/drawingml/2006/table">
            <a:tbl>
              <a:tblPr/>
              <a:tblGrid>
                <a:gridCol w="2495667">
                  <a:extLst>
                    <a:ext uri="{9D8B030D-6E8A-4147-A177-3AD203B41FA5}">
                      <a16:colId xmlns:a16="http://schemas.microsoft.com/office/drawing/2014/main" xmlns="" val="2196049903"/>
                    </a:ext>
                  </a:extLst>
                </a:gridCol>
                <a:gridCol w="794916">
                  <a:extLst>
                    <a:ext uri="{9D8B030D-6E8A-4147-A177-3AD203B41FA5}">
                      <a16:colId xmlns:a16="http://schemas.microsoft.com/office/drawing/2014/main" xmlns="" val="9223346"/>
                    </a:ext>
                  </a:extLst>
                </a:gridCol>
                <a:gridCol w="5365684">
                  <a:extLst>
                    <a:ext uri="{9D8B030D-6E8A-4147-A177-3AD203B41FA5}">
                      <a16:colId xmlns:a16="http://schemas.microsoft.com/office/drawing/2014/main" xmlns="" val="2643116498"/>
                    </a:ext>
                  </a:extLst>
                </a:gridCol>
              </a:tblGrid>
              <a:tr h="31121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93601817"/>
                  </a:ext>
                </a:extLst>
              </a:tr>
              <a:tr h="3112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失败次数统计范围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分钟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密码输入错误的次数统计的时间范围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8172223"/>
                  </a:ext>
                </a:extLst>
              </a:tr>
              <a:tr h="3112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登录失败次数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范围时间内密码输入错误而触发锁定动作的最高次数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957836"/>
                  </a:ext>
                </a:extLst>
              </a:tr>
              <a:tr h="31121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登录失败锁定时长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分钟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触发锁定后的锁定时长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114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1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账户管理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9568"/>
            <a:ext cx="7917313" cy="453650"/>
          </a:xfrm>
        </p:spPr>
        <p:txBody>
          <a:bodyPr/>
          <a:lstStyle/>
          <a:p>
            <a:r>
              <a:rPr lang="zh-CN" altLang="en-US" dirty="0"/>
              <a:t>密码策略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3535962"/>
            <a:ext cx="3429000" cy="13620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006217"/>
              </p:ext>
            </p:extLst>
          </p:nvPr>
        </p:nvGraphicFramePr>
        <p:xfrm>
          <a:off x="674965" y="1689809"/>
          <a:ext cx="7776826" cy="1232852"/>
        </p:xfrm>
        <a:graphic>
          <a:graphicData uri="http://schemas.openxmlformats.org/drawingml/2006/table">
            <a:tbl>
              <a:tblPr/>
              <a:tblGrid>
                <a:gridCol w="1458406">
                  <a:extLst>
                    <a:ext uri="{9D8B030D-6E8A-4147-A177-3AD203B41FA5}">
                      <a16:colId xmlns:a16="http://schemas.microsoft.com/office/drawing/2014/main" xmlns="" val="3158792732"/>
                    </a:ext>
                  </a:extLst>
                </a:gridCol>
                <a:gridCol w="3061048">
                  <a:extLst>
                    <a:ext uri="{9D8B030D-6E8A-4147-A177-3AD203B41FA5}">
                      <a16:colId xmlns:a16="http://schemas.microsoft.com/office/drawing/2014/main" xmlns="" val="1667135453"/>
                    </a:ext>
                  </a:extLst>
                </a:gridCol>
                <a:gridCol w="3257372">
                  <a:extLst>
                    <a:ext uri="{9D8B030D-6E8A-4147-A177-3AD203B41FA5}">
                      <a16:colId xmlns:a16="http://schemas.microsoft.com/office/drawing/2014/main" xmlns="" val="1801251942"/>
                    </a:ext>
                  </a:extLst>
                </a:gridCol>
              </a:tblGrid>
              <a:tr h="30821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331196"/>
                  </a:ext>
                </a:extLst>
              </a:tr>
              <a:tr h="3082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密码最小长度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设置密码的最小长度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21139120"/>
                  </a:ext>
                </a:extLst>
              </a:tr>
              <a:tr h="3082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密码复杂度要求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必须混合数字、大小写字母和符号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密码</a:t>
                      </a:r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需要这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四种元素组合，缺一不可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6486735"/>
                  </a:ext>
                </a:extLst>
              </a:tr>
              <a:tr h="30821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密码失效时间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单位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: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天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,0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表示密码不过期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41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3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账户管理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登录配置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9568"/>
            <a:ext cx="7917313" cy="453650"/>
          </a:xfrm>
        </p:spPr>
        <p:txBody>
          <a:bodyPr/>
          <a:lstStyle/>
          <a:p>
            <a:r>
              <a:rPr lang="zh-CN" altLang="en-US" dirty="0"/>
              <a:t>登录策略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4" y="4055529"/>
            <a:ext cx="5505450" cy="1543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733199"/>
              </p:ext>
            </p:extLst>
          </p:nvPr>
        </p:nvGraphicFramePr>
        <p:xfrm>
          <a:off x="565324" y="1740662"/>
          <a:ext cx="9715267" cy="1558014"/>
        </p:xfrm>
        <a:graphic>
          <a:graphicData uri="http://schemas.openxmlformats.org/drawingml/2006/table">
            <a:tbl>
              <a:tblPr/>
              <a:tblGrid>
                <a:gridCol w="2678298">
                  <a:extLst>
                    <a:ext uri="{9D8B030D-6E8A-4147-A177-3AD203B41FA5}">
                      <a16:colId xmlns:a16="http://schemas.microsoft.com/office/drawing/2014/main" xmlns="" val="4266430544"/>
                    </a:ext>
                  </a:extLst>
                </a:gridCol>
                <a:gridCol w="521496">
                  <a:extLst>
                    <a:ext uri="{9D8B030D-6E8A-4147-A177-3AD203B41FA5}">
                      <a16:colId xmlns:a16="http://schemas.microsoft.com/office/drawing/2014/main" xmlns="" val="1669207109"/>
                    </a:ext>
                  </a:extLst>
                </a:gridCol>
                <a:gridCol w="6515473">
                  <a:extLst>
                    <a:ext uri="{9D8B030D-6E8A-4147-A177-3AD203B41FA5}">
                      <a16:colId xmlns:a16="http://schemas.microsoft.com/office/drawing/2014/main" xmlns="" val="3468766185"/>
                    </a:ext>
                  </a:extLst>
                </a:gridCol>
              </a:tblGrid>
              <a:tr h="2596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59212836"/>
                  </a:ext>
                </a:extLst>
              </a:tr>
              <a:tr h="2596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首次登陆修改密码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首次登陆强制新账户修改密码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126545"/>
                  </a:ext>
                </a:extLst>
              </a:tr>
              <a:tr h="2596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禁止账户重复登录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同一账户不能同时在多个地点登录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13335902"/>
                  </a:ext>
                </a:extLst>
              </a:tr>
              <a:tr h="51933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角色合并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合并后，登录不在需要选择角色，菜单、权限都是合并后的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6610465"/>
                  </a:ext>
                </a:extLst>
              </a:tr>
              <a:tr h="2596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跳转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登录成功以后跳转的</a:t>
                      </a:r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62130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0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账户管理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角色管理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77686"/>
            <a:ext cx="9691084" cy="1597360"/>
          </a:xfrm>
        </p:spPr>
        <p:txBody>
          <a:bodyPr/>
          <a:lstStyle/>
          <a:p>
            <a:r>
              <a:rPr lang="zh-CN" altLang="en-US" sz="1400" dirty="0"/>
              <a:t>管理本系统的角色信息。在左边维护角色清单，并为右边的员工分配各类</a:t>
            </a:r>
            <a:r>
              <a:rPr lang="zh-CN" altLang="en-US" sz="1400" dirty="0" smtClean="0"/>
              <a:t>角色</a:t>
            </a:r>
            <a:endParaRPr lang="en-US" altLang="zh-CN" sz="14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角色编码需保持唯一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当将某角色勾选为默认角色后，现有员工不受影响</a:t>
            </a:r>
            <a:r>
              <a:rPr lang="zh-CN" altLang="en-US" sz="1400" dirty="0" smtClean="0"/>
              <a:t>，基于</a:t>
            </a:r>
            <a:r>
              <a:rPr lang="en-US" altLang="zh-CN" sz="1400" dirty="0" smtClean="0"/>
              <a:t>HR</a:t>
            </a:r>
            <a:r>
              <a:rPr lang="zh-CN" altLang="en-US" sz="1400" dirty="0" smtClean="0"/>
              <a:t>新增</a:t>
            </a:r>
            <a:r>
              <a:rPr lang="zh-CN" altLang="en-US" sz="1400" dirty="0"/>
              <a:t>或修改的员工将自动拥有此角色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当将某角色取消勾选默认角色后，现有员工不受影响</a:t>
            </a:r>
            <a:r>
              <a:rPr lang="zh-CN" altLang="en-US" sz="1400" dirty="0" smtClean="0"/>
              <a:t>，</a:t>
            </a:r>
            <a:r>
              <a:rPr lang="zh-CN" altLang="en-US" sz="1400" dirty="0"/>
              <a:t>基于</a:t>
            </a:r>
            <a:r>
              <a:rPr lang="en-US" altLang="zh-CN" sz="1400" dirty="0"/>
              <a:t>HR</a:t>
            </a:r>
            <a:r>
              <a:rPr lang="zh-CN" altLang="en-US" sz="1400" dirty="0" smtClean="0"/>
              <a:t>新增</a:t>
            </a:r>
            <a:r>
              <a:rPr lang="zh-CN" altLang="en-US" sz="1400" dirty="0"/>
              <a:t>或修改的员工将不再自动拥有此</a:t>
            </a:r>
            <a:r>
              <a:rPr lang="zh-CN" altLang="en-US" sz="1400" dirty="0" smtClean="0"/>
              <a:t>角色</a:t>
            </a:r>
            <a:endParaRPr lang="zh-CN" altLang="en-US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24" y="2423994"/>
            <a:ext cx="88868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892856" cy="465926"/>
          </a:xfrm>
        </p:spPr>
        <p:txBody>
          <a:bodyPr/>
          <a:lstStyle/>
          <a:p>
            <a:r>
              <a:rPr lang="zh-CN" altLang="en-US" dirty="0"/>
              <a:t>账户管理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默认角色</a:t>
            </a:r>
            <a:r>
              <a:rPr lang="zh-CN" altLang="en-US" dirty="0"/>
              <a:t>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30843"/>
            <a:ext cx="10844766" cy="1309076"/>
          </a:xfrm>
        </p:spPr>
        <p:txBody>
          <a:bodyPr/>
          <a:lstStyle/>
          <a:p>
            <a:r>
              <a:rPr lang="zh-CN" altLang="en-US" sz="1600" dirty="0"/>
              <a:t>为不同岗位的新员工设定默认角色。在左边的角色清单中，为右边的岗位分配各类</a:t>
            </a:r>
            <a:r>
              <a:rPr lang="zh-CN" altLang="en-US" sz="1600" dirty="0" smtClean="0"/>
              <a:t>角色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当为某岗位勾选默认角色后，现有岗位对应员工不受影响，基于</a:t>
            </a:r>
            <a:r>
              <a:rPr lang="en-US" altLang="zh-CN" sz="1600" dirty="0"/>
              <a:t>HR</a:t>
            </a:r>
            <a:r>
              <a:rPr lang="zh-CN" altLang="en-US" sz="1600" dirty="0"/>
              <a:t>系统新增或修改的岗位员工将自动拥有此角色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当为某岗位取消勾选默认角色后，现有员工不受影响，基于</a:t>
            </a:r>
            <a:r>
              <a:rPr lang="en-US" altLang="zh-CN" sz="1600" dirty="0"/>
              <a:t>HR</a:t>
            </a:r>
            <a:r>
              <a:rPr lang="zh-CN" altLang="en-US" sz="1600" dirty="0"/>
              <a:t>系统新增或修改的岗位员工将不再自动拥有此</a:t>
            </a:r>
            <a:r>
              <a:rPr lang="zh-CN" altLang="en-US" sz="1600" dirty="0" smtClean="0"/>
              <a:t>角色</a:t>
            </a:r>
            <a:endParaRPr lang="zh-CN" altLang="en-US" sz="1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" y="2812946"/>
            <a:ext cx="115919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0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功能权限</a:t>
            </a:r>
            <a:r>
              <a:rPr lang="en-US" altLang="zh-CN" dirty="0" smtClean="0"/>
              <a:t>-</a:t>
            </a:r>
            <a:r>
              <a:rPr lang="zh-CN" altLang="en-US" dirty="0" smtClean="0"/>
              <a:t>资源管理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21140" y="746282"/>
            <a:ext cx="7917313" cy="453650"/>
          </a:xfrm>
        </p:spPr>
        <p:txBody>
          <a:bodyPr/>
          <a:lstStyle/>
          <a:p>
            <a:r>
              <a:rPr lang="zh-CN" altLang="en-US" b="1" dirty="0"/>
              <a:t>页面资源</a:t>
            </a:r>
            <a:r>
              <a:rPr lang="zh-CN" altLang="en-US" b="1" dirty="0" smtClean="0"/>
              <a:t>注册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63" y="2835516"/>
            <a:ext cx="8408884" cy="3313538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709999"/>
              </p:ext>
            </p:extLst>
          </p:nvPr>
        </p:nvGraphicFramePr>
        <p:xfrm>
          <a:off x="676917" y="1293824"/>
          <a:ext cx="8415630" cy="1351574"/>
        </p:xfrm>
        <a:graphic>
          <a:graphicData uri="http://schemas.openxmlformats.org/drawingml/2006/table">
            <a:tbl>
              <a:tblPr/>
              <a:tblGrid>
                <a:gridCol w="994407">
                  <a:extLst>
                    <a:ext uri="{9D8B030D-6E8A-4147-A177-3AD203B41FA5}">
                      <a16:colId xmlns:a16="http://schemas.microsoft.com/office/drawing/2014/main" xmlns="" val="492249997"/>
                    </a:ext>
                  </a:extLst>
                </a:gridCol>
                <a:gridCol w="7421223">
                  <a:extLst>
                    <a:ext uri="{9D8B030D-6E8A-4147-A177-3AD203B41FA5}">
                      <a16:colId xmlns:a16="http://schemas.microsoft.com/office/drawing/2014/main" xmlns="" val="3132686808"/>
                    </a:ext>
                  </a:extLst>
                </a:gridCol>
              </a:tblGrid>
              <a:tr h="19308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2969734"/>
                  </a:ext>
                </a:extLst>
              </a:tr>
              <a:tr h="19308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资源路径，不以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开头，不包含项目上下文路径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99675788"/>
                  </a:ext>
                </a:extLst>
              </a:tr>
              <a:tr h="1930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HTML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页面，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68458021"/>
                  </a:ext>
                </a:extLst>
              </a:tr>
              <a:tr h="1930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页面名称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39507974"/>
                  </a:ext>
                </a:extLst>
              </a:tr>
              <a:tr h="1930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页面描述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7312603"/>
                  </a:ext>
                </a:extLst>
              </a:tr>
              <a:tr h="1930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需要登录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当勾选时，只有登录用户才能访问本资源，否则任意用户都可访问本资源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3757864"/>
                  </a:ext>
                </a:extLst>
              </a:tr>
              <a:tr h="1930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权限控制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当勾选时，登录用户只能访问经过授权的资源和资源上的权限组件，否则登录用户可以访问全部的资源和权限组件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10335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7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43638"/>
            <a:ext cx="9451801" cy="829714"/>
          </a:xfrm>
        </p:spPr>
        <p:txBody>
          <a:bodyPr/>
          <a:lstStyle/>
          <a:p>
            <a:r>
              <a:rPr lang="zh-CN" altLang="en-US" sz="1600" b="1" dirty="0"/>
              <a:t>权限组件</a:t>
            </a:r>
            <a:r>
              <a:rPr lang="zh-CN" altLang="en-US" sz="1600" b="1" dirty="0" smtClean="0"/>
              <a:t>注册</a:t>
            </a:r>
            <a:endParaRPr lang="en-US" altLang="zh-CN" sz="1600" b="1" dirty="0" smtClean="0"/>
          </a:p>
          <a:p>
            <a:r>
              <a:rPr lang="zh-CN" altLang="en-US" sz="1600" dirty="0"/>
              <a:t>定义资源上可供权限控制的各类组件。当未设置时，则所有组件都可直接访问</a:t>
            </a:r>
            <a:endParaRPr lang="zh-CN" altLang="en-US" sz="16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341596"/>
              </p:ext>
            </p:extLst>
          </p:nvPr>
        </p:nvGraphicFramePr>
        <p:xfrm>
          <a:off x="756301" y="1673352"/>
          <a:ext cx="10079765" cy="1240304"/>
        </p:xfrm>
        <a:graphic>
          <a:graphicData uri="http://schemas.openxmlformats.org/drawingml/2006/table">
            <a:tbl>
              <a:tblPr/>
              <a:tblGrid>
                <a:gridCol w="1458913">
                  <a:extLst>
                    <a:ext uri="{9D8B030D-6E8A-4147-A177-3AD203B41FA5}">
                      <a16:colId xmlns:a16="http://schemas.microsoft.com/office/drawing/2014/main" xmlns="" val="1174526923"/>
                    </a:ext>
                  </a:extLst>
                </a:gridCol>
                <a:gridCol w="8620852">
                  <a:extLst>
                    <a:ext uri="{9D8B030D-6E8A-4147-A177-3AD203B41FA5}">
                      <a16:colId xmlns:a16="http://schemas.microsoft.com/office/drawing/2014/main" xmlns="" val="3648858935"/>
                    </a:ext>
                  </a:extLst>
                </a:gridCol>
              </a:tblGrid>
              <a:tr h="31007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9940517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组件所属的类型，共有四种，分别为服务端变量、表格、表单和按钮组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2719850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</a:t>
                      </a:r>
                      <a:r>
                        <a:rPr lang="zh-CN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标识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组件在页面中的唯一标识，通常为组件的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9754701"/>
                  </a:ext>
                </a:extLst>
              </a:tr>
              <a:tr h="31007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组件的名称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4962623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01" y="2998696"/>
            <a:ext cx="5712462" cy="3142257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66126"/>
              </p:ext>
            </p:extLst>
          </p:nvPr>
        </p:nvGraphicFramePr>
        <p:xfrm>
          <a:off x="6721266" y="4874128"/>
          <a:ext cx="4114800" cy="1266825"/>
        </p:xfrm>
        <a:graphic>
          <a:graphicData uri="http://schemas.openxmlformats.org/drawingml/2006/table">
            <a:tbl>
              <a:tblPr/>
              <a:tblGrid>
                <a:gridCol w="546100">
                  <a:extLst>
                    <a:ext uri="{9D8B030D-6E8A-4147-A177-3AD203B41FA5}">
                      <a16:colId xmlns:a16="http://schemas.microsoft.com/office/drawing/2014/main" xmlns="" val="507515113"/>
                    </a:ext>
                  </a:extLst>
                </a:gridCol>
                <a:gridCol w="3568700">
                  <a:extLst>
                    <a:ext uri="{9D8B030D-6E8A-4147-A177-3AD203B41FA5}">
                      <a16:colId xmlns:a16="http://schemas.microsoft.com/office/drawing/2014/main" xmlns="" val="3770297418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7246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组件中元素的类型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9913748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由类型带出，不可编辑，表示元素的标识，有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className,name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4903868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元素的标识的具体值，如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id=“save”，class=“edit”,field=“gender”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390536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元素的名称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99698231"/>
                  </a:ext>
                </a:extLst>
              </a:tr>
            </a:tbl>
          </a:graphicData>
        </a:graphic>
      </p:graphicFrame>
      <p:sp>
        <p:nvSpPr>
          <p:cNvPr id="8" name="副标题 2"/>
          <p:cNvSpPr txBox="1">
            <a:spLocks/>
          </p:cNvSpPr>
          <p:nvPr/>
        </p:nvSpPr>
        <p:spPr>
          <a:xfrm>
            <a:off x="6721266" y="4299431"/>
            <a:ext cx="241418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 dirty="0" smtClean="0"/>
              <a:t>权限</a:t>
            </a:r>
            <a:r>
              <a:rPr lang="zh-CN" altLang="en-US" sz="1600" b="1" dirty="0"/>
              <a:t>组件元素</a:t>
            </a:r>
            <a:r>
              <a:rPr lang="zh-CN" altLang="en-US" sz="1600" b="1" dirty="0" smtClean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28224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1592546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5283"/>
            <a:ext cx="8836504" cy="492443"/>
          </a:xfrm>
        </p:spPr>
        <p:txBody>
          <a:bodyPr/>
          <a:lstStyle/>
          <a:p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当前平台共计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165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张表，环境发布时需至少迁移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84</a:t>
            </a:r>
            <a:r>
              <a: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张</a:t>
            </a:r>
            <a:r>
              <a:rPr lang="zh-CN" altLang="en-US" dirty="0" smtClean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表。橙色表示未使用模块</a:t>
            </a:r>
            <a:endParaRPr lang="en-US" altLang="zh-CN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583020"/>
              </p:ext>
            </p:extLst>
          </p:nvPr>
        </p:nvGraphicFramePr>
        <p:xfrm>
          <a:off x="519472" y="1936243"/>
          <a:ext cx="10930998" cy="3597522"/>
        </p:xfrm>
        <a:graphic>
          <a:graphicData uri="http://schemas.openxmlformats.org/drawingml/2006/table">
            <a:tbl>
              <a:tblPr/>
              <a:tblGrid>
                <a:gridCol w="822395">
                  <a:extLst>
                    <a:ext uri="{9D8B030D-6E8A-4147-A177-3AD203B41FA5}">
                      <a16:colId xmlns:a16="http://schemas.microsoft.com/office/drawing/2014/main" xmlns="" val="3522609934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1233092828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1998232754"/>
                    </a:ext>
                  </a:extLst>
                </a:gridCol>
                <a:gridCol w="354086">
                  <a:extLst>
                    <a:ext uri="{9D8B030D-6E8A-4147-A177-3AD203B41FA5}">
                      <a16:colId xmlns:a16="http://schemas.microsoft.com/office/drawing/2014/main" xmlns="" val="3640149503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816536031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425557564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1915596565"/>
                    </a:ext>
                  </a:extLst>
                </a:gridCol>
                <a:gridCol w="354086">
                  <a:extLst>
                    <a:ext uri="{9D8B030D-6E8A-4147-A177-3AD203B41FA5}">
                      <a16:colId xmlns:a16="http://schemas.microsoft.com/office/drawing/2014/main" xmlns="" val="2075188194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724992432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2169420694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83908241"/>
                    </a:ext>
                  </a:extLst>
                </a:gridCol>
                <a:gridCol w="354086">
                  <a:extLst>
                    <a:ext uri="{9D8B030D-6E8A-4147-A177-3AD203B41FA5}">
                      <a16:colId xmlns:a16="http://schemas.microsoft.com/office/drawing/2014/main" xmlns="" val="2211877600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2243868073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2245718938"/>
                    </a:ext>
                  </a:extLst>
                </a:gridCol>
                <a:gridCol w="822395">
                  <a:extLst>
                    <a:ext uri="{9D8B030D-6E8A-4147-A177-3AD203B41FA5}">
                      <a16:colId xmlns:a16="http://schemas.microsoft.com/office/drawing/2014/main" xmlns="" val="191156418"/>
                    </a:ext>
                  </a:extLst>
                </a:gridCol>
              </a:tblGrid>
              <a:tr h="59958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模块名称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88981895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组织管理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集成管理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消息管理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29324694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账户管理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任务管理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日志管理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413808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通知管理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其它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弹性域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34008943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数据权限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附件管理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Demo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数据屏蔽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92564827"/>
                  </a:ext>
                </a:extLst>
              </a:tr>
              <a:tr h="59958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参数管理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服务管理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表单管理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合计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165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9353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42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65923"/>
            <a:ext cx="10417476" cy="829714"/>
          </a:xfrm>
        </p:spPr>
        <p:txBody>
          <a:bodyPr/>
          <a:lstStyle/>
          <a:p>
            <a:r>
              <a:rPr lang="zh-CN" altLang="en-US" sz="1600" b="1" dirty="0"/>
              <a:t>表格组件</a:t>
            </a:r>
          </a:p>
          <a:p>
            <a:r>
              <a:rPr lang="zh-CN" altLang="en-US" sz="1600" dirty="0"/>
              <a:t>控制表格中的元素，首先需要定义表格的组件标识，与界面中表格的</a:t>
            </a:r>
            <a:r>
              <a:rPr lang="en-US" altLang="zh-CN" sz="1600" dirty="0"/>
              <a:t>ID</a:t>
            </a:r>
            <a:r>
              <a:rPr lang="zh-CN" altLang="en-US" sz="1600" dirty="0"/>
              <a:t>相同。表格中的元素主要分为三种类型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347068"/>
              </p:ext>
            </p:extLst>
          </p:nvPr>
        </p:nvGraphicFramePr>
        <p:xfrm>
          <a:off x="674965" y="2013587"/>
          <a:ext cx="4341416" cy="1191088"/>
        </p:xfrm>
        <a:graphic>
          <a:graphicData uri="http://schemas.openxmlformats.org/drawingml/2006/table">
            <a:tbl>
              <a:tblPr/>
              <a:tblGrid>
                <a:gridCol w="1106307">
                  <a:extLst>
                    <a:ext uri="{9D8B030D-6E8A-4147-A177-3AD203B41FA5}">
                      <a16:colId xmlns:a16="http://schemas.microsoft.com/office/drawing/2014/main" xmlns="" val="86738575"/>
                    </a:ext>
                  </a:extLst>
                </a:gridCol>
                <a:gridCol w="3235109">
                  <a:extLst>
                    <a:ext uri="{9D8B030D-6E8A-4147-A177-3AD203B41FA5}">
                      <a16:colId xmlns:a16="http://schemas.microsoft.com/office/drawing/2014/main" xmlns="" val="1702176594"/>
                    </a:ext>
                  </a:extLst>
                </a:gridCol>
              </a:tblGrid>
              <a:tr h="29777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662039"/>
                  </a:ext>
                </a:extLst>
              </a:tr>
              <a:tr h="2977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工具栏按钮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表格中的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toolbar，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表格上方的按钮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08605584"/>
                  </a:ext>
                </a:extLst>
              </a:tr>
              <a:tr h="2977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表格列按钮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表格列中的按钮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240888"/>
                  </a:ext>
                </a:extLst>
              </a:tr>
              <a:tr h="29777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表格中的列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45687039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44" y="2013587"/>
            <a:ext cx="6101787" cy="40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9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89"/>
            <a:ext cx="7917313" cy="453650"/>
          </a:xfrm>
        </p:spPr>
        <p:txBody>
          <a:bodyPr/>
          <a:lstStyle/>
          <a:p>
            <a:r>
              <a:rPr lang="zh-CN" altLang="en-US" dirty="0"/>
              <a:t>对应的代码如下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7" y="1602070"/>
            <a:ext cx="8116445" cy="437144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27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25744"/>
            <a:ext cx="10562755" cy="829714"/>
          </a:xfrm>
        </p:spPr>
        <p:txBody>
          <a:bodyPr/>
          <a:lstStyle/>
          <a:p>
            <a:r>
              <a:rPr lang="zh-CN" altLang="en-US" sz="1600" b="1" dirty="0"/>
              <a:t>表单组件</a:t>
            </a:r>
          </a:p>
          <a:p>
            <a:r>
              <a:rPr lang="zh-CN" altLang="en-US" sz="1600" dirty="0"/>
              <a:t>控制表单中的元素，首先需要定义表单的组件标识，与界面中表单的</a:t>
            </a:r>
            <a:r>
              <a:rPr lang="en-US" altLang="zh-CN" sz="1600" dirty="0"/>
              <a:t>ID</a:t>
            </a:r>
            <a:r>
              <a:rPr lang="zh-CN" altLang="en-US" sz="1600" dirty="0"/>
              <a:t>相同。表单中的元素主要分为两种类型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705653"/>
              </p:ext>
            </p:extLst>
          </p:nvPr>
        </p:nvGraphicFramePr>
        <p:xfrm>
          <a:off x="751877" y="2225155"/>
          <a:ext cx="3016818" cy="834240"/>
        </p:xfrm>
        <a:graphic>
          <a:graphicData uri="http://schemas.openxmlformats.org/drawingml/2006/table">
            <a:tbl>
              <a:tblPr/>
              <a:tblGrid>
                <a:gridCol w="459706">
                  <a:extLst>
                    <a:ext uri="{9D8B030D-6E8A-4147-A177-3AD203B41FA5}">
                      <a16:colId xmlns:a16="http://schemas.microsoft.com/office/drawing/2014/main" xmlns="" val="659042066"/>
                    </a:ext>
                  </a:extLst>
                </a:gridCol>
                <a:gridCol w="2557112">
                  <a:extLst>
                    <a:ext uri="{9D8B030D-6E8A-4147-A177-3AD203B41FA5}">
                      <a16:colId xmlns:a16="http://schemas.microsoft.com/office/drawing/2014/main" xmlns="" val="1947681145"/>
                    </a:ext>
                  </a:extLst>
                </a:gridCol>
              </a:tblGrid>
              <a:tr h="2780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6436443"/>
                  </a:ext>
                </a:extLst>
              </a:tr>
              <a:tr h="2780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表单中的字段，比如邮件输入框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4104217"/>
                  </a:ext>
                </a:extLst>
              </a:tr>
              <a:tr h="27808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表单中的按钮，比如保存按钮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24110247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079" y="2225155"/>
            <a:ext cx="6905625" cy="35528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426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94110"/>
            <a:ext cx="7917313" cy="453650"/>
          </a:xfrm>
        </p:spPr>
        <p:txBody>
          <a:bodyPr/>
          <a:lstStyle/>
          <a:p>
            <a:r>
              <a:rPr lang="zh-CN" altLang="en-US" dirty="0"/>
              <a:t>对应的代码如下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34" y="1585690"/>
            <a:ext cx="10515600" cy="44386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32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1381"/>
            <a:ext cx="9682538" cy="1020792"/>
          </a:xfrm>
        </p:spPr>
        <p:txBody>
          <a:bodyPr/>
          <a:lstStyle/>
          <a:p>
            <a:r>
              <a:rPr lang="zh-CN" altLang="en-US" b="1" dirty="0"/>
              <a:t>按钮组</a:t>
            </a:r>
          </a:p>
          <a:p>
            <a:r>
              <a:rPr lang="zh-CN" altLang="en-US" dirty="0"/>
              <a:t>主要是为了区分是表单的按钮，还是表单外的按钮，所以单独定义了一个按钮组</a:t>
            </a:r>
            <a:r>
              <a:rPr lang="zh-CN" altLang="en-US" dirty="0" smtClean="0"/>
              <a:t>类型 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44104"/>
              </p:ext>
            </p:extLst>
          </p:nvPr>
        </p:nvGraphicFramePr>
        <p:xfrm>
          <a:off x="788704" y="2375579"/>
          <a:ext cx="3270547" cy="717998"/>
        </p:xfrm>
        <a:graphic>
          <a:graphicData uri="http://schemas.openxmlformats.org/drawingml/2006/table">
            <a:tbl>
              <a:tblPr/>
              <a:tblGrid>
                <a:gridCol w="498369">
                  <a:extLst>
                    <a:ext uri="{9D8B030D-6E8A-4147-A177-3AD203B41FA5}">
                      <a16:colId xmlns:a16="http://schemas.microsoft.com/office/drawing/2014/main" xmlns="" val="3163941016"/>
                    </a:ext>
                  </a:extLst>
                </a:gridCol>
                <a:gridCol w="2772178">
                  <a:extLst>
                    <a:ext uri="{9D8B030D-6E8A-4147-A177-3AD203B41FA5}">
                      <a16:colId xmlns:a16="http://schemas.microsoft.com/office/drawing/2014/main" xmlns="" val="603338677"/>
                    </a:ext>
                  </a:extLst>
                </a:gridCol>
              </a:tblGrid>
              <a:tr h="35899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9374320"/>
                  </a:ext>
                </a:extLst>
              </a:tr>
              <a:tr h="35899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按钮组中的按钮，比如保存按钮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07792816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229" y="2080189"/>
            <a:ext cx="69151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资源管理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56480"/>
            <a:ext cx="7917313" cy="453650"/>
          </a:xfrm>
        </p:spPr>
        <p:txBody>
          <a:bodyPr/>
          <a:lstStyle/>
          <a:p>
            <a:r>
              <a:rPr lang="zh-CN" altLang="en-US" dirty="0"/>
              <a:t>对应的代码如下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2022549"/>
            <a:ext cx="11087100" cy="31718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256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 smtClean="0"/>
              <a:t>-</a:t>
            </a:r>
            <a:r>
              <a:rPr lang="zh-CN" altLang="en-US" dirty="0" smtClean="0"/>
              <a:t>功能维护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1381"/>
            <a:ext cx="9998732" cy="15981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定义</a:t>
            </a:r>
            <a:r>
              <a:rPr lang="zh-CN" altLang="en-US" sz="1600" dirty="0"/>
              <a:t>项目功能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定义</a:t>
            </a:r>
            <a:r>
              <a:rPr lang="zh-CN" altLang="en-US" sz="1600" dirty="0"/>
              <a:t>树形菜单结构，关联各级菜单对应打开的页面资源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600" dirty="0" smtClean="0"/>
              <a:t>如果</a:t>
            </a:r>
            <a:r>
              <a:rPr lang="zh-CN" altLang="en-US" sz="1600" dirty="0"/>
              <a:t>对应页面资源勾选了 权限控制 ，还需在 功能资源 中再次关联本资源，实现对页面资源和权限组件的授权管理</a:t>
            </a:r>
            <a:r>
              <a:rPr lang="en-US" altLang="zh-CN" sz="1600" dirty="0"/>
              <a:t>(</a:t>
            </a:r>
            <a:r>
              <a:rPr lang="zh-CN" altLang="en-US" sz="1600" dirty="0"/>
              <a:t>目前已实现自动关联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50" y="2675679"/>
            <a:ext cx="10620375" cy="32670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0329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功能维护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8301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zh-CN" altLang="en-US" dirty="0"/>
              <a:t>功能资源 </a:t>
            </a:r>
            <a:r>
              <a:rPr lang="zh-CN" altLang="en-US" dirty="0" smtClean="0"/>
              <a:t>中关联页面资源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1772055"/>
            <a:ext cx="7543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 smtClean="0"/>
              <a:t>功能分配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25744"/>
            <a:ext cx="10520026" cy="2014010"/>
          </a:xfrm>
        </p:spPr>
        <p:txBody>
          <a:bodyPr/>
          <a:lstStyle/>
          <a:p>
            <a:r>
              <a:rPr lang="zh-CN" altLang="en-US" b="1" dirty="0"/>
              <a:t>角色权限设置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选择</a:t>
            </a:r>
            <a:r>
              <a:rPr lang="zh-CN" altLang="en-US" dirty="0"/>
              <a:t>相应的角色，勾选启用对应功能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如果</a:t>
            </a:r>
            <a:r>
              <a:rPr lang="zh-CN" altLang="en-US" dirty="0"/>
              <a:t>功能对应的资源勾选了 权限控制，且设置了对应的权限组件，则可进一步点击 权限设置 ，为该角色设置相应的组件权限</a:t>
            </a:r>
          </a:p>
          <a:p>
            <a:endParaRPr lang="zh-CN" altLang="en-US" dirty="0"/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674964" y="3317525"/>
            <a:ext cx="10938771" cy="2717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注意</a:t>
            </a:r>
            <a:r>
              <a:rPr lang="zh-CN" altLang="en-US" sz="1600" dirty="0" smtClean="0"/>
              <a:t>事项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除服务端变量外的组件，权限设置时，默认是启用状态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不支持对同一页面属于多个功能的情况 进行权限设置， 如订单页面，可能会有多个功能会共用这个页面，在某一个功能中设置了订单页面的权限，则会导致所有功能都是同样的权限。暂时的解决方案是新建一个页面，将共有的页面</a:t>
            </a:r>
            <a:r>
              <a:rPr lang="en-US" altLang="zh-CN" sz="1600" dirty="0"/>
              <a:t>include</a:t>
            </a:r>
            <a:r>
              <a:rPr lang="zh-CN" altLang="en-US" sz="1600" dirty="0"/>
              <a:t>进去，然后进行配置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600" dirty="0"/>
              <a:t>如果用户登录时，开启了角色合并，则相应的组件权限将合并。其中服务端变量类型不支持角色合并。合并的规则是，角色拥有相同功能的，进行组件权限合并，只要其中一个角色拥有组件权限，则表示</a:t>
            </a:r>
            <a:r>
              <a:rPr lang="zh-CN" altLang="en-US" sz="1600" dirty="0" smtClean="0"/>
              <a:t>启用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6029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功能分配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2775" y="1079569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界面操作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49" y="2341548"/>
            <a:ext cx="7827893" cy="32597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256" y="2341547"/>
            <a:ext cx="3758071" cy="32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5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/>
              <a:t>组织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9748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组织管理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107502"/>
              </p:ext>
            </p:extLst>
          </p:nvPr>
        </p:nvGraphicFramePr>
        <p:xfrm>
          <a:off x="674964" y="2024677"/>
          <a:ext cx="9699629" cy="3222441"/>
        </p:xfrm>
        <a:graphic>
          <a:graphicData uri="http://schemas.openxmlformats.org/drawingml/2006/table">
            <a:tbl>
              <a:tblPr/>
              <a:tblGrid>
                <a:gridCol w="3291843">
                  <a:extLst>
                    <a:ext uri="{9D8B030D-6E8A-4147-A177-3AD203B41FA5}">
                      <a16:colId xmlns:a16="http://schemas.microsoft.com/office/drawing/2014/main" xmlns="" val="2944720518"/>
                    </a:ext>
                  </a:extLst>
                </a:gridCol>
                <a:gridCol w="1960029">
                  <a:extLst>
                    <a:ext uri="{9D8B030D-6E8A-4147-A177-3AD203B41FA5}">
                      <a16:colId xmlns:a16="http://schemas.microsoft.com/office/drawing/2014/main" xmlns="" val="2601933253"/>
                    </a:ext>
                  </a:extLst>
                </a:gridCol>
                <a:gridCol w="1356943">
                  <a:extLst>
                    <a:ext uri="{9D8B030D-6E8A-4147-A177-3AD203B41FA5}">
                      <a16:colId xmlns:a16="http://schemas.microsoft.com/office/drawing/2014/main" xmlns="" val="3668731691"/>
                    </a:ext>
                  </a:extLst>
                </a:gridCol>
                <a:gridCol w="3090814">
                  <a:extLst>
                    <a:ext uri="{9D8B030D-6E8A-4147-A177-3AD203B41FA5}">
                      <a16:colId xmlns:a16="http://schemas.microsoft.com/office/drawing/2014/main" xmlns="" val="2095240839"/>
                    </a:ext>
                  </a:extLst>
                </a:gridCol>
              </a:tblGrid>
              <a:tr h="3580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4461882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FND_COMPANY_B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时，可不迁移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0136685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FND_COMPANY_TL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组织多语言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22750126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HR_ORG_UNIT_B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时，可不迁移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1421997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HR_ORG_UNIT_TL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部门多语言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70357268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HR_ORG_POSITION_B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岗位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时，可不迁移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33318181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HR_ORG_POSITION_TL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岗位多语言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2153042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HR_EMPLOYEE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时，可不迁移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6053573"/>
                  </a:ext>
                </a:extLst>
              </a:tr>
              <a:tr h="3580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HR_EMPLOYEE_ASSIGN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员工岗位关系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时，可不迁移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430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功能分配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02656"/>
            <a:ext cx="7917313" cy="2077492"/>
          </a:xfrm>
        </p:spPr>
        <p:txBody>
          <a:bodyPr/>
          <a:lstStyle/>
          <a:p>
            <a:r>
              <a:rPr lang="zh-CN" altLang="en-US" b="1" dirty="0"/>
              <a:t>账户权限设置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打开账户管理界面，选择相应的用户，点击权限设置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系统弹出登录用户所拥有的所有角色合并后的菜单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后续操作与角色权限设置保持</a:t>
            </a:r>
            <a:r>
              <a:rPr lang="zh-CN" altLang="en-US" dirty="0" smtClean="0"/>
              <a:t>一致</a:t>
            </a:r>
            <a:endParaRPr lang="zh-CN" altLang="en-US" dirty="0"/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674965" y="3711673"/>
            <a:ext cx="10152556" cy="194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 smtClean="0"/>
              <a:t>注意事项</a:t>
            </a:r>
            <a:endParaRPr lang="en-US" altLang="zh-CN" b="1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用户权限不支持配置服务端变量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对于同一个资源，如果当前用户所拥有的角色已经分配了组件权限，而用户又单独配置了一次，则以用户设置的为主</a:t>
            </a:r>
          </a:p>
        </p:txBody>
      </p:sp>
    </p:spTree>
    <p:extLst>
      <p:ext uri="{BB962C8B-B14F-4D97-AF65-F5344CB8AC3E}">
        <p14:creationId xmlns:p14="http://schemas.microsoft.com/office/powerpoint/2010/main" val="221494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功能分配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85564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界面操作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33" y="2017530"/>
            <a:ext cx="7905250" cy="31616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23" y="1521151"/>
            <a:ext cx="6219185" cy="434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功能分配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695007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原界面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6" y="1148657"/>
            <a:ext cx="8767985" cy="31956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364" y="3156090"/>
            <a:ext cx="6751828" cy="3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08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/>
              <a:t>-</a:t>
            </a:r>
            <a:r>
              <a:rPr lang="zh-CN" altLang="en-US" dirty="0"/>
              <a:t>功能分配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686461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示例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新界面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32" y="1278599"/>
            <a:ext cx="8989608" cy="37854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861" y="3236709"/>
            <a:ext cx="6256723" cy="31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7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456565" cy="465926"/>
          </a:xfrm>
        </p:spPr>
        <p:txBody>
          <a:bodyPr/>
          <a:lstStyle/>
          <a:p>
            <a:r>
              <a:rPr lang="zh-CN" altLang="en-US" dirty="0"/>
              <a:t>功能权限</a:t>
            </a:r>
            <a:r>
              <a:rPr lang="en-US" altLang="zh-CN" dirty="0" smtClean="0"/>
              <a:t>-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13549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综合上述说明，组合五个选项，可以得出如下配置组合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73295"/>
              </p:ext>
            </p:extLst>
          </p:nvPr>
        </p:nvGraphicFramePr>
        <p:xfrm>
          <a:off x="674965" y="2331391"/>
          <a:ext cx="10938772" cy="3795945"/>
        </p:xfrm>
        <a:graphic>
          <a:graphicData uri="http://schemas.openxmlformats.org/drawingml/2006/table">
            <a:tbl>
              <a:tblPr/>
              <a:tblGrid>
                <a:gridCol w="1318513">
                  <a:extLst>
                    <a:ext uri="{9D8B030D-6E8A-4147-A177-3AD203B41FA5}">
                      <a16:colId xmlns:a16="http://schemas.microsoft.com/office/drawing/2014/main" xmlns="" val="3396976751"/>
                    </a:ext>
                  </a:extLst>
                </a:gridCol>
                <a:gridCol w="1318513">
                  <a:extLst>
                    <a:ext uri="{9D8B030D-6E8A-4147-A177-3AD203B41FA5}">
                      <a16:colId xmlns:a16="http://schemas.microsoft.com/office/drawing/2014/main" xmlns="" val="2704323748"/>
                    </a:ext>
                  </a:extLst>
                </a:gridCol>
                <a:gridCol w="1318513">
                  <a:extLst>
                    <a:ext uri="{9D8B030D-6E8A-4147-A177-3AD203B41FA5}">
                      <a16:colId xmlns:a16="http://schemas.microsoft.com/office/drawing/2014/main" xmlns="" val="4076626587"/>
                    </a:ext>
                  </a:extLst>
                </a:gridCol>
                <a:gridCol w="1318513">
                  <a:extLst>
                    <a:ext uri="{9D8B030D-6E8A-4147-A177-3AD203B41FA5}">
                      <a16:colId xmlns:a16="http://schemas.microsoft.com/office/drawing/2014/main" xmlns="" val="2326042776"/>
                    </a:ext>
                  </a:extLst>
                </a:gridCol>
                <a:gridCol w="1318513">
                  <a:extLst>
                    <a:ext uri="{9D8B030D-6E8A-4147-A177-3AD203B41FA5}">
                      <a16:colId xmlns:a16="http://schemas.microsoft.com/office/drawing/2014/main" xmlns="" val="2157631098"/>
                    </a:ext>
                  </a:extLst>
                </a:gridCol>
                <a:gridCol w="4346207">
                  <a:extLst>
                    <a:ext uri="{9D8B030D-6E8A-4147-A177-3AD203B41FA5}">
                      <a16:colId xmlns:a16="http://schemas.microsoft.com/office/drawing/2014/main" xmlns="" val="3987001321"/>
                    </a:ext>
                  </a:extLst>
                </a:gridCol>
              </a:tblGrid>
              <a:tr h="41208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资源管理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功能维护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访问控制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3636671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登录用户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权限控制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是否启用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权限设置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78669292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所有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用户可以访问页面资源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5441660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登录用户无法访问页面资源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0061628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登录用户可以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访问页面资源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36276119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登录用户无法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访问页面资源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82422020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登录用户无法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访问页面资源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49284796"/>
                  </a:ext>
                </a:extLst>
              </a:tr>
              <a:tr h="49927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用户可以访问页面资源，无法访问组件资源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6008826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登录且授权用户可以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访问页面资源及组件资源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61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52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参数管理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外观维护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62476"/>
            <a:ext cx="7917313" cy="453650"/>
          </a:xfrm>
        </p:spPr>
        <p:txBody>
          <a:bodyPr/>
          <a:lstStyle/>
          <a:p>
            <a:r>
              <a:rPr lang="zh-CN" altLang="en-US" dirty="0"/>
              <a:t>设定系统的外观参数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812570"/>
              </p:ext>
            </p:extLst>
          </p:nvPr>
        </p:nvGraphicFramePr>
        <p:xfrm>
          <a:off x="674965" y="1853271"/>
          <a:ext cx="6170216" cy="1402676"/>
        </p:xfrm>
        <a:graphic>
          <a:graphicData uri="http://schemas.openxmlformats.org/drawingml/2006/table">
            <a:tbl>
              <a:tblPr/>
              <a:tblGrid>
                <a:gridCol w="1169094">
                  <a:extLst>
                    <a:ext uri="{9D8B030D-6E8A-4147-A177-3AD203B41FA5}">
                      <a16:colId xmlns:a16="http://schemas.microsoft.com/office/drawing/2014/main" xmlns="" val="4057136581"/>
                    </a:ext>
                  </a:extLst>
                </a:gridCol>
                <a:gridCol w="5001122">
                  <a:extLst>
                    <a:ext uri="{9D8B030D-6E8A-4147-A177-3AD203B41FA5}">
                      <a16:colId xmlns:a16="http://schemas.microsoft.com/office/drawing/2014/main" xmlns="" val="3924258713"/>
                    </a:ext>
                  </a:extLst>
                </a:gridCol>
              </a:tblGrid>
              <a:tr h="35066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980380"/>
                  </a:ext>
                </a:extLst>
              </a:tr>
              <a:tr h="3506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系统标题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浏览器标题栏的名称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07441664"/>
                  </a:ext>
                </a:extLst>
              </a:tr>
              <a:tr h="350669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logo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原标准登录中显示的系统图标，已废弃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41730940"/>
                  </a:ext>
                </a:extLst>
              </a:tr>
              <a:tr h="3506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favicon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浏览器标展示本系统时显示的图标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2233010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3737361"/>
            <a:ext cx="40957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6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首页配置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71022"/>
            <a:ext cx="7917313" cy="453650"/>
          </a:xfrm>
        </p:spPr>
        <p:txBody>
          <a:bodyPr/>
          <a:lstStyle/>
          <a:p>
            <a:r>
              <a:rPr lang="zh-CN" altLang="en-US" dirty="0"/>
              <a:t>设定系统首页的展示内容与顺序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48125"/>
              </p:ext>
            </p:extLst>
          </p:nvPr>
        </p:nvGraphicFramePr>
        <p:xfrm>
          <a:off x="674964" y="1727088"/>
          <a:ext cx="8554493" cy="1597225"/>
        </p:xfrm>
        <a:graphic>
          <a:graphicData uri="http://schemas.openxmlformats.org/drawingml/2006/table">
            <a:tbl>
              <a:tblPr/>
              <a:tblGrid>
                <a:gridCol w="1040411">
                  <a:extLst>
                    <a:ext uri="{9D8B030D-6E8A-4147-A177-3AD203B41FA5}">
                      <a16:colId xmlns:a16="http://schemas.microsoft.com/office/drawing/2014/main" xmlns="" val="4012686143"/>
                    </a:ext>
                  </a:extLst>
                </a:gridCol>
                <a:gridCol w="7514082">
                  <a:extLst>
                    <a:ext uri="{9D8B030D-6E8A-4147-A177-3AD203B41FA5}">
                      <a16:colId xmlns:a16="http://schemas.microsoft.com/office/drawing/2014/main" xmlns="" val="506490814"/>
                    </a:ext>
                  </a:extLst>
                </a:gridCol>
              </a:tblGrid>
              <a:tr h="2281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01988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显示的仪表盘代码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8160439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显示的仪表盘标题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89423554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显示的仪表盘描述信息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9677808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入口页面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首先需将页面注册为资源，然后选择本资源作为仪表盘界面显示在首页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69937406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排序号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从左到右，从上到下依次显示，序号小的排在前面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58749991"/>
                  </a:ext>
                </a:extLst>
              </a:tr>
              <a:tr h="2281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是否有效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如无效，则不会在首页显示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8078525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4" y="3693652"/>
            <a:ext cx="790575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</a:t>
            </a:r>
            <a:r>
              <a:rPr lang="zh-CN" altLang="en-US" dirty="0"/>
              <a:t>首页配置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28293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界面展示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727683"/>
            <a:ext cx="10216448" cy="42885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8804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 smtClean="0"/>
              <a:t>参数管理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系统参数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6" y="914235"/>
            <a:ext cx="7118798" cy="381386"/>
          </a:xfrm>
        </p:spPr>
        <p:txBody>
          <a:bodyPr/>
          <a:lstStyle/>
          <a:p>
            <a:r>
              <a:rPr lang="zh-CN" altLang="en-US" sz="1600" dirty="0"/>
              <a:t>设置自定义系统参数。有三种参数</a:t>
            </a:r>
            <a:r>
              <a:rPr lang="zh-CN" altLang="en-US" sz="1600" dirty="0" smtClean="0"/>
              <a:t>作用域</a:t>
            </a:r>
            <a:endParaRPr lang="en-US" altLang="zh-CN" sz="1600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64" y="3856453"/>
            <a:ext cx="6099003" cy="26536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4" y="2733615"/>
            <a:ext cx="10086975" cy="923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165573"/>
              </p:ext>
            </p:extLst>
          </p:nvPr>
        </p:nvGraphicFramePr>
        <p:xfrm>
          <a:off x="425764" y="1478311"/>
          <a:ext cx="4906812" cy="940148"/>
        </p:xfrm>
        <a:graphic>
          <a:graphicData uri="http://schemas.openxmlformats.org/drawingml/2006/table">
            <a:tbl>
              <a:tblPr/>
              <a:tblGrid>
                <a:gridCol w="1060932">
                  <a:extLst>
                    <a:ext uri="{9D8B030D-6E8A-4147-A177-3AD203B41FA5}">
                      <a16:colId xmlns:a16="http://schemas.microsoft.com/office/drawing/2014/main" xmlns="" val="2290387238"/>
                    </a:ext>
                  </a:extLst>
                </a:gridCol>
                <a:gridCol w="3845880">
                  <a:extLst>
                    <a:ext uri="{9D8B030D-6E8A-4147-A177-3AD203B41FA5}">
                      <a16:colId xmlns:a16="http://schemas.microsoft.com/office/drawing/2014/main" xmlns="" val="1480976110"/>
                    </a:ext>
                  </a:extLst>
                </a:gridCol>
              </a:tblGrid>
              <a:tr h="235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35660732"/>
                  </a:ext>
                </a:extLst>
              </a:tr>
              <a:tr h="2350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全局生效的参数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5165870"/>
                  </a:ext>
                </a:extLst>
              </a:tr>
              <a:tr h="2350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指定角色生效的参数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814302"/>
                  </a:ext>
                </a:extLst>
              </a:tr>
              <a:tr h="23503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指定用户生效的参数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185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56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</a:t>
            </a:r>
            <a:r>
              <a:rPr lang="zh-CN" altLang="en-US" dirty="0"/>
              <a:t>系统参数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25154"/>
            <a:ext cx="10990044" cy="853760"/>
          </a:xfrm>
        </p:spPr>
        <p:txBody>
          <a:bodyPr/>
          <a:lstStyle/>
          <a:p>
            <a:r>
              <a:rPr lang="zh-CN" altLang="en-US" dirty="0"/>
              <a:t>当为同一个参数设定了多个作用域时，默认情况下，参数选用优先级为：用户</a:t>
            </a:r>
            <a:r>
              <a:rPr lang="en-US" altLang="zh-CN" dirty="0"/>
              <a:t>&gt;</a:t>
            </a:r>
            <a:r>
              <a:rPr lang="zh-CN" altLang="en-US" dirty="0"/>
              <a:t>角色</a:t>
            </a:r>
            <a:r>
              <a:rPr lang="en-US" altLang="zh-CN" dirty="0"/>
              <a:t>&gt;</a:t>
            </a:r>
            <a:r>
              <a:rPr lang="zh-CN" altLang="en-US" dirty="0"/>
              <a:t>全局。可使用</a:t>
            </a:r>
            <a:r>
              <a:rPr lang="en-US" altLang="zh-CN" dirty="0" err="1"/>
              <a:t>levelId</a:t>
            </a:r>
            <a:r>
              <a:rPr lang="zh-CN" altLang="en-US" dirty="0"/>
              <a:t>参数获取指定作用域的值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459140"/>
            <a:ext cx="11042166" cy="22752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219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账户管理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1201"/>
            <a:ext cx="7917313" cy="453650"/>
          </a:xfrm>
        </p:spPr>
        <p:txBody>
          <a:bodyPr/>
          <a:lstStyle/>
          <a:p>
            <a:r>
              <a:rPr lang="zh-CN" altLang="en-US" dirty="0"/>
              <a:t>账户管理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81507"/>
              </p:ext>
            </p:extLst>
          </p:nvPr>
        </p:nvGraphicFramePr>
        <p:xfrm>
          <a:off x="674965" y="1928079"/>
          <a:ext cx="10750762" cy="3839253"/>
        </p:xfrm>
        <a:graphic>
          <a:graphicData uri="http://schemas.openxmlformats.org/drawingml/2006/table">
            <a:tbl>
              <a:tblPr/>
              <a:tblGrid>
                <a:gridCol w="3625847">
                  <a:extLst>
                    <a:ext uri="{9D8B030D-6E8A-4147-A177-3AD203B41FA5}">
                      <a16:colId xmlns:a16="http://schemas.microsoft.com/office/drawing/2014/main" xmlns="" val="1781950969"/>
                    </a:ext>
                  </a:extLst>
                </a:gridCol>
                <a:gridCol w="2636979">
                  <a:extLst>
                    <a:ext uri="{9D8B030D-6E8A-4147-A177-3AD203B41FA5}">
                      <a16:colId xmlns:a16="http://schemas.microsoft.com/office/drawing/2014/main" xmlns="" val="2284712229"/>
                    </a:ext>
                  </a:extLst>
                </a:gridCol>
                <a:gridCol w="1369201">
                  <a:extLst>
                    <a:ext uri="{9D8B030D-6E8A-4147-A177-3AD203B41FA5}">
                      <a16:colId xmlns:a16="http://schemas.microsoft.com/office/drawing/2014/main" xmlns="" val="2053897976"/>
                    </a:ext>
                  </a:extLst>
                </a:gridCol>
                <a:gridCol w="3118735">
                  <a:extLst>
                    <a:ext uri="{9D8B030D-6E8A-4147-A177-3AD203B41FA5}">
                      <a16:colId xmlns:a16="http://schemas.microsoft.com/office/drawing/2014/main" xmlns="" val="1377245242"/>
                    </a:ext>
                  </a:extLst>
                </a:gridCol>
              </a:tblGrid>
              <a:tr h="34902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7788893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</a:t>
                      </a: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MQ</a:t>
                      </a: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时，可不迁移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90459198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SYS_PREFERENCES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用户首选项配置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7523296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SYS_USER_DASHBOARD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用户仪表盘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33792311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SYS_USER_SHORTCUT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用户功能快捷方式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62560462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SYS_USER_LOGIN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用户登录日志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63076725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SYS_ACCOUNT_RETRIEVE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用户找回记录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57308220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SYS_ROLE_B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5051593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SYS_ROLE_TL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6904442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SYS_USER_ROLE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用户角色关系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3237502"/>
                  </a:ext>
                </a:extLst>
              </a:tr>
              <a:tr h="34902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LCP_ROLE_POSITION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默认角色岗位关系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4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数据字典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828658"/>
            <a:ext cx="10784945" cy="892552"/>
          </a:xfrm>
        </p:spPr>
        <p:txBody>
          <a:bodyPr/>
          <a:lstStyle/>
          <a:p>
            <a:r>
              <a:rPr lang="zh-CN" altLang="en-US" dirty="0"/>
              <a:t>又称枚举值</a:t>
            </a:r>
            <a:r>
              <a:rPr lang="zh-CN" altLang="en-US" dirty="0" smtClean="0"/>
              <a:t>。</a:t>
            </a:r>
            <a:r>
              <a:rPr lang="zh-CN" altLang="en-US" dirty="0"/>
              <a:t>使用了父子结构来表达数据结构。</a:t>
            </a:r>
            <a:r>
              <a:rPr lang="zh-CN" altLang="en-US" dirty="0" smtClean="0"/>
              <a:t>用于</a:t>
            </a:r>
            <a:r>
              <a:rPr lang="zh-CN" altLang="en-US" dirty="0"/>
              <a:t>对业务数据作简单的分类与总结，多配合下拉框或选择框使用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721210"/>
            <a:ext cx="8178478" cy="28554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" y="4742918"/>
            <a:ext cx="8191256" cy="144499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10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</a:t>
            </a:r>
            <a:r>
              <a:rPr lang="zh-CN" altLang="en-US" dirty="0"/>
              <a:t>数据字典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23221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前端下拉框使用样例。前端控件定义如下</a:t>
            </a:r>
            <a:endParaRPr lang="zh-CN" altLang="en-US" dirty="0"/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74964" y="3304947"/>
            <a:ext cx="10784945" cy="4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 smtClean="0"/>
              <a:t>方案一，将变量名与数据字典名作为参数调用指定地址，后台返回数据字典值并自动赋值至指定变量</a:t>
            </a:r>
            <a:endParaRPr lang="en-US" altLang="zh-CN" sz="1800" dirty="0" smtClean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" y="1760622"/>
            <a:ext cx="6419850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4" y="4031836"/>
            <a:ext cx="9934575" cy="2076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9889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</a:t>
            </a:r>
            <a:r>
              <a:rPr lang="zh-CN" altLang="en-US" dirty="0"/>
              <a:t>数据字典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4" y="1046309"/>
            <a:ext cx="10622575" cy="492443"/>
          </a:xfrm>
        </p:spPr>
        <p:txBody>
          <a:bodyPr/>
          <a:lstStyle/>
          <a:p>
            <a:r>
              <a:rPr lang="zh-CN" altLang="en-US" dirty="0" smtClean="0"/>
              <a:t>方案二，使用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方式，使用指定的参数，调用预定义好的后台接口，将返回值绑定至控件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4" y="1910474"/>
            <a:ext cx="9934575" cy="31908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14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6313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 smtClean="0"/>
              <a:t>-LOV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80465"/>
            <a:ext cx="10581170" cy="1021562"/>
          </a:xfrm>
        </p:spPr>
        <p:txBody>
          <a:bodyPr/>
          <a:lstStyle/>
          <a:p>
            <a:r>
              <a:rPr lang="en-US" altLang="zh-CN" sz="1600" dirty="0"/>
              <a:t>LOV</a:t>
            </a:r>
            <a:r>
              <a:rPr lang="zh-CN" altLang="en-US" sz="1600" dirty="0"/>
              <a:t>，是一个可以让用户在一个预定义的值集</a:t>
            </a:r>
            <a:r>
              <a:rPr lang="en-US" altLang="zh-CN" sz="1600" dirty="0"/>
              <a:t>(list of value)</a:t>
            </a:r>
            <a:r>
              <a:rPr lang="zh-CN" altLang="en-US" sz="1600" dirty="0"/>
              <a:t>里选择，将选择结果返回到基础页面里的过程。由于</a:t>
            </a:r>
            <a:r>
              <a:rPr lang="en-US" altLang="zh-CN" sz="1600" dirty="0"/>
              <a:t>LOV</a:t>
            </a:r>
            <a:r>
              <a:rPr lang="zh-CN" altLang="en-US" sz="1600" dirty="0"/>
              <a:t>的使用场景非常广泛，</a:t>
            </a:r>
            <a:r>
              <a:rPr lang="en-US" altLang="zh-CN" sz="1600" dirty="0"/>
              <a:t>LCP</a:t>
            </a:r>
            <a:r>
              <a:rPr lang="zh-CN" altLang="en-US" sz="1600" dirty="0"/>
              <a:t>平台通过参数的快速配置，即可零代码生成</a:t>
            </a:r>
            <a:r>
              <a:rPr lang="en-US" altLang="zh-CN" sz="1600" dirty="0"/>
              <a:t>LOV</a:t>
            </a:r>
            <a:r>
              <a:rPr lang="zh-CN" altLang="en-US" sz="1600" dirty="0"/>
              <a:t>控件，能够极大的提升项目的开发效率。目前仅支持单选返回 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5" y="1972609"/>
            <a:ext cx="1091565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28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6313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-LOV</a:t>
            </a:r>
            <a:r>
              <a:rPr lang="zh-CN" altLang="en-US" dirty="0"/>
              <a:t>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6" y="959927"/>
            <a:ext cx="2644686" cy="453650"/>
          </a:xfrm>
        </p:spPr>
        <p:txBody>
          <a:bodyPr/>
          <a:lstStyle/>
          <a:p>
            <a:r>
              <a:rPr lang="zh-CN" altLang="en-US" dirty="0" smtClean="0"/>
              <a:t>属性定义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76883"/>
              </p:ext>
            </p:extLst>
          </p:nvPr>
        </p:nvGraphicFramePr>
        <p:xfrm>
          <a:off x="501261" y="1695397"/>
          <a:ext cx="5636782" cy="3867915"/>
        </p:xfrm>
        <a:graphic>
          <a:graphicData uri="http://schemas.openxmlformats.org/drawingml/2006/table">
            <a:tbl>
              <a:tblPr/>
              <a:tblGrid>
                <a:gridCol w="2010960">
                  <a:extLst>
                    <a:ext uri="{9D8B030D-6E8A-4147-A177-3AD203B41FA5}">
                      <a16:colId xmlns:a16="http://schemas.microsoft.com/office/drawing/2014/main" xmlns="" val="130283654"/>
                    </a:ext>
                  </a:extLst>
                </a:gridCol>
                <a:gridCol w="3625822">
                  <a:extLst>
                    <a:ext uri="{9D8B030D-6E8A-4147-A177-3AD203B41FA5}">
                      <a16:colId xmlns:a16="http://schemas.microsoft.com/office/drawing/2014/main" xmlns="" val="999297964"/>
                    </a:ext>
                  </a:extLst>
                </a:gridCol>
              </a:tblGrid>
              <a:tr h="25786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6924642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代码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4046269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的描述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4154331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显示的标题，可使用多语言编码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7092989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提示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输入框的输入提示，可使用多语言编码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7487006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高度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弹出框的高度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26642729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弹出框的宽度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99670234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有三种，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SQL_ID，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SQL，URL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9902110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SQL_ID/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SQL/URL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具体的查询执行内容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88705349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一行放置几个查询条件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08575621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页大小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一页显示多少条查询结果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77706053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树形结构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查询结果按树形结构展示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2583352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TextField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返回值的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key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457230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ValueField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返回值的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value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26865210"/>
                  </a:ext>
                </a:extLst>
              </a:tr>
              <a:tr h="25786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可编辑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返回结果可修改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385801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686866"/>
              </p:ext>
            </p:extLst>
          </p:nvPr>
        </p:nvGraphicFramePr>
        <p:xfrm>
          <a:off x="6886486" y="1695397"/>
          <a:ext cx="4572000" cy="911072"/>
        </p:xfrm>
        <a:graphic>
          <a:graphicData uri="http://schemas.openxmlformats.org/drawingml/2006/table">
            <a:tbl>
              <a:tblPr/>
              <a:tblGrid>
                <a:gridCol w="790026">
                  <a:extLst>
                    <a:ext uri="{9D8B030D-6E8A-4147-A177-3AD203B41FA5}">
                      <a16:colId xmlns:a16="http://schemas.microsoft.com/office/drawing/2014/main" xmlns="" val="2228368844"/>
                    </a:ext>
                  </a:extLst>
                </a:gridCol>
                <a:gridCol w="3781974">
                  <a:extLst>
                    <a:ext uri="{9D8B030D-6E8A-4147-A177-3AD203B41FA5}">
                      <a16:colId xmlns:a16="http://schemas.microsoft.com/office/drawing/2014/main" xmlns="" val="800822976"/>
                    </a:ext>
                  </a:extLst>
                </a:gridCol>
              </a:tblGrid>
              <a:tr h="2277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5631952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SQL_ID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Mapper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接口名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.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方法名，如存在重名则报错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5974998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自定义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自己编写一段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sql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查询语句，语法同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mybatis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一致，支持传参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4208574"/>
                  </a:ext>
                </a:extLst>
              </a:tr>
              <a:tr h="2277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URL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访问本系统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restful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接口获取数据，不包含网站上下文地址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727453"/>
                  </a:ext>
                </a:extLst>
              </a:tr>
            </a:tbl>
          </a:graphicData>
        </a:graphic>
      </p:graphicFrame>
      <p:sp>
        <p:nvSpPr>
          <p:cNvPr id="8" name="副标题 2"/>
          <p:cNvSpPr txBox="1">
            <a:spLocks/>
          </p:cNvSpPr>
          <p:nvPr/>
        </p:nvSpPr>
        <p:spPr>
          <a:xfrm>
            <a:off x="6886486" y="959927"/>
            <a:ext cx="2644686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对于</a:t>
            </a:r>
            <a:r>
              <a:rPr lang="en-US" altLang="zh-CN" dirty="0"/>
              <a:t>SQL</a:t>
            </a:r>
            <a:r>
              <a:rPr lang="zh-CN" altLang="en-US" dirty="0"/>
              <a:t>类型 </a:t>
            </a: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6886486" y="2883264"/>
            <a:ext cx="45720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执行查询后，将结果显示在表格中。每行信息的解析规则定义如下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79057"/>
              </p:ext>
            </p:extLst>
          </p:nvPr>
        </p:nvGraphicFramePr>
        <p:xfrm>
          <a:off x="6886486" y="3934537"/>
          <a:ext cx="4572000" cy="1628775"/>
        </p:xfrm>
        <a:graphic>
          <a:graphicData uri="http://schemas.openxmlformats.org/drawingml/2006/table">
            <a:tbl>
              <a:tblPr/>
              <a:tblGrid>
                <a:gridCol w="1300655">
                  <a:extLst>
                    <a:ext uri="{9D8B030D-6E8A-4147-A177-3AD203B41FA5}">
                      <a16:colId xmlns:a16="http://schemas.microsoft.com/office/drawing/2014/main" xmlns="" val="636163904"/>
                    </a:ext>
                  </a:extLst>
                </a:gridCol>
                <a:gridCol w="3271345">
                  <a:extLst>
                    <a:ext uri="{9D8B030D-6E8A-4147-A177-3AD203B41FA5}">
                      <a16:colId xmlns:a16="http://schemas.microsoft.com/office/drawing/2014/main" xmlns="" val="373536341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40745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显示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行标题，可使用多语言编码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022917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从结果中获取哪个属性显法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6891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是否作为表格列显示在表格中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60220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表格列宽度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75660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列对齐方式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内容中表格中的对齐方式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957588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查询字段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是否作为表列的查询字段显示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47721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列表或查询字段的显示顺序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5443997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对查询字段作更加细致的设置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56944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6313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-LOV</a:t>
            </a:r>
            <a:r>
              <a:rPr lang="zh-CN" altLang="en-US" dirty="0"/>
              <a:t>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45385"/>
            <a:ext cx="7917313" cy="453650"/>
          </a:xfrm>
        </p:spPr>
        <p:txBody>
          <a:bodyPr/>
          <a:lstStyle/>
          <a:p>
            <a:r>
              <a:rPr lang="zh-CN" altLang="en-US" dirty="0"/>
              <a:t>查询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721483"/>
              </p:ext>
            </p:extLst>
          </p:nvPr>
        </p:nvGraphicFramePr>
        <p:xfrm>
          <a:off x="674965" y="1596256"/>
          <a:ext cx="4537970" cy="1250364"/>
        </p:xfrm>
        <a:graphic>
          <a:graphicData uri="http://schemas.openxmlformats.org/drawingml/2006/table">
            <a:tbl>
              <a:tblPr/>
              <a:tblGrid>
                <a:gridCol w="1109598">
                  <a:extLst>
                    <a:ext uri="{9D8B030D-6E8A-4147-A177-3AD203B41FA5}">
                      <a16:colId xmlns:a16="http://schemas.microsoft.com/office/drawing/2014/main" xmlns="" val="1300073068"/>
                    </a:ext>
                  </a:extLst>
                </a:gridCol>
                <a:gridCol w="3428372">
                  <a:extLst>
                    <a:ext uri="{9D8B030D-6E8A-4147-A177-3AD203B41FA5}">
                      <a16:colId xmlns:a16="http://schemas.microsoft.com/office/drawing/2014/main" xmlns="" val="3485986182"/>
                    </a:ext>
                  </a:extLst>
                </a:gridCol>
              </a:tblGrid>
              <a:tr h="20839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78719624"/>
                  </a:ext>
                </a:extLst>
              </a:tr>
              <a:tr h="2083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字段类型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数字框，值列表，下拉框，文本框，日期框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06050272"/>
                  </a:ext>
                </a:extLst>
              </a:tr>
              <a:tr h="2083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查询描述宽度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查询条件标题的宽度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42048385"/>
                  </a:ext>
                </a:extLst>
              </a:tr>
              <a:tr h="2083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查询字段宽度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查询输入框的宽度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2823046"/>
                  </a:ext>
                </a:extLst>
              </a:tr>
              <a:tr h="2083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查询字段序号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查询字段的排序号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0246378"/>
                  </a:ext>
                </a:extLst>
              </a:tr>
              <a:tr h="20839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查询字段名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针对哪个字段作查询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5939128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67" y="787581"/>
            <a:ext cx="2950041" cy="2059039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674965" y="2943841"/>
            <a:ext cx="7917313" cy="45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完成如上配置后，</a:t>
            </a:r>
            <a:r>
              <a:rPr lang="en-US" altLang="zh-CN" dirty="0"/>
              <a:t>LOV</a:t>
            </a:r>
            <a:r>
              <a:rPr lang="zh-CN" altLang="en-US" dirty="0"/>
              <a:t>的预览效果如下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51"/>
          <a:stretch/>
        </p:blipFill>
        <p:spPr>
          <a:xfrm>
            <a:off x="674965" y="3423732"/>
            <a:ext cx="8115300" cy="283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7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6313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-LOV</a:t>
            </a:r>
            <a:r>
              <a:rPr lang="zh-CN" altLang="en-US" dirty="0"/>
              <a:t>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90664"/>
            <a:ext cx="7917313" cy="453650"/>
          </a:xfrm>
        </p:spPr>
        <p:txBody>
          <a:bodyPr/>
          <a:lstStyle/>
          <a:p>
            <a:r>
              <a:rPr lang="zh-CN" altLang="en-US" dirty="0"/>
              <a:t>前端控件的定义如下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1996447"/>
            <a:ext cx="9934575" cy="13239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719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6313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-LOV</a:t>
            </a:r>
            <a:r>
              <a:rPr lang="zh-CN" altLang="en-US" dirty="0"/>
              <a:t>定义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51381"/>
            <a:ext cx="10793491" cy="1949252"/>
          </a:xfrm>
        </p:spPr>
        <p:txBody>
          <a:bodyPr/>
          <a:lstStyle/>
          <a:p>
            <a:r>
              <a:rPr lang="zh-CN" altLang="en-US" dirty="0"/>
              <a:t>前端通过下述写法，完成</a:t>
            </a:r>
            <a:r>
              <a:rPr lang="en-US" altLang="zh-CN" dirty="0"/>
              <a:t>LOV</a:t>
            </a:r>
            <a:r>
              <a:rPr lang="zh-CN" altLang="en-US" dirty="0"/>
              <a:t>的调用，返回值的获取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query</a:t>
            </a:r>
            <a:r>
              <a:rPr lang="zh-CN" altLang="en-US" dirty="0"/>
              <a:t>方法中，可以通过为</a:t>
            </a:r>
            <a:r>
              <a:rPr lang="en-US" altLang="zh-CN" dirty="0" err="1"/>
              <a:t>e.param</a:t>
            </a:r>
            <a:r>
              <a:rPr lang="zh-CN" altLang="en-US" dirty="0"/>
              <a:t>数组赋值，实现自定义传参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select</a:t>
            </a:r>
            <a:r>
              <a:rPr lang="zh-CN" altLang="en-US" dirty="0"/>
              <a:t>与</a:t>
            </a:r>
            <a:r>
              <a:rPr lang="en-US" altLang="zh-CN" dirty="0"/>
              <a:t>change</a:t>
            </a:r>
            <a:r>
              <a:rPr lang="zh-CN" altLang="en-US" dirty="0"/>
              <a:t>方法中，除了使用</a:t>
            </a:r>
            <a:r>
              <a:rPr lang="en-US" altLang="zh-CN" dirty="0" err="1"/>
              <a:t>this.text</a:t>
            </a:r>
            <a:r>
              <a:rPr lang="en-US" altLang="zh-CN" dirty="0"/>
              <a:t>()</a:t>
            </a:r>
            <a:r>
              <a:rPr lang="zh-CN" altLang="en-US" dirty="0"/>
              <a:t>与</a:t>
            </a:r>
            <a:r>
              <a:rPr lang="en-US" altLang="zh-CN" dirty="0" err="1"/>
              <a:t>this.value</a:t>
            </a:r>
            <a:r>
              <a:rPr lang="en-US" altLang="zh-CN" dirty="0"/>
              <a:t>()</a:t>
            </a:r>
            <a:r>
              <a:rPr lang="zh-CN" altLang="en-US" dirty="0"/>
              <a:t>获取返回值外，还可以访问</a:t>
            </a:r>
            <a:r>
              <a:rPr lang="en-US" altLang="zh-CN" dirty="0"/>
              <a:t>e</a:t>
            </a:r>
            <a:r>
              <a:rPr lang="zh-CN" altLang="en-US" dirty="0"/>
              <a:t>对象拿到更加详细的事件上下文</a:t>
            </a:r>
            <a:r>
              <a:rPr lang="zh-CN" altLang="en-US" dirty="0" smtClean="0"/>
              <a:t>信息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3265248"/>
            <a:ext cx="9934575" cy="2257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2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 smtClean="0"/>
              <a:t>-</a:t>
            </a:r>
            <a:r>
              <a:rPr lang="zh-CN" altLang="en-US" dirty="0"/>
              <a:t>流水号</a:t>
            </a:r>
            <a:r>
              <a:rPr lang="zh-CN" altLang="en-US" dirty="0" smtClean="0"/>
              <a:t>配置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60245"/>
            <a:ext cx="7917313" cy="453650"/>
          </a:xfrm>
        </p:spPr>
        <p:txBody>
          <a:bodyPr/>
          <a:lstStyle/>
          <a:p>
            <a:r>
              <a:rPr lang="zh-CN" altLang="en-US" dirty="0"/>
              <a:t>配置流水号的生成规则，按序号拼接各规则生成最终的流水号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75373"/>
              </p:ext>
            </p:extLst>
          </p:nvPr>
        </p:nvGraphicFramePr>
        <p:xfrm>
          <a:off x="674965" y="1426167"/>
          <a:ext cx="7751188" cy="1580130"/>
        </p:xfrm>
        <a:graphic>
          <a:graphicData uri="http://schemas.openxmlformats.org/drawingml/2006/table">
            <a:tbl>
              <a:tblPr/>
              <a:tblGrid>
                <a:gridCol w="721520">
                  <a:extLst>
                    <a:ext uri="{9D8B030D-6E8A-4147-A177-3AD203B41FA5}">
                      <a16:colId xmlns:a16="http://schemas.microsoft.com/office/drawing/2014/main" xmlns="" val="2544468037"/>
                    </a:ext>
                  </a:extLst>
                </a:gridCol>
                <a:gridCol w="7029668">
                  <a:extLst>
                    <a:ext uri="{9D8B030D-6E8A-4147-A177-3AD203B41FA5}">
                      <a16:colId xmlns:a16="http://schemas.microsoft.com/office/drawing/2014/main" xmlns="" val="1230121932"/>
                    </a:ext>
                  </a:extLst>
                </a:gridCol>
              </a:tblGrid>
              <a:tr h="263355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规则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说明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3515410"/>
                  </a:ext>
                </a:extLst>
              </a:tr>
              <a:tr h="2633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按指定的位数，开始值，步长生成数字，并按设定的重置频率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(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月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季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/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年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)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归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0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后重头生成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77815999"/>
                  </a:ext>
                </a:extLst>
              </a:tr>
              <a:tr h="2633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日期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获取当前的日期时间值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78846007"/>
                  </a:ext>
                </a:extLst>
              </a:tr>
              <a:tr h="2633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常数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固定值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23726556"/>
                  </a:ext>
                </a:extLst>
              </a:tr>
              <a:tr h="26335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变量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使用参数传入值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5357036"/>
                  </a:ext>
                </a:extLst>
              </a:tr>
              <a:tr h="263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UUID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生成随机的</a:t>
                      </a:r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UUID</a:t>
                      </a:r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29014792"/>
                  </a:ext>
                </a:extLst>
              </a:tr>
            </a:tbl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5" y="3218569"/>
            <a:ext cx="9063018" cy="28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533783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/>
              <a:t>-</a:t>
            </a:r>
            <a:r>
              <a:rPr lang="zh-CN" altLang="en-US" dirty="0"/>
              <a:t>流水号配置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56480"/>
            <a:ext cx="7917313" cy="453650"/>
          </a:xfrm>
        </p:spPr>
        <p:txBody>
          <a:bodyPr/>
          <a:lstStyle/>
          <a:p>
            <a:r>
              <a:rPr lang="zh-CN" altLang="en-US" dirty="0"/>
              <a:t>调用生成流水号方法如下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" y="2013539"/>
            <a:ext cx="9934575" cy="16954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355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/>
              <a:t>功能</a:t>
            </a:r>
            <a:r>
              <a:rPr lang="zh-CN" altLang="en-US" dirty="0" smtClean="0"/>
              <a:t>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功能管理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08607"/>
              </p:ext>
            </p:extLst>
          </p:nvPr>
        </p:nvGraphicFramePr>
        <p:xfrm>
          <a:off x="674965" y="2107110"/>
          <a:ext cx="10323472" cy="3832218"/>
        </p:xfrm>
        <a:graphic>
          <a:graphicData uri="http://schemas.openxmlformats.org/drawingml/2006/table">
            <a:tbl>
              <a:tblPr/>
              <a:tblGrid>
                <a:gridCol w="5161736">
                  <a:extLst>
                    <a:ext uri="{9D8B030D-6E8A-4147-A177-3AD203B41FA5}">
                      <a16:colId xmlns:a16="http://schemas.microsoft.com/office/drawing/2014/main" xmlns="" val="355840354"/>
                    </a:ext>
                  </a:extLst>
                </a:gridCol>
                <a:gridCol w="2825371">
                  <a:extLst>
                    <a:ext uri="{9D8B030D-6E8A-4147-A177-3AD203B41FA5}">
                      <a16:colId xmlns:a16="http://schemas.microsoft.com/office/drawing/2014/main" xmlns="" val="3251975550"/>
                    </a:ext>
                  </a:extLst>
                </a:gridCol>
                <a:gridCol w="1467020">
                  <a:extLst>
                    <a:ext uri="{9D8B030D-6E8A-4147-A177-3AD203B41FA5}">
                      <a16:colId xmlns:a16="http://schemas.microsoft.com/office/drawing/2014/main" xmlns="" val="3499864810"/>
                    </a:ext>
                  </a:extLst>
                </a:gridCol>
                <a:gridCol w="869345">
                  <a:extLst>
                    <a:ext uri="{9D8B030D-6E8A-4147-A177-3AD203B41FA5}">
                      <a16:colId xmlns:a16="http://schemas.microsoft.com/office/drawing/2014/main" xmlns="" val="741509648"/>
                    </a:ext>
                  </a:extLst>
                </a:gridCol>
              </a:tblGrid>
              <a:tr h="294786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80685448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SYS_RESOURCE_B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84024160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SYS_RESOURCE_TL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68226596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SYS_RESOURCE_CUSTOMIZATION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资源个性化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2106435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SYS_RESOURCE_ITEM_B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资源组件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5274703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SYS_RESOURCE_ITEM_TL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资源组件多语言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91940809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SYS_RESOURCE_ITEM_ELEMENT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资源组件元素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68917401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SYS_FUNCTION_B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34496937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SYS_FUNCTION_TL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39755440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SYS_FUNCTION_RESOURCE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功能资源关系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0551557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SYS_ROLE_FUNCTION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角色功能关系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6508776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SYS_RESOURCE_ITEM_ASSIGN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资源组件分配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0187055"/>
                  </a:ext>
                </a:extLst>
              </a:tr>
              <a:tr h="2947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SYS_ROLE_RESOURCE_ITEM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旧版资源组件分配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4333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0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815638" cy="465926"/>
          </a:xfrm>
        </p:spPr>
        <p:txBody>
          <a:bodyPr/>
          <a:lstStyle/>
          <a:p>
            <a:r>
              <a:rPr lang="zh-CN" altLang="en-US" dirty="0"/>
              <a:t>参数管理</a:t>
            </a:r>
            <a:r>
              <a:rPr lang="en-US" altLang="zh-CN" dirty="0" smtClean="0"/>
              <a:t>-</a:t>
            </a:r>
            <a:r>
              <a:rPr lang="zh-CN" altLang="en-US" dirty="0"/>
              <a:t>多语言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727937"/>
            <a:ext cx="7917313" cy="417487"/>
          </a:xfrm>
        </p:spPr>
        <p:txBody>
          <a:bodyPr/>
          <a:lstStyle/>
          <a:p>
            <a:r>
              <a:rPr lang="zh-CN" altLang="en-US" sz="1600" dirty="0"/>
              <a:t>首先定义语言种类，系统默认内置了简中和英文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2" y="1145424"/>
            <a:ext cx="7781925" cy="1781175"/>
          </a:xfrm>
          <a:prstGeom prst="rect">
            <a:avLst/>
          </a:prstGeom>
        </p:spPr>
      </p:pic>
      <p:sp>
        <p:nvSpPr>
          <p:cNvPr id="5" name="副标题 2"/>
          <p:cNvSpPr txBox="1">
            <a:spLocks/>
          </p:cNvSpPr>
          <p:nvPr/>
        </p:nvSpPr>
        <p:spPr>
          <a:xfrm>
            <a:off x="674965" y="3008199"/>
            <a:ext cx="7917313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而后，成对定义各个词汇或语句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82" y="3389585"/>
            <a:ext cx="6362700" cy="1704975"/>
          </a:xfrm>
          <a:prstGeom prst="rect">
            <a:avLst/>
          </a:prstGeom>
        </p:spPr>
      </p:pic>
      <p:sp>
        <p:nvSpPr>
          <p:cNvPr id="7" name="副标题 2"/>
          <p:cNvSpPr txBox="1">
            <a:spLocks/>
          </p:cNvSpPr>
          <p:nvPr/>
        </p:nvSpPr>
        <p:spPr>
          <a:xfrm>
            <a:off x="674965" y="5176160"/>
            <a:ext cx="10990044" cy="381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Tx/>
              <a:buNone/>
              <a:defRPr lang="zh-CN" altLang="en-US" sz="2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dirty="0"/>
              <a:t>最后，使用编码，引用各个多语言。系统会选择与浏览器语言代码一致的词汇，返回给客户端浏览器显示 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82" y="5666376"/>
            <a:ext cx="9934575" cy="3905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910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2310691" cy="465926"/>
          </a:xfrm>
        </p:spPr>
        <p:txBody>
          <a:bodyPr/>
          <a:lstStyle/>
          <a:p>
            <a:r>
              <a:rPr lang="zh-CN" altLang="en-US" dirty="0" smtClean="0"/>
              <a:t>后续培训计划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934289"/>
            <a:ext cx="10537117" cy="892552"/>
          </a:xfrm>
        </p:spPr>
        <p:txBody>
          <a:bodyPr/>
          <a:lstStyle/>
          <a:p>
            <a:r>
              <a:rPr lang="zh-CN" altLang="en-US" dirty="0" smtClean="0"/>
              <a:t>每周四完成一次技术培训，共计</a:t>
            </a:r>
            <a:r>
              <a:rPr lang="en-US" altLang="zh-CN" dirty="0" smtClean="0"/>
              <a:t>12</a:t>
            </a:r>
            <a:r>
              <a:rPr lang="zh-CN" altLang="en-US" dirty="0" smtClean="0"/>
              <a:t>次培训。培训方式为：</a:t>
            </a:r>
            <a:r>
              <a:rPr lang="en-US" altLang="zh-CN" dirty="0" smtClean="0"/>
              <a:t>PPT</a:t>
            </a:r>
            <a:r>
              <a:rPr lang="zh-CN" altLang="en-US" dirty="0" smtClean="0"/>
              <a:t>讲解</a:t>
            </a:r>
            <a:r>
              <a:rPr lang="en-US" altLang="zh-CN" dirty="0" smtClean="0"/>
              <a:t>+</a:t>
            </a:r>
            <a:r>
              <a:rPr lang="zh-CN" altLang="en-US" dirty="0" smtClean="0"/>
              <a:t>现场示例</a:t>
            </a:r>
            <a:r>
              <a:rPr lang="en-US" altLang="zh-CN" dirty="0" smtClean="0"/>
              <a:t>+</a:t>
            </a:r>
            <a:r>
              <a:rPr lang="zh-CN" altLang="en-US" dirty="0" smtClean="0"/>
              <a:t>课后考试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94597"/>
              </p:ext>
            </p:extLst>
          </p:nvPr>
        </p:nvGraphicFramePr>
        <p:xfrm>
          <a:off x="674963" y="1685336"/>
          <a:ext cx="11084051" cy="4484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8958">
                  <a:extLst>
                    <a:ext uri="{9D8B030D-6E8A-4147-A177-3AD203B41FA5}">
                      <a16:colId xmlns:a16="http://schemas.microsoft.com/office/drawing/2014/main" xmlns="" val="3361862123"/>
                    </a:ext>
                  </a:extLst>
                </a:gridCol>
                <a:gridCol w="6200695">
                  <a:extLst>
                    <a:ext uri="{9D8B030D-6E8A-4147-A177-3AD203B41FA5}">
                      <a16:colId xmlns:a16="http://schemas.microsoft.com/office/drawing/2014/main" xmlns="" val="83388634"/>
                    </a:ext>
                  </a:extLst>
                </a:gridCol>
                <a:gridCol w="1797199">
                  <a:extLst>
                    <a:ext uri="{9D8B030D-6E8A-4147-A177-3AD203B41FA5}">
                      <a16:colId xmlns:a16="http://schemas.microsoft.com/office/drawing/2014/main" xmlns="" val="131371000"/>
                    </a:ext>
                  </a:extLst>
                </a:gridCol>
                <a:gridCol w="1797199">
                  <a:extLst>
                    <a:ext uri="{9D8B030D-6E8A-4147-A177-3AD203B41FA5}">
                      <a16:colId xmlns:a16="http://schemas.microsoft.com/office/drawing/2014/main" xmlns="" val="4168501613"/>
                    </a:ext>
                  </a:extLst>
                </a:gridCol>
              </a:tblGrid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序号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主题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时间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进度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390580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平台简介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2019.10.18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3256420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2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构建第一个</a:t>
                      </a: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LCP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应用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2019.10.24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完成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38263928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3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一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2019.10.31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进行中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53035774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4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基础功能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详解</a:t>
                      </a:r>
                      <a:r>
                        <a:rPr kumimoji="0" lang="zh-CN" alt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  <a:cs typeface="+mn-cs"/>
                        </a:rPr>
                        <a:t>二</a:t>
                      </a:r>
                      <a:endParaRPr kumimoji="0" lang="zh-CN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2019.11.7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492072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数据权限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2019.11.14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2541617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工作流详解</a:t>
                      </a: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60129003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工作流详解</a:t>
                      </a: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2019.11.28</a:t>
                      </a: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64865384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8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接口与服务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0118440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9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前端开发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115944349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10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异常诊断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62344856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11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布署与发布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dirty="0" smtClean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455805471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12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UI/UE</a:t>
                      </a:r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标准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6321750"/>
                  </a:ext>
                </a:extLst>
              </a:tr>
              <a:tr h="3203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13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常见问题汇总</a:t>
                      </a:r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>
                        <a:latin typeface="思源黑体 CN Normal" panose="020B0400000000000000" pitchFamily="34" charset="-122"/>
                        <a:ea typeface="思源黑体 CN Normal" panose="020B0400000000000000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9935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0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数据权限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37012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数据权限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15436"/>
              </p:ext>
            </p:extLst>
          </p:nvPr>
        </p:nvGraphicFramePr>
        <p:xfrm>
          <a:off x="722020" y="2333738"/>
          <a:ext cx="9900401" cy="1264041"/>
        </p:xfrm>
        <a:graphic>
          <a:graphicData uri="http://schemas.openxmlformats.org/drawingml/2006/table">
            <a:tbl>
              <a:tblPr/>
              <a:tblGrid>
                <a:gridCol w="4628759">
                  <a:extLst>
                    <a:ext uri="{9D8B030D-6E8A-4147-A177-3AD203B41FA5}">
                      <a16:colId xmlns:a16="http://schemas.microsoft.com/office/drawing/2014/main" xmlns="" val="3261216948"/>
                    </a:ext>
                  </a:extLst>
                </a:gridCol>
                <a:gridCol w="2507244">
                  <a:extLst>
                    <a:ext uri="{9D8B030D-6E8A-4147-A177-3AD203B41FA5}">
                      <a16:colId xmlns:a16="http://schemas.microsoft.com/office/drawing/2014/main" xmlns="" val="2151766914"/>
                    </a:ext>
                  </a:extLst>
                </a:gridCol>
                <a:gridCol w="1735785">
                  <a:extLst>
                    <a:ext uri="{9D8B030D-6E8A-4147-A177-3AD203B41FA5}">
                      <a16:colId xmlns:a16="http://schemas.microsoft.com/office/drawing/2014/main" xmlns="" val="3383153374"/>
                    </a:ext>
                  </a:extLst>
                </a:gridCol>
                <a:gridCol w="1028613">
                  <a:extLst>
                    <a:ext uri="{9D8B030D-6E8A-4147-A177-3AD203B41FA5}">
                      <a16:colId xmlns:a16="http://schemas.microsoft.com/office/drawing/2014/main" xmlns="" val="1586767849"/>
                    </a:ext>
                  </a:extLst>
                </a:gridCol>
              </a:tblGrid>
              <a:tr h="4213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98735871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LCP_AUTHORITY_RESOURCE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权限资源定义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29634848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LCP_RESOURCE_USER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权限资源分配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03435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2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参数管理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165025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参数管理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172211"/>
              </p:ext>
            </p:extLst>
          </p:nvPr>
        </p:nvGraphicFramePr>
        <p:xfrm>
          <a:off x="760160" y="1791405"/>
          <a:ext cx="9725530" cy="4028274"/>
        </p:xfrm>
        <a:graphic>
          <a:graphicData uri="http://schemas.openxmlformats.org/drawingml/2006/table">
            <a:tbl>
              <a:tblPr/>
              <a:tblGrid>
                <a:gridCol w="4306613">
                  <a:extLst>
                    <a:ext uri="{9D8B030D-6E8A-4147-A177-3AD203B41FA5}">
                      <a16:colId xmlns:a16="http://schemas.microsoft.com/office/drawing/2014/main" xmlns="" val="1714179267"/>
                    </a:ext>
                  </a:extLst>
                </a:gridCol>
                <a:gridCol w="2966144">
                  <a:extLst>
                    <a:ext uri="{9D8B030D-6E8A-4147-A177-3AD203B41FA5}">
                      <a16:colId xmlns:a16="http://schemas.microsoft.com/office/drawing/2014/main" xmlns="" val="3013422095"/>
                    </a:ext>
                  </a:extLst>
                </a:gridCol>
                <a:gridCol w="1540113">
                  <a:extLst>
                    <a:ext uri="{9D8B030D-6E8A-4147-A177-3AD203B41FA5}">
                      <a16:colId xmlns:a16="http://schemas.microsoft.com/office/drawing/2014/main" xmlns="" val="11984524"/>
                    </a:ext>
                  </a:extLst>
                </a:gridCol>
                <a:gridCol w="912660">
                  <a:extLst>
                    <a:ext uri="{9D8B030D-6E8A-4147-A177-3AD203B41FA5}">
                      <a16:colId xmlns:a16="http://schemas.microsoft.com/office/drawing/2014/main" xmlns="" val="37434512"/>
                    </a:ext>
                  </a:extLst>
                </a:gridCol>
              </a:tblGrid>
              <a:tr h="223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3243947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SYS_CONFIG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全局配置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90784309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SYS_DASHBOARD_B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首页配置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79421450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SYS_DASHBOARD_TL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首页配置多语言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31357817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SYS_PROFILE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系统参数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7250555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SYS_PROFILE_VALUE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系统参数明细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29633381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SYS_CODE_B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80790649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SYS_CODE_TL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55306069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SYS_CODE_VALUE_B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2307340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SYS_CODE_VALUE_TL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数据字典值多语言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9894348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SYS_LOV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360387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SYS_LOV_ITEM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LOV</a:t>
                      </a:r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配置项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00207810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SYS_CODE_RULES_HEADER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流水号配置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95890527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SYS_CODE_RULES_LINE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流水号段配置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8397625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SYS_HOTKEY_B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快捷键配置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5015544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SYS_HOTKEY_TL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快捷键多语言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00222305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SYS_LANG_B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多语言配置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89645551"/>
                  </a:ext>
                </a:extLst>
              </a:tr>
              <a:tr h="2237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SYS_PROMPTS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多语言描述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102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0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39" y="82047"/>
            <a:ext cx="3174710" cy="465926"/>
          </a:xfrm>
        </p:spPr>
        <p:txBody>
          <a:bodyPr/>
          <a:lstStyle/>
          <a:p>
            <a:r>
              <a:rPr lang="zh-CN" altLang="en-US" dirty="0"/>
              <a:t>数据结构</a:t>
            </a:r>
            <a:r>
              <a:rPr lang="en-US" altLang="zh-CN" dirty="0" smtClean="0"/>
              <a:t>-</a:t>
            </a:r>
            <a:r>
              <a:rPr lang="zh-CN" altLang="en-US" dirty="0" smtClean="0"/>
              <a:t>流程管理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74965" y="1019748"/>
            <a:ext cx="7917313" cy="453650"/>
          </a:xfrm>
        </p:spPr>
        <p:txBody>
          <a:bodyPr/>
          <a:lstStyle/>
          <a:p>
            <a:r>
              <a:rPr lang="zh-CN" altLang="en-US" dirty="0" smtClean="0"/>
              <a:t>流程管理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073202"/>
              </p:ext>
            </p:extLst>
          </p:nvPr>
        </p:nvGraphicFramePr>
        <p:xfrm>
          <a:off x="674964" y="1742132"/>
          <a:ext cx="10468751" cy="4274109"/>
        </p:xfrm>
        <a:graphic>
          <a:graphicData uri="http://schemas.openxmlformats.org/drawingml/2006/table">
            <a:tbl>
              <a:tblPr/>
              <a:tblGrid>
                <a:gridCol w="4861410">
                  <a:extLst>
                    <a:ext uri="{9D8B030D-6E8A-4147-A177-3AD203B41FA5}">
                      <a16:colId xmlns:a16="http://schemas.microsoft.com/office/drawing/2014/main" xmlns="" val="2444831299"/>
                    </a:ext>
                  </a:extLst>
                </a:gridCol>
                <a:gridCol w="2675062">
                  <a:extLst>
                    <a:ext uri="{9D8B030D-6E8A-4147-A177-3AD203B41FA5}">
                      <a16:colId xmlns:a16="http://schemas.microsoft.com/office/drawing/2014/main" xmlns="" val="1002880887"/>
                    </a:ext>
                  </a:extLst>
                </a:gridCol>
                <a:gridCol w="1388974">
                  <a:extLst>
                    <a:ext uri="{9D8B030D-6E8A-4147-A177-3AD203B41FA5}">
                      <a16:colId xmlns:a16="http://schemas.microsoft.com/office/drawing/2014/main" xmlns="" val="950692062"/>
                    </a:ext>
                  </a:extLst>
                </a:gridCol>
                <a:gridCol w="1543305">
                  <a:extLst>
                    <a:ext uri="{9D8B030D-6E8A-4147-A177-3AD203B41FA5}">
                      <a16:colId xmlns:a16="http://schemas.microsoft.com/office/drawing/2014/main" xmlns="" val="1435265033"/>
                    </a:ext>
                  </a:extLst>
                </a:gridCol>
              </a:tblGrid>
              <a:tr h="20352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表名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中文名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是否迁移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备注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8653105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ACT_EXCEPTION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流程运行异常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01558865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ACT_EVT_LOG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流程事件日志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3436222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ACT_PROCDEF_INFO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流程修订信息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14296911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ACT_HI_PROCINST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历史流程实例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1249281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ACT_HI_ACTINST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历史流程活动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8357306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ACT_HI_TASKINST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历史流程任务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10800304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ACT_HI_DETAIL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历史任务表单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45394853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ACT_HI_VARINST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历史任务变量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20553549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ACT_HI_IDENTITYLINK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历史任务参与者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478499956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ACT_HI_COMMENT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历史任务审批意见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1156386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ACT_HI_ATTACHMENT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历史任务附件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49272537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ACT_ID_GROUP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15237030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ACT_ID_USER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用户基本信息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1013148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ACT_ID_INFO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用户扩展信息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76178473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ACT_ID_MEMBERSHIP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用户用户组关系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83892306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ACT_GE_PROPERTY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系统相关属性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6936326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ACT_RE_MODEL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049852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ACT_GE_BYTEARRAY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流程资源定义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12569405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ACT_RE_DEPLOYMENT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流程布署信息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导入顺序</a:t>
                      </a:r>
                      <a:r>
                        <a:rPr lang="en-US" altLang="zh-CN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513435889"/>
                  </a:ext>
                </a:extLst>
              </a:tr>
              <a:tr h="2035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ACT_RE_PROCDEF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流程布署定义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是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思源黑体 CN Normal" panose="020B0400000000000000" pitchFamily="34" charset="-122"/>
                          <a:ea typeface="思源黑体 CN Normal" panose="020B0400000000000000" pitchFamily="34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23239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6445</TotalTime>
  <Words>4049</Words>
  <Application>Microsoft Office PowerPoint</Application>
  <PresentationFormat>宽屏</PresentationFormat>
  <Paragraphs>1314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ＭＳ Ｐゴシック</vt:lpstr>
      <vt:lpstr>等线</vt:lpstr>
      <vt:lpstr>思源黑体 CN Heavy</vt:lpstr>
      <vt:lpstr>思源黑体 CN Medium</vt:lpstr>
      <vt:lpstr>思源黑体 CN Normal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Office 主题</vt:lpstr>
      <vt:lpstr>基础功能详解一</vt:lpstr>
      <vt:lpstr>PowerPoint 演示文稿</vt:lpstr>
      <vt:lpstr>数据结构</vt:lpstr>
      <vt:lpstr>数据结构-组织管理</vt:lpstr>
      <vt:lpstr>数据结构-账户管理</vt:lpstr>
      <vt:lpstr>数据结构-功能管理</vt:lpstr>
      <vt:lpstr>数据结构-数据权限</vt:lpstr>
      <vt:lpstr>数据结构-参数管理</vt:lpstr>
      <vt:lpstr>数据结构-流程管理</vt:lpstr>
      <vt:lpstr>数据结构-流程管理</vt:lpstr>
      <vt:lpstr>数据结构-任务管理</vt:lpstr>
      <vt:lpstr>数据结构-通知管理&amp;附件管理</vt:lpstr>
      <vt:lpstr>数据结构-服务管理</vt:lpstr>
      <vt:lpstr>数据结构-集成管理&amp;日志管理&amp;其它</vt:lpstr>
      <vt:lpstr>数据结构-Demo&amp;表单管理</vt:lpstr>
      <vt:lpstr>数据结构-消息管理&amp;接口管理</vt:lpstr>
      <vt:lpstr>数据结构-弹性域&amp;数据屏蔽</vt:lpstr>
      <vt:lpstr>组织管理-组织管理</vt:lpstr>
      <vt:lpstr>组织管理-部门管理</vt:lpstr>
      <vt:lpstr>组织管理-岗位管理</vt:lpstr>
      <vt:lpstr>组织管理-员工管理</vt:lpstr>
      <vt:lpstr>账户管理-账户管理</vt:lpstr>
      <vt:lpstr>账户管理-登录配置</vt:lpstr>
      <vt:lpstr>账户管理-登录配置</vt:lpstr>
      <vt:lpstr>账户管理-登录配置</vt:lpstr>
      <vt:lpstr>账户管理-角色管理</vt:lpstr>
      <vt:lpstr>账户管理-默认角色管理</vt:lpstr>
      <vt:lpstr>功能权限-资源管理</vt:lpstr>
      <vt:lpstr>功能权限-资源管理</vt:lpstr>
      <vt:lpstr>功能权限-资源管理</vt:lpstr>
      <vt:lpstr>功能权限-资源管理</vt:lpstr>
      <vt:lpstr>功能权限-资源管理</vt:lpstr>
      <vt:lpstr>功能权限-资源管理</vt:lpstr>
      <vt:lpstr>功能权限-资源管理</vt:lpstr>
      <vt:lpstr>功能权限-资源管理</vt:lpstr>
      <vt:lpstr>功能权限-功能维护</vt:lpstr>
      <vt:lpstr>功能权限-功能维护</vt:lpstr>
      <vt:lpstr>功能权限-功能分配</vt:lpstr>
      <vt:lpstr>功能权限-功能分配</vt:lpstr>
      <vt:lpstr>功能权限-功能分配</vt:lpstr>
      <vt:lpstr>功能权限-功能分配</vt:lpstr>
      <vt:lpstr>功能权限-功能分配</vt:lpstr>
      <vt:lpstr>功能权限-功能分配</vt:lpstr>
      <vt:lpstr>功能权限-总结</vt:lpstr>
      <vt:lpstr>参数管理-外观维护</vt:lpstr>
      <vt:lpstr>参数管理-首页配置</vt:lpstr>
      <vt:lpstr>参数管理-首页配置</vt:lpstr>
      <vt:lpstr>参数管理-系统参数</vt:lpstr>
      <vt:lpstr>参数管理-系统参数</vt:lpstr>
      <vt:lpstr>参数管理-数据字典</vt:lpstr>
      <vt:lpstr>参数管理-数据字典</vt:lpstr>
      <vt:lpstr>参数管理-数据字典</vt:lpstr>
      <vt:lpstr>参数管理-LOV定义</vt:lpstr>
      <vt:lpstr>参数管理-LOV定义</vt:lpstr>
      <vt:lpstr>参数管理-LOV定义</vt:lpstr>
      <vt:lpstr>参数管理-LOV定义</vt:lpstr>
      <vt:lpstr>参数管理-LOV定义</vt:lpstr>
      <vt:lpstr>参数管理-流水号配置</vt:lpstr>
      <vt:lpstr>参数管理-流水号配置</vt:lpstr>
      <vt:lpstr>参数管理-多语言</vt:lpstr>
      <vt:lpstr>后续培训计划</vt:lpstr>
    </vt:vector>
  </TitlesOfParts>
  <Company>szlanyou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卢俊哲(联友科技-IS事业部研发二部M&amp;SC领域)</dc:creator>
  <cp:lastModifiedBy>Users</cp:lastModifiedBy>
  <cp:revision>701</cp:revision>
  <dcterms:created xsi:type="dcterms:W3CDTF">2017-04-23T03:21:31Z</dcterms:created>
  <dcterms:modified xsi:type="dcterms:W3CDTF">2019-11-05T12:41:05Z</dcterms:modified>
</cp:coreProperties>
</file>