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407" r:id="rId2"/>
    <p:sldId id="408" r:id="rId3"/>
    <p:sldId id="275" r:id="rId4"/>
    <p:sldId id="276" r:id="rId5"/>
    <p:sldId id="409" r:id="rId6"/>
    <p:sldId id="410" r:id="rId7"/>
    <p:sldId id="411" r:id="rId8"/>
    <p:sldId id="412" r:id="rId9"/>
    <p:sldId id="413" r:id="rId10"/>
    <p:sldId id="414" r:id="rId11"/>
    <p:sldId id="415" r:id="rId12"/>
    <p:sldId id="416" r:id="rId13"/>
    <p:sldId id="417" r:id="rId14"/>
    <p:sldId id="418" r:id="rId15"/>
    <p:sldId id="453" r:id="rId16"/>
    <p:sldId id="454" r:id="rId17"/>
    <p:sldId id="455" r:id="rId18"/>
    <p:sldId id="479" r:id="rId19"/>
    <p:sldId id="456" r:id="rId20"/>
    <p:sldId id="457" r:id="rId21"/>
    <p:sldId id="458" r:id="rId22"/>
    <p:sldId id="475" r:id="rId23"/>
    <p:sldId id="459" r:id="rId24"/>
    <p:sldId id="460" r:id="rId25"/>
    <p:sldId id="461" r:id="rId26"/>
    <p:sldId id="462" r:id="rId27"/>
    <p:sldId id="463" r:id="rId28"/>
    <p:sldId id="476" r:id="rId29"/>
    <p:sldId id="477" r:id="rId30"/>
    <p:sldId id="478" r:id="rId31"/>
    <p:sldId id="419" r:id="rId32"/>
    <p:sldId id="420" r:id="rId33"/>
    <p:sldId id="421" r:id="rId34"/>
    <p:sldId id="423" r:id="rId35"/>
    <p:sldId id="429" r:id="rId36"/>
    <p:sldId id="422" r:id="rId37"/>
    <p:sldId id="424" r:id="rId38"/>
    <p:sldId id="425" r:id="rId39"/>
    <p:sldId id="426" r:id="rId40"/>
    <p:sldId id="427" r:id="rId41"/>
    <p:sldId id="428" r:id="rId42"/>
    <p:sldId id="430" r:id="rId43"/>
    <p:sldId id="431" r:id="rId44"/>
    <p:sldId id="432" r:id="rId45"/>
    <p:sldId id="433" r:id="rId46"/>
    <p:sldId id="434" r:id="rId47"/>
    <p:sldId id="435" r:id="rId48"/>
    <p:sldId id="436" r:id="rId49"/>
    <p:sldId id="437" r:id="rId50"/>
    <p:sldId id="438" r:id="rId51"/>
    <p:sldId id="440" r:id="rId52"/>
    <p:sldId id="439" r:id="rId53"/>
    <p:sldId id="441" r:id="rId54"/>
    <p:sldId id="442" r:id="rId55"/>
    <p:sldId id="443" r:id="rId56"/>
    <p:sldId id="444" r:id="rId57"/>
    <p:sldId id="445" r:id="rId58"/>
    <p:sldId id="446" r:id="rId59"/>
    <p:sldId id="447" r:id="rId60"/>
    <p:sldId id="448" r:id="rId61"/>
    <p:sldId id="449" r:id="rId62"/>
    <p:sldId id="450" r:id="rId63"/>
    <p:sldId id="451" r:id="rId64"/>
    <p:sldId id="452" r:id="rId65"/>
    <p:sldId id="480" r:id="rId66"/>
    <p:sldId id="481" r:id="rId67"/>
    <p:sldId id="464" r:id="rId68"/>
    <p:sldId id="465" r:id="rId69"/>
    <p:sldId id="482" r:id="rId70"/>
    <p:sldId id="466" r:id="rId71"/>
    <p:sldId id="467" r:id="rId72"/>
    <p:sldId id="468" r:id="rId73"/>
    <p:sldId id="483" r:id="rId74"/>
    <p:sldId id="469" r:id="rId75"/>
    <p:sldId id="470" r:id="rId76"/>
    <p:sldId id="471" r:id="rId77"/>
    <p:sldId id="472" r:id="rId78"/>
    <p:sldId id="473" r:id="rId79"/>
    <p:sldId id="474" r:id="rId80"/>
    <p:sldId id="484" r:id="rId81"/>
    <p:sldId id="485" r:id="rId82"/>
    <p:sldId id="486" r:id="rId83"/>
    <p:sldId id="487" r:id="rId84"/>
    <p:sldId id="299"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012F47"/>
    <a:srgbClr val="DFE2EB"/>
    <a:srgbClr val="EF8201"/>
    <a:srgbClr val="FFFFFF"/>
    <a:srgbClr val="F0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2" d="100"/>
          <a:sy n="112" d="100"/>
        </p:scale>
        <p:origin x="516"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3CC8C-C665-40A9-9F28-8FBF6A87A0E4}"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D020A-4625-45EF-A556-C7886966C965}" type="slidenum">
              <a:rPr lang="zh-CN" altLang="en-US" smtClean="0"/>
              <a:t>‹#›</a:t>
            </a:fld>
            <a:endParaRPr lang="zh-CN" altLang="en-US"/>
          </a:p>
        </p:txBody>
      </p:sp>
    </p:spTree>
    <p:extLst>
      <p:ext uri="{BB962C8B-B14F-4D97-AF65-F5344CB8AC3E}">
        <p14:creationId xmlns:p14="http://schemas.microsoft.com/office/powerpoint/2010/main" val="909710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1682" y="2017059"/>
            <a:ext cx="9144000" cy="931863"/>
          </a:xfrm>
          <a:prstGeom prst="rect">
            <a:avLst/>
          </a:prstGeom>
        </p:spPr>
        <p:txBody>
          <a:bodyPr anchor="ctr"/>
          <a:lstStyle>
            <a:lvl1pPr algn="ctr">
              <a:defRPr lang="zh-CN" altLang="en-US" sz="4000" b="1" kern="1200"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r>
              <a:rPr lang="zh-CN" altLang="en-US" dirty="0" smtClean="0"/>
              <a:t>单击此处编辑封面标题样式</a:t>
            </a:r>
            <a:endParaRPr lang="zh-CN" altLang="en-US" dirty="0"/>
          </a:p>
        </p:txBody>
      </p:sp>
      <p:sp>
        <p:nvSpPr>
          <p:cNvPr id="3" name="副标题 2"/>
          <p:cNvSpPr>
            <a:spLocks noGrp="1"/>
          </p:cNvSpPr>
          <p:nvPr>
            <p:ph type="subTitle" idx="1" hasCustomPrompt="1"/>
          </p:nvPr>
        </p:nvSpPr>
        <p:spPr>
          <a:xfrm>
            <a:off x="6100482" y="3457824"/>
            <a:ext cx="3505200" cy="1363662"/>
          </a:xfrm>
          <a:prstGeom prst="rect">
            <a:avLst/>
          </a:prstGeom>
        </p:spPr>
        <p:txBody>
          <a:bodyPr/>
          <a:lstStyle>
            <a:lvl1pPr marL="0" indent="0" algn="l">
              <a:buNone/>
              <a:defRPr sz="2000">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单击此处编辑封面副标题样式</a:t>
            </a:r>
            <a:endParaRPr lang="zh-CN" altLang="en-US" dirty="0"/>
          </a:p>
        </p:txBody>
      </p:sp>
      <p:sp>
        <p:nvSpPr>
          <p:cNvPr id="6" name="任意多边形 5"/>
          <p:cNvSpPr/>
          <p:nvPr userDrawn="1"/>
        </p:nvSpPr>
        <p:spPr>
          <a:xfrm>
            <a:off x="9212502" y="2017059"/>
            <a:ext cx="2979494" cy="4240865"/>
          </a:xfrm>
          <a:custGeom>
            <a:avLst/>
            <a:gdLst>
              <a:gd name="connsiteX0" fmla="*/ 2979494 w 2979494"/>
              <a:gd name="connsiteY0" fmla="*/ 0 h 4245193"/>
              <a:gd name="connsiteX1" fmla="*/ 2979494 w 2979494"/>
              <a:gd name="connsiteY1" fmla="*/ 4245193 h 4245193"/>
              <a:gd name="connsiteX2" fmla="*/ 0 w 2979494"/>
              <a:gd name="connsiteY2" fmla="*/ 4245193 h 4245193"/>
              <a:gd name="connsiteX3" fmla="*/ 2979494 w 2979494"/>
              <a:gd name="connsiteY3" fmla="*/ 0 h 4245193"/>
            </a:gdLst>
            <a:ahLst/>
            <a:cxnLst>
              <a:cxn ang="0">
                <a:pos x="connsiteX0" y="connsiteY0"/>
              </a:cxn>
              <a:cxn ang="0">
                <a:pos x="connsiteX1" y="connsiteY1"/>
              </a:cxn>
              <a:cxn ang="0">
                <a:pos x="connsiteX2" y="connsiteY2"/>
              </a:cxn>
              <a:cxn ang="0">
                <a:pos x="connsiteX3" y="connsiteY3"/>
              </a:cxn>
            </a:cxnLst>
            <a:rect l="l" t="t" r="r" b="b"/>
            <a:pathLst>
              <a:path w="2979494" h="4245193">
                <a:moveTo>
                  <a:pt x="2979494" y="0"/>
                </a:moveTo>
                <a:lnTo>
                  <a:pt x="2979494" y="4245193"/>
                </a:lnTo>
                <a:lnTo>
                  <a:pt x="0" y="4245193"/>
                </a:lnTo>
                <a:lnTo>
                  <a:pt x="2979494" y="0"/>
                </a:lnTo>
                <a:close/>
              </a:path>
            </a:pathLst>
          </a:custGeom>
          <a:solidFill>
            <a:srgbClr val="DFE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841" y="424734"/>
            <a:ext cx="3911111" cy="495238"/>
          </a:xfrm>
          <a:prstGeom prst="rect">
            <a:avLst/>
          </a:prstGeom>
        </p:spPr>
      </p:pic>
    </p:spTree>
    <p:extLst>
      <p:ext uri="{BB962C8B-B14F-4D97-AF65-F5344CB8AC3E}">
        <p14:creationId xmlns:p14="http://schemas.microsoft.com/office/powerpoint/2010/main" val="147916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Line 5"/>
          <p:cNvSpPr>
            <a:spLocks noChangeShapeType="1"/>
          </p:cNvSpPr>
          <p:nvPr userDrawn="1"/>
        </p:nvSpPr>
        <p:spPr bwMode="auto">
          <a:xfrm flipV="1">
            <a:off x="3311691" y="164638"/>
            <a:ext cx="0" cy="5952661"/>
          </a:xfrm>
          <a:prstGeom prst="line">
            <a:avLst/>
          </a:prstGeom>
          <a:noFill/>
          <a:ln w="76200">
            <a:solidFill>
              <a:sysClr val="window" lastClr="FFFFFF">
                <a:lumMod val="85000"/>
              </a:sysClr>
            </a:solidFill>
            <a:beve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5163" tIns="42584" rIns="85163" bIns="42584"/>
          <a:lstStyle/>
          <a:p>
            <a:pPr defTabSz="1166677" eaLnBrk="0" hangingPunct="0">
              <a:defRPr/>
            </a:pPr>
            <a:endParaRPr lang="zh-CN" altLang="en-US" sz="2040" kern="0">
              <a:solidFill>
                <a:srgbClr val="000000"/>
              </a:solidFill>
              <a:latin typeface="Arial" panose="020B0604020202020204" pitchFamily="34" charset="0"/>
            </a:endParaRPr>
          </a:p>
        </p:txBody>
      </p:sp>
      <p:sp>
        <p:nvSpPr>
          <p:cNvPr id="6" name="Rectangle 7"/>
          <p:cNvSpPr>
            <a:spLocks noChangeArrowheads="1"/>
          </p:cNvSpPr>
          <p:nvPr userDrawn="1"/>
        </p:nvSpPr>
        <p:spPr bwMode="auto">
          <a:xfrm>
            <a:off x="815937" y="2368077"/>
            <a:ext cx="1565255" cy="82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5163" tIns="42584" rIns="85163" bIns="42584" anchor="ctr">
            <a:spAutoFit/>
          </a:bodyPr>
          <a:lstStyle/>
          <a:p>
            <a:pPr algn="ctr" defTabSz="1166677" eaLnBrk="0" fontAlgn="base" hangingPunct="0">
              <a:spcBef>
                <a:spcPct val="0"/>
              </a:spcBef>
              <a:spcAft>
                <a:spcPct val="0"/>
              </a:spcAft>
              <a:buFont typeface="Arial" panose="020B0604020202020204" pitchFamily="34" charset="0"/>
              <a:buNone/>
            </a:pPr>
            <a:r>
              <a:rPr lang="zh-CN" altLang="en-US"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目录</a:t>
            </a:r>
            <a:r>
              <a:rPr lang="zh-CN" altLang="en-US" sz="2400" b="1" dirty="0">
                <a:solidFill>
                  <a:srgbClr val="000000"/>
                </a:solidFill>
                <a:latin typeface="思源黑体 CN Heavy" panose="020B0A00000000000000" pitchFamily="34" charset="-122"/>
                <a:ea typeface="思源黑体 CN Heavy" panose="020B0A00000000000000" pitchFamily="34" charset="-122"/>
                <a:sym typeface="微软雅黑" panose="020B0503020204020204" pitchFamily="34" charset="-122"/>
              </a:rPr>
              <a:t> </a:t>
            </a:r>
          </a:p>
          <a:p>
            <a:pPr algn="ctr" defTabSz="1166677" eaLnBrk="0" fontAlgn="base" hangingPunct="0">
              <a:spcBef>
                <a:spcPct val="0"/>
              </a:spcBef>
              <a:spcAft>
                <a:spcPct val="0"/>
              </a:spcAft>
              <a:buFont typeface="Arial" panose="020B0604020202020204" pitchFamily="34" charset="0"/>
              <a:buNone/>
            </a:pPr>
            <a:r>
              <a:rPr lang="en-US" altLang="zh-CN"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Contents</a:t>
            </a:r>
            <a:endParaRPr lang="zh-CN" altLang="en-US" sz="2400" dirty="0">
              <a:solidFill>
                <a:srgbClr val="012F47"/>
              </a:solidFill>
              <a:latin typeface="思源黑体 CN Heavy" panose="020B0A00000000000000" pitchFamily="34" charset="-122"/>
              <a:ea typeface="思源黑体 CN Heavy" panose="020B0A00000000000000" pitchFamily="34" charset="-122"/>
            </a:endParaRPr>
          </a:p>
        </p:txBody>
      </p:sp>
      <p:sp>
        <p:nvSpPr>
          <p:cNvPr id="7" name="文本占位符 2"/>
          <p:cNvSpPr>
            <a:spLocks noGrp="1"/>
          </p:cNvSpPr>
          <p:nvPr>
            <p:ph type="body" sz="quarter" idx="10" hasCustomPrompt="1"/>
          </p:nvPr>
        </p:nvSpPr>
        <p:spPr>
          <a:xfrm>
            <a:off x="4463819" y="2276872"/>
            <a:ext cx="5537299" cy="1007072"/>
          </a:xfrm>
          <a:prstGeom prst="rect">
            <a:avLst/>
          </a:prstGeom>
        </p:spPr>
        <p:txBody>
          <a:bodyPr anchor="ctr"/>
          <a:lstStyle>
            <a:lvl1pPr marL="0" indent="-431989">
              <a:lnSpc>
                <a:spcPct val="150000"/>
              </a:lnSpc>
              <a:buClr>
                <a:srgbClr val="EF8201"/>
              </a:buClr>
              <a:buFont typeface="Wingdings" panose="05000000000000000000" pitchFamily="2" charset="2"/>
              <a:buChar char="n"/>
              <a:defRPr sz="2000" b="1">
                <a:latin typeface="思源黑体 CN Medium" panose="020B0600000000000000" pitchFamily="34" charset="-122"/>
                <a:ea typeface="思源黑体 CN Medium" panose="020B0600000000000000" pitchFamily="34" charset="-122"/>
              </a:defRPr>
            </a:lvl1pPr>
            <a:lvl2pPr>
              <a:defRPr sz="2667">
                <a:latin typeface="微软雅黑" panose="020B0503020204020204" pitchFamily="34" charset="-122"/>
                <a:ea typeface="微软雅黑" panose="020B0503020204020204" pitchFamily="34" charset="-122"/>
              </a:defRPr>
            </a:lvl2pPr>
            <a:lvl3pPr>
              <a:defRPr sz="2667">
                <a:latin typeface="微软雅黑" panose="020B0503020204020204" pitchFamily="34" charset="-122"/>
                <a:ea typeface="微软雅黑" panose="020B0503020204020204" pitchFamily="34" charset="-122"/>
              </a:defRPr>
            </a:lvl3pPr>
            <a:lvl4pPr>
              <a:defRPr sz="2667">
                <a:latin typeface="微软雅黑" panose="020B0503020204020204" pitchFamily="34" charset="-122"/>
                <a:ea typeface="微软雅黑" panose="020B0503020204020204" pitchFamily="34" charset="-122"/>
              </a:defRPr>
            </a:lvl4pPr>
            <a:lvl5pPr>
              <a:defRPr sz="2667">
                <a:latin typeface="微软雅黑" panose="020B0503020204020204" pitchFamily="34" charset="-122"/>
                <a:ea typeface="微软雅黑" panose="020B0503020204020204" pitchFamily="34" charset="-122"/>
              </a:defRPr>
            </a:lvl5pPr>
          </a:lstStyle>
          <a:p>
            <a:pPr lvl="0"/>
            <a:r>
              <a:rPr lang="zh-CN" altLang="en-US" dirty="0" smtClean="0"/>
              <a:t>单击此处编辑标题样式</a:t>
            </a: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60108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143339" y="82047"/>
            <a:ext cx="3746982" cy="46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372" tIns="38686" rIns="77372" bIns="38686" anchor="ctr">
            <a:spAutoFit/>
          </a:bodyPr>
          <a:lstStyle>
            <a:lvl1pPr algn="l">
              <a:defRPr lang="zh-CN" altLang="en-US" sz="28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pPr marL="0" lvl="0">
              <a:spcBef>
                <a:spcPct val="50000"/>
              </a:spcBef>
            </a:pPr>
            <a:r>
              <a:rPr lang="zh-CN" altLang="en-US" dirty="0" smtClean="0"/>
              <a:t>单击此处编辑标题样式</a:t>
            </a:r>
            <a:endParaRPr lang="zh-CN" altLang="en-US" dirty="0"/>
          </a:p>
        </p:txBody>
      </p:sp>
      <p:sp>
        <p:nvSpPr>
          <p:cNvPr id="6" name="副标题 2"/>
          <p:cNvSpPr>
            <a:spLocks noGrp="1"/>
          </p:cNvSpPr>
          <p:nvPr>
            <p:ph type="subTitle" idx="1" hasCustomPrompt="1"/>
          </p:nvPr>
        </p:nvSpPr>
        <p:spPr>
          <a:xfrm>
            <a:off x="674965" y="1370125"/>
            <a:ext cx="79173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nSpc>
                <a:spcPct val="130000"/>
              </a:lnSpc>
              <a:buFontTx/>
              <a:buNone/>
              <a:defRPr lang="zh-CN" altLang="en-US" sz="2000" b="0">
                <a:solidFill>
                  <a:schemeClr val="tx1">
                    <a:lumMod val="75000"/>
                    <a:lumOff val="25000"/>
                  </a:schemeClr>
                </a:solidFill>
                <a:latin typeface="思源黑体 CN Normal" panose="020B0400000000000000" pitchFamily="34" charset="-122"/>
                <a:ea typeface="思源黑体 CN Normal" panose="020B0400000000000000" pitchFamily="34" charset="-122"/>
              </a:defRPr>
            </a:lvl1pPr>
          </a:lstStyle>
          <a:p>
            <a:pPr marL="0" lvl="0">
              <a:lnSpc>
                <a:spcPct val="150000"/>
              </a:lnSpc>
            </a:pPr>
            <a:r>
              <a:rPr lang="zh-CN" altLang="en-US" dirty="0" smtClean="0"/>
              <a:t>单击此处编辑内容样式</a:t>
            </a:r>
            <a:endParaRPr lang="zh-CN" altLang="en-US" dirty="0"/>
          </a:p>
        </p:txBody>
      </p:sp>
      <p:cxnSp>
        <p:nvCxnSpPr>
          <p:cNvPr id="7" name="直接连接符 6"/>
          <p:cNvCxnSpPr/>
          <p:nvPr userDrawn="1"/>
        </p:nvCxnSpPr>
        <p:spPr bwMode="auto">
          <a:xfrm>
            <a:off x="-662" y="644691"/>
            <a:ext cx="5712619" cy="0"/>
          </a:xfrm>
          <a:prstGeom prst="line">
            <a:avLst/>
          </a:prstGeom>
          <a:gradFill rotWithShape="0">
            <a:gsLst>
              <a:gs pos="0">
                <a:srgbClr val="FFFFFF"/>
              </a:gs>
              <a:gs pos="29999">
                <a:srgbClr val="FF0000"/>
              </a:gs>
              <a:gs pos="100000">
                <a:srgbClr val="C00000"/>
              </a:gs>
            </a:gsLst>
            <a:lin ang="5400000" scaled="1"/>
          </a:gradFill>
          <a:ln w="25400" cap="flat" cmpd="sng" algn="ctr">
            <a:solidFill>
              <a:srgbClr val="012F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377909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6" name="Picture 9" descr="PE01561_"/>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24192" y="3621022"/>
            <a:ext cx="3744416" cy="248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userDrawn="1"/>
        </p:nvSpPr>
        <p:spPr bwMode="auto">
          <a:xfrm>
            <a:off x="548747" y="1044155"/>
            <a:ext cx="4243726"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chemeClr val="tx1">
                    <a:lumMod val="75000"/>
                    <a:lumOff val="25000"/>
                  </a:schemeClr>
                </a:solidFill>
                <a:effectLst>
                  <a:outerShdw blurRad="38100" dist="38100" dir="2700000" algn="tl">
                    <a:srgbClr val="C0C0C0"/>
                  </a:outerShdw>
                </a:effectLst>
                <a:latin typeface="Arial Black" panose="020B0A04020102020204" pitchFamily="34" charset="0"/>
              </a:rPr>
              <a:t>Thank you</a:t>
            </a:r>
            <a:r>
              <a:rPr lang="en-US" altLang="zh-CN" sz="5333" b="1" dirty="0">
                <a:solidFill>
                  <a:schemeClr val="tx1">
                    <a:lumMod val="75000"/>
                    <a:lumOff val="25000"/>
                  </a:schemeClr>
                </a:solidFill>
                <a:effectLst>
                  <a:outerShdw blurRad="38100" dist="38100" dir="2700000" algn="tl">
                    <a:srgbClr val="C0C0C0"/>
                  </a:outerShdw>
                </a:effectLst>
              </a:rPr>
              <a:t> </a:t>
            </a:r>
          </a:p>
        </p:txBody>
      </p:sp>
      <p:sp>
        <p:nvSpPr>
          <p:cNvPr id="8" name="Text Box 11"/>
          <p:cNvSpPr txBox="1">
            <a:spLocks noChangeArrowheads="1"/>
          </p:cNvSpPr>
          <p:nvPr userDrawn="1"/>
        </p:nvSpPr>
        <p:spPr bwMode="auto">
          <a:xfrm>
            <a:off x="4861929" y="2692595"/>
            <a:ext cx="2064989"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rgbClr val="FF0000"/>
                </a:solidFill>
                <a:effectLst>
                  <a:outerShdw blurRad="38100" dist="38100" dir="2700000" algn="tl">
                    <a:srgbClr val="C0C0C0"/>
                  </a:outerShdw>
                </a:effectLst>
                <a:latin typeface="Arial Black" panose="020B0A04020102020204" pitchFamily="34" charset="0"/>
              </a:rPr>
              <a:t>Q</a:t>
            </a:r>
            <a:r>
              <a:rPr lang="en-US" altLang="zh-CN" sz="5333" b="1" i="1" dirty="0">
                <a:solidFill>
                  <a:srgbClr val="3366FF"/>
                </a:solidFill>
                <a:effectLst>
                  <a:outerShdw blurRad="38100" dist="38100" dir="2700000" algn="tl">
                    <a:srgbClr val="C0C0C0"/>
                  </a:outerShdw>
                </a:effectLst>
                <a:latin typeface="Arial Black" panose="020B0A04020102020204" pitchFamily="34" charset="0"/>
              </a:rPr>
              <a:t>&amp;</a:t>
            </a:r>
            <a:r>
              <a:rPr lang="en-US" altLang="zh-CN" sz="5333" b="1" i="1" dirty="0">
                <a:solidFill>
                  <a:srgbClr val="33CC33"/>
                </a:solidFill>
                <a:effectLst>
                  <a:outerShdw blurRad="38100" dist="38100" dir="2700000" algn="tl">
                    <a:srgbClr val="C0C0C0"/>
                  </a:outerShdw>
                </a:effectLst>
                <a:latin typeface="Arial Black" panose="020B0A04020102020204" pitchFamily="34" charset="0"/>
              </a:rPr>
              <a:t>A</a:t>
            </a:r>
            <a:r>
              <a:rPr lang="en-US" altLang="zh-CN" sz="5333" b="1" dirty="0">
                <a:effectLst>
                  <a:outerShdw blurRad="38100" dist="38100" dir="2700000" algn="tl">
                    <a:srgbClr val="C0C0C0"/>
                  </a:outerShdw>
                </a:effectLst>
              </a:rPr>
              <a:t> </a:t>
            </a:r>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13332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导指摘">
    <p:spTree>
      <p:nvGrpSpPr>
        <p:cNvPr id="1" name=""/>
        <p:cNvGrpSpPr/>
        <p:nvPr/>
      </p:nvGrpSpPr>
      <p:grpSpPr>
        <a:xfrm>
          <a:off x="0" y="0"/>
          <a:ext cx="0" cy="0"/>
          <a:chOff x="0" y="0"/>
          <a:chExt cx="0" cy="0"/>
        </a:xfrm>
      </p:grpSpPr>
      <p:sp>
        <p:nvSpPr>
          <p:cNvPr id="3" name="矩形 106"/>
          <p:cNvSpPr>
            <a:spLocks noChangeArrowheads="1"/>
          </p:cNvSpPr>
          <p:nvPr userDrawn="1"/>
        </p:nvSpPr>
        <p:spPr bwMode="auto">
          <a:xfrm>
            <a:off x="3119669"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领 导 指 摘</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42849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附件">
    <p:spTree>
      <p:nvGrpSpPr>
        <p:cNvPr id="1" name=""/>
        <p:cNvGrpSpPr/>
        <p:nvPr/>
      </p:nvGrpSpPr>
      <p:grpSpPr>
        <a:xfrm>
          <a:off x="0" y="0"/>
          <a:ext cx="0" cy="0"/>
          <a:chOff x="0" y="0"/>
          <a:chExt cx="0" cy="0"/>
        </a:xfrm>
      </p:grpSpPr>
      <p:sp>
        <p:nvSpPr>
          <p:cNvPr id="4" name="矩形 106"/>
          <p:cNvSpPr>
            <a:spLocks noChangeArrowheads="1"/>
          </p:cNvSpPr>
          <p:nvPr userDrawn="1"/>
        </p:nvSpPr>
        <p:spPr bwMode="auto">
          <a:xfrm>
            <a:off x="3311691"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附   件</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284620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正方形/長方形 2"/>
          <p:cNvSpPr/>
          <p:nvPr userDrawn="1"/>
        </p:nvSpPr>
        <p:spPr>
          <a:xfrm>
            <a:off x="0" y="0"/>
            <a:ext cx="12192000" cy="6858000"/>
          </a:xfrm>
          <a:prstGeom prst="rect">
            <a:avLst/>
          </a:prstGeom>
          <a:gradFill flip="none" rotWithShape="1">
            <a:gsLst>
              <a:gs pos="0">
                <a:schemeClr val="bg1">
                  <a:lumMod val="85000"/>
                </a:schemeClr>
              </a:gs>
              <a:gs pos="43000">
                <a:schemeClr val="bg1">
                  <a:lumMod val="46000"/>
                  <a:lumOff val="54000"/>
                  <a:alpha val="3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15"/>
          </a:p>
        </p:txBody>
      </p:sp>
      <p:sp>
        <p:nvSpPr>
          <p:cNvPr id="4" name="矩形 3"/>
          <p:cNvSpPr/>
          <p:nvPr userDrawn="1"/>
        </p:nvSpPr>
        <p:spPr>
          <a:xfrm>
            <a:off x="0" y="6262255"/>
            <a:ext cx="12191996" cy="595745"/>
          </a:xfrm>
          <a:prstGeom prst="rect">
            <a:avLst/>
          </a:prstGeom>
          <a:solidFill>
            <a:srgbClr val="EF8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userDrawn="1"/>
        </p:nvSpPr>
        <p:spPr>
          <a:xfrm>
            <a:off x="8794376" y="6262254"/>
            <a:ext cx="3397620" cy="595746"/>
          </a:xfrm>
          <a:custGeom>
            <a:avLst/>
            <a:gdLst>
              <a:gd name="connsiteX0" fmla="*/ 418126 w 3397620"/>
              <a:gd name="connsiteY0" fmla="*/ 0 h 595747"/>
              <a:gd name="connsiteX1" fmla="*/ 3397620 w 3397620"/>
              <a:gd name="connsiteY1" fmla="*/ 0 h 595747"/>
              <a:gd name="connsiteX2" fmla="*/ 3397620 w 3397620"/>
              <a:gd name="connsiteY2" fmla="*/ 595747 h 595747"/>
              <a:gd name="connsiteX3" fmla="*/ 0 w 3397620"/>
              <a:gd name="connsiteY3" fmla="*/ 595747 h 595747"/>
              <a:gd name="connsiteX4" fmla="*/ 418126 w 3397620"/>
              <a:gd name="connsiteY4" fmla="*/ 0 h 59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7620" h="595747">
                <a:moveTo>
                  <a:pt x="418126" y="0"/>
                </a:moveTo>
                <a:lnTo>
                  <a:pt x="3397620" y="0"/>
                </a:lnTo>
                <a:lnTo>
                  <a:pt x="3397620" y="595747"/>
                </a:lnTo>
                <a:lnTo>
                  <a:pt x="0" y="595747"/>
                </a:lnTo>
                <a:lnTo>
                  <a:pt x="418126" y="0"/>
                </a:lnTo>
                <a:close/>
              </a:path>
            </a:pathLst>
          </a:custGeom>
          <a:solidFill>
            <a:srgbClr val="01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userDrawn="1"/>
        </p:nvSpPr>
        <p:spPr>
          <a:xfrm>
            <a:off x="9835904" y="6406236"/>
            <a:ext cx="2067601" cy="307777"/>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专业 ● 服务 ● 共创价值</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8" name="灯片编号占位符 7"/>
          <p:cNvSpPr txBox="1">
            <a:spLocks/>
          </p:cNvSpPr>
          <p:nvPr userDrawn="1"/>
        </p:nvSpPr>
        <p:spPr>
          <a:xfrm>
            <a:off x="8289546" y="6406236"/>
            <a:ext cx="50482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866B30-BDE5-4977-9A7E-1A0FEAD1CAC5}" type="slidenum">
              <a:rPr lang="zh-CN" altLang="en-US" sz="1800" kern="1200" smtClean="0">
                <a:solidFill>
                  <a:schemeClr val="bg1"/>
                </a:solidFill>
                <a:latin typeface="微软雅黑" panose="020B0503020204020204" pitchFamily="34" charset="-122"/>
                <a:ea typeface="微软雅黑" panose="020B0503020204020204" pitchFamily="34" charset="-122"/>
                <a:cs typeface="+mn-cs"/>
              </a:rPr>
              <a:pPr algn="ctr"/>
              <a:t>‹#›</a:t>
            </a:fld>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20057434"/>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2"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233473" cy="465926"/>
          </a:xfrm>
        </p:spPr>
        <p:txBody>
          <a:bodyPr/>
          <a:lstStyle/>
          <a:p>
            <a:r>
              <a:rPr lang="zh-CN" altLang="en-US" dirty="0" smtClean="0"/>
              <a:t>补正一</a:t>
            </a:r>
            <a:endParaRPr lang="zh-CN" altLang="en-US" dirty="0"/>
          </a:p>
        </p:txBody>
      </p:sp>
      <p:sp>
        <p:nvSpPr>
          <p:cNvPr id="3" name="副标题 2"/>
          <p:cNvSpPr>
            <a:spLocks noGrp="1"/>
          </p:cNvSpPr>
          <p:nvPr>
            <p:ph type="subTitle" idx="1"/>
          </p:nvPr>
        </p:nvSpPr>
        <p:spPr>
          <a:xfrm>
            <a:off x="674965" y="1370125"/>
            <a:ext cx="10577921" cy="3662541"/>
          </a:xfrm>
        </p:spPr>
        <p:txBody>
          <a:bodyPr/>
          <a:lstStyle/>
          <a:p>
            <a:r>
              <a:rPr lang="zh-CN" altLang="en-US" dirty="0" smtClean="0"/>
              <a:t>岗位序列：</a:t>
            </a:r>
            <a:endParaRPr lang="en-US" altLang="zh-CN" dirty="0" smtClean="0"/>
          </a:p>
          <a:p>
            <a:pPr marL="342900" indent="-342900">
              <a:buFont typeface="Wingdings" panose="05000000000000000000" pitchFamily="2" charset="2"/>
              <a:buChar char="l"/>
            </a:pPr>
            <a:r>
              <a:rPr lang="zh-CN" altLang="en-US" dirty="0" smtClean="0"/>
              <a:t>管理序列</a:t>
            </a:r>
            <a:r>
              <a:rPr lang="en-US" altLang="zh-CN" dirty="0" smtClean="0"/>
              <a:t>(M)</a:t>
            </a:r>
            <a:endParaRPr lang="en-US" altLang="zh-CN" dirty="0"/>
          </a:p>
          <a:p>
            <a:pPr marL="342900" indent="-342900">
              <a:buFont typeface="Wingdings" panose="05000000000000000000" pitchFamily="2" charset="2"/>
              <a:buChar char="l"/>
            </a:pPr>
            <a:r>
              <a:rPr lang="zh-CN" altLang="en-US" dirty="0" smtClean="0"/>
              <a:t>专业序列</a:t>
            </a:r>
            <a:r>
              <a:rPr lang="en-US" altLang="zh-CN" dirty="0" smtClean="0"/>
              <a:t>(P) </a:t>
            </a:r>
            <a:endParaRPr lang="en-US" altLang="zh-CN" dirty="0"/>
          </a:p>
          <a:p>
            <a:pPr marL="342900" indent="-342900">
              <a:buFont typeface="Wingdings" panose="05000000000000000000" pitchFamily="2" charset="2"/>
              <a:buChar char="l"/>
            </a:pPr>
            <a:r>
              <a:rPr lang="zh-CN" altLang="en-US" dirty="0" smtClean="0">
                <a:solidFill>
                  <a:srgbClr val="C00000"/>
                </a:solidFill>
              </a:rPr>
              <a:t>技能序列</a:t>
            </a:r>
            <a:r>
              <a:rPr lang="en-US" altLang="zh-CN" dirty="0" smtClean="0">
                <a:solidFill>
                  <a:srgbClr val="C00000"/>
                </a:solidFill>
              </a:rPr>
              <a:t>(A) </a:t>
            </a:r>
            <a:endParaRPr lang="en-US" altLang="zh-CN" dirty="0">
              <a:solidFill>
                <a:srgbClr val="C00000"/>
              </a:solidFill>
            </a:endParaRPr>
          </a:p>
          <a:p>
            <a:pPr marL="342900" indent="-342900">
              <a:buFont typeface="Wingdings" panose="05000000000000000000" pitchFamily="2" charset="2"/>
              <a:buChar char="l"/>
            </a:pPr>
            <a:r>
              <a:rPr lang="zh-CN" altLang="en-US" dirty="0" smtClean="0">
                <a:solidFill>
                  <a:srgbClr val="C00000"/>
                </a:solidFill>
              </a:rPr>
              <a:t>作业序列</a:t>
            </a:r>
            <a:r>
              <a:rPr lang="en-US" altLang="zh-CN" dirty="0" smtClean="0">
                <a:solidFill>
                  <a:srgbClr val="C00000"/>
                </a:solidFill>
              </a:rPr>
              <a:t>(N) </a:t>
            </a:r>
            <a:endParaRPr lang="en-US" altLang="zh-CN" dirty="0">
              <a:solidFill>
                <a:srgbClr val="C00000"/>
              </a:solidFill>
            </a:endParaRPr>
          </a:p>
          <a:p>
            <a:pPr marL="342900" indent="-342900">
              <a:buFont typeface="Wingdings" panose="05000000000000000000" pitchFamily="2" charset="2"/>
              <a:buChar char="l"/>
            </a:pPr>
            <a:r>
              <a:rPr lang="zh-CN" altLang="en-US" dirty="0" smtClean="0"/>
              <a:t>销售序列</a:t>
            </a:r>
            <a:r>
              <a:rPr lang="en-US" altLang="zh-CN" dirty="0" smtClean="0"/>
              <a:t>(S)</a:t>
            </a:r>
            <a:endParaRPr lang="en-US" altLang="zh-CN" dirty="0"/>
          </a:p>
          <a:p>
            <a:pPr marL="342900" indent="-342900">
              <a:buFont typeface="Wingdings" panose="05000000000000000000" pitchFamily="2" charset="2"/>
              <a:buChar char="l"/>
            </a:pPr>
            <a:r>
              <a:rPr lang="zh-CN" altLang="en-US" dirty="0" smtClean="0"/>
              <a:t>技术序列</a:t>
            </a:r>
            <a:r>
              <a:rPr lang="en-US" altLang="zh-CN" dirty="0" smtClean="0"/>
              <a:t>(T)</a:t>
            </a:r>
            <a:endParaRPr lang="zh-CN" altLang="en-US" dirty="0"/>
          </a:p>
        </p:txBody>
      </p:sp>
    </p:spTree>
    <p:extLst>
      <p:ext uri="{BB962C8B-B14F-4D97-AF65-F5344CB8AC3E}">
        <p14:creationId xmlns:p14="http://schemas.microsoft.com/office/powerpoint/2010/main" val="696574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任务管理</a:t>
            </a:r>
            <a:r>
              <a:rPr lang="en-US" altLang="zh-CN" dirty="0"/>
              <a:t>-</a:t>
            </a:r>
            <a:r>
              <a:rPr lang="zh-CN" altLang="en-US" dirty="0" smtClean="0"/>
              <a:t>定义调度</a:t>
            </a:r>
            <a:endParaRPr lang="zh-CN" altLang="en-US" dirty="0"/>
          </a:p>
        </p:txBody>
      </p:sp>
      <p:sp>
        <p:nvSpPr>
          <p:cNvPr id="3" name="副标题 2"/>
          <p:cNvSpPr>
            <a:spLocks noGrp="1"/>
          </p:cNvSpPr>
          <p:nvPr>
            <p:ph type="subTitle" idx="1"/>
          </p:nvPr>
        </p:nvSpPr>
        <p:spPr>
          <a:xfrm>
            <a:off x="674965" y="818190"/>
            <a:ext cx="11047478" cy="492443"/>
          </a:xfrm>
        </p:spPr>
        <p:txBody>
          <a:bodyPr/>
          <a:lstStyle/>
          <a:p>
            <a:r>
              <a:rPr lang="en-US" altLang="zh-CN" dirty="0" err="1"/>
              <a:t>cron</a:t>
            </a:r>
            <a:r>
              <a:rPr lang="zh-CN" altLang="en-US" dirty="0"/>
              <a:t>表达式是一</a:t>
            </a:r>
            <a:r>
              <a:rPr lang="zh-CN" altLang="en-US" dirty="0" smtClean="0"/>
              <a:t>个通用特定</a:t>
            </a:r>
            <a:r>
              <a:rPr lang="zh-CN" altLang="en-US" dirty="0"/>
              <a:t>的规则指定</a:t>
            </a:r>
            <a:r>
              <a:rPr lang="zh-CN" altLang="en-US" dirty="0" smtClean="0"/>
              <a:t>时间的字符串</a:t>
            </a:r>
            <a:r>
              <a:rPr lang="zh-CN" altLang="en-US" dirty="0"/>
              <a:t>，分为</a:t>
            </a:r>
            <a:r>
              <a:rPr lang="en-US" altLang="zh-CN" dirty="0"/>
              <a:t>6</a:t>
            </a:r>
            <a:r>
              <a:rPr lang="zh-CN" altLang="en-US" dirty="0"/>
              <a:t>或</a:t>
            </a:r>
            <a:r>
              <a:rPr lang="en-US" altLang="zh-CN" dirty="0"/>
              <a:t>7</a:t>
            </a:r>
            <a:r>
              <a:rPr lang="zh-CN" altLang="en-US" dirty="0"/>
              <a:t>个域，每两个域之间用空格</a:t>
            </a:r>
            <a:r>
              <a:rPr lang="zh-CN" altLang="en-US" dirty="0" smtClean="0"/>
              <a:t>分隔</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20381096"/>
              </p:ext>
            </p:extLst>
          </p:nvPr>
        </p:nvGraphicFramePr>
        <p:xfrm>
          <a:off x="762858" y="1414083"/>
          <a:ext cx="10613595" cy="1658312"/>
        </p:xfrm>
        <a:graphic>
          <a:graphicData uri="http://schemas.openxmlformats.org/drawingml/2006/table">
            <a:tbl>
              <a:tblPr/>
              <a:tblGrid>
                <a:gridCol w="2605651">
                  <a:extLst>
                    <a:ext uri="{9D8B030D-6E8A-4147-A177-3AD203B41FA5}">
                      <a16:colId xmlns:a16="http://schemas.microsoft.com/office/drawing/2014/main" val="20000"/>
                    </a:ext>
                  </a:extLst>
                </a:gridCol>
                <a:gridCol w="4406416">
                  <a:extLst>
                    <a:ext uri="{9D8B030D-6E8A-4147-A177-3AD203B41FA5}">
                      <a16:colId xmlns:a16="http://schemas.microsoft.com/office/drawing/2014/main" val="20001"/>
                    </a:ext>
                  </a:extLst>
                </a:gridCol>
                <a:gridCol w="3601528">
                  <a:extLst>
                    <a:ext uri="{9D8B030D-6E8A-4147-A177-3AD203B41FA5}">
                      <a16:colId xmlns:a16="http://schemas.microsoft.com/office/drawing/2014/main" val="20002"/>
                    </a:ext>
                  </a:extLst>
                </a:gridCol>
              </a:tblGrid>
              <a:tr h="207289">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字段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允许值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允许的特殊字符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07289">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秒（</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Seconds）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0~59</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的整数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 - * /    </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四个字符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289">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Minutes）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0~59</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的整数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 - * /    </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四个字符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289">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小时（</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Hours）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0~23</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的整数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 - * /    </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四个字符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289">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日期（</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DayofMonth）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1~31</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的整数（但是你需要考虑你月的天数）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 ? / L W C     </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八个字符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7289">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月份（</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Month）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1~12</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的整数或者 </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JAN-DEC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 - * /    </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四个字符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7289">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星期（</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DayofWeek）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1~7</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的整数或者 </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SUN-SAT （1=SUN）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 * ? / L C #     </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八个字符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7289">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年</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可选，留空</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1970~2099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 - * /    </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四个字符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副标题 2"/>
          <p:cNvSpPr txBox="1">
            <a:spLocks/>
          </p:cNvSpPr>
          <p:nvPr/>
        </p:nvSpPr>
        <p:spPr>
          <a:xfrm>
            <a:off x="674965" y="3322493"/>
            <a:ext cx="10701489" cy="281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000" dirty="0"/>
              <a:t>（</a:t>
            </a:r>
            <a:r>
              <a:rPr lang="en-US" altLang="zh-CN" sz="1000" dirty="0"/>
              <a:t>1</a:t>
            </a:r>
            <a:r>
              <a:rPr lang="zh-CN" altLang="en-US" sz="1000" dirty="0"/>
              <a:t>）*：表示匹配该域的任意值。假如在</a:t>
            </a:r>
            <a:r>
              <a:rPr lang="en-US" altLang="zh-CN" sz="1000" dirty="0"/>
              <a:t>Minutes</a:t>
            </a:r>
            <a:r>
              <a:rPr lang="zh-CN" altLang="en-US" sz="1000" dirty="0"/>
              <a:t>域使用*</a:t>
            </a:r>
            <a:r>
              <a:rPr lang="en-US" altLang="zh-CN" sz="1000" dirty="0"/>
              <a:t>, </a:t>
            </a:r>
            <a:r>
              <a:rPr lang="zh-CN" altLang="en-US" sz="1000" dirty="0"/>
              <a:t>即表示每分钟都会触发事件。</a:t>
            </a:r>
          </a:p>
          <a:p>
            <a:pPr>
              <a:lnSpc>
                <a:spcPct val="100000"/>
              </a:lnSpc>
            </a:pPr>
            <a:r>
              <a:rPr lang="zh-CN" altLang="en-US" sz="1000" dirty="0" smtClean="0"/>
              <a:t>（</a:t>
            </a:r>
            <a:r>
              <a:rPr lang="en-US" altLang="zh-CN" sz="1000" dirty="0"/>
              <a:t>2</a:t>
            </a:r>
            <a:r>
              <a:rPr lang="zh-CN" altLang="en-US" sz="1000" dirty="0"/>
              <a:t>）</a:t>
            </a:r>
            <a:r>
              <a:rPr lang="en-US" altLang="zh-CN" sz="1000" dirty="0"/>
              <a:t>?</a:t>
            </a:r>
            <a:r>
              <a:rPr lang="zh-CN" altLang="en-US" sz="1000" dirty="0"/>
              <a:t>：只能用在</a:t>
            </a:r>
            <a:r>
              <a:rPr lang="en-US" altLang="zh-CN" sz="1000" dirty="0" err="1"/>
              <a:t>DayofMonth</a:t>
            </a:r>
            <a:r>
              <a:rPr lang="zh-CN" altLang="en-US" sz="1000" dirty="0"/>
              <a:t>和</a:t>
            </a:r>
            <a:r>
              <a:rPr lang="en-US" altLang="zh-CN" sz="1000" dirty="0" err="1"/>
              <a:t>DayofWeek</a:t>
            </a:r>
            <a:r>
              <a:rPr lang="zh-CN" altLang="en-US" sz="1000" dirty="0"/>
              <a:t>两个域。它也匹配域的任意值，但实际不会。因为</a:t>
            </a:r>
            <a:r>
              <a:rPr lang="en-US" altLang="zh-CN" sz="1000" dirty="0" err="1"/>
              <a:t>DayofMonth</a:t>
            </a:r>
            <a:r>
              <a:rPr lang="zh-CN" altLang="en-US" sz="1000" dirty="0"/>
              <a:t>和</a:t>
            </a:r>
            <a:r>
              <a:rPr lang="en-US" altLang="zh-CN" sz="1000" dirty="0" err="1"/>
              <a:t>DayofWeek</a:t>
            </a:r>
            <a:r>
              <a:rPr lang="zh-CN" altLang="en-US" sz="1000" dirty="0"/>
              <a:t>会相互影响。例如想在每月的</a:t>
            </a:r>
            <a:r>
              <a:rPr lang="en-US" altLang="zh-CN" sz="1000" dirty="0"/>
              <a:t>20</a:t>
            </a:r>
            <a:r>
              <a:rPr lang="zh-CN" altLang="en-US" sz="1000" dirty="0"/>
              <a:t>日触发调度，不管</a:t>
            </a:r>
            <a:r>
              <a:rPr lang="en-US" altLang="zh-CN" sz="1000" dirty="0"/>
              <a:t>20</a:t>
            </a:r>
            <a:r>
              <a:rPr lang="zh-CN" altLang="en-US" sz="1000" dirty="0"/>
              <a:t>日到底是星期几，则只能使用如下写法： </a:t>
            </a:r>
            <a:r>
              <a:rPr lang="en-US" altLang="zh-CN" sz="1000" dirty="0"/>
              <a:t>13 13 15 20 * ?, </a:t>
            </a:r>
            <a:r>
              <a:rPr lang="zh-CN" altLang="en-US" sz="1000" dirty="0"/>
              <a:t>其中最后一位只能用？，而不能使用*，如果使用*表示不管星期几都会触发，实际上并不是这样。</a:t>
            </a:r>
          </a:p>
          <a:p>
            <a:pPr>
              <a:lnSpc>
                <a:spcPct val="100000"/>
              </a:lnSpc>
            </a:pPr>
            <a:r>
              <a:rPr lang="zh-CN" altLang="en-US" sz="1000" dirty="0" smtClean="0"/>
              <a:t>（</a:t>
            </a:r>
            <a:r>
              <a:rPr lang="en-US" altLang="zh-CN" sz="1000" dirty="0"/>
              <a:t>3</a:t>
            </a:r>
            <a:r>
              <a:rPr lang="zh-CN" altLang="en-US" sz="1000" dirty="0"/>
              <a:t>）</a:t>
            </a:r>
            <a:r>
              <a:rPr lang="en-US" altLang="zh-CN" sz="1000" dirty="0"/>
              <a:t>-</a:t>
            </a:r>
            <a:r>
              <a:rPr lang="zh-CN" altLang="en-US" sz="1000" dirty="0"/>
              <a:t>：表示范围。例如在</a:t>
            </a:r>
            <a:r>
              <a:rPr lang="en-US" altLang="zh-CN" sz="1000" dirty="0"/>
              <a:t>Minutes</a:t>
            </a:r>
            <a:r>
              <a:rPr lang="zh-CN" altLang="en-US" sz="1000" dirty="0"/>
              <a:t>域使用</a:t>
            </a:r>
            <a:r>
              <a:rPr lang="en-US" altLang="zh-CN" sz="1000" dirty="0"/>
              <a:t>5-20</a:t>
            </a:r>
            <a:r>
              <a:rPr lang="zh-CN" altLang="en-US" sz="1000" dirty="0"/>
              <a:t>，表示从</a:t>
            </a:r>
            <a:r>
              <a:rPr lang="en-US" altLang="zh-CN" sz="1000" dirty="0"/>
              <a:t>5</a:t>
            </a:r>
            <a:r>
              <a:rPr lang="zh-CN" altLang="en-US" sz="1000" dirty="0"/>
              <a:t>分到</a:t>
            </a:r>
            <a:r>
              <a:rPr lang="en-US" altLang="zh-CN" sz="1000" dirty="0"/>
              <a:t>20</a:t>
            </a:r>
            <a:r>
              <a:rPr lang="zh-CN" altLang="en-US" sz="1000" dirty="0"/>
              <a:t>分钟每分钟触发一次 </a:t>
            </a:r>
          </a:p>
          <a:p>
            <a:pPr>
              <a:lnSpc>
                <a:spcPct val="100000"/>
              </a:lnSpc>
            </a:pPr>
            <a:r>
              <a:rPr lang="zh-CN" altLang="en-US" sz="1000" dirty="0" smtClean="0"/>
              <a:t>（</a:t>
            </a:r>
            <a:r>
              <a:rPr lang="en-US" altLang="zh-CN" sz="1000" dirty="0"/>
              <a:t>4</a:t>
            </a:r>
            <a:r>
              <a:rPr lang="zh-CN" altLang="en-US" sz="1000" dirty="0"/>
              <a:t>）</a:t>
            </a:r>
            <a:r>
              <a:rPr lang="en-US" altLang="zh-CN" sz="1000" dirty="0"/>
              <a:t>/</a:t>
            </a:r>
            <a:r>
              <a:rPr lang="zh-CN" altLang="en-US" sz="1000" dirty="0"/>
              <a:t>：表示起始时间开始触发，然后每隔固定时间触发一次。例如在</a:t>
            </a:r>
            <a:r>
              <a:rPr lang="en-US" altLang="zh-CN" sz="1000" dirty="0"/>
              <a:t>Minutes</a:t>
            </a:r>
            <a:r>
              <a:rPr lang="zh-CN" altLang="en-US" sz="1000" dirty="0"/>
              <a:t>域使用</a:t>
            </a:r>
            <a:r>
              <a:rPr lang="en-US" altLang="zh-CN" sz="1000" dirty="0"/>
              <a:t>5/20,</a:t>
            </a:r>
            <a:r>
              <a:rPr lang="zh-CN" altLang="en-US" sz="1000" dirty="0"/>
              <a:t>则意味着</a:t>
            </a:r>
            <a:r>
              <a:rPr lang="en-US" altLang="zh-CN" sz="1000" dirty="0"/>
              <a:t>5</a:t>
            </a:r>
            <a:r>
              <a:rPr lang="zh-CN" altLang="en-US" sz="1000" dirty="0"/>
              <a:t>分钟触发一次，而</a:t>
            </a:r>
            <a:r>
              <a:rPr lang="en-US" altLang="zh-CN" sz="1000" dirty="0"/>
              <a:t>25</a:t>
            </a:r>
            <a:r>
              <a:rPr lang="zh-CN" altLang="en-US" sz="1000" dirty="0"/>
              <a:t>，</a:t>
            </a:r>
            <a:r>
              <a:rPr lang="en-US" altLang="zh-CN" sz="1000" dirty="0"/>
              <a:t>45</a:t>
            </a:r>
            <a:r>
              <a:rPr lang="zh-CN" altLang="en-US" sz="1000" dirty="0"/>
              <a:t>等分别触发一次</a:t>
            </a:r>
            <a:r>
              <a:rPr lang="en-US" altLang="zh-CN" sz="1000" dirty="0"/>
              <a:t>. </a:t>
            </a:r>
          </a:p>
          <a:p>
            <a:pPr>
              <a:lnSpc>
                <a:spcPct val="100000"/>
              </a:lnSpc>
            </a:pPr>
            <a:r>
              <a:rPr lang="zh-CN" altLang="en-US" sz="1000" dirty="0" smtClean="0"/>
              <a:t>（</a:t>
            </a:r>
            <a:r>
              <a:rPr lang="en-US" altLang="zh-CN" sz="1000" dirty="0"/>
              <a:t>5</a:t>
            </a:r>
            <a:r>
              <a:rPr lang="zh-CN" altLang="en-US" sz="1000" dirty="0"/>
              <a:t>）</a:t>
            </a:r>
            <a:r>
              <a:rPr lang="en-US" altLang="zh-CN" sz="1000" dirty="0"/>
              <a:t>,</a:t>
            </a:r>
            <a:r>
              <a:rPr lang="zh-CN" altLang="en-US" sz="1000" dirty="0"/>
              <a:t>：表示列出枚举值。例如：在</a:t>
            </a:r>
            <a:r>
              <a:rPr lang="en-US" altLang="zh-CN" sz="1000" dirty="0"/>
              <a:t>Minutes</a:t>
            </a:r>
            <a:r>
              <a:rPr lang="zh-CN" altLang="en-US" sz="1000" dirty="0"/>
              <a:t>域使用</a:t>
            </a:r>
            <a:r>
              <a:rPr lang="en-US" altLang="zh-CN" sz="1000" dirty="0"/>
              <a:t>5,20</a:t>
            </a:r>
            <a:r>
              <a:rPr lang="zh-CN" altLang="en-US" sz="1000" dirty="0"/>
              <a:t>，则意味着在</a:t>
            </a:r>
            <a:r>
              <a:rPr lang="en-US" altLang="zh-CN" sz="1000" dirty="0"/>
              <a:t>5</a:t>
            </a:r>
            <a:r>
              <a:rPr lang="zh-CN" altLang="en-US" sz="1000" dirty="0"/>
              <a:t>和</a:t>
            </a:r>
            <a:r>
              <a:rPr lang="en-US" altLang="zh-CN" sz="1000" dirty="0"/>
              <a:t>20</a:t>
            </a:r>
            <a:r>
              <a:rPr lang="zh-CN" altLang="en-US" sz="1000" dirty="0"/>
              <a:t>分每分钟触发一次。 </a:t>
            </a:r>
          </a:p>
          <a:p>
            <a:pPr>
              <a:lnSpc>
                <a:spcPct val="100000"/>
              </a:lnSpc>
            </a:pPr>
            <a:r>
              <a:rPr lang="zh-CN" altLang="en-US" sz="1000" dirty="0" smtClean="0"/>
              <a:t>（</a:t>
            </a:r>
            <a:r>
              <a:rPr lang="en-US" altLang="zh-CN" sz="1000" dirty="0"/>
              <a:t>6</a:t>
            </a:r>
            <a:r>
              <a:rPr lang="zh-CN" altLang="en-US" sz="1000" dirty="0"/>
              <a:t>）</a:t>
            </a:r>
            <a:r>
              <a:rPr lang="en-US" altLang="zh-CN" sz="1000" dirty="0"/>
              <a:t>L</a:t>
            </a:r>
            <a:r>
              <a:rPr lang="zh-CN" altLang="en-US" sz="1000" dirty="0"/>
              <a:t>：表示最后，只能出现在</a:t>
            </a:r>
            <a:r>
              <a:rPr lang="en-US" altLang="zh-CN" sz="1000" dirty="0" err="1"/>
              <a:t>DayofWeek</a:t>
            </a:r>
            <a:r>
              <a:rPr lang="zh-CN" altLang="en-US" sz="1000" dirty="0"/>
              <a:t>和</a:t>
            </a:r>
            <a:r>
              <a:rPr lang="en-US" altLang="zh-CN" sz="1000" dirty="0" err="1"/>
              <a:t>DayofMonth</a:t>
            </a:r>
            <a:r>
              <a:rPr lang="zh-CN" altLang="en-US" sz="1000" dirty="0"/>
              <a:t>域。如果在</a:t>
            </a:r>
            <a:r>
              <a:rPr lang="en-US" altLang="zh-CN" sz="1000" dirty="0" err="1"/>
              <a:t>DayofWeek</a:t>
            </a:r>
            <a:r>
              <a:rPr lang="zh-CN" altLang="en-US" sz="1000" dirty="0"/>
              <a:t>域使用</a:t>
            </a:r>
            <a:r>
              <a:rPr lang="en-US" altLang="zh-CN" sz="1000" dirty="0"/>
              <a:t>5L,</a:t>
            </a:r>
            <a:r>
              <a:rPr lang="zh-CN" altLang="en-US" sz="1000" dirty="0"/>
              <a:t>意味着在最后的一个星期四触发。 </a:t>
            </a:r>
          </a:p>
          <a:p>
            <a:pPr>
              <a:lnSpc>
                <a:spcPct val="100000"/>
              </a:lnSpc>
            </a:pPr>
            <a:r>
              <a:rPr lang="zh-CN" altLang="en-US" sz="1000" dirty="0" smtClean="0"/>
              <a:t>（</a:t>
            </a:r>
            <a:r>
              <a:rPr lang="en-US" altLang="zh-CN" sz="1000" dirty="0"/>
              <a:t>7</a:t>
            </a:r>
            <a:r>
              <a:rPr lang="zh-CN" altLang="en-US" sz="1000" dirty="0"/>
              <a:t>）</a:t>
            </a:r>
            <a:r>
              <a:rPr lang="en-US" altLang="zh-CN" sz="1000" dirty="0" smtClean="0"/>
              <a:t>W</a:t>
            </a:r>
            <a:r>
              <a:rPr lang="zh-CN" altLang="en-US" sz="1000" dirty="0" smtClean="0"/>
              <a:t>：表示</a:t>
            </a:r>
            <a:r>
              <a:rPr lang="zh-CN" altLang="en-US" sz="1000" dirty="0"/>
              <a:t>有效工作日</a:t>
            </a:r>
            <a:r>
              <a:rPr lang="en-US" altLang="zh-CN" sz="1000" dirty="0"/>
              <a:t>(</a:t>
            </a:r>
            <a:r>
              <a:rPr lang="zh-CN" altLang="en-US" sz="1000" dirty="0"/>
              <a:t>周一到周五</a:t>
            </a:r>
            <a:r>
              <a:rPr lang="en-US" altLang="zh-CN" sz="1000" dirty="0"/>
              <a:t>),</a:t>
            </a:r>
            <a:r>
              <a:rPr lang="zh-CN" altLang="en-US" sz="1000" dirty="0"/>
              <a:t>只能出现在</a:t>
            </a:r>
            <a:r>
              <a:rPr lang="en-US" altLang="zh-CN" sz="1000" dirty="0" err="1"/>
              <a:t>DayofMonth</a:t>
            </a:r>
            <a:r>
              <a:rPr lang="zh-CN" altLang="en-US" sz="1000" dirty="0"/>
              <a:t>域，系统将在离指定日期的最近的有效工作日触发事件。例如：在 </a:t>
            </a:r>
            <a:r>
              <a:rPr lang="en-US" altLang="zh-CN" sz="1000" dirty="0" err="1"/>
              <a:t>DayofMonth</a:t>
            </a:r>
            <a:r>
              <a:rPr lang="zh-CN" altLang="en-US" sz="1000" dirty="0"/>
              <a:t>使用</a:t>
            </a:r>
            <a:r>
              <a:rPr lang="en-US" altLang="zh-CN" sz="1000" dirty="0"/>
              <a:t>5W</a:t>
            </a:r>
            <a:r>
              <a:rPr lang="zh-CN" altLang="en-US" sz="1000" dirty="0"/>
              <a:t>，如果</a:t>
            </a:r>
            <a:r>
              <a:rPr lang="en-US" altLang="zh-CN" sz="1000" dirty="0"/>
              <a:t>5</a:t>
            </a:r>
            <a:r>
              <a:rPr lang="zh-CN" altLang="en-US" sz="1000" dirty="0"/>
              <a:t>日是星期六，则将在最近的工作日：星期五，即</a:t>
            </a:r>
            <a:r>
              <a:rPr lang="en-US" altLang="zh-CN" sz="1000" dirty="0"/>
              <a:t>4</a:t>
            </a:r>
            <a:r>
              <a:rPr lang="zh-CN" altLang="en-US" sz="1000" dirty="0"/>
              <a:t>日触发。如果</a:t>
            </a:r>
            <a:r>
              <a:rPr lang="en-US" altLang="zh-CN" sz="1000" dirty="0"/>
              <a:t>5</a:t>
            </a:r>
            <a:r>
              <a:rPr lang="zh-CN" altLang="en-US" sz="1000" dirty="0"/>
              <a:t>日是星期天，则在</a:t>
            </a:r>
            <a:r>
              <a:rPr lang="en-US" altLang="zh-CN" sz="1000" dirty="0"/>
              <a:t>6</a:t>
            </a:r>
            <a:r>
              <a:rPr lang="zh-CN" altLang="en-US" sz="1000" dirty="0"/>
              <a:t>日</a:t>
            </a:r>
            <a:r>
              <a:rPr lang="en-US" altLang="zh-CN" sz="1000" dirty="0"/>
              <a:t>(</a:t>
            </a:r>
            <a:r>
              <a:rPr lang="zh-CN" altLang="en-US" sz="1000" dirty="0"/>
              <a:t>周一</a:t>
            </a:r>
            <a:r>
              <a:rPr lang="en-US" altLang="zh-CN" sz="1000" dirty="0"/>
              <a:t>)</a:t>
            </a:r>
            <a:r>
              <a:rPr lang="zh-CN" altLang="en-US" sz="1000" dirty="0"/>
              <a:t>触发；如果</a:t>
            </a:r>
            <a:r>
              <a:rPr lang="en-US" altLang="zh-CN" sz="1000" dirty="0"/>
              <a:t>5</a:t>
            </a:r>
            <a:r>
              <a:rPr lang="zh-CN" altLang="en-US" sz="1000" dirty="0"/>
              <a:t>日在星期一到星期五中的一天，则就在</a:t>
            </a:r>
            <a:r>
              <a:rPr lang="en-US" altLang="zh-CN" sz="1000" dirty="0"/>
              <a:t>5</a:t>
            </a:r>
            <a:r>
              <a:rPr lang="zh-CN" altLang="en-US" sz="1000" dirty="0"/>
              <a:t>日触发。另外一点，</a:t>
            </a:r>
            <a:r>
              <a:rPr lang="en-US" altLang="zh-CN" sz="1000" dirty="0"/>
              <a:t>W</a:t>
            </a:r>
            <a:r>
              <a:rPr lang="zh-CN" altLang="en-US" sz="1000" dirty="0"/>
              <a:t>的最近寻找不会跨过月份 。</a:t>
            </a:r>
          </a:p>
          <a:p>
            <a:pPr>
              <a:lnSpc>
                <a:spcPct val="100000"/>
              </a:lnSpc>
            </a:pPr>
            <a:r>
              <a:rPr lang="zh-CN" altLang="en-US" sz="1000" dirty="0" smtClean="0"/>
              <a:t>（</a:t>
            </a:r>
            <a:r>
              <a:rPr lang="en-US" altLang="zh-CN" sz="1000" dirty="0"/>
              <a:t>8</a:t>
            </a:r>
            <a:r>
              <a:rPr lang="zh-CN" altLang="en-US" sz="1000" dirty="0"/>
              <a:t>）</a:t>
            </a:r>
            <a:r>
              <a:rPr lang="en-US" altLang="zh-CN" sz="1000" dirty="0" smtClean="0"/>
              <a:t>LW</a:t>
            </a:r>
            <a:r>
              <a:rPr lang="zh-CN" altLang="en-US" sz="1000" dirty="0" smtClean="0"/>
              <a:t>：这</a:t>
            </a:r>
            <a:r>
              <a:rPr lang="zh-CN" altLang="en-US" sz="1000" dirty="0"/>
              <a:t>两个字符可以连用，表示在某个月最后一个工作日，即最后一个星期五。 </a:t>
            </a:r>
          </a:p>
          <a:p>
            <a:pPr>
              <a:lnSpc>
                <a:spcPct val="100000"/>
              </a:lnSpc>
            </a:pPr>
            <a:r>
              <a:rPr lang="zh-CN" altLang="en-US" sz="1000" dirty="0" smtClean="0"/>
              <a:t>（</a:t>
            </a:r>
            <a:r>
              <a:rPr lang="en-US" altLang="zh-CN" sz="1000" dirty="0"/>
              <a:t>9</a:t>
            </a:r>
            <a:r>
              <a:rPr lang="zh-CN" altLang="en-US" sz="1000" dirty="0"/>
              <a:t>）</a:t>
            </a:r>
            <a:r>
              <a:rPr lang="en-US" altLang="zh-CN" sz="1000" dirty="0" smtClean="0"/>
              <a:t>#</a:t>
            </a:r>
            <a:r>
              <a:rPr lang="zh-CN" altLang="en-US" sz="1000" dirty="0" smtClean="0"/>
              <a:t>：用于</a:t>
            </a:r>
            <a:r>
              <a:rPr lang="zh-CN" altLang="en-US" sz="1000" dirty="0"/>
              <a:t>确定每个月第几个星期几，只能出现在</a:t>
            </a:r>
            <a:r>
              <a:rPr lang="en-US" altLang="zh-CN" sz="1000" dirty="0" err="1"/>
              <a:t>DayofMonth</a:t>
            </a:r>
            <a:r>
              <a:rPr lang="zh-CN" altLang="en-US" sz="1000" dirty="0"/>
              <a:t>域。例如在</a:t>
            </a:r>
            <a:r>
              <a:rPr lang="en-US" altLang="zh-CN" sz="1000" dirty="0"/>
              <a:t>4#2</a:t>
            </a:r>
            <a:r>
              <a:rPr lang="zh-CN" altLang="en-US" sz="1000" dirty="0"/>
              <a:t>，表示某月的第二个星期三。</a:t>
            </a:r>
          </a:p>
        </p:txBody>
      </p:sp>
    </p:spTree>
    <p:extLst>
      <p:ext uri="{BB962C8B-B14F-4D97-AF65-F5344CB8AC3E}">
        <p14:creationId xmlns:p14="http://schemas.microsoft.com/office/powerpoint/2010/main" val="2014247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任务管理</a:t>
            </a:r>
            <a:r>
              <a:rPr lang="en-US" altLang="zh-CN" dirty="0"/>
              <a:t>-</a:t>
            </a:r>
            <a:r>
              <a:rPr lang="zh-CN" altLang="en-US" dirty="0"/>
              <a:t>定义调度</a:t>
            </a:r>
          </a:p>
        </p:txBody>
      </p:sp>
      <p:sp>
        <p:nvSpPr>
          <p:cNvPr id="3" name="副标题 2"/>
          <p:cNvSpPr>
            <a:spLocks noGrp="1"/>
          </p:cNvSpPr>
          <p:nvPr>
            <p:ph type="subTitle" idx="1"/>
          </p:nvPr>
        </p:nvSpPr>
        <p:spPr>
          <a:xfrm>
            <a:off x="674965" y="999422"/>
            <a:ext cx="7917313" cy="492443"/>
          </a:xfrm>
        </p:spPr>
        <p:txBody>
          <a:bodyPr/>
          <a:lstStyle/>
          <a:p>
            <a:r>
              <a:rPr lang="en-US" altLang="zh-CN" dirty="0" err="1" smtClean="0"/>
              <a:t>Cron</a:t>
            </a:r>
            <a:r>
              <a:rPr lang="zh-CN" altLang="en-US" b="1" dirty="0"/>
              <a:t>常用</a:t>
            </a:r>
            <a:r>
              <a:rPr lang="zh-CN" altLang="en-US" b="1" dirty="0" smtClean="0"/>
              <a:t>表达式如下</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147391159"/>
              </p:ext>
            </p:extLst>
          </p:nvPr>
        </p:nvGraphicFramePr>
        <p:xfrm>
          <a:off x="674963" y="1581664"/>
          <a:ext cx="10198982" cy="4555518"/>
        </p:xfrm>
        <a:graphic>
          <a:graphicData uri="http://schemas.openxmlformats.org/drawingml/2006/table">
            <a:tbl>
              <a:tblPr/>
              <a:tblGrid>
                <a:gridCol w="596650">
                  <a:extLst>
                    <a:ext uri="{9D8B030D-6E8A-4147-A177-3AD203B41FA5}">
                      <a16:colId xmlns:a16="http://schemas.microsoft.com/office/drawing/2014/main" val="20000"/>
                    </a:ext>
                  </a:extLst>
                </a:gridCol>
                <a:gridCol w="3057830">
                  <a:extLst>
                    <a:ext uri="{9D8B030D-6E8A-4147-A177-3AD203B41FA5}">
                      <a16:colId xmlns:a16="http://schemas.microsoft.com/office/drawing/2014/main" val="20001"/>
                    </a:ext>
                  </a:extLst>
                </a:gridCol>
                <a:gridCol w="6544502">
                  <a:extLst>
                    <a:ext uri="{9D8B030D-6E8A-4147-A177-3AD203B41FA5}">
                      <a16:colId xmlns:a16="http://schemas.microsoft.com/office/drawing/2014/main" val="20002"/>
                    </a:ext>
                  </a:extLst>
                </a:gridCol>
              </a:tblGrid>
              <a:tr h="198066">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表达示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示意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0 0 2 1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表示在每月的</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日的凌晨</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点调整任务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 MON-FRI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表示周一到周五每天上午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执行作业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6L 2002-2006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表示</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2002-2006</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年的每个月的最后一个星期五上午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执行作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0 10,14,16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每天上午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4</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0/30 9-17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朝九晚五工作时间内每半小时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0 0 12 ? * WED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表示每个星期三中午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0 12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每天中午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每天上午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每天上午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每天上午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 ? 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2005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年的每天上午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 14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在每天下午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点到下午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2:59</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期间的每</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0/5 14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在每天下午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点到下午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2:55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期间的每</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0/5 14,18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在每天下午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点到</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2:55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期间和下午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6</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点到</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6:55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期间的每</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0-5 14 *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在每天下午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点到下午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2:05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期间的每</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0 10,44 14 ? 3 WED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每年三月的星期三的下午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2:10</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和</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2:44</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 MON-FRI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周一至周五的上午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0 15 10 15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日上午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0 15 10 L *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每月最后一日的上午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 6L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每月的最后一个星期五上午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0 15 10 ? * 6L 2002-2005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2002</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年至</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2005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年的每月的最后一个星期五上午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98066">
                <a:tc>
                  <a:txBody>
                    <a:bodyPr/>
                    <a:lstStyle/>
                    <a:p>
                      <a:pPr algn="ct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0 15 10 ? * 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每月的第三个星期五上午</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10:15</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3432150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任务管理</a:t>
            </a:r>
            <a:r>
              <a:rPr lang="en-US" altLang="zh-CN" dirty="0" smtClean="0"/>
              <a:t>-</a:t>
            </a:r>
            <a:r>
              <a:rPr lang="zh-CN" altLang="en-US" dirty="0" smtClean="0"/>
              <a:t>任务执行</a:t>
            </a:r>
            <a:endParaRPr lang="zh-CN" altLang="en-US" dirty="0"/>
          </a:p>
        </p:txBody>
      </p:sp>
      <p:sp>
        <p:nvSpPr>
          <p:cNvPr id="3" name="副标题 2"/>
          <p:cNvSpPr>
            <a:spLocks noGrp="1"/>
          </p:cNvSpPr>
          <p:nvPr>
            <p:ph type="subTitle" idx="1"/>
          </p:nvPr>
        </p:nvSpPr>
        <p:spPr>
          <a:xfrm>
            <a:off x="674965" y="884092"/>
            <a:ext cx="7917313" cy="453650"/>
          </a:xfrm>
        </p:spPr>
        <p:txBody>
          <a:bodyPr/>
          <a:lstStyle/>
          <a:p>
            <a:r>
              <a:rPr lang="zh-CN" altLang="en-US" dirty="0" smtClean="0"/>
              <a:t>任务调度主界面如下</a:t>
            </a:r>
            <a:endParaRPr lang="zh-CN" altLang="en-US" dirty="0"/>
          </a:p>
        </p:txBody>
      </p:sp>
      <p:pic>
        <p:nvPicPr>
          <p:cNvPr id="6146" name="Picture 2" descr="http://172.16.20.103/dokuwiki/lib/exe/fetch.php?media=pasted:20191031-0230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65" y="1659481"/>
            <a:ext cx="108966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86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任务管理</a:t>
            </a:r>
            <a:r>
              <a:rPr lang="en-US" altLang="zh-CN" dirty="0"/>
              <a:t>-</a:t>
            </a:r>
            <a:r>
              <a:rPr lang="zh-CN" altLang="en-US" dirty="0"/>
              <a:t>任务执行</a:t>
            </a:r>
          </a:p>
        </p:txBody>
      </p:sp>
      <p:sp>
        <p:nvSpPr>
          <p:cNvPr id="3" name="副标题 2"/>
          <p:cNvSpPr>
            <a:spLocks noGrp="1"/>
          </p:cNvSpPr>
          <p:nvPr>
            <p:ph type="subTitle" idx="1"/>
          </p:nvPr>
        </p:nvSpPr>
        <p:spPr>
          <a:xfrm>
            <a:off x="378403" y="941757"/>
            <a:ext cx="1845813" cy="453650"/>
          </a:xfrm>
        </p:spPr>
        <p:txBody>
          <a:bodyPr/>
          <a:lstStyle/>
          <a:p>
            <a:r>
              <a:rPr lang="zh-CN" altLang="en-US" b="1" dirty="0"/>
              <a:t>按钮</a:t>
            </a:r>
            <a:r>
              <a:rPr lang="zh-CN" altLang="en-US" b="1" dirty="0" smtClean="0"/>
              <a:t>说明</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305353300"/>
              </p:ext>
            </p:extLst>
          </p:nvPr>
        </p:nvGraphicFramePr>
        <p:xfrm>
          <a:off x="345448" y="1718534"/>
          <a:ext cx="3551048" cy="4229184"/>
        </p:xfrm>
        <a:graphic>
          <a:graphicData uri="http://schemas.openxmlformats.org/drawingml/2006/table">
            <a:tbl>
              <a:tblPr/>
              <a:tblGrid>
                <a:gridCol w="1775524">
                  <a:extLst>
                    <a:ext uri="{9D8B030D-6E8A-4147-A177-3AD203B41FA5}">
                      <a16:colId xmlns:a16="http://schemas.microsoft.com/office/drawing/2014/main" val="20000"/>
                    </a:ext>
                  </a:extLst>
                </a:gridCol>
                <a:gridCol w="1775524">
                  <a:extLst>
                    <a:ext uri="{9D8B030D-6E8A-4147-A177-3AD203B41FA5}">
                      <a16:colId xmlns:a16="http://schemas.microsoft.com/office/drawing/2014/main" val="20001"/>
                    </a:ext>
                  </a:extLst>
                </a:gridCol>
              </a:tblGrid>
              <a:tr h="488172">
                <a:tc>
                  <a:txBody>
                    <a:bodyPr/>
                    <a:lstStyle/>
                    <a:p>
                      <a:pPr algn="ctr"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23502">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暂停</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暂停单个任务的执行，任务名称颜色变为橙色</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3502">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恢复</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恢复执行单个任务的执行，任务名称颜色变为绿色</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3502">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删除单个任务，任务对应的所有执行记录也将被删除</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3502">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调度暂停</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暂停调度器，暂停所有任务执行</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3502">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调度恢复</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恢复调度器，恢复所有任务执行</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3502">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立刻触发</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立刻执行一次任务</a:t>
                      </a:r>
                    </a:p>
                  </a:txBody>
                  <a:tcPr marL="8706" marR="8706" marT="87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副标题 2"/>
          <p:cNvSpPr txBox="1">
            <a:spLocks/>
          </p:cNvSpPr>
          <p:nvPr/>
        </p:nvSpPr>
        <p:spPr>
          <a:xfrm>
            <a:off x="4349040" y="941757"/>
            <a:ext cx="18458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列表说明</a:t>
            </a:r>
          </a:p>
        </p:txBody>
      </p:sp>
      <p:graphicFrame>
        <p:nvGraphicFramePr>
          <p:cNvPr id="6" name="表格 5"/>
          <p:cNvGraphicFramePr>
            <a:graphicFrameLocks noGrp="1"/>
          </p:cNvGraphicFramePr>
          <p:nvPr>
            <p:extLst>
              <p:ext uri="{D42A27DB-BD31-4B8C-83A1-F6EECF244321}">
                <p14:modId xmlns:p14="http://schemas.microsoft.com/office/powerpoint/2010/main" val="1240305328"/>
              </p:ext>
            </p:extLst>
          </p:nvPr>
        </p:nvGraphicFramePr>
        <p:xfrm>
          <a:off x="4455758" y="1721707"/>
          <a:ext cx="3328998" cy="4228803"/>
        </p:xfrm>
        <a:graphic>
          <a:graphicData uri="http://schemas.openxmlformats.org/drawingml/2006/table">
            <a:tbl>
              <a:tblPr/>
              <a:tblGrid>
                <a:gridCol w="1664499">
                  <a:extLst>
                    <a:ext uri="{9D8B030D-6E8A-4147-A177-3AD203B41FA5}">
                      <a16:colId xmlns:a16="http://schemas.microsoft.com/office/drawing/2014/main" val="20000"/>
                    </a:ext>
                  </a:extLst>
                </a:gridCol>
                <a:gridCol w="1664499">
                  <a:extLst>
                    <a:ext uri="{9D8B030D-6E8A-4147-A177-3AD203B41FA5}">
                      <a16:colId xmlns:a16="http://schemas.microsoft.com/office/drawing/2014/main" val="20001"/>
                    </a:ext>
                  </a:extLst>
                </a:gridCol>
              </a:tblGrid>
              <a:tr h="469867">
                <a:tc>
                  <a:txBody>
                    <a:bodyPr/>
                    <a:lstStyle/>
                    <a:p>
                      <a:pPr algn="ctr"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69867">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任务名称</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点击计划任务名称，可以查看计划任务的详情信息</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9867">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任务组</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计划任务所属组别</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9867">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任务类名</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框架后台的</a:t>
                      </a:r>
                      <a:r>
                        <a:rPr lang="en-US" altLang="zh-CN" sz="1000" b="0" i="0" u="none" strike="noStrike" dirty="0">
                          <a:solidFill>
                            <a:srgbClr val="000000"/>
                          </a:solidFill>
                          <a:effectLst/>
                          <a:latin typeface="思源黑体 CN Normal" panose="020B0400000000000000" pitchFamily="34" charset="-122"/>
                          <a:ea typeface="思源黑体 CN Normal" panose="020B0400000000000000" pitchFamily="34" charset="-122"/>
                        </a:rPr>
                        <a:t>Job</a:t>
                      </a: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全类名</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9867">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任务描述</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对该任务的职能描述</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9867">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上次执行时间</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上一次任务预计执行的时间点</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9867">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计划执行时间</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基于上次执行时间，根据指定的执行间隔推算的本次任务开始执行的时间</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9867">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下次执行时间</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基于计划执行时间，根据指定的执行间隔推算的下一次开始执行时间点</a:t>
                      </a:r>
                      <a:endPar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69867">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实际执行时间</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本次任务</a:t>
                      </a:r>
                      <a:r>
                        <a:rPr lang="zh-CN" altLang="en-US" sz="10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实际开始执行</a:t>
                      </a: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的时间点</a:t>
                      </a:r>
                    </a:p>
                  </a:txBody>
                  <a:tcPr marL="6420" marR="6420" marT="64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副标题 2"/>
          <p:cNvSpPr txBox="1">
            <a:spLocks/>
          </p:cNvSpPr>
          <p:nvPr/>
        </p:nvSpPr>
        <p:spPr>
          <a:xfrm>
            <a:off x="8492673" y="941757"/>
            <a:ext cx="18458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颜色说明</a:t>
            </a:r>
          </a:p>
        </p:txBody>
      </p:sp>
      <p:graphicFrame>
        <p:nvGraphicFramePr>
          <p:cNvPr id="8" name="表格 7"/>
          <p:cNvGraphicFramePr>
            <a:graphicFrameLocks noGrp="1"/>
          </p:cNvGraphicFramePr>
          <p:nvPr>
            <p:extLst>
              <p:ext uri="{D42A27DB-BD31-4B8C-83A1-F6EECF244321}">
                <p14:modId xmlns:p14="http://schemas.microsoft.com/office/powerpoint/2010/main" val="745475053"/>
              </p:ext>
            </p:extLst>
          </p:nvPr>
        </p:nvGraphicFramePr>
        <p:xfrm>
          <a:off x="8443245" y="1757360"/>
          <a:ext cx="3065014" cy="4190361"/>
        </p:xfrm>
        <a:graphic>
          <a:graphicData uri="http://schemas.openxmlformats.org/drawingml/2006/table">
            <a:tbl>
              <a:tblPr/>
              <a:tblGrid>
                <a:gridCol w="1532507">
                  <a:extLst>
                    <a:ext uri="{9D8B030D-6E8A-4147-A177-3AD203B41FA5}">
                      <a16:colId xmlns:a16="http://schemas.microsoft.com/office/drawing/2014/main" val="20000"/>
                    </a:ext>
                  </a:extLst>
                </a:gridCol>
                <a:gridCol w="1532507">
                  <a:extLst>
                    <a:ext uri="{9D8B030D-6E8A-4147-A177-3AD203B41FA5}">
                      <a16:colId xmlns:a16="http://schemas.microsoft.com/office/drawing/2014/main" val="20001"/>
                    </a:ext>
                  </a:extLst>
                </a:gridCol>
              </a:tblGrid>
              <a:tr h="450491">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74797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正在执行</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颜色显示为绿色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797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发生异常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颜色显示为红色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797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任务暂停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颜色显示为橙色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4797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任务完成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颜色显示为灰色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4797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任务阻塞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颜色显示为黑色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50132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任务管理</a:t>
            </a:r>
            <a:r>
              <a:rPr lang="en-US" altLang="zh-CN" dirty="0"/>
              <a:t>-</a:t>
            </a:r>
            <a:r>
              <a:rPr lang="zh-CN" altLang="en-US" dirty="0" smtClean="0"/>
              <a:t>任务日志</a:t>
            </a:r>
            <a:endParaRPr lang="zh-CN" altLang="en-US" dirty="0"/>
          </a:p>
        </p:txBody>
      </p:sp>
      <p:sp>
        <p:nvSpPr>
          <p:cNvPr id="3" name="副标题 2"/>
          <p:cNvSpPr>
            <a:spLocks noGrp="1"/>
          </p:cNvSpPr>
          <p:nvPr>
            <p:ph type="subTitle" idx="1"/>
          </p:nvPr>
        </p:nvSpPr>
        <p:spPr>
          <a:xfrm>
            <a:off x="674965" y="1057087"/>
            <a:ext cx="10561446" cy="853760"/>
          </a:xfrm>
        </p:spPr>
        <p:txBody>
          <a:bodyPr/>
          <a:lstStyle/>
          <a:p>
            <a:r>
              <a:rPr lang="zh-CN" altLang="en-US" dirty="0"/>
              <a:t>每当执行完一次计划任务后，会在执行记录里面生成一条记录信息。在执行记录里面，我们可以看到计划任务的具体执行信息</a:t>
            </a:r>
          </a:p>
        </p:txBody>
      </p:sp>
      <p:pic>
        <p:nvPicPr>
          <p:cNvPr id="8194" name="Picture 2" descr="http://172.16.20.103/dokuwiki/lib/exe/fetch.php?media=pasted:20191031-0232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65" y="2060616"/>
            <a:ext cx="108966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444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smtClean="0"/>
              <a:t>通知管理</a:t>
            </a:r>
            <a:r>
              <a:rPr lang="en-US" altLang="zh-CN" dirty="0" smtClean="0"/>
              <a:t>-</a:t>
            </a:r>
            <a:r>
              <a:rPr lang="zh-CN" altLang="en-US" dirty="0"/>
              <a:t>通知</a:t>
            </a:r>
            <a:r>
              <a:rPr lang="zh-CN" altLang="en-US" dirty="0" smtClean="0"/>
              <a:t>配置</a:t>
            </a:r>
            <a:endParaRPr lang="zh-CN" altLang="en-US" dirty="0"/>
          </a:p>
        </p:txBody>
      </p:sp>
      <p:sp>
        <p:nvSpPr>
          <p:cNvPr id="3" name="副标题 2"/>
          <p:cNvSpPr>
            <a:spLocks noGrp="1"/>
          </p:cNvSpPr>
          <p:nvPr>
            <p:ph type="subTitle" idx="1"/>
          </p:nvPr>
        </p:nvSpPr>
        <p:spPr>
          <a:xfrm>
            <a:off x="674965" y="979600"/>
            <a:ext cx="10354985" cy="982000"/>
          </a:xfrm>
        </p:spPr>
        <p:txBody>
          <a:bodyPr/>
          <a:lstStyle/>
          <a:p>
            <a:r>
              <a:rPr lang="zh-CN" altLang="en-US" dirty="0"/>
              <a:t>通过可配置的模板，统一的</a:t>
            </a:r>
            <a:r>
              <a:rPr lang="en-US" altLang="zh-CN" dirty="0"/>
              <a:t>API</a:t>
            </a:r>
            <a:r>
              <a:rPr lang="zh-CN" altLang="en-US" dirty="0"/>
              <a:t>，实现不同消息对不同人员，不同方式，不同时间的</a:t>
            </a:r>
            <a:r>
              <a:rPr lang="zh-CN" altLang="en-US" dirty="0" smtClean="0"/>
              <a:t>提醒</a:t>
            </a:r>
            <a:endParaRPr lang="en-US" altLang="zh-CN" dirty="0" smtClean="0"/>
          </a:p>
          <a:p>
            <a:r>
              <a:rPr lang="zh-CN" altLang="en-US" b="1" dirty="0"/>
              <a:t>参数</a:t>
            </a:r>
            <a:r>
              <a:rPr lang="zh-CN" altLang="en-US" b="1" dirty="0" smtClean="0"/>
              <a:t>配置</a:t>
            </a:r>
            <a:endParaRPr lang="zh-CN" altLang="en-US" b="1" dirty="0"/>
          </a:p>
        </p:txBody>
      </p:sp>
      <p:pic>
        <p:nvPicPr>
          <p:cNvPr id="4" name="图片 3"/>
          <p:cNvPicPr>
            <a:picLocks noChangeAspect="1"/>
          </p:cNvPicPr>
          <p:nvPr/>
        </p:nvPicPr>
        <p:blipFill>
          <a:blip r:embed="rId2"/>
          <a:stretch>
            <a:fillRect/>
          </a:stretch>
        </p:blipFill>
        <p:spPr>
          <a:xfrm>
            <a:off x="781049" y="2033587"/>
            <a:ext cx="8429625" cy="4049309"/>
          </a:xfrm>
          <a:prstGeom prst="rect">
            <a:avLst/>
          </a:prstGeom>
          <a:ln>
            <a:solidFill>
              <a:schemeClr val="bg1">
                <a:lumMod val="85000"/>
              </a:schemeClr>
            </a:solidFill>
          </a:ln>
        </p:spPr>
      </p:pic>
    </p:spTree>
    <p:extLst>
      <p:ext uri="{BB962C8B-B14F-4D97-AF65-F5344CB8AC3E}">
        <p14:creationId xmlns:p14="http://schemas.microsoft.com/office/powerpoint/2010/main" val="492296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通知配置</a:t>
            </a:r>
          </a:p>
        </p:txBody>
      </p:sp>
      <p:sp>
        <p:nvSpPr>
          <p:cNvPr id="3" name="副标题 2"/>
          <p:cNvSpPr>
            <a:spLocks noGrp="1"/>
          </p:cNvSpPr>
          <p:nvPr>
            <p:ph type="subTitle" idx="1"/>
          </p:nvPr>
        </p:nvSpPr>
        <p:spPr>
          <a:xfrm>
            <a:off x="674965" y="1017700"/>
            <a:ext cx="7917313" cy="453650"/>
          </a:xfrm>
        </p:spPr>
        <p:txBody>
          <a:bodyPr/>
          <a:lstStyle/>
          <a:p>
            <a:r>
              <a:rPr lang="zh-CN" altLang="en-US" b="1" dirty="0" smtClean="0"/>
              <a:t>数据字典</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426148375"/>
              </p:ext>
            </p:extLst>
          </p:nvPr>
        </p:nvGraphicFramePr>
        <p:xfrm>
          <a:off x="674966" y="1619249"/>
          <a:ext cx="10307358" cy="1485905"/>
        </p:xfrm>
        <a:graphic>
          <a:graphicData uri="http://schemas.openxmlformats.org/drawingml/2006/table">
            <a:tbl>
              <a:tblPr/>
              <a:tblGrid>
                <a:gridCol w="3435786">
                  <a:extLst>
                    <a:ext uri="{9D8B030D-6E8A-4147-A177-3AD203B41FA5}">
                      <a16:colId xmlns:a16="http://schemas.microsoft.com/office/drawing/2014/main" val="20000"/>
                    </a:ext>
                  </a:extLst>
                </a:gridCol>
                <a:gridCol w="3435786">
                  <a:extLst>
                    <a:ext uri="{9D8B030D-6E8A-4147-A177-3AD203B41FA5}">
                      <a16:colId xmlns:a16="http://schemas.microsoft.com/office/drawing/2014/main" val="20001"/>
                    </a:ext>
                  </a:extLst>
                </a:gridCol>
                <a:gridCol w="3435786">
                  <a:extLst>
                    <a:ext uri="{9D8B030D-6E8A-4147-A177-3AD203B41FA5}">
                      <a16:colId xmlns:a16="http://schemas.microsoft.com/office/drawing/2014/main" val="20002"/>
                    </a:ext>
                  </a:extLst>
                </a:gridCol>
              </a:tblGrid>
              <a:tr h="213915">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代码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4398">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NOTIFY.STATUS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消息发送状态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4398">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含义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54398">
                <a:tc>
                  <a:txBody>
                    <a:bodyPr/>
                    <a:lstStyle/>
                    <a:p>
                      <a:pPr algn="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未发送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未发送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4398">
                <a:tc>
                  <a:txBody>
                    <a:bodyPr/>
                    <a:lstStyle/>
                    <a:p>
                      <a:pPr algn="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发送成功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发送成功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4398">
                <a:tc>
                  <a:txBody>
                    <a:bodyPr/>
                    <a:lstStyle/>
                    <a:p>
                      <a:pPr algn="r"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发送失败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发送失败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48278282"/>
              </p:ext>
            </p:extLst>
          </p:nvPr>
        </p:nvGraphicFramePr>
        <p:xfrm>
          <a:off x="674963" y="3565049"/>
          <a:ext cx="10297836" cy="2330925"/>
        </p:xfrm>
        <a:graphic>
          <a:graphicData uri="http://schemas.openxmlformats.org/drawingml/2006/table">
            <a:tbl>
              <a:tblPr/>
              <a:tblGrid>
                <a:gridCol w="3432612">
                  <a:extLst>
                    <a:ext uri="{9D8B030D-6E8A-4147-A177-3AD203B41FA5}">
                      <a16:colId xmlns:a16="http://schemas.microsoft.com/office/drawing/2014/main" val="20000"/>
                    </a:ext>
                  </a:extLst>
                </a:gridCol>
                <a:gridCol w="3432612">
                  <a:extLst>
                    <a:ext uri="{9D8B030D-6E8A-4147-A177-3AD203B41FA5}">
                      <a16:colId xmlns:a16="http://schemas.microsoft.com/office/drawing/2014/main" val="20001"/>
                    </a:ext>
                  </a:extLst>
                </a:gridCol>
                <a:gridCol w="3432612">
                  <a:extLst>
                    <a:ext uri="{9D8B030D-6E8A-4147-A177-3AD203B41FA5}">
                      <a16:colId xmlns:a16="http://schemas.microsoft.com/office/drawing/2014/main" val="20002"/>
                    </a:ext>
                  </a:extLst>
                </a:gridCol>
              </a:tblGrid>
              <a:tr h="215056">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代码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2267">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NOTIFY.TARGET_TYPE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消息通知发送客户端类型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02267">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含义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02267">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pc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站内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站内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2267">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dd</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钉钉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钉钉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2267">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email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邮件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邮件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2267">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msg</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短信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短信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2267">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webhook</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webhook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钉钉群机器人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97516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通知配置</a:t>
            </a:r>
          </a:p>
        </p:txBody>
      </p:sp>
      <p:sp>
        <p:nvSpPr>
          <p:cNvPr id="3" name="副标题 2"/>
          <p:cNvSpPr>
            <a:spLocks noGrp="1"/>
          </p:cNvSpPr>
          <p:nvPr>
            <p:ph type="subTitle" idx="1"/>
          </p:nvPr>
        </p:nvSpPr>
        <p:spPr>
          <a:xfrm>
            <a:off x="674965" y="912925"/>
            <a:ext cx="7917313" cy="982000"/>
          </a:xfrm>
        </p:spPr>
        <p:txBody>
          <a:bodyPr/>
          <a:lstStyle/>
          <a:p>
            <a:r>
              <a:rPr lang="en-US" altLang="zh-CN" b="1" dirty="0"/>
              <a:t>LOV</a:t>
            </a:r>
            <a:r>
              <a:rPr lang="zh-CN" altLang="en-US" b="1" dirty="0" smtClean="0"/>
              <a:t>配置</a:t>
            </a:r>
            <a:endParaRPr lang="en-US" altLang="zh-CN" b="1" dirty="0" smtClean="0"/>
          </a:p>
          <a:p>
            <a:r>
              <a:rPr lang="zh-CN" altLang="en-US" dirty="0"/>
              <a:t>添加如下图所示的</a:t>
            </a:r>
            <a:r>
              <a:rPr lang="en-US" altLang="zh-CN" dirty="0"/>
              <a:t>LOV</a:t>
            </a:r>
            <a:r>
              <a:rPr lang="zh-CN" altLang="en-US" dirty="0"/>
              <a:t>配置</a:t>
            </a:r>
            <a:endParaRPr lang="zh-CN" altLang="en-US" b="1" dirty="0"/>
          </a:p>
        </p:txBody>
      </p:sp>
      <p:pic>
        <p:nvPicPr>
          <p:cNvPr id="32770" name="Picture 2" descr="http://172.16.20.103/dokuwiki/lib/exe/fetch.php?media=pasted:20190417-144850.png"/>
          <p:cNvPicPr>
            <a:picLocks noChangeAspect="1" noChangeArrowheads="1"/>
          </p:cNvPicPr>
          <p:nvPr/>
        </p:nvPicPr>
        <p:blipFill rotWithShape="1">
          <a:blip r:embed="rId2">
            <a:extLst>
              <a:ext uri="{28A0092B-C50C-407E-A947-70E740481C1C}">
                <a14:useLocalDpi xmlns:a14="http://schemas.microsoft.com/office/drawing/2010/main" val="0"/>
              </a:ext>
            </a:extLst>
          </a:blip>
          <a:srcRect t="33980"/>
          <a:stretch/>
        </p:blipFill>
        <p:spPr bwMode="auto">
          <a:xfrm>
            <a:off x="752475" y="2078902"/>
            <a:ext cx="10808274" cy="3474173"/>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827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通知管理</a:t>
            </a:r>
            <a:r>
              <a:rPr lang="en-US" altLang="zh-CN" dirty="0"/>
              <a:t>-</a:t>
            </a:r>
            <a:r>
              <a:rPr lang="zh-CN" altLang="en-US" dirty="0"/>
              <a:t>通知配置</a:t>
            </a:r>
          </a:p>
        </p:txBody>
      </p:sp>
      <p:sp>
        <p:nvSpPr>
          <p:cNvPr id="3" name="副标题 2"/>
          <p:cNvSpPr>
            <a:spLocks noGrp="1"/>
          </p:cNvSpPr>
          <p:nvPr>
            <p:ph type="subTitle" idx="1"/>
          </p:nvPr>
        </p:nvSpPr>
        <p:spPr>
          <a:xfrm>
            <a:off x="204946" y="840286"/>
            <a:ext cx="4922531" cy="4996269"/>
          </a:xfrm>
        </p:spPr>
        <p:txBody>
          <a:bodyPr/>
          <a:lstStyle/>
          <a:p>
            <a:r>
              <a:rPr lang="zh-CN" altLang="en-US" dirty="0"/>
              <a:t>对于发送</a:t>
            </a:r>
            <a:r>
              <a:rPr lang="en-US" altLang="zh-CN" dirty="0" err="1"/>
              <a:t>Webhook</a:t>
            </a:r>
            <a:r>
              <a:rPr lang="zh-CN" altLang="en-US" dirty="0"/>
              <a:t>通知，还需在钉钉中作以下</a:t>
            </a:r>
            <a:r>
              <a:rPr lang="zh-CN" altLang="en-US" dirty="0" smtClean="0"/>
              <a:t>设置</a:t>
            </a:r>
            <a:endParaRPr lang="en-US" altLang="zh-CN" dirty="0" smtClean="0"/>
          </a:p>
          <a:p>
            <a:pPr marL="171450" indent="-171450">
              <a:buFont typeface="Wingdings" panose="05000000000000000000" pitchFamily="2" charset="2"/>
              <a:buChar char="l"/>
            </a:pPr>
            <a:r>
              <a:rPr lang="zh-CN" altLang="en-US" sz="1200" dirty="0" smtClean="0"/>
              <a:t>在</a:t>
            </a:r>
            <a:r>
              <a:rPr lang="zh-CN" altLang="en-US" sz="1200" dirty="0"/>
              <a:t>我→机器人管理中，添加自定义机器人</a:t>
            </a:r>
          </a:p>
          <a:p>
            <a:pPr marL="171450" indent="-171450">
              <a:buFont typeface="Wingdings" panose="05000000000000000000" pitchFamily="2" charset="2"/>
              <a:buChar char="l"/>
            </a:pPr>
            <a:r>
              <a:rPr lang="zh-CN" altLang="en-US" sz="1200" dirty="0" smtClean="0"/>
              <a:t>自定义</a:t>
            </a:r>
            <a:r>
              <a:rPr lang="zh-CN" altLang="en-US" sz="1200" dirty="0"/>
              <a:t>机器人名称，并指定添加的群组</a:t>
            </a:r>
          </a:p>
          <a:p>
            <a:pPr marL="171450" indent="-171450">
              <a:buFont typeface="Wingdings" panose="05000000000000000000" pitchFamily="2" charset="2"/>
              <a:buChar char="l"/>
            </a:pPr>
            <a:r>
              <a:rPr lang="zh-CN" altLang="en-US" sz="1200" dirty="0" smtClean="0"/>
              <a:t>选择</a:t>
            </a:r>
            <a:r>
              <a:rPr lang="zh-CN" altLang="en-US" sz="1200" dirty="0"/>
              <a:t>推送安全设置</a:t>
            </a:r>
          </a:p>
          <a:p>
            <a:pPr marL="857250" lvl="1" indent="-171450">
              <a:buFont typeface="Wingdings" panose="05000000000000000000" pitchFamily="2" charset="2"/>
              <a:buChar char="l"/>
            </a:pPr>
            <a:r>
              <a:rPr lang="zh-CN" altLang="en-US" sz="1200" dirty="0" smtClean="0">
                <a:latin typeface="思源黑体 CN Normal" panose="020B0400000000000000" pitchFamily="34" charset="-122"/>
                <a:ea typeface="思源黑体 CN Normal" panose="020B0400000000000000" pitchFamily="34" charset="-122"/>
              </a:rPr>
              <a:t>自定义</a:t>
            </a:r>
            <a:r>
              <a:rPr lang="zh-CN" altLang="en-US" sz="1200" dirty="0">
                <a:latin typeface="思源黑体 CN Normal" panose="020B0400000000000000" pitchFamily="34" charset="-122"/>
                <a:ea typeface="思源黑体 CN Normal" panose="020B0400000000000000" pitchFamily="34" charset="-122"/>
              </a:rPr>
              <a:t>关键词：最多可以设置</a:t>
            </a:r>
            <a:r>
              <a:rPr lang="en-US" altLang="zh-CN" sz="1200" dirty="0">
                <a:latin typeface="思源黑体 CN Normal" panose="020B0400000000000000" pitchFamily="34" charset="-122"/>
                <a:ea typeface="思源黑体 CN Normal" panose="020B0400000000000000" pitchFamily="34" charset="-122"/>
              </a:rPr>
              <a:t>10</a:t>
            </a:r>
            <a:r>
              <a:rPr lang="zh-CN" altLang="en-US" sz="1200" dirty="0">
                <a:latin typeface="思源黑体 CN Normal" panose="020B0400000000000000" pitchFamily="34" charset="-122"/>
                <a:ea typeface="思源黑体 CN Normal" panose="020B0400000000000000" pitchFamily="34" charset="-122"/>
              </a:rPr>
              <a:t>个关键词，消息中至少包含其中</a:t>
            </a:r>
            <a:r>
              <a:rPr lang="en-US" altLang="zh-CN" sz="1200" dirty="0">
                <a:latin typeface="思源黑体 CN Normal" panose="020B0400000000000000" pitchFamily="34" charset="-122"/>
                <a:ea typeface="思源黑体 CN Normal" panose="020B0400000000000000" pitchFamily="34" charset="-122"/>
              </a:rPr>
              <a:t>1</a:t>
            </a:r>
            <a:r>
              <a:rPr lang="zh-CN" altLang="en-US" sz="1200" dirty="0">
                <a:latin typeface="思源黑体 CN Normal" panose="020B0400000000000000" pitchFamily="34" charset="-122"/>
                <a:ea typeface="思源黑体 CN Normal" panose="020B0400000000000000" pitchFamily="34" charset="-122"/>
              </a:rPr>
              <a:t>个关键词才可以发送成功。</a:t>
            </a:r>
          </a:p>
          <a:p>
            <a:pPr marL="857250" lvl="1" indent="-171450">
              <a:buFont typeface="Wingdings" panose="05000000000000000000" pitchFamily="2" charset="2"/>
              <a:buChar char="l"/>
            </a:pPr>
            <a:r>
              <a:rPr lang="zh-CN" altLang="en-US" sz="1200" dirty="0" smtClean="0">
                <a:latin typeface="思源黑体 CN Normal" panose="020B0400000000000000" pitchFamily="34" charset="-122"/>
                <a:ea typeface="思源黑体 CN Normal" panose="020B0400000000000000" pitchFamily="34" charset="-122"/>
              </a:rPr>
              <a:t>加</a:t>
            </a:r>
            <a:r>
              <a:rPr lang="zh-CN" altLang="en-US" sz="1200" dirty="0">
                <a:latin typeface="思源黑体 CN Normal" panose="020B0400000000000000" pitchFamily="34" charset="-122"/>
                <a:ea typeface="思源黑体 CN Normal" panose="020B0400000000000000" pitchFamily="34" charset="-122"/>
              </a:rPr>
              <a:t>签：使用约定的算法计算签名。服务端验证成功后才可以发送成功</a:t>
            </a:r>
          </a:p>
          <a:p>
            <a:pPr marL="857250" lvl="1" indent="-171450">
              <a:buFont typeface="Wingdings" panose="05000000000000000000" pitchFamily="2" charset="2"/>
              <a:buChar char="l"/>
            </a:pPr>
            <a:r>
              <a:rPr lang="en-US" altLang="zh-CN" sz="1200" dirty="0" smtClean="0">
                <a:latin typeface="思源黑体 CN Normal" panose="020B0400000000000000" pitchFamily="34" charset="-122"/>
                <a:ea typeface="思源黑体 CN Normal" panose="020B0400000000000000" pitchFamily="34" charset="-122"/>
              </a:rPr>
              <a:t>IP</a:t>
            </a:r>
            <a:r>
              <a:rPr lang="zh-CN" altLang="en-US" sz="1200" dirty="0">
                <a:latin typeface="思源黑体 CN Normal" panose="020B0400000000000000" pitchFamily="34" charset="-122"/>
                <a:ea typeface="思源黑体 CN Normal" panose="020B0400000000000000" pitchFamily="34" charset="-122"/>
              </a:rPr>
              <a:t>地址</a:t>
            </a:r>
            <a:r>
              <a:rPr lang="en-US" altLang="zh-CN" sz="1200" dirty="0">
                <a:latin typeface="思源黑体 CN Normal" panose="020B0400000000000000" pitchFamily="34" charset="-122"/>
                <a:ea typeface="思源黑体 CN Normal" panose="020B0400000000000000" pitchFamily="34" charset="-122"/>
              </a:rPr>
              <a:t>(</a:t>
            </a:r>
            <a:r>
              <a:rPr lang="zh-CN" altLang="en-US" sz="1200" dirty="0">
                <a:latin typeface="思源黑体 CN Normal" panose="020B0400000000000000" pitchFamily="34" charset="-122"/>
                <a:ea typeface="思源黑体 CN Normal" panose="020B0400000000000000" pitchFamily="34" charset="-122"/>
              </a:rPr>
              <a:t>段</a:t>
            </a:r>
            <a:r>
              <a:rPr lang="en-US" altLang="zh-CN" sz="1200" dirty="0">
                <a:latin typeface="思源黑体 CN Normal" panose="020B0400000000000000" pitchFamily="34" charset="-122"/>
                <a:ea typeface="思源黑体 CN Normal" panose="020B0400000000000000" pitchFamily="34" charset="-122"/>
              </a:rPr>
              <a:t>)</a:t>
            </a:r>
            <a:r>
              <a:rPr lang="zh-CN" altLang="en-US" sz="1200" dirty="0">
                <a:latin typeface="思源黑体 CN Normal" panose="020B0400000000000000" pitchFamily="34" charset="-122"/>
                <a:ea typeface="思源黑体 CN Normal" panose="020B0400000000000000" pitchFamily="34" charset="-122"/>
              </a:rPr>
              <a:t>：最多可以设置</a:t>
            </a:r>
            <a:r>
              <a:rPr lang="en-US" altLang="zh-CN" sz="1200" dirty="0">
                <a:latin typeface="思源黑体 CN Normal" panose="020B0400000000000000" pitchFamily="34" charset="-122"/>
                <a:ea typeface="思源黑体 CN Normal" panose="020B0400000000000000" pitchFamily="34" charset="-122"/>
              </a:rPr>
              <a:t>10</a:t>
            </a:r>
            <a:r>
              <a:rPr lang="zh-CN" altLang="en-US" sz="1200" dirty="0">
                <a:latin typeface="思源黑体 CN Normal" panose="020B0400000000000000" pitchFamily="34" charset="-122"/>
                <a:ea typeface="思源黑体 CN Normal" panose="020B0400000000000000" pitchFamily="34" charset="-122"/>
              </a:rPr>
              <a:t>个</a:t>
            </a:r>
            <a:r>
              <a:rPr lang="en-US" altLang="zh-CN" sz="1200" dirty="0">
                <a:latin typeface="思源黑体 CN Normal" panose="020B0400000000000000" pitchFamily="34" charset="-122"/>
                <a:ea typeface="思源黑体 CN Normal" panose="020B0400000000000000" pitchFamily="34" charset="-122"/>
              </a:rPr>
              <a:t>IP/IP</a:t>
            </a:r>
            <a:r>
              <a:rPr lang="zh-CN" altLang="en-US" sz="1200" dirty="0">
                <a:latin typeface="思源黑体 CN Normal" panose="020B0400000000000000" pitchFamily="34" charset="-122"/>
                <a:ea typeface="思源黑体 CN Normal" panose="020B0400000000000000" pitchFamily="34" charset="-122"/>
              </a:rPr>
              <a:t>段，只有来自地址范围内的请求才会被正常处理。</a:t>
            </a:r>
          </a:p>
          <a:p>
            <a:pPr marL="171450" indent="-171450">
              <a:buFont typeface="Wingdings" panose="05000000000000000000" pitchFamily="2" charset="2"/>
              <a:buChar char="l"/>
            </a:pPr>
            <a:r>
              <a:rPr lang="zh-CN" altLang="en-US" sz="1200" dirty="0" smtClean="0"/>
              <a:t>设定</a:t>
            </a:r>
            <a:r>
              <a:rPr lang="zh-CN" altLang="en-US" sz="1200" dirty="0"/>
              <a:t>成功后，系统将在指定群内创建钉钉机器人，并生成对应的</a:t>
            </a:r>
            <a:r>
              <a:rPr lang="en-US" altLang="zh-CN" sz="1200" dirty="0" err="1"/>
              <a:t>Webhook</a:t>
            </a:r>
            <a:r>
              <a:rPr lang="zh-CN" altLang="en-US" sz="1200" dirty="0"/>
              <a:t>调用</a:t>
            </a:r>
            <a:r>
              <a:rPr lang="zh-CN" altLang="en-US" sz="1200" dirty="0" smtClean="0"/>
              <a:t>地址</a:t>
            </a:r>
            <a:endParaRPr lang="zh-CN" altLang="en-US" sz="1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835" y="742857"/>
            <a:ext cx="6438900" cy="5191125"/>
          </a:xfrm>
          <a:prstGeom prst="rect">
            <a:avLst/>
          </a:prstGeom>
          <a:ln>
            <a:solidFill>
              <a:schemeClr val="bg1">
                <a:lumMod val="85000"/>
              </a:schemeClr>
            </a:solidFill>
          </a:ln>
        </p:spPr>
      </p:pic>
    </p:spTree>
    <p:extLst>
      <p:ext uri="{BB962C8B-B14F-4D97-AF65-F5344CB8AC3E}">
        <p14:creationId xmlns:p14="http://schemas.microsoft.com/office/powerpoint/2010/main" val="2780019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smtClean="0"/>
              <a:t>-</a:t>
            </a:r>
            <a:r>
              <a:rPr lang="zh-CN" altLang="en-US" dirty="0"/>
              <a:t>通知模板</a:t>
            </a:r>
          </a:p>
        </p:txBody>
      </p:sp>
      <p:sp>
        <p:nvSpPr>
          <p:cNvPr id="3" name="副标题 2"/>
          <p:cNvSpPr>
            <a:spLocks noGrp="1"/>
          </p:cNvSpPr>
          <p:nvPr>
            <p:ph type="subTitle" idx="1"/>
          </p:nvPr>
        </p:nvSpPr>
        <p:spPr>
          <a:xfrm>
            <a:off x="674965" y="1093900"/>
            <a:ext cx="10869335" cy="1253869"/>
          </a:xfrm>
        </p:spPr>
        <p:txBody>
          <a:bodyPr/>
          <a:lstStyle/>
          <a:p>
            <a:r>
              <a:rPr lang="zh-CN" altLang="en-US" dirty="0"/>
              <a:t>消息通知支持发送消息到站内、邮件、钉钉、短信、</a:t>
            </a:r>
            <a:r>
              <a:rPr lang="en-US" altLang="zh-CN" dirty="0" err="1"/>
              <a:t>Webhoot</a:t>
            </a:r>
            <a:r>
              <a:rPr lang="zh-CN" altLang="en-US" dirty="0"/>
              <a:t>五种客户端。使用通知模板编辑发送内容。模板内容可以使用 </a:t>
            </a:r>
            <a:r>
              <a:rPr lang="en-US" altLang="zh-CN" dirty="0"/>
              <a:t>'{</a:t>
            </a:r>
            <a:r>
              <a:rPr lang="zh-CN" altLang="en-US" dirty="0"/>
              <a:t>变量名</a:t>
            </a:r>
            <a:r>
              <a:rPr lang="en-US" altLang="zh-CN" dirty="0"/>
              <a:t>}' </a:t>
            </a:r>
            <a:r>
              <a:rPr lang="zh-CN" altLang="en-US" dirty="0"/>
              <a:t>这种形式插入一个变量，系统内置如下变量，在执行时会自动将变值替换为实际值</a:t>
            </a:r>
          </a:p>
        </p:txBody>
      </p:sp>
      <p:graphicFrame>
        <p:nvGraphicFramePr>
          <p:cNvPr id="4" name="表格 3"/>
          <p:cNvGraphicFramePr>
            <a:graphicFrameLocks noGrp="1"/>
          </p:cNvGraphicFramePr>
          <p:nvPr>
            <p:extLst>
              <p:ext uri="{D42A27DB-BD31-4B8C-83A1-F6EECF244321}">
                <p14:modId xmlns:p14="http://schemas.microsoft.com/office/powerpoint/2010/main" val="260974322"/>
              </p:ext>
            </p:extLst>
          </p:nvPr>
        </p:nvGraphicFramePr>
        <p:xfrm>
          <a:off x="819148" y="2447923"/>
          <a:ext cx="10106026" cy="3648080"/>
        </p:xfrm>
        <a:graphic>
          <a:graphicData uri="http://schemas.openxmlformats.org/drawingml/2006/table">
            <a:tbl>
              <a:tblPr/>
              <a:tblGrid>
                <a:gridCol w="5053013">
                  <a:extLst>
                    <a:ext uri="{9D8B030D-6E8A-4147-A177-3AD203B41FA5}">
                      <a16:colId xmlns:a16="http://schemas.microsoft.com/office/drawing/2014/main" val="20000"/>
                    </a:ext>
                  </a:extLst>
                </a:gridCol>
                <a:gridCol w="5053013">
                  <a:extLst>
                    <a:ext uri="{9D8B030D-6E8A-4147-A177-3AD203B41FA5}">
                      <a16:colId xmlns:a16="http://schemas.microsoft.com/office/drawing/2014/main" val="20001"/>
                    </a:ext>
                  </a:extLst>
                </a:gridCol>
              </a:tblGrid>
              <a:tr h="364808">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4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current_date_time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当前日期时间 </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yyyy-MM-dd HH:mm:ss</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4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current_date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当前日期 </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yyyy-MM-dd</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4808">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当</a:t>
                      </a:r>
                      <a:r>
                        <a:rPr lang="en-US" altLang="zh-CN"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对象不为空时，可使用如下变量</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64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employee_code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发送消息的员工编号</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4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employee_name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发送消息的员工名称</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4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org_name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发送消息员工对应的一级部门名称</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4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dept_name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发送消息员工所属部门名称</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4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employee_phone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发送消息的员工手机号</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4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employee_mail</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发送消息的邮箱地址</a:t>
                      </a:r>
                    </a:p>
                  </a:txBody>
                  <a:tcPr marL="7152" marR="7152" marT="71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18958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233473" cy="465926"/>
          </a:xfrm>
        </p:spPr>
        <p:txBody>
          <a:bodyPr/>
          <a:lstStyle/>
          <a:p>
            <a:r>
              <a:rPr lang="zh-CN" altLang="en-US" dirty="0" smtClean="0"/>
              <a:t>补正二</a:t>
            </a:r>
            <a:endParaRPr lang="zh-CN" altLang="en-US" dirty="0"/>
          </a:p>
        </p:txBody>
      </p:sp>
      <p:sp>
        <p:nvSpPr>
          <p:cNvPr id="3" name="副标题 2"/>
          <p:cNvSpPr>
            <a:spLocks noGrp="1"/>
          </p:cNvSpPr>
          <p:nvPr>
            <p:ph type="subTitle" idx="1"/>
          </p:nvPr>
        </p:nvSpPr>
        <p:spPr>
          <a:xfrm>
            <a:off x="674965" y="925282"/>
            <a:ext cx="7917313" cy="457561"/>
          </a:xfrm>
        </p:spPr>
        <p:txBody>
          <a:bodyPr/>
          <a:lstStyle/>
          <a:p>
            <a:r>
              <a:rPr lang="zh-CN" altLang="en-US" dirty="0" smtClean="0"/>
              <a:t>组合</a:t>
            </a:r>
            <a:r>
              <a:rPr lang="zh-CN" altLang="en-US" dirty="0"/>
              <a:t>五</a:t>
            </a:r>
            <a:r>
              <a:rPr lang="zh-CN" altLang="en-US" dirty="0" smtClean="0"/>
              <a:t>个权限选项</a:t>
            </a:r>
            <a:r>
              <a:rPr lang="zh-CN" altLang="en-US" dirty="0"/>
              <a:t>，可以得出如下配置组合</a:t>
            </a:r>
          </a:p>
        </p:txBody>
      </p:sp>
      <p:graphicFrame>
        <p:nvGraphicFramePr>
          <p:cNvPr id="4" name="表格 3"/>
          <p:cNvGraphicFramePr>
            <a:graphicFrameLocks noGrp="1"/>
          </p:cNvGraphicFramePr>
          <p:nvPr>
            <p:extLst>
              <p:ext uri="{D42A27DB-BD31-4B8C-83A1-F6EECF244321}">
                <p14:modId xmlns:p14="http://schemas.microsoft.com/office/powerpoint/2010/main" val="610448593"/>
              </p:ext>
            </p:extLst>
          </p:nvPr>
        </p:nvGraphicFramePr>
        <p:xfrm>
          <a:off x="674965" y="1919500"/>
          <a:ext cx="10938772" cy="3795945"/>
        </p:xfrm>
        <a:graphic>
          <a:graphicData uri="http://schemas.openxmlformats.org/drawingml/2006/table">
            <a:tbl>
              <a:tblPr/>
              <a:tblGrid>
                <a:gridCol w="1318513">
                  <a:extLst>
                    <a:ext uri="{9D8B030D-6E8A-4147-A177-3AD203B41FA5}">
                      <a16:colId xmlns:a16="http://schemas.microsoft.com/office/drawing/2014/main" val="3396976751"/>
                    </a:ext>
                  </a:extLst>
                </a:gridCol>
                <a:gridCol w="1318513">
                  <a:extLst>
                    <a:ext uri="{9D8B030D-6E8A-4147-A177-3AD203B41FA5}">
                      <a16:colId xmlns:a16="http://schemas.microsoft.com/office/drawing/2014/main" val="2704323748"/>
                    </a:ext>
                  </a:extLst>
                </a:gridCol>
                <a:gridCol w="1318513">
                  <a:extLst>
                    <a:ext uri="{9D8B030D-6E8A-4147-A177-3AD203B41FA5}">
                      <a16:colId xmlns:a16="http://schemas.microsoft.com/office/drawing/2014/main" val="4076626587"/>
                    </a:ext>
                  </a:extLst>
                </a:gridCol>
                <a:gridCol w="1318513">
                  <a:extLst>
                    <a:ext uri="{9D8B030D-6E8A-4147-A177-3AD203B41FA5}">
                      <a16:colId xmlns:a16="http://schemas.microsoft.com/office/drawing/2014/main" val="2326042776"/>
                    </a:ext>
                  </a:extLst>
                </a:gridCol>
                <a:gridCol w="1318513">
                  <a:extLst>
                    <a:ext uri="{9D8B030D-6E8A-4147-A177-3AD203B41FA5}">
                      <a16:colId xmlns:a16="http://schemas.microsoft.com/office/drawing/2014/main" val="2157631098"/>
                    </a:ext>
                  </a:extLst>
                </a:gridCol>
                <a:gridCol w="4346207">
                  <a:extLst>
                    <a:ext uri="{9D8B030D-6E8A-4147-A177-3AD203B41FA5}">
                      <a16:colId xmlns:a16="http://schemas.microsoft.com/office/drawing/2014/main" val="3987001321"/>
                    </a:ext>
                  </a:extLst>
                </a:gridCol>
              </a:tblGrid>
              <a:tr h="412084">
                <a:tc gridSpan="2">
                  <a:txBody>
                    <a:bodyPr/>
                    <a:lstStyle/>
                    <a:p>
                      <a:pPr algn="ctr"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资源管理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功能维护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功能分配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zh-CN" altLang="en-US"/>
                    </a:p>
                  </a:txBody>
                  <a:tcPr/>
                </a:tc>
                <a:tc rowSpan="2">
                  <a:txBody>
                    <a:bodyPr/>
                    <a:lstStyle/>
                    <a:p>
                      <a:pPr algn="ctr"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访问控制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03636671"/>
                  </a:ext>
                </a:extLst>
              </a:tr>
              <a:tr h="412084">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登录用户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权限控制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功能资源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是否启用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权限设置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zh-CN" altLang="en-US"/>
                    </a:p>
                  </a:txBody>
                  <a:tcPr/>
                </a:tc>
                <a:extLst>
                  <a:ext uri="{0D108BD9-81ED-4DB2-BD59-A6C34878D82A}">
                    <a16:rowId xmlns:a16="http://schemas.microsoft.com/office/drawing/2014/main" val="2878669292"/>
                  </a:ext>
                </a:extLst>
              </a:tr>
              <a:tr h="412084">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所有</a:t>
                      </a:r>
                      <a:r>
                        <a:rPr lang="zh-CN" altLang="en-US" sz="16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用户可以访问页面资源</a:t>
                      </a:r>
                      <a:endPar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5441660"/>
                  </a:ext>
                </a:extLst>
              </a:tr>
              <a:tr h="412084">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登录用户无法访问页面资源</a:t>
                      </a:r>
                      <a:endPar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0061628"/>
                  </a:ext>
                </a:extLst>
              </a:tr>
              <a:tr h="412084">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登录用户可以</a:t>
                      </a:r>
                      <a:r>
                        <a:rPr lang="zh-CN" altLang="en-US" sz="16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访问页面资源</a:t>
                      </a:r>
                      <a:endPar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36276119"/>
                  </a:ext>
                </a:extLst>
              </a:tr>
              <a:tr h="412084">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登录用户无法</a:t>
                      </a:r>
                      <a:r>
                        <a:rPr lang="zh-CN" altLang="en-US" sz="16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访问页面资源</a:t>
                      </a:r>
                      <a:endPar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2422020"/>
                  </a:ext>
                </a:extLst>
              </a:tr>
              <a:tr h="412084">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登录用户无法</a:t>
                      </a:r>
                      <a:r>
                        <a:rPr lang="zh-CN" altLang="en-US" sz="16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访问页面资源</a:t>
                      </a:r>
                      <a:endPar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9284796"/>
                  </a:ext>
                </a:extLst>
              </a:tr>
              <a:tr h="499273">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登录</a:t>
                      </a:r>
                      <a:r>
                        <a:rPr lang="zh-CN" altLang="en-US" sz="16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用户可以访问页面资源，无法访问组件资源</a:t>
                      </a:r>
                      <a:endPar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46008826"/>
                  </a:ext>
                </a:extLst>
              </a:tr>
              <a:tr h="412084">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登录且授权用户可以</a:t>
                      </a:r>
                      <a:r>
                        <a:rPr lang="zh-CN" altLang="en-US" sz="16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访问页面资源及组件资源</a:t>
                      </a:r>
                      <a:endPar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534613128"/>
                  </a:ext>
                </a:extLst>
              </a:tr>
            </a:tbl>
          </a:graphicData>
        </a:graphic>
      </p:graphicFrame>
    </p:spTree>
    <p:extLst>
      <p:ext uri="{BB962C8B-B14F-4D97-AF65-F5344CB8AC3E}">
        <p14:creationId xmlns:p14="http://schemas.microsoft.com/office/powerpoint/2010/main" val="328014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通知模板</a:t>
            </a:r>
          </a:p>
        </p:txBody>
      </p:sp>
      <p:sp>
        <p:nvSpPr>
          <p:cNvPr id="3" name="副标题 2"/>
          <p:cNvSpPr>
            <a:spLocks noGrp="1"/>
          </p:cNvSpPr>
          <p:nvPr>
            <p:ph type="subTitle" idx="1"/>
          </p:nvPr>
        </p:nvSpPr>
        <p:spPr>
          <a:xfrm>
            <a:off x="674965" y="979600"/>
            <a:ext cx="7917313" cy="453650"/>
          </a:xfrm>
        </p:spPr>
        <p:txBody>
          <a:bodyPr/>
          <a:lstStyle/>
          <a:p>
            <a:r>
              <a:rPr lang="zh-CN" altLang="en-US" dirty="0" smtClean="0"/>
              <a:t>操作界面如下</a:t>
            </a:r>
            <a:endParaRPr lang="zh-CN" altLang="en-US" dirty="0"/>
          </a:p>
        </p:txBody>
      </p:sp>
      <p:pic>
        <p:nvPicPr>
          <p:cNvPr id="34818" name="Picture 2" descr="http://172.16.20.103/dokuwiki/lib/exe/fetch.php?media=pasted:20190417-1422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4" y="1511180"/>
            <a:ext cx="6575425" cy="468007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902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smtClean="0"/>
              <a:t>通知</a:t>
            </a:r>
            <a:r>
              <a:rPr lang="zh-CN" altLang="en-US" dirty="0"/>
              <a:t>发送</a:t>
            </a:r>
          </a:p>
        </p:txBody>
      </p:sp>
      <p:sp>
        <p:nvSpPr>
          <p:cNvPr id="3" name="副标题 2"/>
          <p:cNvSpPr>
            <a:spLocks noGrp="1"/>
          </p:cNvSpPr>
          <p:nvPr>
            <p:ph type="subTitle" idx="1"/>
          </p:nvPr>
        </p:nvSpPr>
        <p:spPr>
          <a:xfrm>
            <a:off x="674965" y="940778"/>
            <a:ext cx="10050700" cy="860748"/>
          </a:xfrm>
        </p:spPr>
        <p:txBody>
          <a:bodyPr/>
          <a:lstStyle/>
          <a:p>
            <a:r>
              <a:rPr lang="zh-CN" altLang="en-US" sz="1600" dirty="0"/>
              <a:t>在系统的非</a:t>
            </a:r>
            <a:r>
              <a:rPr lang="en-US" altLang="zh-CN" sz="1600" dirty="0"/>
              <a:t>PROD</a:t>
            </a:r>
            <a:r>
              <a:rPr lang="zh-CN" altLang="en-US" sz="1600" dirty="0"/>
              <a:t>环境，所发出通知都会自动添加</a:t>
            </a:r>
            <a:r>
              <a:rPr lang="en-US" altLang="zh-CN" sz="1600" dirty="0"/>
              <a:t>【</a:t>
            </a:r>
            <a:r>
              <a:rPr lang="zh-CN" altLang="en-US" sz="1600" dirty="0"/>
              <a:t>系统测试消息，请忽略！</a:t>
            </a:r>
            <a:r>
              <a:rPr lang="en-US" altLang="zh-CN" sz="1600" dirty="0"/>
              <a:t>】 </a:t>
            </a:r>
            <a:r>
              <a:rPr lang="zh-CN" altLang="en-US" sz="1600" dirty="0"/>
              <a:t>前缀</a:t>
            </a:r>
            <a:endParaRPr lang="en-US" altLang="zh-CN" sz="1600" b="1" dirty="0" smtClean="0"/>
          </a:p>
          <a:p>
            <a:r>
              <a:rPr lang="zh-CN" altLang="en-US" sz="1600" b="1" dirty="0" smtClean="0"/>
              <a:t>服务层接口：</a:t>
            </a:r>
            <a:r>
              <a:rPr lang="en-US" altLang="zh-CN" sz="1600" dirty="0" err="1" smtClean="0"/>
              <a:t>com.fsl.lcp.notify.service.INotifyMessageService</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110003421"/>
              </p:ext>
            </p:extLst>
          </p:nvPr>
        </p:nvGraphicFramePr>
        <p:xfrm>
          <a:off x="771524" y="1990789"/>
          <a:ext cx="9496425" cy="899748"/>
        </p:xfrm>
        <a:graphic>
          <a:graphicData uri="http://schemas.openxmlformats.org/drawingml/2006/table">
            <a:tbl>
              <a:tblPr/>
              <a:tblGrid>
                <a:gridCol w="5536080">
                  <a:extLst>
                    <a:ext uri="{9D8B030D-6E8A-4147-A177-3AD203B41FA5}">
                      <a16:colId xmlns:a16="http://schemas.microsoft.com/office/drawing/2014/main" val="20000"/>
                    </a:ext>
                  </a:extLst>
                </a:gridCol>
                <a:gridCol w="2195523">
                  <a:extLst>
                    <a:ext uri="{9D8B030D-6E8A-4147-A177-3AD203B41FA5}">
                      <a16:colId xmlns:a16="http://schemas.microsoft.com/office/drawing/2014/main" val="20001"/>
                    </a:ext>
                  </a:extLst>
                </a:gridCol>
                <a:gridCol w="1764822">
                  <a:extLst>
                    <a:ext uri="{9D8B030D-6E8A-4147-A177-3AD203B41FA5}">
                      <a16:colId xmlns:a16="http://schemas.microsoft.com/office/drawing/2014/main" val="20002"/>
                    </a:ext>
                  </a:extLst>
                </a:gridCol>
              </a:tblGrid>
              <a:tr h="32707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7267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NotifyMessageRecord</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sendMessage</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NotifyVo</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notifyVo</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请求上下文 </a:t>
                      </a:r>
                      <a:endParaRPr lang="en-US" altLang="zh-CN"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notifyVo</a:t>
                      </a:r>
                      <a:r>
                        <a:rPr lang="en-US" altLang="zh-CN"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通知对象</a:t>
                      </a:r>
                    </a:p>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发送消息通知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5" name="图片 4"/>
          <p:cNvPicPr>
            <a:picLocks noChangeAspect="1"/>
          </p:cNvPicPr>
          <p:nvPr/>
        </p:nvPicPr>
        <p:blipFill>
          <a:blip r:embed="rId2"/>
          <a:stretch>
            <a:fillRect/>
          </a:stretch>
        </p:blipFill>
        <p:spPr>
          <a:xfrm>
            <a:off x="761708" y="3055079"/>
            <a:ext cx="8439442" cy="3166063"/>
          </a:xfrm>
          <a:prstGeom prst="rect">
            <a:avLst/>
          </a:prstGeom>
          <a:ln>
            <a:solidFill>
              <a:schemeClr val="bg1">
                <a:lumMod val="85000"/>
              </a:schemeClr>
            </a:solidFill>
          </a:ln>
        </p:spPr>
      </p:pic>
    </p:spTree>
    <p:extLst>
      <p:ext uri="{BB962C8B-B14F-4D97-AF65-F5344CB8AC3E}">
        <p14:creationId xmlns:p14="http://schemas.microsoft.com/office/powerpoint/2010/main" val="1183031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通知发送</a:t>
            </a:r>
          </a:p>
        </p:txBody>
      </p:sp>
      <p:sp>
        <p:nvSpPr>
          <p:cNvPr id="3" name="副标题 2"/>
          <p:cNvSpPr>
            <a:spLocks noGrp="1"/>
          </p:cNvSpPr>
          <p:nvPr>
            <p:ph type="subTitle" idx="1"/>
          </p:nvPr>
        </p:nvSpPr>
        <p:spPr>
          <a:xfrm>
            <a:off x="411355" y="949996"/>
            <a:ext cx="2125900" cy="453650"/>
          </a:xfrm>
        </p:spPr>
        <p:txBody>
          <a:bodyPr/>
          <a:lstStyle/>
          <a:p>
            <a:r>
              <a:rPr lang="zh-CN" altLang="en-US" b="1" dirty="0"/>
              <a:t>前端</a:t>
            </a:r>
            <a:r>
              <a:rPr lang="zh-CN" altLang="en-US" b="1" dirty="0" smtClean="0"/>
              <a:t>接口</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982413786"/>
              </p:ext>
            </p:extLst>
          </p:nvPr>
        </p:nvGraphicFramePr>
        <p:xfrm>
          <a:off x="370166" y="1556354"/>
          <a:ext cx="4135932" cy="4366650"/>
        </p:xfrm>
        <a:graphic>
          <a:graphicData uri="http://schemas.openxmlformats.org/drawingml/2006/table">
            <a:tbl>
              <a:tblPr/>
              <a:tblGrid>
                <a:gridCol w="783780">
                  <a:extLst>
                    <a:ext uri="{9D8B030D-6E8A-4147-A177-3AD203B41FA5}">
                      <a16:colId xmlns:a16="http://schemas.microsoft.com/office/drawing/2014/main" val="20000"/>
                    </a:ext>
                  </a:extLst>
                </a:gridCol>
                <a:gridCol w="1284186">
                  <a:extLst>
                    <a:ext uri="{9D8B030D-6E8A-4147-A177-3AD203B41FA5}">
                      <a16:colId xmlns:a16="http://schemas.microsoft.com/office/drawing/2014/main" val="20001"/>
                    </a:ext>
                  </a:extLst>
                </a:gridCol>
                <a:gridCol w="2067966">
                  <a:extLst>
                    <a:ext uri="{9D8B030D-6E8A-4147-A177-3AD203B41FA5}">
                      <a16:colId xmlns:a16="http://schemas.microsoft.com/office/drawing/2014/main" val="20002"/>
                    </a:ext>
                  </a:extLst>
                </a:gridCol>
              </a:tblGrid>
              <a:tr h="254880">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示例地址</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97540">
                <a:tc gridSpan="3">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https://dingtest.fslgz.com/portal/api/restful/dd/sendDdNotify</a:t>
                      </a:r>
                    </a:p>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423">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请求</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61423">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请求方式</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Content-Type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61423">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POST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application/</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json;charset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=UTF-8</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1423">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361423">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notifyVo</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com.fsl.lcp.notify.vo.NotifyVo</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详细字段参考下面</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通知格式</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1423">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响应</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1423">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1423">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success</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true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成功</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false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失败</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423">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异常编码</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1423">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message</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异常描述</a:t>
                      </a: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8058" marR="8058" marT="805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副标题 2"/>
          <p:cNvSpPr txBox="1">
            <a:spLocks/>
          </p:cNvSpPr>
          <p:nvPr/>
        </p:nvSpPr>
        <p:spPr>
          <a:xfrm>
            <a:off x="5131636" y="949996"/>
            <a:ext cx="2125900"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调用参数</a:t>
            </a:r>
            <a:endParaRPr lang="zh-CN" altLang="en-US" b="1" dirty="0"/>
          </a:p>
        </p:txBody>
      </p:sp>
      <p:pic>
        <p:nvPicPr>
          <p:cNvPr id="6" name="图片 5"/>
          <p:cNvPicPr>
            <a:picLocks noChangeAspect="1"/>
          </p:cNvPicPr>
          <p:nvPr/>
        </p:nvPicPr>
        <p:blipFill>
          <a:blip r:embed="rId2"/>
          <a:stretch>
            <a:fillRect/>
          </a:stretch>
        </p:blipFill>
        <p:spPr>
          <a:xfrm>
            <a:off x="5057518" y="1537000"/>
            <a:ext cx="6591300" cy="1362075"/>
          </a:xfrm>
          <a:prstGeom prst="rect">
            <a:avLst/>
          </a:prstGeom>
          <a:ln>
            <a:solidFill>
              <a:schemeClr val="bg1">
                <a:lumMod val="85000"/>
              </a:schemeClr>
            </a:solidFill>
          </a:ln>
        </p:spPr>
      </p:pic>
      <p:sp>
        <p:nvSpPr>
          <p:cNvPr id="7" name="副标题 2"/>
          <p:cNvSpPr txBox="1">
            <a:spLocks/>
          </p:cNvSpPr>
          <p:nvPr/>
        </p:nvSpPr>
        <p:spPr>
          <a:xfrm>
            <a:off x="5131636" y="3133023"/>
            <a:ext cx="2125900"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通知示例</a:t>
            </a:r>
            <a:endParaRPr lang="zh-CN" altLang="en-US" b="1" dirty="0"/>
          </a:p>
        </p:txBody>
      </p:sp>
      <p:pic>
        <p:nvPicPr>
          <p:cNvPr id="1026" name="Picture 2" descr="http://172.16.20.103/dokuwiki/lib/exe/fetch.php?media=snipaste_2019-11-07_10-57-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518" y="3820621"/>
            <a:ext cx="4410075" cy="1981201"/>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87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通知发送</a:t>
            </a:r>
          </a:p>
        </p:txBody>
      </p:sp>
      <p:sp>
        <p:nvSpPr>
          <p:cNvPr id="3" name="副标题 2"/>
          <p:cNvSpPr>
            <a:spLocks noGrp="1"/>
          </p:cNvSpPr>
          <p:nvPr>
            <p:ph type="subTitle" idx="1"/>
          </p:nvPr>
        </p:nvSpPr>
        <p:spPr>
          <a:xfrm>
            <a:off x="674965" y="1151050"/>
            <a:ext cx="7917313" cy="453650"/>
          </a:xfrm>
        </p:spPr>
        <p:txBody>
          <a:bodyPr/>
          <a:lstStyle/>
          <a:p>
            <a:r>
              <a:rPr lang="zh-CN" altLang="en-US" b="1" dirty="0"/>
              <a:t>通知</a:t>
            </a:r>
            <a:r>
              <a:rPr lang="zh-CN" altLang="en-US" b="1" dirty="0" smtClean="0"/>
              <a:t>格式</a:t>
            </a:r>
            <a:r>
              <a:rPr lang="zh-CN" altLang="en-US" dirty="0" smtClean="0"/>
              <a:t>：</a:t>
            </a:r>
            <a:r>
              <a:rPr lang="en-US" altLang="zh-CN" dirty="0" err="1"/>
              <a:t>com.fsl.lcp.notify.vo.NotifyVo</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836234127"/>
              </p:ext>
            </p:extLst>
          </p:nvPr>
        </p:nvGraphicFramePr>
        <p:xfrm>
          <a:off x="761999" y="1767696"/>
          <a:ext cx="10458450" cy="4270415"/>
        </p:xfrm>
        <a:graphic>
          <a:graphicData uri="http://schemas.openxmlformats.org/drawingml/2006/table">
            <a:tbl>
              <a:tblPr/>
              <a:tblGrid>
                <a:gridCol w="3486150">
                  <a:extLst>
                    <a:ext uri="{9D8B030D-6E8A-4147-A177-3AD203B41FA5}">
                      <a16:colId xmlns:a16="http://schemas.microsoft.com/office/drawing/2014/main" val="20000"/>
                    </a:ext>
                  </a:extLst>
                </a:gridCol>
                <a:gridCol w="2597331">
                  <a:extLst>
                    <a:ext uri="{9D8B030D-6E8A-4147-A177-3AD203B41FA5}">
                      <a16:colId xmlns:a16="http://schemas.microsoft.com/office/drawing/2014/main" val="20001"/>
                    </a:ext>
                  </a:extLst>
                </a:gridCol>
                <a:gridCol w="4374969">
                  <a:extLst>
                    <a:ext uri="{9D8B030D-6E8A-4147-A177-3AD203B41FA5}">
                      <a16:colId xmlns:a16="http://schemas.microsoft.com/office/drawing/2014/main" val="20002"/>
                    </a:ext>
                  </a:extLst>
                </a:gridCol>
              </a:tblGrid>
              <a:tr h="237688">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6115">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title</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消息标题</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templateCode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对于模板消息，使用此参数传递消息模板编号</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6115">
                <a:tc>
                  <a:txBody>
                    <a:bodyPr/>
                    <a:lstStyle/>
                    <a:p>
                      <a:pPr algn="l" fontAlgn="ctr"/>
                      <a:r>
                        <a:rPr 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content</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String</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对于自定义消息</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en-US" altLang="zh-CN" sz="105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templateCode</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为空</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，使用这个参数传递发送的消息内容</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钉钉</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markdown</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格式</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url</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Webhook</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类型使用，</a:t>
                      </a:r>
                      <a:r>
                        <a:rPr lang="en-US" sz="105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webhook</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地址</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eUrl</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非</a:t>
                      </a:r>
                      <a:r>
                        <a:rPr lang="en-US" altLang="zh-CN" sz="105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Webhook</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类型使用，可为空。钉钉</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消息跳转地址</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此字段只适用于钉钉消息</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。当传入地址时，生成</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card</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消息，否则生成</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markdown</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消息</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agentId</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钉钉消息由</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哪个应用</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发送</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此字段只适用于钉钉消息</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6115">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priority</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消息优先级。</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为顶置，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最高，</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一般，</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最低</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employeeCodes</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接收人账号，多个接收人用逗号分隔。如果是</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webhook，</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这个值表示钉钉群消息</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的用户，值为</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all</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时表示 </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所有人</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notifyType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通知方式。</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：立即，</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：相对时间，</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：绝对时间</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relativeTime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Long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相对时间</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秒</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，在等待一段时间后发出通知</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absoluteTime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Date</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绝对时间，在指定时间发出通知，格式如：“</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2019-01-26 13:10:23”</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sourceSystem</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来源系统</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0611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params</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HashMap&lt;String, String&gt;</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消息参数</a:t>
                      </a:r>
                    </a:p>
                  </a:txBody>
                  <a:tcPr marL="3819" marR="3819" marT="38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379935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通知发送</a:t>
            </a:r>
          </a:p>
        </p:txBody>
      </p:sp>
      <p:sp>
        <p:nvSpPr>
          <p:cNvPr id="3" name="副标题 2"/>
          <p:cNvSpPr>
            <a:spLocks noGrp="1"/>
          </p:cNvSpPr>
          <p:nvPr>
            <p:ph type="subTitle" idx="1"/>
          </p:nvPr>
        </p:nvSpPr>
        <p:spPr>
          <a:xfrm>
            <a:off x="674965" y="1370125"/>
            <a:ext cx="7917313" cy="453650"/>
          </a:xfrm>
        </p:spPr>
        <p:txBody>
          <a:bodyPr/>
          <a:lstStyle/>
          <a:p>
            <a:r>
              <a:rPr lang="zh-CN" altLang="en-US" b="1" dirty="0"/>
              <a:t>通知</a:t>
            </a:r>
            <a:r>
              <a:rPr lang="zh-CN" altLang="en-US" b="1" dirty="0" smtClean="0"/>
              <a:t>常量</a:t>
            </a:r>
            <a:r>
              <a:rPr lang="zh-CN" altLang="en-US" dirty="0" smtClean="0"/>
              <a:t>：</a:t>
            </a:r>
            <a:r>
              <a:rPr lang="en-US" altLang="zh-CN" dirty="0" err="1"/>
              <a:t>com.fsl.lcp.notify.constant.NotifyConstant</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942240002"/>
              </p:ext>
            </p:extLst>
          </p:nvPr>
        </p:nvGraphicFramePr>
        <p:xfrm>
          <a:off x="895350" y="2183924"/>
          <a:ext cx="9525000" cy="2692880"/>
        </p:xfrm>
        <a:graphic>
          <a:graphicData uri="http://schemas.openxmlformats.org/drawingml/2006/table">
            <a:tbl>
              <a:tblPr/>
              <a:tblGrid>
                <a:gridCol w="3175000">
                  <a:extLst>
                    <a:ext uri="{9D8B030D-6E8A-4147-A177-3AD203B41FA5}">
                      <a16:colId xmlns:a16="http://schemas.microsoft.com/office/drawing/2014/main" val="20000"/>
                    </a:ext>
                  </a:extLst>
                </a:gridCol>
                <a:gridCol w="3175000">
                  <a:extLst>
                    <a:ext uri="{9D8B030D-6E8A-4147-A177-3AD203B41FA5}">
                      <a16:colId xmlns:a16="http://schemas.microsoft.com/office/drawing/2014/main" val="20001"/>
                    </a:ext>
                  </a:extLst>
                </a:gridCol>
                <a:gridCol w="3175000">
                  <a:extLst>
                    <a:ext uri="{9D8B030D-6E8A-4147-A177-3AD203B41FA5}">
                      <a16:colId xmlns:a16="http://schemas.microsoft.com/office/drawing/2014/main" val="20002"/>
                    </a:ext>
                  </a:extLst>
                </a:gridCol>
              </a:tblGrid>
              <a:tr h="336610">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用途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36610">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消息通知方式</a:t>
                      </a: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立即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TYPE_DIRECTLY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6610">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消息通知方式</a:t>
                      </a: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相对时间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TYPE_RELATIVE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6610">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消息通知方式</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绝对时间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TYPE_ABSOLUTE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6610">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消息通知优先级</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置顶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PRIORITY_TOP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6610">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消息通知优先级</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最高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PRIORITY_HIGH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6610">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消息通知优先级</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一般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PRIORITY_MIDDLE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6610">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消息通知优先级</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最低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PRIORITY_LOW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3860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smtClean="0"/>
              <a:t>通知效果</a:t>
            </a:r>
            <a:endParaRPr lang="zh-CN" altLang="en-US" dirty="0"/>
          </a:p>
        </p:txBody>
      </p:sp>
      <p:sp>
        <p:nvSpPr>
          <p:cNvPr id="3" name="副标题 2"/>
          <p:cNvSpPr>
            <a:spLocks noGrp="1"/>
          </p:cNvSpPr>
          <p:nvPr>
            <p:ph type="subTitle" idx="1"/>
          </p:nvPr>
        </p:nvSpPr>
        <p:spPr>
          <a:xfrm>
            <a:off x="2128246" y="1370125"/>
            <a:ext cx="1315760" cy="453650"/>
          </a:xfrm>
        </p:spPr>
        <p:txBody>
          <a:bodyPr/>
          <a:lstStyle/>
          <a:p>
            <a:r>
              <a:rPr lang="zh-CN" altLang="en-US" b="1" dirty="0"/>
              <a:t>站内</a:t>
            </a:r>
            <a:r>
              <a:rPr lang="zh-CN" altLang="en-US" b="1" dirty="0" smtClean="0"/>
              <a:t>消息</a:t>
            </a:r>
            <a:endParaRPr lang="zh-CN" altLang="en-US" b="1" dirty="0"/>
          </a:p>
        </p:txBody>
      </p:sp>
      <p:pic>
        <p:nvPicPr>
          <p:cNvPr id="38914" name="Picture 2" descr="http://172.16.20.103/dokuwiki/lib/exe/fetch.php?media=pasted:20190417-143339.png"/>
          <p:cNvPicPr>
            <a:picLocks noChangeAspect="1" noChangeArrowheads="1"/>
          </p:cNvPicPr>
          <p:nvPr/>
        </p:nvPicPr>
        <p:blipFill rotWithShape="1">
          <a:blip r:embed="rId2">
            <a:extLst>
              <a:ext uri="{28A0092B-C50C-407E-A947-70E740481C1C}">
                <a14:useLocalDpi xmlns:a14="http://schemas.microsoft.com/office/drawing/2010/main" val="0"/>
              </a:ext>
            </a:extLst>
          </a:blip>
          <a:srcRect l="57568"/>
          <a:stretch/>
        </p:blipFill>
        <p:spPr bwMode="auto">
          <a:xfrm>
            <a:off x="275144" y="2012297"/>
            <a:ext cx="5021965" cy="3293127"/>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p:cNvSpPr txBox="1">
            <a:spLocks/>
          </p:cNvSpPr>
          <p:nvPr/>
        </p:nvSpPr>
        <p:spPr>
          <a:xfrm>
            <a:off x="8395633" y="1370125"/>
            <a:ext cx="1315760"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邮件消息</a:t>
            </a:r>
          </a:p>
        </p:txBody>
      </p:sp>
      <p:pic>
        <p:nvPicPr>
          <p:cNvPr id="38916" name="Picture 4" descr="http://172.16.20.103/dokuwiki/lib/exe/fetch.php?media=pasted:20190417-143603.png"/>
          <p:cNvPicPr>
            <a:picLocks noChangeAspect="1" noChangeArrowheads="1"/>
          </p:cNvPicPr>
          <p:nvPr/>
        </p:nvPicPr>
        <p:blipFill rotWithShape="1">
          <a:blip r:embed="rId3">
            <a:extLst>
              <a:ext uri="{28A0092B-C50C-407E-A947-70E740481C1C}">
                <a14:useLocalDpi xmlns:a14="http://schemas.microsoft.com/office/drawing/2010/main" val="0"/>
              </a:ext>
            </a:extLst>
          </a:blip>
          <a:srcRect r="41680"/>
          <a:stretch/>
        </p:blipFill>
        <p:spPr bwMode="auto">
          <a:xfrm>
            <a:off x="6324600" y="2007164"/>
            <a:ext cx="5457826" cy="329826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00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通知效果</a:t>
            </a:r>
          </a:p>
        </p:txBody>
      </p:sp>
      <p:sp>
        <p:nvSpPr>
          <p:cNvPr id="3" name="副标题 2"/>
          <p:cNvSpPr>
            <a:spLocks noGrp="1"/>
          </p:cNvSpPr>
          <p:nvPr>
            <p:ph type="subTitle" idx="1"/>
          </p:nvPr>
        </p:nvSpPr>
        <p:spPr>
          <a:xfrm>
            <a:off x="2355472" y="1370125"/>
            <a:ext cx="1668185" cy="453650"/>
          </a:xfrm>
        </p:spPr>
        <p:txBody>
          <a:bodyPr/>
          <a:lstStyle/>
          <a:p>
            <a:r>
              <a:rPr lang="zh-CN" altLang="en-US" b="1" dirty="0"/>
              <a:t>钉钉</a:t>
            </a:r>
            <a:r>
              <a:rPr lang="zh-CN" altLang="en-US" b="1" dirty="0" smtClean="0"/>
              <a:t>消息</a:t>
            </a:r>
            <a:endParaRPr lang="zh-CN" altLang="en-US" b="1" dirty="0"/>
          </a:p>
        </p:txBody>
      </p:sp>
      <p:pic>
        <p:nvPicPr>
          <p:cNvPr id="39938" name="Picture 2" descr="http://172.16.20.103/dokuwiki/lib/exe/fetch.php?media=pasted:20190417-1437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65" y="2401887"/>
            <a:ext cx="5029200" cy="2952751"/>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5" name="副标题 2"/>
          <p:cNvSpPr txBox="1">
            <a:spLocks/>
          </p:cNvSpPr>
          <p:nvPr/>
        </p:nvSpPr>
        <p:spPr>
          <a:xfrm>
            <a:off x="8222595" y="1370125"/>
            <a:ext cx="198251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a:t>webhook</a:t>
            </a:r>
            <a:r>
              <a:rPr lang="zh-CN" altLang="en-US" b="1" dirty="0"/>
              <a:t>消息</a:t>
            </a:r>
          </a:p>
        </p:txBody>
      </p:sp>
      <p:pic>
        <p:nvPicPr>
          <p:cNvPr id="39940" name="Picture 4" descr="http://172.16.20.103/dokuwiki/lib/exe/fetch.php?media=pasted:20191015104351.jpg"/>
          <p:cNvPicPr>
            <a:picLocks noChangeAspect="1" noChangeArrowheads="1"/>
          </p:cNvPicPr>
          <p:nvPr/>
        </p:nvPicPr>
        <p:blipFill rotWithShape="1">
          <a:blip r:embed="rId3">
            <a:extLst>
              <a:ext uri="{28A0092B-C50C-407E-A947-70E740481C1C}">
                <a14:useLocalDpi xmlns:a14="http://schemas.microsoft.com/office/drawing/2010/main" val="0"/>
              </a:ext>
            </a:extLst>
          </a:blip>
          <a:srcRect t="40162"/>
          <a:stretch/>
        </p:blipFill>
        <p:spPr bwMode="auto">
          <a:xfrm>
            <a:off x="6642100" y="2410618"/>
            <a:ext cx="5143500" cy="2935288"/>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116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smtClean="0"/>
              <a:t>通知列表</a:t>
            </a:r>
            <a:endParaRPr lang="zh-CN" altLang="en-US" dirty="0"/>
          </a:p>
        </p:txBody>
      </p:sp>
      <p:sp>
        <p:nvSpPr>
          <p:cNvPr id="3" name="副标题 2"/>
          <p:cNvSpPr>
            <a:spLocks noGrp="1"/>
          </p:cNvSpPr>
          <p:nvPr>
            <p:ph type="subTitle" idx="1"/>
          </p:nvPr>
        </p:nvSpPr>
        <p:spPr>
          <a:xfrm>
            <a:off x="674965" y="1074850"/>
            <a:ext cx="7917313" cy="453650"/>
          </a:xfrm>
        </p:spPr>
        <p:txBody>
          <a:bodyPr/>
          <a:lstStyle/>
          <a:p>
            <a:r>
              <a:rPr lang="zh-CN" altLang="en-US" dirty="0" smtClean="0"/>
              <a:t>可以查看各类通知历史，可选择员工重新发送通知</a:t>
            </a:r>
            <a:endParaRPr lang="zh-CN" altLang="en-US" dirty="0"/>
          </a:p>
        </p:txBody>
      </p:sp>
      <p:pic>
        <p:nvPicPr>
          <p:cNvPr id="5" name="图片 4"/>
          <p:cNvPicPr>
            <a:picLocks noChangeAspect="1"/>
          </p:cNvPicPr>
          <p:nvPr/>
        </p:nvPicPr>
        <p:blipFill>
          <a:blip r:embed="rId2"/>
          <a:stretch>
            <a:fillRect/>
          </a:stretch>
        </p:blipFill>
        <p:spPr>
          <a:xfrm>
            <a:off x="404812" y="1709737"/>
            <a:ext cx="11382375" cy="4257675"/>
          </a:xfrm>
          <a:prstGeom prst="rect">
            <a:avLst/>
          </a:prstGeom>
          <a:ln>
            <a:solidFill>
              <a:schemeClr val="bg1">
                <a:lumMod val="85000"/>
              </a:schemeClr>
            </a:solidFill>
          </a:ln>
        </p:spPr>
      </p:pic>
    </p:spTree>
    <p:extLst>
      <p:ext uri="{BB962C8B-B14F-4D97-AF65-F5344CB8AC3E}">
        <p14:creationId xmlns:p14="http://schemas.microsoft.com/office/powerpoint/2010/main" val="3912120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smtClean="0"/>
              <a:t>-</a:t>
            </a:r>
            <a:r>
              <a:rPr lang="zh-CN" altLang="en-US" dirty="0" smtClean="0"/>
              <a:t>内置模板</a:t>
            </a:r>
            <a:endParaRPr lang="zh-CN" altLang="en-US" dirty="0"/>
          </a:p>
        </p:txBody>
      </p:sp>
      <p:sp>
        <p:nvSpPr>
          <p:cNvPr id="3" name="副标题 2"/>
          <p:cNvSpPr>
            <a:spLocks noGrp="1"/>
          </p:cNvSpPr>
          <p:nvPr>
            <p:ph type="subTitle" idx="1"/>
          </p:nvPr>
        </p:nvSpPr>
        <p:spPr>
          <a:xfrm>
            <a:off x="674965" y="1291575"/>
            <a:ext cx="9589381" cy="581249"/>
          </a:xfrm>
        </p:spPr>
        <p:txBody>
          <a:bodyPr/>
          <a:lstStyle/>
          <a:p>
            <a:pPr>
              <a:lnSpc>
                <a:spcPct val="150000"/>
              </a:lnSpc>
            </a:pPr>
            <a:r>
              <a:rPr lang="zh-CN" altLang="en-US" sz="2400" dirty="0"/>
              <a:t>待办与抄送通知，在系统通知功能的基础上，定制化了功能</a:t>
            </a:r>
            <a:r>
              <a:rPr lang="zh-CN" altLang="en-US" sz="2400" dirty="0" smtClean="0"/>
              <a:t>按钮</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2466598421"/>
              </p:ext>
            </p:extLst>
          </p:nvPr>
        </p:nvGraphicFramePr>
        <p:xfrm>
          <a:off x="674965" y="2097165"/>
          <a:ext cx="9359556" cy="2866888"/>
        </p:xfrm>
        <a:graphic>
          <a:graphicData uri="http://schemas.openxmlformats.org/drawingml/2006/table">
            <a:tbl>
              <a:tblPr/>
              <a:tblGrid>
                <a:gridCol w="3119852">
                  <a:extLst>
                    <a:ext uri="{9D8B030D-6E8A-4147-A177-3AD203B41FA5}">
                      <a16:colId xmlns:a16="http://schemas.microsoft.com/office/drawing/2014/main" val="520990668"/>
                    </a:ext>
                  </a:extLst>
                </a:gridCol>
                <a:gridCol w="3119852">
                  <a:extLst>
                    <a:ext uri="{9D8B030D-6E8A-4147-A177-3AD203B41FA5}">
                      <a16:colId xmlns:a16="http://schemas.microsoft.com/office/drawing/2014/main" val="2666717256"/>
                    </a:ext>
                  </a:extLst>
                </a:gridCol>
                <a:gridCol w="3119852">
                  <a:extLst>
                    <a:ext uri="{9D8B030D-6E8A-4147-A177-3AD203B41FA5}">
                      <a16:colId xmlns:a16="http://schemas.microsoft.com/office/drawing/2014/main" val="796983433"/>
                    </a:ext>
                  </a:extLst>
                </a:gridCol>
              </a:tblGrid>
              <a:tr h="684672">
                <a:tc>
                  <a:txBody>
                    <a:bodyPr/>
                    <a:lstStyle/>
                    <a:p>
                      <a:pPr algn="ctr"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功能按钮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电脑端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移动端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03665793"/>
                  </a:ext>
                </a:extLst>
              </a:tr>
              <a:tr h="1091108">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办理（待办）</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 </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查看（抄送）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打开</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PC</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端处理界面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找开移动端地址配置微应用，否则弹出请去</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PC</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端办理的提示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128606"/>
                  </a:ext>
                </a:extLst>
              </a:tr>
              <a:tr h="1091108">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所有待办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打开</a:t>
                      </a:r>
                      <a:r>
                        <a:rPr lang="en-US" altLang="zh-CN" sz="1600" b="0" i="0" u="none" strike="noStrike" dirty="0">
                          <a:solidFill>
                            <a:srgbClr val="000000"/>
                          </a:solidFill>
                          <a:effectLst/>
                          <a:latin typeface="思源黑体 CN Normal" panose="020B0400000000000000" pitchFamily="34" charset="-122"/>
                          <a:ea typeface="思源黑体 CN Normal" panose="020B0400000000000000" pitchFamily="34" charset="-122"/>
                        </a:rPr>
                        <a:t>PC</a:t>
                      </a: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门户系统首页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打开风神工作台微应用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705123"/>
                  </a:ext>
                </a:extLst>
              </a:tr>
            </a:tbl>
          </a:graphicData>
        </a:graphic>
      </p:graphicFrame>
    </p:spTree>
    <p:extLst>
      <p:ext uri="{BB962C8B-B14F-4D97-AF65-F5344CB8AC3E}">
        <p14:creationId xmlns:p14="http://schemas.microsoft.com/office/powerpoint/2010/main" val="4193496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内置模板</a:t>
            </a:r>
          </a:p>
        </p:txBody>
      </p:sp>
      <p:sp>
        <p:nvSpPr>
          <p:cNvPr id="3" name="副标题 2"/>
          <p:cNvSpPr>
            <a:spLocks noGrp="1"/>
          </p:cNvSpPr>
          <p:nvPr>
            <p:ph type="subTitle" idx="1"/>
          </p:nvPr>
        </p:nvSpPr>
        <p:spPr>
          <a:xfrm>
            <a:off x="460782" y="834666"/>
            <a:ext cx="1788149" cy="453650"/>
          </a:xfrm>
        </p:spPr>
        <p:txBody>
          <a:bodyPr/>
          <a:lstStyle/>
          <a:p>
            <a:r>
              <a:rPr lang="zh-CN" altLang="en-US" b="1" dirty="0"/>
              <a:t>待办</a:t>
            </a:r>
            <a:r>
              <a:rPr lang="zh-CN" altLang="en-US" b="1" dirty="0" smtClean="0"/>
              <a:t>通知</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087089988"/>
              </p:ext>
            </p:extLst>
          </p:nvPr>
        </p:nvGraphicFramePr>
        <p:xfrm>
          <a:off x="558111" y="1455567"/>
          <a:ext cx="5085676" cy="1531488"/>
        </p:xfrm>
        <a:graphic>
          <a:graphicData uri="http://schemas.openxmlformats.org/drawingml/2006/table">
            <a:tbl>
              <a:tblPr/>
              <a:tblGrid>
                <a:gridCol w="2542838">
                  <a:extLst>
                    <a:ext uri="{9D8B030D-6E8A-4147-A177-3AD203B41FA5}">
                      <a16:colId xmlns:a16="http://schemas.microsoft.com/office/drawing/2014/main" val="20000"/>
                    </a:ext>
                  </a:extLst>
                </a:gridCol>
                <a:gridCol w="2542838">
                  <a:extLst>
                    <a:ext uri="{9D8B030D-6E8A-4147-A177-3AD203B41FA5}">
                      <a16:colId xmlns:a16="http://schemas.microsoft.com/office/drawing/2014/main" val="20001"/>
                    </a:ext>
                  </a:extLst>
                </a:gridCol>
              </a:tblGrid>
              <a:tr h="255248">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模板编码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LCP_WFL_DD_TODO_NOTIFY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5248">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55248">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startName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发起者姓名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5248">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businessKey</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单据号码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48">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approvalNode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审批环节名称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5248">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customContent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自定义内容区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2050" name="Picture 2" descr="http://172.16.20.103/dokuwiki/lib/exe/fetch.php?media=pasted:20191107-1458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3781" y="1436597"/>
            <a:ext cx="6050518" cy="4296938"/>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2052" name="Picture 4" descr="http://172.16.20.103/dokuwiki/lib/exe/fetch.php?media=pasted:20191107-145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13" y="3599934"/>
            <a:ext cx="5095875" cy="2133601"/>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7" name="副标题 2"/>
          <p:cNvSpPr txBox="1">
            <a:spLocks/>
          </p:cNvSpPr>
          <p:nvPr/>
        </p:nvSpPr>
        <p:spPr>
          <a:xfrm>
            <a:off x="6054274" y="834666"/>
            <a:ext cx="1788149"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参数配置</a:t>
            </a:r>
            <a:endParaRPr lang="zh-CN" altLang="en-US" b="1" dirty="0"/>
          </a:p>
        </p:txBody>
      </p:sp>
      <p:sp>
        <p:nvSpPr>
          <p:cNvPr id="8" name="副标题 2"/>
          <p:cNvSpPr txBox="1">
            <a:spLocks/>
          </p:cNvSpPr>
          <p:nvPr/>
        </p:nvSpPr>
        <p:spPr>
          <a:xfrm>
            <a:off x="460782" y="3083596"/>
            <a:ext cx="1788149"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通知样例</a:t>
            </a:r>
            <a:endParaRPr lang="zh-CN" altLang="en-US" b="1" dirty="0"/>
          </a:p>
        </p:txBody>
      </p:sp>
    </p:spTree>
    <p:extLst>
      <p:ext uri="{BB962C8B-B14F-4D97-AF65-F5344CB8AC3E}">
        <p14:creationId xmlns:p14="http://schemas.microsoft.com/office/powerpoint/2010/main" val="2973987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基础</a:t>
            </a:r>
            <a:r>
              <a:rPr lang="zh-CN" altLang="en-US" dirty="0"/>
              <a:t>功能</a:t>
            </a:r>
            <a:r>
              <a:rPr lang="zh-CN" altLang="en-US" dirty="0" smtClean="0"/>
              <a:t>详解二</a:t>
            </a:r>
            <a:endParaRPr lang="zh-CN" altLang="en-US" sz="2400" dirty="0"/>
          </a:p>
        </p:txBody>
      </p:sp>
      <p:sp>
        <p:nvSpPr>
          <p:cNvPr id="3" name="副标题 2"/>
          <p:cNvSpPr>
            <a:spLocks noGrp="1"/>
          </p:cNvSpPr>
          <p:nvPr>
            <p:ph type="subTitle" idx="1"/>
          </p:nvPr>
        </p:nvSpPr>
        <p:spPr>
          <a:xfrm>
            <a:off x="6100481" y="3457824"/>
            <a:ext cx="3620167" cy="1363662"/>
          </a:xfrm>
        </p:spPr>
        <p:txBody>
          <a:bodyPr/>
          <a:lstStyle/>
          <a:p>
            <a:r>
              <a:rPr lang="zh-CN" altLang="en-US" dirty="0"/>
              <a:t>编制单位：信息技术部</a:t>
            </a:r>
          </a:p>
          <a:p>
            <a:r>
              <a:rPr lang="zh-CN" altLang="en-US" dirty="0"/>
              <a:t>编  制  人：卢俊哲</a:t>
            </a:r>
          </a:p>
          <a:p>
            <a:r>
              <a:rPr lang="zh-CN" altLang="en-US" dirty="0"/>
              <a:t>编制日期：</a:t>
            </a:r>
            <a:r>
              <a:rPr lang="en-US" altLang="zh-CN" dirty="0" smtClean="0"/>
              <a:t>2019</a:t>
            </a:r>
            <a:r>
              <a:rPr lang="zh-CN" altLang="en-US" dirty="0" smtClean="0"/>
              <a:t>年</a:t>
            </a:r>
            <a:r>
              <a:rPr lang="en-US" altLang="zh-CN" dirty="0" smtClean="0"/>
              <a:t>11</a:t>
            </a:r>
            <a:r>
              <a:rPr lang="zh-CN" altLang="en-US" dirty="0" smtClean="0"/>
              <a:t>月</a:t>
            </a:r>
            <a:r>
              <a:rPr lang="en-US" altLang="zh-CN" dirty="0" smtClean="0"/>
              <a:t>07</a:t>
            </a:r>
            <a:r>
              <a:rPr lang="zh-CN" altLang="en-US" dirty="0" smtClean="0"/>
              <a:t>号</a:t>
            </a:r>
            <a:endParaRPr lang="zh-CN" altLang="en-US" dirty="0"/>
          </a:p>
        </p:txBody>
      </p:sp>
    </p:spTree>
    <p:extLst>
      <p:ext uri="{BB962C8B-B14F-4D97-AF65-F5344CB8AC3E}">
        <p14:creationId xmlns:p14="http://schemas.microsoft.com/office/powerpoint/2010/main" val="3050163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通知管理</a:t>
            </a:r>
            <a:r>
              <a:rPr lang="en-US" altLang="zh-CN" dirty="0"/>
              <a:t>-</a:t>
            </a:r>
            <a:r>
              <a:rPr lang="zh-CN" altLang="en-US" dirty="0"/>
              <a:t>内置模板</a:t>
            </a:r>
          </a:p>
        </p:txBody>
      </p:sp>
      <p:sp>
        <p:nvSpPr>
          <p:cNvPr id="3" name="副标题 2"/>
          <p:cNvSpPr>
            <a:spLocks noGrp="1"/>
          </p:cNvSpPr>
          <p:nvPr>
            <p:ph type="subTitle" idx="1"/>
          </p:nvPr>
        </p:nvSpPr>
        <p:spPr>
          <a:xfrm>
            <a:off x="674966" y="991185"/>
            <a:ext cx="1714008" cy="453650"/>
          </a:xfrm>
        </p:spPr>
        <p:txBody>
          <a:bodyPr/>
          <a:lstStyle/>
          <a:p>
            <a:r>
              <a:rPr lang="zh-CN" altLang="en-US" b="1" dirty="0"/>
              <a:t>抄送</a:t>
            </a:r>
            <a:r>
              <a:rPr lang="zh-CN" altLang="en-US" b="1" dirty="0" smtClean="0"/>
              <a:t>通知</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340544207"/>
              </p:ext>
            </p:extLst>
          </p:nvPr>
        </p:nvGraphicFramePr>
        <p:xfrm>
          <a:off x="764055" y="1549971"/>
          <a:ext cx="4401068" cy="1554444"/>
        </p:xfrm>
        <a:graphic>
          <a:graphicData uri="http://schemas.openxmlformats.org/drawingml/2006/table">
            <a:tbl>
              <a:tblPr/>
              <a:tblGrid>
                <a:gridCol w="2200534">
                  <a:extLst>
                    <a:ext uri="{9D8B030D-6E8A-4147-A177-3AD203B41FA5}">
                      <a16:colId xmlns:a16="http://schemas.microsoft.com/office/drawing/2014/main" val="20000"/>
                    </a:ext>
                  </a:extLst>
                </a:gridCol>
                <a:gridCol w="2200534">
                  <a:extLst>
                    <a:ext uri="{9D8B030D-6E8A-4147-A177-3AD203B41FA5}">
                      <a16:colId xmlns:a16="http://schemas.microsoft.com/office/drawing/2014/main" val="20001"/>
                    </a:ext>
                  </a:extLst>
                </a:gridCol>
              </a:tblGrid>
              <a:tr h="25907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模板编码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LCP_WFL_DD_COPY_NOTIFY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907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59074">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copyFrom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发起者姓名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074">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businessKey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单据号码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074">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copyNode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抄送环节名称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9074">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customContent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自定义内容区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3074" name="Picture 2" descr="http://172.16.20.103/dokuwiki/lib/exe/fetch.php?media=pasted:20191107-1502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8162" y="1541683"/>
            <a:ext cx="6219568" cy="4416994"/>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3076" name="Picture 4" descr="http://172.16.20.103/dokuwiki/lib/exe/fetch.php?media=pasted:20191107-1502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167" y="4110681"/>
            <a:ext cx="4415117" cy="184799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8" name="副标题 2"/>
          <p:cNvSpPr txBox="1">
            <a:spLocks/>
          </p:cNvSpPr>
          <p:nvPr/>
        </p:nvSpPr>
        <p:spPr>
          <a:xfrm>
            <a:off x="733167" y="3523355"/>
            <a:ext cx="1788149"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通知样例</a:t>
            </a:r>
            <a:endParaRPr lang="zh-CN" altLang="en-US" b="1" dirty="0"/>
          </a:p>
        </p:txBody>
      </p:sp>
      <p:sp>
        <p:nvSpPr>
          <p:cNvPr id="9" name="副标题 2"/>
          <p:cNvSpPr txBox="1">
            <a:spLocks/>
          </p:cNvSpPr>
          <p:nvPr/>
        </p:nvSpPr>
        <p:spPr>
          <a:xfrm>
            <a:off x="5478162" y="991185"/>
            <a:ext cx="1788149"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参数配置</a:t>
            </a:r>
            <a:endParaRPr lang="zh-CN" altLang="en-US" b="1" dirty="0"/>
          </a:p>
        </p:txBody>
      </p:sp>
    </p:spTree>
    <p:extLst>
      <p:ext uri="{BB962C8B-B14F-4D97-AF65-F5344CB8AC3E}">
        <p14:creationId xmlns:p14="http://schemas.microsoft.com/office/powerpoint/2010/main" val="396510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smtClean="0"/>
              <a:t>附件管理</a:t>
            </a:r>
            <a:r>
              <a:rPr lang="en-US" altLang="zh-CN" dirty="0" smtClean="0"/>
              <a:t>-</a:t>
            </a:r>
            <a:r>
              <a:rPr lang="zh-CN" altLang="en-US" dirty="0"/>
              <a:t>参数</a:t>
            </a:r>
            <a:r>
              <a:rPr lang="zh-CN" altLang="en-US" dirty="0" smtClean="0"/>
              <a:t>配置</a:t>
            </a:r>
            <a:endParaRPr lang="zh-CN" altLang="en-US" dirty="0"/>
          </a:p>
        </p:txBody>
      </p:sp>
      <p:sp>
        <p:nvSpPr>
          <p:cNvPr id="3" name="副标题 2"/>
          <p:cNvSpPr>
            <a:spLocks noGrp="1"/>
          </p:cNvSpPr>
          <p:nvPr>
            <p:ph type="subTitle" idx="1"/>
          </p:nvPr>
        </p:nvSpPr>
        <p:spPr>
          <a:xfrm>
            <a:off x="674965" y="1024136"/>
            <a:ext cx="7917313" cy="982000"/>
          </a:xfrm>
        </p:spPr>
        <p:txBody>
          <a:bodyPr/>
          <a:lstStyle/>
          <a:p>
            <a:r>
              <a:rPr lang="zh-CN" altLang="en-US" dirty="0"/>
              <a:t>平台采用</a:t>
            </a:r>
            <a:r>
              <a:rPr lang="en-US" altLang="zh-CN" dirty="0" err="1"/>
              <a:t>FastDFS</a:t>
            </a:r>
            <a:r>
              <a:rPr lang="zh-CN" altLang="en-US" dirty="0"/>
              <a:t>分布式文件存储实现附件</a:t>
            </a:r>
            <a:r>
              <a:rPr lang="zh-CN" altLang="en-US" dirty="0" smtClean="0"/>
              <a:t>管理</a:t>
            </a:r>
            <a:endParaRPr lang="en-US" altLang="zh-CN" dirty="0" smtClean="0"/>
          </a:p>
          <a:p>
            <a:r>
              <a:rPr lang="en-US" altLang="zh-CN" dirty="0" err="1"/>
              <a:t>config.properties</a:t>
            </a:r>
            <a:r>
              <a:rPr lang="zh-CN" altLang="en-US" dirty="0"/>
              <a:t>配置如下</a:t>
            </a:r>
          </a:p>
        </p:txBody>
      </p:sp>
      <p:pic>
        <p:nvPicPr>
          <p:cNvPr id="4" name="图片 3"/>
          <p:cNvPicPr>
            <a:picLocks noChangeAspect="1"/>
          </p:cNvPicPr>
          <p:nvPr/>
        </p:nvPicPr>
        <p:blipFill>
          <a:blip r:embed="rId2"/>
          <a:stretch>
            <a:fillRect/>
          </a:stretch>
        </p:blipFill>
        <p:spPr>
          <a:xfrm>
            <a:off x="674965" y="2565699"/>
            <a:ext cx="7581778" cy="2731231"/>
          </a:xfrm>
          <a:prstGeom prst="rect">
            <a:avLst/>
          </a:prstGeom>
          <a:ln>
            <a:solidFill>
              <a:schemeClr val="bg1">
                <a:lumMod val="85000"/>
              </a:schemeClr>
            </a:solidFill>
          </a:ln>
        </p:spPr>
      </p:pic>
    </p:spTree>
    <p:extLst>
      <p:ext uri="{BB962C8B-B14F-4D97-AF65-F5344CB8AC3E}">
        <p14:creationId xmlns:p14="http://schemas.microsoft.com/office/powerpoint/2010/main" val="2125820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附件管理</a:t>
            </a:r>
            <a:r>
              <a:rPr lang="en-US" altLang="zh-CN" dirty="0" smtClean="0"/>
              <a:t>-</a:t>
            </a:r>
            <a:r>
              <a:rPr lang="zh-CN" altLang="en-US" dirty="0" smtClean="0"/>
              <a:t>文件类型配置</a:t>
            </a:r>
            <a:endParaRPr lang="zh-CN" altLang="en-US" dirty="0"/>
          </a:p>
        </p:txBody>
      </p:sp>
      <p:sp>
        <p:nvSpPr>
          <p:cNvPr id="3" name="副标题 2"/>
          <p:cNvSpPr>
            <a:spLocks noGrp="1"/>
          </p:cNvSpPr>
          <p:nvPr>
            <p:ph type="subTitle" idx="1"/>
          </p:nvPr>
        </p:nvSpPr>
        <p:spPr>
          <a:xfrm>
            <a:off x="403655" y="1254795"/>
            <a:ext cx="11277600" cy="892552"/>
          </a:xfrm>
        </p:spPr>
        <p:txBody>
          <a:bodyPr/>
          <a:lstStyle/>
          <a:p>
            <a:r>
              <a:rPr lang="zh-CN" altLang="en-US" dirty="0"/>
              <a:t>在数据字典中，配置代码为</a:t>
            </a:r>
            <a:r>
              <a:rPr lang="en-US" altLang="zh-CN" dirty="0"/>
              <a:t>UPLOAD_ALLOW_TYPE</a:t>
            </a:r>
            <a:r>
              <a:rPr lang="zh-CN" altLang="en-US" dirty="0"/>
              <a:t>的数据项</a:t>
            </a:r>
            <a:r>
              <a:rPr lang="en-US" altLang="zh-CN" dirty="0"/>
              <a:t>(</a:t>
            </a:r>
            <a:r>
              <a:rPr lang="zh-CN" altLang="en-US" dirty="0"/>
              <a:t>其中标记项可以进行维护对应文件类型的最大上传允许大小</a:t>
            </a:r>
            <a:r>
              <a:rPr lang="en-US" altLang="zh-CN" dirty="0"/>
              <a:t>,</a:t>
            </a:r>
            <a:r>
              <a:rPr lang="zh-CN" altLang="en-US" dirty="0"/>
              <a:t>单位</a:t>
            </a:r>
            <a:r>
              <a:rPr lang="en-US" altLang="zh-CN" dirty="0"/>
              <a:t>MB,</a:t>
            </a:r>
            <a:r>
              <a:rPr lang="zh-CN" altLang="en-US" dirty="0"/>
              <a:t>默认</a:t>
            </a:r>
            <a:r>
              <a:rPr lang="en-US" altLang="zh-CN" dirty="0"/>
              <a:t>10MB)</a:t>
            </a:r>
            <a:r>
              <a:rPr lang="zh-CN" altLang="en-US" dirty="0"/>
              <a:t>。 目前平台内置如下文件类型数据项</a:t>
            </a:r>
            <a:r>
              <a:rPr lang="zh-CN" altLang="en-US" dirty="0" smtClean="0"/>
              <a:t>。</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88780505"/>
              </p:ext>
            </p:extLst>
          </p:nvPr>
        </p:nvGraphicFramePr>
        <p:xfrm>
          <a:off x="656967" y="2787882"/>
          <a:ext cx="4088028" cy="2463653"/>
        </p:xfrm>
        <a:graphic>
          <a:graphicData uri="http://schemas.openxmlformats.org/drawingml/2006/table">
            <a:tbl>
              <a:tblPr/>
              <a:tblGrid>
                <a:gridCol w="1633152">
                  <a:extLst>
                    <a:ext uri="{9D8B030D-6E8A-4147-A177-3AD203B41FA5}">
                      <a16:colId xmlns:a16="http://schemas.microsoft.com/office/drawing/2014/main" val="20000"/>
                    </a:ext>
                  </a:extLst>
                </a:gridCol>
                <a:gridCol w="2454876">
                  <a:extLst>
                    <a:ext uri="{9D8B030D-6E8A-4147-A177-3AD203B41FA5}">
                      <a16:colId xmlns:a16="http://schemas.microsoft.com/office/drawing/2014/main" val="20001"/>
                    </a:ext>
                  </a:extLst>
                </a:gridCol>
              </a:tblGrid>
              <a:tr h="173131">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9837">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png</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image/</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png</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9837">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jpeg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image/jpeg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9837">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jpg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image/jpeg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9837">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txt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text/plain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9837">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xls</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application/vnd.ms-excel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87303">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xlsx</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application/</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vnd.openxmlformats-officedocument.spreadsheetml.sheet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1026" name="Picture 2" descr="http://172.16.20.103/dokuwiki/lib/exe/fetch.php?media=%E6%96%87%E4%BB%B6%E6%9C%8D%E5%8A%A1:pasted:20190301-1745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420" y="2787883"/>
            <a:ext cx="6677835" cy="245962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2602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575187" cy="465926"/>
          </a:xfrm>
        </p:spPr>
        <p:txBody>
          <a:bodyPr/>
          <a:lstStyle/>
          <a:p>
            <a:r>
              <a:rPr lang="zh-CN" altLang="en-US" dirty="0"/>
              <a:t>附件管理</a:t>
            </a:r>
            <a:r>
              <a:rPr lang="en-US" altLang="zh-CN" dirty="0" smtClean="0"/>
              <a:t>-PC</a:t>
            </a:r>
            <a:r>
              <a:rPr lang="zh-CN" altLang="en-US" dirty="0" smtClean="0"/>
              <a:t>端</a:t>
            </a:r>
            <a:endParaRPr lang="zh-CN" altLang="en-US" dirty="0"/>
          </a:p>
        </p:txBody>
      </p:sp>
      <p:sp>
        <p:nvSpPr>
          <p:cNvPr id="3" name="副标题 2"/>
          <p:cNvSpPr>
            <a:spLocks noGrp="1"/>
          </p:cNvSpPr>
          <p:nvPr>
            <p:ph type="subTitle" idx="1"/>
          </p:nvPr>
        </p:nvSpPr>
        <p:spPr>
          <a:xfrm>
            <a:off x="674965" y="991185"/>
            <a:ext cx="7917313" cy="453073"/>
          </a:xfrm>
        </p:spPr>
        <p:txBody>
          <a:bodyPr/>
          <a:lstStyle/>
          <a:p>
            <a:r>
              <a:rPr lang="zh-CN" altLang="en-US" dirty="0"/>
              <a:t>上传页面示例如下，更多属性请参照</a:t>
            </a:r>
            <a:r>
              <a:rPr lang="en-US" altLang="zh-CN" dirty="0" err="1"/>
              <a:t>kendoUI</a:t>
            </a:r>
            <a:r>
              <a:rPr lang="zh-CN" altLang="en-US" dirty="0"/>
              <a:t>的上传组件配置</a:t>
            </a:r>
          </a:p>
        </p:txBody>
      </p:sp>
      <p:sp>
        <p:nvSpPr>
          <p:cNvPr id="5" name="爆炸形 2 4"/>
          <p:cNvSpPr/>
          <p:nvPr/>
        </p:nvSpPr>
        <p:spPr>
          <a:xfrm rot="1364595">
            <a:off x="9025365" y="675742"/>
            <a:ext cx="1485900" cy="857832"/>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solidFill>
                  <a:srgbClr val="C00000"/>
                </a:solidFill>
                <a:latin typeface="思源黑体 CN Normal" panose="020B0400000000000000" pitchFamily="34" charset="-122"/>
                <a:ea typeface="思源黑体 CN Normal" panose="020B0400000000000000" pitchFamily="34" charset="-122"/>
              </a:rPr>
              <a:t>参看代码</a:t>
            </a:r>
            <a:endParaRPr lang="zh-CN" altLang="en-US" sz="1200" b="1" dirty="0">
              <a:solidFill>
                <a:srgbClr val="C00000"/>
              </a:solidFill>
              <a:latin typeface="思源黑体 CN Normal" panose="020B0400000000000000" pitchFamily="34" charset="-122"/>
              <a:ea typeface="思源黑体 CN Normal" panose="020B0400000000000000" pitchFamily="34" charset="-122"/>
            </a:endParaRPr>
          </a:p>
        </p:txBody>
      </p:sp>
      <p:pic>
        <p:nvPicPr>
          <p:cNvPr id="2052" name="Picture 4" descr="http://172.16.20.103/dokuwiki/lib/exe/fetch.php?media=snipaste_2019-11-06_22-41-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65" y="1887470"/>
            <a:ext cx="10507700" cy="3475105"/>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88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575187" cy="465926"/>
          </a:xfrm>
        </p:spPr>
        <p:txBody>
          <a:bodyPr/>
          <a:lstStyle/>
          <a:p>
            <a:r>
              <a:rPr lang="zh-CN" altLang="en-US" dirty="0"/>
              <a:t>附件管理</a:t>
            </a:r>
            <a:r>
              <a:rPr lang="en-US" altLang="zh-CN" dirty="0"/>
              <a:t>-PC</a:t>
            </a:r>
            <a:r>
              <a:rPr lang="zh-CN" altLang="en-US" dirty="0"/>
              <a:t>端</a:t>
            </a:r>
          </a:p>
        </p:txBody>
      </p:sp>
      <p:sp>
        <p:nvSpPr>
          <p:cNvPr id="3" name="副标题 2"/>
          <p:cNvSpPr>
            <a:spLocks noGrp="1"/>
          </p:cNvSpPr>
          <p:nvPr>
            <p:ph type="subTitle" idx="1"/>
          </p:nvPr>
        </p:nvSpPr>
        <p:spPr>
          <a:xfrm>
            <a:off x="674965" y="1073563"/>
            <a:ext cx="7917313" cy="453073"/>
          </a:xfrm>
        </p:spPr>
        <p:txBody>
          <a:bodyPr/>
          <a:lstStyle/>
          <a:p>
            <a:r>
              <a:rPr lang="zh-CN" altLang="en-US" dirty="0"/>
              <a:t>下载页面示例如下，更多属性请参照</a:t>
            </a:r>
            <a:r>
              <a:rPr lang="en-US" altLang="zh-CN" dirty="0" err="1"/>
              <a:t>kendoUI</a:t>
            </a:r>
            <a:r>
              <a:rPr lang="zh-CN" altLang="en-US" dirty="0" smtClean="0"/>
              <a:t>的表格组件</a:t>
            </a:r>
            <a:r>
              <a:rPr lang="zh-CN" altLang="en-US" dirty="0"/>
              <a:t>配置</a:t>
            </a:r>
          </a:p>
        </p:txBody>
      </p:sp>
      <p:pic>
        <p:nvPicPr>
          <p:cNvPr id="3074" name="Picture 2" descr="http://172.16.20.103/dokuwiki/lib/exe/fetch.php?media=%E5%8A%9F%E8%83%BD%E7%BB%84%E4%BB%B6%E8%AF%B4%E6%98%8E:pasted:20190408-1055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763531"/>
            <a:ext cx="10817225" cy="3924482"/>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5" name="爆炸形 2 4"/>
          <p:cNvSpPr/>
          <p:nvPr/>
        </p:nvSpPr>
        <p:spPr>
          <a:xfrm rot="1364595">
            <a:off x="9025365" y="675742"/>
            <a:ext cx="1485900" cy="857832"/>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solidFill>
                  <a:srgbClr val="C00000"/>
                </a:solidFill>
                <a:latin typeface="思源黑体 CN Normal" panose="020B0400000000000000" pitchFamily="34" charset="-122"/>
                <a:ea typeface="思源黑体 CN Normal" panose="020B0400000000000000" pitchFamily="34" charset="-122"/>
              </a:rPr>
              <a:t>参看代码</a:t>
            </a:r>
            <a:endParaRPr lang="zh-CN" altLang="en-US" sz="1200" b="1" dirty="0">
              <a:solidFill>
                <a:srgbClr val="C00000"/>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2258065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807622" cy="465926"/>
          </a:xfrm>
        </p:spPr>
        <p:txBody>
          <a:bodyPr/>
          <a:lstStyle/>
          <a:p>
            <a:r>
              <a:rPr lang="zh-CN" altLang="en-US" dirty="0"/>
              <a:t>附件管理</a:t>
            </a:r>
            <a:r>
              <a:rPr lang="en-US" altLang="zh-CN" dirty="0"/>
              <a:t>-</a:t>
            </a:r>
            <a:r>
              <a:rPr lang="zh-CN" altLang="en-US" dirty="0"/>
              <a:t>移动端</a:t>
            </a:r>
          </a:p>
        </p:txBody>
      </p:sp>
      <p:sp>
        <p:nvSpPr>
          <p:cNvPr id="3" name="副标题 2"/>
          <p:cNvSpPr>
            <a:spLocks noGrp="1"/>
          </p:cNvSpPr>
          <p:nvPr>
            <p:ph type="subTitle" idx="1"/>
          </p:nvPr>
        </p:nvSpPr>
        <p:spPr>
          <a:xfrm>
            <a:off x="674965" y="1084375"/>
            <a:ext cx="7917313" cy="492443"/>
          </a:xfrm>
        </p:spPr>
        <p:txBody>
          <a:bodyPr/>
          <a:lstStyle/>
          <a:p>
            <a:r>
              <a:rPr lang="zh-CN" altLang="en-US" dirty="0" smtClean="0"/>
              <a:t>可相机实时拍照或从相册选择。上传下载</a:t>
            </a:r>
            <a:r>
              <a:rPr lang="zh-CN" altLang="en-US" dirty="0"/>
              <a:t>页面示例如下</a:t>
            </a:r>
          </a:p>
        </p:txBody>
      </p:sp>
      <p:pic>
        <p:nvPicPr>
          <p:cNvPr id="4" name="图片 3"/>
          <p:cNvPicPr>
            <a:picLocks noChangeAspect="1"/>
          </p:cNvPicPr>
          <p:nvPr/>
        </p:nvPicPr>
        <p:blipFill>
          <a:blip r:embed="rId2"/>
          <a:stretch>
            <a:fillRect/>
          </a:stretch>
        </p:blipFill>
        <p:spPr>
          <a:xfrm>
            <a:off x="303011" y="2419350"/>
            <a:ext cx="5295900" cy="2381250"/>
          </a:xfrm>
          <a:prstGeom prst="rect">
            <a:avLst/>
          </a:prstGeom>
          <a:ln>
            <a:solidFill>
              <a:schemeClr val="bg1">
                <a:lumMod val="85000"/>
              </a:schemeClr>
            </a:solidFill>
          </a:ln>
        </p:spPr>
      </p:pic>
      <p:pic>
        <p:nvPicPr>
          <p:cNvPr id="5" name="图片 4"/>
          <p:cNvPicPr>
            <a:picLocks noChangeAspect="1"/>
          </p:cNvPicPr>
          <p:nvPr/>
        </p:nvPicPr>
        <p:blipFill>
          <a:blip r:embed="rId3"/>
          <a:stretch>
            <a:fillRect/>
          </a:stretch>
        </p:blipFill>
        <p:spPr>
          <a:xfrm>
            <a:off x="6252931" y="2419350"/>
            <a:ext cx="5372332" cy="2381250"/>
          </a:xfrm>
          <a:prstGeom prst="rect">
            <a:avLst/>
          </a:prstGeom>
          <a:ln>
            <a:solidFill>
              <a:schemeClr val="bg1">
                <a:lumMod val="85000"/>
              </a:schemeClr>
            </a:solidFill>
          </a:ln>
        </p:spPr>
      </p:pic>
    </p:spTree>
    <p:extLst>
      <p:ext uri="{BB962C8B-B14F-4D97-AF65-F5344CB8AC3E}">
        <p14:creationId xmlns:p14="http://schemas.microsoft.com/office/powerpoint/2010/main" val="11132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807622" cy="465926"/>
          </a:xfrm>
        </p:spPr>
        <p:txBody>
          <a:bodyPr/>
          <a:lstStyle/>
          <a:p>
            <a:r>
              <a:rPr lang="zh-CN" altLang="en-US" dirty="0"/>
              <a:t>附件管理</a:t>
            </a:r>
            <a:r>
              <a:rPr lang="en-US" altLang="zh-CN" dirty="0" smtClean="0"/>
              <a:t>-</a:t>
            </a:r>
            <a:r>
              <a:rPr lang="zh-CN" altLang="en-US" dirty="0" smtClean="0"/>
              <a:t>移动端</a:t>
            </a:r>
            <a:endParaRPr lang="zh-CN" altLang="en-US" dirty="0"/>
          </a:p>
        </p:txBody>
      </p:sp>
      <p:sp>
        <p:nvSpPr>
          <p:cNvPr id="3" name="副标题 2"/>
          <p:cNvSpPr>
            <a:spLocks noGrp="1"/>
          </p:cNvSpPr>
          <p:nvPr>
            <p:ph type="subTitle" idx="1"/>
          </p:nvPr>
        </p:nvSpPr>
        <p:spPr>
          <a:xfrm>
            <a:off x="674965" y="779060"/>
            <a:ext cx="7917313" cy="453650"/>
          </a:xfrm>
        </p:spPr>
        <p:txBody>
          <a:bodyPr/>
          <a:lstStyle/>
          <a:p>
            <a:r>
              <a:rPr lang="zh-CN" altLang="en-US" dirty="0" smtClean="0"/>
              <a:t>使用示例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26319896"/>
              </p:ext>
            </p:extLst>
          </p:nvPr>
        </p:nvGraphicFramePr>
        <p:xfrm>
          <a:off x="674965" y="2942709"/>
          <a:ext cx="10940385" cy="3237471"/>
        </p:xfrm>
        <a:graphic>
          <a:graphicData uri="http://schemas.openxmlformats.org/drawingml/2006/table">
            <a:tbl>
              <a:tblPr/>
              <a:tblGrid>
                <a:gridCol w="2735096">
                  <a:extLst>
                    <a:ext uri="{9D8B030D-6E8A-4147-A177-3AD203B41FA5}">
                      <a16:colId xmlns:a16="http://schemas.microsoft.com/office/drawing/2014/main" val="20000"/>
                    </a:ext>
                  </a:extLst>
                </a:gridCol>
                <a:gridCol w="2735096">
                  <a:extLst>
                    <a:ext uri="{9D8B030D-6E8A-4147-A177-3AD203B41FA5}">
                      <a16:colId xmlns:a16="http://schemas.microsoft.com/office/drawing/2014/main" val="20001"/>
                    </a:ext>
                  </a:extLst>
                </a:gridCol>
                <a:gridCol w="3312228">
                  <a:extLst>
                    <a:ext uri="{9D8B030D-6E8A-4147-A177-3AD203B41FA5}">
                      <a16:colId xmlns:a16="http://schemas.microsoft.com/office/drawing/2014/main" val="20002"/>
                    </a:ext>
                  </a:extLst>
                </a:gridCol>
                <a:gridCol w="2157965">
                  <a:extLst>
                    <a:ext uri="{9D8B030D-6E8A-4147-A177-3AD203B41FA5}">
                      <a16:colId xmlns:a16="http://schemas.microsoft.com/office/drawing/2014/main" val="20003"/>
                    </a:ext>
                  </a:extLst>
                </a:gridCol>
              </a:tblGrid>
              <a:tr h="141399">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组件属性</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41399">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属性名称</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默认值</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base-url</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当前系统路径</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base.contextPath}</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csrf-token</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CSRF</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安全</a:t>
                      </a: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token</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值</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table-id</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业务</a:t>
                      </a: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ID(PC</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版本中的</a:t>
                      </a: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associationTableId)</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table-upload-type</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tableUploadType </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指定上传的业务文件类型</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select-type</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Boolean</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是否需要用户在上传时选择业务文件类型</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FALSE</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9295">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table-upload-type-arr</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Array</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业务文件类型数组，有值的时候，用户上传选择文件后还会让用户根据这个数据选择业务类型，并且文件列表显示格式为 </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业务类型</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_</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文件名称</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（默认只显示文件名称）</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0347">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table-upload-type-code</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不提供类型数组时，可以提供数据字典的编码，组件会自动获取数据字典的数据</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TABLEUPLOADTYPE</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temp-key</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tempKey</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button-show</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Boolean</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是否显示上传和删除按钮</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FALSE</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url</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自定义上传接口路径</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全路径</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/fs/association/file/</a:t>
                      </a:r>
                      <a:r>
                        <a:rPr lang="en-US" sz="9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uploadFiles</a:t>
                      </a:r>
                      <a:endPar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0347">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form-data</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Object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添加上传时表单数据</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仅限于</a:t>
                      </a: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com.fsl.lcp.upload.dto.AssociationFile</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中的字段</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1399">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组件方法</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3"/>
                  </a:ext>
                </a:extLst>
              </a:tr>
              <a:tr h="141399">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方法名称</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4"/>
                  </a:ext>
                </a:extLst>
              </a:tr>
              <a:tr h="141399">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upload-complete</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文件上传完成时触发</a:t>
                      </a:r>
                      <a:r>
                        <a:rPr lang="en-US" altLang="zh-CN"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多文件上传时会触发多次</a:t>
                      </a:r>
                      <a:r>
                        <a:rPr lang="en-US" altLang="zh-CN"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success: true/false, response: </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接口返回值</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419295">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customize-upload-type</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自定义处理文件业务类型数组数据的回调方法，配合</a:t>
                      </a:r>
                      <a:r>
                        <a:rPr lang="en-US" altLang="zh-CN" sz="900" b="0" i="0" u="none" strike="noStrike" dirty="0">
                          <a:solidFill>
                            <a:srgbClr val="000000"/>
                          </a:solidFill>
                          <a:effectLst/>
                          <a:latin typeface="思源黑体 CN Normal" panose="020B0400000000000000" pitchFamily="34" charset="-122"/>
                          <a:ea typeface="思源黑体 CN Normal" panose="020B0400000000000000" pitchFamily="34" charset="-122"/>
                        </a:rPr>
                        <a:t>table-upload-type-code</a:t>
                      </a: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使用，且方法内必须</a:t>
                      </a:r>
                      <a:r>
                        <a:rPr lang="en-US" altLang="zh-CN" sz="900" b="0" i="0" u="none" strike="noStrike" dirty="0">
                          <a:solidFill>
                            <a:srgbClr val="000000"/>
                          </a:solidFill>
                          <a:effectLst/>
                          <a:latin typeface="思源黑体 CN Normal" panose="020B0400000000000000" pitchFamily="34" charset="-122"/>
                          <a:ea typeface="思源黑体 CN Normal" panose="020B0400000000000000" pitchFamily="34" charset="-122"/>
                        </a:rPr>
                        <a:t>return </a:t>
                      </a: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处理完后的数组数据</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codeValueList： </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数据字典数组数据</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2688" marR="2688" marT="268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pic>
        <p:nvPicPr>
          <p:cNvPr id="5" name="图片 4"/>
          <p:cNvPicPr>
            <a:picLocks noChangeAspect="1"/>
          </p:cNvPicPr>
          <p:nvPr/>
        </p:nvPicPr>
        <p:blipFill>
          <a:blip r:embed="rId2"/>
          <a:stretch>
            <a:fillRect/>
          </a:stretch>
        </p:blipFill>
        <p:spPr>
          <a:xfrm>
            <a:off x="674964" y="1354595"/>
            <a:ext cx="10916961" cy="1458399"/>
          </a:xfrm>
          <a:prstGeom prst="rect">
            <a:avLst/>
          </a:prstGeom>
          <a:ln>
            <a:solidFill>
              <a:schemeClr val="bg1">
                <a:lumMod val="85000"/>
              </a:schemeClr>
            </a:solidFill>
          </a:ln>
        </p:spPr>
      </p:pic>
    </p:spTree>
    <p:extLst>
      <p:ext uri="{BB962C8B-B14F-4D97-AF65-F5344CB8AC3E}">
        <p14:creationId xmlns:p14="http://schemas.microsoft.com/office/powerpoint/2010/main" val="3248683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附件管理</a:t>
            </a:r>
            <a:r>
              <a:rPr lang="en-US" altLang="zh-CN" dirty="0" smtClean="0"/>
              <a:t>-</a:t>
            </a:r>
            <a:r>
              <a:rPr lang="zh-CN" altLang="en-US" dirty="0" smtClean="0"/>
              <a:t>前端接口</a:t>
            </a:r>
            <a:endParaRPr lang="zh-CN" altLang="en-US" dirty="0"/>
          </a:p>
        </p:txBody>
      </p:sp>
      <p:sp>
        <p:nvSpPr>
          <p:cNvPr id="3" name="副标题 2"/>
          <p:cNvSpPr>
            <a:spLocks noGrp="1"/>
          </p:cNvSpPr>
          <p:nvPr>
            <p:ph type="subTitle" idx="1"/>
          </p:nvPr>
        </p:nvSpPr>
        <p:spPr>
          <a:xfrm>
            <a:off x="674965" y="930877"/>
            <a:ext cx="11203997" cy="1278042"/>
          </a:xfrm>
        </p:spPr>
        <p:txBody>
          <a:bodyPr/>
          <a:lstStyle/>
          <a:p>
            <a:r>
              <a:rPr lang="zh-CN" altLang="en-US" sz="1600" dirty="0" smtClean="0"/>
              <a:t>上传</a:t>
            </a:r>
            <a:endParaRPr lang="en-US" altLang="zh-CN" sz="1600" dirty="0" smtClean="0"/>
          </a:p>
          <a:p>
            <a:r>
              <a:rPr lang="en-US" altLang="zh-CN" sz="1600" dirty="0" smtClean="0"/>
              <a:t>token</a:t>
            </a:r>
            <a:r>
              <a:rPr lang="zh-CN" altLang="en-US" sz="1600" dirty="0"/>
              <a:t>验证上传接口</a:t>
            </a:r>
            <a:r>
              <a:rPr lang="zh-CN" altLang="en-US" sz="1600" dirty="0" smtClean="0"/>
              <a:t>地址：</a:t>
            </a:r>
            <a:r>
              <a:rPr lang="en-US" altLang="zh-CN" sz="1600" dirty="0" smtClean="0"/>
              <a:t>/</a:t>
            </a:r>
            <a:r>
              <a:rPr lang="en-US" altLang="zh-CN" sz="1600" dirty="0" err="1" smtClean="0"/>
              <a:t>api</a:t>
            </a:r>
            <a:r>
              <a:rPr lang="en-US" altLang="zh-CN" sz="1600" dirty="0" smtClean="0"/>
              <a:t>/restful/association/file/</a:t>
            </a:r>
            <a:r>
              <a:rPr lang="en-US" altLang="zh-CN" sz="1600" dirty="0" err="1" smtClean="0"/>
              <a:t>uploadFiles</a:t>
            </a:r>
            <a:endParaRPr lang="en-US" altLang="zh-CN" sz="1600" dirty="0" smtClean="0"/>
          </a:p>
          <a:p>
            <a:r>
              <a:rPr lang="zh-CN" altLang="en-US" sz="1600" dirty="0"/>
              <a:t>登录验证上传接口</a:t>
            </a:r>
            <a:r>
              <a:rPr lang="zh-CN" altLang="en-US" sz="1600" dirty="0" smtClean="0"/>
              <a:t>地址：</a:t>
            </a:r>
            <a:r>
              <a:rPr lang="en-US" altLang="zh-CN" sz="1600" dirty="0"/>
              <a:t>/fs/association/file/</a:t>
            </a:r>
            <a:r>
              <a:rPr lang="en-US" altLang="zh-CN" sz="1600" dirty="0" err="1"/>
              <a:t>uploadFiles</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539043091"/>
              </p:ext>
            </p:extLst>
          </p:nvPr>
        </p:nvGraphicFramePr>
        <p:xfrm>
          <a:off x="674965" y="2290124"/>
          <a:ext cx="11006289" cy="3904738"/>
        </p:xfrm>
        <a:graphic>
          <a:graphicData uri="http://schemas.openxmlformats.org/drawingml/2006/table">
            <a:tbl>
              <a:tblPr/>
              <a:tblGrid>
                <a:gridCol w="2702549">
                  <a:extLst>
                    <a:ext uri="{9D8B030D-6E8A-4147-A177-3AD203B41FA5}">
                      <a16:colId xmlns:a16="http://schemas.microsoft.com/office/drawing/2014/main" val="20000"/>
                    </a:ext>
                  </a:extLst>
                </a:gridCol>
                <a:gridCol w="8303740">
                  <a:extLst>
                    <a:ext uri="{9D8B030D-6E8A-4147-A177-3AD203B41FA5}">
                      <a16:colId xmlns:a16="http://schemas.microsoft.com/office/drawing/2014/main" val="20001"/>
                    </a:ext>
                  </a:extLst>
                </a:gridCol>
              </a:tblGrid>
              <a:tr h="177808">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请求</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77808">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tableUploadType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业务类型</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7808">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associationTableId</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业务主键</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57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tempKey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业务临时主键。当打开页面时，系统立即生成主键。上传附件时，在附件表中将主健保存在此字段中，点击保存后，才将此字段的值填入</a:t>
                      </a:r>
                      <a:r>
                        <a:rPr lang="en-US" altLang="zh-CN"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associationTableId</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字段。减少系统无效数据。</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isAudit</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是否开启审计</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7808">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响应</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177808">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177808">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message</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上传说明</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7808">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rows</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上传返回数据</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7808">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attribute1</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文件服务器基地址</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7808">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attribute3</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附件主键</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fileName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文件名</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filePath</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文件路径</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fileSize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文件大小，单位为字节</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fileSizeDesc</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文件大小描述，使用了</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M,KB</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等单位，更加人性化</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fileType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文件类型</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uploadDate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文件上传时间</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77808">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thumbUrl</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缩略图路径</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77808">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success</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是否成功</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77808">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total</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返回总数</a:t>
                      </a:r>
                    </a:p>
                  </a:txBody>
                  <a:tcPr marL="3905" marR="3905" marT="39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8028458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附件管理</a:t>
            </a:r>
            <a:r>
              <a:rPr lang="en-US" altLang="zh-CN" dirty="0"/>
              <a:t>-</a:t>
            </a:r>
            <a:r>
              <a:rPr lang="zh-CN" altLang="en-US" dirty="0"/>
              <a:t>前端接口</a:t>
            </a:r>
          </a:p>
        </p:txBody>
      </p:sp>
      <p:sp>
        <p:nvSpPr>
          <p:cNvPr id="3" name="副标题 2"/>
          <p:cNvSpPr>
            <a:spLocks noGrp="1"/>
          </p:cNvSpPr>
          <p:nvPr>
            <p:ph type="subTitle" idx="1"/>
          </p:nvPr>
        </p:nvSpPr>
        <p:spPr>
          <a:xfrm>
            <a:off x="674965" y="761813"/>
            <a:ext cx="7917313" cy="982000"/>
          </a:xfrm>
        </p:spPr>
        <p:txBody>
          <a:bodyPr/>
          <a:lstStyle/>
          <a:p>
            <a:r>
              <a:rPr lang="zh-CN" altLang="en-US" dirty="0" smtClean="0"/>
              <a:t>下载</a:t>
            </a:r>
            <a:endParaRPr lang="en-US" altLang="zh-CN" dirty="0" smtClean="0"/>
          </a:p>
          <a:p>
            <a:r>
              <a:rPr lang="zh-CN" altLang="en-US" dirty="0"/>
              <a:t>登录验证下载接口</a:t>
            </a:r>
            <a:r>
              <a:rPr lang="zh-CN" altLang="en-US" dirty="0" smtClean="0"/>
              <a:t>地址：</a:t>
            </a:r>
            <a:r>
              <a:rPr lang="en-US" altLang="zh-CN" dirty="0"/>
              <a:t>/fs/association/file/</a:t>
            </a:r>
            <a:r>
              <a:rPr lang="en-US" altLang="zh-CN" dirty="0" err="1"/>
              <a:t>downLoad</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19342178"/>
              </p:ext>
            </p:extLst>
          </p:nvPr>
        </p:nvGraphicFramePr>
        <p:xfrm>
          <a:off x="739346" y="1878995"/>
          <a:ext cx="8388178" cy="914919"/>
        </p:xfrm>
        <a:graphic>
          <a:graphicData uri="http://schemas.openxmlformats.org/drawingml/2006/table">
            <a:tbl>
              <a:tblPr/>
              <a:tblGrid>
                <a:gridCol w="4194089">
                  <a:extLst>
                    <a:ext uri="{9D8B030D-6E8A-4147-A177-3AD203B41FA5}">
                      <a16:colId xmlns:a16="http://schemas.microsoft.com/office/drawing/2014/main" val="20000"/>
                    </a:ext>
                  </a:extLst>
                </a:gridCol>
                <a:gridCol w="4194089">
                  <a:extLst>
                    <a:ext uri="{9D8B030D-6E8A-4147-A177-3AD203B41FA5}">
                      <a16:colId xmlns:a16="http://schemas.microsoft.com/office/drawing/2014/main" val="20001"/>
                    </a:ext>
                  </a:extLst>
                </a:gridCol>
              </a:tblGrid>
              <a:tr h="304973">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请求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4973">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04973">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uploadId</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附件主键。多个附件用逗号分隔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副标题 2"/>
          <p:cNvSpPr txBox="1">
            <a:spLocks/>
          </p:cNvSpPr>
          <p:nvPr/>
        </p:nvSpPr>
        <p:spPr>
          <a:xfrm>
            <a:off x="674965" y="2861175"/>
            <a:ext cx="7917313" cy="102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预览</a:t>
            </a:r>
          </a:p>
          <a:p>
            <a:r>
              <a:rPr lang="zh-CN" altLang="en-US" dirty="0" smtClean="0"/>
              <a:t>登录验证预览接口地址：</a:t>
            </a:r>
            <a:r>
              <a:rPr lang="en-US" altLang="zh-CN" dirty="0" smtClean="0"/>
              <a:t>/</a:t>
            </a:r>
            <a:r>
              <a:rPr lang="en-US" altLang="zh-CN" dirty="0"/>
              <a:t>fs/association/file/</a:t>
            </a:r>
            <a:r>
              <a:rPr lang="en-US" altLang="zh-CN" dirty="0" err="1"/>
              <a:t>showImage</a:t>
            </a:r>
            <a:endParaRPr lang="en-US" dirty="0"/>
          </a:p>
        </p:txBody>
      </p:sp>
      <p:graphicFrame>
        <p:nvGraphicFramePr>
          <p:cNvPr id="6" name="表格 5"/>
          <p:cNvGraphicFramePr>
            <a:graphicFrameLocks noGrp="1"/>
          </p:cNvGraphicFramePr>
          <p:nvPr>
            <p:extLst>
              <p:ext uri="{D42A27DB-BD31-4B8C-83A1-F6EECF244321}">
                <p14:modId xmlns:p14="http://schemas.microsoft.com/office/powerpoint/2010/main" val="936181823"/>
              </p:ext>
            </p:extLst>
          </p:nvPr>
        </p:nvGraphicFramePr>
        <p:xfrm>
          <a:off x="772295" y="3990919"/>
          <a:ext cx="8396418" cy="844938"/>
        </p:xfrm>
        <a:graphic>
          <a:graphicData uri="http://schemas.openxmlformats.org/drawingml/2006/table">
            <a:tbl>
              <a:tblPr/>
              <a:tblGrid>
                <a:gridCol w="4198209">
                  <a:extLst>
                    <a:ext uri="{9D8B030D-6E8A-4147-A177-3AD203B41FA5}">
                      <a16:colId xmlns:a16="http://schemas.microsoft.com/office/drawing/2014/main" val="20000"/>
                    </a:ext>
                  </a:extLst>
                </a:gridCol>
                <a:gridCol w="4198209">
                  <a:extLst>
                    <a:ext uri="{9D8B030D-6E8A-4147-A177-3AD203B41FA5}">
                      <a16:colId xmlns:a16="http://schemas.microsoft.com/office/drawing/2014/main" val="20001"/>
                    </a:ext>
                  </a:extLst>
                </a:gridCol>
              </a:tblGrid>
              <a:tr h="281646">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请求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81646">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8164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uploadId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附件主键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9960860"/>
              </p:ext>
            </p:extLst>
          </p:nvPr>
        </p:nvGraphicFramePr>
        <p:xfrm>
          <a:off x="771523" y="5048091"/>
          <a:ext cx="8391526" cy="1066960"/>
        </p:xfrm>
        <a:graphic>
          <a:graphicData uri="http://schemas.openxmlformats.org/drawingml/2006/table">
            <a:tbl>
              <a:tblPr/>
              <a:tblGrid>
                <a:gridCol w="4195763">
                  <a:extLst>
                    <a:ext uri="{9D8B030D-6E8A-4147-A177-3AD203B41FA5}">
                      <a16:colId xmlns:a16="http://schemas.microsoft.com/office/drawing/2014/main" val="20000"/>
                    </a:ext>
                  </a:extLst>
                </a:gridCol>
                <a:gridCol w="4195763">
                  <a:extLst>
                    <a:ext uri="{9D8B030D-6E8A-4147-A177-3AD203B41FA5}">
                      <a16:colId xmlns:a16="http://schemas.microsoft.com/office/drawing/2014/main" val="20001"/>
                    </a:ext>
                  </a:extLst>
                </a:gridCol>
              </a:tblGrid>
              <a:tr h="213392">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从存储服务器</a:t>
                      </a:r>
                      <a:r>
                        <a:rPr lang="en-US" altLang="zh-CN"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nginx</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获取预览地址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13392">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请求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1339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场景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拼接方式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1339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上传</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dataItem.attribute1 + dataItem.filePath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39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查询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dataItem.attribute1 + </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dataItem.downloadUrl</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451763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附件管理</a:t>
            </a:r>
            <a:r>
              <a:rPr lang="en-US" altLang="zh-CN" dirty="0"/>
              <a:t>-</a:t>
            </a:r>
            <a:r>
              <a:rPr lang="zh-CN" altLang="en-US" dirty="0"/>
              <a:t>前端接口</a:t>
            </a:r>
          </a:p>
        </p:txBody>
      </p:sp>
      <p:sp>
        <p:nvSpPr>
          <p:cNvPr id="3" name="副标题 2"/>
          <p:cNvSpPr>
            <a:spLocks noGrp="1"/>
          </p:cNvSpPr>
          <p:nvPr>
            <p:ph type="subTitle" idx="1"/>
          </p:nvPr>
        </p:nvSpPr>
        <p:spPr>
          <a:xfrm>
            <a:off x="674965" y="711098"/>
            <a:ext cx="7917313" cy="1020792"/>
          </a:xfrm>
        </p:spPr>
        <p:txBody>
          <a:bodyPr/>
          <a:lstStyle/>
          <a:p>
            <a:r>
              <a:rPr lang="zh-CN" altLang="en-US" dirty="0" smtClean="0"/>
              <a:t>查询</a:t>
            </a:r>
            <a:endParaRPr lang="en-US" altLang="zh-CN" dirty="0" smtClean="0"/>
          </a:p>
          <a:p>
            <a:r>
              <a:rPr lang="zh-CN" altLang="en-US" dirty="0"/>
              <a:t>登录验证查询接口</a:t>
            </a:r>
            <a:r>
              <a:rPr lang="zh-CN" altLang="en-US" dirty="0" smtClean="0"/>
              <a:t>地址：</a:t>
            </a:r>
            <a:r>
              <a:rPr lang="en-US" altLang="zh-CN" dirty="0" smtClean="0"/>
              <a:t>/</a:t>
            </a:r>
            <a:r>
              <a:rPr lang="en-US" altLang="zh-CN" dirty="0"/>
              <a:t>fs/association/file/</a:t>
            </a:r>
            <a:r>
              <a:rPr lang="en-US" altLang="zh-CN" dirty="0" err="1"/>
              <a:t>selectAllFiles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57122720"/>
              </p:ext>
            </p:extLst>
          </p:nvPr>
        </p:nvGraphicFramePr>
        <p:xfrm>
          <a:off x="925734" y="1731894"/>
          <a:ext cx="9239758" cy="4462965"/>
        </p:xfrm>
        <a:graphic>
          <a:graphicData uri="http://schemas.openxmlformats.org/drawingml/2006/table">
            <a:tbl>
              <a:tblPr/>
              <a:tblGrid>
                <a:gridCol w="4619879">
                  <a:extLst>
                    <a:ext uri="{9D8B030D-6E8A-4147-A177-3AD203B41FA5}">
                      <a16:colId xmlns:a16="http://schemas.microsoft.com/office/drawing/2014/main" val="20000"/>
                    </a:ext>
                  </a:extLst>
                </a:gridCol>
                <a:gridCol w="4619879">
                  <a:extLst>
                    <a:ext uri="{9D8B030D-6E8A-4147-A177-3AD203B41FA5}">
                      <a16:colId xmlns:a16="http://schemas.microsoft.com/office/drawing/2014/main" val="20001"/>
                    </a:ext>
                  </a:extLst>
                </a:gridCol>
              </a:tblGrid>
              <a:tr h="165295">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请求</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65295">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oldFileName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文件名称</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tableUploadType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业务类型</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associationTableId</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业务主键</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tempKey</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业务临时主键</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5295">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page</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当前页码</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pagesize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每页数据量</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idDelete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是否逻辑删除</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5295">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响应</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165295">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0"/>
                  </a:ext>
                </a:extLst>
              </a:tr>
              <a:tr h="165295">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rows</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查询返回数据</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uploadId</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附件主键</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oldFileName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原文件名</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newFileName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上传后文件名</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fileType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文件类型，</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images：</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图片，</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file：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文件</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fileSize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文件大小描述，使用了</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M,KB</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等单位，更加人性化</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5295">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attribute1</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文件服务器基地址</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downloadUrl</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文件路径</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thumbUrl</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缩略图路径</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creationDate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创建时间</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createdOrg</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创建部门</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tableUploadType</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业务类型</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associationTableId</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业务主键</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5295">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tempKey</a:t>
                      </a:r>
                      <a:endPar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业务临时主键</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5295">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success</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是否成功</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65295">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total</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返回总数</a:t>
                      </a:r>
                    </a:p>
                  </a:txBody>
                  <a:tcPr marL="4534" marR="4534" marT="45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946523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63819" y="1079157"/>
            <a:ext cx="5537299" cy="4217773"/>
          </a:xfrm>
        </p:spPr>
        <p:txBody>
          <a:bodyPr/>
          <a:lstStyle/>
          <a:p>
            <a:r>
              <a:rPr lang="zh-CN" altLang="en-US" dirty="0" smtClean="0"/>
              <a:t>任务管理</a:t>
            </a:r>
            <a:endParaRPr lang="en-US" altLang="zh-CN" dirty="0" smtClean="0"/>
          </a:p>
          <a:p>
            <a:r>
              <a:rPr lang="zh-CN" altLang="en-US" dirty="0" smtClean="0"/>
              <a:t>通知管理</a:t>
            </a:r>
            <a:endParaRPr lang="en-US" altLang="zh-CN" dirty="0" smtClean="0"/>
          </a:p>
          <a:p>
            <a:r>
              <a:rPr lang="zh-CN" altLang="en-US" dirty="0" smtClean="0"/>
              <a:t>附件管理</a:t>
            </a:r>
            <a:endParaRPr lang="en-US" altLang="zh-CN" dirty="0" smtClean="0"/>
          </a:p>
          <a:p>
            <a:r>
              <a:rPr lang="zh-CN" altLang="en-US" dirty="0" smtClean="0"/>
              <a:t>数据同步</a:t>
            </a:r>
            <a:endParaRPr lang="en-US" altLang="zh-CN" dirty="0" smtClean="0"/>
          </a:p>
          <a:p>
            <a:r>
              <a:rPr lang="zh-CN" altLang="en-US" dirty="0" smtClean="0"/>
              <a:t>雪花主键</a:t>
            </a:r>
            <a:endParaRPr lang="en-US" altLang="zh-CN" dirty="0" smtClean="0"/>
          </a:p>
          <a:p>
            <a:r>
              <a:rPr lang="zh-CN" altLang="en-US" dirty="0" smtClean="0"/>
              <a:t>数据权限</a:t>
            </a:r>
            <a:endParaRPr lang="en-US" altLang="zh-CN" dirty="0" smtClean="0"/>
          </a:p>
          <a:p>
            <a:r>
              <a:rPr lang="zh-CN" altLang="en-US" dirty="0" smtClean="0"/>
              <a:t>后续</a:t>
            </a:r>
            <a:r>
              <a:rPr lang="zh-CN" altLang="en-US" dirty="0"/>
              <a:t>培训</a:t>
            </a:r>
            <a:r>
              <a:rPr lang="zh-CN" altLang="en-US" dirty="0" smtClean="0"/>
              <a:t>计划</a:t>
            </a:r>
            <a:endParaRPr lang="zh-CN" altLang="en-US" dirty="0"/>
          </a:p>
        </p:txBody>
      </p:sp>
    </p:spTree>
    <p:extLst>
      <p:ext uri="{BB962C8B-B14F-4D97-AF65-F5344CB8AC3E}">
        <p14:creationId xmlns:p14="http://schemas.microsoft.com/office/powerpoint/2010/main" val="1641777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附件管理</a:t>
            </a:r>
            <a:r>
              <a:rPr lang="en-US" altLang="zh-CN" dirty="0"/>
              <a:t>-</a:t>
            </a:r>
            <a:r>
              <a:rPr lang="zh-CN" altLang="en-US" dirty="0"/>
              <a:t>前端接口</a:t>
            </a:r>
          </a:p>
        </p:txBody>
      </p:sp>
      <p:sp>
        <p:nvSpPr>
          <p:cNvPr id="3" name="副标题 2"/>
          <p:cNvSpPr>
            <a:spLocks noGrp="1"/>
          </p:cNvSpPr>
          <p:nvPr>
            <p:ph type="subTitle" idx="1"/>
          </p:nvPr>
        </p:nvSpPr>
        <p:spPr>
          <a:xfrm>
            <a:off x="674965" y="1370125"/>
            <a:ext cx="7917313" cy="1549142"/>
          </a:xfrm>
        </p:spPr>
        <p:txBody>
          <a:bodyPr/>
          <a:lstStyle/>
          <a:p>
            <a:r>
              <a:rPr lang="zh-CN" altLang="en-US" dirty="0" smtClean="0"/>
              <a:t>删除</a:t>
            </a:r>
            <a:endParaRPr lang="en-US" altLang="zh-CN" dirty="0" smtClean="0"/>
          </a:p>
          <a:p>
            <a:r>
              <a:rPr lang="zh-CN" altLang="en-US" dirty="0"/>
              <a:t>登录验证删除删除接口</a:t>
            </a:r>
            <a:r>
              <a:rPr lang="zh-CN" altLang="en-US" dirty="0" smtClean="0"/>
              <a:t>地址：</a:t>
            </a:r>
            <a:r>
              <a:rPr lang="en-US" altLang="zh-CN" dirty="0"/>
              <a:t>/</a:t>
            </a:r>
            <a:r>
              <a:rPr lang="en-US" altLang="zh-CN" dirty="0" smtClean="0"/>
              <a:t>fs/association/file/remove</a:t>
            </a:r>
          </a:p>
          <a:p>
            <a:r>
              <a:rPr lang="zh-CN" altLang="en-US" dirty="0"/>
              <a:t>登录验证逻辑删除接口</a:t>
            </a:r>
            <a:r>
              <a:rPr lang="zh-CN" altLang="en-US" dirty="0" smtClean="0"/>
              <a:t>地址：</a:t>
            </a:r>
            <a:r>
              <a:rPr lang="en-US" altLang="zh-CN" dirty="0"/>
              <a:t>/fs/association/file/</a:t>
            </a:r>
            <a:r>
              <a:rPr lang="en-US" altLang="zh-CN" dirty="0" err="1"/>
              <a:t>removeLogic</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85949015"/>
              </p:ext>
            </p:extLst>
          </p:nvPr>
        </p:nvGraphicFramePr>
        <p:xfrm>
          <a:off x="772296" y="3229233"/>
          <a:ext cx="8923638" cy="2636106"/>
        </p:xfrm>
        <a:graphic>
          <a:graphicData uri="http://schemas.openxmlformats.org/drawingml/2006/table">
            <a:tbl>
              <a:tblPr/>
              <a:tblGrid>
                <a:gridCol w="4461819">
                  <a:extLst>
                    <a:ext uri="{9D8B030D-6E8A-4147-A177-3AD203B41FA5}">
                      <a16:colId xmlns:a16="http://schemas.microsoft.com/office/drawing/2014/main" val="20000"/>
                    </a:ext>
                  </a:extLst>
                </a:gridCol>
                <a:gridCol w="4461819">
                  <a:extLst>
                    <a:ext uri="{9D8B030D-6E8A-4147-A177-3AD203B41FA5}">
                      <a16:colId xmlns:a16="http://schemas.microsoft.com/office/drawing/2014/main" val="20001"/>
                    </a:ext>
                  </a:extLst>
                </a:gridCol>
              </a:tblGrid>
              <a:tr h="439351">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请求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9351">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43935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uploadId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附件主</a:t>
                      </a:r>
                      <a:r>
                        <a:rPr lang="zh-CN" altLang="en-US"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键。多个附件用逗号分隔</a:t>
                      </a: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9351">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响应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439351">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r h="439351">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success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是否</a:t>
                      </a:r>
                      <a:r>
                        <a:rPr lang="zh-CN" altLang="en-US"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成功。多个附件用逗号分隔</a:t>
                      </a: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752722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25767" cy="465926"/>
          </a:xfrm>
        </p:spPr>
        <p:txBody>
          <a:bodyPr/>
          <a:lstStyle/>
          <a:p>
            <a:r>
              <a:rPr lang="zh-CN" altLang="en-US" dirty="0"/>
              <a:t>附件管理</a:t>
            </a:r>
            <a:r>
              <a:rPr lang="en-US" altLang="zh-CN" dirty="0" smtClean="0"/>
              <a:t>-</a:t>
            </a:r>
            <a:r>
              <a:rPr lang="zh-CN" altLang="en-US" dirty="0" smtClean="0"/>
              <a:t>服务层接口</a:t>
            </a:r>
            <a:endParaRPr lang="zh-CN" altLang="en-US" dirty="0"/>
          </a:p>
        </p:txBody>
      </p:sp>
      <p:sp>
        <p:nvSpPr>
          <p:cNvPr id="3" name="副标题 2"/>
          <p:cNvSpPr>
            <a:spLocks noGrp="1"/>
          </p:cNvSpPr>
          <p:nvPr>
            <p:ph type="subTitle" idx="1"/>
          </p:nvPr>
        </p:nvSpPr>
        <p:spPr>
          <a:xfrm>
            <a:off x="674965" y="1032373"/>
            <a:ext cx="10923911" cy="1300869"/>
          </a:xfrm>
        </p:spPr>
        <p:txBody>
          <a:bodyPr/>
          <a:lstStyle/>
          <a:p>
            <a:r>
              <a:rPr lang="en-US" altLang="zh-CN" sz="1800" dirty="0" err="1" smtClean="0"/>
              <a:t>com.fsl.lcp.upload.service.IAssociationFileService</a:t>
            </a:r>
            <a:endParaRPr lang="en-US" altLang="zh-CN" sz="1800" dirty="0" smtClean="0"/>
          </a:p>
          <a:p>
            <a:r>
              <a:rPr lang="zh-CN" altLang="en-US" sz="1800" dirty="0"/>
              <a:t>此接口定义了存储平台无关的接口方法。平台内部使用</a:t>
            </a:r>
            <a:r>
              <a:rPr lang="en-US" altLang="zh-CN" sz="1800" dirty="0" err="1"/>
              <a:t>com.fsl.lcp.upload.service.impl.AssociationFileServiceImpl</a:t>
            </a:r>
            <a:r>
              <a:rPr lang="zh-CN" altLang="en-US" sz="1800" dirty="0"/>
              <a:t>实现了</a:t>
            </a:r>
            <a:r>
              <a:rPr lang="en-US" altLang="zh-CN" sz="1800" dirty="0" err="1"/>
              <a:t>FastDFS</a:t>
            </a:r>
            <a:r>
              <a:rPr lang="zh-CN" altLang="en-US" sz="1800" dirty="0"/>
              <a:t>存储方案。接口定义如下</a:t>
            </a:r>
          </a:p>
        </p:txBody>
      </p:sp>
      <p:graphicFrame>
        <p:nvGraphicFramePr>
          <p:cNvPr id="5" name="表格 4"/>
          <p:cNvGraphicFramePr>
            <a:graphicFrameLocks noGrp="1"/>
          </p:cNvGraphicFramePr>
          <p:nvPr>
            <p:extLst>
              <p:ext uri="{D42A27DB-BD31-4B8C-83A1-F6EECF244321}">
                <p14:modId xmlns:p14="http://schemas.microsoft.com/office/powerpoint/2010/main" val="3429187290"/>
              </p:ext>
            </p:extLst>
          </p:nvPr>
        </p:nvGraphicFramePr>
        <p:xfrm>
          <a:off x="799733" y="2513448"/>
          <a:ext cx="10049498" cy="3566075"/>
        </p:xfrm>
        <a:graphic>
          <a:graphicData uri="http://schemas.openxmlformats.org/drawingml/2006/table">
            <a:tbl>
              <a:tblPr/>
              <a:tblGrid>
                <a:gridCol w="4843186">
                  <a:extLst>
                    <a:ext uri="{9D8B030D-6E8A-4147-A177-3AD203B41FA5}">
                      <a16:colId xmlns:a16="http://schemas.microsoft.com/office/drawing/2014/main" val="20000"/>
                    </a:ext>
                  </a:extLst>
                </a:gridCol>
                <a:gridCol w="5206312">
                  <a:extLst>
                    <a:ext uri="{9D8B030D-6E8A-4147-A177-3AD203B41FA5}">
                      <a16:colId xmlns:a16="http://schemas.microsoft.com/office/drawing/2014/main" val="20001"/>
                    </a:ext>
                  </a:extLst>
                </a:gridCol>
              </a:tblGrid>
              <a:tr h="243053">
                <a:tc>
                  <a:txBody>
                    <a:bodyPr/>
                    <a:lstStyle/>
                    <a:p>
                      <a:pPr algn="ctr"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3837">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ResponseData</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uploadFiles</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HttpServletRequest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request,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requestCtx</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AssociationFile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dto</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文件上传。</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dto.associationTableId </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业务基表</a:t>
                      </a:r>
                      <a:r>
                        <a:rPr lang="en-US" sz="1000" b="0" i="0" u="none" strike="noStrike">
                          <a:solidFill>
                            <a:srgbClr val="000000"/>
                          </a:solidFill>
                          <a:effectLst/>
                          <a:latin typeface="思源黑体 CN Normal" panose="020B0400000000000000" pitchFamily="34" charset="-122"/>
                          <a:ea typeface="思源黑体 CN Normal" panose="020B0400000000000000" pitchFamily="34" charset="-122"/>
                        </a:rPr>
                        <a:t>id,dto.tableUploadType </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自定义业务类型</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3837">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downLoadFile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requestCtx</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HttpServletResponse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response,AssociationFile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record)</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下载文件</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3837">
                <a:tc>
                  <a:txBody>
                    <a:bodyPr/>
                    <a:lstStyle/>
                    <a:p>
                      <a:pPr algn="l" fontAlgn="ct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ResponseData</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deleteFiles</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requestCtx,List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&lt;</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AssociationFile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&gt;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dto,Boolean</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isLogic</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文件删除</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isLogic</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说明</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true: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物理删除</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删除文件并删除附件信息</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);false: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逻辑删除</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(isDelete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为控制字段</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不会删除附件</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3837">
                <a:tc>
                  <a:txBody>
                    <a:bodyPr/>
                    <a:lstStyle/>
                    <a:p>
                      <a:pPr algn="l" fontAlgn="ctr"/>
                      <a:r>
                        <a:rPr lang="fr-FR" sz="1000" b="0" i="0" u="none" strike="noStrike" dirty="0">
                          <a:solidFill>
                            <a:srgbClr val="000000"/>
                          </a:solidFill>
                          <a:effectLst/>
                          <a:latin typeface="思源黑体 CN Normal" panose="020B0400000000000000" pitchFamily="34" charset="-122"/>
                          <a:ea typeface="思源黑体 CN Normal" panose="020B0400000000000000" pitchFamily="34" charset="-122"/>
                        </a:rPr>
                        <a:t>List&lt;AssociationFile&gt; selectFiles(AssociationFile dto, IRequest request, int pageNum, int pageSize)</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按条件查询文件，如果</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pageSize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时，查询所有文件</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3837">
                <a:tc>
                  <a:txBody>
                    <a:bodyPr/>
                    <a:lstStyle/>
                    <a:p>
                      <a:pPr algn="l" fontAlgn="ctr"/>
                      <a:r>
                        <a:rPr lang="fr-FR" sz="1000" b="0" i="0" u="none" strike="noStrike" dirty="0">
                          <a:solidFill>
                            <a:srgbClr val="000000"/>
                          </a:solidFill>
                          <a:effectLst/>
                          <a:latin typeface="思源黑体 CN Normal" panose="020B0400000000000000" pitchFamily="34" charset="-122"/>
                          <a:ea typeface="思源黑体 CN Normal" panose="020B0400000000000000" pitchFamily="34" charset="-122"/>
                        </a:rPr>
                        <a:t>List&lt;AssociationFile&gt; selectAllFiles(AssociationFile dto, int pageNum, int pageSize)</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按条件分页查询所有文件，如果</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pageSize</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为</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时，查询所有文件</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3837">
                <a:tc>
                  <a:txBody>
                    <a:bodyPr/>
                    <a:lstStyle/>
                    <a:p>
                      <a:pPr algn="l" fontAlgn="ct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void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showImage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IRequest</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requestCtx</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HttpServletResponse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0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response,AssociationFile</a:t>
                      </a:r>
                      <a:r>
                        <a:rPr 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 record)</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显示缩略图片</a:t>
                      </a:r>
                    </a:p>
                  </a:txBody>
                  <a:tcPr marL="3194" marR="3194" marT="319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3034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smtClean="0"/>
              <a:t>数据同步</a:t>
            </a:r>
            <a:r>
              <a:rPr lang="en-US" altLang="zh-CN" dirty="0" smtClean="0"/>
              <a:t>-</a:t>
            </a:r>
            <a:r>
              <a:rPr lang="zh-CN" altLang="en-US" dirty="0" smtClean="0"/>
              <a:t>总体说明</a:t>
            </a:r>
            <a:endParaRPr lang="zh-CN" altLang="en-US" dirty="0"/>
          </a:p>
        </p:txBody>
      </p:sp>
      <p:sp>
        <p:nvSpPr>
          <p:cNvPr id="3" name="副标题 2"/>
          <p:cNvSpPr>
            <a:spLocks noGrp="1"/>
          </p:cNvSpPr>
          <p:nvPr>
            <p:ph type="subTitle" idx="1"/>
          </p:nvPr>
        </p:nvSpPr>
        <p:spPr>
          <a:xfrm>
            <a:off x="674965" y="950251"/>
            <a:ext cx="10050700" cy="892552"/>
          </a:xfrm>
        </p:spPr>
        <p:txBody>
          <a:bodyPr/>
          <a:lstStyle/>
          <a:p>
            <a:r>
              <a:rPr lang="zh-CN" altLang="en-US" dirty="0"/>
              <a:t>平台默认提供组织、部门、岗位、员工</a:t>
            </a:r>
            <a:r>
              <a:rPr lang="zh-CN" altLang="en-US" dirty="0" smtClean="0"/>
              <a:t>、工作信息、数据字典</a:t>
            </a:r>
            <a:r>
              <a:rPr lang="zh-CN" altLang="en-US" dirty="0"/>
              <a:t>、账号数据的同步</a:t>
            </a:r>
            <a:r>
              <a:rPr lang="zh-CN" altLang="en-US" dirty="0" smtClean="0"/>
              <a:t>服务</a:t>
            </a:r>
            <a:endParaRPr lang="zh-CN" altLang="en-US" dirty="0"/>
          </a:p>
        </p:txBody>
      </p:sp>
      <p:sp>
        <p:nvSpPr>
          <p:cNvPr id="5" name="矩形 4"/>
          <p:cNvSpPr/>
          <p:nvPr/>
        </p:nvSpPr>
        <p:spPr>
          <a:xfrm>
            <a:off x="2123599" y="3364058"/>
            <a:ext cx="2088184"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err="1" smtClean="0">
                <a:solidFill>
                  <a:schemeClr val="tx1"/>
                </a:solidFill>
                <a:latin typeface="思源黑体 CN Normal" panose="020B0400000000000000" pitchFamily="34" charset="-122"/>
                <a:ea typeface="思源黑体 CN Normal" panose="020B0400000000000000" pitchFamily="34" charset="-122"/>
              </a:rPr>
              <a:t>Mdm</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sp>
        <p:nvSpPr>
          <p:cNvPr id="6" name="矩形 5"/>
          <p:cNvSpPr/>
          <p:nvPr/>
        </p:nvSpPr>
        <p:spPr>
          <a:xfrm>
            <a:off x="3708076" y="4935826"/>
            <a:ext cx="1365885"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solidFill>
                  <a:schemeClr val="tx1"/>
                </a:solidFill>
                <a:latin typeface="思源黑体 CN Normal" panose="020B0400000000000000" pitchFamily="34" charset="-122"/>
                <a:ea typeface="思源黑体 CN Normal" panose="020B0400000000000000" pitchFamily="34" charset="-122"/>
              </a:rPr>
              <a:t>Ams</a:t>
            </a: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7" name="矩形 6"/>
          <p:cNvSpPr/>
          <p:nvPr/>
        </p:nvSpPr>
        <p:spPr>
          <a:xfrm>
            <a:off x="2123598" y="4935826"/>
            <a:ext cx="1365885"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思源黑体 CN Normal" panose="020B0400000000000000" pitchFamily="34" charset="-122"/>
                <a:ea typeface="思源黑体 CN Normal" panose="020B0400000000000000" pitchFamily="34" charset="-122"/>
              </a:rPr>
              <a:t>Portal</a:t>
            </a: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矩形 7"/>
          <p:cNvSpPr/>
          <p:nvPr/>
        </p:nvSpPr>
        <p:spPr>
          <a:xfrm>
            <a:off x="5292553" y="4921244"/>
            <a:ext cx="1365885"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solidFill>
                  <a:schemeClr val="tx1"/>
                </a:solidFill>
                <a:latin typeface="思源黑体 CN Normal" panose="020B0400000000000000" pitchFamily="34" charset="-122"/>
                <a:ea typeface="思源黑体 CN Normal" panose="020B0400000000000000" pitchFamily="34" charset="-122"/>
              </a:rPr>
              <a:t>Ocs</a:t>
            </a: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195331574"/>
              </p:ext>
            </p:extLst>
          </p:nvPr>
        </p:nvGraphicFramePr>
        <p:xfrm>
          <a:off x="7069573" y="1806872"/>
          <a:ext cx="1638300" cy="3728361"/>
        </p:xfrm>
        <a:graphic>
          <a:graphicData uri="http://schemas.openxmlformats.org/drawingml/2006/table">
            <a:tbl>
              <a:tblPr firstRow="1" bandRow="1">
                <a:tableStyleId>{5940675A-B579-460E-94D1-54222C63F5DA}</a:tableStyleId>
              </a:tblPr>
              <a:tblGrid>
                <a:gridCol w="1638300">
                  <a:extLst>
                    <a:ext uri="{9D8B030D-6E8A-4147-A177-3AD203B41FA5}">
                      <a16:colId xmlns:a16="http://schemas.microsoft.com/office/drawing/2014/main" val="20000"/>
                    </a:ext>
                  </a:extLst>
                </a:gridCol>
              </a:tblGrid>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①组织</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0"/>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②部门</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1"/>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③岗位</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2"/>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④员工</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3"/>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⑤工作信息</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4"/>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⑥数据字典</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5"/>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⑦账户数据</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6"/>
                  </a:ext>
                </a:extLst>
              </a:tr>
            </a:tbl>
          </a:graphicData>
        </a:graphic>
      </p:graphicFrame>
      <p:sp>
        <p:nvSpPr>
          <p:cNvPr id="11" name="矩形 10"/>
          <p:cNvSpPr/>
          <p:nvPr/>
        </p:nvSpPr>
        <p:spPr>
          <a:xfrm>
            <a:off x="2123599" y="2712461"/>
            <a:ext cx="2088184" cy="360000"/>
          </a:xfrm>
          <a:prstGeom prst="rect">
            <a:avLst/>
          </a:prstGeom>
          <a:solidFill>
            <a:schemeClr val="accent1">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smtClean="0">
                <a:solidFill>
                  <a:schemeClr val="tx1"/>
                </a:solidFill>
                <a:latin typeface="思源黑体 CN Normal" panose="020B0400000000000000" pitchFamily="34" charset="-122"/>
                <a:ea typeface="思源黑体 CN Normal" panose="020B0400000000000000" pitchFamily="34" charset="-122"/>
              </a:rPr>
              <a:t>WS</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sp>
        <p:nvSpPr>
          <p:cNvPr id="50" name="文本框 49"/>
          <p:cNvSpPr txBox="1"/>
          <p:nvPr/>
        </p:nvSpPr>
        <p:spPr>
          <a:xfrm>
            <a:off x="2879526" y="2450044"/>
            <a:ext cx="1123950" cy="276999"/>
          </a:xfrm>
          <a:prstGeom prst="rect">
            <a:avLst/>
          </a:prstGeom>
          <a:noFill/>
        </p:spPr>
        <p:txBody>
          <a:bodyPr wrap="square"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a:t>
            </a:r>
            <a:r>
              <a:rPr lang="zh-CN" altLang="en-US" sz="1200" dirty="0">
                <a:latin typeface="思源黑体 CN Normal" panose="020B0400000000000000" pitchFamily="34" charset="-122"/>
                <a:ea typeface="思源黑体 CN Normal" panose="020B0400000000000000" pitchFamily="34" charset="-122"/>
              </a:rPr>
              <a:t> </a:t>
            </a:r>
            <a:r>
              <a:rPr lang="zh-CN" altLang="en-US" sz="1200" dirty="0" smtClean="0">
                <a:latin typeface="思源黑体 CN Normal" panose="020B0400000000000000" pitchFamily="34" charset="-122"/>
                <a:ea typeface="思源黑体 CN Normal" panose="020B0400000000000000" pitchFamily="34" charset="-122"/>
              </a:rPr>
              <a:t>②</a:t>
            </a:r>
            <a:r>
              <a:rPr lang="zh-CN" altLang="en-US" sz="1200" dirty="0">
                <a:latin typeface="思源黑体 CN Normal" panose="020B0400000000000000" pitchFamily="34" charset="-122"/>
                <a:ea typeface="思源黑体 CN Normal" panose="020B0400000000000000" pitchFamily="34" charset="-122"/>
              </a:rPr>
              <a:t> </a:t>
            </a:r>
            <a:r>
              <a:rPr lang="zh-CN" altLang="en-US" sz="1200" dirty="0" smtClean="0">
                <a:latin typeface="思源黑体 CN Normal" panose="020B0400000000000000" pitchFamily="34" charset="-122"/>
                <a:ea typeface="思源黑体 CN Normal" panose="020B0400000000000000" pitchFamily="34" charset="-122"/>
              </a:rPr>
              <a:t>③</a:t>
            </a:r>
            <a:r>
              <a:rPr lang="zh-CN" altLang="en-US" sz="1200" dirty="0">
                <a:latin typeface="思源黑体 CN Normal" panose="020B0400000000000000" pitchFamily="34" charset="-122"/>
                <a:ea typeface="思源黑体 CN Normal" panose="020B0400000000000000" pitchFamily="34" charset="-122"/>
              </a:rPr>
              <a:t> </a:t>
            </a:r>
            <a:r>
              <a:rPr lang="zh-CN" altLang="en-US" sz="1200" dirty="0" smtClean="0">
                <a:latin typeface="思源黑体 CN Normal" panose="020B0400000000000000" pitchFamily="34" charset="-122"/>
                <a:ea typeface="思源黑体 CN Normal" panose="020B0400000000000000" pitchFamily="34" charset="-122"/>
              </a:rPr>
              <a:t>④</a:t>
            </a:r>
            <a:r>
              <a:rPr lang="zh-CN" altLang="en-US" sz="1200" dirty="0">
                <a:latin typeface="思源黑体 CN Normal" panose="020B0400000000000000" pitchFamily="34" charset="-122"/>
                <a:ea typeface="思源黑体 CN Normal" panose="020B0400000000000000" pitchFamily="34" charset="-122"/>
              </a:rPr>
              <a:t> ⑤</a:t>
            </a:r>
            <a:endParaRPr lang="zh-CN" altLang="en-US" sz="1200" dirty="0"/>
          </a:p>
        </p:txBody>
      </p:sp>
      <p:sp>
        <p:nvSpPr>
          <p:cNvPr id="51" name="下箭头 50"/>
          <p:cNvSpPr/>
          <p:nvPr/>
        </p:nvSpPr>
        <p:spPr>
          <a:xfrm>
            <a:off x="2463394" y="2362316"/>
            <a:ext cx="542925" cy="987160"/>
          </a:xfrm>
          <a:prstGeom prst="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2123598" y="1806872"/>
            <a:ext cx="2088184"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err="1" smtClean="0">
                <a:solidFill>
                  <a:schemeClr val="tx1"/>
                </a:solidFill>
                <a:latin typeface="思源黑体 CN Normal" panose="020B0400000000000000" pitchFamily="34" charset="-122"/>
                <a:ea typeface="思源黑体 CN Normal" panose="020B0400000000000000" pitchFamily="34" charset="-122"/>
              </a:rPr>
              <a:t>Hr</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cxnSp>
        <p:nvCxnSpPr>
          <p:cNvPr id="36" name="直接箭头连接符 35"/>
          <p:cNvCxnSpPr/>
          <p:nvPr/>
        </p:nvCxnSpPr>
        <p:spPr>
          <a:xfrm>
            <a:off x="5399750"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57781" y="4559203"/>
            <a:ext cx="759394" cy="461665"/>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a:t>
            </a:r>
            <a:endParaRPr lang="en-US" altLang="zh-CN" sz="1200" dirty="0" smtClean="0">
              <a:latin typeface="思源黑体 CN Normal" panose="020B0400000000000000" pitchFamily="34" charset="-122"/>
              <a:ea typeface="思源黑体 CN Normal" panose="020B0400000000000000" pitchFamily="34" charset="-122"/>
            </a:endParaRPr>
          </a:p>
          <a:p>
            <a:r>
              <a:rPr lang="zh-CN" altLang="en-US" sz="1200" dirty="0" smtClean="0">
                <a:latin typeface="思源黑体 CN Normal" panose="020B0400000000000000" pitchFamily="34" charset="-122"/>
                <a:ea typeface="思源黑体 CN Normal" panose="020B0400000000000000" pitchFamily="34" charset="-122"/>
              </a:rPr>
              <a:t>④⑤⑥⑦</a:t>
            </a:r>
            <a:endParaRPr lang="zh-CN" altLang="en-US" sz="1200" dirty="0"/>
          </a:p>
        </p:txBody>
      </p:sp>
      <p:cxnSp>
        <p:nvCxnSpPr>
          <p:cNvPr id="39" name="直接箭头连接符 38"/>
          <p:cNvCxnSpPr/>
          <p:nvPr/>
        </p:nvCxnSpPr>
        <p:spPr>
          <a:xfrm flipV="1">
            <a:off x="6379401"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422402" y="4658826"/>
            <a:ext cx="199045"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⑥</a:t>
            </a:r>
            <a:endParaRPr lang="zh-CN" altLang="en-US" sz="1200" dirty="0"/>
          </a:p>
        </p:txBody>
      </p:sp>
      <p:cxnSp>
        <p:nvCxnSpPr>
          <p:cNvPr id="47" name="直接箭头连接符 46"/>
          <p:cNvCxnSpPr/>
          <p:nvPr/>
        </p:nvCxnSpPr>
        <p:spPr>
          <a:xfrm>
            <a:off x="3818473"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876504" y="4559203"/>
            <a:ext cx="759394" cy="461665"/>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a:t>
            </a:r>
            <a:endParaRPr lang="en-US" altLang="zh-CN" sz="1200" dirty="0" smtClean="0">
              <a:latin typeface="思源黑体 CN Normal" panose="020B0400000000000000" pitchFamily="34" charset="-122"/>
              <a:ea typeface="思源黑体 CN Normal" panose="020B0400000000000000" pitchFamily="34" charset="-122"/>
            </a:endParaRPr>
          </a:p>
          <a:p>
            <a:r>
              <a:rPr lang="zh-CN" altLang="en-US" sz="1200" dirty="0" smtClean="0">
                <a:latin typeface="思源黑体 CN Normal" panose="020B0400000000000000" pitchFamily="34" charset="-122"/>
                <a:ea typeface="思源黑体 CN Normal" panose="020B0400000000000000" pitchFamily="34" charset="-122"/>
              </a:rPr>
              <a:t>④⑤⑥⑦</a:t>
            </a:r>
            <a:endParaRPr lang="zh-CN" altLang="en-US" sz="1200" dirty="0"/>
          </a:p>
        </p:txBody>
      </p:sp>
      <p:cxnSp>
        <p:nvCxnSpPr>
          <p:cNvPr id="49" name="直接箭头连接符 48"/>
          <p:cNvCxnSpPr/>
          <p:nvPr/>
        </p:nvCxnSpPr>
        <p:spPr>
          <a:xfrm flipV="1">
            <a:off x="4798124"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841125" y="4658826"/>
            <a:ext cx="199045"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⑥</a:t>
            </a:r>
            <a:endParaRPr lang="zh-CN" altLang="en-US" sz="1200" dirty="0"/>
          </a:p>
        </p:txBody>
      </p:sp>
      <p:cxnSp>
        <p:nvCxnSpPr>
          <p:cNvPr id="53" name="直接箭头连接符 52"/>
          <p:cNvCxnSpPr/>
          <p:nvPr/>
        </p:nvCxnSpPr>
        <p:spPr>
          <a:xfrm>
            <a:off x="2191955"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249986" y="4559203"/>
            <a:ext cx="759394" cy="461665"/>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a:t>
            </a:r>
            <a:endParaRPr lang="en-US" altLang="zh-CN" sz="1200" dirty="0" smtClean="0">
              <a:latin typeface="思源黑体 CN Normal" panose="020B0400000000000000" pitchFamily="34" charset="-122"/>
              <a:ea typeface="思源黑体 CN Normal" panose="020B0400000000000000" pitchFamily="34" charset="-122"/>
            </a:endParaRPr>
          </a:p>
          <a:p>
            <a:r>
              <a:rPr lang="zh-CN" altLang="en-US" sz="1200" dirty="0" smtClean="0">
                <a:latin typeface="思源黑体 CN Normal" panose="020B0400000000000000" pitchFamily="34" charset="-122"/>
                <a:ea typeface="思源黑体 CN Normal" panose="020B0400000000000000" pitchFamily="34" charset="-122"/>
              </a:rPr>
              <a:t>④⑤⑥⑦</a:t>
            </a:r>
            <a:endParaRPr lang="zh-CN" altLang="en-US" sz="1200" dirty="0"/>
          </a:p>
        </p:txBody>
      </p:sp>
      <p:cxnSp>
        <p:nvCxnSpPr>
          <p:cNvPr id="55" name="直接箭头连接符 54"/>
          <p:cNvCxnSpPr/>
          <p:nvPr/>
        </p:nvCxnSpPr>
        <p:spPr>
          <a:xfrm flipV="1">
            <a:off x="3171606"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214607" y="4658826"/>
            <a:ext cx="343233"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⑥⑦</a:t>
            </a:r>
            <a:endParaRPr lang="zh-CN" altLang="en-US" sz="1200" dirty="0"/>
          </a:p>
        </p:txBody>
      </p:sp>
      <p:sp>
        <p:nvSpPr>
          <p:cNvPr id="74" name="矩形 73"/>
          <p:cNvSpPr/>
          <p:nvPr/>
        </p:nvSpPr>
        <p:spPr>
          <a:xfrm>
            <a:off x="4570438" y="1806872"/>
            <a:ext cx="2088000"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smtClean="0">
                <a:solidFill>
                  <a:schemeClr val="tx1"/>
                </a:solidFill>
                <a:latin typeface="思源黑体 CN Normal" panose="020B0400000000000000" pitchFamily="34" charset="-122"/>
                <a:ea typeface="思源黑体 CN Normal" panose="020B0400000000000000" pitchFamily="34" charset="-122"/>
              </a:rPr>
              <a:t>外部人员</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sp>
        <p:nvSpPr>
          <p:cNvPr id="80" name="任意多边形 79"/>
          <p:cNvSpPr/>
          <p:nvPr/>
        </p:nvSpPr>
        <p:spPr>
          <a:xfrm>
            <a:off x="2123598" y="2712461"/>
            <a:ext cx="4534839" cy="1902589"/>
          </a:xfrm>
          <a:custGeom>
            <a:avLst/>
            <a:gdLst>
              <a:gd name="connsiteX0" fmla="*/ 2446840 w 4534839"/>
              <a:gd name="connsiteY0" fmla="*/ 0 h 1902589"/>
              <a:gd name="connsiteX1" fmla="*/ 4534839 w 4534839"/>
              <a:gd name="connsiteY1" fmla="*/ 0 h 1902589"/>
              <a:gd name="connsiteX2" fmla="*/ 4534839 w 4534839"/>
              <a:gd name="connsiteY2" fmla="*/ 1542589 h 1902589"/>
              <a:gd name="connsiteX3" fmla="*/ 4534839 w 4534839"/>
              <a:gd name="connsiteY3" fmla="*/ 1564264 h 1902589"/>
              <a:gd name="connsiteX4" fmla="*/ 4534839 w 4534839"/>
              <a:gd name="connsiteY4" fmla="*/ 1902589 h 1902589"/>
              <a:gd name="connsiteX5" fmla="*/ 0 w 4534839"/>
              <a:gd name="connsiteY5" fmla="*/ 1902589 h 1902589"/>
              <a:gd name="connsiteX6" fmla="*/ 0 w 4534839"/>
              <a:gd name="connsiteY6" fmla="*/ 1542589 h 1902589"/>
              <a:gd name="connsiteX7" fmla="*/ 2446840 w 4534839"/>
              <a:gd name="connsiteY7" fmla="*/ 1542589 h 190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4839" h="1902589">
                <a:moveTo>
                  <a:pt x="2446840" y="0"/>
                </a:moveTo>
                <a:lnTo>
                  <a:pt x="4534839" y="0"/>
                </a:lnTo>
                <a:lnTo>
                  <a:pt x="4534839" y="1542589"/>
                </a:lnTo>
                <a:lnTo>
                  <a:pt x="4534839" y="1564264"/>
                </a:lnTo>
                <a:lnTo>
                  <a:pt x="4534839" y="1902589"/>
                </a:lnTo>
                <a:lnTo>
                  <a:pt x="0" y="1902589"/>
                </a:lnTo>
                <a:lnTo>
                  <a:pt x="0" y="1542589"/>
                </a:lnTo>
                <a:lnTo>
                  <a:pt x="2446840" y="1542589"/>
                </a:lnTo>
                <a:close/>
              </a:path>
            </a:pathLst>
          </a:custGeom>
          <a:solidFill>
            <a:schemeClr val="accent1">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r"/>
            <a:r>
              <a:rPr lang="en-US" altLang="zh-CN" sz="1600" dirty="0" smtClean="0">
                <a:solidFill>
                  <a:schemeClr val="tx1"/>
                </a:solidFill>
                <a:latin typeface="思源黑体 CN Normal" panose="020B0400000000000000" pitchFamily="34" charset="-122"/>
                <a:ea typeface="思源黑体 CN Normal" panose="020B0400000000000000" pitchFamily="34" charset="-122"/>
              </a:rPr>
              <a:t>MQ                .</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cxnSp>
        <p:nvCxnSpPr>
          <p:cNvPr id="81" name="直接箭头连接符 80"/>
          <p:cNvCxnSpPr/>
          <p:nvPr/>
        </p:nvCxnSpPr>
        <p:spPr>
          <a:xfrm>
            <a:off x="4997724" y="2421902"/>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5055755" y="2414612"/>
            <a:ext cx="804051"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①②③④⑤</a:t>
            </a:r>
            <a:endParaRPr lang="zh-CN" altLang="en-US" sz="1200" dirty="0"/>
          </a:p>
        </p:txBody>
      </p:sp>
      <p:sp>
        <p:nvSpPr>
          <p:cNvPr id="16" name="矩形 15"/>
          <p:cNvSpPr/>
          <p:nvPr/>
        </p:nvSpPr>
        <p:spPr>
          <a:xfrm>
            <a:off x="6435357" y="3663755"/>
            <a:ext cx="173134" cy="142890"/>
          </a:xfrm>
          <a:prstGeom prst="rect">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r"/>
            <a:endParaRPr lang="zh-CN" altLang="en-US" sz="1600">
              <a:solidFill>
                <a:schemeClr val="tx1"/>
              </a:solidFill>
              <a:latin typeface="思源黑体 CN Normal" panose="020B0400000000000000" pitchFamily="34" charset="-122"/>
              <a:ea typeface="思源黑体 CN Normal" panose="020B0400000000000000" pitchFamily="34" charset="-122"/>
            </a:endParaRPr>
          </a:p>
        </p:txBody>
      </p:sp>
      <p:cxnSp>
        <p:nvCxnSpPr>
          <p:cNvPr id="83" name="直接箭头连接符 82"/>
          <p:cNvCxnSpPr/>
          <p:nvPr/>
        </p:nvCxnSpPr>
        <p:spPr>
          <a:xfrm>
            <a:off x="2330266" y="3990607"/>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2388297" y="3983317"/>
            <a:ext cx="954184"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a:t>
            </a:r>
            <a:r>
              <a:rPr lang="zh-CN" altLang="en-US" sz="1200" dirty="0">
                <a:latin typeface="思源黑体 CN Normal" panose="020B0400000000000000" pitchFamily="34" charset="-122"/>
                <a:ea typeface="思源黑体 CN Normal" panose="020B0400000000000000" pitchFamily="34" charset="-122"/>
              </a:rPr>
              <a:t>④</a:t>
            </a:r>
            <a:r>
              <a:rPr lang="zh-CN" altLang="en-US" sz="1200" dirty="0" smtClean="0">
                <a:latin typeface="思源黑体 CN Normal" panose="020B0400000000000000" pitchFamily="34" charset="-122"/>
                <a:ea typeface="思源黑体 CN Normal" panose="020B0400000000000000" pitchFamily="34" charset="-122"/>
              </a:rPr>
              <a:t>⑤⑥</a:t>
            </a:r>
            <a:endParaRPr lang="zh-CN" altLang="en-US" sz="1200" dirty="0"/>
          </a:p>
        </p:txBody>
      </p:sp>
      <p:cxnSp>
        <p:nvCxnSpPr>
          <p:cNvPr id="32" name="直接箭头连接符 31"/>
          <p:cNvCxnSpPr/>
          <p:nvPr/>
        </p:nvCxnSpPr>
        <p:spPr>
          <a:xfrm flipV="1">
            <a:off x="3708076" y="3990607"/>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790607" y="3983317"/>
            <a:ext cx="212870"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⑥</a:t>
            </a:r>
            <a:endParaRPr lang="zh-CN" altLang="en-US" sz="1200" dirty="0"/>
          </a:p>
        </p:txBody>
      </p:sp>
    </p:spTree>
    <p:extLst>
      <p:ext uri="{BB962C8B-B14F-4D97-AF65-F5344CB8AC3E}">
        <p14:creationId xmlns:p14="http://schemas.microsoft.com/office/powerpoint/2010/main" val="17667092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smtClean="0"/>
              <a:t>-</a:t>
            </a:r>
            <a:r>
              <a:rPr lang="zh-CN" altLang="en-US" dirty="0" smtClean="0"/>
              <a:t>组织数据</a:t>
            </a:r>
            <a:endParaRPr lang="zh-CN" altLang="en-US" dirty="0"/>
          </a:p>
        </p:txBody>
      </p:sp>
      <p:sp>
        <p:nvSpPr>
          <p:cNvPr id="3" name="副标题 2"/>
          <p:cNvSpPr>
            <a:spLocks noGrp="1"/>
          </p:cNvSpPr>
          <p:nvPr>
            <p:ph type="subTitle" idx="1"/>
          </p:nvPr>
        </p:nvSpPr>
        <p:spPr>
          <a:xfrm>
            <a:off x="674965" y="1362375"/>
            <a:ext cx="7917313" cy="453650"/>
          </a:xfrm>
        </p:spPr>
        <p:txBody>
          <a:bodyPr/>
          <a:lstStyle/>
          <a:p>
            <a:r>
              <a:rPr lang="zh-CN" altLang="en-US" b="1" dirty="0"/>
              <a:t>对接</a:t>
            </a:r>
            <a:r>
              <a:rPr lang="zh-CN" altLang="en-US" b="1" dirty="0" smtClean="0"/>
              <a:t>说明</a:t>
            </a:r>
            <a:endParaRPr lang="zh-CN" altLang="en-US" b="1" dirty="0"/>
          </a:p>
        </p:txBody>
      </p:sp>
      <p:graphicFrame>
        <p:nvGraphicFramePr>
          <p:cNvPr id="5" name="表格 4"/>
          <p:cNvGraphicFramePr>
            <a:graphicFrameLocks noGrp="1"/>
          </p:cNvGraphicFramePr>
          <p:nvPr>
            <p:extLst>
              <p:ext uri="{D42A27DB-BD31-4B8C-83A1-F6EECF244321}">
                <p14:modId xmlns:p14="http://schemas.microsoft.com/office/powerpoint/2010/main" val="1365395923"/>
              </p:ext>
            </p:extLst>
          </p:nvPr>
        </p:nvGraphicFramePr>
        <p:xfrm>
          <a:off x="600075" y="2240150"/>
          <a:ext cx="10744200" cy="2065151"/>
        </p:xfrm>
        <a:graphic>
          <a:graphicData uri="http://schemas.openxmlformats.org/drawingml/2006/table">
            <a:tbl>
              <a:tblPr/>
              <a:tblGrid>
                <a:gridCol w="1074420">
                  <a:extLst>
                    <a:ext uri="{9D8B030D-6E8A-4147-A177-3AD203B41FA5}">
                      <a16:colId xmlns:a16="http://schemas.microsoft.com/office/drawing/2014/main" val="20000"/>
                    </a:ext>
                  </a:extLst>
                </a:gridCol>
                <a:gridCol w="1074420">
                  <a:extLst>
                    <a:ext uri="{9D8B030D-6E8A-4147-A177-3AD203B41FA5}">
                      <a16:colId xmlns:a16="http://schemas.microsoft.com/office/drawing/2014/main" val="20001"/>
                    </a:ext>
                  </a:extLst>
                </a:gridCol>
                <a:gridCol w="1074420">
                  <a:extLst>
                    <a:ext uri="{9D8B030D-6E8A-4147-A177-3AD203B41FA5}">
                      <a16:colId xmlns:a16="http://schemas.microsoft.com/office/drawing/2014/main" val="20002"/>
                    </a:ext>
                  </a:extLst>
                </a:gridCol>
                <a:gridCol w="1074420">
                  <a:extLst>
                    <a:ext uri="{9D8B030D-6E8A-4147-A177-3AD203B41FA5}">
                      <a16:colId xmlns:a16="http://schemas.microsoft.com/office/drawing/2014/main" val="20003"/>
                    </a:ext>
                  </a:extLst>
                </a:gridCol>
                <a:gridCol w="1074420">
                  <a:extLst>
                    <a:ext uri="{9D8B030D-6E8A-4147-A177-3AD203B41FA5}">
                      <a16:colId xmlns:a16="http://schemas.microsoft.com/office/drawing/2014/main" val="20004"/>
                    </a:ext>
                  </a:extLst>
                </a:gridCol>
                <a:gridCol w="1074420">
                  <a:extLst>
                    <a:ext uri="{9D8B030D-6E8A-4147-A177-3AD203B41FA5}">
                      <a16:colId xmlns:a16="http://schemas.microsoft.com/office/drawing/2014/main" val="20005"/>
                    </a:ext>
                  </a:extLst>
                </a:gridCol>
                <a:gridCol w="954405">
                  <a:extLst>
                    <a:ext uri="{9D8B030D-6E8A-4147-A177-3AD203B41FA5}">
                      <a16:colId xmlns:a16="http://schemas.microsoft.com/office/drawing/2014/main" val="20006"/>
                    </a:ext>
                  </a:extLst>
                </a:gridCol>
                <a:gridCol w="1194435">
                  <a:extLst>
                    <a:ext uri="{9D8B030D-6E8A-4147-A177-3AD203B41FA5}">
                      <a16:colId xmlns:a16="http://schemas.microsoft.com/office/drawing/2014/main" val="20007"/>
                    </a:ext>
                  </a:extLst>
                </a:gridCol>
                <a:gridCol w="1074420">
                  <a:extLst>
                    <a:ext uri="{9D8B030D-6E8A-4147-A177-3AD203B41FA5}">
                      <a16:colId xmlns:a16="http://schemas.microsoft.com/office/drawing/2014/main" val="20008"/>
                    </a:ext>
                  </a:extLst>
                </a:gridCol>
                <a:gridCol w="1074420">
                  <a:extLst>
                    <a:ext uri="{9D8B030D-6E8A-4147-A177-3AD203B41FA5}">
                      <a16:colId xmlns:a16="http://schemas.microsoft.com/office/drawing/2014/main" val="20009"/>
                    </a:ext>
                  </a:extLst>
                </a:gridCol>
              </a:tblGrid>
              <a:tr h="422108">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同步次序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22108">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组织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org_orgs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hr_org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FND_COMPANY_B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20935">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外部人员管理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组织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fnd_out_company</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carrier_org</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FND_COMPANY_B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只同步 数据类型 为非 内部数据 的数据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444275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组织数据</a:t>
            </a:r>
          </a:p>
        </p:txBody>
      </p:sp>
      <p:sp>
        <p:nvSpPr>
          <p:cNvPr id="3" name="副标题 2"/>
          <p:cNvSpPr>
            <a:spLocks noGrp="1"/>
          </p:cNvSpPr>
          <p:nvPr>
            <p:ph type="subTitle" idx="1"/>
          </p:nvPr>
        </p:nvSpPr>
        <p:spPr>
          <a:xfrm>
            <a:off x="674965" y="693850"/>
            <a:ext cx="7917313" cy="453650"/>
          </a:xfrm>
        </p:spPr>
        <p:txBody>
          <a:bodyPr/>
          <a:lstStyle/>
          <a:p>
            <a:r>
              <a:rPr lang="zh-CN" altLang="en-US" b="1" dirty="0"/>
              <a:t>对接</a:t>
            </a:r>
            <a:r>
              <a:rPr lang="zh-CN" altLang="en-US" b="1" dirty="0" smtClean="0"/>
              <a:t>字段</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421063594"/>
              </p:ext>
            </p:extLst>
          </p:nvPr>
        </p:nvGraphicFramePr>
        <p:xfrm>
          <a:off x="466727" y="1204654"/>
          <a:ext cx="11382372" cy="5031052"/>
        </p:xfrm>
        <a:graphic>
          <a:graphicData uri="http://schemas.openxmlformats.org/drawingml/2006/table">
            <a:tbl>
              <a:tblPr/>
              <a:tblGrid>
                <a:gridCol w="688282">
                  <a:extLst>
                    <a:ext uri="{9D8B030D-6E8A-4147-A177-3AD203B41FA5}">
                      <a16:colId xmlns:a16="http://schemas.microsoft.com/office/drawing/2014/main" val="20000"/>
                    </a:ext>
                  </a:extLst>
                </a:gridCol>
                <a:gridCol w="1520389">
                  <a:extLst>
                    <a:ext uri="{9D8B030D-6E8A-4147-A177-3AD203B41FA5}">
                      <a16:colId xmlns:a16="http://schemas.microsoft.com/office/drawing/2014/main" val="20001"/>
                    </a:ext>
                  </a:extLst>
                </a:gridCol>
                <a:gridCol w="1273840">
                  <a:extLst>
                    <a:ext uri="{9D8B030D-6E8A-4147-A177-3AD203B41FA5}">
                      <a16:colId xmlns:a16="http://schemas.microsoft.com/office/drawing/2014/main" val="20002"/>
                    </a:ext>
                  </a:extLst>
                </a:gridCol>
                <a:gridCol w="914289">
                  <a:extLst>
                    <a:ext uri="{9D8B030D-6E8A-4147-A177-3AD203B41FA5}">
                      <a16:colId xmlns:a16="http://schemas.microsoft.com/office/drawing/2014/main" val="20003"/>
                    </a:ext>
                  </a:extLst>
                </a:gridCol>
                <a:gridCol w="616374">
                  <a:extLst>
                    <a:ext uri="{9D8B030D-6E8A-4147-A177-3AD203B41FA5}">
                      <a16:colId xmlns:a16="http://schemas.microsoft.com/office/drawing/2014/main" val="20004"/>
                    </a:ext>
                  </a:extLst>
                </a:gridCol>
                <a:gridCol w="986199">
                  <a:extLst>
                    <a:ext uri="{9D8B030D-6E8A-4147-A177-3AD203B41FA5}">
                      <a16:colId xmlns:a16="http://schemas.microsoft.com/office/drawing/2014/main" val="20005"/>
                    </a:ext>
                  </a:extLst>
                </a:gridCol>
                <a:gridCol w="3735175">
                  <a:extLst>
                    <a:ext uri="{9D8B030D-6E8A-4147-A177-3AD203B41FA5}">
                      <a16:colId xmlns:a16="http://schemas.microsoft.com/office/drawing/2014/main" val="20006"/>
                    </a:ext>
                  </a:extLst>
                </a:gridCol>
                <a:gridCol w="1647824">
                  <a:extLst>
                    <a:ext uri="{9D8B030D-6E8A-4147-A177-3AD203B41FA5}">
                      <a16:colId xmlns:a16="http://schemas.microsoft.com/office/drawing/2014/main" val="20007"/>
                    </a:ext>
                  </a:extLst>
                </a:gridCol>
              </a:tblGrid>
              <a:tr h="146901">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长度</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属性性质</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唯一</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唯一识别号</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ATTRIBUTE15</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code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编码</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必填、唯一</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COMPANY_CODE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COMPANY_FULL_NAME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6901">
                <a:tc>
                  <a:txBody>
                    <a:bodyPr/>
                    <a:lstStyle/>
                    <a:p>
                      <a:pPr algn="r"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4</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description</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备注</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shortname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简称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COMPANY_SHORT_NAME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6</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mnecode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助记码</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7</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pk_fatherorg</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上级组织</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org_orgs，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ATTRIBUTE1</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8</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controlarea</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所属管控范围</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resa_controlarea，</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9</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entitytype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实体属性</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corp</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所属公司</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org_corp，</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11</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principal</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负责人</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bd_psndoc，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tel</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电话</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13</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address</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地址</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引用 </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bd_address，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取国、省、市、县和详细地址的拼接值</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14</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accperiodscheme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会计期间方案</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bd_accperiodscheme，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15</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currtype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本位币</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bd_currtype，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16</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exratescheme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外汇汇率方案</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bd_exratescheme，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17</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workcalendar</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工作日历</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bd_workcalendar，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18</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countryzone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国家地区</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bd_countryzone，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timezone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时区</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bd_timezone，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organizationcode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组织机构代码</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21</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ncindustry</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所属</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行业</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bd_industry，</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22</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isretail</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适用零售</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布尔型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是否适用零售</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23</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reportconfirm</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报表确认组织</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布尔型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是否报表确认组织</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24</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datatype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数据类型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内部数据；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承运商数据；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外包数据，参见数据字典</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data_type</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25</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mdm_createdon</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创建时间</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26</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mdm_createdby</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创建人</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27</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mdm_modifiedon</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修改时间</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28</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mdm_modifiedby</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修改人</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29</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mdm_seal</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封存标志</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整型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未封存，</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已封存</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ENABLED_FLAG</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29"/>
                  </a:ext>
                </a:extLst>
              </a:tr>
              <a:tr h="14690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pk_org</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组织主键</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ATTRIBUTE14</a:t>
                      </a:r>
                    </a:p>
                  </a:txBody>
                  <a:tcPr marL="2272" marR="2272" marT="22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30"/>
                  </a:ext>
                </a:extLst>
              </a:tr>
            </a:tbl>
          </a:graphicData>
        </a:graphic>
      </p:graphicFrame>
    </p:spTree>
    <p:extLst>
      <p:ext uri="{BB962C8B-B14F-4D97-AF65-F5344CB8AC3E}">
        <p14:creationId xmlns:p14="http://schemas.microsoft.com/office/powerpoint/2010/main" val="8085995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smtClean="0"/>
              <a:t>-</a:t>
            </a:r>
            <a:r>
              <a:rPr lang="zh-CN" altLang="en-US" dirty="0" smtClean="0"/>
              <a:t>部门数据</a:t>
            </a:r>
            <a:endParaRPr lang="zh-CN" altLang="en-US" dirty="0"/>
          </a:p>
        </p:txBody>
      </p:sp>
      <p:sp>
        <p:nvSpPr>
          <p:cNvPr id="3" name="副标题 2"/>
          <p:cNvSpPr>
            <a:spLocks noGrp="1"/>
          </p:cNvSpPr>
          <p:nvPr>
            <p:ph type="subTitle" idx="1"/>
          </p:nvPr>
        </p:nvSpPr>
        <p:spPr>
          <a:xfrm>
            <a:off x="674965" y="1017700"/>
            <a:ext cx="7917313" cy="453650"/>
          </a:xfrm>
        </p:spPr>
        <p:txBody>
          <a:bodyPr/>
          <a:lstStyle/>
          <a:p>
            <a:r>
              <a:rPr lang="zh-CN" altLang="en-US" dirty="0" smtClean="0"/>
              <a:t>对接说明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16360153"/>
              </p:ext>
            </p:extLst>
          </p:nvPr>
        </p:nvGraphicFramePr>
        <p:xfrm>
          <a:off x="674965" y="1811496"/>
          <a:ext cx="10440710" cy="2017554"/>
        </p:xfrm>
        <a:graphic>
          <a:graphicData uri="http://schemas.openxmlformats.org/drawingml/2006/table">
            <a:tbl>
              <a:tblPr/>
              <a:tblGrid>
                <a:gridCol w="1044071">
                  <a:extLst>
                    <a:ext uri="{9D8B030D-6E8A-4147-A177-3AD203B41FA5}">
                      <a16:colId xmlns:a16="http://schemas.microsoft.com/office/drawing/2014/main" val="20000"/>
                    </a:ext>
                  </a:extLst>
                </a:gridCol>
                <a:gridCol w="1044071">
                  <a:extLst>
                    <a:ext uri="{9D8B030D-6E8A-4147-A177-3AD203B41FA5}">
                      <a16:colId xmlns:a16="http://schemas.microsoft.com/office/drawing/2014/main" val="20001"/>
                    </a:ext>
                  </a:extLst>
                </a:gridCol>
                <a:gridCol w="1044071">
                  <a:extLst>
                    <a:ext uri="{9D8B030D-6E8A-4147-A177-3AD203B41FA5}">
                      <a16:colId xmlns:a16="http://schemas.microsoft.com/office/drawing/2014/main" val="20002"/>
                    </a:ext>
                  </a:extLst>
                </a:gridCol>
                <a:gridCol w="1044071">
                  <a:extLst>
                    <a:ext uri="{9D8B030D-6E8A-4147-A177-3AD203B41FA5}">
                      <a16:colId xmlns:a16="http://schemas.microsoft.com/office/drawing/2014/main" val="20003"/>
                    </a:ext>
                  </a:extLst>
                </a:gridCol>
                <a:gridCol w="1044071">
                  <a:extLst>
                    <a:ext uri="{9D8B030D-6E8A-4147-A177-3AD203B41FA5}">
                      <a16:colId xmlns:a16="http://schemas.microsoft.com/office/drawing/2014/main" val="20004"/>
                    </a:ext>
                  </a:extLst>
                </a:gridCol>
                <a:gridCol w="1044071">
                  <a:extLst>
                    <a:ext uri="{9D8B030D-6E8A-4147-A177-3AD203B41FA5}">
                      <a16:colId xmlns:a16="http://schemas.microsoft.com/office/drawing/2014/main" val="20005"/>
                    </a:ext>
                  </a:extLst>
                </a:gridCol>
                <a:gridCol w="890159">
                  <a:extLst>
                    <a:ext uri="{9D8B030D-6E8A-4147-A177-3AD203B41FA5}">
                      <a16:colId xmlns:a16="http://schemas.microsoft.com/office/drawing/2014/main" val="20006"/>
                    </a:ext>
                  </a:extLst>
                </a:gridCol>
                <a:gridCol w="1197983">
                  <a:extLst>
                    <a:ext uri="{9D8B030D-6E8A-4147-A177-3AD203B41FA5}">
                      <a16:colId xmlns:a16="http://schemas.microsoft.com/office/drawing/2014/main" val="20007"/>
                    </a:ext>
                  </a:extLst>
                </a:gridCol>
                <a:gridCol w="1044071">
                  <a:extLst>
                    <a:ext uri="{9D8B030D-6E8A-4147-A177-3AD203B41FA5}">
                      <a16:colId xmlns:a16="http://schemas.microsoft.com/office/drawing/2014/main" val="20008"/>
                    </a:ext>
                  </a:extLst>
                </a:gridCol>
                <a:gridCol w="1044071">
                  <a:extLst>
                    <a:ext uri="{9D8B030D-6E8A-4147-A177-3AD203B41FA5}">
                      <a16:colId xmlns:a16="http://schemas.microsoft.com/office/drawing/2014/main" val="20009"/>
                    </a:ext>
                  </a:extLst>
                </a:gridCol>
              </a:tblGrid>
              <a:tr h="507896">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同步次序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7896">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HR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部门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org_dept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hr_dept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HR_ORG_UNIT_B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01762">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外部人员管理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部门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hr_out_unit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carrier_dept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HR_ORG_UNIT_B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只同步 数据类型 为非 内部数据 的数据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0053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部门数据</a:t>
            </a:r>
          </a:p>
        </p:txBody>
      </p:sp>
      <p:sp>
        <p:nvSpPr>
          <p:cNvPr id="3" name="副标题 2"/>
          <p:cNvSpPr>
            <a:spLocks noGrp="1"/>
          </p:cNvSpPr>
          <p:nvPr>
            <p:ph type="subTitle" idx="1"/>
          </p:nvPr>
        </p:nvSpPr>
        <p:spPr>
          <a:xfrm>
            <a:off x="674965" y="693850"/>
            <a:ext cx="7917313" cy="453650"/>
          </a:xfrm>
        </p:spPr>
        <p:txBody>
          <a:bodyPr/>
          <a:lstStyle/>
          <a:p>
            <a:r>
              <a:rPr lang="zh-CN" altLang="en-US" b="1" dirty="0"/>
              <a:t>对接</a:t>
            </a:r>
            <a:r>
              <a:rPr lang="zh-CN" altLang="en-US" b="1" dirty="0" smtClean="0"/>
              <a:t>字段</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4128827213"/>
              </p:ext>
            </p:extLst>
          </p:nvPr>
        </p:nvGraphicFramePr>
        <p:xfrm>
          <a:off x="674965" y="1147500"/>
          <a:ext cx="10840760" cy="4986545"/>
        </p:xfrm>
        <a:graphic>
          <a:graphicData uri="http://schemas.openxmlformats.org/drawingml/2006/table">
            <a:tbl>
              <a:tblPr/>
              <a:tblGrid>
                <a:gridCol w="582335">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866775">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gridCol w="638175">
                  <a:extLst>
                    <a:ext uri="{9D8B030D-6E8A-4147-A177-3AD203B41FA5}">
                      <a16:colId xmlns:a16="http://schemas.microsoft.com/office/drawing/2014/main" val="20004"/>
                    </a:ext>
                  </a:extLst>
                </a:gridCol>
                <a:gridCol w="790575">
                  <a:extLst>
                    <a:ext uri="{9D8B030D-6E8A-4147-A177-3AD203B41FA5}">
                      <a16:colId xmlns:a16="http://schemas.microsoft.com/office/drawing/2014/main" val="20005"/>
                    </a:ext>
                  </a:extLst>
                </a:gridCol>
                <a:gridCol w="4410075">
                  <a:extLst>
                    <a:ext uri="{9D8B030D-6E8A-4147-A177-3AD203B41FA5}">
                      <a16:colId xmlns:a16="http://schemas.microsoft.com/office/drawing/2014/main" val="20006"/>
                    </a:ext>
                  </a:extLst>
                </a:gridCol>
                <a:gridCol w="1771650">
                  <a:extLst>
                    <a:ext uri="{9D8B030D-6E8A-4147-A177-3AD203B41FA5}">
                      <a16:colId xmlns:a16="http://schemas.microsoft.com/office/drawing/2014/main" val="20007"/>
                    </a:ext>
                  </a:extLst>
                </a:gridCol>
              </a:tblGrid>
              <a:tr h="84050">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类型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长度</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属性性质</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部门信息描述</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MDM_CODE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唯一</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唯一识别号</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ATTRIBUTE15</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编码</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必填、唯一</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UNIT_CODE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name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description</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备注</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memo</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DESCRIPTION</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pk_fatherorg</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上级部门</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org_dept，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PARENT_CODE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6</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depttype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部门类型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：组织；</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，科系，</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，班组，参见数据字典</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DEPT_TYPE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7</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busitype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业务类型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业务</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事业部；</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业务</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公司；</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职能；</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业务</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普通部门，参见数据字典</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BUSINESS_TYPE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9</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charger</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分管者</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参照人员表 ，</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自行维护字段</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PART_CHARGE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deptlevel</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部门级别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DEPT_LEVEL</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11</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createdate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部门成立时间</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CREATION_DATE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shortname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简称</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short_name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13</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deptstaffing</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部门编制</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整型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dept_staffing</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14</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mnecode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助记码</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mnecode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15</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principal</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负责人</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bd_psndoc，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 ，传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MAIN_CHARGE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16</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tel</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电话</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tel</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17</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address</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地址</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引用 </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bd_address，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取国、省、市、县和详细地址的拼接值</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address</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deptcanceldate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部门撤销日期</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dept_cancel_date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deptduty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部门职责</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1000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dept_duty</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21</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pk_org</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所属组织</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org_orgs，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COMPANY_CODES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66707">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PARENT_CODE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22</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host</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主持人</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bd_psndoc，MDM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自行维护字段</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HOST_CODE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23</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datatype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数据类型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内部数据；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承运商数据；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外包数据，参见数据字典</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data_type</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24</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mdm_createdon</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创建时间</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25</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mdm_createdby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创建人</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26</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mdm_modifiedon</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修改时间</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27</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mdm_modifiedby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修改人</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28</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mdm_seal</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封存标志</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整型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未封存，</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已封存</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ENABLED_FLAG</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6670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29</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pk_dept</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部门主键</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ATTRIBUTE14</a:t>
                      </a:r>
                    </a:p>
                  </a:txBody>
                  <a:tcPr marL="2698" marR="2698" marT="26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Tree>
    <p:extLst>
      <p:ext uri="{BB962C8B-B14F-4D97-AF65-F5344CB8AC3E}">
        <p14:creationId xmlns:p14="http://schemas.microsoft.com/office/powerpoint/2010/main" val="3911808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smtClean="0"/>
              <a:t>-</a:t>
            </a:r>
            <a:r>
              <a:rPr lang="zh-CN" altLang="en-US" dirty="0" smtClean="0"/>
              <a:t>岗位数据</a:t>
            </a:r>
            <a:endParaRPr lang="zh-CN" altLang="en-US" dirty="0"/>
          </a:p>
        </p:txBody>
      </p:sp>
      <p:sp>
        <p:nvSpPr>
          <p:cNvPr id="3" name="副标题 2"/>
          <p:cNvSpPr>
            <a:spLocks noGrp="1"/>
          </p:cNvSpPr>
          <p:nvPr>
            <p:ph type="subTitle" idx="1"/>
          </p:nvPr>
        </p:nvSpPr>
        <p:spPr>
          <a:xfrm>
            <a:off x="674965" y="960550"/>
            <a:ext cx="7917313" cy="453650"/>
          </a:xfrm>
        </p:spPr>
        <p:txBody>
          <a:bodyPr/>
          <a:lstStyle/>
          <a:p>
            <a:r>
              <a:rPr lang="zh-CN" altLang="en-US" b="1" dirty="0"/>
              <a:t>对接</a:t>
            </a:r>
            <a:r>
              <a:rPr lang="zh-CN" altLang="en-US" b="1" dirty="0" smtClean="0"/>
              <a:t>说明</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135283654"/>
              </p:ext>
            </p:extLst>
          </p:nvPr>
        </p:nvGraphicFramePr>
        <p:xfrm>
          <a:off x="674965" y="1706721"/>
          <a:ext cx="11126510" cy="2008028"/>
        </p:xfrm>
        <a:graphic>
          <a:graphicData uri="http://schemas.openxmlformats.org/drawingml/2006/table">
            <a:tbl>
              <a:tblPr/>
              <a:tblGrid>
                <a:gridCol w="1112651">
                  <a:extLst>
                    <a:ext uri="{9D8B030D-6E8A-4147-A177-3AD203B41FA5}">
                      <a16:colId xmlns:a16="http://schemas.microsoft.com/office/drawing/2014/main" val="20000"/>
                    </a:ext>
                  </a:extLst>
                </a:gridCol>
                <a:gridCol w="1112651">
                  <a:extLst>
                    <a:ext uri="{9D8B030D-6E8A-4147-A177-3AD203B41FA5}">
                      <a16:colId xmlns:a16="http://schemas.microsoft.com/office/drawing/2014/main" val="20001"/>
                    </a:ext>
                  </a:extLst>
                </a:gridCol>
                <a:gridCol w="1112651">
                  <a:extLst>
                    <a:ext uri="{9D8B030D-6E8A-4147-A177-3AD203B41FA5}">
                      <a16:colId xmlns:a16="http://schemas.microsoft.com/office/drawing/2014/main" val="20002"/>
                    </a:ext>
                  </a:extLst>
                </a:gridCol>
                <a:gridCol w="1112651">
                  <a:extLst>
                    <a:ext uri="{9D8B030D-6E8A-4147-A177-3AD203B41FA5}">
                      <a16:colId xmlns:a16="http://schemas.microsoft.com/office/drawing/2014/main" val="20003"/>
                    </a:ext>
                  </a:extLst>
                </a:gridCol>
                <a:gridCol w="1112651">
                  <a:extLst>
                    <a:ext uri="{9D8B030D-6E8A-4147-A177-3AD203B41FA5}">
                      <a16:colId xmlns:a16="http://schemas.microsoft.com/office/drawing/2014/main" val="20004"/>
                    </a:ext>
                  </a:extLst>
                </a:gridCol>
                <a:gridCol w="1112651">
                  <a:extLst>
                    <a:ext uri="{9D8B030D-6E8A-4147-A177-3AD203B41FA5}">
                      <a16:colId xmlns:a16="http://schemas.microsoft.com/office/drawing/2014/main" val="20005"/>
                    </a:ext>
                  </a:extLst>
                </a:gridCol>
                <a:gridCol w="897779">
                  <a:extLst>
                    <a:ext uri="{9D8B030D-6E8A-4147-A177-3AD203B41FA5}">
                      <a16:colId xmlns:a16="http://schemas.microsoft.com/office/drawing/2014/main" val="20006"/>
                    </a:ext>
                  </a:extLst>
                </a:gridCol>
                <a:gridCol w="1466850">
                  <a:extLst>
                    <a:ext uri="{9D8B030D-6E8A-4147-A177-3AD203B41FA5}">
                      <a16:colId xmlns:a16="http://schemas.microsoft.com/office/drawing/2014/main" val="20007"/>
                    </a:ext>
                  </a:extLst>
                </a:gridCol>
                <a:gridCol w="973324">
                  <a:extLst>
                    <a:ext uri="{9D8B030D-6E8A-4147-A177-3AD203B41FA5}">
                      <a16:colId xmlns:a16="http://schemas.microsoft.com/office/drawing/2014/main" val="20008"/>
                    </a:ext>
                  </a:extLst>
                </a:gridCol>
                <a:gridCol w="1112651">
                  <a:extLst>
                    <a:ext uri="{9D8B030D-6E8A-4147-A177-3AD203B41FA5}">
                      <a16:colId xmlns:a16="http://schemas.microsoft.com/office/drawing/2014/main" val="20009"/>
                    </a:ext>
                  </a:extLst>
                </a:gridCol>
              </a:tblGrid>
              <a:tr h="505498">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同步次序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5498">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HR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岗位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om_post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hr_post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HR_ORG_POSITION_B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97032">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外部人员管理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岗位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hr_out_position</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carrier_post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HR_ORG_POSITION_B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只同步 数据类型 为非 内部数据 的数据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98888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岗位数据</a:t>
            </a:r>
          </a:p>
        </p:txBody>
      </p:sp>
      <p:sp>
        <p:nvSpPr>
          <p:cNvPr id="3" name="副标题 2"/>
          <p:cNvSpPr>
            <a:spLocks noGrp="1"/>
          </p:cNvSpPr>
          <p:nvPr>
            <p:ph type="subTitle" idx="1"/>
          </p:nvPr>
        </p:nvSpPr>
        <p:spPr>
          <a:xfrm>
            <a:off x="674965" y="751000"/>
            <a:ext cx="7917313" cy="453650"/>
          </a:xfrm>
        </p:spPr>
        <p:txBody>
          <a:bodyPr/>
          <a:lstStyle/>
          <a:p>
            <a:r>
              <a:rPr lang="zh-CN" altLang="en-US" b="1" dirty="0"/>
              <a:t>对接</a:t>
            </a:r>
            <a:r>
              <a:rPr lang="zh-CN" altLang="en-US" b="1" dirty="0" smtClean="0"/>
              <a:t>字段</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965695326"/>
              </p:ext>
            </p:extLst>
          </p:nvPr>
        </p:nvGraphicFramePr>
        <p:xfrm>
          <a:off x="669682" y="1204659"/>
          <a:ext cx="10331693" cy="4943614"/>
        </p:xfrm>
        <a:graphic>
          <a:graphicData uri="http://schemas.openxmlformats.org/drawingml/2006/table">
            <a:tbl>
              <a:tblPr/>
              <a:tblGrid>
                <a:gridCol w="519029">
                  <a:extLst>
                    <a:ext uri="{9D8B030D-6E8A-4147-A177-3AD203B41FA5}">
                      <a16:colId xmlns:a16="http://schemas.microsoft.com/office/drawing/2014/main" val="20000"/>
                    </a:ext>
                  </a:extLst>
                </a:gridCol>
                <a:gridCol w="1328601">
                  <a:extLst>
                    <a:ext uri="{9D8B030D-6E8A-4147-A177-3AD203B41FA5}">
                      <a16:colId xmlns:a16="http://schemas.microsoft.com/office/drawing/2014/main" val="20001"/>
                    </a:ext>
                  </a:extLst>
                </a:gridCol>
                <a:gridCol w="958490">
                  <a:extLst>
                    <a:ext uri="{9D8B030D-6E8A-4147-A177-3AD203B41FA5}">
                      <a16:colId xmlns:a16="http://schemas.microsoft.com/office/drawing/2014/main" val="20002"/>
                    </a:ext>
                  </a:extLst>
                </a:gridCol>
                <a:gridCol w="702260">
                  <a:extLst>
                    <a:ext uri="{9D8B030D-6E8A-4147-A177-3AD203B41FA5}">
                      <a16:colId xmlns:a16="http://schemas.microsoft.com/office/drawing/2014/main" val="20003"/>
                    </a:ext>
                  </a:extLst>
                </a:gridCol>
                <a:gridCol w="797160">
                  <a:extLst>
                    <a:ext uri="{9D8B030D-6E8A-4147-A177-3AD203B41FA5}">
                      <a16:colId xmlns:a16="http://schemas.microsoft.com/office/drawing/2014/main" val="20004"/>
                    </a:ext>
                  </a:extLst>
                </a:gridCol>
                <a:gridCol w="1043901">
                  <a:extLst>
                    <a:ext uri="{9D8B030D-6E8A-4147-A177-3AD203B41FA5}">
                      <a16:colId xmlns:a16="http://schemas.microsoft.com/office/drawing/2014/main" val="20005"/>
                    </a:ext>
                  </a:extLst>
                </a:gridCol>
                <a:gridCol w="3482832">
                  <a:extLst>
                    <a:ext uri="{9D8B030D-6E8A-4147-A177-3AD203B41FA5}">
                      <a16:colId xmlns:a16="http://schemas.microsoft.com/office/drawing/2014/main" val="20006"/>
                    </a:ext>
                  </a:extLst>
                </a:gridCol>
                <a:gridCol w="1499420">
                  <a:extLst>
                    <a:ext uri="{9D8B030D-6E8A-4147-A177-3AD203B41FA5}">
                      <a16:colId xmlns:a16="http://schemas.microsoft.com/office/drawing/2014/main" val="20007"/>
                    </a:ext>
                  </a:extLst>
                </a:gridCol>
              </a:tblGrid>
              <a:tr h="170700">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长度</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属性性质</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MDM_CODE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唯一</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唯一识别号</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ATTRIBUTE15</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岗位编码</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必填、唯一</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POSITION_CODE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name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岗位名称</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description</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备注</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pk_org</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所属组织</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org_orgs，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COMPANY_CODE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6</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pk_dept</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所属部门</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org_dept，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UNIT_CODE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7</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dept_code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部门编码</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取部门对应的编码</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8</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postseries</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岗位序列</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om_postseries，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SEQUENCE_CODE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9</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poststd</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基准岗位</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om_post，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poststd</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poststaffing</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岗位编制</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整型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post_staffing</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11</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builddate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成立日期</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build_date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13</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hrcanceldate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撤销日期</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hrcancel_date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14</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employment</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职业</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employment</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15</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worktype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工种</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建议取中文名称</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work_type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16</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iskeypost</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是否关键岗</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布尔型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is_key_post</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17</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worksumm</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工作概要</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1024</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work_summ</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18</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datatype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数据类型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内部数据；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承运商数据；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外包数据，参见数据字典</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data_type</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mdm_createdon</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创建时间</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mdm_createdby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创建人</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21</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mdm_modifiedon</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修改时间</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22</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mdm_modifiedby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修改人</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23</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mdm_seal</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封存标志</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整型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未封存，</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已封存</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ENABLED_FLAG</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20751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24</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pk_post</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岗位主键</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ATTRIBUTE14</a:t>
                      </a:r>
                    </a:p>
                  </a:txBody>
                  <a:tcPr marL="3670" marR="3670" marT="367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17978237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smtClean="0"/>
              <a:t>-</a:t>
            </a:r>
            <a:r>
              <a:rPr lang="zh-CN" altLang="en-US" dirty="0" smtClean="0"/>
              <a:t>员工数据</a:t>
            </a:r>
            <a:endParaRPr lang="zh-CN" altLang="en-US" dirty="0"/>
          </a:p>
        </p:txBody>
      </p:sp>
      <p:sp>
        <p:nvSpPr>
          <p:cNvPr id="3" name="副标题 2"/>
          <p:cNvSpPr>
            <a:spLocks noGrp="1"/>
          </p:cNvSpPr>
          <p:nvPr>
            <p:ph type="subTitle" idx="1"/>
          </p:nvPr>
        </p:nvSpPr>
        <p:spPr>
          <a:xfrm>
            <a:off x="674965" y="834666"/>
            <a:ext cx="7917313" cy="453650"/>
          </a:xfrm>
        </p:spPr>
        <p:txBody>
          <a:bodyPr/>
          <a:lstStyle/>
          <a:p>
            <a:r>
              <a:rPr lang="zh-CN" altLang="en-US" b="1" dirty="0"/>
              <a:t>对接</a:t>
            </a:r>
            <a:r>
              <a:rPr lang="zh-CN" altLang="en-US" b="1" dirty="0" smtClean="0"/>
              <a:t>说明</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801124502"/>
              </p:ext>
            </p:extLst>
          </p:nvPr>
        </p:nvGraphicFramePr>
        <p:xfrm>
          <a:off x="739340" y="1652401"/>
          <a:ext cx="10744210" cy="1898108"/>
        </p:xfrm>
        <a:graphic>
          <a:graphicData uri="http://schemas.openxmlformats.org/drawingml/2006/table">
            <a:tbl>
              <a:tblPr/>
              <a:tblGrid>
                <a:gridCol w="1074421">
                  <a:extLst>
                    <a:ext uri="{9D8B030D-6E8A-4147-A177-3AD203B41FA5}">
                      <a16:colId xmlns:a16="http://schemas.microsoft.com/office/drawing/2014/main" val="20000"/>
                    </a:ext>
                  </a:extLst>
                </a:gridCol>
                <a:gridCol w="1074421">
                  <a:extLst>
                    <a:ext uri="{9D8B030D-6E8A-4147-A177-3AD203B41FA5}">
                      <a16:colId xmlns:a16="http://schemas.microsoft.com/office/drawing/2014/main" val="20001"/>
                    </a:ext>
                  </a:extLst>
                </a:gridCol>
                <a:gridCol w="1074421">
                  <a:extLst>
                    <a:ext uri="{9D8B030D-6E8A-4147-A177-3AD203B41FA5}">
                      <a16:colId xmlns:a16="http://schemas.microsoft.com/office/drawing/2014/main" val="20002"/>
                    </a:ext>
                  </a:extLst>
                </a:gridCol>
                <a:gridCol w="1074421">
                  <a:extLst>
                    <a:ext uri="{9D8B030D-6E8A-4147-A177-3AD203B41FA5}">
                      <a16:colId xmlns:a16="http://schemas.microsoft.com/office/drawing/2014/main" val="20003"/>
                    </a:ext>
                  </a:extLst>
                </a:gridCol>
                <a:gridCol w="1074421">
                  <a:extLst>
                    <a:ext uri="{9D8B030D-6E8A-4147-A177-3AD203B41FA5}">
                      <a16:colId xmlns:a16="http://schemas.microsoft.com/office/drawing/2014/main" val="20004"/>
                    </a:ext>
                  </a:extLst>
                </a:gridCol>
                <a:gridCol w="1074421">
                  <a:extLst>
                    <a:ext uri="{9D8B030D-6E8A-4147-A177-3AD203B41FA5}">
                      <a16:colId xmlns:a16="http://schemas.microsoft.com/office/drawing/2014/main" val="20005"/>
                    </a:ext>
                  </a:extLst>
                </a:gridCol>
                <a:gridCol w="1074421">
                  <a:extLst>
                    <a:ext uri="{9D8B030D-6E8A-4147-A177-3AD203B41FA5}">
                      <a16:colId xmlns:a16="http://schemas.microsoft.com/office/drawing/2014/main" val="20006"/>
                    </a:ext>
                  </a:extLst>
                </a:gridCol>
                <a:gridCol w="1074421">
                  <a:extLst>
                    <a:ext uri="{9D8B030D-6E8A-4147-A177-3AD203B41FA5}">
                      <a16:colId xmlns:a16="http://schemas.microsoft.com/office/drawing/2014/main" val="20007"/>
                    </a:ext>
                  </a:extLst>
                </a:gridCol>
                <a:gridCol w="1074421">
                  <a:extLst>
                    <a:ext uri="{9D8B030D-6E8A-4147-A177-3AD203B41FA5}">
                      <a16:colId xmlns:a16="http://schemas.microsoft.com/office/drawing/2014/main" val="20008"/>
                    </a:ext>
                  </a:extLst>
                </a:gridCol>
                <a:gridCol w="1074421">
                  <a:extLst>
                    <a:ext uri="{9D8B030D-6E8A-4147-A177-3AD203B41FA5}">
                      <a16:colId xmlns:a16="http://schemas.microsoft.com/office/drawing/2014/main" val="20009"/>
                    </a:ext>
                  </a:extLst>
                </a:gridCol>
              </a:tblGrid>
              <a:tr h="477827">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源系统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源表名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同步次序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77827">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bd_psndoc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hr_personnel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HR_EMPLOYEE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2454">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外部人员管理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人员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hr_out_employee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carrier_personnel</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HR_EMPLOYEE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只同步 数据类型 为非 内部数据 的数据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1563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253257" cy="465926"/>
          </a:xfrm>
        </p:spPr>
        <p:txBody>
          <a:bodyPr/>
          <a:lstStyle/>
          <a:p>
            <a:r>
              <a:rPr lang="zh-CN" altLang="en-US" dirty="0" smtClean="0"/>
              <a:t>任务管理</a:t>
            </a:r>
            <a:r>
              <a:rPr lang="en-US" altLang="zh-CN" dirty="0" smtClean="0"/>
              <a:t>-QUARTZ</a:t>
            </a:r>
            <a:endParaRPr lang="zh-CN" altLang="en-US" dirty="0"/>
          </a:p>
        </p:txBody>
      </p:sp>
      <p:sp>
        <p:nvSpPr>
          <p:cNvPr id="3" name="副标题 2"/>
          <p:cNvSpPr>
            <a:spLocks noGrp="1"/>
          </p:cNvSpPr>
          <p:nvPr>
            <p:ph type="subTitle" idx="1"/>
          </p:nvPr>
        </p:nvSpPr>
        <p:spPr>
          <a:xfrm>
            <a:off x="674965" y="966471"/>
            <a:ext cx="10808581" cy="3185399"/>
          </a:xfrm>
        </p:spPr>
        <p:txBody>
          <a:bodyPr/>
          <a:lstStyle/>
          <a:p>
            <a:r>
              <a:rPr lang="zh-CN" altLang="en-US" dirty="0"/>
              <a:t>使用</a:t>
            </a:r>
            <a:r>
              <a:rPr lang="en-US" altLang="zh-CN" dirty="0"/>
              <a:t>quartz</a:t>
            </a:r>
            <a:r>
              <a:rPr lang="zh-CN" altLang="en-US" dirty="0"/>
              <a:t>中间件，完成预定义各类任务的调度</a:t>
            </a:r>
            <a:r>
              <a:rPr lang="zh-CN" altLang="en-US" dirty="0" smtClean="0"/>
              <a:t>执行</a:t>
            </a:r>
            <a:endParaRPr lang="en-US" altLang="zh-CN" dirty="0" smtClean="0"/>
          </a:p>
          <a:p>
            <a:pPr marL="342900" indent="-342900">
              <a:buFont typeface="Wingdings" panose="05000000000000000000" pitchFamily="2" charset="2"/>
              <a:buChar char="l"/>
            </a:pPr>
            <a:r>
              <a:rPr lang="en-US" altLang="zh-CN" dirty="0"/>
              <a:t>quartz</a:t>
            </a:r>
            <a:r>
              <a:rPr lang="zh-CN" altLang="en-US" dirty="0"/>
              <a:t>是通过借助关系数据库和</a:t>
            </a:r>
            <a:r>
              <a:rPr lang="en-US" altLang="zh-CN" dirty="0"/>
              <a:t>JDBC</a:t>
            </a:r>
            <a:r>
              <a:rPr lang="zh-CN" altLang="en-US" dirty="0"/>
              <a:t>作业存储来实现集群管理的。</a:t>
            </a:r>
          </a:p>
          <a:p>
            <a:pPr marL="342900" indent="-342900">
              <a:buFont typeface="Wingdings" panose="05000000000000000000" pitchFamily="2" charset="2"/>
              <a:buChar char="l"/>
            </a:pPr>
            <a:r>
              <a:rPr lang="zh-CN" altLang="en-US" dirty="0"/>
              <a:t>通过使用共同的</a:t>
            </a:r>
            <a:r>
              <a:rPr lang="en-US" altLang="zh-CN" dirty="0"/>
              <a:t>quartz</a:t>
            </a:r>
            <a:r>
              <a:rPr lang="zh-CN" altLang="en-US" dirty="0"/>
              <a:t>数据库表，多个节点自然构成</a:t>
            </a:r>
            <a:r>
              <a:rPr lang="en-US" altLang="zh-CN" dirty="0"/>
              <a:t>quartz</a:t>
            </a:r>
            <a:r>
              <a:rPr lang="zh-CN" altLang="en-US" dirty="0"/>
              <a:t>集群。</a:t>
            </a:r>
          </a:p>
          <a:p>
            <a:pPr marL="342900" indent="-342900">
              <a:buFont typeface="Wingdings" panose="05000000000000000000" pitchFamily="2" charset="2"/>
              <a:buChar char="l"/>
            </a:pPr>
            <a:r>
              <a:rPr lang="zh-CN" altLang="en-US" dirty="0"/>
              <a:t>当有任务需要执行时，集群中的节点通过抢占锁</a:t>
            </a:r>
            <a:r>
              <a:rPr lang="en-US" altLang="zh-CN" dirty="0"/>
              <a:t>(</a:t>
            </a:r>
            <a:r>
              <a:rPr lang="zh-CN" altLang="en-US" dirty="0"/>
              <a:t>数据库表</a:t>
            </a:r>
            <a:r>
              <a:rPr lang="en-US" altLang="zh-CN" dirty="0"/>
              <a:t>)</a:t>
            </a:r>
            <a:r>
              <a:rPr lang="zh-CN" altLang="en-US" dirty="0"/>
              <a:t>，来同步执行任务。各个节点之间的时间最好同步，误差不要超过一秒，否则其中某个节点将一直抢占任务。</a:t>
            </a:r>
          </a:p>
          <a:p>
            <a:pPr marL="342900" indent="-342900">
              <a:buFont typeface="Wingdings" panose="05000000000000000000" pitchFamily="2" charset="2"/>
              <a:buChar char="l"/>
            </a:pPr>
            <a:r>
              <a:rPr lang="zh-CN" altLang="en-US" dirty="0"/>
              <a:t>集群通过故障切换和负载平衡的功能，能给调度器带来高可用性和伸缩性。</a:t>
            </a:r>
          </a:p>
          <a:p>
            <a:endParaRPr lang="en-US" altLang="zh-CN"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994197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员工数据</a:t>
            </a:r>
          </a:p>
        </p:txBody>
      </p:sp>
      <p:sp>
        <p:nvSpPr>
          <p:cNvPr id="3" name="副标题 2"/>
          <p:cNvSpPr>
            <a:spLocks noGrp="1"/>
          </p:cNvSpPr>
          <p:nvPr>
            <p:ph type="subTitle" idx="1"/>
          </p:nvPr>
        </p:nvSpPr>
        <p:spPr>
          <a:xfrm>
            <a:off x="674965" y="727574"/>
            <a:ext cx="7917313" cy="453650"/>
          </a:xfrm>
        </p:spPr>
        <p:txBody>
          <a:bodyPr/>
          <a:lstStyle/>
          <a:p>
            <a:r>
              <a:rPr lang="zh-CN" altLang="en-US" b="1" dirty="0"/>
              <a:t>对接</a:t>
            </a:r>
            <a:r>
              <a:rPr lang="zh-CN" altLang="en-US" b="1" dirty="0" smtClean="0"/>
              <a:t>字段</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735547462"/>
              </p:ext>
            </p:extLst>
          </p:nvPr>
        </p:nvGraphicFramePr>
        <p:xfrm>
          <a:off x="738124" y="1181221"/>
          <a:ext cx="10275864" cy="4987005"/>
        </p:xfrm>
        <a:graphic>
          <a:graphicData uri="http://schemas.openxmlformats.org/drawingml/2006/table">
            <a:tbl>
              <a:tblPr/>
              <a:tblGrid>
                <a:gridCol w="472838">
                  <a:extLst>
                    <a:ext uri="{9D8B030D-6E8A-4147-A177-3AD203B41FA5}">
                      <a16:colId xmlns:a16="http://schemas.microsoft.com/office/drawing/2014/main" val="20000"/>
                    </a:ext>
                  </a:extLst>
                </a:gridCol>
                <a:gridCol w="116153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3741">
                  <a:extLst>
                    <a:ext uri="{9D8B030D-6E8A-4147-A177-3AD203B41FA5}">
                      <a16:colId xmlns:a16="http://schemas.microsoft.com/office/drawing/2014/main" val="20003"/>
                    </a:ext>
                  </a:extLst>
                </a:gridCol>
                <a:gridCol w="667265">
                  <a:extLst>
                    <a:ext uri="{9D8B030D-6E8A-4147-A177-3AD203B41FA5}">
                      <a16:colId xmlns:a16="http://schemas.microsoft.com/office/drawing/2014/main" val="20004"/>
                    </a:ext>
                  </a:extLst>
                </a:gridCol>
                <a:gridCol w="1227438">
                  <a:extLst>
                    <a:ext uri="{9D8B030D-6E8A-4147-A177-3AD203B41FA5}">
                      <a16:colId xmlns:a16="http://schemas.microsoft.com/office/drawing/2014/main" val="20005"/>
                    </a:ext>
                  </a:extLst>
                </a:gridCol>
                <a:gridCol w="3558745">
                  <a:extLst>
                    <a:ext uri="{9D8B030D-6E8A-4147-A177-3AD203B41FA5}">
                      <a16:colId xmlns:a16="http://schemas.microsoft.com/office/drawing/2014/main" val="20006"/>
                    </a:ext>
                  </a:extLst>
                </a:gridCol>
                <a:gridCol w="1589902">
                  <a:extLst>
                    <a:ext uri="{9D8B030D-6E8A-4147-A177-3AD203B41FA5}">
                      <a16:colId xmlns:a16="http://schemas.microsoft.com/office/drawing/2014/main" val="20007"/>
                    </a:ext>
                  </a:extLst>
                </a:gridCol>
              </a:tblGrid>
              <a:tr h="156632">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长度</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属性性质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唯一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唯一识别号</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ATTRIBUTE15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code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人员编码</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必填、唯一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EMPLOYEE_CODE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姓名</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birthdate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出生日期</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BORN_DATE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18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idtype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证件类型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bd_psnidtype，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CERTIFICATE_TYPE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6</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idnum</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证件号码</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CERTIFICATE_ID</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7</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sex</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性别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男，</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女</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GENDER</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8</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age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年龄</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age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9</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nativeplace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籍贯</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bd_region，</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native_place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nationality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民族</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nationality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11</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polity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政治面貌</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polity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health</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健康状态</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health</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13</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marital</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婚姻状况</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marital</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14</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marriagedate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结婚日期</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marriagedate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characterrpr</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户口性质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characterrpr</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16</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permanreside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户口所在地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bd_region，</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permanreside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17</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censusaddr</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户籍地址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256</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censusaddr</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18</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edu</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学历</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edu</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academic_degree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学位</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academic_degree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joinworkdate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参加工作日期</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21</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titletechpost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专业技术职务</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9399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22</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prof</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职业资格</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23</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mobile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手机</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MOBIL</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24</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email</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电子邮件</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EMAIL</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officephone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办公电话</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OFFICE_PHONE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26</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homephone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家庭电话</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HOME_PHONE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5663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27</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address</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员工家庭地址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address</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7967694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员工数据</a:t>
            </a:r>
          </a:p>
        </p:txBody>
      </p:sp>
      <p:graphicFrame>
        <p:nvGraphicFramePr>
          <p:cNvPr id="4" name="表格 3"/>
          <p:cNvGraphicFramePr>
            <a:graphicFrameLocks noGrp="1"/>
          </p:cNvGraphicFramePr>
          <p:nvPr>
            <p:extLst>
              <p:ext uri="{D42A27DB-BD31-4B8C-83A1-F6EECF244321}">
                <p14:modId xmlns:p14="http://schemas.microsoft.com/office/powerpoint/2010/main" val="2117066708"/>
              </p:ext>
            </p:extLst>
          </p:nvPr>
        </p:nvGraphicFramePr>
        <p:xfrm>
          <a:off x="652972" y="987337"/>
          <a:ext cx="10757979" cy="5157476"/>
        </p:xfrm>
        <a:graphic>
          <a:graphicData uri="http://schemas.openxmlformats.org/drawingml/2006/table">
            <a:tbl>
              <a:tblPr/>
              <a:tblGrid>
                <a:gridCol w="556482">
                  <a:extLst>
                    <a:ext uri="{9D8B030D-6E8A-4147-A177-3AD203B41FA5}">
                      <a16:colId xmlns:a16="http://schemas.microsoft.com/office/drawing/2014/main" val="20000"/>
                    </a:ext>
                  </a:extLst>
                </a:gridCol>
                <a:gridCol w="1478787">
                  <a:extLst>
                    <a:ext uri="{9D8B030D-6E8A-4147-A177-3AD203B41FA5}">
                      <a16:colId xmlns:a16="http://schemas.microsoft.com/office/drawing/2014/main" val="20001"/>
                    </a:ext>
                  </a:extLst>
                </a:gridCol>
                <a:gridCol w="1084444">
                  <a:extLst>
                    <a:ext uri="{9D8B030D-6E8A-4147-A177-3AD203B41FA5}">
                      <a16:colId xmlns:a16="http://schemas.microsoft.com/office/drawing/2014/main" val="20002"/>
                    </a:ext>
                  </a:extLst>
                </a:gridCol>
                <a:gridCol w="660525">
                  <a:extLst>
                    <a:ext uri="{9D8B030D-6E8A-4147-A177-3AD203B41FA5}">
                      <a16:colId xmlns:a16="http://schemas.microsoft.com/office/drawing/2014/main" val="20003"/>
                    </a:ext>
                  </a:extLst>
                </a:gridCol>
                <a:gridCol w="581656">
                  <a:extLst>
                    <a:ext uri="{9D8B030D-6E8A-4147-A177-3AD203B41FA5}">
                      <a16:colId xmlns:a16="http://schemas.microsoft.com/office/drawing/2014/main" val="20004"/>
                    </a:ext>
                  </a:extLst>
                </a:gridCol>
                <a:gridCol w="906989">
                  <a:extLst>
                    <a:ext uri="{9D8B030D-6E8A-4147-A177-3AD203B41FA5}">
                      <a16:colId xmlns:a16="http://schemas.microsoft.com/office/drawing/2014/main" val="20005"/>
                    </a:ext>
                  </a:extLst>
                </a:gridCol>
                <a:gridCol w="3746260">
                  <a:extLst>
                    <a:ext uri="{9D8B030D-6E8A-4147-A177-3AD203B41FA5}">
                      <a16:colId xmlns:a16="http://schemas.microsoft.com/office/drawing/2014/main" val="20006"/>
                    </a:ext>
                  </a:extLst>
                </a:gridCol>
                <a:gridCol w="1742836">
                  <a:extLst>
                    <a:ext uri="{9D8B030D-6E8A-4147-A177-3AD203B41FA5}">
                      <a16:colId xmlns:a16="http://schemas.microsoft.com/office/drawing/2014/main" val="20007"/>
                    </a:ext>
                  </a:extLst>
                </a:gridCol>
              </a:tblGrid>
              <a:tr h="158175">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长度</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属性性质</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28</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usedname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曾用名</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used_name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2259">
                <a:tc>
                  <a:txBody>
                    <a:bodyPr/>
                    <a:lstStyle/>
                    <a:p>
                      <a:pPr algn="r"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29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contry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国籍</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地区</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bd_countryzone，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contry</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joinpolitydate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入党（团）日期</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join_polity_date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31</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retiredate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离退休日期</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retire_date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32</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fileaddress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档案所在地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256</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file_address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22259">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33</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recruit_sources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招聘来源</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recruit_sources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34</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inc_dec_workyears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增减工龄</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28</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inc_dec_workyears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35</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org_workyears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本公司工龄</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org_work_years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36</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workyears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累计工龄</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work_years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37</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regul_date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转正日期</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regul_date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38</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social_security_num</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社保号</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social_security_num</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2259">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union_member</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工会会员</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是，</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否，取中文名称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union_member</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begindate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入职日期</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JOIN_DATE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8175">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JOIN_WORK_DATE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41</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joinsysdate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进入集团日期</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join_sys_date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42</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enddate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退出日期</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end_date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43</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endflag</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是否终止</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布尔型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IS_IN_JOB</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22259">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44</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pk_org</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所属组织</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org_orgs，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BELONG_COMPANY</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22259">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45</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signaddr</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合同签订地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hi_psndoc_ctrt，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传中文名称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sign_addr</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46</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pk_psndoc</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人员主键</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ATTRIBUTE14</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332203">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47</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datatype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数据类型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内部数据；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承运商数据；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外包数据，参见数据字典</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data_type</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48</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mdm_createdon</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创建时间</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222259">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mdm_createdby</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创建人</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mdm_modifiedon</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修改时间</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222259">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51</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mdm_modifiedby</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修改人</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8175">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52</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mdm_seal</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封存标志</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整型</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未封存，</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已封存</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ENABLED_FLAG</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58175">
                <a:tc>
                  <a:txBody>
                    <a:bodyPr/>
                    <a:lstStyle/>
                    <a:p>
                      <a:pPr algn="r"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53</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NORMAL</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STATUS</a:t>
                      </a:r>
                    </a:p>
                  </a:txBody>
                  <a:tcPr marL="3453" marR="3453" marT="3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32587647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smtClean="0"/>
              <a:t>-</a:t>
            </a:r>
            <a:r>
              <a:rPr lang="zh-CN" altLang="en-US" dirty="0"/>
              <a:t>工作信息</a:t>
            </a:r>
          </a:p>
        </p:txBody>
      </p:sp>
      <p:sp>
        <p:nvSpPr>
          <p:cNvPr id="3" name="副标题 2"/>
          <p:cNvSpPr>
            <a:spLocks noGrp="1"/>
          </p:cNvSpPr>
          <p:nvPr>
            <p:ph type="subTitle" idx="1"/>
          </p:nvPr>
        </p:nvSpPr>
        <p:spPr>
          <a:xfrm>
            <a:off x="674965" y="818190"/>
            <a:ext cx="7917313" cy="453650"/>
          </a:xfrm>
        </p:spPr>
        <p:txBody>
          <a:bodyPr/>
          <a:lstStyle/>
          <a:p>
            <a:r>
              <a:rPr lang="zh-CN" altLang="en-US" b="1" dirty="0"/>
              <a:t>对接</a:t>
            </a:r>
            <a:r>
              <a:rPr lang="zh-CN" altLang="en-US" b="1" dirty="0" smtClean="0"/>
              <a:t>说明</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394365303"/>
              </p:ext>
            </p:extLst>
          </p:nvPr>
        </p:nvGraphicFramePr>
        <p:xfrm>
          <a:off x="739346" y="1355841"/>
          <a:ext cx="10859530" cy="2153477"/>
        </p:xfrm>
        <a:graphic>
          <a:graphicData uri="http://schemas.openxmlformats.org/drawingml/2006/table">
            <a:tbl>
              <a:tblPr/>
              <a:tblGrid>
                <a:gridCol w="1085953">
                  <a:extLst>
                    <a:ext uri="{9D8B030D-6E8A-4147-A177-3AD203B41FA5}">
                      <a16:colId xmlns:a16="http://schemas.microsoft.com/office/drawing/2014/main" val="20000"/>
                    </a:ext>
                  </a:extLst>
                </a:gridCol>
                <a:gridCol w="1085953">
                  <a:extLst>
                    <a:ext uri="{9D8B030D-6E8A-4147-A177-3AD203B41FA5}">
                      <a16:colId xmlns:a16="http://schemas.microsoft.com/office/drawing/2014/main" val="20001"/>
                    </a:ext>
                  </a:extLst>
                </a:gridCol>
                <a:gridCol w="1085953">
                  <a:extLst>
                    <a:ext uri="{9D8B030D-6E8A-4147-A177-3AD203B41FA5}">
                      <a16:colId xmlns:a16="http://schemas.microsoft.com/office/drawing/2014/main" val="20002"/>
                    </a:ext>
                  </a:extLst>
                </a:gridCol>
                <a:gridCol w="1085953">
                  <a:extLst>
                    <a:ext uri="{9D8B030D-6E8A-4147-A177-3AD203B41FA5}">
                      <a16:colId xmlns:a16="http://schemas.microsoft.com/office/drawing/2014/main" val="20003"/>
                    </a:ext>
                  </a:extLst>
                </a:gridCol>
                <a:gridCol w="1085953">
                  <a:extLst>
                    <a:ext uri="{9D8B030D-6E8A-4147-A177-3AD203B41FA5}">
                      <a16:colId xmlns:a16="http://schemas.microsoft.com/office/drawing/2014/main" val="20004"/>
                    </a:ext>
                  </a:extLst>
                </a:gridCol>
                <a:gridCol w="1085953">
                  <a:extLst>
                    <a:ext uri="{9D8B030D-6E8A-4147-A177-3AD203B41FA5}">
                      <a16:colId xmlns:a16="http://schemas.microsoft.com/office/drawing/2014/main" val="20005"/>
                    </a:ext>
                  </a:extLst>
                </a:gridCol>
                <a:gridCol w="1085953">
                  <a:extLst>
                    <a:ext uri="{9D8B030D-6E8A-4147-A177-3AD203B41FA5}">
                      <a16:colId xmlns:a16="http://schemas.microsoft.com/office/drawing/2014/main" val="20006"/>
                    </a:ext>
                  </a:extLst>
                </a:gridCol>
                <a:gridCol w="1085953">
                  <a:extLst>
                    <a:ext uri="{9D8B030D-6E8A-4147-A177-3AD203B41FA5}">
                      <a16:colId xmlns:a16="http://schemas.microsoft.com/office/drawing/2014/main" val="20007"/>
                    </a:ext>
                  </a:extLst>
                </a:gridCol>
                <a:gridCol w="1085953">
                  <a:extLst>
                    <a:ext uri="{9D8B030D-6E8A-4147-A177-3AD203B41FA5}">
                      <a16:colId xmlns:a16="http://schemas.microsoft.com/office/drawing/2014/main" val="20008"/>
                    </a:ext>
                  </a:extLst>
                </a:gridCol>
                <a:gridCol w="1085953">
                  <a:extLst>
                    <a:ext uri="{9D8B030D-6E8A-4147-A177-3AD203B41FA5}">
                      <a16:colId xmlns:a16="http://schemas.microsoft.com/office/drawing/2014/main" val="20009"/>
                    </a:ext>
                  </a:extLst>
                </a:gridCol>
              </a:tblGrid>
              <a:tr h="542113">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同步次序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同步至</a:t>
                      </a: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42113">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工作信息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hi_psnjob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hr_psnjob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分钟</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HR_EMPLOYEE_ASSIGN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6925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外部人员管理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工作信息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hr_out_employee_assign</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smtClean="0">
                          <a:solidFill>
                            <a:srgbClr val="000000"/>
                          </a:solidFill>
                          <a:effectLst/>
                          <a:latin typeface="思源黑体 CN Normal" panose="020B0400000000000000" pitchFamily="34" charset="-122"/>
                          <a:ea typeface="思源黑体 CN Normal" panose="020B0400000000000000" pitchFamily="34" charset="-122"/>
                        </a:rPr>
                        <a:t>carrier_psnjob</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HR_EMPLOYEE_ASSIGN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只同步 数据类型 为非 内部数据 的数据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75437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工作信息</a:t>
            </a:r>
          </a:p>
        </p:txBody>
      </p:sp>
      <p:sp>
        <p:nvSpPr>
          <p:cNvPr id="3" name="副标题 2"/>
          <p:cNvSpPr>
            <a:spLocks noGrp="1"/>
          </p:cNvSpPr>
          <p:nvPr>
            <p:ph type="subTitle" idx="1"/>
          </p:nvPr>
        </p:nvSpPr>
        <p:spPr>
          <a:xfrm>
            <a:off x="674965" y="808150"/>
            <a:ext cx="7917313" cy="453650"/>
          </a:xfrm>
        </p:spPr>
        <p:txBody>
          <a:bodyPr/>
          <a:lstStyle/>
          <a:p>
            <a:r>
              <a:rPr lang="zh-CN" altLang="en-US" b="1" dirty="0"/>
              <a:t>对接</a:t>
            </a:r>
            <a:r>
              <a:rPr lang="zh-CN" altLang="en-US" b="1" dirty="0" smtClean="0"/>
              <a:t>字段</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271195306"/>
              </p:ext>
            </p:extLst>
          </p:nvPr>
        </p:nvGraphicFramePr>
        <p:xfrm>
          <a:off x="762564" y="1261800"/>
          <a:ext cx="10143560" cy="4747682"/>
        </p:xfrm>
        <a:graphic>
          <a:graphicData uri="http://schemas.openxmlformats.org/drawingml/2006/table">
            <a:tbl>
              <a:tblPr/>
              <a:tblGrid>
                <a:gridCol w="523311">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gridCol w="3362325">
                  <a:extLst>
                    <a:ext uri="{9D8B030D-6E8A-4147-A177-3AD203B41FA5}">
                      <a16:colId xmlns:a16="http://schemas.microsoft.com/office/drawing/2014/main" val="20006"/>
                    </a:ext>
                  </a:extLst>
                </a:gridCol>
                <a:gridCol w="1990724">
                  <a:extLst>
                    <a:ext uri="{9D8B030D-6E8A-4147-A177-3AD203B41FA5}">
                      <a16:colId xmlns:a16="http://schemas.microsoft.com/office/drawing/2014/main" val="20007"/>
                    </a:ext>
                  </a:extLst>
                </a:gridCol>
              </a:tblGrid>
              <a:tr h="148373">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长度</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属性性质</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48373">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唯一</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唯一识别号</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mdm_code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code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编码</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对应员工号</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clerkcode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EMPLOYEE_CODE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095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姓名</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ref bd_psndoc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，建议传人员表中文名称</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pk_org</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组织</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org_orgs，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8373">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begindate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开始日期</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begin_date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8373">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6</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enddate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结束日期</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end_date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7</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psncl</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人员类别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ref bd_psncl</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psncl</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8</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pk_dept1</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一级部门</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org_dept，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one_level_unit</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9</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pk_dept2</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二级部门</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org_dept，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two_level_unit</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pk_dept3</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三级部门</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org_dept，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three_level_unit</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11</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pk_dept4</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四级部门</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org_dept，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four_level_unit</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pk_dept5</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五级部门</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org_dept，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five_level_unit</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13</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pk_dept</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org_dept，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unit_code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1566">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14</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ismainjob</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是否主职</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布尔型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PRIMARY_POSITION_FLAG</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8373">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15</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endflag</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是否结束</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布尔型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IS_IN_JOB</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01261">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16</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pk_post</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岗位</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om_post，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POSITION_CODE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5095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17</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postseries</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岗位序列</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om_postseries，</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参照，传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postseries</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5095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18</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staff_rank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员工职级</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staff_rank</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5095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occupation</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员工职务</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occupation</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5095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series</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职务类别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om_jobtype，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series</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5095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21</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worktype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职种（工种）</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work_type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25095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22</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trnstype</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异动类型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hr_trnstype，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trns_type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041" marR="3041" marT="3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8656094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工作信息</a:t>
            </a:r>
          </a:p>
        </p:txBody>
      </p:sp>
      <p:graphicFrame>
        <p:nvGraphicFramePr>
          <p:cNvPr id="4" name="表格 3"/>
          <p:cNvGraphicFramePr>
            <a:graphicFrameLocks noGrp="1"/>
          </p:cNvGraphicFramePr>
          <p:nvPr>
            <p:extLst>
              <p:ext uri="{D42A27DB-BD31-4B8C-83A1-F6EECF244321}">
                <p14:modId xmlns:p14="http://schemas.microsoft.com/office/powerpoint/2010/main" val="3891893985"/>
              </p:ext>
            </p:extLst>
          </p:nvPr>
        </p:nvGraphicFramePr>
        <p:xfrm>
          <a:off x="726773" y="838412"/>
          <a:ext cx="10255552" cy="5314811"/>
        </p:xfrm>
        <a:graphic>
          <a:graphicData uri="http://schemas.openxmlformats.org/drawingml/2006/table">
            <a:tbl>
              <a:tblPr/>
              <a:tblGrid>
                <a:gridCol w="549577">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676275">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3390900">
                  <a:extLst>
                    <a:ext uri="{9D8B030D-6E8A-4147-A177-3AD203B41FA5}">
                      <a16:colId xmlns:a16="http://schemas.microsoft.com/office/drawing/2014/main" val="20006"/>
                    </a:ext>
                  </a:extLst>
                </a:gridCol>
                <a:gridCol w="1514475">
                  <a:extLst>
                    <a:ext uri="{9D8B030D-6E8A-4147-A177-3AD203B41FA5}">
                      <a16:colId xmlns:a16="http://schemas.microsoft.com/office/drawing/2014/main" val="20007"/>
                    </a:ext>
                  </a:extLst>
                </a:gridCol>
              </a:tblGrid>
              <a:tr h="153682">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长度</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属性性质</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23</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trnsreason</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异动原因</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trns_reason</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24</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cost_center</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成本中心</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cost_center</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25</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workplace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工作地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workplace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368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26</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poststat</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在岗</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布尔型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UFboolean</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post_stat</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27</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individual_status</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个人身份</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individual_status</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368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28</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description</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备注</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200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description</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368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29</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trial_flag</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试用</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布尔型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UFboolean</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trial_flag</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484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trial_type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试用类型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入职试用，</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转岗试用</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trial_type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31</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jobgrade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职级</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om_jobgrade，，</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job_grade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484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32</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staff_rank_startdate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员工职级开始日期</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日期型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staff_rank_startdate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33</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job_type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任职类型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job_type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34</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staff_classifi</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人员分类</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staff_classifi</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35</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salary_scale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员工薪级</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salary_scale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36</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jobmode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任职方式</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job_mode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37</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deposemode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免职方式</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bd_defdoc，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建议传中文名称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depose_mode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4847">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38</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pk_psndoc</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人员主键</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bd_psndoc，</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传</a:t>
                      </a: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pk_psndoc</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940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39</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datatype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数据类型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对象</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内部数据；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承运商数据；</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外包数据</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data_type</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368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mdm_createdon</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创建时间</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3212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41</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mdm_createdby</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创建人</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368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42</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mdm_modifiedon</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修改时间</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19</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32128">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43</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mdm_modifiedby</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修改人</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ref sm_user，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取中文名称</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3682">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44</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mdm_seal</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封存标志</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整型</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非必填</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未封存，</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已封存</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ENABLED_FLAG</a:t>
                      </a:r>
                    </a:p>
                  </a:txBody>
                  <a:tcPr marL="3198" marR="3198" marT="319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bl>
          </a:graphicData>
        </a:graphic>
      </p:graphicFrame>
    </p:spTree>
    <p:extLst>
      <p:ext uri="{BB962C8B-B14F-4D97-AF65-F5344CB8AC3E}">
        <p14:creationId xmlns:p14="http://schemas.microsoft.com/office/powerpoint/2010/main" val="16543440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smtClean="0"/>
              <a:t>-</a:t>
            </a:r>
            <a:r>
              <a:rPr lang="zh-CN" altLang="en-US" dirty="0" smtClean="0"/>
              <a:t>数据字典</a:t>
            </a:r>
            <a:endParaRPr lang="zh-CN" altLang="en-US" dirty="0"/>
          </a:p>
        </p:txBody>
      </p:sp>
      <p:sp>
        <p:nvSpPr>
          <p:cNvPr id="3" name="副标题 2"/>
          <p:cNvSpPr>
            <a:spLocks noGrp="1"/>
          </p:cNvSpPr>
          <p:nvPr>
            <p:ph type="subTitle" idx="1"/>
          </p:nvPr>
        </p:nvSpPr>
        <p:spPr>
          <a:xfrm>
            <a:off x="674965" y="903400"/>
            <a:ext cx="10897910" cy="1830275"/>
          </a:xfrm>
        </p:spPr>
        <p:txBody>
          <a:bodyPr/>
          <a:lstStyle/>
          <a:p>
            <a:r>
              <a:rPr lang="zh-CN" altLang="en-US" sz="1600" b="1" dirty="0"/>
              <a:t>对接</a:t>
            </a:r>
            <a:r>
              <a:rPr lang="zh-CN" altLang="en-US" sz="1600" b="1" dirty="0" smtClean="0"/>
              <a:t>说明</a:t>
            </a:r>
            <a:endParaRPr lang="en-US" altLang="zh-CN" sz="1600" b="1" dirty="0" smtClean="0"/>
          </a:p>
          <a:p>
            <a:pPr marL="342900" indent="-342900">
              <a:buFont typeface="Wingdings" panose="05000000000000000000" pitchFamily="2" charset="2"/>
              <a:buChar char="l"/>
            </a:pPr>
            <a:r>
              <a:rPr lang="zh-CN" altLang="en-US" sz="1600" dirty="0" smtClean="0"/>
              <a:t>数据字典</a:t>
            </a:r>
            <a:r>
              <a:rPr lang="zh-CN" altLang="en-US" sz="1600" dirty="0"/>
              <a:t>区分为自建的和同步的。一份数据字典只会有一个数据修改源头</a:t>
            </a:r>
          </a:p>
          <a:p>
            <a:pPr marL="342900" indent="-342900">
              <a:buFont typeface="Wingdings" panose="05000000000000000000" pitchFamily="2" charset="2"/>
              <a:buChar char="l"/>
            </a:pPr>
            <a:r>
              <a:rPr lang="zh-CN" altLang="en-US" sz="1600" dirty="0"/>
              <a:t>对于自建数据字典，勾选同步选项后，会将数据同步至主数据系统；取消勾选后，会封存主数据对应的数据字典数据</a:t>
            </a:r>
          </a:p>
          <a:p>
            <a:pPr marL="342900" indent="-342900">
              <a:buFont typeface="Wingdings" panose="05000000000000000000" pitchFamily="2" charset="2"/>
              <a:buChar char="l"/>
            </a:pPr>
            <a:r>
              <a:rPr lang="zh-CN" altLang="en-US" sz="1600" dirty="0"/>
              <a:t>业务系统接收所有从主数据同步过来的数据字典数据。被同步的数据字典数据无法被修改。</a:t>
            </a:r>
          </a:p>
          <a:p>
            <a:endParaRPr lang="zh-CN" altLang="en-US" sz="1600" b="1" dirty="0"/>
          </a:p>
        </p:txBody>
      </p:sp>
      <p:graphicFrame>
        <p:nvGraphicFramePr>
          <p:cNvPr id="4" name="表格 3"/>
          <p:cNvGraphicFramePr>
            <a:graphicFrameLocks noGrp="1"/>
          </p:cNvGraphicFramePr>
          <p:nvPr>
            <p:extLst>
              <p:ext uri="{D42A27DB-BD31-4B8C-83A1-F6EECF244321}">
                <p14:modId xmlns:p14="http://schemas.microsoft.com/office/powerpoint/2010/main" val="964006472"/>
              </p:ext>
            </p:extLst>
          </p:nvPr>
        </p:nvGraphicFramePr>
        <p:xfrm>
          <a:off x="885823" y="3089102"/>
          <a:ext cx="10315576" cy="2330621"/>
        </p:xfrm>
        <a:graphic>
          <a:graphicData uri="http://schemas.openxmlformats.org/drawingml/2006/table">
            <a:tbl>
              <a:tblPr/>
              <a:tblGrid>
                <a:gridCol w="1289447">
                  <a:extLst>
                    <a:ext uri="{9D8B030D-6E8A-4147-A177-3AD203B41FA5}">
                      <a16:colId xmlns:a16="http://schemas.microsoft.com/office/drawing/2014/main" val="20000"/>
                    </a:ext>
                  </a:extLst>
                </a:gridCol>
                <a:gridCol w="1289447">
                  <a:extLst>
                    <a:ext uri="{9D8B030D-6E8A-4147-A177-3AD203B41FA5}">
                      <a16:colId xmlns:a16="http://schemas.microsoft.com/office/drawing/2014/main" val="20001"/>
                    </a:ext>
                  </a:extLst>
                </a:gridCol>
                <a:gridCol w="1289447">
                  <a:extLst>
                    <a:ext uri="{9D8B030D-6E8A-4147-A177-3AD203B41FA5}">
                      <a16:colId xmlns:a16="http://schemas.microsoft.com/office/drawing/2014/main" val="20002"/>
                    </a:ext>
                  </a:extLst>
                </a:gridCol>
                <a:gridCol w="1289447">
                  <a:extLst>
                    <a:ext uri="{9D8B030D-6E8A-4147-A177-3AD203B41FA5}">
                      <a16:colId xmlns:a16="http://schemas.microsoft.com/office/drawing/2014/main" val="20003"/>
                    </a:ext>
                  </a:extLst>
                </a:gridCol>
                <a:gridCol w="1289447">
                  <a:extLst>
                    <a:ext uri="{9D8B030D-6E8A-4147-A177-3AD203B41FA5}">
                      <a16:colId xmlns:a16="http://schemas.microsoft.com/office/drawing/2014/main" val="20004"/>
                    </a:ext>
                  </a:extLst>
                </a:gridCol>
                <a:gridCol w="1172767">
                  <a:extLst>
                    <a:ext uri="{9D8B030D-6E8A-4147-A177-3AD203B41FA5}">
                      <a16:colId xmlns:a16="http://schemas.microsoft.com/office/drawing/2014/main" val="20005"/>
                    </a:ext>
                  </a:extLst>
                </a:gridCol>
                <a:gridCol w="1406127">
                  <a:extLst>
                    <a:ext uri="{9D8B030D-6E8A-4147-A177-3AD203B41FA5}">
                      <a16:colId xmlns:a16="http://schemas.microsoft.com/office/drawing/2014/main" val="20006"/>
                    </a:ext>
                  </a:extLst>
                </a:gridCol>
                <a:gridCol w="1289447">
                  <a:extLst>
                    <a:ext uri="{9D8B030D-6E8A-4147-A177-3AD203B41FA5}">
                      <a16:colId xmlns:a16="http://schemas.microsoft.com/office/drawing/2014/main" val="20007"/>
                    </a:ext>
                  </a:extLst>
                </a:gridCol>
              </a:tblGrid>
              <a:tr h="265297">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同步次序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目标系统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目标表名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同步频次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16331">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数据字典分类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dict_enum_type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LCP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SYS_CODE_B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633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数据字典明细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dict_enum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LCP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SYS_CODE_VALUE_B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633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LCP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数据字典分类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SYS_CODE_B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dict_enum_type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增删改时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633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LCP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数据字典明细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SYS_CODE_VALUE_B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dict_enum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增删改时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9452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数据字典</a:t>
            </a:r>
          </a:p>
        </p:txBody>
      </p:sp>
      <p:sp>
        <p:nvSpPr>
          <p:cNvPr id="3" name="副标题 2"/>
          <p:cNvSpPr>
            <a:spLocks noGrp="1"/>
          </p:cNvSpPr>
          <p:nvPr>
            <p:ph type="subTitle" idx="1"/>
          </p:nvPr>
        </p:nvSpPr>
        <p:spPr>
          <a:xfrm>
            <a:off x="674965" y="912925"/>
            <a:ext cx="7917313" cy="982000"/>
          </a:xfrm>
        </p:spPr>
        <p:txBody>
          <a:bodyPr/>
          <a:lstStyle/>
          <a:p>
            <a:r>
              <a:rPr lang="zh-CN" altLang="en-US" b="1" dirty="0"/>
              <a:t>对接</a:t>
            </a:r>
            <a:r>
              <a:rPr lang="zh-CN" altLang="en-US" b="1" dirty="0" smtClean="0"/>
              <a:t>字段</a:t>
            </a:r>
            <a:endParaRPr lang="en-US" altLang="zh-CN" b="1" dirty="0" smtClean="0"/>
          </a:p>
          <a:p>
            <a:r>
              <a:rPr lang="zh-CN" altLang="en-US" dirty="0"/>
              <a:t>数据字典分类</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4102563793"/>
              </p:ext>
            </p:extLst>
          </p:nvPr>
        </p:nvGraphicFramePr>
        <p:xfrm>
          <a:off x="762000" y="1894925"/>
          <a:ext cx="10477504" cy="1470030"/>
        </p:xfrm>
        <a:graphic>
          <a:graphicData uri="http://schemas.openxmlformats.org/drawingml/2006/table">
            <a:tbl>
              <a:tblPr/>
              <a:tblGrid>
                <a:gridCol w="1309688">
                  <a:extLst>
                    <a:ext uri="{9D8B030D-6E8A-4147-A177-3AD203B41FA5}">
                      <a16:colId xmlns:a16="http://schemas.microsoft.com/office/drawing/2014/main" val="20000"/>
                    </a:ext>
                  </a:extLst>
                </a:gridCol>
                <a:gridCol w="1309688">
                  <a:extLst>
                    <a:ext uri="{9D8B030D-6E8A-4147-A177-3AD203B41FA5}">
                      <a16:colId xmlns:a16="http://schemas.microsoft.com/office/drawing/2014/main" val="20001"/>
                    </a:ext>
                  </a:extLst>
                </a:gridCol>
                <a:gridCol w="1309688">
                  <a:extLst>
                    <a:ext uri="{9D8B030D-6E8A-4147-A177-3AD203B41FA5}">
                      <a16:colId xmlns:a16="http://schemas.microsoft.com/office/drawing/2014/main" val="20002"/>
                    </a:ext>
                  </a:extLst>
                </a:gridCol>
                <a:gridCol w="1309688">
                  <a:extLst>
                    <a:ext uri="{9D8B030D-6E8A-4147-A177-3AD203B41FA5}">
                      <a16:colId xmlns:a16="http://schemas.microsoft.com/office/drawing/2014/main" val="20003"/>
                    </a:ext>
                  </a:extLst>
                </a:gridCol>
                <a:gridCol w="1309688">
                  <a:extLst>
                    <a:ext uri="{9D8B030D-6E8A-4147-A177-3AD203B41FA5}">
                      <a16:colId xmlns:a16="http://schemas.microsoft.com/office/drawing/2014/main" val="20004"/>
                    </a:ext>
                  </a:extLst>
                </a:gridCol>
                <a:gridCol w="1309688">
                  <a:extLst>
                    <a:ext uri="{9D8B030D-6E8A-4147-A177-3AD203B41FA5}">
                      <a16:colId xmlns:a16="http://schemas.microsoft.com/office/drawing/2014/main" val="20005"/>
                    </a:ext>
                  </a:extLst>
                </a:gridCol>
                <a:gridCol w="1309688">
                  <a:extLst>
                    <a:ext uri="{9D8B030D-6E8A-4147-A177-3AD203B41FA5}">
                      <a16:colId xmlns:a16="http://schemas.microsoft.com/office/drawing/2014/main" val="20006"/>
                    </a:ext>
                  </a:extLst>
                </a:gridCol>
                <a:gridCol w="1309688">
                  <a:extLst>
                    <a:ext uri="{9D8B030D-6E8A-4147-A177-3AD203B41FA5}">
                      <a16:colId xmlns:a16="http://schemas.microsoft.com/office/drawing/2014/main" val="20007"/>
                    </a:ext>
                  </a:extLst>
                </a:gridCol>
              </a:tblGrid>
              <a:tr h="278925">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长度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属性性质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38221">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唯一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22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MDM_CODE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唯一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唯一识别号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22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enumeration_code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枚举编码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唯一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22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22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枚举名称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副标题 2"/>
          <p:cNvSpPr txBox="1">
            <a:spLocks/>
          </p:cNvSpPr>
          <p:nvPr/>
        </p:nvSpPr>
        <p:spPr>
          <a:xfrm>
            <a:off x="674965" y="3427525"/>
            <a:ext cx="79173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数据字典明细</a:t>
            </a:r>
            <a:endParaRPr lang="zh-CN"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1277399375"/>
              </p:ext>
            </p:extLst>
          </p:nvPr>
        </p:nvGraphicFramePr>
        <p:xfrm>
          <a:off x="771525" y="3881175"/>
          <a:ext cx="10458448" cy="2186248"/>
        </p:xfrm>
        <a:graphic>
          <a:graphicData uri="http://schemas.openxmlformats.org/drawingml/2006/table">
            <a:tbl>
              <a:tblPr/>
              <a:tblGrid>
                <a:gridCol w="1307306">
                  <a:extLst>
                    <a:ext uri="{9D8B030D-6E8A-4147-A177-3AD203B41FA5}">
                      <a16:colId xmlns:a16="http://schemas.microsoft.com/office/drawing/2014/main" val="20000"/>
                    </a:ext>
                  </a:extLst>
                </a:gridCol>
                <a:gridCol w="1307306">
                  <a:extLst>
                    <a:ext uri="{9D8B030D-6E8A-4147-A177-3AD203B41FA5}">
                      <a16:colId xmlns:a16="http://schemas.microsoft.com/office/drawing/2014/main" val="20001"/>
                    </a:ext>
                  </a:extLst>
                </a:gridCol>
                <a:gridCol w="1307306">
                  <a:extLst>
                    <a:ext uri="{9D8B030D-6E8A-4147-A177-3AD203B41FA5}">
                      <a16:colId xmlns:a16="http://schemas.microsoft.com/office/drawing/2014/main" val="20002"/>
                    </a:ext>
                  </a:extLst>
                </a:gridCol>
                <a:gridCol w="1307306">
                  <a:extLst>
                    <a:ext uri="{9D8B030D-6E8A-4147-A177-3AD203B41FA5}">
                      <a16:colId xmlns:a16="http://schemas.microsoft.com/office/drawing/2014/main" val="20003"/>
                    </a:ext>
                  </a:extLst>
                </a:gridCol>
                <a:gridCol w="1307306">
                  <a:extLst>
                    <a:ext uri="{9D8B030D-6E8A-4147-A177-3AD203B41FA5}">
                      <a16:colId xmlns:a16="http://schemas.microsoft.com/office/drawing/2014/main" val="20004"/>
                    </a:ext>
                  </a:extLst>
                </a:gridCol>
                <a:gridCol w="1307306">
                  <a:extLst>
                    <a:ext uri="{9D8B030D-6E8A-4147-A177-3AD203B41FA5}">
                      <a16:colId xmlns:a16="http://schemas.microsoft.com/office/drawing/2014/main" val="20005"/>
                    </a:ext>
                  </a:extLst>
                </a:gridCol>
                <a:gridCol w="1307306">
                  <a:extLst>
                    <a:ext uri="{9D8B030D-6E8A-4147-A177-3AD203B41FA5}">
                      <a16:colId xmlns:a16="http://schemas.microsoft.com/office/drawing/2014/main" val="20006"/>
                    </a:ext>
                  </a:extLst>
                </a:gridCol>
                <a:gridCol w="1307306">
                  <a:extLst>
                    <a:ext uri="{9D8B030D-6E8A-4147-A177-3AD203B41FA5}">
                      <a16:colId xmlns:a16="http://schemas.microsoft.com/office/drawing/2014/main" val="20007"/>
                    </a:ext>
                  </a:extLst>
                </a:gridCol>
              </a:tblGrid>
              <a:tr h="273281">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长度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属性性质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&amp;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填写说明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LCP</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列名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7328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唯一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328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MDM_CODE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唯一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MDM</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唯一识别号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mdm_code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328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enumeration_code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枚举编码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明细关联的分类项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328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枚举行编码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328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meaning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328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parent_id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是级数据编码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3281">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nc_id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原</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NC</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系统</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字符型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859811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数据字典</a:t>
            </a:r>
          </a:p>
        </p:txBody>
      </p:sp>
      <p:sp>
        <p:nvSpPr>
          <p:cNvPr id="3" name="副标题 2"/>
          <p:cNvSpPr>
            <a:spLocks noGrp="1"/>
          </p:cNvSpPr>
          <p:nvPr>
            <p:ph type="subTitle" idx="1"/>
          </p:nvPr>
        </p:nvSpPr>
        <p:spPr>
          <a:xfrm>
            <a:off x="674965" y="846250"/>
            <a:ext cx="7917313" cy="1020792"/>
          </a:xfrm>
        </p:spPr>
        <p:txBody>
          <a:bodyPr/>
          <a:lstStyle/>
          <a:p>
            <a:r>
              <a:rPr lang="zh-CN" altLang="en-US" b="1" dirty="0"/>
              <a:t>已对接数据字典</a:t>
            </a:r>
          </a:p>
          <a:p>
            <a:r>
              <a:rPr lang="zh-CN" altLang="en-US" dirty="0"/>
              <a:t>数据字典</a:t>
            </a:r>
            <a:r>
              <a:rPr lang="zh-CN" altLang="en-US" dirty="0" smtClean="0"/>
              <a:t>分类</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81858450"/>
              </p:ext>
            </p:extLst>
          </p:nvPr>
        </p:nvGraphicFramePr>
        <p:xfrm>
          <a:off x="742948" y="2069624"/>
          <a:ext cx="9648826" cy="3854927"/>
        </p:xfrm>
        <a:graphic>
          <a:graphicData uri="http://schemas.openxmlformats.org/drawingml/2006/table">
            <a:tbl>
              <a:tblPr/>
              <a:tblGrid>
                <a:gridCol w="4824413">
                  <a:extLst>
                    <a:ext uri="{9D8B030D-6E8A-4147-A177-3AD203B41FA5}">
                      <a16:colId xmlns:a16="http://schemas.microsoft.com/office/drawing/2014/main" val="20000"/>
                    </a:ext>
                  </a:extLst>
                </a:gridCol>
                <a:gridCol w="4824413">
                  <a:extLst>
                    <a:ext uri="{9D8B030D-6E8A-4147-A177-3AD203B41FA5}">
                      <a16:colId xmlns:a16="http://schemas.microsoft.com/office/drawing/2014/main" val="20001"/>
                    </a:ext>
                  </a:extLst>
                </a:gridCol>
              </a:tblGrid>
              <a:tr h="247588">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枚举编码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枚举名称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81866">
                <a:tc>
                  <a:txBody>
                    <a:bodyPr/>
                    <a:lstStyle/>
                    <a:p>
                      <a:pPr algn="ctr"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enumeration_code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716143">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hr_org_business_type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业务类型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186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hr_org_depttype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部门类型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186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hr_org_deptlevel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部门级别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186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hr_psn_sex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性别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8186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hr_post_postseries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岗位序列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8186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hr_org_datatype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数据类型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01309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a:t>-</a:t>
            </a:r>
            <a:r>
              <a:rPr lang="zh-CN" altLang="en-US" dirty="0"/>
              <a:t>数据字典</a:t>
            </a:r>
          </a:p>
        </p:txBody>
      </p:sp>
      <p:sp>
        <p:nvSpPr>
          <p:cNvPr id="3" name="副标题 2"/>
          <p:cNvSpPr>
            <a:spLocks noGrp="1"/>
          </p:cNvSpPr>
          <p:nvPr>
            <p:ph type="subTitle" idx="1"/>
          </p:nvPr>
        </p:nvSpPr>
        <p:spPr>
          <a:xfrm>
            <a:off x="674965" y="779575"/>
            <a:ext cx="7917313" cy="453650"/>
          </a:xfrm>
        </p:spPr>
        <p:txBody>
          <a:bodyPr/>
          <a:lstStyle/>
          <a:p>
            <a:r>
              <a:rPr lang="zh-CN" altLang="en-US" b="1" dirty="0"/>
              <a:t>数据字典</a:t>
            </a:r>
            <a:r>
              <a:rPr lang="zh-CN" altLang="en-US" b="1" dirty="0" smtClean="0"/>
              <a:t>明细</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677368854"/>
              </p:ext>
            </p:extLst>
          </p:nvPr>
        </p:nvGraphicFramePr>
        <p:xfrm>
          <a:off x="923925" y="1314446"/>
          <a:ext cx="8953500" cy="4914905"/>
        </p:xfrm>
        <a:graphic>
          <a:graphicData uri="http://schemas.openxmlformats.org/drawingml/2006/table">
            <a:tbl>
              <a:tblPr/>
              <a:tblGrid>
                <a:gridCol w="2984500">
                  <a:extLst>
                    <a:ext uri="{9D8B030D-6E8A-4147-A177-3AD203B41FA5}">
                      <a16:colId xmlns:a16="http://schemas.microsoft.com/office/drawing/2014/main" val="20000"/>
                    </a:ext>
                  </a:extLst>
                </a:gridCol>
                <a:gridCol w="2984500">
                  <a:extLst>
                    <a:ext uri="{9D8B030D-6E8A-4147-A177-3AD203B41FA5}">
                      <a16:colId xmlns:a16="http://schemas.microsoft.com/office/drawing/2014/main" val="20001"/>
                    </a:ext>
                  </a:extLst>
                </a:gridCol>
                <a:gridCol w="2984500">
                  <a:extLst>
                    <a:ext uri="{9D8B030D-6E8A-4147-A177-3AD203B41FA5}">
                      <a16:colId xmlns:a16="http://schemas.microsoft.com/office/drawing/2014/main" val="20002"/>
                    </a:ext>
                  </a:extLst>
                </a:gridCol>
              </a:tblGrid>
              <a:tr h="172795">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枚举编码</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枚举行编码</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72795">
                <a:tc>
                  <a:txBody>
                    <a:bodyPr/>
                    <a:lstStyle/>
                    <a:p>
                      <a:pPr algn="ctr"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enumeration_code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name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3515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hr_org_business_type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业务</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事业部</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515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hr_org_business_type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业务</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公司</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5155">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hr_org_business_type</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职能</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515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hr_org_business_type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业务</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普通部门</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0</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组织</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部门</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科系</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班组</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hr_org_deptlevel</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一级部门</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hr_org_deptlevel</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二级部门</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hr_org_deptlevel</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三级部门</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hr_org_deptlevel</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4</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四级部门</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hr_org_deptlevel</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5</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五级部门</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hr_psn_sex</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男</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hr_psn_sex</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女</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hr_post_postseries</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M</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管理序列</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hr_post_postseries</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P</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专业序列</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hr_post_postseries</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A</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技能序列</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hr_post_postseries</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N</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作业序列</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hr_post_postseries</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S</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销售序列</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hr_post_postseries</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T</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技术序列</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hr_org_datatype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0</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内部数据</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hr_org_datatype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承运商</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hr_org_datatype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2</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运营外包</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72795">
                <a:tc>
                  <a:txBody>
                    <a:bodyPr/>
                    <a:lstStyle/>
                    <a:p>
                      <a:pPr algn="l" fontAlgn="ctr"/>
                      <a:r>
                        <a:rPr lang="en-US" sz="1050" b="0" i="0" u="none" strike="noStrike">
                          <a:solidFill>
                            <a:srgbClr val="000000"/>
                          </a:solidFill>
                          <a:effectLst/>
                          <a:latin typeface="思源黑体 CN Normal" panose="020B0400000000000000" pitchFamily="34" charset="-122"/>
                          <a:ea typeface="思源黑体 CN Normal" panose="020B0400000000000000" pitchFamily="34" charset="-122"/>
                        </a:rPr>
                        <a:t>hr_org_datatype</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IT</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外包</a:t>
                      </a:r>
                    </a:p>
                  </a:txBody>
                  <a:tcPr marL="4153" marR="4153" marT="4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bl>
          </a:graphicData>
        </a:graphic>
      </p:graphicFrame>
    </p:spTree>
    <p:extLst>
      <p:ext uri="{BB962C8B-B14F-4D97-AF65-F5344CB8AC3E}">
        <p14:creationId xmlns:p14="http://schemas.microsoft.com/office/powerpoint/2010/main" val="10692429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数据同步</a:t>
            </a:r>
            <a:r>
              <a:rPr lang="en-US" altLang="zh-CN" dirty="0" smtClean="0"/>
              <a:t>-</a:t>
            </a:r>
            <a:r>
              <a:rPr lang="zh-CN" altLang="en-US" dirty="0" smtClean="0"/>
              <a:t>账户数据</a:t>
            </a:r>
            <a:endParaRPr lang="zh-CN" altLang="en-US" dirty="0"/>
          </a:p>
        </p:txBody>
      </p:sp>
      <p:sp>
        <p:nvSpPr>
          <p:cNvPr id="3" name="副标题 2"/>
          <p:cNvSpPr>
            <a:spLocks noGrp="1"/>
          </p:cNvSpPr>
          <p:nvPr>
            <p:ph type="subTitle" idx="1"/>
          </p:nvPr>
        </p:nvSpPr>
        <p:spPr>
          <a:xfrm>
            <a:off x="674965" y="789100"/>
            <a:ext cx="7917313" cy="453650"/>
          </a:xfrm>
        </p:spPr>
        <p:txBody>
          <a:bodyPr/>
          <a:lstStyle/>
          <a:p>
            <a:r>
              <a:rPr lang="zh-CN" altLang="en-US" b="1" dirty="0"/>
              <a:t>对接</a:t>
            </a:r>
            <a:r>
              <a:rPr lang="zh-CN" altLang="en-US" b="1" dirty="0" smtClean="0"/>
              <a:t>说明</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137243303"/>
              </p:ext>
            </p:extLst>
          </p:nvPr>
        </p:nvGraphicFramePr>
        <p:xfrm>
          <a:off x="752471" y="1328579"/>
          <a:ext cx="9896478" cy="585946"/>
        </p:xfrm>
        <a:graphic>
          <a:graphicData uri="http://schemas.openxmlformats.org/drawingml/2006/table">
            <a:tbl>
              <a:tblPr/>
              <a:tblGrid>
                <a:gridCol w="1649413">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649413">
                  <a:extLst>
                    <a:ext uri="{9D8B030D-6E8A-4147-A177-3AD203B41FA5}">
                      <a16:colId xmlns:a16="http://schemas.microsoft.com/office/drawing/2014/main" val="20002"/>
                    </a:ext>
                  </a:extLst>
                </a:gridCol>
                <a:gridCol w="1649413">
                  <a:extLst>
                    <a:ext uri="{9D8B030D-6E8A-4147-A177-3AD203B41FA5}">
                      <a16:colId xmlns:a16="http://schemas.microsoft.com/office/drawing/2014/main" val="20003"/>
                    </a:ext>
                  </a:extLst>
                </a:gridCol>
                <a:gridCol w="1649413">
                  <a:extLst>
                    <a:ext uri="{9D8B030D-6E8A-4147-A177-3AD203B41FA5}">
                      <a16:colId xmlns:a16="http://schemas.microsoft.com/office/drawing/2014/main" val="20004"/>
                    </a:ext>
                  </a:extLst>
                </a:gridCol>
                <a:gridCol w="1649413">
                  <a:extLst>
                    <a:ext uri="{9D8B030D-6E8A-4147-A177-3AD203B41FA5}">
                      <a16:colId xmlns:a16="http://schemas.microsoft.com/office/drawing/2014/main" val="20005"/>
                    </a:ext>
                  </a:extLst>
                </a:gridCol>
              </a:tblGrid>
              <a:tr h="292973">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序号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源系统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同步频率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同步次序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92973">
                <a:tc>
                  <a:txBody>
                    <a:bodyPr/>
                    <a:lstStyle/>
                    <a:p>
                      <a:pPr algn="l" fontAlgn="ct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门户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账户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sys_user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实时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副标题 2"/>
          <p:cNvSpPr txBox="1">
            <a:spLocks/>
          </p:cNvSpPr>
          <p:nvPr/>
        </p:nvSpPr>
        <p:spPr>
          <a:xfrm>
            <a:off x="674965" y="2151175"/>
            <a:ext cx="11088410" cy="122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默认</a:t>
            </a:r>
            <a:r>
              <a:rPr lang="zh-CN" altLang="en-US" b="1" dirty="0" smtClean="0"/>
              <a:t>角色</a:t>
            </a:r>
            <a:endParaRPr lang="en-US" altLang="zh-CN" b="1" dirty="0" smtClean="0"/>
          </a:p>
          <a:p>
            <a:pPr marL="285750" indent="-285750">
              <a:buFont typeface="Wingdings" panose="05000000000000000000" pitchFamily="2" charset="2"/>
              <a:buChar char="l"/>
            </a:pPr>
            <a:r>
              <a:rPr lang="zh-CN" altLang="en-US" sz="1200" dirty="0"/>
              <a:t>全局默认角色：当在角色配置画面勾选默认选项后，新建</a:t>
            </a:r>
            <a:r>
              <a:rPr lang="en-US" altLang="zh-CN" sz="1200" dirty="0"/>
              <a:t>/</a:t>
            </a:r>
            <a:r>
              <a:rPr lang="zh-CN" altLang="en-US" sz="1200" dirty="0"/>
              <a:t>更新账户信息时，都会检查并拥有此默认</a:t>
            </a:r>
            <a:r>
              <a:rPr lang="zh-CN" altLang="en-US" sz="1200" dirty="0" smtClean="0"/>
              <a:t>角色</a:t>
            </a:r>
            <a:endParaRPr lang="en-US" altLang="zh-CN" sz="1200" dirty="0" smtClean="0"/>
          </a:p>
          <a:p>
            <a:pPr marL="285750" indent="-285750">
              <a:buFont typeface="Wingdings" panose="05000000000000000000" pitchFamily="2" charset="2"/>
              <a:buChar char="l"/>
            </a:pPr>
            <a:r>
              <a:rPr lang="zh-CN" altLang="en-US" sz="1200" dirty="0" smtClean="0"/>
              <a:t>岗位</a:t>
            </a:r>
            <a:r>
              <a:rPr lang="zh-CN" altLang="en-US" sz="1200" dirty="0"/>
              <a:t>默认角色：当在默认角色配置画面勾选分配选项后，所有属于本岗位对应员工的账号，当发生新建</a:t>
            </a:r>
            <a:r>
              <a:rPr lang="en-US" altLang="zh-CN" sz="1200" dirty="0"/>
              <a:t>/</a:t>
            </a:r>
            <a:r>
              <a:rPr lang="zh-CN" altLang="en-US" sz="1200" dirty="0"/>
              <a:t>更新时，都会检查并拥有此默认角色</a:t>
            </a:r>
            <a:endParaRPr lang="zh-CN" altLang="en-US" sz="1200" b="1" dirty="0"/>
          </a:p>
        </p:txBody>
      </p:sp>
      <p:pic>
        <p:nvPicPr>
          <p:cNvPr id="26626" name="Picture 2" descr="http://172.16.20.103/dokuwiki/lib/exe/fetch.php?media=%E6%95%B0%E6%8D%AE%E5%90%8C%E6%AD%A5:pasted:20190804-2055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65" y="3667124"/>
            <a:ext cx="3707298" cy="2324303"/>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26628" name="Picture 4" descr="http://172.16.20.103/dokuwiki/lib/exe/fetch.php?media=%E6%95%B0%E6%8D%AE%E5%90%8C%E6%AD%A5:pasted:20190804-2056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197" y="3667124"/>
            <a:ext cx="7766037" cy="2324303"/>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37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smtClean="0"/>
              <a:t>任务管理</a:t>
            </a:r>
            <a:r>
              <a:rPr lang="en-US" altLang="zh-CN" dirty="0" smtClean="0"/>
              <a:t>-</a:t>
            </a:r>
            <a:r>
              <a:rPr lang="zh-CN" altLang="en-US" dirty="0" smtClean="0"/>
              <a:t>编写任务</a:t>
            </a:r>
            <a:endParaRPr lang="zh-CN" altLang="en-US" dirty="0"/>
          </a:p>
        </p:txBody>
      </p:sp>
      <p:sp>
        <p:nvSpPr>
          <p:cNvPr id="3" name="副标题 2"/>
          <p:cNvSpPr>
            <a:spLocks noGrp="1"/>
          </p:cNvSpPr>
          <p:nvPr>
            <p:ph type="subTitle" idx="1"/>
          </p:nvPr>
        </p:nvSpPr>
        <p:spPr>
          <a:xfrm>
            <a:off x="674965" y="1106514"/>
            <a:ext cx="10413165" cy="985911"/>
          </a:xfrm>
        </p:spPr>
        <p:txBody>
          <a:bodyPr/>
          <a:lstStyle/>
          <a:p>
            <a:r>
              <a:rPr lang="zh-CN" altLang="en-US" dirty="0"/>
              <a:t>继承</a:t>
            </a:r>
            <a:r>
              <a:rPr lang="en-US" altLang="zh-CN" dirty="0" err="1"/>
              <a:t>AbstractJob</a:t>
            </a:r>
            <a:r>
              <a:rPr lang="zh-CN" altLang="en-US" dirty="0"/>
              <a:t>抽象类，编写自己的定时执行的业务逻辑</a:t>
            </a:r>
            <a:r>
              <a:rPr lang="zh-CN" altLang="en-US" dirty="0" smtClean="0"/>
              <a:t>。</a:t>
            </a:r>
            <a:endParaRPr lang="en-US" altLang="zh-CN" dirty="0" smtClean="0"/>
          </a:p>
          <a:p>
            <a:r>
              <a:rPr lang="en-US" altLang="zh-CN" dirty="0" err="1" smtClean="0"/>
              <a:t>AbstractJob</a:t>
            </a:r>
            <a:r>
              <a:rPr lang="zh-CN" altLang="en-US" dirty="0"/>
              <a:t>类的</a:t>
            </a:r>
            <a:r>
              <a:rPr lang="zh-CN" altLang="en-US" dirty="0" smtClean="0"/>
              <a:t>关键方法如下</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594077213"/>
              </p:ext>
            </p:extLst>
          </p:nvPr>
        </p:nvGraphicFramePr>
        <p:xfrm>
          <a:off x="803533" y="2243649"/>
          <a:ext cx="9716186" cy="1298622"/>
        </p:xfrm>
        <a:graphic>
          <a:graphicData uri="http://schemas.openxmlformats.org/drawingml/2006/table">
            <a:tbl>
              <a:tblPr/>
              <a:tblGrid>
                <a:gridCol w="3620480">
                  <a:extLst>
                    <a:ext uri="{9D8B030D-6E8A-4147-A177-3AD203B41FA5}">
                      <a16:colId xmlns:a16="http://schemas.microsoft.com/office/drawing/2014/main" val="20000"/>
                    </a:ext>
                  </a:extLst>
                </a:gridCol>
                <a:gridCol w="6095706">
                  <a:extLst>
                    <a:ext uri="{9D8B030D-6E8A-4147-A177-3AD203B41FA5}">
                      <a16:colId xmlns:a16="http://schemas.microsoft.com/office/drawing/2014/main" val="20001"/>
                    </a:ext>
                  </a:extLst>
                </a:gridCol>
              </a:tblGrid>
              <a:tr h="220387">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方法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20387">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safeExecute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定义计划任务中具体的执行逻辑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92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isRefireImmediatelyWhenException</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表示任务发生异常时的处理方式，返回</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true</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：重新执行</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Job</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false</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：挂起</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Job</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，等待管理员处理。默认为</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92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setExecutionSummary</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可以记录任务的执行概要，比如任务返回结果或任务发生异常的信息。该执行概要可以在计划任务的执行记录中看到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4" name="图片 3"/>
          <p:cNvPicPr>
            <a:picLocks noChangeAspect="1"/>
          </p:cNvPicPr>
          <p:nvPr/>
        </p:nvPicPr>
        <p:blipFill>
          <a:blip r:embed="rId2"/>
          <a:stretch>
            <a:fillRect/>
          </a:stretch>
        </p:blipFill>
        <p:spPr>
          <a:xfrm>
            <a:off x="800357" y="3950557"/>
            <a:ext cx="9715272" cy="1906546"/>
          </a:xfrm>
          <a:prstGeom prst="rect">
            <a:avLst/>
          </a:prstGeom>
          <a:ln>
            <a:solidFill>
              <a:schemeClr val="bg1">
                <a:lumMod val="85000"/>
              </a:schemeClr>
            </a:solidFill>
          </a:ln>
        </p:spPr>
      </p:pic>
    </p:spTree>
    <p:extLst>
      <p:ext uri="{BB962C8B-B14F-4D97-AF65-F5344CB8AC3E}">
        <p14:creationId xmlns:p14="http://schemas.microsoft.com/office/powerpoint/2010/main" val="31994882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592546" cy="465926"/>
          </a:xfrm>
        </p:spPr>
        <p:txBody>
          <a:bodyPr/>
          <a:lstStyle/>
          <a:p>
            <a:r>
              <a:rPr lang="zh-CN" altLang="en-US" dirty="0"/>
              <a:t>雪花主</a:t>
            </a:r>
            <a:r>
              <a:rPr lang="zh-CN" altLang="en-US" dirty="0" smtClean="0"/>
              <a:t>键</a:t>
            </a:r>
            <a:endParaRPr lang="zh-CN" altLang="en-US" dirty="0"/>
          </a:p>
        </p:txBody>
      </p:sp>
      <p:sp>
        <p:nvSpPr>
          <p:cNvPr id="3" name="副标题 2"/>
          <p:cNvSpPr>
            <a:spLocks noGrp="1"/>
          </p:cNvSpPr>
          <p:nvPr>
            <p:ph type="subTitle" idx="1"/>
          </p:nvPr>
        </p:nvSpPr>
        <p:spPr>
          <a:xfrm>
            <a:off x="674965" y="855775"/>
            <a:ext cx="10574060" cy="2685863"/>
          </a:xfrm>
        </p:spPr>
        <p:txBody>
          <a:bodyPr/>
          <a:lstStyle/>
          <a:p>
            <a:r>
              <a:rPr lang="zh-CN" altLang="en-US" dirty="0"/>
              <a:t>雪花算法将生成不高于</a:t>
            </a:r>
            <a:r>
              <a:rPr lang="en-US" altLang="zh-CN" dirty="0"/>
              <a:t>19</a:t>
            </a:r>
            <a:r>
              <a:rPr lang="zh-CN" altLang="en-US" dirty="0"/>
              <a:t>位的有序</a:t>
            </a:r>
            <a:r>
              <a:rPr lang="en-US" altLang="zh-CN" dirty="0"/>
              <a:t>Long</a:t>
            </a:r>
            <a:r>
              <a:rPr lang="zh-CN" altLang="en-US" dirty="0"/>
              <a:t>型整数，多用于分布式环境的数据主键</a:t>
            </a:r>
            <a:r>
              <a:rPr lang="zh-CN" altLang="en-US" dirty="0" smtClean="0"/>
              <a:t>。</a:t>
            </a:r>
            <a:endParaRPr lang="en-US" altLang="zh-CN" dirty="0" smtClean="0"/>
          </a:p>
          <a:p>
            <a:pPr marL="285750" indent="-285750">
              <a:buFont typeface="Wingdings" panose="05000000000000000000" pitchFamily="2" charset="2"/>
              <a:buChar char="l"/>
            </a:pPr>
            <a:r>
              <a:rPr lang="zh-CN" altLang="en-US" sz="1400" dirty="0"/>
              <a:t>最高位是符号位，始终为</a:t>
            </a:r>
            <a:r>
              <a:rPr lang="en-US" altLang="zh-CN" sz="1400" dirty="0"/>
              <a:t>0</a:t>
            </a:r>
            <a:r>
              <a:rPr lang="zh-CN" altLang="en-US" sz="1400" dirty="0"/>
              <a:t>，不可用。</a:t>
            </a:r>
          </a:p>
          <a:p>
            <a:pPr marL="285750" indent="-285750">
              <a:buFont typeface="Wingdings" panose="05000000000000000000" pitchFamily="2" charset="2"/>
              <a:buChar char="l"/>
            </a:pPr>
            <a:r>
              <a:rPr lang="en-US" altLang="zh-CN" sz="1400" dirty="0"/>
              <a:t>41</a:t>
            </a:r>
            <a:r>
              <a:rPr lang="zh-CN" altLang="en-US" sz="1400" dirty="0"/>
              <a:t>位的时间序列，精确到毫秒级，</a:t>
            </a:r>
            <a:r>
              <a:rPr lang="en-US" altLang="zh-CN" sz="1400" dirty="0"/>
              <a:t>41</a:t>
            </a:r>
            <a:r>
              <a:rPr lang="zh-CN" altLang="en-US" sz="1400" dirty="0"/>
              <a:t>位的长度可以使用</a:t>
            </a:r>
            <a:r>
              <a:rPr lang="en-US" altLang="zh-CN" sz="1400" dirty="0"/>
              <a:t>69</a:t>
            </a:r>
            <a:r>
              <a:rPr lang="zh-CN" altLang="en-US" sz="1400" dirty="0"/>
              <a:t>年。时间位还有一个很重要的作用是可以根据时间进行排序。</a:t>
            </a:r>
          </a:p>
          <a:p>
            <a:pPr marL="285750" indent="-285750">
              <a:buFont typeface="Wingdings" panose="05000000000000000000" pitchFamily="2" charset="2"/>
              <a:buChar char="l"/>
            </a:pPr>
            <a:r>
              <a:rPr lang="en-US" altLang="zh-CN" sz="1400" dirty="0"/>
              <a:t>10</a:t>
            </a:r>
            <a:r>
              <a:rPr lang="zh-CN" altLang="en-US" sz="1400" dirty="0"/>
              <a:t>位的机器标识，</a:t>
            </a:r>
            <a:r>
              <a:rPr lang="en-US" altLang="zh-CN" sz="1400" dirty="0"/>
              <a:t>10</a:t>
            </a:r>
            <a:r>
              <a:rPr lang="zh-CN" altLang="en-US" sz="1400" dirty="0"/>
              <a:t>位的长度最多支持部署</a:t>
            </a:r>
            <a:r>
              <a:rPr lang="en-US" altLang="zh-CN" sz="1400" dirty="0"/>
              <a:t>1024</a:t>
            </a:r>
            <a:r>
              <a:rPr lang="zh-CN" altLang="en-US" sz="1400" dirty="0"/>
              <a:t>个节点。</a:t>
            </a:r>
          </a:p>
          <a:p>
            <a:pPr marL="285750" indent="-285750">
              <a:buFont typeface="Wingdings" panose="05000000000000000000" pitchFamily="2" charset="2"/>
              <a:buChar char="l"/>
            </a:pPr>
            <a:r>
              <a:rPr lang="en-US" altLang="zh-CN" sz="1400" dirty="0"/>
              <a:t>12</a:t>
            </a:r>
            <a:r>
              <a:rPr lang="zh-CN" altLang="en-US" sz="1400" dirty="0"/>
              <a:t>位的计数序列号，序列号即一系列的自增</a:t>
            </a:r>
            <a:r>
              <a:rPr lang="en-US" altLang="zh-CN" sz="1400" dirty="0"/>
              <a:t>id</a:t>
            </a:r>
            <a:r>
              <a:rPr lang="zh-CN" altLang="en-US" sz="1400" dirty="0"/>
              <a:t>，可以支持同一节点同一毫秒生成多个</a:t>
            </a:r>
            <a:r>
              <a:rPr lang="en-US" altLang="zh-CN" sz="1400" dirty="0"/>
              <a:t>ID</a:t>
            </a:r>
            <a:r>
              <a:rPr lang="zh-CN" altLang="en-US" sz="1400" dirty="0"/>
              <a:t>序号，</a:t>
            </a:r>
            <a:r>
              <a:rPr lang="en-US" altLang="zh-CN" sz="1400" dirty="0"/>
              <a:t>12</a:t>
            </a:r>
            <a:r>
              <a:rPr lang="zh-CN" altLang="en-US" sz="1400" dirty="0"/>
              <a:t>位的计数序列号支持每个节点每毫秒产生</a:t>
            </a:r>
            <a:r>
              <a:rPr lang="en-US" altLang="zh-CN" sz="1400" dirty="0"/>
              <a:t>4096</a:t>
            </a:r>
            <a:r>
              <a:rPr lang="zh-CN" altLang="en-US" sz="1400" dirty="0"/>
              <a:t>个</a:t>
            </a:r>
            <a:r>
              <a:rPr lang="en-US" altLang="zh-CN" sz="1400" dirty="0"/>
              <a:t>ID</a:t>
            </a:r>
            <a:r>
              <a:rPr lang="zh-CN" altLang="en-US" sz="1400" dirty="0"/>
              <a:t>序号</a:t>
            </a:r>
            <a:r>
              <a:rPr lang="zh-CN" altLang="en-US" sz="1400" dirty="0" smtClean="0"/>
              <a:t>。</a:t>
            </a:r>
            <a:endParaRPr lang="zh-CN" altLang="en-US" sz="1400" dirty="0"/>
          </a:p>
        </p:txBody>
      </p:sp>
      <p:pic>
        <p:nvPicPr>
          <p:cNvPr id="27650" name="Picture 2" descr="https://images2018.cnblogs.com/blog/137422/201806/137422-20180601005737392-198116597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65" y="3313038"/>
            <a:ext cx="767715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26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雪花主</a:t>
            </a:r>
            <a:r>
              <a:rPr lang="zh-CN" altLang="en-US" dirty="0" smtClean="0"/>
              <a:t>键</a:t>
            </a:r>
            <a:r>
              <a:rPr lang="en-US" altLang="zh-CN" dirty="0" smtClean="0"/>
              <a:t>-</a:t>
            </a:r>
            <a:r>
              <a:rPr lang="zh-CN" altLang="en-US" dirty="0" smtClean="0"/>
              <a:t>参数配置</a:t>
            </a:r>
            <a:endParaRPr lang="zh-CN" altLang="en-US" dirty="0"/>
          </a:p>
        </p:txBody>
      </p:sp>
      <p:pic>
        <p:nvPicPr>
          <p:cNvPr id="5" name="图片 4"/>
          <p:cNvPicPr>
            <a:picLocks noChangeAspect="1"/>
          </p:cNvPicPr>
          <p:nvPr/>
        </p:nvPicPr>
        <p:blipFill>
          <a:blip r:embed="rId2"/>
          <a:stretch>
            <a:fillRect/>
          </a:stretch>
        </p:blipFill>
        <p:spPr>
          <a:xfrm>
            <a:off x="674965" y="3142990"/>
            <a:ext cx="9089724" cy="1481138"/>
          </a:xfrm>
          <a:prstGeom prst="rect">
            <a:avLst/>
          </a:prstGeom>
          <a:ln>
            <a:solidFill>
              <a:schemeClr val="bg1">
                <a:lumMod val="85000"/>
              </a:schemeClr>
            </a:solidFill>
          </a:ln>
        </p:spPr>
      </p:pic>
      <p:sp>
        <p:nvSpPr>
          <p:cNvPr id="6" name="副标题 5"/>
          <p:cNvSpPr>
            <a:spLocks noGrp="1"/>
          </p:cNvSpPr>
          <p:nvPr>
            <p:ph type="subTitle" idx="1"/>
          </p:nvPr>
        </p:nvSpPr>
        <p:spPr>
          <a:xfrm>
            <a:off x="674965" y="941500"/>
            <a:ext cx="10716935" cy="1910459"/>
          </a:xfrm>
        </p:spPr>
        <p:txBody>
          <a:bodyPr/>
          <a:lstStyle/>
          <a:p>
            <a:r>
              <a:rPr lang="zh-CN" altLang="en-US" b="1" dirty="0"/>
              <a:t>参数配置</a:t>
            </a:r>
            <a:endParaRPr lang="en-US" altLang="zh-CN" b="1" dirty="0"/>
          </a:p>
          <a:p>
            <a:r>
              <a:rPr lang="zh-CN" altLang="en-US" dirty="0"/>
              <a:t>将</a:t>
            </a:r>
            <a:r>
              <a:rPr lang="en-US" altLang="zh-CN" dirty="0"/>
              <a:t>10</a:t>
            </a:r>
            <a:r>
              <a:rPr lang="zh-CN" altLang="en-US" dirty="0"/>
              <a:t>位的机器标识再次划分为</a:t>
            </a:r>
            <a:r>
              <a:rPr lang="en-US" altLang="zh-CN" dirty="0"/>
              <a:t>5</a:t>
            </a:r>
            <a:r>
              <a:rPr lang="zh-CN" altLang="en-US" dirty="0"/>
              <a:t>位的数据中心码</a:t>
            </a:r>
            <a:r>
              <a:rPr lang="en-US" altLang="zh-CN" dirty="0"/>
              <a:t>+5</a:t>
            </a:r>
            <a:r>
              <a:rPr lang="zh-CN" altLang="en-US" dirty="0"/>
              <a:t>位的机器码。二进制中</a:t>
            </a:r>
            <a:r>
              <a:rPr lang="en-US" altLang="zh-CN" dirty="0"/>
              <a:t>5</a:t>
            </a:r>
            <a:r>
              <a:rPr lang="zh-CN" altLang="en-US" dirty="0"/>
              <a:t>位的表达范围为</a:t>
            </a:r>
            <a:r>
              <a:rPr lang="en-US" altLang="zh-CN" dirty="0"/>
              <a:t>0-31</a:t>
            </a:r>
            <a:endParaRPr lang="en-US" altLang="zh-CN" b="1" dirty="0"/>
          </a:p>
          <a:p>
            <a:r>
              <a:rPr lang="zh-CN" altLang="en-US" dirty="0"/>
              <a:t>在</a:t>
            </a:r>
            <a:r>
              <a:rPr lang="en-US" altLang="zh-CN" dirty="0" err="1"/>
              <a:t>config.properties</a:t>
            </a:r>
            <a:r>
              <a:rPr lang="zh-CN" altLang="en-US" dirty="0"/>
              <a:t>中配置</a:t>
            </a:r>
            <a:r>
              <a:rPr lang="en-US" altLang="zh-CN" dirty="0" err="1"/>
              <a:t>workerId</a:t>
            </a:r>
            <a:r>
              <a:rPr lang="zh-CN" altLang="en-US" dirty="0"/>
              <a:t>和</a:t>
            </a:r>
            <a:r>
              <a:rPr lang="en-US" altLang="zh-CN" dirty="0" err="1"/>
              <a:t>datacenterId</a:t>
            </a:r>
            <a:r>
              <a:rPr lang="zh-CN" altLang="en-US" dirty="0" smtClean="0"/>
              <a:t>参数</a:t>
            </a:r>
            <a:endParaRPr lang="zh-CN" altLang="en-US" b="1" dirty="0"/>
          </a:p>
        </p:txBody>
      </p:sp>
    </p:spTree>
    <p:extLst>
      <p:ext uri="{BB962C8B-B14F-4D97-AF65-F5344CB8AC3E}">
        <p14:creationId xmlns:p14="http://schemas.microsoft.com/office/powerpoint/2010/main" val="4412090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雪花主键</a:t>
            </a:r>
            <a:r>
              <a:rPr lang="en-US" altLang="zh-CN" dirty="0" smtClean="0"/>
              <a:t>-</a:t>
            </a:r>
            <a:r>
              <a:rPr lang="zh-CN" altLang="en-US" dirty="0"/>
              <a:t>代码生成</a:t>
            </a:r>
          </a:p>
        </p:txBody>
      </p:sp>
      <p:sp>
        <p:nvSpPr>
          <p:cNvPr id="3" name="副标题 2"/>
          <p:cNvSpPr>
            <a:spLocks noGrp="1"/>
          </p:cNvSpPr>
          <p:nvPr>
            <p:ph type="subTitle" idx="1"/>
          </p:nvPr>
        </p:nvSpPr>
        <p:spPr>
          <a:xfrm>
            <a:off x="674965" y="998650"/>
            <a:ext cx="11088410" cy="2349361"/>
          </a:xfrm>
        </p:spPr>
        <p:txBody>
          <a:bodyPr/>
          <a:lstStyle/>
          <a:p>
            <a:r>
              <a:rPr lang="zh-CN" altLang="en-US" dirty="0" smtClean="0"/>
              <a:t>在代码生成器主</a:t>
            </a:r>
            <a:r>
              <a:rPr lang="zh-CN" altLang="en-US" dirty="0"/>
              <a:t>键策略</a:t>
            </a:r>
            <a:r>
              <a:rPr lang="zh-CN" altLang="en-US" dirty="0" smtClean="0"/>
              <a:t>选项中，</a:t>
            </a:r>
            <a:r>
              <a:rPr lang="zh-CN" altLang="en-US" dirty="0"/>
              <a:t>勾选雪花</a:t>
            </a:r>
            <a:r>
              <a:rPr lang="en-US" altLang="zh-CN" dirty="0"/>
              <a:t>ID</a:t>
            </a:r>
            <a:r>
              <a:rPr lang="zh-CN" altLang="en-US" dirty="0"/>
              <a:t>，将生成</a:t>
            </a:r>
            <a:r>
              <a:rPr lang="en-US" altLang="zh-CN" dirty="0"/>
              <a:t>Long</a:t>
            </a:r>
            <a:r>
              <a:rPr lang="zh-CN" altLang="en-US" dirty="0"/>
              <a:t>类型主</a:t>
            </a:r>
            <a:r>
              <a:rPr lang="zh-CN" altLang="en-US" dirty="0" smtClean="0"/>
              <a:t>键</a:t>
            </a:r>
            <a:endParaRPr lang="en-US" altLang="zh-CN" dirty="0" smtClean="0"/>
          </a:p>
          <a:p>
            <a:pPr marL="342900" indent="-342900">
              <a:buFont typeface="Wingdings" panose="05000000000000000000" pitchFamily="2" charset="2"/>
              <a:buChar char="l"/>
            </a:pPr>
            <a:r>
              <a:rPr lang="zh-CN" altLang="en-US" dirty="0"/>
              <a:t>使用</a:t>
            </a:r>
            <a:r>
              <a:rPr lang="en-US" altLang="zh-CN" dirty="0" err="1"/>
              <a:t>GeneratedValue</a:t>
            </a:r>
            <a:r>
              <a:rPr lang="zh-CN" altLang="en-US" dirty="0"/>
              <a:t>注解标识别</a:t>
            </a:r>
            <a:r>
              <a:rPr lang="en-US" altLang="zh-CN" dirty="0"/>
              <a:t>SNOWID</a:t>
            </a:r>
            <a:r>
              <a:rPr lang="zh-CN" altLang="en-US" dirty="0"/>
              <a:t>特性</a:t>
            </a:r>
          </a:p>
          <a:p>
            <a:pPr marL="342900" indent="-342900">
              <a:buFont typeface="Wingdings" panose="05000000000000000000" pitchFamily="2" charset="2"/>
              <a:buChar char="l"/>
            </a:pPr>
            <a:r>
              <a:rPr lang="zh-CN" altLang="en-US" dirty="0"/>
              <a:t>添加</a:t>
            </a:r>
            <a:r>
              <a:rPr lang="en-US" altLang="zh-CN" dirty="0" err="1"/>
              <a:t>JsonSerialize</a:t>
            </a:r>
            <a:r>
              <a:rPr lang="zh-CN" altLang="en-US" dirty="0"/>
              <a:t>注解，使主键以字符串的方式存储在</a:t>
            </a:r>
            <a:r>
              <a:rPr lang="en-US" altLang="zh-CN" dirty="0"/>
              <a:t>JSON</a:t>
            </a:r>
            <a:r>
              <a:rPr lang="zh-CN" altLang="en-US" dirty="0"/>
              <a:t>对象中，确保前后端交互时不丢失精度</a:t>
            </a:r>
            <a:r>
              <a:rPr lang="en-US" altLang="zh-CN" dirty="0"/>
              <a:t>(Java</a:t>
            </a:r>
            <a:r>
              <a:rPr lang="zh-CN" altLang="en-US" dirty="0"/>
              <a:t>中</a:t>
            </a:r>
            <a:r>
              <a:rPr lang="en-US" altLang="zh-CN" dirty="0"/>
              <a:t>Long</a:t>
            </a:r>
            <a:r>
              <a:rPr lang="zh-CN" altLang="en-US" dirty="0"/>
              <a:t>类型最长为</a:t>
            </a:r>
            <a:r>
              <a:rPr lang="en-US" altLang="zh-CN" dirty="0"/>
              <a:t>19</a:t>
            </a:r>
            <a:r>
              <a:rPr lang="zh-CN" altLang="en-US" dirty="0"/>
              <a:t>位数字，</a:t>
            </a:r>
            <a:r>
              <a:rPr lang="en-US" altLang="zh-CN" dirty="0" err="1"/>
              <a:t>Javascript</a:t>
            </a:r>
            <a:r>
              <a:rPr lang="zh-CN" altLang="en-US" dirty="0"/>
              <a:t>环境只支持最长</a:t>
            </a:r>
            <a:r>
              <a:rPr lang="en-US" altLang="zh-CN" dirty="0"/>
              <a:t>17</a:t>
            </a:r>
            <a:r>
              <a:rPr lang="zh-CN" altLang="en-US" dirty="0"/>
              <a:t>位数字</a:t>
            </a:r>
            <a:r>
              <a:rPr lang="en-US" altLang="zh-CN" dirty="0"/>
              <a:t>)</a:t>
            </a:r>
            <a:endParaRPr lang="zh-CN" altLang="en-US" dirty="0"/>
          </a:p>
        </p:txBody>
      </p:sp>
      <p:pic>
        <p:nvPicPr>
          <p:cNvPr id="5" name="图片 4"/>
          <p:cNvPicPr>
            <a:picLocks noChangeAspect="1"/>
          </p:cNvPicPr>
          <p:nvPr/>
        </p:nvPicPr>
        <p:blipFill rotWithShape="1">
          <a:blip r:embed="rId2"/>
          <a:srcRect l="27133" r="29437" b="61628"/>
          <a:stretch/>
        </p:blipFill>
        <p:spPr>
          <a:xfrm>
            <a:off x="313014" y="3519771"/>
            <a:ext cx="6359259" cy="2204754"/>
          </a:xfrm>
          <a:prstGeom prst="rect">
            <a:avLst/>
          </a:prstGeom>
        </p:spPr>
      </p:pic>
      <p:pic>
        <p:nvPicPr>
          <p:cNvPr id="6" name="图片 5"/>
          <p:cNvPicPr>
            <a:picLocks noChangeAspect="1"/>
          </p:cNvPicPr>
          <p:nvPr/>
        </p:nvPicPr>
        <p:blipFill>
          <a:blip r:embed="rId3"/>
          <a:stretch>
            <a:fillRect/>
          </a:stretch>
        </p:blipFill>
        <p:spPr>
          <a:xfrm>
            <a:off x="7076608" y="4600575"/>
            <a:ext cx="4755173" cy="1123950"/>
          </a:xfrm>
          <a:prstGeom prst="rect">
            <a:avLst/>
          </a:prstGeom>
          <a:ln>
            <a:solidFill>
              <a:schemeClr val="bg1">
                <a:lumMod val="85000"/>
              </a:schemeClr>
            </a:solidFill>
          </a:ln>
        </p:spPr>
      </p:pic>
    </p:spTree>
    <p:extLst>
      <p:ext uri="{BB962C8B-B14F-4D97-AF65-F5344CB8AC3E}">
        <p14:creationId xmlns:p14="http://schemas.microsoft.com/office/powerpoint/2010/main" val="18594108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雪花主键</a:t>
            </a:r>
            <a:r>
              <a:rPr lang="en-US" altLang="zh-CN" dirty="0" smtClean="0"/>
              <a:t>-</a:t>
            </a:r>
            <a:r>
              <a:rPr lang="zh-CN" altLang="en-US" dirty="0"/>
              <a:t>主键赋值</a:t>
            </a:r>
          </a:p>
        </p:txBody>
      </p:sp>
      <p:sp>
        <p:nvSpPr>
          <p:cNvPr id="3" name="副标题 2"/>
          <p:cNvSpPr>
            <a:spLocks noGrp="1"/>
          </p:cNvSpPr>
          <p:nvPr>
            <p:ph type="subTitle" idx="1"/>
          </p:nvPr>
        </p:nvSpPr>
        <p:spPr>
          <a:xfrm>
            <a:off x="674965" y="1465375"/>
            <a:ext cx="10288310" cy="492443"/>
          </a:xfrm>
        </p:spPr>
        <p:txBody>
          <a:bodyPr/>
          <a:lstStyle/>
          <a:p>
            <a:r>
              <a:rPr lang="zh-CN" altLang="en-US" dirty="0"/>
              <a:t>在代码中注入</a:t>
            </a:r>
            <a:r>
              <a:rPr lang="en-US" altLang="zh-CN" dirty="0" err="1"/>
              <a:t>IDistributedPrimaryKeyService</a:t>
            </a:r>
            <a:r>
              <a:rPr lang="zh-CN" altLang="en-US" dirty="0"/>
              <a:t>接口，调用</a:t>
            </a:r>
            <a:r>
              <a:rPr lang="en-US" altLang="zh-CN" dirty="0" err="1"/>
              <a:t>generateSnowId</a:t>
            </a:r>
            <a:r>
              <a:rPr lang="zh-CN" altLang="en-US" dirty="0"/>
              <a:t>方法</a:t>
            </a:r>
            <a:r>
              <a:rPr lang="zh-CN" altLang="en-US" dirty="0" smtClean="0"/>
              <a:t>即可</a:t>
            </a:r>
            <a:endParaRPr lang="zh-CN" altLang="en-US" dirty="0"/>
          </a:p>
        </p:txBody>
      </p:sp>
      <p:pic>
        <p:nvPicPr>
          <p:cNvPr id="5" name="图片 4"/>
          <p:cNvPicPr>
            <a:picLocks noChangeAspect="1"/>
          </p:cNvPicPr>
          <p:nvPr/>
        </p:nvPicPr>
        <p:blipFill>
          <a:blip r:embed="rId2"/>
          <a:stretch>
            <a:fillRect/>
          </a:stretch>
        </p:blipFill>
        <p:spPr>
          <a:xfrm>
            <a:off x="828675" y="2581275"/>
            <a:ext cx="10134600" cy="3009900"/>
          </a:xfrm>
          <a:prstGeom prst="rect">
            <a:avLst/>
          </a:prstGeom>
          <a:ln>
            <a:solidFill>
              <a:schemeClr val="bg1">
                <a:lumMod val="85000"/>
              </a:schemeClr>
            </a:solidFill>
          </a:ln>
        </p:spPr>
      </p:pic>
    </p:spTree>
    <p:extLst>
      <p:ext uri="{BB962C8B-B14F-4D97-AF65-F5344CB8AC3E}">
        <p14:creationId xmlns:p14="http://schemas.microsoft.com/office/powerpoint/2010/main" val="24582651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雪花主键</a:t>
            </a:r>
            <a:r>
              <a:rPr lang="en-US" altLang="zh-CN" dirty="0" smtClean="0"/>
              <a:t>-</a:t>
            </a:r>
            <a:r>
              <a:rPr lang="zh-CN" altLang="en-US" dirty="0" smtClean="0"/>
              <a:t>分配规则</a:t>
            </a:r>
            <a:endParaRPr lang="zh-CN" altLang="en-US" dirty="0"/>
          </a:p>
        </p:txBody>
      </p:sp>
      <p:sp>
        <p:nvSpPr>
          <p:cNvPr id="3" name="副标题 2"/>
          <p:cNvSpPr>
            <a:spLocks noGrp="1"/>
          </p:cNvSpPr>
          <p:nvPr>
            <p:ph type="subTitle" idx="1"/>
          </p:nvPr>
        </p:nvSpPr>
        <p:spPr>
          <a:xfrm>
            <a:off x="674965" y="931975"/>
            <a:ext cx="7917313" cy="492443"/>
          </a:xfrm>
        </p:spPr>
        <p:txBody>
          <a:bodyPr/>
          <a:lstStyle/>
          <a:p>
            <a:r>
              <a:rPr lang="zh-CN" altLang="en-US" dirty="0" smtClean="0"/>
              <a:t>现行各系统</a:t>
            </a:r>
            <a:r>
              <a:rPr lang="en-US" altLang="zh-CN" dirty="0" err="1"/>
              <a:t>workerId</a:t>
            </a:r>
            <a:r>
              <a:rPr lang="zh-CN" altLang="en-US" dirty="0"/>
              <a:t>和</a:t>
            </a:r>
            <a:r>
              <a:rPr lang="en-US" altLang="zh-CN" dirty="0" err="1" smtClean="0"/>
              <a:t>datacenterId</a:t>
            </a:r>
            <a:r>
              <a:rPr lang="zh-CN" altLang="en-US" dirty="0" smtClean="0"/>
              <a:t>的分配规则如下</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77089422"/>
              </p:ext>
            </p:extLst>
          </p:nvPr>
        </p:nvGraphicFramePr>
        <p:xfrm>
          <a:off x="790574" y="1424418"/>
          <a:ext cx="9953625" cy="4652538"/>
        </p:xfrm>
        <a:graphic>
          <a:graphicData uri="http://schemas.openxmlformats.org/drawingml/2006/table">
            <a:tbl>
              <a:tblPr/>
              <a:tblGrid>
                <a:gridCol w="1990725">
                  <a:extLst>
                    <a:ext uri="{9D8B030D-6E8A-4147-A177-3AD203B41FA5}">
                      <a16:colId xmlns:a16="http://schemas.microsoft.com/office/drawing/2014/main" val="20000"/>
                    </a:ext>
                  </a:extLst>
                </a:gridCol>
                <a:gridCol w="1990725">
                  <a:extLst>
                    <a:ext uri="{9D8B030D-6E8A-4147-A177-3AD203B41FA5}">
                      <a16:colId xmlns:a16="http://schemas.microsoft.com/office/drawing/2014/main" val="20001"/>
                    </a:ext>
                  </a:extLst>
                </a:gridCol>
                <a:gridCol w="1990725">
                  <a:extLst>
                    <a:ext uri="{9D8B030D-6E8A-4147-A177-3AD203B41FA5}">
                      <a16:colId xmlns:a16="http://schemas.microsoft.com/office/drawing/2014/main" val="20002"/>
                    </a:ext>
                  </a:extLst>
                </a:gridCol>
                <a:gridCol w="1990725">
                  <a:extLst>
                    <a:ext uri="{9D8B030D-6E8A-4147-A177-3AD203B41FA5}">
                      <a16:colId xmlns:a16="http://schemas.microsoft.com/office/drawing/2014/main" val="20003"/>
                    </a:ext>
                  </a:extLst>
                </a:gridCol>
                <a:gridCol w="1990725">
                  <a:extLst>
                    <a:ext uri="{9D8B030D-6E8A-4147-A177-3AD203B41FA5}">
                      <a16:colId xmlns:a16="http://schemas.microsoft.com/office/drawing/2014/main" val="20004"/>
                    </a:ext>
                  </a:extLst>
                </a:gridCol>
              </a:tblGrid>
              <a:tr h="211479">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平台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datacenterId</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区间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workerId</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区间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11479">
                <a:tc rowSpan="7">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职能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资产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1479">
                <a:tc vMerge="1">
                  <a:txBody>
                    <a:bodyPr/>
                    <a:lstStyle/>
                    <a:p>
                      <a:endParaRPr lang="zh-CN" altLang="en-US"/>
                    </a:p>
                  </a:txBody>
                  <a:tcPr/>
                </a:tc>
                <a:tc rowSpan="2">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业财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32</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业财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1479">
                <a:tc vMerge="1">
                  <a:txBody>
                    <a:bodyPr/>
                    <a:lstStyle/>
                    <a:p>
                      <a:endParaRPr lang="zh-CN" altLang="en-US"/>
                    </a:p>
                  </a:txBody>
                  <a:tcPr/>
                </a:tc>
                <a:tc vMerge="1">
                  <a:txBody>
                    <a:bodyPr/>
                    <a:lstStyle/>
                    <a:p>
                      <a:endParaRPr lang="zh-CN" altLang="en-US"/>
                    </a:p>
                  </a:txBody>
                  <a:tcPr/>
                </a:tc>
                <a:tc vMerge="1">
                  <a:txBody>
                    <a:bodyPr/>
                    <a:lstStyle/>
                    <a:p>
                      <a:pPr algn="l" fontAlgn="ct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业财</a:t>
                      </a: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APP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1479">
                <a:tc vMerge="1">
                  <a:txBody>
                    <a:bodyPr/>
                    <a:lstStyle/>
                    <a:p>
                      <a:endParaRPr lang="zh-CN" altLang="en-US"/>
                    </a:p>
                  </a:txBody>
                  <a:tcPr/>
                </a:tc>
                <a:tc rowSpan="2">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人事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34</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考勤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1479">
                <a:tc vMerge="1">
                  <a:txBody>
                    <a:bodyPr/>
                    <a:lstStyle/>
                    <a:p>
                      <a:endParaRPr lang="zh-CN" altLang="en-US"/>
                    </a:p>
                  </a:txBody>
                  <a:tcPr/>
                </a:tc>
                <a:tc vMerge="1">
                  <a:txBody>
                    <a:bodyPr/>
                    <a:lstStyle/>
                    <a:p>
                      <a:endParaRPr lang="zh-CN" altLang="en-US"/>
                    </a:p>
                  </a:txBody>
                  <a:tcPr/>
                </a:tc>
                <a:tc vMerge="1">
                  <a:txBody>
                    <a:bodyPr/>
                    <a:lstStyle/>
                    <a:p>
                      <a:pPr algn="l" fontAlgn="ct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一卡通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采购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采购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项目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项目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1479">
                <a:tc rowSpan="7">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生产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运输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17</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运输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1479">
                <a:tc vMerge="1">
                  <a:txBody>
                    <a:bodyPr/>
                    <a:lstStyle/>
                    <a:p>
                      <a:endParaRPr lang="zh-CN" altLang="en-US"/>
                    </a:p>
                  </a:txBody>
                  <a:tcPr/>
                </a:tc>
                <a:tc vMerge="1">
                  <a:txBody>
                    <a:bodyPr/>
                    <a:lstStyle/>
                    <a:p>
                      <a:endParaRPr lang="zh-CN" altLang="en-US"/>
                    </a:p>
                  </a:txBody>
                  <a:tcPr/>
                </a:tc>
                <a:tc vMerge="1">
                  <a:txBody>
                    <a:bodyPr/>
                    <a:lstStyle/>
                    <a:p>
                      <a:pPr algn="l" fontAlgn="ctr"/>
                      <a:endPar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运输</a:t>
                      </a: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APP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1479">
                <a:tc vMerge="1">
                  <a:txBody>
                    <a:bodyPr/>
                    <a:lstStyle/>
                    <a:p>
                      <a:endParaRPr lang="zh-CN" altLang="en-US"/>
                    </a:p>
                  </a:txBody>
                  <a:tcPr/>
                </a:tc>
                <a:tc vMerge="1">
                  <a:txBody>
                    <a:bodyPr/>
                    <a:lstStyle/>
                    <a:p>
                      <a:endParaRPr lang="zh-CN" altLang="en-US"/>
                    </a:p>
                  </a:txBody>
                  <a:tcPr/>
                </a:tc>
                <a:tc vMerge="1">
                  <a:txBody>
                    <a:bodyPr/>
                    <a:lstStyle/>
                    <a:p>
                      <a:pPr algn="l" fontAlgn="ct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结算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仓储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仓储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1479">
                <a:tc vMerge="1">
                  <a:txBody>
                    <a:bodyPr/>
                    <a:lstStyle/>
                    <a:p>
                      <a:endParaRPr lang="zh-CN" altLang="en-US"/>
                    </a:p>
                  </a:txBody>
                  <a:tcPr/>
                </a:tc>
                <a:tc rowSpan="3">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运营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en-US" altLang="zh-CN"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16</a:t>
                      </a: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运营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1479">
                <a:tc vMerge="1">
                  <a:txBody>
                    <a:bodyPr/>
                    <a:lstStyle/>
                    <a:p>
                      <a:endParaRPr lang="zh-CN" altLang="en-US"/>
                    </a:p>
                  </a:txBody>
                  <a:tcPr/>
                </a:tc>
                <a:tc vMerge="1">
                  <a:txBody>
                    <a:bodyPr/>
                    <a:lstStyle/>
                    <a:p>
                      <a:endParaRPr lang="zh-CN" altLang="en-US"/>
                    </a:p>
                  </a:txBody>
                  <a:tcPr/>
                </a:tc>
                <a:tc vMerge="1">
                  <a:txBody>
                    <a:bodyPr/>
                    <a:lstStyle/>
                    <a:p>
                      <a:pPr algn="l" fontAlgn="ctr"/>
                      <a:endPar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调查问卷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1479">
                <a:tc vMerge="1">
                  <a:txBody>
                    <a:bodyPr/>
                    <a:lstStyle/>
                    <a:p>
                      <a:endParaRPr lang="zh-CN" altLang="en-US"/>
                    </a:p>
                  </a:txBody>
                  <a:tcPr/>
                </a:tc>
                <a:tc vMerge="1">
                  <a:txBody>
                    <a:bodyPr/>
                    <a:lstStyle/>
                    <a:p>
                      <a:endParaRPr lang="zh-CN" altLang="en-US"/>
                    </a:p>
                  </a:txBody>
                  <a:tcPr/>
                </a:tc>
                <a:tc vMerge="1">
                  <a:txBody>
                    <a:bodyPr/>
                    <a:lstStyle/>
                    <a:p>
                      <a:pPr algn="l" fontAlgn="ctr"/>
                      <a:endPar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安全随手拍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1479">
                <a:tc rowSpan="7">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平台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主数据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主数据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单点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单点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门户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门户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文件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文件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日志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日志</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消息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11479">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网关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网关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4202273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a:t>
            </a:r>
            <a:r>
              <a:rPr lang="zh-CN" altLang="en-US" dirty="0" smtClean="0"/>
              <a:t>权限</a:t>
            </a:r>
            <a:r>
              <a:rPr lang="en-US" altLang="zh-CN" dirty="0" smtClean="0"/>
              <a:t>-</a:t>
            </a:r>
            <a:r>
              <a:rPr lang="zh-CN" altLang="en-US" dirty="0" smtClean="0"/>
              <a:t>无数据权限</a:t>
            </a:r>
            <a:endParaRPr lang="zh-CN" altLang="en-US" dirty="0"/>
          </a:p>
        </p:txBody>
      </p:sp>
      <p:sp>
        <p:nvSpPr>
          <p:cNvPr id="3" name="副标题 2"/>
          <p:cNvSpPr>
            <a:spLocks noGrp="1"/>
          </p:cNvSpPr>
          <p:nvPr>
            <p:ph type="subTitle" idx="1"/>
          </p:nvPr>
        </p:nvSpPr>
        <p:spPr>
          <a:xfrm>
            <a:off x="674965" y="919958"/>
            <a:ext cx="6163717" cy="1020792"/>
          </a:xfrm>
        </p:spPr>
        <p:txBody>
          <a:bodyPr/>
          <a:lstStyle/>
          <a:p>
            <a:r>
              <a:rPr lang="zh-CN" altLang="en-US" dirty="0"/>
              <a:t>当方法未添加数据权限时，查询后将展示所有的</a:t>
            </a:r>
            <a:r>
              <a:rPr lang="zh-CN" altLang="en-US" dirty="0" smtClean="0"/>
              <a:t>数据</a:t>
            </a:r>
            <a:endParaRPr lang="en-US" altLang="zh-CN" dirty="0" smtClean="0"/>
          </a:p>
          <a:p>
            <a:r>
              <a:rPr lang="zh-CN" altLang="en-US" dirty="0" smtClean="0"/>
              <a:t>代码示例</a:t>
            </a:r>
            <a:endParaRPr lang="zh-CN" altLang="en-US" dirty="0"/>
          </a:p>
        </p:txBody>
      </p:sp>
      <p:pic>
        <p:nvPicPr>
          <p:cNvPr id="4" name="图片 3"/>
          <p:cNvPicPr>
            <a:picLocks noChangeAspect="1"/>
          </p:cNvPicPr>
          <p:nvPr/>
        </p:nvPicPr>
        <p:blipFill rotWithShape="1">
          <a:blip r:embed="rId2"/>
          <a:srcRect r="59435"/>
          <a:stretch/>
        </p:blipFill>
        <p:spPr>
          <a:xfrm>
            <a:off x="674965" y="1960281"/>
            <a:ext cx="4262795" cy="550390"/>
          </a:xfrm>
          <a:prstGeom prst="rect">
            <a:avLst/>
          </a:prstGeom>
          <a:ln>
            <a:solidFill>
              <a:schemeClr val="bg1">
                <a:lumMod val="85000"/>
              </a:schemeClr>
            </a:solidFill>
          </a:ln>
        </p:spPr>
      </p:pic>
      <p:pic>
        <p:nvPicPr>
          <p:cNvPr id="6" name="图片 5"/>
          <p:cNvPicPr>
            <a:picLocks noChangeAspect="1"/>
          </p:cNvPicPr>
          <p:nvPr/>
        </p:nvPicPr>
        <p:blipFill>
          <a:blip r:embed="rId3"/>
          <a:stretch>
            <a:fillRect/>
          </a:stretch>
        </p:blipFill>
        <p:spPr>
          <a:xfrm>
            <a:off x="6272010" y="1960281"/>
            <a:ext cx="5699975" cy="4164149"/>
          </a:xfrm>
          <a:prstGeom prst="rect">
            <a:avLst/>
          </a:prstGeom>
          <a:ln>
            <a:solidFill>
              <a:schemeClr val="bg1">
                <a:lumMod val="85000"/>
              </a:schemeClr>
            </a:solidFill>
          </a:ln>
        </p:spPr>
      </p:pic>
      <p:sp>
        <p:nvSpPr>
          <p:cNvPr id="7" name="副标题 2"/>
          <p:cNvSpPr txBox="1">
            <a:spLocks/>
          </p:cNvSpPr>
          <p:nvPr/>
        </p:nvSpPr>
        <p:spPr>
          <a:xfrm>
            <a:off x="6400799" y="1409515"/>
            <a:ext cx="316820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生成的</a:t>
            </a:r>
            <a:r>
              <a:rPr lang="en-US" altLang="zh-CN" dirty="0" err="1" smtClean="0"/>
              <a:t>sql</a:t>
            </a:r>
            <a:r>
              <a:rPr lang="zh-CN" altLang="en-US" dirty="0" smtClean="0"/>
              <a:t>脚本</a:t>
            </a:r>
            <a:endParaRPr lang="zh-CN" altLang="en-US" dirty="0"/>
          </a:p>
        </p:txBody>
      </p:sp>
    </p:spTree>
    <p:extLst>
      <p:ext uri="{BB962C8B-B14F-4D97-AF65-F5344CB8AC3E}">
        <p14:creationId xmlns:p14="http://schemas.microsoft.com/office/powerpoint/2010/main" val="22708175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a:t>
            </a:r>
            <a:r>
              <a:rPr lang="zh-CN" altLang="en-US" dirty="0" smtClean="0"/>
              <a:t>权限</a:t>
            </a:r>
            <a:r>
              <a:rPr lang="en-US" altLang="zh-CN" dirty="0"/>
              <a:t>-</a:t>
            </a:r>
            <a:r>
              <a:rPr lang="zh-CN" altLang="en-US" dirty="0"/>
              <a:t>无数据权限</a:t>
            </a:r>
          </a:p>
        </p:txBody>
      </p:sp>
      <p:sp>
        <p:nvSpPr>
          <p:cNvPr id="3" name="副标题 2"/>
          <p:cNvSpPr>
            <a:spLocks noGrp="1"/>
          </p:cNvSpPr>
          <p:nvPr>
            <p:ph type="subTitle" idx="1"/>
          </p:nvPr>
        </p:nvSpPr>
        <p:spPr>
          <a:xfrm>
            <a:off x="674965" y="958001"/>
            <a:ext cx="7917313" cy="453650"/>
          </a:xfrm>
        </p:spPr>
        <p:txBody>
          <a:bodyPr/>
          <a:lstStyle/>
          <a:p>
            <a:r>
              <a:rPr lang="zh-CN" altLang="en-US" dirty="0"/>
              <a:t>使用效果</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945" t="30460" r="2974" b="6028"/>
          <a:stretch/>
        </p:blipFill>
        <p:spPr>
          <a:xfrm>
            <a:off x="515154" y="1674252"/>
            <a:ext cx="11204621" cy="4208310"/>
          </a:xfrm>
          <a:prstGeom prst="rect">
            <a:avLst/>
          </a:prstGeom>
          <a:ln>
            <a:solidFill>
              <a:schemeClr val="bg1">
                <a:lumMod val="85000"/>
              </a:schemeClr>
            </a:solidFill>
          </a:ln>
        </p:spPr>
      </p:pic>
    </p:spTree>
    <p:extLst>
      <p:ext uri="{BB962C8B-B14F-4D97-AF65-F5344CB8AC3E}">
        <p14:creationId xmlns:p14="http://schemas.microsoft.com/office/powerpoint/2010/main" val="35991684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43913" cy="465926"/>
          </a:xfrm>
        </p:spPr>
        <p:txBody>
          <a:bodyPr/>
          <a:lstStyle/>
          <a:p>
            <a:r>
              <a:rPr lang="zh-CN" altLang="en-US" dirty="0" smtClean="0"/>
              <a:t>数据权限</a:t>
            </a:r>
            <a:r>
              <a:rPr lang="en-US" altLang="zh-CN" dirty="0" smtClean="0"/>
              <a:t>-</a:t>
            </a:r>
            <a:r>
              <a:rPr lang="zh-CN" altLang="en-US" dirty="0"/>
              <a:t>创建者数据</a:t>
            </a:r>
            <a:r>
              <a:rPr lang="zh-CN" altLang="en-US" dirty="0" smtClean="0"/>
              <a:t>权限</a:t>
            </a:r>
            <a:endParaRPr lang="zh-CN" altLang="en-US" dirty="0"/>
          </a:p>
        </p:txBody>
      </p:sp>
      <p:sp>
        <p:nvSpPr>
          <p:cNvPr id="3" name="副标题 2"/>
          <p:cNvSpPr>
            <a:spLocks noGrp="1"/>
          </p:cNvSpPr>
          <p:nvPr>
            <p:ph type="subTitle" idx="1"/>
          </p:nvPr>
        </p:nvSpPr>
        <p:spPr>
          <a:xfrm>
            <a:off x="674965" y="1122475"/>
            <a:ext cx="10936010" cy="2077492"/>
          </a:xfrm>
        </p:spPr>
        <p:txBody>
          <a:bodyPr/>
          <a:lstStyle/>
          <a:p>
            <a:r>
              <a:rPr lang="zh-CN" altLang="en-US" dirty="0" smtClean="0"/>
              <a:t>按</a:t>
            </a:r>
            <a:r>
              <a:rPr lang="zh-CN" altLang="en-US" dirty="0"/>
              <a:t>数据创建者过滤数据，可以实现员工只能查看自己创建的数据，</a:t>
            </a:r>
            <a:r>
              <a:rPr lang="zh-CN" altLang="en-US" dirty="0" smtClean="0"/>
              <a:t>和部门权限</a:t>
            </a:r>
            <a:r>
              <a:rPr lang="zh-CN" altLang="en-US" dirty="0"/>
              <a:t>注解</a:t>
            </a:r>
            <a:r>
              <a:rPr lang="zh-CN" altLang="en-US" dirty="0" smtClean="0"/>
              <a:t>互斥</a:t>
            </a:r>
            <a:endParaRPr lang="en-US" altLang="zh-CN" dirty="0" smtClean="0"/>
          </a:p>
          <a:p>
            <a:r>
              <a:rPr lang="en-US" altLang="zh-CN" dirty="0" err="1"/>
              <a:t>com.fsl.lcp.auth.annotation.UserAuth</a:t>
            </a:r>
            <a:endParaRPr lang="en-US" altLang="zh-CN" dirty="0"/>
          </a:p>
          <a:p>
            <a:pPr marL="342900" indent="-342900">
              <a:buFont typeface="Wingdings" panose="05000000000000000000" pitchFamily="2" charset="2"/>
              <a:buChar char="l"/>
            </a:pPr>
            <a:r>
              <a:rPr lang="zh-CN" altLang="en-US" dirty="0"/>
              <a:t>本注解使用在</a:t>
            </a:r>
            <a:r>
              <a:rPr lang="en-US" altLang="zh-CN" dirty="0"/>
              <a:t>Mapper</a:t>
            </a:r>
            <a:r>
              <a:rPr lang="zh-CN" altLang="en-US" dirty="0"/>
              <a:t>类上</a:t>
            </a:r>
          </a:p>
          <a:p>
            <a:pPr marL="342900" indent="-342900">
              <a:buFont typeface="Wingdings" panose="05000000000000000000" pitchFamily="2" charset="2"/>
              <a:buChar char="l"/>
            </a:pPr>
            <a:r>
              <a:rPr lang="zh-CN" altLang="en-US" dirty="0"/>
              <a:t>使用本注解后，系统基于当前登录用户上下文信息，进行</a:t>
            </a:r>
            <a:r>
              <a:rPr lang="en-US" altLang="zh-CN" dirty="0" err="1"/>
              <a:t>sql</a:t>
            </a:r>
            <a:r>
              <a:rPr lang="zh-CN" altLang="en-US" dirty="0" smtClean="0"/>
              <a:t>拼接</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36853530"/>
              </p:ext>
            </p:extLst>
          </p:nvPr>
        </p:nvGraphicFramePr>
        <p:xfrm>
          <a:off x="781050" y="3933666"/>
          <a:ext cx="10458450" cy="1543209"/>
        </p:xfrm>
        <a:graphic>
          <a:graphicData uri="http://schemas.openxmlformats.org/drawingml/2006/table">
            <a:tbl>
              <a:tblPr/>
              <a:tblGrid>
                <a:gridCol w="3638550">
                  <a:extLst>
                    <a:ext uri="{9D8B030D-6E8A-4147-A177-3AD203B41FA5}">
                      <a16:colId xmlns:a16="http://schemas.microsoft.com/office/drawing/2014/main" val="20000"/>
                    </a:ext>
                  </a:extLst>
                </a:gridCol>
                <a:gridCol w="6819900">
                  <a:extLst>
                    <a:ext uri="{9D8B030D-6E8A-4147-A177-3AD203B41FA5}">
                      <a16:colId xmlns:a16="http://schemas.microsoft.com/office/drawing/2014/main" val="20001"/>
                    </a:ext>
                  </a:extLst>
                </a:gridCol>
              </a:tblGrid>
              <a:tr h="315425">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1389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数据表里的创建者字段，填写规则为“创建者字段名”。可空，默认取</a:t>
                      </a: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created_by_user</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字段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389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rule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拼接规则，默认是</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OR</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规则，取并集，</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AND</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规则是取交集。和通用数据权限注解一起使用时生效。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00961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43913" cy="465926"/>
          </a:xfrm>
        </p:spPr>
        <p:txBody>
          <a:bodyPr/>
          <a:lstStyle/>
          <a:p>
            <a:r>
              <a:rPr lang="zh-CN" altLang="en-US" dirty="0"/>
              <a:t>数据权限</a:t>
            </a:r>
            <a:r>
              <a:rPr lang="en-US" altLang="zh-CN" dirty="0"/>
              <a:t>-</a:t>
            </a:r>
            <a:r>
              <a:rPr lang="zh-CN" altLang="en-US" dirty="0"/>
              <a:t>创建者数据权限</a:t>
            </a:r>
          </a:p>
        </p:txBody>
      </p:sp>
      <p:sp>
        <p:nvSpPr>
          <p:cNvPr id="3" name="副标题 2"/>
          <p:cNvSpPr>
            <a:spLocks noGrp="1"/>
          </p:cNvSpPr>
          <p:nvPr>
            <p:ph type="subTitle" idx="1"/>
          </p:nvPr>
        </p:nvSpPr>
        <p:spPr>
          <a:xfrm>
            <a:off x="674965" y="998650"/>
            <a:ext cx="7917313" cy="453650"/>
          </a:xfrm>
        </p:spPr>
        <p:txBody>
          <a:bodyPr/>
          <a:lstStyle/>
          <a:p>
            <a:r>
              <a:rPr lang="zh-CN" altLang="en-US" dirty="0" smtClean="0"/>
              <a:t>代码示例</a:t>
            </a:r>
            <a:endParaRPr lang="zh-CN" altLang="en-US" dirty="0"/>
          </a:p>
        </p:txBody>
      </p:sp>
      <p:pic>
        <p:nvPicPr>
          <p:cNvPr id="5" name="图片 4"/>
          <p:cNvPicPr>
            <a:picLocks noChangeAspect="1"/>
          </p:cNvPicPr>
          <p:nvPr/>
        </p:nvPicPr>
        <p:blipFill rotWithShape="1">
          <a:blip r:embed="rId2"/>
          <a:srcRect r="43370"/>
          <a:stretch/>
        </p:blipFill>
        <p:spPr>
          <a:xfrm>
            <a:off x="674965" y="1626752"/>
            <a:ext cx="4331375" cy="552450"/>
          </a:xfrm>
          <a:prstGeom prst="rect">
            <a:avLst/>
          </a:prstGeom>
          <a:ln>
            <a:solidFill>
              <a:schemeClr val="bg1">
                <a:lumMod val="85000"/>
              </a:schemeClr>
            </a:solidFill>
          </a:ln>
        </p:spPr>
      </p:pic>
      <p:pic>
        <p:nvPicPr>
          <p:cNvPr id="6" name="图片 5"/>
          <p:cNvPicPr>
            <a:picLocks noChangeAspect="1"/>
          </p:cNvPicPr>
          <p:nvPr/>
        </p:nvPicPr>
        <p:blipFill>
          <a:blip r:embed="rId3"/>
          <a:stretch>
            <a:fillRect/>
          </a:stretch>
        </p:blipFill>
        <p:spPr>
          <a:xfrm>
            <a:off x="6439436" y="1641185"/>
            <a:ext cx="4642364" cy="4497074"/>
          </a:xfrm>
          <a:prstGeom prst="rect">
            <a:avLst/>
          </a:prstGeom>
          <a:ln>
            <a:solidFill>
              <a:schemeClr val="bg1">
                <a:lumMod val="85000"/>
              </a:schemeClr>
            </a:solidFill>
          </a:ln>
        </p:spPr>
      </p:pic>
      <p:sp>
        <p:nvSpPr>
          <p:cNvPr id="7" name="副标题 2"/>
          <p:cNvSpPr txBox="1">
            <a:spLocks/>
          </p:cNvSpPr>
          <p:nvPr/>
        </p:nvSpPr>
        <p:spPr>
          <a:xfrm>
            <a:off x="6400799" y="998650"/>
            <a:ext cx="316820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生成的</a:t>
            </a:r>
            <a:r>
              <a:rPr lang="en-US" altLang="zh-CN" dirty="0" err="1" smtClean="0"/>
              <a:t>sql</a:t>
            </a:r>
            <a:r>
              <a:rPr lang="zh-CN" altLang="en-US" dirty="0" smtClean="0"/>
              <a:t>脚本</a:t>
            </a:r>
            <a:endParaRPr lang="zh-CN" altLang="en-US" dirty="0"/>
          </a:p>
        </p:txBody>
      </p:sp>
    </p:spTree>
    <p:extLst>
      <p:ext uri="{BB962C8B-B14F-4D97-AF65-F5344CB8AC3E}">
        <p14:creationId xmlns:p14="http://schemas.microsoft.com/office/powerpoint/2010/main" val="36670430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51928" cy="465926"/>
          </a:xfrm>
        </p:spPr>
        <p:txBody>
          <a:bodyPr/>
          <a:lstStyle/>
          <a:p>
            <a:r>
              <a:rPr lang="zh-CN" altLang="en-US" dirty="0"/>
              <a:t>数据权限</a:t>
            </a:r>
            <a:r>
              <a:rPr lang="en-US" altLang="zh-CN" dirty="0"/>
              <a:t>-</a:t>
            </a:r>
            <a:r>
              <a:rPr lang="zh-CN" altLang="en-US" dirty="0"/>
              <a:t>创建者数据权限</a:t>
            </a:r>
          </a:p>
        </p:txBody>
      </p:sp>
      <p:sp>
        <p:nvSpPr>
          <p:cNvPr id="3" name="副标题 2"/>
          <p:cNvSpPr>
            <a:spLocks noGrp="1"/>
          </p:cNvSpPr>
          <p:nvPr>
            <p:ph type="subTitle" idx="1"/>
          </p:nvPr>
        </p:nvSpPr>
        <p:spPr>
          <a:xfrm>
            <a:off x="674965" y="925625"/>
            <a:ext cx="7917313" cy="453650"/>
          </a:xfrm>
        </p:spPr>
        <p:txBody>
          <a:bodyPr/>
          <a:lstStyle/>
          <a:p>
            <a:r>
              <a:rPr lang="zh-CN" altLang="en-US" dirty="0"/>
              <a:t>使用</a:t>
            </a:r>
            <a:r>
              <a:rPr lang="zh-CN" altLang="en-US" dirty="0" smtClean="0"/>
              <a:t>效果</a:t>
            </a:r>
            <a:endParaRPr lang="zh-CN" altLang="en-US" dirty="0"/>
          </a:p>
        </p:txBody>
      </p:sp>
      <p:pic>
        <p:nvPicPr>
          <p:cNvPr id="4" name="图片 3"/>
          <p:cNvPicPr/>
          <p:nvPr/>
        </p:nvPicPr>
        <p:blipFill rotWithShape="1">
          <a:blip r:embed="rId2"/>
          <a:srcRect l="2149" t="44220" r="44952" b="7926"/>
          <a:stretch/>
        </p:blipFill>
        <p:spPr>
          <a:xfrm>
            <a:off x="248001" y="1756927"/>
            <a:ext cx="11701422" cy="4110473"/>
          </a:xfrm>
          <a:prstGeom prst="rect">
            <a:avLst/>
          </a:prstGeom>
          <a:noFill/>
          <a:ln w="9525">
            <a:solidFill>
              <a:schemeClr val="bg1">
                <a:lumMod val="85000"/>
              </a:schemeClr>
            </a:solidFill>
          </a:ln>
        </p:spPr>
      </p:pic>
    </p:spTree>
    <p:extLst>
      <p:ext uri="{BB962C8B-B14F-4D97-AF65-F5344CB8AC3E}">
        <p14:creationId xmlns:p14="http://schemas.microsoft.com/office/powerpoint/2010/main" val="3886270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任务管理</a:t>
            </a:r>
            <a:r>
              <a:rPr lang="en-US" altLang="zh-CN" dirty="0"/>
              <a:t>-</a:t>
            </a:r>
            <a:r>
              <a:rPr lang="zh-CN" altLang="en-US" dirty="0"/>
              <a:t>编写任务</a:t>
            </a:r>
          </a:p>
        </p:txBody>
      </p:sp>
      <p:sp>
        <p:nvSpPr>
          <p:cNvPr id="3" name="副标题 2"/>
          <p:cNvSpPr>
            <a:spLocks noGrp="1"/>
          </p:cNvSpPr>
          <p:nvPr>
            <p:ph type="subTitle" idx="1"/>
          </p:nvPr>
        </p:nvSpPr>
        <p:spPr>
          <a:xfrm>
            <a:off x="674965" y="1213606"/>
            <a:ext cx="7917313" cy="453073"/>
          </a:xfrm>
        </p:spPr>
        <p:txBody>
          <a:bodyPr/>
          <a:lstStyle/>
          <a:p>
            <a:r>
              <a:rPr lang="en-US" altLang="zh-CN" dirty="0" err="1"/>
              <a:t>JobExecutionContext</a:t>
            </a:r>
            <a:r>
              <a:rPr lang="zh-CN" altLang="en-US" dirty="0"/>
              <a:t>参数属性如下</a:t>
            </a:r>
          </a:p>
        </p:txBody>
      </p:sp>
      <p:graphicFrame>
        <p:nvGraphicFramePr>
          <p:cNvPr id="4" name="表格 3"/>
          <p:cNvGraphicFramePr>
            <a:graphicFrameLocks noGrp="1"/>
          </p:cNvGraphicFramePr>
          <p:nvPr>
            <p:extLst>
              <p:ext uri="{D42A27DB-BD31-4B8C-83A1-F6EECF244321}">
                <p14:modId xmlns:p14="http://schemas.microsoft.com/office/powerpoint/2010/main" val="2051620518"/>
              </p:ext>
            </p:extLst>
          </p:nvPr>
        </p:nvGraphicFramePr>
        <p:xfrm>
          <a:off x="772298" y="1952368"/>
          <a:ext cx="9401432" cy="2907954"/>
        </p:xfrm>
        <a:graphic>
          <a:graphicData uri="http://schemas.openxmlformats.org/drawingml/2006/table">
            <a:tbl>
              <a:tblPr/>
              <a:tblGrid>
                <a:gridCol w="4700716">
                  <a:extLst>
                    <a:ext uri="{9D8B030D-6E8A-4147-A177-3AD203B41FA5}">
                      <a16:colId xmlns:a16="http://schemas.microsoft.com/office/drawing/2014/main" val="20000"/>
                    </a:ext>
                  </a:extLst>
                </a:gridCol>
                <a:gridCol w="4700716">
                  <a:extLst>
                    <a:ext uri="{9D8B030D-6E8A-4147-A177-3AD203B41FA5}">
                      <a16:colId xmlns:a16="http://schemas.microsoft.com/office/drawing/2014/main" val="20001"/>
                    </a:ext>
                  </a:extLst>
                </a:gridCol>
              </a:tblGrid>
              <a:tr h="415422">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15422">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getTrigger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获取调度器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5422">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getJobDetail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获取任务明细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5422">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getJobInstance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获取任务实例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5422">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getFireTime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获实触发时间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5422">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getFireInstanceId</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获取触发实例</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5422">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getMergedJobDataMap</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获取传递参数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624083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smtClean="0"/>
              <a:t>-</a:t>
            </a:r>
            <a:r>
              <a:rPr lang="zh-CN" altLang="en-US" dirty="0"/>
              <a:t>部门数据</a:t>
            </a:r>
            <a:r>
              <a:rPr lang="zh-CN" altLang="en-US" dirty="0" smtClean="0"/>
              <a:t>权限</a:t>
            </a:r>
            <a:endParaRPr lang="zh-CN" altLang="en-US" dirty="0"/>
          </a:p>
        </p:txBody>
      </p:sp>
      <p:sp>
        <p:nvSpPr>
          <p:cNvPr id="3" name="副标题 2"/>
          <p:cNvSpPr>
            <a:spLocks noGrp="1"/>
          </p:cNvSpPr>
          <p:nvPr>
            <p:ph type="subTitle" idx="1"/>
          </p:nvPr>
        </p:nvSpPr>
        <p:spPr>
          <a:xfrm>
            <a:off x="674965" y="1084375"/>
            <a:ext cx="11126510" cy="3005951"/>
          </a:xfrm>
        </p:spPr>
        <p:txBody>
          <a:bodyPr/>
          <a:lstStyle/>
          <a:p>
            <a:r>
              <a:rPr lang="zh-CN" altLang="en-US" dirty="0"/>
              <a:t>按组织架构过滤</a:t>
            </a:r>
            <a:r>
              <a:rPr lang="zh-CN" altLang="en-US" dirty="0" smtClean="0"/>
              <a:t>数据</a:t>
            </a:r>
            <a:endParaRPr lang="en-US" altLang="zh-CN" dirty="0" smtClean="0"/>
          </a:p>
          <a:p>
            <a:r>
              <a:rPr lang="en-US" altLang="zh-CN" dirty="0" err="1" smtClean="0"/>
              <a:t>com.fsl.lcp.auth.annotation.OrgAuth</a:t>
            </a:r>
            <a:endParaRPr lang="en-US" altLang="zh-CN" dirty="0" smtClean="0"/>
          </a:p>
          <a:p>
            <a:pPr marL="342900" indent="-342900">
              <a:buFont typeface="Wingdings" panose="05000000000000000000" pitchFamily="2" charset="2"/>
              <a:buChar char="l"/>
            </a:pPr>
            <a:r>
              <a:rPr lang="zh-CN" altLang="en-US" dirty="0"/>
              <a:t>本注解使用在</a:t>
            </a:r>
            <a:r>
              <a:rPr lang="en-US" altLang="zh-CN" dirty="0"/>
              <a:t>Mapper</a:t>
            </a:r>
            <a:r>
              <a:rPr lang="zh-CN" altLang="en-US" dirty="0"/>
              <a:t>类上</a:t>
            </a:r>
          </a:p>
          <a:p>
            <a:pPr marL="342900" indent="-342900">
              <a:buFont typeface="Wingdings" panose="05000000000000000000" pitchFamily="2" charset="2"/>
              <a:buChar char="l"/>
            </a:pPr>
            <a:r>
              <a:rPr lang="zh-CN" altLang="en-US" dirty="0"/>
              <a:t>使用本注解后，系统基于当前登录用户上下文信息，进行</a:t>
            </a:r>
            <a:r>
              <a:rPr lang="en-US" altLang="zh-CN" dirty="0" err="1"/>
              <a:t>sql</a:t>
            </a:r>
            <a:r>
              <a:rPr lang="zh-CN" altLang="en-US" dirty="0"/>
              <a:t>拼接</a:t>
            </a:r>
          </a:p>
          <a:p>
            <a:pPr marL="342900" indent="-342900">
              <a:buFont typeface="Wingdings" panose="05000000000000000000" pitchFamily="2" charset="2"/>
              <a:buChar char="l"/>
            </a:pPr>
            <a:r>
              <a:rPr lang="zh-CN" altLang="en-US" dirty="0"/>
              <a:t>一般来讲，</a:t>
            </a:r>
            <a:r>
              <a:rPr lang="en-US" altLang="zh-CN" dirty="0"/>
              <a:t>UNIT_CODE</a:t>
            </a:r>
            <a:r>
              <a:rPr lang="zh-CN" altLang="en-US" dirty="0"/>
              <a:t>类型配合</a:t>
            </a:r>
            <a:r>
              <a:rPr lang="en-US" altLang="zh-CN" dirty="0" err="1"/>
              <a:t>created_unit_code</a:t>
            </a:r>
            <a:r>
              <a:rPr lang="zh-CN" altLang="en-US" dirty="0"/>
              <a:t>字段使用，</a:t>
            </a:r>
            <a:r>
              <a:rPr lang="en-US" altLang="zh-CN" dirty="0"/>
              <a:t>DEPT_CODE</a:t>
            </a:r>
            <a:r>
              <a:rPr lang="zh-CN" altLang="en-US" dirty="0"/>
              <a:t>类型配合</a:t>
            </a:r>
            <a:r>
              <a:rPr lang="en-US" altLang="zh-CN" dirty="0" err="1"/>
              <a:t>created_dept_code</a:t>
            </a:r>
            <a:r>
              <a:rPr lang="zh-CN" altLang="en-US" dirty="0"/>
              <a:t>字段使用，</a:t>
            </a:r>
            <a:r>
              <a:rPr lang="en-US" altLang="zh-CN" dirty="0"/>
              <a:t>POSITIONORG_CODE</a:t>
            </a:r>
            <a:r>
              <a:rPr lang="zh-CN" altLang="en-US" dirty="0"/>
              <a:t>类型配合</a:t>
            </a:r>
            <a:r>
              <a:rPr lang="en-US" altLang="zh-CN" dirty="0" err="1"/>
              <a:t>created_org</a:t>
            </a:r>
            <a:r>
              <a:rPr lang="zh-CN" altLang="en-US" dirty="0"/>
              <a:t>字段使用</a:t>
            </a:r>
          </a:p>
        </p:txBody>
      </p:sp>
    </p:spTree>
    <p:extLst>
      <p:ext uri="{BB962C8B-B14F-4D97-AF65-F5344CB8AC3E}">
        <p14:creationId xmlns:p14="http://schemas.microsoft.com/office/powerpoint/2010/main" val="8720768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部门数据权限</a:t>
            </a:r>
          </a:p>
        </p:txBody>
      </p:sp>
      <p:sp>
        <p:nvSpPr>
          <p:cNvPr id="3" name="副标题 2"/>
          <p:cNvSpPr>
            <a:spLocks noGrp="1"/>
          </p:cNvSpPr>
          <p:nvPr>
            <p:ph type="subTitle" idx="1"/>
          </p:nvPr>
        </p:nvSpPr>
        <p:spPr>
          <a:xfrm>
            <a:off x="674965" y="922450"/>
            <a:ext cx="10459760" cy="2029273"/>
          </a:xfrm>
        </p:spPr>
        <p:txBody>
          <a:bodyPr/>
          <a:lstStyle/>
          <a:p>
            <a:r>
              <a:rPr lang="zh-CN" altLang="en-US" dirty="0" smtClean="0"/>
              <a:t>参数说明</a:t>
            </a:r>
            <a:endParaRPr lang="en-US" altLang="zh-CN" dirty="0" smtClean="0"/>
          </a:p>
          <a:p>
            <a:pPr marL="342900" indent="-342900">
              <a:buFont typeface="Wingdings" panose="05000000000000000000" pitchFamily="2" charset="2"/>
              <a:buChar char="l"/>
            </a:pPr>
            <a:r>
              <a:rPr lang="en-US" altLang="zh-CN" sz="1600" dirty="0"/>
              <a:t>Value</a:t>
            </a:r>
            <a:r>
              <a:rPr lang="zh-CN" altLang="en-US" sz="1600" dirty="0"/>
              <a:t>、</a:t>
            </a:r>
            <a:r>
              <a:rPr lang="en-US" altLang="zh-CN" sz="1600" dirty="0"/>
              <a:t>rule</a:t>
            </a:r>
            <a:r>
              <a:rPr lang="zh-CN" altLang="en-US" sz="1600" dirty="0"/>
              <a:t>、</a:t>
            </a:r>
            <a:r>
              <a:rPr lang="en-US" altLang="zh-CN" sz="1600" dirty="0"/>
              <a:t>type</a:t>
            </a:r>
            <a:r>
              <a:rPr lang="zh-CN" altLang="en-US" sz="1600" dirty="0"/>
              <a:t>组合使用，实现上级组织的员工可以查看本级以及下级组织的数据，和创建者权限注解互斥。</a:t>
            </a:r>
            <a:endParaRPr lang="en-US" altLang="zh-CN" sz="1600" dirty="0"/>
          </a:p>
          <a:p>
            <a:pPr marL="342900" indent="-342900">
              <a:buFont typeface="Wingdings" panose="05000000000000000000" pitchFamily="2" charset="2"/>
              <a:buChar char="l"/>
            </a:pPr>
            <a:r>
              <a:rPr lang="en-US" altLang="zh-CN" sz="1600" dirty="0"/>
              <a:t>Value</a:t>
            </a:r>
            <a:r>
              <a:rPr lang="zh-CN" altLang="en-US" sz="1600" dirty="0"/>
              <a:t>、</a:t>
            </a:r>
            <a:r>
              <a:rPr lang="en-US" altLang="zh-CN" sz="1600" dirty="0"/>
              <a:t>rule</a:t>
            </a:r>
            <a:r>
              <a:rPr lang="zh-CN" altLang="en-US" sz="1600" dirty="0"/>
              <a:t>、</a:t>
            </a:r>
            <a:r>
              <a:rPr lang="en-US" altLang="zh-CN" sz="1600" dirty="0" err="1"/>
              <a:t>chargeOnly</a:t>
            </a:r>
            <a:r>
              <a:rPr lang="zh-CN" altLang="en-US" sz="1600" dirty="0"/>
              <a:t>、</a:t>
            </a:r>
            <a:r>
              <a:rPr lang="en-US" altLang="zh-CN" sz="1600" dirty="0" err="1"/>
              <a:t>creatorColumn</a:t>
            </a:r>
            <a:r>
              <a:rPr lang="zh-CN" altLang="en-US" sz="1600" dirty="0"/>
              <a:t>组合使用，实现部门主要负责人或主持人才能查看本级及下级部门的数据，普通员工查看自己创建的数据。</a:t>
            </a:r>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3179394273"/>
              </p:ext>
            </p:extLst>
          </p:nvPr>
        </p:nvGraphicFramePr>
        <p:xfrm>
          <a:off x="665224" y="2951723"/>
          <a:ext cx="10467976" cy="2964161"/>
        </p:xfrm>
        <a:graphic>
          <a:graphicData uri="http://schemas.openxmlformats.org/drawingml/2006/table">
            <a:tbl>
              <a:tblPr/>
              <a:tblGrid>
                <a:gridCol w="4410978">
                  <a:extLst>
                    <a:ext uri="{9D8B030D-6E8A-4147-A177-3AD203B41FA5}">
                      <a16:colId xmlns:a16="http://schemas.microsoft.com/office/drawing/2014/main" val="20000"/>
                    </a:ext>
                  </a:extLst>
                </a:gridCol>
                <a:gridCol w="6056998">
                  <a:extLst>
                    <a:ext uri="{9D8B030D-6E8A-4147-A177-3AD203B41FA5}">
                      <a16:colId xmlns:a16="http://schemas.microsoft.com/office/drawing/2014/main" val="20001"/>
                    </a:ext>
                  </a:extLst>
                </a:gridCol>
              </a:tblGrid>
              <a:tr h="295276">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377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value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数据表里的字段，可空，默认取</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created_org</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字段</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377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rule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拼接规则，默认是</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OR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规则，取并集，</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AND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规则是取交集。和通用数据权限注解一起使用时生效。</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377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type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组织权限类型，</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UNIT_CODE，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按所有所属组织过滤</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DEPT_CODE，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按所有所属部门过滤</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POSITIONORG_CODE，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按所有所属岗位</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部门</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含下级部门</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过滤</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。默认值为</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POSITIONORG_CODE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3777">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chargeOnly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true/false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，默认是</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false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。是否只有主要负责人或主持人有权限查看本级以及下属部门的所有数据</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普通员工只能查看自己创建的数据。值为</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true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时，</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type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字段失效不需要配置</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3777">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creatorColumn</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数据表里的字段，可空，默认取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created_by_user</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字段。当</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chargeOnly</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参数为</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true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时生效，当登录用户不是主要负责人或者主持人时，根据此字段匹配自己创建的数据</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065232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部门数据权限</a:t>
            </a:r>
          </a:p>
        </p:txBody>
      </p:sp>
      <p:sp>
        <p:nvSpPr>
          <p:cNvPr id="3" name="副标题 2"/>
          <p:cNvSpPr>
            <a:spLocks noGrp="1"/>
          </p:cNvSpPr>
          <p:nvPr>
            <p:ph type="subTitle" idx="1"/>
          </p:nvPr>
        </p:nvSpPr>
        <p:spPr>
          <a:xfrm>
            <a:off x="674965" y="989125"/>
            <a:ext cx="7917313" cy="453650"/>
          </a:xfrm>
        </p:spPr>
        <p:txBody>
          <a:bodyPr/>
          <a:lstStyle/>
          <a:p>
            <a:r>
              <a:rPr lang="zh-CN" altLang="en-US" dirty="0" smtClean="0"/>
              <a:t>代码示例</a:t>
            </a:r>
            <a:endParaRPr lang="zh-CN" altLang="en-US" dirty="0"/>
          </a:p>
        </p:txBody>
      </p:sp>
      <p:pic>
        <p:nvPicPr>
          <p:cNvPr id="5" name="图片 4"/>
          <p:cNvPicPr>
            <a:picLocks noChangeAspect="1"/>
          </p:cNvPicPr>
          <p:nvPr/>
        </p:nvPicPr>
        <p:blipFill rotWithShape="1">
          <a:blip r:embed="rId2"/>
          <a:srcRect r="38805"/>
          <a:stretch/>
        </p:blipFill>
        <p:spPr>
          <a:xfrm>
            <a:off x="674965" y="1588652"/>
            <a:ext cx="4674702" cy="590550"/>
          </a:xfrm>
          <a:prstGeom prst="rect">
            <a:avLst/>
          </a:prstGeom>
          <a:ln>
            <a:solidFill>
              <a:schemeClr val="bg1">
                <a:lumMod val="85000"/>
              </a:schemeClr>
            </a:solidFill>
          </a:ln>
        </p:spPr>
      </p:pic>
      <p:pic>
        <p:nvPicPr>
          <p:cNvPr id="6" name="图片 5"/>
          <p:cNvPicPr>
            <a:picLocks noChangeAspect="1"/>
          </p:cNvPicPr>
          <p:nvPr/>
        </p:nvPicPr>
        <p:blipFill>
          <a:blip r:embed="rId3"/>
          <a:stretch>
            <a:fillRect/>
          </a:stretch>
        </p:blipFill>
        <p:spPr>
          <a:xfrm>
            <a:off x="6968108" y="1584339"/>
            <a:ext cx="4363615" cy="4540784"/>
          </a:xfrm>
          <a:prstGeom prst="rect">
            <a:avLst/>
          </a:prstGeom>
          <a:ln>
            <a:solidFill>
              <a:schemeClr val="bg1">
                <a:lumMod val="85000"/>
              </a:schemeClr>
            </a:solidFill>
          </a:ln>
        </p:spPr>
      </p:pic>
      <p:sp>
        <p:nvSpPr>
          <p:cNvPr id="7" name="副标题 2"/>
          <p:cNvSpPr txBox="1">
            <a:spLocks/>
          </p:cNvSpPr>
          <p:nvPr/>
        </p:nvSpPr>
        <p:spPr>
          <a:xfrm>
            <a:off x="6968108" y="989125"/>
            <a:ext cx="23417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生成的</a:t>
            </a:r>
            <a:r>
              <a:rPr lang="en-US" altLang="zh-CN" dirty="0" err="1" smtClean="0"/>
              <a:t>sql</a:t>
            </a:r>
            <a:r>
              <a:rPr lang="zh-CN" altLang="en-US" dirty="0" smtClean="0"/>
              <a:t>脚本</a:t>
            </a:r>
            <a:endParaRPr lang="zh-CN" altLang="en-US" dirty="0"/>
          </a:p>
        </p:txBody>
      </p:sp>
    </p:spTree>
    <p:extLst>
      <p:ext uri="{BB962C8B-B14F-4D97-AF65-F5344CB8AC3E}">
        <p14:creationId xmlns:p14="http://schemas.microsoft.com/office/powerpoint/2010/main" val="15206711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数据权限</a:t>
            </a:r>
            <a:r>
              <a:rPr lang="en-US" altLang="zh-CN" dirty="0"/>
              <a:t>-</a:t>
            </a:r>
            <a:r>
              <a:rPr lang="zh-CN" altLang="en-US" dirty="0"/>
              <a:t>部门数据权限</a:t>
            </a:r>
          </a:p>
        </p:txBody>
      </p:sp>
      <p:sp>
        <p:nvSpPr>
          <p:cNvPr id="3" name="副标题 2"/>
          <p:cNvSpPr>
            <a:spLocks noGrp="1"/>
          </p:cNvSpPr>
          <p:nvPr>
            <p:ph type="subTitle" idx="1"/>
          </p:nvPr>
        </p:nvSpPr>
        <p:spPr>
          <a:xfrm>
            <a:off x="674965" y="900106"/>
            <a:ext cx="7917313" cy="453650"/>
          </a:xfrm>
        </p:spPr>
        <p:txBody>
          <a:bodyPr/>
          <a:lstStyle/>
          <a:p>
            <a:r>
              <a:rPr lang="zh-CN" altLang="en-US" dirty="0"/>
              <a:t>使用</a:t>
            </a:r>
            <a:r>
              <a:rPr lang="zh-CN" altLang="en-US" dirty="0" smtClean="0"/>
              <a:t>效果</a:t>
            </a:r>
            <a:endParaRPr lang="zh-CN" altLang="en-US" dirty="0"/>
          </a:p>
        </p:txBody>
      </p:sp>
      <p:pic>
        <p:nvPicPr>
          <p:cNvPr id="5" name="图片 4"/>
          <p:cNvPicPr/>
          <p:nvPr/>
        </p:nvPicPr>
        <p:blipFill rotWithShape="1">
          <a:blip r:embed="rId2"/>
          <a:srcRect l="2039" t="38967" r="1648" b="2003"/>
          <a:stretch/>
        </p:blipFill>
        <p:spPr>
          <a:xfrm>
            <a:off x="419099" y="2262904"/>
            <a:ext cx="11449051" cy="2718671"/>
          </a:xfrm>
          <a:prstGeom prst="rect">
            <a:avLst/>
          </a:prstGeom>
          <a:ln>
            <a:solidFill>
              <a:schemeClr val="bg1">
                <a:lumMod val="85000"/>
              </a:schemeClr>
            </a:solidFill>
          </a:ln>
        </p:spPr>
      </p:pic>
    </p:spTree>
    <p:extLst>
      <p:ext uri="{BB962C8B-B14F-4D97-AF65-F5344CB8AC3E}">
        <p14:creationId xmlns:p14="http://schemas.microsoft.com/office/powerpoint/2010/main" val="33301932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smtClean="0"/>
              <a:t>-</a:t>
            </a:r>
            <a:r>
              <a:rPr lang="zh-CN" altLang="en-US" dirty="0"/>
              <a:t>通用数据权限</a:t>
            </a:r>
          </a:p>
        </p:txBody>
      </p:sp>
      <p:sp>
        <p:nvSpPr>
          <p:cNvPr id="3" name="副标题 2"/>
          <p:cNvSpPr>
            <a:spLocks noGrp="1"/>
          </p:cNvSpPr>
          <p:nvPr>
            <p:ph type="subTitle" idx="1"/>
          </p:nvPr>
        </p:nvSpPr>
        <p:spPr>
          <a:xfrm>
            <a:off x="674965" y="1046275"/>
            <a:ext cx="10640735" cy="1429109"/>
          </a:xfrm>
        </p:spPr>
        <p:txBody>
          <a:bodyPr/>
          <a:lstStyle/>
          <a:p>
            <a:r>
              <a:rPr lang="zh-CN" altLang="en-US" sz="1800" dirty="0"/>
              <a:t>自定义数据权限的拼接</a:t>
            </a:r>
            <a:r>
              <a:rPr lang="en-US" altLang="zh-CN" sz="1800" dirty="0" err="1"/>
              <a:t>sql</a:t>
            </a:r>
            <a:r>
              <a:rPr lang="zh-CN" altLang="en-US" sz="1800" dirty="0"/>
              <a:t>，分配给对应的用户，该用户登录的时候，只能查看该拼接</a:t>
            </a:r>
            <a:r>
              <a:rPr lang="en-US" altLang="zh-CN" sz="1800" dirty="0" err="1"/>
              <a:t>sql</a:t>
            </a:r>
            <a:r>
              <a:rPr lang="zh-CN" altLang="en-US" sz="1800" dirty="0"/>
              <a:t>范围内的</a:t>
            </a:r>
            <a:r>
              <a:rPr lang="zh-CN" altLang="en-US" sz="1800" dirty="0" smtClean="0"/>
              <a:t>数据</a:t>
            </a:r>
            <a:endParaRPr lang="en-US" altLang="zh-CN" sz="1800" dirty="0" smtClean="0"/>
          </a:p>
          <a:p>
            <a:r>
              <a:rPr lang="zh-CN" altLang="en-US" sz="1800" b="1" dirty="0" smtClean="0"/>
              <a:t>权限</a:t>
            </a:r>
            <a:r>
              <a:rPr lang="zh-CN" altLang="en-US" sz="1800" b="1" dirty="0"/>
              <a:t>资源定义</a:t>
            </a:r>
          </a:p>
          <a:p>
            <a:r>
              <a:rPr lang="zh-CN" altLang="en-US" sz="1800" dirty="0"/>
              <a:t>定义需要拼接的过滤</a:t>
            </a:r>
            <a:r>
              <a:rPr lang="en-US" altLang="zh-CN" sz="1800" dirty="0" err="1"/>
              <a:t>sql</a:t>
            </a:r>
            <a:r>
              <a:rPr lang="zh-CN" altLang="en-US" sz="1800" dirty="0"/>
              <a:t>语句。内置如下系统变量，系统在执行时会自动将变值替换为实际值</a:t>
            </a:r>
          </a:p>
        </p:txBody>
      </p:sp>
      <p:graphicFrame>
        <p:nvGraphicFramePr>
          <p:cNvPr id="4" name="表格 3"/>
          <p:cNvGraphicFramePr>
            <a:graphicFrameLocks noGrp="1"/>
          </p:cNvGraphicFramePr>
          <p:nvPr>
            <p:extLst>
              <p:ext uri="{D42A27DB-BD31-4B8C-83A1-F6EECF244321}">
                <p14:modId xmlns:p14="http://schemas.microsoft.com/office/powerpoint/2010/main" val="1002937356"/>
              </p:ext>
            </p:extLst>
          </p:nvPr>
        </p:nvGraphicFramePr>
        <p:xfrm>
          <a:off x="1247773" y="2714624"/>
          <a:ext cx="8829676" cy="3441188"/>
        </p:xfrm>
        <a:graphic>
          <a:graphicData uri="http://schemas.openxmlformats.org/drawingml/2006/table">
            <a:tbl>
              <a:tblPr/>
              <a:tblGrid>
                <a:gridCol w="4414838">
                  <a:extLst>
                    <a:ext uri="{9D8B030D-6E8A-4147-A177-3AD203B41FA5}">
                      <a16:colId xmlns:a16="http://schemas.microsoft.com/office/drawing/2014/main" val="20000"/>
                    </a:ext>
                  </a:extLst>
                </a:gridCol>
                <a:gridCol w="4414838">
                  <a:extLst>
                    <a:ext uri="{9D8B030D-6E8A-4147-A177-3AD203B41FA5}">
                      <a16:colId xmlns:a16="http://schemas.microsoft.com/office/drawing/2014/main" val="20001"/>
                    </a:ext>
                  </a:extLst>
                </a:gridCol>
              </a:tblGrid>
              <a:tr h="193110">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9311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@unitCode</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所属组织</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3110">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deptCode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所属部门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733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@parentOrgCode</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主岗上级部门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311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@orgCode</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主岗部门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733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mainPostionCode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主岗编码</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733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员工编码</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311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@userName</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账户编码</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272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@oneLevelDept</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登录员工主岗所属一级部门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272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@twoLevelDept</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登陆员工主岗所属二级部门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272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threeLevelDept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登陆员工主岗所属三级部门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272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@fourLevelDept</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登陆员工主岗所属四级部门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5272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fiveLevelDept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登陆员工主岗所属五级部门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4079704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pic>
        <p:nvPicPr>
          <p:cNvPr id="7" name="图片 6"/>
          <p:cNvPicPr>
            <a:picLocks noChangeAspect="1"/>
          </p:cNvPicPr>
          <p:nvPr/>
        </p:nvPicPr>
        <p:blipFill>
          <a:blip r:embed="rId2"/>
          <a:stretch>
            <a:fillRect/>
          </a:stretch>
        </p:blipFill>
        <p:spPr>
          <a:xfrm>
            <a:off x="333376" y="1819275"/>
            <a:ext cx="11623502" cy="4367212"/>
          </a:xfrm>
          <a:prstGeom prst="rect">
            <a:avLst/>
          </a:prstGeom>
          <a:ln>
            <a:solidFill>
              <a:schemeClr val="bg1">
                <a:lumMod val="85000"/>
              </a:schemeClr>
            </a:solidFill>
          </a:ln>
        </p:spPr>
      </p:pic>
      <p:sp>
        <p:nvSpPr>
          <p:cNvPr id="8" name="副标题 2"/>
          <p:cNvSpPr>
            <a:spLocks noGrp="1"/>
          </p:cNvSpPr>
          <p:nvPr>
            <p:ph type="subTitle" idx="1"/>
          </p:nvPr>
        </p:nvSpPr>
        <p:spPr>
          <a:xfrm>
            <a:off x="674965" y="992931"/>
            <a:ext cx="11107460" cy="492443"/>
          </a:xfrm>
        </p:spPr>
        <p:txBody>
          <a:bodyPr/>
          <a:lstStyle/>
          <a:p>
            <a:r>
              <a:rPr lang="en-US" altLang="zh-CN" dirty="0" err="1" smtClean="0"/>
              <a:t>auth</a:t>
            </a:r>
            <a:r>
              <a:rPr lang="zh-CN" altLang="en-US" dirty="0" smtClean="0"/>
              <a:t>为访问原始</a:t>
            </a:r>
            <a:r>
              <a:rPr lang="en-US" altLang="zh-CN" dirty="0" err="1" smtClean="0"/>
              <a:t>sql</a:t>
            </a:r>
            <a:r>
              <a:rPr lang="zh-CN" altLang="en-US" dirty="0" smtClean="0"/>
              <a:t>语句的别名。为不同资源分配不同的人</a:t>
            </a:r>
            <a:endParaRPr lang="en-US" altLang="zh-CN" dirty="0" smtClean="0"/>
          </a:p>
        </p:txBody>
      </p:sp>
    </p:spTree>
    <p:extLst>
      <p:ext uri="{BB962C8B-B14F-4D97-AF65-F5344CB8AC3E}">
        <p14:creationId xmlns:p14="http://schemas.microsoft.com/office/powerpoint/2010/main" val="21415939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370125"/>
            <a:ext cx="10764560" cy="3534301"/>
          </a:xfrm>
        </p:spPr>
        <p:txBody>
          <a:bodyPr/>
          <a:lstStyle/>
          <a:p>
            <a:r>
              <a:rPr lang="zh-CN" altLang="en-US" dirty="0" smtClean="0"/>
              <a:t>可以借用下面的概念理解</a:t>
            </a:r>
            <a:endParaRPr lang="en-US" altLang="zh-CN" dirty="0" smtClean="0"/>
          </a:p>
          <a:p>
            <a:pPr marL="342900" indent="-342900">
              <a:buFont typeface="Wingdings" panose="05000000000000000000" pitchFamily="2" charset="2"/>
              <a:buChar char="l"/>
            </a:pPr>
            <a:r>
              <a:rPr lang="zh-CN" altLang="en-US" dirty="0" smtClean="0"/>
              <a:t>资源组</a:t>
            </a:r>
            <a:r>
              <a:rPr lang="en-US" altLang="zh-CN" dirty="0" smtClean="0"/>
              <a:t>=</a:t>
            </a:r>
            <a:r>
              <a:rPr lang="zh-CN" altLang="en-US" dirty="0" smtClean="0"/>
              <a:t>组织</a:t>
            </a:r>
            <a:endParaRPr lang="en-US" altLang="zh-CN" dirty="0" smtClean="0"/>
          </a:p>
          <a:p>
            <a:pPr marL="342900" indent="-342900">
              <a:buFont typeface="Wingdings" panose="05000000000000000000" pitchFamily="2" charset="2"/>
              <a:buChar char="l"/>
            </a:pPr>
            <a:r>
              <a:rPr lang="zh-CN" altLang="en-US" dirty="0" smtClean="0"/>
              <a:t>资源类型</a:t>
            </a:r>
            <a:r>
              <a:rPr lang="en-US" altLang="zh-CN" dirty="0" smtClean="0"/>
              <a:t>=</a:t>
            </a:r>
            <a:r>
              <a:rPr lang="zh-CN" altLang="en-US" dirty="0" smtClean="0"/>
              <a:t>部门</a:t>
            </a:r>
            <a:endParaRPr lang="en-US" altLang="zh-CN" dirty="0" smtClean="0"/>
          </a:p>
          <a:p>
            <a:pPr marL="342900" indent="-342900">
              <a:buFont typeface="Wingdings" panose="05000000000000000000" pitchFamily="2" charset="2"/>
              <a:buChar char="l"/>
            </a:pPr>
            <a:r>
              <a:rPr lang="zh-CN" altLang="en-US" dirty="0" smtClean="0"/>
              <a:t>资源</a:t>
            </a:r>
            <a:r>
              <a:rPr lang="en-US" altLang="zh-CN" dirty="0" smtClean="0"/>
              <a:t>=</a:t>
            </a:r>
            <a:r>
              <a:rPr lang="zh-CN" altLang="en-US" dirty="0" smtClean="0"/>
              <a:t>岗位</a:t>
            </a:r>
            <a:endParaRPr lang="en-US" altLang="zh-CN" dirty="0" smtClean="0"/>
          </a:p>
          <a:p>
            <a:pPr marL="342900" indent="-342900">
              <a:buFont typeface="Wingdings" panose="05000000000000000000" pitchFamily="2" charset="2"/>
              <a:buChar char="l"/>
            </a:pPr>
            <a:endParaRPr lang="en-US" altLang="zh-CN" dirty="0"/>
          </a:p>
          <a:p>
            <a:r>
              <a:rPr lang="zh-CN" altLang="en-US" dirty="0" smtClean="0"/>
              <a:t>所以，</a:t>
            </a:r>
            <a:r>
              <a:rPr lang="zh-CN" altLang="en-US" dirty="0"/>
              <a:t>一个用户，可以在同一资源组不同类型间分配多次，但在同一类型中只能分配一</a:t>
            </a:r>
            <a:r>
              <a:rPr lang="zh-CN" altLang="en-US" dirty="0" smtClean="0"/>
              <a:t>次</a:t>
            </a:r>
            <a:endParaRPr lang="zh-CN" altLang="en-US" dirty="0"/>
          </a:p>
        </p:txBody>
      </p:sp>
    </p:spTree>
    <p:extLst>
      <p:ext uri="{BB962C8B-B14F-4D97-AF65-F5344CB8AC3E}">
        <p14:creationId xmlns:p14="http://schemas.microsoft.com/office/powerpoint/2010/main" val="25669532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170100"/>
            <a:ext cx="7917313" cy="453650"/>
          </a:xfrm>
        </p:spPr>
        <p:txBody>
          <a:bodyPr/>
          <a:lstStyle/>
          <a:p>
            <a:r>
              <a:rPr lang="zh-CN" altLang="en-US" dirty="0" smtClean="0"/>
              <a:t>为不同的人分配不同的资源</a:t>
            </a:r>
            <a:endParaRPr lang="zh-CN" altLang="en-US" dirty="0"/>
          </a:p>
        </p:txBody>
      </p:sp>
      <p:pic>
        <p:nvPicPr>
          <p:cNvPr id="4" name="图片 3"/>
          <p:cNvPicPr>
            <a:picLocks noChangeAspect="1"/>
          </p:cNvPicPr>
          <p:nvPr/>
        </p:nvPicPr>
        <p:blipFill>
          <a:blip r:embed="rId2"/>
          <a:stretch>
            <a:fillRect/>
          </a:stretch>
        </p:blipFill>
        <p:spPr>
          <a:xfrm>
            <a:off x="428625" y="1882726"/>
            <a:ext cx="10667999" cy="4079924"/>
          </a:xfrm>
          <a:prstGeom prst="rect">
            <a:avLst/>
          </a:prstGeom>
          <a:ln>
            <a:solidFill>
              <a:schemeClr val="bg1">
                <a:lumMod val="85000"/>
              </a:schemeClr>
            </a:solidFill>
          </a:ln>
        </p:spPr>
      </p:pic>
    </p:spTree>
    <p:extLst>
      <p:ext uri="{BB962C8B-B14F-4D97-AF65-F5344CB8AC3E}">
        <p14:creationId xmlns:p14="http://schemas.microsoft.com/office/powerpoint/2010/main" val="41516844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112950"/>
            <a:ext cx="9993035" cy="3182410"/>
          </a:xfrm>
        </p:spPr>
        <p:txBody>
          <a:bodyPr/>
          <a:lstStyle/>
          <a:p>
            <a:r>
              <a:rPr lang="en-US" altLang="zh-CN" dirty="0" err="1" smtClean="0"/>
              <a:t>com.fsl.lcp.auth.annotation.DataAuth</a:t>
            </a:r>
            <a:endParaRPr lang="en-US" altLang="zh-CN" dirty="0" smtClean="0"/>
          </a:p>
          <a:p>
            <a:pPr marL="285750" indent="-285750">
              <a:buFont typeface="Wingdings" panose="05000000000000000000" pitchFamily="2" charset="2"/>
              <a:buChar char="l"/>
            </a:pPr>
            <a:r>
              <a:rPr lang="zh-CN" altLang="en-US" sz="1600" dirty="0"/>
              <a:t>本注解使用在</a:t>
            </a:r>
            <a:r>
              <a:rPr lang="en-US" altLang="zh-CN" sz="1600" dirty="0"/>
              <a:t>Mapper</a:t>
            </a:r>
            <a:r>
              <a:rPr lang="zh-CN" altLang="en-US" sz="1600" dirty="0"/>
              <a:t>类上</a:t>
            </a:r>
          </a:p>
          <a:p>
            <a:pPr marL="285750" indent="-285750">
              <a:buFont typeface="Wingdings" panose="05000000000000000000" pitchFamily="2" charset="2"/>
              <a:buChar char="l"/>
            </a:pPr>
            <a:r>
              <a:rPr lang="zh-CN" altLang="en-US" sz="1600" dirty="0"/>
              <a:t>编写</a:t>
            </a:r>
            <a:r>
              <a:rPr lang="en-US" altLang="zh-CN" sz="1600" dirty="0" err="1"/>
              <a:t>sql</a:t>
            </a:r>
            <a:r>
              <a:rPr lang="zh-CN" altLang="en-US" sz="1600" dirty="0"/>
              <a:t>语句时，请使用</a:t>
            </a:r>
            <a:r>
              <a:rPr lang="en-US" altLang="zh-CN" sz="1600" dirty="0" err="1"/>
              <a:t>auth</a:t>
            </a:r>
            <a:r>
              <a:rPr lang="zh-CN" altLang="en-US" sz="1600" dirty="0"/>
              <a:t>别名引用列名</a:t>
            </a:r>
          </a:p>
          <a:p>
            <a:pPr marL="285750" indent="-285750">
              <a:buFont typeface="Wingdings" panose="05000000000000000000" pitchFamily="2" charset="2"/>
              <a:buChar char="l"/>
            </a:pPr>
            <a:r>
              <a:rPr lang="zh-CN" altLang="en-US" sz="1600" dirty="0"/>
              <a:t>如果定义了资源</a:t>
            </a:r>
            <a:r>
              <a:rPr lang="en-US" altLang="zh-CN" sz="1600" dirty="0" err="1"/>
              <a:t>sql</a:t>
            </a:r>
            <a:r>
              <a:rPr lang="zh-CN" altLang="en-US" sz="1600" dirty="0"/>
              <a:t>，却没有分配给当前登陆的用户，则不会返回任何数据</a:t>
            </a:r>
          </a:p>
          <a:p>
            <a:pPr marL="285750" indent="-285750">
              <a:buFont typeface="Wingdings" panose="05000000000000000000" pitchFamily="2" charset="2"/>
              <a:buChar char="l"/>
            </a:pPr>
            <a:r>
              <a:rPr lang="zh-CN" altLang="en-US" sz="1600" dirty="0"/>
              <a:t>当在同一分组中获取到不同类型的多个条过滤条件时，使用</a:t>
            </a:r>
            <a:r>
              <a:rPr lang="en-US" altLang="zh-CN" sz="1600" dirty="0"/>
              <a:t>or</a:t>
            </a:r>
            <a:r>
              <a:rPr lang="zh-CN" altLang="en-US" sz="1600" dirty="0"/>
              <a:t>关系连接各条件</a:t>
            </a:r>
          </a:p>
          <a:p>
            <a:pPr marL="285750" indent="-285750">
              <a:buFont typeface="Wingdings" panose="05000000000000000000" pitchFamily="2" charset="2"/>
              <a:buChar char="l"/>
            </a:pPr>
            <a:r>
              <a:rPr lang="zh-CN" altLang="en-US" sz="1600" dirty="0"/>
              <a:t>输入不存在的资源组</a:t>
            </a:r>
            <a:r>
              <a:rPr lang="en-US" altLang="zh-CN" sz="1600" dirty="0"/>
              <a:t>code</a:t>
            </a:r>
            <a:r>
              <a:rPr lang="zh-CN" altLang="en-US" sz="1600" dirty="0"/>
              <a:t>，不会返回任何数据</a:t>
            </a:r>
          </a:p>
          <a:p>
            <a:pPr marL="285750" indent="-285750">
              <a:buFont typeface="Wingdings" panose="05000000000000000000" pitchFamily="2" charset="2"/>
              <a:buChar char="l"/>
            </a:pPr>
            <a:r>
              <a:rPr lang="zh-CN" altLang="en-US" sz="1600" dirty="0"/>
              <a:t>拼接后的</a:t>
            </a:r>
            <a:r>
              <a:rPr lang="en-US" altLang="zh-CN" sz="1600" dirty="0" err="1"/>
              <a:t>sql</a:t>
            </a:r>
            <a:r>
              <a:rPr lang="zh-CN" altLang="en-US" sz="1600" dirty="0"/>
              <a:t>有问题的，会产生</a:t>
            </a:r>
            <a:r>
              <a:rPr lang="en-US" altLang="zh-CN" sz="1600" dirty="0" err="1"/>
              <a:t>sql</a:t>
            </a:r>
            <a:r>
              <a:rPr lang="zh-CN" altLang="en-US" sz="1600" dirty="0"/>
              <a:t>错误</a:t>
            </a:r>
          </a:p>
        </p:txBody>
      </p:sp>
      <p:graphicFrame>
        <p:nvGraphicFramePr>
          <p:cNvPr id="4" name="表格 3"/>
          <p:cNvGraphicFramePr>
            <a:graphicFrameLocks noGrp="1"/>
          </p:cNvGraphicFramePr>
          <p:nvPr>
            <p:extLst>
              <p:ext uri="{D42A27DB-BD31-4B8C-83A1-F6EECF244321}">
                <p14:modId xmlns:p14="http://schemas.microsoft.com/office/powerpoint/2010/main" val="1454436761"/>
              </p:ext>
            </p:extLst>
          </p:nvPr>
        </p:nvGraphicFramePr>
        <p:xfrm>
          <a:off x="800098" y="4671853"/>
          <a:ext cx="8391526" cy="966947"/>
        </p:xfrm>
        <a:graphic>
          <a:graphicData uri="http://schemas.openxmlformats.org/drawingml/2006/table">
            <a:tbl>
              <a:tblPr/>
              <a:tblGrid>
                <a:gridCol w="4195763">
                  <a:extLst>
                    <a:ext uri="{9D8B030D-6E8A-4147-A177-3AD203B41FA5}">
                      <a16:colId xmlns:a16="http://schemas.microsoft.com/office/drawing/2014/main" val="20000"/>
                    </a:ext>
                  </a:extLst>
                </a:gridCol>
                <a:gridCol w="4195763">
                  <a:extLst>
                    <a:ext uri="{9D8B030D-6E8A-4147-A177-3AD203B41FA5}">
                      <a16:colId xmlns:a16="http://schemas.microsoft.com/office/drawing/2014/main" val="20001"/>
                    </a:ext>
                  </a:extLst>
                </a:gridCol>
              </a:tblGrid>
              <a:tr h="294291">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7265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资源权限组编码。指明这次查询需要从哪个组挑选</a:t>
                      </a:r>
                      <a:r>
                        <a:rPr lang="en-US" altLang="zh-CN"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sql</a:t>
                      </a:r>
                      <a:endPar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709690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763303"/>
            <a:ext cx="7917313" cy="453650"/>
          </a:xfrm>
        </p:spPr>
        <p:txBody>
          <a:bodyPr/>
          <a:lstStyle/>
          <a:p>
            <a:r>
              <a:rPr lang="zh-CN" altLang="en-US" dirty="0" smtClean="0"/>
              <a:t>资源定义</a:t>
            </a:r>
            <a:endParaRPr lang="zh-CN" altLang="en-US" dirty="0"/>
          </a:p>
        </p:txBody>
      </p:sp>
      <p:pic>
        <p:nvPicPr>
          <p:cNvPr id="5" name="图片 4"/>
          <p:cNvPicPr>
            <a:picLocks noChangeAspect="1"/>
          </p:cNvPicPr>
          <p:nvPr/>
        </p:nvPicPr>
        <p:blipFill>
          <a:blip r:embed="rId2"/>
          <a:stretch>
            <a:fillRect/>
          </a:stretch>
        </p:blipFill>
        <p:spPr>
          <a:xfrm>
            <a:off x="674965" y="3574433"/>
            <a:ext cx="10400976" cy="520815"/>
          </a:xfrm>
          <a:prstGeom prst="rect">
            <a:avLst/>
          </a:prstGeom>
          <a:ln>
            <a:solidFill>
              <a:schemeClr val="bg1">
                <a:lumMod val="85000"/>
              </a:schemeClr>
            </a:solidFill>
          </a:ln>
        </p:spPr>
      </p:pic>
      <p:sp>
        <p:nvSpPr>
          <p:cNvPr id="6" name="副标题 2"/>
          <p:cNvSpPr txBox="1">
            <a:spLocks/>
          </p:cNvSpPr>
          <p:nvPr/>
        </p:nvSpPr>
        <p:spPr>
          <a:xfrm>
            <a:off x="674965" y="4429779"/>
            <a:ext cx="79173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代码示例</a:t>
            </a:r>
            <a:endParaRPr lang="zh-CN" altLang="en-US" dirty="0"/>
          </a:p>
        </p:txBody>
      </p:sp>
      <p:pic>
        <p:nvPicPr>
          <p:cNvPr id="7" name="图片 6"/>
          <p:cNvPicPr>
            <a:picLocks noChangeAspect="1"/>
          </p:cNvPicPr>
          <p:nvPr/>
        </p:nvPicPr>
        <p:blipFill>
          <a:blip r:embed="rId3"/>
          <a:stretch>
            <a:fillRect/>
          </a:stretch>
        </p:blipFill>
        <p:spPr>
          <a:xfrm>
            <a:off x="674965" y="5046780"/>
            <a:ext cx="10400976" cy="721753"/>
          </a:xfrm>
          <a:prstGeom prst="rect">
            <a:avLst/>
          </a:prstGeom>
          <a:ln>
            <a:solidFill>
              <a:schemeClr val="bg1">
                <a:lumMod val="85000"/>
              </a:schemeClr>
            </a:solidFill>
          </a:ln>
        </p:spPr>
      </p:pic>
      <p:pic>
        <p:nvPicPr>
          <p:cNvPr id="8" name="图片 7"/>
          <p:cNvPicPr/>
          <p:nvPr/>
        </p:nvPicPr>
        <p:blipFill rotWithShape="1">
          <a:blip r:embed="rId4"/>
          <a:srcRect t="17668"/>
          <a:stretch/>
        </p:blipFill>
        <p:spPr>
          <a:xfrm>
            <a:off x="674965" y="1310869"/>
            <a:ext cx="5274310" cy="2024823"/>
          </a:xfrm>
          <a:prstGeom prst="rect">
            <a:avLst/>
          </a:prstGeom>
          <a:ln>
            <a:solidFill>
              <a:schemeClr val="bg1">
                <a:lumMod val="85000"/>
              </a:schemeClr>
            </a:solidFill>
          </a:ln>
        </p:spPr>
      </p:pic>
    </p:spTree>
    <p:extLst>
      <p:ext uri="{BB962C8B-B14F-4D97-AF65-F5344CB8AC3E}">
        <p14:creationId xmlns:p14="http://schemas.microsoft.com/office/powerpoint/2010/main" val="2959686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任务管理</a:t>
            </a:r>
            <a:r>
              <a:rPr lang="en-US" altLang="zh-CN" dirty="0" smtClean="0"/>
              <a:t>-</a:t>
            </a:r>
            <a:r>
              <a:rPr lang="zh-CN" altLang="en-US" dirty="0" smtClean="0"/>
              <a:t>定义调度</a:t>
            </a:r>
            <a:endParaRPr lang="zh-CN" altLang="en-US" dirty="0"/>
          </a:p>
        </p:txBody>
      </p:sp>
      <p:sp>
        <p:nvSpPr>
          <p:cNvPr id="3" name="副标题 2"/>
          <p:cNvSpPr>
            <a:spLocks noGrp="1"/>
          </p:cNvSpPr>
          <p:nvPr>
            <p:ph type="subTitle" idx="1"/>
          </p:nvPr>
        </p:nvSpPr>
        <p:spPr>
          <a:xfrm>
            <a:off x="674965" y="1057087"/>
            <a:ext cx="10973338" cy="1420902"/>
          </a:xfrm>
        </p:spPr>
        <p:txBody>
          <a:bodyPr/>
          <a:lstStyle/>
          <a:p>
            <a:r>
              <a:rPr lang="zh-CN" altLang="en-US" dirty="0"/>
              <a:t>目前支持两种计划任务，一种是</a:t>
            </a:r>
            <a:r>
              <a:rPr lang="en-US" altLang="zh-CN" dirty="0" err="1"/>
              <a:t>cron</a:t>
            </a:r>
            <a:r>
              <a:rPr lang="zh-CN" altLang="en-US" dirty="0"/>
              <a:t>任务，一种是简单任务，他们的设置大体上相同，只是在执行计划时间上，一个使用了</a:t>
            </a:r>
            <a:r>
              <a:rPr lang="en-US" altLang="zh-CN" dirty="0" err="1"/>
              <a:t>cron</a:t>
            </a:r>
            <a:r>
              <a:rPr lang="zh-CN" altLang="en-US" dirty="0"/>
              <a:t>表达式，一个使用了重复间隔和重复</a:t>
            </a:r>
            <a:r>
              <a:rPr lang="zh-CN" altLang="en-US" dirty="0" smtClean="0"/>
              <a:t>次数</a:t>
            </a:r>
            <a:endParaRPr lang="en-US" altLang="zh-CN" dirty="0" smtClean="0"/>
          </a:p>
          <a:p>
            <a:r>
              <a:rPr lang="zh-CN" altLang="en-US" b="1" dirty="0"/>
              <a:t>简单</a:t>
            </a:r>
            <a:r>
              <a:rPr lang="zh-CN" altLang="en-US" b="1" dirty="0" smtClean="0"/>
              <a:t>任务</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649176704"/>
              </p:ext>
            </p:extLst>
          </p:nvPr>
        </p:nvGraphicFramePr>
        <p:xfrm>
          <a:off x="674965" y="2567488"/>
          <a:ext cx="4753770" cy="3437892"/>
        </p:xfrm>
        <a:graphic>
          <a:graphicData uri="http://schemas.openxmlformats.org/drawingml/2006/table">
            <a:tbl>
              <a:tblPr/>
              <a:tblGrid>
                <a:gridCol w="2376885">
                  <a:extLst>
                    <a:ext uri="{9D8B030D-6E8A-4147-A177-3AD203B41FA5}">
                      <a16:colId xmlns:a16="http://schemas.microsoft.com/office/drawing/2014/main" val="20000"/>
                    </a:ext>
                  </a:extLst>
                </a:gridCol>
                <a:gridCol w="2376885">
                  <a:extLst>
                    <a:ext uri="{9D8B030D-6E8A-4147-A177-3AD203B41FA5}">
                      <a16:colId xmlns:a16="http://schemas.microsoft.com/office/drawing/2014/main" val="20001"/>
                    </a:ext>
                  </a:extLst>
                </a:gridCol>
              </a:tblGrid>
              <a:tr h="381988">
                <a:tc>
                  <a:txBody>
                    <a:bodyPr/>
                    <a:lstStyle/>
                    <a:p>
                      <a:pPr algn="ctr" fontAlgn="ctr"/>
                      <a:r>
                        <a:rPr lang="zh-CN" altLang="en-US" sz="1100" b="1"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1"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81988">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任务名称</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可以由数字、字母和下划线构成，不建议包含中文</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988">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任务组</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任务所在的组别名称，方便进行任务管理。不填写默认为</a:t>
                      </a:r>
                      <a:r>
                        <a:rPr lang="en-US" altLang="zh-CN" sz="1000" b="0" i="0" u="none" strike="noStrike">
                          <a:solidFill>
                            <a:srgbClr val="000000"/>
                          </a:solidFill>
                          <a:effectLst/>
                          <a:latin typeface="思源黑体 CN Normal" panose="020B0400000000000000" pitchFamily="34" charset="-122"/>
                          <a:ea typeface="思源黑体 CN Normal" panose="020B0400000000000000" pitchFamily="34" charset="-122"/>
                        </a:rPr>
                        <a:t>DEFAULT</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1988">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任务描述</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描述该任务的职能</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988">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任务类名</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框架后台的</a:t>
                      </a:r>
                      <a:r>
                        <a:rPr lang="en-US" altLang="zh-CN" sz="1000" b="0" i="0" u="none" strike="noStrike" dirty="0">
                          <a:solidFill>
                            <a:srgbClr val="000000"/>
                          </a:solidFill>
                          <a:effectLst/>
                          <a:latin typeface="思源黑体 CN Normal" panose="020B0400000000000000" pitchFamily="34" charset="-122"/>
                          <a:ea typeface="思源黑体 CN Normal" panose="020B0400000000000000" pitchFamily="34" charset="-122"/>
                        </a:rPr>
                        <a:t>Job</a:t>
                      </a: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全类名</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1988">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开始时间</a:t>
                      </a:r>
                      <a:r>
                        <a:rPr lang="en-US" altLang="zh-CN" sz="10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结束时间</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如不设置，则不限定执行时间范围</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1988">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新建参数</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设定参数名称和参数值，后台通过指定接口获取</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1988">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重复间隔</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思源黑体 CN Normal" panose="020B0400000000000000" pitchFamily="34" charset="-122"/>
                          <a:ea typeface="思源黑体 CN Normal" panose="020B0400000000000000" pitchFamily="34" charset="-122"/>
                        </a:rPr>
                        <a:t>任务执行的间隔，单位为秒</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1988">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重复次数</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任务执行的次数，为</a:t>
                      </a:r>
                      <a:r>
                        <a:rPr lang="en-US" altLang="zh-CN" sz="1000" b="0" i="0" u="none" strike="noStrike" dirty="0">
                          <a:solidFill>
                            <a:srgbClr val="000000"/>
                          </a:solidFill>
                          <a:effectLst/>
                          <a:latin typeface="思源黑体 CN Normal" panose="020B0400000000000000" pitchFamily="34" charset="-122"/>
                          <a:ea typeface="思源黑体 CN Normal" panose="020B0400000000000000" pitchFamily="34" charset="-122"/>
                        </a:rPr>
                        <a:t>0</a:t>
                      </a:r>
                      <a:r>
                        <a:rPr lang="zh-CN" altLang="en-US" sz="1000" b="0" i="0" u="none" strike="noStrike" dirty="0">
                          <a:solidFill>
                            <a:srgbClr val="000000"/>
                          </a:solidFill>
                          <a:effectLst/>
                          <a:latin typeface="思源黑体 CN Normal" panose="020B0400000000000000" pitchFamily="34" charset="-122"/>
                          <a:ea typeface="思源黑体 CN Normal" panose="020B0400000000000000" pitchFamily="34" charset="-122"/>
                        </a:rPr>
                        <a:t>表示一直执行</a:t>
                      </a:r>
                    </a:p>
                  </a:txBody>
                  <a:tcPr marL="6771" marR="6771" marT="6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2050" name="Picture 2" descr="http://172.16.20.103/dokuwiki/lib/exe/fetch.php?media=pasted:20191031-0219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011" y="2545492"/>
            <a:ext cx="5340292" cy="3461051"/>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9229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370125"/>
            <a:ext cx="7917313" cy="453650"/>
          </a:xfrm>
        </p:spPr>
        <p:txBody>
          <a:bodyPr/>
          <a:lstStyle/>
          <a:p>
            <a:r>
              <a:rPr lang="zh-CN" altLang="en-US" dirty="0"/>
              <a:t>生成的</a:t>
            </a:r>
            <a:r>
              <a:rPr lang="en-US" altLang="zh-CN" dirty="0" err="1"/>
              <a:t>sql</a:t>
            </a:r>
            <a:r>
              <a:rPr lang="zh-CN" altLang="en-US" dirty="0"/>
              <a:t>脚本</a:t>
            </a:r>
          </a:p>
        </p:txBody>
      </p:sp>
      <p:pic>
        <p:nvPicPr>
          <p:cNvPr id="4" name="图片 3"/>
          <p:cNvPicPr>
            <a:picLocks noChangeAspect="1"/>
          </p:cNvPicPr>
          <p:nvPr/>
        </p:nvPicPr>
        <p:blipFill>
          <a:blip r:embed="rId2"/>
          <a:stretch>
            <a:fillRect/>
          </a:stretch>
        </p:blipFill>
        <p:spPr>
          <a:xfrm>
            <a:off x="3688465" y="1080912"/>
            <a:ext cx="5503762" cy="4990270"/>
          </a:xfrm>
          <a:prstGeom prst="rect">
            <a:avLst/>
          </a:prstGeom>
          <a:ln>
            <a:solidFill>
              <a:schemeClr val="bg1">
                <a:lumMod val="85000"/>
              </a:schemeClr>
            </a:solidFill>
          </a:ln>
        </p:spPr>
      </p:pic>
    </p:spTree>
    <p:extLst>
      <p:ext uri="{BB962C8B-B14F-4D97-AF65-F5344CB8AC3E}">
        <p14:creationId xmlns:p14="http://schemas.microsoft.com/office/powerpoint/2010/main" val="6367469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370125"/>
            <a:ext cx="7917313" cy="453650"/>
          </a:xfrm>
        </p:spPr>
        <p:txBody>
          <a:bodyPr/>
          <a:lstStyle/>
          <a:p>
            <a:r>
              <a:rPr lang="zh-CN" altLang="en-US" dirty="0" smtClean="0"/>
              <a:t>使用效果</a:t>
            </a:r>
            <a:endParaRPr lang="zh-CN" altLang="en-US" dirty="0"/>
          </a:p>
        </p:txBody>
      </p:sp>
      <p:pic>
        <p:nvPicPr>
          <p:cNvPr id="4" name="图片 3"/>
          <p:cNvPicPr/>
          <p:nvPr/>
        </p:nvPicPr>
        <p:blipFill>
          <a:blip r:embed="rId2"/>
          <a:stretch>
            <a:fillRect/>
          </a:stretch>
        </p:blipFill>
        <p:spPr>
          <a:xfrm>
            <a:off x="559055" y="2211915"/>
            <a:ext cx="11162556" cy="2710676"/>
          </a:xfrm>
          <a:prstGeom prst="rect">
            <a:avLst/>
          </a:prstGeom>
          <a:ln>
            <a:solidFill>
              <a:schemeClr val="bg1">
                <a:lumMod val="85000"/>
              </a:schemeClr>
            </a:solidFill>
          </a:ln>
        </p:spPr>
      </p:pic>
    </p:spTree>
    <p:extLst>
      <p:ext uri="{BB962C8B-B14F-4D97-AF65-F5344CB8AC3E}">
        <p14:creationId xmlns:p14="http://schemas.microsoft.com/office/powerpoint/2010/main" val="5107314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数据权限</a:t>
            </a:r>
            <a:r>
              <a:rPr lang="en-US" altLang="zh-CN" dirty="0" smtClean="0"/>
              <a:t>-</a:t>
            </a:r>
            <a:r>
              <a:rPr lang="zh-CN" altLang="en-US" dirty="0" smtClean="0"/>
              <a:t>组合使用</a:t>
            </a:r>
            <a:endParaRPr lang="zh-CN" altLang="en-US" dirty="0"/>
          </a:p>
        </p:txBody>
      </p:sp>
      <p:sp>
        <p:nvSpPr>
          <p:cNvPr id="3" name="副标题 2"/>
          <p:cNvSpPr>
            <a:spLocks noGrp="1"/>
          </p:cNvSpPr>
          <p:nvPr>
            <p:ph type="subTitle" idx="1"/>
          </p:nvPr>
        </p:nvSpPr>
        <p:spPr>
          <a:xfrm>
            <a:off x="143338" y="849425"/>
            <a:ext cx="6530511" cy="1382110"/>
          </a:xfrm>
        </p:spPr>
        <p:txBody>
          <a:bodyPr/>
          <a:lstStyle/>
          <a:p>
            <a:r>
              <a:rPr lang="zh-CN" altLang="en-US" dirty="0"/>
              <a:t>可将通用数据权限与创建者</a:t>
            </a:r>
            <a:r>
              <a:rPr lang="zh-CN" altLang="en-US" dirty="0" smtClean="0"/>
              <a:t>数据</a:t>
            </a:r>
            <a:r>
              <a:rPr lang="zh-CN" altLang="en-US" dirty="0"/>
              <a:t>权限，或者通用数据权限与部门数据权限组合</a:t>
            </a:r>
            <a:r>
              <a:rPr lang="zh-CN" altLang="en-US" dirty="0" smtClean="0"/>
              <a:t>使用。</a:t>
            </a:r>
            <a:endParaRPr lang="en-US" altLang="zh-CN" dirty="0" smtClean="0"/>
          </a:p>
          <a:p>
            <a:r>
              <a:rPr lang="zh-CN" altLang="en-US" dirty="0" smtClean="0"/>
              <a:t>代码示例</a:t>
            </a:r>
            <a:endParaRPr lang="zh-CN" altLang="en-US" dirty="0"/>
          </a:p>
        </p:txBody>
      </p:sp>
      <p:pic>
        <p:nvPicPr>
          <p:cNvPr id="4" name="图片 3"/>
          <p:cNvPicPr>
            <a:picLocks noChangeAspect="1"/>
          </p:cNvPicPr>
          <p:nvPr/>
        </p:nvPicPr>
        <p:blipFill rotWithShape="1">
          <a:blip r:embed="rId2"/>
          <a:srcRect r="14298"/>
          <a:stretch/>
        </p:blipFill>
        <p:spPr>
          <a:xfrm>
            <a:off x="143339" y="2231535"/>
            <a:ext cx="6530511" cy="647700"/>
          </a:xfrm>
          <a:prstGeom prst="rect">
            <a:avLst/>
          </a:prstGeom>
          <a:ln>
            <a:solidFill>
              <a:schemeClr val="bg1">
                <a:lumMod val="85000"/>
              </a:schemeClr>
            </a:solidFill>
          </a:ln>
        </p:spPr>
      </p:pic>
      <p:sp>
        <p:nvSpPr>
          <p:cNvPr id="6" name="副标题 2"/>
          <p:cNvSpPr txBox="1">
            <a:spLocks/>
          </p:cNvSpPr>
          <p:nvPr/>
        </p:nvSpPr>
        <p:spPr>
          <a:xfrm>
            <a:off x="7268038" y="849425"/>
            <a:ext cx="18632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生成的</a:t>
            </a:r>
            <a:r>
              <a:rPr lang="en-US" altLang="zh-CN" dirty="0" err="1"/>
              <a:t>sql</a:t>
            </a:r>
            <a:r>
              <a:rPr lang="zh-CN" altLang="en-US" dirty="0"/>
              <a:t>脚本</a:t>
            </a:r>
          </a:p>
        </p:txBody>
      </p:sp>
      <p:pic>
        <p:nvPicPr>
          <p:cNvPr id="7" name="图片 6"/>
          <p:cNvPicPr>
            <a:picLocks noChangeAspect="1"/>
          </p:cNvPicPr>
          <p:nvPr/>
        </p:nvPicPr>
        <p:blipFill>
          <a:blip r:embed="rId3"/>
          <a:stretch>
            <a:fillRect/>
          </a:stretch>
        </p:blipFill>
        <p:spPr>
          <a:xfrm>
            <a:off x="6845300" y="1303075"/>
            <a:ext cx="4892765" cy="4818325"/>
          </a:xfrm>
          <a:prstGeom prst="rect">
            <a:avLst/>
          </a:prstGeom>
          <a:ln>
            <a:solidFill>
              <a:schemeClr val="bg1">
                <a:lumMod val="85000"/>
              </a:schemeClr>
            </a:solidFill>
          </a:ln>
        </p:spPr>
      </p:pic>
    </p:spTree>
    <p:extLst>
      <p:ext uri="{BB962C8B-B14F-4D97-AF65-F5344CB8AC3E}">
        <p14:creationId xmlns:p14="http://schemas.microsoft.com/office/powerpoint/2010/main" val="2719921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数据权限</a:t>
            </a:r>
            <a:r>
              <a:rPr lang="en-US" altLang="zh-CN" dirty="0"/>
              <a:t>-</a:t>
            </a:r>
            <a:r>
              <a:rPr lang="zh-CN" altLang="en-US" dirty="0"/>
              <a:t>组合使用</a:t>
            </a:r>
          </a:p>
        </p:txBody>
      </p:sp>
      <p:sp>
        <p:nvSpPr>
          <p:cNvPr id="3" name="副标题 2"/>
          <p:cNvSpPr>
            <a:spLocks noGrp="1"/>
          </p:cNvSpPr>
          <p:nvPr>
            <p:ph type="subTitle" idx="1"/>
          </p:nvPr>
        </p:nvSpPr>
        <p:spPr>
          <a:xfrm>
            <a:off x="674965" y="874825"/>
            <a:ext cx="7917313" cy="453650"/>
          </a:xfrm>
        </p:spPr>
        <p:txBody>
          <a:bodyPr/>
          <a:lstStyle/>
          <a:p>
            <a:r>
              <a:rPr lang="zh-CN" altLang="en-US" dirty="0" smtClean="0"/>
              <a:t>使用效果</a:t>
            </a:r>
            <a:endParaRPr lang="zh-CN" altLang="en-US" dirty="0"/>
          </a:p>
        </p:txBody>
      </p:sp>
      <p:pic>
        <p:nvPicPr>
          <p:cNvPr id="4" name="图片 3"/>
          <p:cNvPicPr/>
          <p:nvPr/>
        </p:nvPicPr>
        <p:blipFill rotWithShape="1">
          <a:blip r:embed="rId2"/>
          <a:srcRect t="14097"/>
          <a:stretch/>
        </p:blipFill>
        <p:spPr>
          <a:xfrm>
            <a:off x="330665" y="1460500"/>
            <a:ext cx="11670835" cy="3833554"/>
          </a:xfrm>
          <a:prstGeom prst="rect">
            <a:avLst/>
          </a:prstGeom>
          <a:ln>
            <a:solidFill>
              <a:schemeClr val="bg1">
                <a:lumMod val="85000"/>
              </a:schemeClr>
            </a:solidFill>
          </a:ln>
        </p:spPr>
      </p:pic>
    </p:spTree>
    <p:extLst>
      <p:ext uri="{BB962C8B-B14F-4D97-AF65-F5344CB8AC3E}">
        <p14:creationId xmlns:p14="http://schemas.microsoft.com/office/powerpoint/2010/main" val="22063427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310691" cy="465926"/>
          </a:xfrm>
        </p:spPr>
        <p:txBody>
          <a:bodyPr/>
          <a:lstStyle/>
          <a:p>
            <a:r>
              <a:rPr lang="zh-CN" altLang="en-US" dirty="0" smtClean="0"/>
              <a:t>后续培训计划</a:t>
            </a:r>
            <a:endParaRPr lang="zh-CN" altLang="en-US" dirty="0"/>
          </a:p>
        </p:txBody>
      </p:sp>
      <p:sp>
        <p:nvSpPr>
          <p:cNvPr id="3" name="副标题 2"/>
          <p:cNvSpPr>
            <a:spLocks noGrp="1"/>
          </p:cNvSpPr>
          <p:nvPr>
            <p:ph type="subTitle" idx="1"/>
          </p:nvPr>
        </p:nvSpPr>
        <p:spPr>
          <a:xfrm>
            <a:off x="674965" y="934289"/>
            <a:ext cx="10537117" cy="892552"/>
          </a:xfrm>
        </p:spPr>
        <p:txBody>
          <a:bodyPr/>
          <a:lstStyle/>
          <a:p>
            <a:r>
              <a:rPr lang="zh-CN" altLang="en-US" dirty="0" smtClean="0"/>
              <a:t>每周四完成一次技术培训，共计</a:t>
            </a:r>
            <a:r>
              <a:rPr lang="en-US" altLang="zh-CN" dirty="0" smtClean="0"/>
              <a:t>12</a:t>
            </a:r>
            <a:r>
              <a:rPr lang="zh-CN" altLang="en-US" dirty="0" smtClean="0"/>
              <a:t>次培训。培训方式为：</a:t>
            </a:r>
            <a:r>
              <a:rPr lang="en-US" altLang="zh-CN" dirty="0" smtClean="0"/>
              <a:t>PPT</a:t>
            </a:r>
            <a:r>
              <a:rPr lang="zh-CN" altLang="en-US" dirty="0" smtClean="0"/>
              <a:t>讲解</a:t>
            </a:r>
            <a:r>
              <a:rPr lang="en-US" altLang="zh-CN" dirty="0" smtClean="0"/>
              <a:t>+</a:t>
            </a:r>
            <a:r>
              <a:rPr lang="zh-CN" altLang="en-US" dirty="0" smtClean="0"/>
              <a:t>现场示例</a:t>
            </a:r>
            <a:r>
              <a:rPr lang="en-US" altLang="zh-CN" dirty="0" smtClean="0"/>
              <a:t>+</a:t>
            </a:r>
            <a:r>
              <a:rPr lang="zh-CN" altLang="en-US" dirty="0" smtClean="0"/>
              <a:t>课后考试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76956739"/>
              </p:ext>
            </p:extLst>
          </p:nvPr>
        </p:nvGraphicFramePr>
        <p:xfrm>
          <a:off x="674963" y="1685336"/>
          <a:ext cx="11084051" cy="4484732"/>
        </p:xfrm>
        <a:graphic>
          <a:graphicData uri="http://schemas.openxmlformats.org/drawingml/2006/table">
            <a:tbl>
              <a:tblPr firstRow="1" bandRow="1">
                <a:tableStyleId>{5940675A-B579-460E-94D1-54222C63F5DA}</a:tableStyleId>
              </a:tblPr>
              <a:tblGrid>
                <a:gridCol w="1288958">
                  <a:extLst>
                    <a:ext uri="{9D8B030D-6E8A-4147-A177-3AD203B41FA5}">
                      <a16:colId xmlns:a16="http://schemas.microsoft.com/office/drawing/2014/main" val="3361862123"/>
                    </a:ext>
                  </a:extLst>
                </a:gridCol>
                <a:gridCol w="6200695">
                  <a:extLst>
                    <a:ext uri="{9D8B030D-6E8A-4147-A177-3AD203B41FA5}">
                      <a16:colId xmlns:a16="http://schemas.microsoft.com/office/drawing/2014/main" val="83388634"/>
                    </a:ext>
                  </a:extLst>
                </a:gridCol>
                <a:gridCol w="1797199">
                  <a:extLst>
                    <a:ext uri="{9D8B030D-6E8A-4147-A177-3AD203B41FA5}">
                      <a16:colId xmlns:a16="http://schemas.microsoft.com/office/drawing/2014/main" val="131371000"/>
                    </a:ext>
                  </a:extLst>
                </a:gridCol>
                <a:gridCol w="1797199">
                  <a:extLst>
                    <a:ext uri="{9D8B030D-6E8A-4147-A177-3AD203B41FA5}">
                      <a16:colId xmlns:a16="http://schemas.microsoft.com/office/drawing/2014/main" val="4168501613"/>
                    </a:ext>
                  </a:extLst>
                </a:gridCol>
              </a:tblGrid>
              <a:tr h="320338">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序号</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主题</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时间</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进度</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extLst>
                  <a:ext uri="{0D108BD9-81ED-4DB2-BD59-A6C34878D82A}">
                    <a16:rowId xmlns:a16="http://schemas.microsoft.com/office/drawing/2014/main" val="201390580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LCP</a:t>
                      </a:r>
                      <a:r>
                        <a:rPr lang="zh-CN" altLang="en-US" sz="1400" dirty="0" smtClean="0">
                          <a:latin typeface="思源黑体 CN Normal" panose="020B0400000000000000" pitchFamily="34" charset="-122"/>
                          <a:ea typeface="思源黑体 CN Normal" panose="020B0400000000000000" pitchFamily="34" charset="-122"/>
                        </a:rPr>
                        <a:t>平台简介</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2019.10.18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432564206"/>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2</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构建第一个</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LCP</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应用</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2019.10.24</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4038263928"/>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3</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一</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2019.10.31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530357740"/>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4</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二</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2019.11.7</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进行中</a:t>
                      </a:r>
                    </a:p>
                  </a:txBody>
                  <a:tcPr anchor="ctr"/>
                </a:tc>
                <a:extLst>
                  <a:ext uri="{0D108BD9-81ED-4DB2-BD59-A6C34878D82A}">
                    <a16:rowId xmlns:a16="http://schemas.microsoft.com/office/drawing/2014/main" val="2492072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数据权限</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2019.11.14</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32541617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6</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工作流详解</a:t>
                      </a:r>
                      <a:r>
                        <a:rPr lang="en-US" altLang="zh-CN" sz="1400" dirty="0" smtClean="0">
                          <a:latin typeface="思源黑体 CN Normal" panose="020B0400000000000000" pitchFamily="34" charset="-122"/>
                          <a:ea typeface="思源黑体 CN Normal" panose="020B0400000000000000" pitchFamily="34" charset="-122"/>
                        </a:rPr>
                        <a:t>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2019.11.21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960129003"/>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7</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工作流详解</a:t>
                      </a:r>
                      <a:r>
                        <a:rPr lang="en-US" altLang="zh-CN" sz="1400" dirty="0" smtClean="0">
                          <a:latin typeface="思源黑体 CN Normal" panose="020B0400000000000000" pitchFamily="34" charset="-122"/>
                          <a:ea typeface="思源黑体 CN Normal" panose="020B0400000000000000" pitchFamily="34" charset="-122"/>
                        </a:rPr>
                        <a:t>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2019.11.28</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86486538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接口与服务</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90118440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9</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前端开发</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31159443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10</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异常诊断</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3062344856"/>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布署与发布</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45580547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UI/UE</a:t>
                      </a:r>
                      <a:r>
                        <a:rPr lang="zh-CN" altLang="en-US" sz="1400" dirty="0" smtClean="0">
                          <a:latin typeface="思源黑体 CN Normal" panose="020B0400000000000000" pitchFamily="34" charset="-122"/>
                          <a:ea typeface="思源黑体 CN Normal" panose="020B0400000000000000" pitchFamily="34" charset="-122"/>
                        </a:rPr>
                        <a:t>标准</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05632175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13</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常见问题汇总</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799356023"/>
                  </a:ext>
                </a:extLst>
              </a:tr>
            </a:tbl>
          </a:graphicData>
        </a:graphic>
      </p:graphicFrame>
    </p:spTree>
    <p:extLst>
      <p:ext uri="{BB962C8B-B14F-4D97-AF65-F5344CB8AC3E}">
        <p14:creationId xmlns:p14="http://schemas.microsoft.com/office/powerpoint/2010/main" val="562014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66695" cy="465926"/>
          </a:xfrm>
        </p:spPr>
        <p:txBody>
          <a:bodyPr/>
          <a:lstStyle/>
          <a:p>
            <a:r>
              <a:rPr lang="zh-CN" altLang="en-US" dirty="0"/>
              <a:t>任务管理</a:t>
            </a:r>
            <a:r>
              <a:rPr lang="en-US" altLang="zh-CN" dirty="0"/>
              <a:t>-</a:t>
            </a:r>
            <a:r>
              <a:rPr lang="zh-CN" altLang="en-US" dirty="0"/>
              <a:t>定义调度</a:t>
            </a:r>
          </a:p>
        </p:txBody>
      </p:sp>
      <p:sp>
        <p:nvSpPr>
          <p:cNvPr id="3" name="副标题 2"/>
          <p:cNvSpPr>
            <a:spLocks noGrp="1"/>
          </p:cNvSpPr>
          <p:nvPr>
            <p:ph type="subTitle" idx="1"/>
          </p:nvPr>
        </p:nvSpPr>
        <p:spPr>
          <a:xfrm>
            <a:off x="674965" y="1238319"/>
            <a:ext cx="7917313" cy="982000"/>
          </a:xfrm>
        </p:spPr>
        <p:txBody>
          <a:bodyPr/>
          <a:lstStyle/>
          <a:p>
            <a:r>
              <a:rPr lang="en-US" altLang="zh-CN" b="1" dirty="0" err="1"/>
              <a:t>cron</a:t>
            </a:r>
            <a:r>
              <a:rPr lang="zh-CN" altLang="en-US" b="1" dirty="0" smtClean="0"/>
              <a:t>任务</a:t>
            </a:r>
            <a:endParaRPr lang="en-US" altLang="zh-CN" b="1" dirty="0" smtClean="0"/>
          </a:p>
          <a:p>
            <a:r>
              <a:rPr lang="zh-CN" altLang="en-US" dirty="0"/>
              <a:t>除公共属性外，还有以下独特属性</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11151632"/>
              </p:ext>
            </p:extLst>
          </p:nvPr>
        </p:nvGraphicFramePr>
        <p:xfrm>
          <a:off x="747583" y="2405126"/>
          <a:ext cx="4030362" cy="1315346"/>
        </p:xfrm>
        <a:graphic>
          <a:graphicData uri="http://schemas.openxmlformats.org/drawingml/2006/table">
            <a:tbl>
              <a:tblPr/>
              <a:tblGrid>
                <a:gridCol w="2015181">
                  <a:extLst>
                    <a:ext uri="{9D8B030D-6E8A-4147-A177-3AD203B41FA5}">
                      <a16:colId xmlns:a16="http://schemas.microsoft.com/office/drawing/2014/main" val="20000"/>
                    </a:ext>
                  </a:extLst>
                </a:gridCol>
                <a:gridCol w="2015181">
                  <a:extLst>
                    <a:ext uri="{9D8B030D-6E8A-4147-A177-3AD203B41FA5}">
                      <a16:colId xmlns:a16="http://schemas.microsoft.com/office/drawing/2014/main" val="20001"/>
                    </a:ext>
                  </a:extLst>
                </a:gridCol>
              </a:tblGrid>
              <a:tr h="227374">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087972">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cron</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表达式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使用</a:t>
                      </a:r>
                      <a:r>
                        <a:rPr lang="en-US" altLang="zh-CN"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cron</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表达式指定任务执行的时间点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074" name="Picture 2" descr="http://172.16.20.103/dokuwiki/lib/exe/fetch.php?media=pasted:20191031-0218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346" y="2380412"/>
            <a:ext cx="5861863" cy="3730947"/>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510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10089</TotalTime>
  <Words>8305</Words>
  <Application>Microsoft Office PowerPoint</Application>
  <PresentationFormat>宽屏</PresentationFormat>
  <Paragraphs>3019</Paragraphs>
  <Slides>84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84</vt:i4>
      </vt:variant>
    </vt:vector>
  </HeadingPairs>
  <TitlesOfParts>
    <vt:vector size="97" baseType="lpstr">
      <vt:lpstr>ＭＳ Ｐゴシック</vt:lpstr>
      <vt:lpstr>等线</vt:lpstr>
      <vt:lpstr>思源黑体 CN Heavy</vt:lpstr>
      <vt:lpstr>思源黑体 CN Medium</vt:lpstr>
      <vt:lpstr>思源黑体 CN Normal</vt:lpstr>
      <vt:lpstr>宋体</vt:lpstr>
      <vt:lpstr>微软雅黑</vt:lpstr>
      <vt:lpstr>Arial</vt:lpstr>
      <vt:lpstr>Arial Black</vt:lpstr>
      <vt:lpstr>Calibri</vt:lpstr>
      <vt:lpstr>Times New Roman</vt:lpstr>
      <vt:lpstr>Wingdings</vt:lpstr>
      <vt:lpstr>Office 主题</vt:lpstr>
      <vt:lpstr>补正一</vt:lpstr>
      <vt:lpstr>补正二</vt:lpstr>
      <vt:lpstr>基础功能详解二</vt:lpstr>
      <vt:lpstr>PowerPoint 演示文稿</vt:lpstr>
      <vt:lpstr>任务管理-QUARTZ</vt:lpstr>
      <vt:lpstr>任务管理-编写任务</vt:lpstr>
      <vt:lpstr>任务管理-编写任务</vt:lpstr>
      <vt:lpstr>任务管理-定义调度</vt:lpstr>
      <vt:lpstr>任务管理-定义调度</vt:lpstr>
      <vt:lpstr>任务管理-定义调度</vt:lpstr>
      <vt:lpstr>任务管理-定义调度</vt:lpstr>
      <vt:lpstr>任务管理-任务执行</vt:lpstr>
      <vt:lpstr>任务管理-任务执行</vt:lpstr>
      <vt:lpstr>任务管理-任务日志</vt:lpstr>
      <vt:lpstr>通知管理-通知配置</vt:lpstr>
      <vt:lpstr>通知管理-通知配置</vt:lpstr>
      <vt:lpstr>通知管理-通知配置</vt:lpstr>
      <vt:lpstr>通知管理-通知配置</vt:lpstr>
      <vt:lpstr>通知管理-通知模板</vt:lpstr>
      <vt:lpstr>通知管理-通知模板</vt:lpstr>
      <vt:lpstr>通知管理-通知发送</vt:lpstr>
      <vt:lpstr>通知管理-通知发送</vt:lpstr>
      <vt:lpstr>通知管理-通知发送</vt:lpstr>
      <vt:lpstr>通知管理-通知发送</vt:lpstr>
      <vt:lpstr>通知管理-通知效果</vt:lpstr>
      <vt:lpstr>通知管理-通知效果</vt:lpstr>
      <vt:lpstr>通知管理-通知列表</vt:lpstr>
      <vt:lpstr>通知管理-内置模板</vt:lpstr>
      <vt:lpstr>通知管理-内置模板</vt:lpstr>
      <vt:lpstr>通知管理-内置模板</vt:lpstr>
      <vt:lpstr>附件管理-参数配置</vt:lpstr>
      <vt:lpstr>附件管理-文件类型配置</vt:lpstr>
      <vt:lpstr>附件管理-PC端</vt:lpstr>
      <vt:lpstr>附件管理-PC端</vt:lpstr>
      <vt:lpstr>附件管理-移动端</vt:lpstr>
      <vt:lpstr>附件管理-移动端</vt:lpstr>
      <vt:lpstr>附件管理-前端接口</vt:lpstr>
      <vt:lpstr>附件管理-前端接口</vt:lpstr>
      <vt:lpstr>附件管理-前端接口</vt:lpstr>
      <vt:lpstr>附件管理-前端接口</vt:lpstr>
      <vt:lpstr>附件管理-服务层接口</vt:lpstr>
      <vt:lpstr>数据同步-总体说明</vt:lpstr>
      <vt:lpstr>数据同步-组织数据</vt:lpstr>
      <vt:lpstr>数据同步-组织数据</vt:lpstr>
      <vt:lpstr>数据同步-部门数据</vt:lpstr>
      <vt:lpstr>数据同步-部门数据</vt:lpstr>
      <vt:lpstr>数据同步-岗位数据</vt:lpstr>
      <vt:lpstr>数据同步-岗位数据</vt:lpstr>
      <vt:lpstr>数据同步-员工数据</vt:lpstr>
      <vt:lpstr>数据同步-员工数据</vt:lpstr>
      <vt:lpstr>数据同步-员工数据</vt:lpstr>
      <vt:lpstr>数据同步-工作信息</vt:lpstr>
      <vt:lpstr>数据同步-工作信息</vt:lpstr>
      <vt:lpstr>数据同步-工作信息</vt:lpstr>
      <vt:lpstr>数据同步-数据字典</vt:lpstr>
      <vt:lpstr>数据同步-数据字典</vt:lpstr>
      <vt:lpstr>数据同步-数据字典</vt:lpstr>
      <vt:lpstr>数据同步-数据字典</vt:lpstr>
      <vt:lpstr>数据同步-账户数据</vt:lpstr>
      <vt:lpstr>雪花主键</vt:lpstr>
      <vt:lpstr>雪花主键-参数配置</vt:lpstr>
      <vt:lpstr>雪花主键-代码生成</vt:lpstr>
      <vt:lpstr>雪花主键-主键赋值</vt:lpstr>
      <vt:lpstr>雪花主键-分配规则</vt:lpstr>
      <vt:lpstr>数据权限-无数据权限</vt:lpstr>
      <vt:lpstr>数据权限-无数据权限</vt:lpstr>
      <vt:lpstr>数据权限-创建者数据权限</vt:lpstr>
      <vt:lpstr>数据权限-创建者数据权限</vt:lpstr>
      <vt:lpstr>数据权限-创建者数据权限</vt:lpstr>
      <vt:lpstr>数据权限-部门数据权限</vt:lpstr>
      <vt:lpstr>数据权限-部门数据权限</vt:lpstr>
      <vt:lpstr>数据权限-部门数据权限</vt:lpstr>
      <vt:lpstr>数据权限-部门数据权限</vt:lpstr>
      <vt:lpstr>数据权限-通用数据权限</vt:lpstr>
      <vt:lpstr>数据权限-通用数据权限</vt:lpstr>
      <vt:lpstr>数据权限-通用数据权限</vt:lpstr>
      <vt:lpstr>数据权限-通用数据权限</vt:lpstr>
      <vt:lpstr>数据权限-通用数据权限</vt:lpstr>
      <vt:lpstr>数据权限-通用数据权限</vt:lpstr>
      <vt:lpstr>数据权限-通用数据权限</vt:lpstr>
      <vt:lpstr>数据权限-通用数据权限</vt:lpstr>
      <vt:lpstr>数据权限-组合使用</vt:lpstr>
      <vt:lpstr>数据权限-组合使用</vt:lpstr>
      <vt:lpstr>后续培训计划</vt:lpstr>
    </vt:vector>
  </TitlesOfParts>
  <Company>szlanyou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卢俊哲(联友科技-IS事业部研发二部M&amp;SC领域)</dc:creator>
  <cp:lastModifiedBy>ljzforever</cp:lastModifiedBy>
  <cp:revision>833</cp:revision>
  <dcterms:created xsi:type="dcterms:W3CDTF">2017-04-23T03:21:31Z</dcterms:created>
  <dcterms:modified xsi:type="dcterms:W3CDTF">2019-11-13T02:51:52Z</dcterms:modified>
</cp:coreProperties>
</file>