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488" r:id="rId2"/>
    <p:sldId id="489" r:id="rId3"/>
    <p:sldId id="490" r:id="rId4"/>
    <p:sldId id="491" r:id="rId5"/>
    <p:sldId id="275" r:id="rId6"/>
    <p:sldId id="276" r:id="rId7"/>
    <p:sldId id="492" r:id="rId8"/>
    <p:sldId id="480" r:id="rId9"/>
    <p:sldId id="481" r:id="rId10"/>
    <p:sldId id="464" r:id="rId11"/>
    <p:sldId id="465" r:id="rId12"/>
    <p:sldId id="482" r:id="rId13"/>
    <p:sldId id="466" r:id="rId14"/>
    <p:sldId id="467" r:id="rId15"/>
    <p:sldId id="468" r:id="rId16"/>
    <p:sldId id="483" r:id="rId17"/>
    <p:sldId id="469" r:id="rId18"/>
    <p:sldId id="470" r:id="rId19"/>
    <p:sldId id="471" r:id="rId20"/>
    <p:sldId id="472" r:id="rId21"/>
    <p:sldId id="473" r:id="rId22"/>
    <p:sldId id="474" r:id="rId23"/>
    <p:sldId id="484" r:id="rId24"/>
    <p:sldId id="485" r:id="rId25"/>
    <p:sldId id="486" r:id="rId26"/>
    <p:sldId id="487"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1" r:id="rId46"/>
    <p:sldId id="530" r:id="rId47"/>
    <p:sldId id="513" r:id="rId48"/>
    <p:sldId id="531" r:id="rId49"/>
    <p:sldId id="515" r:id="rId50"/>
    <p:sldId id="532" r:id="rId51"/>
    <p:sldId id="517" r:id="rId52"/>
    <p:sldId id="518" r:id="rId53"/>
    <p:sldId id="519" r:id="rId54"/>
    <p:sldId id="520" r:id="rId55"/>
    <p:sldId id="521" r:id="rId56"/>
    <p:sldId id="522" r:id="rId57"/>
    <p:sldId id="523" r:id="rId58"/>
    <p:sldId id="524" r:id="rId59"/>
    <p:sldId id="525" r:id="rId60"/>
    <p:sldId id="526" r:id="rId61"/>
    <p:sldId id="527" r:id="rId62"/>
    <p:sldId id="528" r:id="rId63"/>
    <p:sldId id="529" r:id="rId64"/>
    <p:sldId id="299"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9"/>
    <a:srgbClr val="012F47"/>
    <a:srgbClr val="DFE2EB"/>
    <a:srgbClr val="EF8201"/>
    <a:srgbClr val="FFFFFF"/>
    <a:srgbClr val="F0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9" autoAdjust="0"/>
    <p:restoredTop sz="94660"/>
  </p:normalViewPr>
  <p:slideViewPr>
    <p:cSldViewPr snapToGrid="0">
      <p:cViewPr varScale="1">
        <p:scale>
          <a:sx n="112" d="100"/>
          <a:sy n="112" d="100"/>
        </p:scale>
        <p:origin x="516"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3CC8C-C665-40A9-9F28-8FBF6A87A0E4}" type="datetimeFigureOut">
              <a:rPr lang="zh-CN" altLang="en-US" smtClean="0"/>
              <a:t>2019/11/21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D020A-4625-45EF-A556-C7886966C965}" type="slidenum">
              <a:rPr lang="zh-CN" altLang="en-US" smtClean="0"/>
              <a:t>‹#›</a:t>
            </a:fld>
            <a:endParaRPr lang="zh-CN" altLang="en-US"/>
          </a:p>
        </p:txBody>
      </p:sp>
    </p:spTree>
    <p:extLst>
      <p:ext uri="{BB962C8B-B14F-4D97-AF65-F5344CB8AC3E}">
        <p14:creationId xmlns:p14="http://schemas.microsoft.com/office/powerpoint/2010/main" val="909710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61682" y="2017059"/>
            <a:ext cx="9144000" cy="931863"/>
          </a:xfrm>
          <a:prstGeom prst="rect">
            <a:avLst/>
          </a:prstGeom>
        </p:spPr>
        <p:txBody>
          <a:bodyPr anchor="ctr"/>
          <a:lstStyle>
            <a:lvl1pPr algn="ctr">
              <a:defRPr lang="zh-CN" altLang="en-US" sz="4000" b="1" kern="1200"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r>
              <a:rPr lang="zh-CN" altLang="en-US" dirty="0" smtClean="0"/>
              <a:t>单击此处编辑封面标题样式</a:t>
            </a:r>
            <a:endParaRPr lang="zh-CN" altLang="en-US" dirty="0"/>
          </a:p>
        </p:txBody>
      </p:sp>
      <p:sp>
        <p:nvSpPr>
          <p:cNvPr id="3" name="副标题 2"/>
          <p:cNvSpPr>
            <a:spLocks noGrp="1"/>
          </p:cNvSpPr>
          <p:nvPr>
            <p:ph type="subTitle" idx="1" hasCustomPrompt="1"/>
          </p:nvPr>
        </p:nvSpPr>
        <p:spPr>
          <a:xfrm>
            <a:off x="6100482" y="3457824"/>
            <a:ext cx="3505200" cy="1363662"/>
          </a:xfrm>
          <a:prstGeom prst="rect">
            <a:avLst/>
          </a:prstGeom>
        </p:spPr>
        <p:txBody>
          <a:bodyPr/>
          <a:lstStyle>
            <a:lvl1pPr marL="0" indent="0" algn="l">
              <a:buNone/>
              <a:defRPr sz="2000">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单击此处编辑封面副标题样式</a:t>
            </a:r>
            <a:endParaRPr lang="zh-CN" altLang="en-US" dirty="0"/>
          </a:p>
        </p:txBody>
      </p:sp>
      <p:sp>
        <p:nvSpPr>
          <p:cNvPr id="6" name="任意多边形 5"/>
          <p:cNvSpPr/>
          <p:nvPr userDrawn="1"/>
        </p:nvSpPr>
        <p:spPr>
          <a:xfrm>
            <a:off x="9212502" y="2017059"/>
            <a:ext cx="2979494" cy="4240865"/>
          </a:xfrm>
          <a:custGeom>
            <a:avLst/>
            <a:gdLst>
              <a:gd name="connsiteX0" fmla="*/ 2979494 w 2979494"/>
              <a:gd name="connsiteY0" fmla="*/ 0 h 4245193"/>
              <a:gd name="connsiteX1" fmla="*/ 2979494 w 2979494"/>
              <a:gd name="connsiteY1" fmla="*/ 4245193 h 4245193"/>
              <a:gd name="connsiteX2" fmla="*/ 0 w 2979494"/>
              <a:gd name="connsiteY2" fmla="*/ 4245193 h 4245193"/>
              <a:gd name="connsiteX3" fmla="*/ 2979494 w 2979494"/>
              <a:gd name="connsiteY3" fmla="*/ 0 h 4245193"/>
            </a:gdLst>
            <a:ahLst/>
            <a:cxnLst>
              <a:cxn ang="0">
                <a:pos x="connsiteX0" y="connsiteY0"/>
              </a:cxn>
              <a:cxn ang="0">
                <a:pos x="connsiteX1" y="connsiteY1"/>
              </a:cxn>
              <a:cxn ang="0">
                <a:pos x="connsiteX2" y="connsiteY2"/>
              </a:cxn>
              <a:cxn ang="0">
                <a:pos x="connsiteX3" y="connsiteY3"/>
              </a:cxn>
            </a:cxnLst>
            <a:rect l="l" t="t" r="r" b="b"/>
            <a:pathLst>
              <a:path w="2979494" h="4245193">
                <a:moveTo>
                  <a:pt x="2979494" y="0"/>
                </a:moveTo>
                <a:lnTo>
                  <a:pt x="2979494" y="4245193"/>
                </a:lnTo>
                <a:lnTo>
                  <a:pt x="0" y="4245193"/>
                </a:lnTo>
                <a:lnTo>
                  <a:pt x="2979494" y="0"/>
                </a:lnTo>
                <a:close/>
              </a:path>
            </a:pathLst>
          </a:custGeom>
          <a:solidFill>
            <a:srgbClr val="DFE2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841" y="424734"/>
            <a:ext cx="3911111" cy="495238"/>
          </a:xfrm>
          <a:prstGeom prst="rect">
            <a:avLst/>
          </a:prstGeom>
        </p:spPr>
      </p:pic>
    </p:spTree>
    <p:extLst>
      <p:ext uri="{BB962C8B-B14F-4D97-AF65-F5344CB8AC3E}">
        <p14:creationId xmlns:p14="http://schemas.microsoft.com/office/powerpoint/2010/main" val="147916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5" name="Line 5"/>
          <p:cNvSpPr>
            <a:spLocks noChangeShapeType="1"/>
          </p:cNvSpPr>
          <p:nvPr userDrawn="1"/>
        </p:nvSpPr>
        <p:spPr bwMode="auto">
          <a:xfrm flipV="1">
            <a:off x="3311691" y="164638"/>
            <a:ext cx="0" cy="5952661"/>
          </a:xfrm>
          <a:prstGeom prst="line">
            <a:avLst/>
          </a:prstGeom>
          <a:noFill/>
          <a:ln w="76200">
            <a:solidFill>
              <a:sysClr val="window" lastClr="FFFFFF">
                <a:lumMod val="85000"/>
              </a:sysClr>
            </a:solidFill>
            <a:beve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5163" tIns="42584" rIns="85163" bIns="42584"/>
          <a:lstStyle/>
          <a:p>
            <a:pPr defTabSz="1166677" eaLnBrk="0" hangingPunct="0">
              <a:defRPr/>
            </a:pPr>
            <a:endParaRPr lang="zh-CN" altLang="en-US" sz="2040" kern="0">
              <a:solidFill>
                <a:srgbClr val="000000"/>
              </a:solidFill>
              <a:latin typeface="Arial" panose="020B0604020202020204" pitchFamily="34" charset="0"/>
            </a:endParaRPr>
          </a:p>
        </p:txBody>
      </p:sp>
      <p:sp>
        <p:nvSpPr>
          <p:cNvPr id="6" name="Rectangle 7"/>
          <p:cNvSpPr>
            <a:spLocks noChangeArrowheads="1"/>
          </p:cNvSpPr>
          <p:nvPr userDrawn="1"/>
        </p:nvSpPr>
        <p:spPr bwMode="auto">
          <a:xfrm>
            <a:off x="815937" y="2368077"/>
            <a:ext cx="1565255" cy="82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5163" tIns="42584" rIns="85163" bIns="42584" anchor="ctr">
            <a:spAutoFit/>
          </a:bodyPr>
          <a:lstStyle/>
          <a:p>
            <a:pPr algn="ctr" defTabSz="1166677" eaLnBrk="0" fontAlgn="base" hangingPunct="0">
              <a:spcBef>
                <a:spcPct val="0"/>
              </a:spcBef>
              <a:spcAft>
                <a:spcPct val="0"/>
              </a:spcAft>
              <a:buFont typeface="Arial" panose="020B0604020202020204" pitchFamily="34" charset="0"/>
              <a:buNone/>
            </a:pPr>
            <a:r>
              <a:rPr lang="zh-CN" altLang="en-US"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目录</a:t>
            </a:r>
            <a:r>
              <a:rPr lang="zh-CN" altLang="en-US" sz="2400" b="1" dirty="0">
                <a:solidFill>
                  <a:srgbClr val="000000"/>
                </a:solidFill>
                <a:latin typeface="思源黑体 CN Heavy" panose="020B0A00000000000000" pitchFamily="34" charset="-122"/>
                <a:ea typeface="思源黑体 CN Heavy" panose="020B0A00000000000000" pitchFamily="34" charset="-122"/>
                <a:sym typeface="微软雅黑" panose="020B0503020204020204" pitchFamily="34" charset="-122"/>
              </a:rPr>
              <a:t> </a:t>
            </a:r>
          </a:p>
          <a:p>
            <a:pPr algn="ctr" defTabSz="1166677" eaLnBrk="0" fontAlgn="base" hangingPunct="0">
              <a:spcBef>
                <a:spcPct val="0"/>
              </a:spcBef>
              <a:spcAft>
                <a:spcPct val="0"/>
              </a:spcAft>
              <a:buFont typeface="Arial" panose="020B0604020202020204" pitchFamily="34" charset="0"/>
              <a:buNone/>
            </a:pPr>
            <a:r>
              <a:rPr lang="en-US" altLang="zh-CN" sz="2400" b="1" dirty="0">
                <a:solidFill>
                  <a:srgbClr val="012F47"/>
                </a:solidFill>
                <a:latin typeface="思源黑体 CN Heavy" panose="020B0A00000000000000" pitchFamily="34" charset="-122"/>
                <a:ea typeface="思源黑体 CN Heavy" panose="020B0A00000000000000" pitchFamily="34" charset="-122"/>
                <a:sym typeface="微软雅黑" panose="020B0503020204020204" pitchFamily="34" charset="-122"/>
              </a:rPr>
              <a:t>Contents</a:t>
            </a:r>
            <a:endParaRPr lang="zh-CN" altLang="en-US" sz="2400" dirty="0">
              <a:solidFill>
                <a:srgbClr val="012F47"/>
              </a:solidFill>
              <a:latin typeface="思源黑体 CN Heavy" panose="020B0A00000000000000" pitchFamily="34" charset="-122"/>
              <a:ea typeface="思源黑体 CN Heavy" panose="020B0A00000000000000" pitchFamily="34" charset="-122"/>
            </a:endParaRPr>
          </a:p>
        </p:txBody>
      </p:sp>
      <p:sp>
        <p:nvSpPr>
          <p:cNvPr id="7" name="文本占位符 2"/>
          <p:cNvSpPr>
            <a:spLocks noGrp="1"/>
          </p:cNvSpPr>
          <p:nvPr>
            <p:ph type="body" sz="quarter" idx="10" hasCustomPrompt="1"/>
          </p:nvPr>
        </p:nvSpPr>
        <p:spPr>
          <a:xfrm>
            <a:off x="4463819" y="2276872"/>
            <a:ext cx="5537299" cy="1007072"/>
          </a:xfrm>
          <a:prstGeom prst="rect">
            <a:avLst/>
          </a:prstGeom>
        </p:spPr>
        <p:txBody>
          <a:bodyPr anchor="ctr"/>
          <a:lstStyle>
            <a:lvl1pPr marL="0" indent="-431989">
              <a:lnSpc>
                <a:spcPct val="150000"/>
              </a:lnSpc>
              <a:buClr>
                <a:srgbClr val="EF8201"/>
              </a:buClr>
              <a:buFont typeface="Wingdings" panose="05000000000000000000" pitchFamily="2" charset="2"/>
              <a:buChar char="n"/>
              <a:defRPr sz="2000" b="1">
                <a:latin typeface="思源黑体 CN Medium" panose="020B0600000000000000" pitchFamily="34" charset="-122"/>
                <a:ea typeface="思源黑体 CN Medium" panose="020B0600000000000000" pitchFamily="34" charset="-122"/>
              </a:defRPr>
            </a:lvl1pPr>
            <a:lvl2pPr>
              <a:defRPr sz="2667">
                <a:latin typeface="微软雅黑" panose="020B0503020204020204" pitchFamily="34" charset="-122"/>
                <a:ea typeface="微软雅黑" panose="020B0503020204020204" pitchFamily="34" charset="-122"/>
              </a:defRPr>
            </a:lvl2pPr>
            <a:lvl3pPr>
              <a:defRPr sz="2667">
                <a:latin typeface="微软雅黑" panose="020B0503020204020204" pitchFamily="34" charset="-122"/>
                <a:ea typeface="微软雅黑" panose="020B0503020204020204" pitchFamily="34" charset="-122"/>
              </a:defRPr>
            </a:lvl3pPr>
            <a:lvl4pPr>
              <a:defRPr sz="2667">
                <a:latin typeface="微软雅黑" panose="020B0503020204020204" pitchFamily="34" charset="-122"/>
                <a:ea typeface="微软雅黑" panose="020B0503020204020204" pitchFamily="34" charset="-122"/>
              </a:defRPr>
            </a:lvl4pPr>
            <a:lvl5pPr>
              <a:defRPr sz="2667">
                <a:latin typeface="微软雅黑" panose="020B0503020204020204" pitchFamily="34" charset="-122"/>
                <a:ea typeface="微软雅黑" panose="020B0503020204020204" pitchFamily="34" charset="-122"/>
              </a:defRPr>
            </a:lvl5pPr>
          </a:lstStyle>
          <a:p>
            <a:pPr lvl="0"/>
            <a:r>
              <a:rPr lang="zh-CN" altLang="en-US" dirty="0" smtClean="0"/>
              <a:t>单击此处编辑标题样式</a:t>
            </a:r>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601083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143339" y="82047"/>
            <a:ext cx="3746982" cy="46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372" tIns="38686" rIns="77372" bIns="38686" anchor="ctr">
            <a:spAutoFit/>
          </a:bodyPr>
          <a:lstStyle>
            <a:lvl1pPr algn="l">
              <a:defRPr lang="zh-CN" altLang="en-US" sz="2800" b="1" dirty="0">
                <a:solidFill>
                  <a:schemeClr val="tx1">
                    <a:lumMod val="75000"/>
                    <a:lumOff val="25000"/>
                  </a:schemeClr>
                </a:solidFill>
                <a:latin typeface="思源黑体 CN Heavy" panose="020B0A00000000000000" pitchFamily="34" charset="-122"/>
                <a:ea typeface="思源黑体 CN Heavy" panose="020B0A00000000000000" pitchFamily="34" charset="-122"/>
                <a:cs typeface="+mn-cs"/>
              </a:defRPr>
            </a:lvl1pPr>
          </a:lstStyle>
          <a:p>
            <a:pPr marL="0" lvl="0">
              <a:spcBef>
                <a:spcPct val="50000"/>
              </a:spcBef>
            </a:pPr>
            <a:r>
              <a:rPr lang="zh-CN" altLang="en-US" dirty="0" smtClean="0"/>
              <a:t>单击此处编辑标题样式</a:t>
            </a:r>
            <a:endParaRPr lang="zh-CN" altLang="en-US" dirty="0"/>
          </a:p>
        </p:txBody>
      </p:sp>
      <p:sp>
        <p:nvSpPr>
          <p:cNvPr id="6" name="副标题 2"/>
          <p:cNvSpPr>
            <a:spLocks noGrp="1"/>
          </p:cNvSpPr>
          <p:nvPr>
            <p:ph type="subTitle" idx="1" hasCustomPrompt="1"/>
          </p:nvPr>
        </p:nvSpPr>
        <p:spPr>
          <a:xfrm>
            <a:off x="674965" y="1370125"/>
            <a:ext cx="79173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nSpc>
                <a:spcPct val="130000"/>
              </a:lnSpc>
              <a:buFontTx/>
              <a:buNone/>
              <a:defRPr lang="zh-CN" altLang="en-US" sz="2000" b="0">
                <a:solidFill>
                  <a:schemeClr val="tx1">
                    <a:lumMod val="75000"/>
                    <a:lumOff val="25000"/>
                  </a:schemeClr>
                </a:solidFill>
                <a:latin typeface="思源黑体 CN Normal" panose="020B0400000000000000" pitchFamily="34" charset="-122"/>
                <a:ea typeface="思源黑体 CN Normal" panose="020B0400000000000000" pitchFamily="34" charset="-122"/>
              </a:defRPr>
            </a:lvl1pPr>
          </a:lstStyle>
          <a:p>
            <a:pPr marL="0" lvl="0">
              <a:lnSpc>
                <a:spcPct val="150000"/>
              </a:lnSpc>
            </a:pPr>
            <a:r>
              <a:rPr lang="zh-CN" altLang="en-US" dirty="0" smtClean="0"/>
              <a:t>单击此处编辑内容样式</a:t>
            </a:r>
            <a:endParaRPr lang="zh-CN" altLang="en-US" dirty="0"/>
          </a:p>
        </p:txBody>
      </p:sp>
      <p:cxnSp>
        <p:nvCxnSpPr>
          <p:cNvPr id="7" name="直接连接符 6"/>
          <p:cNvCxnSpPr/>
          <p:nvPr userDrawn="1"/>
        </p:nvCxnSpPr>
        <p:spPr bwMode="auto">
          <a:xfrm>
            <a:off x="-662" y="644691"/>
            <a:ext cx="5712619" cy="0"/>
          </a:xfrm>
          <a:prstGeom prst="line">
            <a:avLst/>
          </a:prstGeom>
          <a:gradFill rotWithShape="0">
            <a:gsLst>
              <a:gs pos="0">
                <a:srgbClr val="FFFFFF"/>
              </a:gs>
              <a:gs pos="29999">
                <a:srgbClr val="FF0000"/>
              </a:gs>
              <a:gs pos="100000">
                <a:srgbClr val="C00000"/>
              </a:gs>
            </a:gsLst>
            <a:lin ang="5400000" scaled="1"/>
          </a:gradFill>
          <a:ln w="25400" cap="flat" cmpd="sng" algn="ctr">
            <a:solidFill>
              <a:srgbClr val="012F4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3779095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pic>
        <p:nvPicPr>
          <p:cNvPr id="6" name="Picture 9" descr="PE01561_"/>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24192" y="3621022"/>
            <a:ext cx="3744416" cy="2483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userDrawn="1"/>
        </p:nvSpPr>
        <p:spPr bwMode="auto">
          <a:xfrm>
            <a:off x="548747" y="1044155"/>
            <a:ext cx="4243726"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chemeClr val="tx1">
                    <a:lumMod val="75000"/>
                    <a:lumOff val="25000"/>
                  </a:schemeClr>
                </a:solidFill>
                <a:effectLst>
                  <a:outerShdw blurRad="38100" dist="38100" dir="2700000" algn="tl">
                    <a:srgbClr val="C0C0C0"/>
                  </a:outerShdw>
                </a:effectLst>
                <a:latin typeface="Arial Black" panose="020B0A04020102020204" pitchFamily="34" charset="0"/>
              </a:rPr>
              <a:t>Thank you</a:t>
            </a:r>
            <a:r>
              <a:rPr lang="en-US" altLang="zh-CN" sz="5333" b="1" dirty="0">
                <a:solidFill>
                  <a:schemeClr val="tx1">
                    <a:lumMod val="75000"/>
                    <a:lumOff val="25000"/>
                  </a:schemeClr>
                </a:solidFill>
                <a:effectLst>
                  <a:outerShdw blurRad="38100" dist="38100" dir="2700000" algn="tl">
                    <a:srgbClr val="C0C0C0"/>
                  </a:outerShdw>
                </a:effectLst>
              </a:rPr>
              <a:t> </a:t>
            </a:r>
          </a:p>
        </p:txBody>
      </p:sp>
      <p:sp>
        <p:nvSpPr>
          <p:cNvPr id="8" name="Text Box 11"/>
          <p:cNvSpPr txBox="1">
            <a:spLocks noChangeArrowheads="1"/>
          </p:cNvSpPr>
          <p:nvPr userDrawn="1"/>
        </p:nvSpPr>
        <p:spPr bwMode="auto">
          <a:xfrm>
            <a:off x="4861929" y="2692595"/>
            <a:ext cx="2064989" cy="91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200">
                <a:solidFill>
                  <a:schemeClr val="tx1"/>
                </a:solidFill>
                <a:latin typeface="Times New Roman" panose="02020603050405020304" pitchFamily="18" charset="0"/>
                <a:ea typeface="宋体" panose="02010600030101010101" pitchFamily="2" charset="-122"/>
              </a:defRPr>
            </a:lvl1pPr>
            <a:lvl2pPr marL="742950" indent="-285750">
              <a:defRPr sz="1200">
                <a:solidFill>
                  <a:schemeClr val="tx1"/>
                </a:solidFill>
                <a:latin typeface="Times New Roman" panose="02020603050405020304" pitchFamily="18" charset="0"/>
                <a:ea typeface="宋体" panose="02010600030101010101" pitchFamily="2" charset="-122"/>
              </a:defRPr>
            </a:lvl2pPr>
            <a:lvl3pPr marL="1143000" indent="-228600">
              <a:defRPr sz="1200">
                <a:solidFill>
                  <a:schemeClr val="tx1"/>
                </a:solidFill>
                <a:latin typeface="Times New Roman" panose="02020603050405020304" pitchFamily="18" charset="0"/>
                <a:ea typeface="宋体" panose="02010600030101010101" pitchFamily="2" charset="-122"/>
              </a:defRPr>
            </a:lvl3pPr>
            <a:lvl4pPr marL="1600200" indent="-228600">
              <a:defRPr sz="1200">
                <a:solidFill>
                  <a:schemeClr val="tx1"/>
                </a:solidFill>
                <a:latin typeface="Times New Roman" panose="02020603050405020304" pitchFamily="18" charset="0"/>
                <a:ea typeface="宋体" panose="02010600030101010101" pitchFamily="2" charset="-122"/>
              </a:defRPr>
            </a:lvl4pPr>
            <a:lvl5pPr marL="2057400" indent="-22860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5333" b="1" i="1" dirty="0">
                <a:solidFill>
                  <a:srgbClr val="FF0000"/>
                </a:solidFill>
                <a:effectLst>
                  <a:outerShdw blurRad="38100" dist="38100" dir="2700000" algn="tl">
                    <a:srgbClr val="C0C0C0"/>
                  </a:outerShdw>
                </a:effectLst>
                <a:latin typeface="Arial Black" panose="020B0A04020102020204" pitchFamily="34" charset="0"/>
              </a:rPr>
              <a:t>Q</a:t>
            </a:r>
            <a:r>
              <a:rPr lang="en-US" altLang="zh-CN" sz="5333" b="1" i="1" dirty="0">
                <a:solidFill>
                  <a:srgbClr val="3366FF"/>
                </a:solidFill>
                <a:effectLst>
                  <a:outerShdw blurRad="38100" dist="38100" dir="2700000" algn="tl">
                    <a:srgbClr val="C0C0C0"/>
                  </a:outerShdw>
                </a:effectLst>
                <a:latin typeface="Arial Black" panose="020B0A04020102020204" pitchFamily="34" charset="0"/>
              </a:rPr>
              <a:t>&amp;</a:t>
            </a:r>
            <a:r>
              <a:rPr lang="en-US" altLang="zh-CN" sz="5333" b="1" i="1" dirty="0">
                <a:solidFill>
                  <a:srgbClr val="33CC33"/>
                </a:solidFill>
                <a:effectLst>
                  <a:outerShdw blurRad="38100" dist="38100" dir="2700000" algn="tl">
                    <a:srgbClr val="C0C0C0"/>
                  </a:outerShdw>
                </a:effectLst>
                <a:latin typeface="Arial Black" panose="020B0A04020102020204" pitchFamily="34" charset="0"/>
              </a:rPr>
              <a:t>A</a:t>
            </a:r>
            <a:r>
              <a:rPr lang="en-US" altLang="zh-CN" sz="5333" b="1" dirty="0">
                <a:effectLst>
                  <a:outerShdw blurRad="38100" dist="38100" dir="2700000" algn="tl">
                    <a:srgbClr val="C0C0C0"/>
                  </a:outerShdw>
                </a:effectLst>
              </a:rPr>
              <a:t> </a:t>
            </a:r>
          </a:p>
        </p:txBody>
      </p:sp>
      <p:pic>
        <p:nvPicPr>
          <p:cNvPr id="10" name="图片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113332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导指摘">
    <p:spTree>
      <p:nvGrpSpPr>
        <p:cNvPr id="1" name=""/>
        <p:cNvGrpSpPr/>
        <p:nvPr/>
      </p:nvGrpSpPr>
      <p:grpSpPr>
        <a:xfrm>
          <a:off x="0" y="0"/>
          <a:ext cx="0" cy="0"/>
          <a:chOff x="0" y="0"/>
          <a:chExt cx="0" cy="0"/>
        </a:xfrm>
      </p:grpSpPr>
      <p:sp>
        <p:nvSpPr>
          <p:cNvPr id="3" name="矩形 106"/>
          <p:cNvSpPr>
            <a:spLocks noChangeArrowheads="1"/>
          </p:cNvSpPr>
          <p:nvPr userDrawn="1"/>
        </p:nvSpPr>
        <p:spPr bwMode="auto">
          <a:xfrm>
            <a:off x="3119669"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领 导 指 摘</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428491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附件">
    <p:spTree>
      <p:nvGrpSpPr>
        <p:cNvPr id="1" name=""/>
        <p:cNvGrpSpPr/>
        <p:nvPr/>
      </p:nvGrpSpPr>
      <p:grpSpPr>
        <a:xfrm>
          <a:off x="0" y="0"/>
          <a:ext cx="0" cy="0"/>
          <a:chOff x="0" y="0"/>
          <a:chExt cx="0" cy="0"/>
        </a:xfrm>
      </p:grpSpPr>
      <p:sp>
        <p:nvSpPr>
          <p:cNvPr id="4" name="矩形 106"/>
          <p:cNvSpPr>
            <a:spLocks noChangeArrowheads="1"/>
          </p:cNvSpPr>
          <p:nvPr userDrawn="1"/>
        </p:nvSpPr>
        <p:spPr bwMode="auto">
          <a:xfrm>
            <a:off x="3311691" y="1983712"/>
            <a:ext cx="5468224" cy="93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163" tIns="51581" rIns="103163" bIns="51581"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5400" b="1" dirty="0" smtClean="0">
                <a:solidFill>
                  <a:schemeClr val="tx1">
                    <a:lumMod val="75000"/>
                    <a:lumOff val="25000"/>
                  </a:schemeClr>
                </a:solidFill>
                <a:latin typeface="思源黑体 CN Heavy" panose="020B0A00000000000000" pitchFamily="34" charset="-122"/>
                <a:ea typeface="思源黑体 CN Heavy" panose="020B0A00000000000000" pitchFamily="34" charset="-122"/>
              </a:rPr>
              <a:t>附   件</a:t>
            </a:r>
            <a:endParaRPr lang="zh-CN" altLang="en-US" sz="5400" b="1" dirty="0">
              <a:solidFill>
                <a:schemeClr val="tx1">
                  <a:lumMod val="75000"/>
                  <a:lumOff val="25000"/>
                </a:schemeClr>
              </a:solidFill>
              <a:latin typeface="思源黑体 CN Heavy" panose="020B0A00000000000000" pitchFamily="34" charset="-122"/>
              <a:ea typeface="思源黑体 CN Heavy" panose="020B0A00000000000000" pitchFamily="34" charset="-122"/>
            </a:endParaRP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6372" y="424734"/>
            <a:ext cx="1866667" cy="495238"/>
          </a:xfrm>
          <a:prstGeom prst="rect">
            <a:avLst/>
          </a:prstGeom>
        </p:spPr>
      </p:pic>
    </p:spTree>
    <p:extLst>
      <p:ext uri="{BB962C8B-B14F-4D97-AF65-F5344CB8AC3E}">
        <p14:creationId xmlns:p14="http://schemas.microsoft.com/office/powerpoint/2010/main" val="284620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正方形/長方形 2"/>
          <p:cNvSpPr/>
          <p:nvPr userDrawn="1"/>
        </p:nvSpPr>
        <p:spPr>
          <a:xfrm>
            <a:off x="0" y="0"/>
            <a:ext cx="12192000" cy="6858000"/>
          </a:xfrm>
          <a:prstGeom prst="rect">
            <a:avLst/>
          </a:prstGeom>
          <a:gradFill flip="none" rotWithShape="1">
            <a:gsLst>
              <a:gs pos="0">
                <a:schemeClr val="bg1">
                  <a:lumMod val="85000"/>
                </a:schemeClr>
              </a:gs>
              <a:gs pos="43000">
                <a:schemeClr val="bg1">
                  <a:lumMod val="46000"/>
                  <a:lumOff val="54000"/>
                  <a:alpha val="3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15"/>
          </a:p>
        </p:txBody>
      </p:sp>
      <p:sp>
        <p:nvSpPr>
          <p:cNvPr id="4" name="矩形 3"/>
          <p:cNvSpPr/>
          <p:nvPr userDrawn="1"/>
        </p:nvSpPr>
        <p:spPr>
          <a:xfrm>
            <a:off x="0" y="6262255"/>
            <a:ext cx="12191996" cy="595745"/>
          </a:xfrm>
          <a:prstGeom prst="rect">
            <a:avLst/>
          </a:prstGeom>
          <a:solidFill>
            <a:srgbClr val="EF8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userDrawn="1"/>
        </p:nvSpPr>
        <p:spPr>
          <a:xfrm>
            <a:off x="8794376" y="6262254"/>
            <a:ext cx="3397620" cy="595746"/>
          </a:xfrm>
          <a:custGeom>
            <a:avLst/>
            <a:gdLst>
              <a:gd name="connsiteX0" fmla="*/ 418126 w 3397620"/>
              <a:gd name="connsiteY0" fmla="*/ 0 h 595747"/>
              <a:gd name="connsiteX1" fmla="*/ 3397620 w 3397620"/>
              <a:gd name="connsiteY1" fmla="*/ 0 h 595747"/>
              <a:gd name="connsiteX2" fmla="*/ 3397620 w 3397620"/>
              <a:gd name="connsiteY2" fmla="*/ 595747 h 595747"/>
              <a:gd name="connsiteX3" fmla="*/ 0 w 3397620"/>
              <a:gd name="connsiteY3" fmla="*/ 595747 h 595747"/>
              <a:gd name="connsiteX4" fmla="*/ 418126 w 3397620"/>
              <a:gd name="connsiteY4" fmla="*/ 0 h 59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7620" h="595747">
                <a:moveTo>
                  <a:pt x="418126" y="0"/>
                </a:moveTo>
                <a:lnTo>
                  <a:pt x="3397620" y="0"/>
                </a:lnTo>
                <a:lnTo>
                  <a:pt x="3397620" y="595747"/>
                </a:lnTo>
                <a:lnTo>
                  <a:pt x="0" y="595747"/>
                </a:lnTo>
                <a:lnTo>
                  <a:pt x="418126" y="0"/>
                </a:lnTo>
                <a:close/>
              </a:path>
            </a:pathLst>
          </a:custGeom>
          <a:solidFill>
            <a:srgbClr val="012F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userDrawn="1"/>
        </p:nvSpPr>
        <p:spPr>
          <a:xfrm>
            <a:off x="9835904" y="6406236"/>
            <a:ext cx="2067601" cy="307777"/>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专业 ● 服务 ● 共创价值</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8" name="灯片编号占位符 7"/>
          <p:cNvSpPr txBox="1">
            <a:spLocks/>
          </p:cNvSpPr>
          <p:nvPr userDrawn="1"/>
        </p:nvSpPr>
        <p:spPr>
          <a:xfrm>
            <a:off x="8289546" y="6406236"/>
            <a:ext cx="504826"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5866B30-BDE5-4977-9A7E-1A0FEAD1CAC5}" type="slidenum">
              <a:rPr lang="zh-CN" altLang="en-US" sz="1800" kern="1200" smtClean="0">
                <a:solidFill>
                  <a:schemeClr val="bg1"/>
                </a:solidFill>
                <a:latin typeface="微软雅黑" panose="020B0503020204020204" pitchFamily="34" charset="-122"/>
                <a:ea typeface="微软雅黑" panose="020B0503020204020204" pitchFamily="34" charset="-122"/>
                <a:cs typeface="+mn-cs"/>
              </a:rPr>
              <a:pPr algn="ctr"/>
              <a:t>‹#›</a:t>
            </a:fld>
            <a:endParaRPr lang="zh-CN" altLang="en-US" sz="1800" kern="1200" dirty="0">
              <a:solidFill>
                <a:schemeClr val="bg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20057434"/>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2" r:id="rId4"/>
    <p:sldLayoutId id="2147483655" r:id="rId5"/>
    <p:sldLayoutId id="214748365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397801" cy="465926"/>
          </a:xfrm>
        </p:spPr>
        <p:txBody>
          <a:bodyPr/>
          <a:lstStyle/>
          <a:p>
            <a:r>
              <a:rPr lang="zh-CN" altLang="en-US" dirty="0" smtClean="0"/>
              <a:t>补正一</a:t>
            </a:r>
            <a:r>
              <a:rPr lang="en-US" altLang="zh-CN" dirty="0" smtClean="0"/>
              <a:t> </a:t>
            </a:r>
            <a:r>
              <a:rPr lang="zh-CN" altLang="en-US" dirty="0" smtClean="0"/>
              <a:t>通知</a:t>
            </a:r>
            <a:r>
              <a:rPr lang="zh-CN" altLang="en-US" dirty="0"/>
              <a:t>管理</a:t>
            </a:r>
            <a:r>
              <a:rPr lang="en-US" altLang="zh-CN" dirty="0"/>
              <a:t>-</a:t>
            </a:r>
            <a:r>
              <a:rPr lang="zh-CN" altLang="en-US" dirty="0"/>
              <a:t>通知配置</a:t>
            </a:r>
          </a:p>
        </p:txBody>
      </p:sp>
      <p:sp>
        <p:nvSpPr>
          <p:cNvPr id="3" name="副标题 2"/>
          <p:cNvSpPr>
            <a:spLocks noGrp="1"/>
          </p:cNvSpPr>
          <p:nvPr>
            <p:ph type="subTitle" idx="1"/>
          </p:nvPr>
        </p:nvSpPr>
        <p:spPr>
          <a:xfrm>
            <a:off x="204946" y="840286"/>
            <a:ext cx="4922531" cy="4996269"/>
          </a:xfrm>
        </p:spPr>
        <p:txBody>
          <a:bodyPr/>
          <a:lstStyle/>
          <a:p>
            <a:r>
              <a:rPr lang="zh-CN" altLang="en-US" dirty="0"/>
              <a:t>对于发送</a:t>
            </a:r>
            <a:r>
              <a:rPr lang="en-US" altLang="zh-CN" dirty="0" err="1"/>
              <a:t>Webhook</a:t>
            </a:r>
            <a:r>
              <a:rPr lang="zh-CN" altLang="en-US" dirty="0"/>
              <a:t>通知，还需在钉钉中作以下</a:t>
            </a:r>
            <a:r>
              <a:rPr lang="zh-CN" altLang="en-US" dirty="0" smtClean="0"/>
              <a:t>设置</a:t>
            </a:r>
            <a:endParaRPr lang="en-US" altLang="zh-CN" dirty="0" smtClean="0"/>
          </a:p>
          <a:p>
            <a:pPr marL="171450" indent="-171450">
              <a:buFont typeface="Wingdings" panose="05000000000000000000" pitchFamily="2" charset="2"/>
              <a:buChar char="l"/>
            </a:pPr>
            <a:r>
              <a:rPr lang="zh-CN" altLang="en-US" sz="1200" dirty="0" smtClean="0"/>
              <a:t>在</a:t>
            </a:r>
            <a:r>
              <a:rPr lang="zh-CN" altLang="en-US" sz="1200" dirty="0"/>
              <a:t>我→机器人管理中，添加自定义机器人</a:t>
            </a:r>
          </a:p>
          <a:p>
            <a:pPr marL="171450" indent="-171450">
              <a:buFont typeface="Wingdings" panose="05000000000000000000" pitchFamily="2" charset="2"/>
              <a:buChar char="l"/>
            </a:pPr>
            <a:r>
              <a:rPr lang="zh-CN" altLang="en-US" sz="1200" dirty="0" smtClean="0"/>
              <a:t>自定义</a:t>
            </a:r>
            <a:r>
              <a:rPr lang="zh-CN" altLang="en-US" sz="1200" dirty="0"/>
              <a:t>机器人名称，并指定添加的群组</a:t>
            </a:r>
          </a:p>
          <a:p>
            <a:pPr marL="171450" indent="-171450">
              <a:buFont typeface="Wingdings" panose="05000000000000000000" pitchFamily="2" charset="2"/>
              <a:buChar char="l"/>
            </a:pPr>
            <a:r>
              <a:rPr lang="zh-CN" altLang="en-US" sz="1200" dirty="0" smtClean="0"/>
              <a:t>选择</a:t>
            </a:r>
            <a:r>
              <a:rPr lang="zh-CN" altLang="en-US" sz="1200" dirty="0"/>
              <a:t>推送安全设置</a:t>
            </a:r>
          </a:p>
          <a:p>
            <a:pPr marL="857250" lvl="1" indent="-171450">
              <a:buFont typeface="Wingdings" panose="05000000000000000000" pitchFamily="2" charset="2"/>
              <a:buChar char="l"/>
            </a:pPr>
            <a:r>
              <a:rPr lang="zh-CN" altLang="en-US" sz="1200" dirty="0" smtClean="0">
                <a:latin typeface="思源黑体 CN Normal" panose="020B0400000000000000" pitchFamily="34" charset="-122"/>
                <a:ea typeface="思源黑体 CN Normal" panose="020B0400000000000000" pitchFamily="34" charset="-122"/>
              </a:rPr>
              <a:t>自定义</a:t>
            </a:r>
            <a:r>
              <a:rPr lang="zh-CN" altLang="en-US" sz="1200" dirty="0">
                <a:latin typeface="思源黑体 CN Normal" panose="020B0400000000000000" pitchFamily="34" charset="-122"/>
                <a:ea typeface="思源黑体 CN Normal" panose="020B0400000000000000" pitchFamily="34" charset="-122"/>
              </a:rPr>
              <a:t>关键词：最多可以设置</a:t>
            </a:r>
            <a:r>
              <a:rPr lang="en-US" altLang="zh-CN" sz="1200" dirty="0">
                <a:latin typeface="思源黑体 CN Normal" panose="020B0400000000000000" pitchFamily="34" charset="-122"/>
                <a:ea typeface="思源黑体 CN Normal" panose="020B0400000000000000" pitchFamily="34" charset="-122"/>
              </a:rPr>
              <a:t>10</a:t>
            </a:r>
            <a:r>
              <a:rPr lang="zh-CN" altLang="en-US" sz="1200" dirty="0">
                <a:latin typeface="思源黑体 CN Normal" panose="020B0400000000000000" pitchFamily="34" charset="-122"/>
                <a:ea typeface="思源黑体 CN Normal" panose="020B0400000000000000" pitchFamily="34" charset="-122"/>
              </a:rPr>
              <a:t>个关键词，消息中至少包含其中</a:t>
            </a:r>
            <a:r>
              <a:rPr lang="en-US" altLang="zh-CN" sz="1200" dirty="0">
                <a:latin typeface="思源黑体 CN Normal" panose="020B0400000000000000" pitchFamily="34" charset="-122"/>
                <a:ea typeface="思源黑体 CN Normal" panose="020B0400000000000000" pitchFamily="34" charset="-122"/>
              </a:rPr>
              <a:t>1</a:t>
            </a:r>
            <a:r>
              <a:rPr lang="zh-CN" altLang="en-US" sz="1200" dirty="0">
                <a:latin typeface="思源黑体 CN Normal" panose="020B0400000000000000" pitchFamily="34" charset="-122"/>
                <a:ea typeface="思源黑体 CN Normal" panose="020B0400000000000000" pitchFamily="34" charset="-122"/>
              </a:rPr>
              <a:t>个关键词才可以发送成功。</a:t>
            </a:r>
          </a:p>
          <a:p>
            <a:pPr marL="857250" lvl="1" indent="-171450">
              <a:buFont typeface="Wingdings" panose="05000000000000000000" pitchFamily="2" charset="2"/>
              <a:buChar char="l"/>
            </a:pPr>
            <a:r>
              <a:rPr lang="zh-CN" altLang="en-US" sz="1200" dirty="0" smtClean="0">
                <a:latin typeface="思源黑体 CN Normal" panose="020B0400000000000000" pitchFamily="34" charset="-122"/>
                <a:ea typeface="思源黑体 CN Normal" panose="020B0400000000000000" pitchFamily="34" charset="-122"/>
              </a:rPr>
              <a:t>加</a:t>
            </a:r>
            <a:r>
              <a:rPr lang="zh-CN" altLang="en-US" sz="1200" dirty="0">
                <a:latin typeface="思源黑体 CN Normal" panose="020B0400000000000000" pitchFamily="34" charset="-122"/>
                <a:ea typeface="思源黑体 CN Normal" panose="020B0400000000000000" pitchFamily="34" charset="-122"/>
              </a:rPr>
              <a:t>签：使用约定的算法计算签名。服务端验证成功后才可以发送成功</a:t>
            </a:r>
          </a:p>
          <a:p>
            <a:pPr marL="857250" lvl="1" indent="-171450">
              <a:buFont typeface="Wingdings" panose="05000000000000000000" pitchFamily="2" charset="2"/>
              <a:buChar char="l"/>
            </a:pPr>
            <a:r>
              <a:rPr lang="en-US" altLang="zh-CN" sz="1200" dirty="0" smtClean="0">
                <a:latin typeface="思源黑体 CN Normal" panose="020B0400000000000000" pitchFamily="34" charset="-122"/>
                <a:ea typeface="思源黑体 CN Normal" panose="020B0400000000000000" pitchFamily="34" charset="-122"/>
              </a:rPr>
              <a:t>IP</a:t>
            </a:r>
            <a:r>
              <a:rPr lang="zh-CN" altLang="en-US" sz="1200" dirty="0">
                <a:latin typeface="思源黑体 CN Normal" panose="020B0400000000000000" pitchFamily="34" charset="-122"/>
                <a:ea typeface="思源黑体 CN Normal" panose="020B0400000000000000" pitchFamily="34" charset="-122"/>
              </a:rPr>
              <a:t>地址</a:t>
            </a:r>
            <a:r>
              <a:rPr lang="en-US" altLang="zh-CN" sz="1200" dirty="0">
                <a:latin typeface="思源黑体 CN Normal" panose="020B0400000000000000" pitchFamily="34" charset="-122"/>
                <a:ea typeface="思源黑体 CN Normal" panose="020B0400000000000000" pitchFamily="34" charset="-122"/>
              </a:rPr>
              <a:t>(</a:t>
            </a:r>
            <a:r>
              <a:rPr lang="zh-CN" altLang="en-US" sz="1200" dirty="0">
                <a:latin typeface="思源黑体 CN Normal" panose="020B0400000000000000" pitchFamily="34" charset="-122"/>
                <a:ea typeface="思源黑体 CN Normal" panose="020B0400000000000000" pitchFamily="34" charset="-122"/>
              </a:rPr>
              <a:t>段</a:t>
            </a:r>
            <a:r>
              <a:rPr lang="en-US" altLang="zh-CN" sz="1200" dirty="0">
                <a:latin typeface="思源黑体 CN Normal" panose="020B0400000000000000" pitchFamily="34" charset="-122"/>
                <a:ea typeface="思源黑体 CN Normal" panose="020B0400000000000000" pitchFamily="34" charset="-122"/>
              </a:rPr>
              <a:t>)</a:t>
            </a:r>
            <a:r>
              <a:rPr lang="zh-CN" altLang="en-US" sz="1200" dirty="0">
                <a:latin typeface="思源黑体 CN Normal" panose="020B0400000000000000" pitchFamily="34" charset="-122"/>
                <a:ea typeface="思源黑体 CN Normal" panose="020B0400000000000000" pitchFamily="34" charset="-122"/>
              </a:rPr>
              <a:t>：最多可以设置</a:t>
            </a:r>
            <a:r>
              <a:rPr lang="en-US" altLang="zh-CN" sz="1200" dirty="0">
                <a:latin typeface="思源黑体 CN Normal" panose="020B0400000000000000" pitchFamily="34" charset="-122"/>
                <a:ea typeface="思源黑体 CN Normal" panose="020B0400000000000000" pitchFamily="34" charset="-122"/>
              </a:rPr>
              <a:t>10</a:t>
            </a:r>
            <a:r>
              <a:rPr lang="zh-CN" altLang="en-US" sz="1200" dirty="0">
                <a:latin typeface="思源黑体 CN Normal" panose="020B0400000000000000" pitchFamily="34" charset="-122"/>
                <a:ea typeface="思源黑体 CN Normal" panose="020B0400000000000000" pitchFamily="34" charset="-122"/>
              </a:rPr>
              <a:t>个</a:t>
            </a:r>
            <a:r>
              <a:rPr lang="en-US" altLang="zh-CN" sz="1200" dirty="0">
                <a:latin typeface="思源黑体 CN Normal" panose="020B0400000000000000" pitchFamily="34" charset="-122"/>
                <a:ea typeface="思源黑体 CN Normal" panose="020B0400000000000000" pitchFamily="34" charset="-122"/>
              </a:rPr>
              <a:t>IP/IP</a:t>
            </a:r>
            <a:r>
              <a:rPr lang="zh-CN" altLang="en-US" sz="1200" dirty="0">
                <a:latin typeface="思源黑体 CN Normal" panose="020B0400000000000000" pitchFamily="34" charset="-122"/>
                <a:ea typeface="思源黑体 CN Normal" panose="020B0400000000000000" pitchFamily="34" charset="-122"/>
              </a:rPr>
              <a:t>段，只有来自地址范围内的请求才会被正常处理。</a:t>
            </a:r>
          </a:p>
          <a:p>
            <a:pPr marL="171450" indent="-171450">
              <a:buFont typeface="Wingdings" panose="05000000000000000000" pitchFamily="2" charset="2"/>
              <a:buChar char="l"/>
            </a:pPr>
            <a:r>
              <a:rPr lang="zh-CN" altLang="en-US" sz="1200" dirty="0" smtClean="0"/>
              <a:t>设定</a:t>
            </a:r>
            <a:r>
              <a:rPr lang="zh-CN" altLang="en-US" sz="1200" dirty="0"/>
              <a:t>成功后，系统将在指定群内创建钉钉机器人，并生成对应的</a:t>
            </a:r>
            <a:r>
              <a:rPr lang="en-US" altLang="zh-CN" sz="1200" dirty="0" err="1"/>
              <a:t>Webhook</a:t>
            </a:r>
            <a:r>
              <a:rPr lang="zh-CN" altLang="en-US" sz="1200" dirty="0"/>
              <a:t>调用</a:t>
            </a:r>
            <a:r>
              <a:rPr lang="zh-CN" altLang="en-US" sz="1200" dirty="0" smtClean="0"/>
              <a:t>地址</a:t>
            </a:r>
            <a:endParaRPr lang="zh-CN" altLang="en-US" sz="1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835" y="742857"/>
            <a:ext cx="6438900" cy="5191125"/>
          </a:xfrm>
          <a:prstGeom prst="rect">
            <a:avLst/>
          </a:prstGeom>
          <a:ln>
            <a:solidFill>
              <a:schemeClr val="bg1">
                <a:lumMod val="85000"/>
              </a:schemeClr>
            </a:solidFill>
          </a:ln>
        </p:spPr>
      </p:pic>
      <p:sp>
        <p:nvSpPr>
          <p:cNvPr id="5" name="爆炸形 2 4"/>
          <p:cNvSpPr/>
          <p:nvPr/>
        </p:nvSpPr>
        <p:spPr>
          <a:xfrm rot="1364595">
            <a:off x="9965401" y="253875"/>
            <a:ext cx="1485900" cy="857832"/>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b="1" dirty="0" smtClean="0">
                <a:solidFill>
                  <a:srgbClr val="C00000"/>
                </a:solidFill>
                <a:latin typeface="思源黑体 CN Normal" panose="020B0400000000000000" pitchFamily="34" charset="-122"/>
                <a:ea typeface="思源黑体 CN Normal" panose="020B0400000000000000" pitchFamily="34" charset="-122"/>
              </a:rPr>
              <a:t>现场演示</a:t>
            </a:r>
            <a:endParaRPr lang="zh-CN" altLang="en-US" sz="1200" b="1" dirty="0">
              <a:solidFill>
                <a:srgbClr val="C00000"/>
              </a:solidFill>
              <a:latin typeface="思源黑体 CN Normal" panose="020B0400000000000000" pitchFamily="34" charset="-122"/>
              <a:ea typeface="思源黑体 CN Normal" panose="020B0400000000000000" pitchFamily="34" charset="-122"/>
            </a:endParaRPr>
          </a:p>
        </p:txBody>
      </p:sp>
      <p:pic>
        <p:nvPicPr>
          <p:cNvPr id="6" name="图片 5"/>
          <p:cNvPicPr>
            <a:picLocks noChangeAspect="1"/>
          </p:cNvPicPr>
          <p:nvPr/>
        </p:nvPicPr>
        <p:blipFill>
          <a:blip r:embed="rId3"/>
          <a:stretch>
            <a:fillRect/>
          </a:stretch>
        </p:blipFill>
        <p:spPr>
          <a:xfrm>
            <a:off x="1162957" y="4725824"/>
            <a:ext cx="3006507" cy="1208158"/>
          </a:xfrm>
          <a:prstGeom prst="rect">
            <a:avLst/>
          </a:prstGeom>
          <a:ln>
            <a:solidFill>
              <a:schemeClr val="bg1">
                <a:lumMod val="85000"/>
              </a:schemeClr>
            </a:solidFill>
          </a:ln>
        </p:spPr>
      </p:pic>
    </p:spTree>
    <p:extLst>
      <p:ext uri="{BB962C8B-B14F-4D97-AF65-F5344CB8AC3E}">
        <p14:creationId xmlns:p14="http://schemas.microsoft.com/office/powerpoint/2010/main" val="259444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43913" cy="465926"/>
          </a:xfrm>
        </p:spPr>
        <p:txBody>
          <a:bodyPr/>
          <a:lstStyle/>
          <a:p>
            <a:r>
              <a:rPr lang="zh-CN" altLang="en-US" dirty="0" smtClean="0"/>
              <a:t>数据权限</a:t>
            </a:r>
            <a:r>
              <a:rPr lang="en-US" altLang="zh-CN" dirty="0" smtClean="0"/>
              <a:t>-</a:t>
            </a:r>
            <a:r>
              <a:rPr lang="zh-CN" altLang="en-US" dirty="0"/>
              <a:t>创建者数据</a:t>
            </a:r>
            <a:r>
              <a:rPr lang="zh-CN" altLang="en-US" dirty="0" smtClean="0"/>
              <a:t>权限</a:t>
            </a:r>
            <a:endParaRPr lang="zh-CN" altLang="en-US" dirty="0"/>
          </a:p>
        </p:txBody>
      </p:sp>
      <p:sp>
        <p:nvSpPr>
          <p:cNvPr id="3" name="副标题 2"/>
          <p:cNvSpPr>
            <a:spLocks noGrp="1"/>
          </p:cNvSpPr>
          <p:nvPr>
            <p:ph type="subTitle" idx="1"/>
          </p:nvPr>
        </p:nvSpPr>
        <p:spPr>
          <a:xfrm>
            <a:off x="674965" y="1122475"/>
            <a:ext cx="10936010" cy="2077492"/>
          </a:xfrm>
        </p:spPr>
        <p:txBody>
          <a:bodyPr/>
          <a:lstStyle/>
          <a:p>
            <a:r>
              <a:rPr lang="zh-CN" altLang="en-US" dirty="0" smtClean="0"/>
              <a:t>按</a:t>
            </a:r>
            <a:r>
              <a:rPr lang="zh-CN" altLang="en-US" dirty="0"/>
              <a:t>数据创建者过滤数据，可以实现员工只能查看自己创建的数据，</a:t>
            </a:r>
            <a:r>
              <a:rPr lang="zh-CN" altLang="en-US" dirty="0" smtClean="0"/>
              <a:t>和部门权限</a:t>
            </a:r>
            <a:r>
              <a:rPr lang="zh-CN" altLang="en-US" dirty="0"/>
              <a:t>注解</a:t>
            </a:r>
            <a:r>
              <a:rPr lang="zh-CN" altLang="en-US" dirty="0" smtClean="0"/>
              <a:t>互斥</a:t>
            </a:r>
            <a:endParaRPr lang="en-US" altLang="zh-CN" dirty="0" smtClean="0"/>
          </a:p>
          <a:p>
            <a:r>
              <a:rPr lang="en-US" altLang="zh-CN" dirty="0" err="1"/>
              <a:t>com.fsl.lcp.auth.annotation.UserAuth</a:t>
            </a:r>
            <a:endParaRPr lang="en-US" altLang="zh-CN" dirty="0"/>
          </a:p>
          <a:p>
            <a:pPr marL="342900" indent="-342900">
              <a:buFont typeface="Wingdings" panose="05000000000000000000" pitchFamily="2" charset="2"/>
              <a:buChar char="l"/>
            </a:pPr>
            <a:r>
              <a:rPr lang="zh-CN" altLang="en-US" dirty="0"/>
              <a:t>本注解使用在</a:t>
            </a:r>
            <a:r>
              <a:rPr lang="en-US" altLang="zh-CN" dirty="0"/>
              <a:t>Mapper</a:t>
            </a:r>
            <a:r>
              <a:rPr lang="zh-CN" altLang="en-US" dirty="0"/>
              <a:t>类上</a:t>
            </a:r>
          </a:p>
          <a:p>
            <a:pPr marL="342900" indent="-342900">
              <a:buFont typeface="Wingdings" panose="05000000000000000000" pitchFamily="2" charset="2"/>
              <a:buChar char="l"/>
            </a:pPr>
            <a:r>
              <a:rPr lang="zh-CN" altLang="en-US" dirty="0"/>
              <a:t>使用本注解后，系统基于当前登录用户上下文信息，进行</a:t>
            </a:r>
            <a:r>
              <a:rPr lang="en-US" altLang="zh-CN" dirty="0" err="1"/>
              <a:t>sql</a:t>
            </a:r>
            <a:r>
              <a:rPr lang="zh-CN" altLang="en-US" dirty="0" smtClean="0"/>
              <a:t>拼接</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36853530"/>
              </p:ext>
            </p:extLst>
          </p:nvPr>
        </p:nvGraphicFramePr>
        <p:xfrm>
          <a:off x="781050" y="3933666"/>
          <a:ext cx="10458450" cy="1543209"/>
        </p:xfrm>
        <a:graphic>
          <a:graphicData uri="http://schemas.openxmlformats.org/drawingml/2006/table">
            <a:tbl>
              <a:tblPr/>
              <a:tblGrid>
                <a:gridCol w="3638550">
                  <a:extLst>
                    <a:ext uri="{9D8B030D-6E8A-4147-A177-3AD203B41FA5}">
                      <a16:colId xmlns:a16="http://schemas.microsoft.com/office/drawing/2014/main" val="20000"/>
                    </a:ext>
                  </a:extLst>
                </a:gridCol>
                <a:gridCol w="6819900">
                  <a:extLst>
                    <a:ext uri="{9D8B030D-6E8A-4147-A177-3AD203B41FA5}">
                      <a16:colId xmlns:a16="http://schemas.microsoft.com/office/drawing/2014/main" val="20001"/>
                    </a:ext>
                  </a:extLst>
                </a:gridCol>
              </a:tblGrid>
              <a:tr h="315425">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1389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数据表里的创建者字段，填写规则为“创建者字段名”。可空，默认取</a:t>
                      </a:r>
                      <a:r>
                        <a:rPr lang="en-US" sz="140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created_by_user</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字段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1389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rule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拼接规则，默认是</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OR</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规则，取并集，</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AND</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规则是取交集。和通用数据权限注解一起使用时生效。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0096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43913" cy="465926"/>
          </a:xfrm>
        </p:spPr>
        <p:txBody>
          <a:bodyPr/>
          <a:lstStyle/>
          <a:p>
            <a:r>
              <a:rPr lang="zh-CN" altLang="en-US" dirty="0"/>
              <a:t>数据权限</a:t>
            </a:r>
            <a:r>
              <a:rPr lang="en-US" altLang="zh-CN" dirty="0"/>
              <a:t>-</a:t>
            </a:r>
            <a:r>
              <a:rPr lang="zh-CN" altLang="en-US" dirty="0"/>
              <a:t>创建者数据权限</a:t>
            </a:r>
          </a:p>
        </p:txBody>
      </p:sp>
      <p:sp>
        <p:nvSpPr>
          <p:cNvPr id="3" name="副标题 2"/>
          <p:cNvSpPr>
            <a:spLocks noGrp="1"/>
          </p:cNvSpPr>
          <p:nvPr>
            <p:ph type="subTitle" idx="1"/>
          </p:nvPr>
        </p:nvSpPr>
        <p:spPr>
          <a:xfrm>
            <a:off x="674965" y="998650"/>
            <a:ext cx="7917313" cy="453650"/>
          </a:xfrm>
        </p:spPr>
        <p:txBody>
          <a:bodyPr/>
          <a:lstStyle/>
          <a:p>
            <a:r>
              <a:rPr lang="zh-CN" altLang="en-US" dirty="0" smtClean="0"/>
              <a:t>代码示例</a:t>
            </a:r>
            <a:endParaRPr lang="zh-CN" altLang="en-US" dirty="0"/>
          </a:p>
        </p:txBody>
      </p:sp>
      <p:pic>
        <p:nvPicPr>
          <p:cNvPr id="5" name="图片 4"/>
          <p:cNvPicPr>
            <a:picLocks noChangeAspect="1"/>
          </p:cNvPicPr>
          <p:nvPr/>
        </p:nvPicPr>
        <p:blipFill rotWithShape="1">
          <a:blip r:embed="rId2"/>
          <a:srcRect r="43370"/>
          <a:stretch/>
        </p:blipFill>
        <p:spPr>
          <a:xfrm>
            <a:off x="674965" y="1626752"/>
            <a:ext cx="4331375" cy="552450"/>
          </a:xfrm>
          <a:prstGeom prst="rect">
            <a:avLst/>
          </a:prstGeom>
          <a:ln>
            <a:solidFill>
              <a:schemeClr val="bg1">
                <a:lumMod val="85000"/>
              </a:schemeClr>
            </a:solidFill>
          </a:ln>
        </p:spPr>
      </p:pic>
      <p:pic>
        <p:nvPicPr>
          <p:cNvPr id="6" name="图片 5"/>
          <p:cNvPicPr>
            <a:picLocks noChangeAspect="1"/>
          </p:cNvPicPr>
          <p:nvPr/>
        </p:nvPicPr>
        <p:blipFill>
          <a:blip r:embed="rId3"/>
          <a:stretch>
            <a:fillRect/>
          </a:stretch>
        </p:blipFill>
        <p:spPr>
          <a:xfrm>
            <a:off x="6439436" y="1641185"/>
            <a:ext cx="4642364" cy="4497074"/>
          </a:xfrm>
          <a:prstGeom prst="rect">
            <a:avLst/>
          </a:prstGeom>
          <a:ln>
            <a:solidFill>
              <a:schemeClr val="bg1">
                <a:lumMod val="85000"/>
              </a:schemeClr>
            </a:solidFill>
          </a:ln>
        </p:spPr>
      </p:pic>
      <p:sp>
        <p:nvSpPr>
          <p:cNvPr id="7" name="副标题 2"/>
          <p:cNvSpPr txBox="1">
            <a:spLocks/>
          </p:cNvSpPr>
          <p:nvPr/>
        </p:nvSpPr>
        <p:spPr>
          <a:xfrm>
            <a:off x="6400799" y="998650"/>
            <a:ext cx="316820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生成的</a:t>
            </a:r>
            <a:r>
              <a:rPr lang="en-US" altLang="zh-CN" dirty="0" err="1" smtClean="0"/>
              <a:t>sql</a:t>
            </a:r>
            <a:r>
              <a:rPr lang="zh-CN" altLang="en-US" dirty="0" smtClean="0"/>
              <a:t>脚本</a:t>
            </a:r>
            <a:endParaRPr lang="zh-CN" altLang="en-US" dirty="0"/>
          </a:p>
        </p:txBody>
      </p:sp>
    </p:spTree>
    <p:extLst>
      <p:ext uri="{BB962C8B-B14F-4D97-AF65-F5344CB8AC3E}">
        <p14:creationId xmlns:p14="http://schemas.microsoft.com/office/powerpoint/2010/main" val="3667043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251928" cy="465926"/>
          </a:xfrm>
        </p:spPr>
        <p:txBody>
          <a:bodyPr/>
          <a:lstStyle/>
          <a:p>
            <a:r>
              <a:rPr lang="zh-CN" altLang="en-US" dirty="0"/>
              <a:t>数据权限</a:t>
            </a:r>
            <a:r>
              <a:rPr lang="en-US" altLang="zh-CN" dirty="0"/>
              <a:t>-</a:t>
            </a:r>
            <a:r>
              <a:rPr lang="zh-CN" altLang="en-US" dirty="0"/>
              <a:t>创建者数据权限</a:t>
            </a:r>
          </a:p>
        </p:txBody>
      </p:sp>
      <p:sp>
        <p:nvSpPr>
          <p:cNvPr id="3" name="副标题 2"/>
          <p:cNvSpPr>
            <a:spLocks noGrp="1"/>
          </p:cNvSpPr>
          <p:nvPr>
            <p:ph type="subTitle" idx="1"/>
          </p:nvPr>
        </p:nvSpPr>
        <p:spPr>
          <a:xfrm>
            <a:off x="674965" y="925625"/>
            <a:ext cx="7917313" cy="453650"/>
          </a:xfrm>
        </p:spPr>
        <p:txBody>
          <a:bodyPr/>
          <a:lstStyle/>
          <a:p>
            <a:r>
              <a:rPr lang="zh-CN" altLang="en-US" dirty="0"/>
              <a:t>使用</a:t>
            </a:r>
            <a:r>
              <a:rPr lang="zh-CN" altLang="en-US" dirty="0" smtClean="0"/>
              <a:t>效果</a:t>
            </a:r>
            <a:endParaRPr lang="zh-CN" altLang="en-US" dirty="0"/>
          </a:p>
        </p:txBody>
      </p:sp>
      <p:pic>
        <p:nvPicPr>
          <p:cNvPr id="4" name="图片 3"/>
          <p:cNvPicPr/>
          <p:nvPr/>
        </p:nvPicPr>
        <p:blipFill rotWithShape="1">
          <a:blip r:embed="rId2"/>
          <a:srcRect l="2149" t="44220" r="44952" b="7926"/>
          <a:stretch/>
        </p:blipFill>
        <p:spPr>
          <a:xfrm>
            <a:off x="248001" y="1756927"/>
            <a:ext cx="11701422" cy="4110473"/>
          </a:xfrm>
          <a:prstGeom prst="rect">
            <a:avLst/>
          </a:prstGeom>
          <a:noFill/>
          <a:ln w="9525">
            <a:solidFill>
              <a:schemeClr val="bg1">
                <a:lumMod val="85000"/>
              </a:schemeClr>
            </a:solidFill>
          </a:ln>
        </p:spPr>
      </p:pic>
    </p:spTree>
    <p:extLst>
      <p:ext uri="{BB962C8B-B14F-4D97-AF65-F5344CB8AC3E}">
        <p14:creationId xmlns:p14="http://schemas.microsoft.com/office/powerpoint/2010/main" val="3886270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smtClean="0"/>
              <a:t>-</a:t>
            </a:r>
            <a:r>
              <a:rPr lang="zh-CN" altLang="en-US" dirty="0"/>
              <a:t>部门数据</a:t>
            </a:r>
            <a:r>
              <a:rPr lang="zh-CN" altLang="en-US" dirty="0" smtClean="0"/>
              <a:t>权限</a:t>
            </a:r>
            <a:endParaRPr lang="zh-CN" altLang="en-US" dirty="0"/>
          </a:p>
        </p:txBody>
      </p:sp>
      <p:sp>
        <p:nvSpPr>
          <p:cNvPr id="3" name="副标题 2"/>
          <p:cNvSpPr>
            <a:spLocks noGrp="1"/>
          </p:cNvSpPr>
          <p:nvPr>
            <p:ph type="subTitle" idx="1"/>
          </p:nvPr>
        </p:nvSpPr>
        <p:spPr>
          <a:xfrm>
            <a:off x="674965" y="1084375"/>
            <a:ext cx="11126510" cy="3005951"/>
          </a:xfrm>
        </p:spPr>
        <p:txBody>
          <a:bodyPr/>
          <a:lstStyle/>
          <a:p>
            <a:r>
              <a:rPr lang="zh-CN" altLang="en-US" dirty="0"/>
              <a:t>按组织架构过滤</a:t>
            </a:r>
            <a:r>
              <a:rPr lang="zh-CN" altLang="en-US" dirty="0" smtClean="0"/>
              <a:t>数据</a:t>
            </a:r>
            <a:endParaRPr lang="en-US" altLang="zh-CN" dirty="0" smtClean="0"/>
          </a:p>
          <a:p>
            <a:r>
              <a:rPr lang="en-US" altLang="zh-CN" dirty="0" err="1" smtClean="0"/>
              <a:t>com.fsl.lcp.auth.annotation.OrgAuth</a:t>
            </a:r>
            <a:endParaRPr lang="en-US" altLang="zh-CN" dirty="0" smtClean="0"/>
          </a:p>
          <a:p>
            <a:pPr marL="342900" indent="-342900">
              <a:buFont typeface="Wingdings" panose="05000000000000000000" pitchFamily="2" charset="2"/>
              <a:buChar char="l"/>
            </a:pPr>
            <a:r>
              <a:rPr lang="zh-CN" altLang="en-US" dirty="0"/>
              <a:t>本注解使用在</a:t>
            </a:r>
            <a:r>
              <a:rPr lang="en-US" altLang="zh-CN" dirty="0"/>
              <a:t>Mapper</a:t>
            </a:r>
            <a:r>
              <a:rPr lang="zh-CN" altLang="en-US" dirty="0"/>
              <a:t>类上</a:t>
            </a:r>
          </a:p>
          <a:p>
            <a:pPr marL="342900" indent="-342900">
              <a:buFont typeface="Wingdings" panose="05000000000000000000" pitchFamily="2" charset="2"/>
              <a:buChar char="l"/>
            </a:pPr>
            <a:r>
              <a:rPr lang="zh-CN" altLang="en-US" dirty="0"/>
              <a:t>使用本注解后，系统基于当前登录用户上下文信息，进行</a:t>
            </a:r>
            <a:r>
              <a:rPr lang="en-US" altLang="zh-CN" dirty="0" err="1"/>
              <a:t>sql</a:t>
            </a:r>
            <a:r>
              <a:rPr lang="zh-CN" altLang="en-US" dirty="0"/>
              <a:t>拼接</a:t>
            </a:r>
          </a:p>
          <a:p>
            <a:pPr marL="342900" indent="-342900">
              <a:buFont typeface="Wingdings" panose="05000000000000000000" pitchFamily="2" charset="2"/>
              <a:buChar char="l"/>
            </a:pPr>
            <a:r>
              <a:rPr lang="zh-CN" altLang="en-US" dirty="0"/>
              <a:t>一般来讲，</a:t>
            </a:r>
            <a:r>
              <a:rPr lang="en-US" altLang="zh-CN" dirty="0"/>
              <a:t>UNIT_CODE</a:t>
            </a:r>
            <a:r>
              <a:rPr lang="zh-CN" altLang="en-US" dirty="0"/>
              <a:t>类型配合</a:t>
            </a:r>
            <a:r>
              <a:rPr lang="en-US" altLang="zh-CN" dirty="0" err="1"/>
              <a:t>created_unit_code</a:t>
            </a:r>
            <a:r>
              <a:rPr lang="zh-CN" altLang="en-US" dirty="0"/>
              <a:t>字段使用，</a:t>
            </a:r>
            <a:r>
              <a:rPr lang="en-US" altLang="zh-CN" dirty="0"/>
              <a:t>DEPT_CODE</a:t>
            </a:r>
            <a:r>
              <a:rPr lang="zh-CN" altLang="en-US" dirty="0"/>
              <a:t>类型配合</a:t>
            </a:r>
            <a:r>
              <a:rPr lang="en-US" altLang="zh-CN" dirty="0" err="1"/>
              <a:t>created_dept_code</a:t>
            </a:r>
            <a:r>
              <a:rPr lang="zh-CN" altLang="en-US" dirty="0"/>
              <a:t>字段使用，</a:t>
            </a:r>
            <a:r>
              <a:rPr lang="en-US" altLang="zh-CN" dirty="0"/>
              <a:t>POSITIONORG_CODE</a:t>
            </a:r>
            <a:r>
              <a:rPr lang="zh-CN" altLang="en-US" dirty="0"/>
              <a:t>类型配合</a:t>
            </a:r>
            <a:r>
              <a:rPr lang="en-US" altLang="zh-CN" dirty="0" err="1"/>
              <a:t>created_org</a:t>
            </a:r>
            <a:r>
              <a:rPr lang="zh-CN" altLang="en-US" dirty="0"/>
              <a:t>字段使用</a:t>
            </a:r>
          </a:p>
        </p:txBody>
      </p:sp>
    </p:spTree>
    <p:extLst>
      <p:ext uri="{BB962C8B-B14F-4D97-AF65-F5344CB8AC3E}">
        <p14:creationId xmlns:p14="http://schemas.microsoft.com/office/powerpoint/2010/main" val="872076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部门数据权限</a:t>
            </a:r>
          </a:p>
        </p:txBody>
      </p:sp>
      <p:sp>
        <p:nvSpPr>
          <p:cNvPr id="3" name="副标题 2"/>
          <p:cNvSpPr>
            <a:spLocks noGrp="1"/>
          </p:cNvSpPr>
          <p:nvPr>
            <p:ph type="subTitle" idx="1"/>
          </p:nvPr>
        </p:nvSpPr>
        <p:spPr>
          <a:xfrm>
            <a:off x="674965" y="922450"/>
            <a:ext cx="10459760" cy="2029273"/>
          </a:xfrm>
        </p:spPr>
        <p:txBody>
          <a:bodyPr/>
          <a:lstStyle/>
          <a:p>
            <a:r>
              <a:rPr lang="zh-CN" altLang="en-US" dirty="0" smtClean="0"/>
              <a:t>参数说明</a:t>
            </a:r>
            <a:endParaRPr lang="en-US" altLang="zh-CN" dirty="0" smtClean="0"/>
          </a:p>
          <a:p>
            <a:pPr marL="342900" indent="-342900">
              <a:buFont typeface="Wingdings" panose="05000000000000000000" pitchFamily="2" charset="2"/>
              <a:buChar char="l"/>
            </a:pPr>
            <a:r>
              <a:rPr lang="en-US" altLang="zh-CN" sz="1600" dirty="0"/>
              <a:t>Value</a:t>
            </a:r>
            <a:r>
              <a:rPr lang="zh-CN" altLang="en-US" sz="1600" dirty="0"/>
              <a:t>、</a:t>
            </a:r>
            <a:r>
              <a:rPr lang="en-US" altLang="zh-CN" sz="1600" dirty="0"/>
              <a:t>rule</a:t>
            </a:r>
            <a:r>
              <a:rPr lang="zh-CN" altLang="en-US" sz="1600" dirty="0"/>
              <a:t>、</a:t>
            </a:r>
            <a:r>
              <a:rPr lang="en-US" altLang="zh-CN" sz="1600" dirty="0"/>
              <a:t>type</a:t>
            </a:r>
            <a:r>
              <a:rPr lang="zh-CN" altLang="en-US" sz="1600" dirty="0"/>
              <a:t>组合使用，实现上级组织的员工可以查看本级以及下级组织的数据，和创建者权限注解互斥。</a:t>
            </a:r>
            <a:endParaRPr lang="en-US" altLang="zh-CN" sz="1600" dirty="0"/>
          </a:p>
          <a:p>
            <a:pPr marL="342900" indent="-342900">
              <a:buFont typeface="Wingdings" panose="05000000000000000000" pitchFamily="2" charset="2"/>
              <a:buChar char="l"/>
            </a:pPr>
            <a:r>
              <a:rPr lang="en-US" altLang="zh-CN" sz="1600" dirty="0"/>
              <a:t>Value</a:t>
            </a:r>
            <a:r>
              <a:rPr lang="zh-CN" altLang="en-US" sz="1600" dirty="0"/>
              <a:t>、</a:t>
            </a:r>
            <a:r>
              <a:rPr lang="en-US" altLang="zh-CN" sz="1600" dirty="0"/>
              <a:t>rule</a:t>
            </a:r>
            <a:r>
              <a:rPr lang="zh-CN" altLang="en-US" sz="1600" dirty="0"/>
              <a:t>、</a:t>
            </a:r>
            <a:r>
              <a:rPr lang="en-US" altLang="zh-CN" sz="1600" dirty="0" err="1"/>
              <a:t>chargeOnly</a:t>
            </a:r>
            <a:r>
              <a:rPr lang="zh-CN" altLang="en-US" sz="1600" dirty="0"/>
              <a:t>、</a:t>
            </a:r>
            <a:r>
              <a:rPr lang="en-US" altLang="zh-CN" sz="1600" dirty="0" err="1"/>
              <a:t>creatorColumn</a:t>
            </a:r>
            <a:r>
              <a:rPr lang="zh-CN" altLang="en-US" sz="1600" dirty="0"/>
              <a:t>组合使用，实现部门主要负责人或主持人才能查看本级及下级部门的数据，普通员工查看自己创建的数据。</a:t>
            </a:r>
            <a:endParaRPr lang="en-US" altLang="zh-CN" sz="1600" dirty="0"/>
          </a:p>
        </p:txBody>
      </p:sp>
      <p:graphicFrame>
        <p:nvGraphicFramePr>
          <p:cNvPr id="4" name="表格 3"/>
          <p:cNvGraphicFramePr>
            <a:graphicFrameLocks noGrp="1"/>
          </p:cNvGraphicFramePr>
          <p:nvPr>
            <p:extLst>
              <p:ext uri="{D42A27DB-BD31-4B8C-83A1-F6EECF244321}">
                <p14:modId xmlns:p14="http://schemas.microsoft.com/office/powerpoint/2010/main" val="3179394273"/>
              </p:ext>
            </p:extLst>
          </p:nvPr>
        </p:nvGraphicFramePr>
        <p:xfrm>
          <a:off x="665224" y="2951723"/>
          <a:ext cx="10467976" cy="2964161"/>
        </p:xfrm>
        <a:graphic>
          <a:graphicData uri="http://schemas.openxmlformats.org/drawingml/2006/table">
            <a:tbl>
              <a:tblPr/>
              <a:tblGrid>
                <a:gridCol w="4410978">
                  <a:extLst>
                    <a:ext uri="{9D8B030D-6E8A-4147-A177-3AD203B41FA5}">
                      <a16:colId xmlns:a16="http://schemas.microsoft.com/office/drawing/2014/main" val="20000"/>
                    </a:ext>
                  </a:extLst>
                </a:gridCol>
                <a:gridCol w="6056998">
                  <a:extLst>
                    <a:ext uri="{9D8B030D-6E8A-4147-A177-3AD203B41FA5}">
                      <a16:colId xmlns:a16="http://schemas.microsoft.com/office/drawing/2014/main" val="20001"/>
                    </a:ext>
                  </a:extLst>
                </a:gridCol>
              </a:tblGrid>
              <a:tr h="295276">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53377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value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数据表里的字段，可空，默认取</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created_org</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字段</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377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rule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拼接规则，默认是</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OR</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规则，取并集，</a:t>
                      </a:r>
                      <a:r>
                        <a:rPr lang="en-US" altLang="zh-CN" sz="1050" b="0" i="0" u="none" strike="noStrike">
                          <a:solidFill>
                            <a:srgbClr val="000000"/>
                          </a:solidFill>
                          <a:effectLst/>
                          <a:latin typeface="思源黑体 CN Normal" panose="020B0400000000000000" pitchFamily="34" charset="-122"/>
                          <a:ea typeface="思源黑体 CN Normal" panose="020B0400000000000000" pitchFamily="34" charset="-122"/>
                        </a:rPr>
                        <a:t>AND</a:t>
                      </a:r>
                      <a:r>
                        <a:rPr lang="zh-CN" altLang="en-US" sz="1050" b="0" i="0" u="none" strike="noStrike">
                          <a:solidFill>
                            <a:srgbClr val="000000"/>
                          </a:solidFill>
                          <a:effectLst/>
                          <a:latin typeface="思源黑体 CN Normal" panose="020B0400000000000000" pitchFamily="34" charset="-122"/>
                          <a:ea typeface="思源黑体 CN Normal" panose="020B0400000000000000" pitchFamily="34" charset="-122"/>
                        </a:rPr>
                        <a:t>规则是取交集。和通用数据权限注解一起使用时生效。</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3777">
                <a:tc>
                  <a:txBody>
                    <a:bodyPr/>
                    <a:lstStyle/>
                    <a:p>
                      <a:pPr algn="l" fontAlgn="ct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type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组织权限类型，</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UNIT_CODE，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按所有所属组织过滤</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DEPT_CODE，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按所有所属部门过滤</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POSITIONORG_CODE，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按所有所属岗位</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部门</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含下级部门</a:t>
                      </a:r>
                      <a:r>
                        <a:rPr lang="en-US" altLang="zh-CN"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05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过滤</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。默认值为</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POSITIONORG_CODE</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3777">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chargeOnly</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true/false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，默认是</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false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。是否只有主要负责人或主持人有权限查看本级以及下属部门的所有数据</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普通员工只能查看自己创建的数据。值为</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true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时，</a:t>
                      </a:r>
                      <a:r>
                        <a:rPr lang="en-US" altLang="zh-CN" sz="1050" b="0" i="0" u="none" strike="noStrike" dirty="0">
                          <a:solidFill>
                            <a:srgbClr val="000000"/>
                          </a:solidFill>
                          <a:effectLst/>
                          <a:latin typeface="思源黑体 CN Normal" panose="020B0400000000000000" pitchFamily="34" charset="-122"/>
                          <a:ea typeface="思源黑体 CN Normal" panose="020B0400000000000000" pitchFamily="34" charset="-122"/>
                        </a:rPr>
                        <a:t>type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字段失效不需要配置</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3777">
                <a:tc>
                  <a:txBody>
                    <a:bodyPr/>
                    <a:lstStyle/>
                    <a:p>
                      <a:pPr algn="l" fontAlgn="ct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creatorColumn</a:t>
                      </a:r>
                      <a:endPar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数据表里的字段，可空，默认取 </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created_by_user</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字段。当</a:t>
                      </a:r>
                      <a:r>
                        <a:rPr lang="en-US" sz="1050" b="0" i="0" u="none" strike="noStrike" dirty="0" err="1">
                          <a:solidFill>
                            <a:srgbClr val="000000"/>
                          </a:solidFill>
                          <a:effectLst/>
                          <a:latin typeface="思源黑体 CN Normal" panose="020B0400000000000000" pitchFamily="34" charset="-122"/>
                          <a:ea typeface="思源黑体 CN Normal" panose="020B0400000000000000" pitchFamily="34" charset="-122"/>
                        </a:rPr>
                        <a:t>chargeOnly</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参数为</a:t>
                      </a:r>
                      <a:r>
                        <a:rPr 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true</a:t>
                      </a:r>
                      <a:r>
                        <a:rPr lang="zh-CN" altLang="en-US" sz="1050" b="0" i="0" u="none" strike="noStrike" dirty="0">
                          <a:solidFill>
                            <a:srgbClr val="000000"/>
                          </a:solidFill>
                          <a:effectLst/>
                          <a:latin typeface="思源黑体 CN Normal" panose="020B0400000000000000" pitchFamily="34" charset="-122"/>
                          <a:ea typeface="思源黑体 CN Normal" panose="020B0400000000000000" pitchFamily="34" charset="-122"/>
                        </a:rPr>
                        <a:t>时生效，当登录用户不是主要负责人或者主持人时，根据此字段匹配自己创建的数据</a:t>
                      </a:r>
                    </a:p>
                  </a:txBody>
                  <a:tcPr marL="3371" marR="3371" marT="33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0652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部门数据权限</a:t>
            </a:r>
          </a:p>
        </p:txBody>
      </p:sp>
      <p:sp>
        <p:nvSpPr>
          <p:cNvPr id="3" name="副标题 2"/>
          <p:cNvSpPr>
            <a:spLocks noGrp="1"/>
          </p:cNvSpPr>
          <p:nvPr>
            <p:ph type="subTitle" idx="1"/>
          </p:nvPr>
        </p:nvSpPr>
        <p:spPr>
          <a:xfrm>
            <a:off x="674965" y="989125"/>
            <a:ext cx="7917313" cy="453650"/>
          </a:xfrm>
        </p:spPr>
        <p:txBody>
          <a:bodyPr/>
          <a:lstStyle/>
          <a:p>
            <a:r>
              <a:rPr lang="zh-CN" altLang="en-US" dirty="0" smtClean="0"/>
              <a:t>代码示例</a:t>
            </a:r>
            <a:endParaRPr lang="zh-CN" altLang="en-US" dirty="0"/>
          </a:p>
        </p:txBody>
      </p:sp>
      <p:pic>
        <p:nvPicPr>
          <p:cNvPr id="5" name="图片 4"/>
          <p:cNvPicPr>
            <a:picLocks noChangeAspect="1"/>
          </p:cNvPicPr>
          <p:nvPr/>
        </p:nvPicPr>
        <p:blipFill rotWithShape="1">
          <a:blip r:embed="rId2"/>
          <a:srcRect r="38805"/>
          <a:stretch/>
        </p:blipFill>
        <p:spPr>
          <a:xfrm>
            <a:off x="674965" y="1588652"/>
            <a:ext cx="4674702" cy="590550"/>
          </a:xfrm>
          <a:prstGeom prst="rect">
            <a:avLst/>
          </a:prstGeom>
          <a:ln>
            <a:solidFill>
              <a:schemeClr val="bg1">
                <a:lumMod val="85000"/>
              </a:schemeClr>
            </a:solidFill>
          </a:ln>
        </p:spPr>
      </p:pic>
      <p:pic>
        <p:nvPicPr>
          <p:cNvPr id="6" name="图片 5"/>
          <p:cNvPicPr>
            <a:picLocks noChangeAspect="1"/>
          </p:cNvPicPr>
          <p:nvPr/>
        </p:nvPicPr>
        <p:blipFill>
          <a:blip r:embed="rId3"/>
          <a:stretch>
            <a:fillRect/>
          </a:stretch>
        </p:blipFill>
        <p:spPr>
          <a:xfrm>
            <a:off x="6968108" y="1584339"/>
            <a:ext cx="4363615" cy="4540784"/>
          </a:xfrm>
          <a:prstGeom prst="rect">
            <a:avLst/>
          </a:prstGeom>
          <a:ln>
            <a:solidFill>
              <a:schemeClr val="bg1">
                <a:lumMod val="85000"/>
              </a:schemeClr>
            </a:solidFill>
          </a:ln>
        </p:spPr>
      </p:pic>
      <p:sp>
        <p:nvSpPr>
          <p:cNvPr id="7" name="副标题 2"/>
          <p:cNvSpPr txBox="1">
            <a:spLocks/>
          </p:cNvSpPr>
          <p:nvPr/>
        </p:nvSpPr>
        <p:spPr>
          <a:xfrm>
            <a:off x="6968108" y="989125"/>
            <a:ext cx="23417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生成的</a:t>
            </a:r>
            <a:r>
              <a:rPr lang="en-US" altLang="zh-CN" dirty="0" err="1" smtClean="0"/>
              <a:t>sql</a:t>
            </a:r>
            <a:r>
              <a:rPr lang="zh-CN" altLang="en-US" dirty="0" smtClean="0"/>
              <a:t>脚本</a:t>
            </a:r>
            <a:endParaRPr lang="zh-CN" altLang="en-US" dirty="0"/>
          </a:p>
        </p:txBody>
      </p:sp>
    </p:spTree>
    <p:extLst>
      <p:ext uri="{BB962C8B-B14F-4D97-AF65-F5344CB8AC3E}">
        <p14:creationId xmlns:p14="http://schemas.microsoft.com/office/powerpoint/2010/main" val="1520671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数据权限</a:t>
            </a:r>
            <a:r>
              <a:rPr lang="en-US" altLang="zh-CN" dirty="0"/>
              <a:t>-</a:t>
            </a:r>
            <a:r>
              <a:rPr lang="zh-CN" altLang="en-US" dirty="0"/>
              <a:t>部门数据权限</a:t>
            </a:r>
          </a:p>
        </p:txBody>
      </p:sp>
      <p:sp>
        <p:nvSpPr>
          <p:cNvPr id="3" name="副标题 2"/>
          <p:cNvSpPr>
            <a:spLocks noGrp="1"/>
          </p:cNvSpPr>
          <p:nvPr>
            <p:ph type="subTitle" idx="1"/>
          </p:nvPr>
        </p:nvSpPr>
        <p:spPr>
          <a:xfrm>
            <a:off x="674965" y="900106"/>
            <a:ext cx="7917313" cy="453650"/>
          </a:xfrm>
        </p:spPr>
        <p:txBody>
          <a:bodyPr/>
          <a:lstStyle/>
          <a:p>
            <a:r>
              <a:rPr lang="zh-CN" altLang="en-US" dirty="0"/>
              <a:t>使用</a:t>
            </a:r>
            <a:r>
              <a:rPr lang="zh-CN" altLang="en-US" dirty="0" smtClean="0"/>
              <a:t>效果</a:t>
            </a:r>
            <a:endParaRPr lang="zh-CN" altLang="en-US" dirty="0"/>
          </a:p>
        </p:txBody>
      </p:sp>
      <p:pic>
        <p:nvPicPr>
          <p:cNvPr id="5" name="图片 4"/>
          <p:cNvPicPr/>
          <p:nvPr/>
        </p:nvPicPr>
        <p:blipFill rotWithShape="1">
          <a:blip r:embed="rId2"/>
          <a:srcRect l="2039" t="38967" r="1648" b="2003"/>
          <a:stretch/>
        </p:blipFill>
        <p:spPr>
          <a:xfrm>
            <a:off x="419099" y="2262904"/>
            <a:ext cx="11449051" cy="2718671"/>
          </a:xfrm>
          <a:prstGeom prst="rect">
            <a:avLst/>
          </a:prstGeom>
          <a:ln>
            <a:solidFill>
              <a:schemeClr val="bg1">
                <a:lumMod val="85000"/>
              </a:schemeClr>
            </a:solidFill>
          </a:ln>
        </p:spPr>
      </p:pic>
    </p:spTree>
    <p:extLst>
      <p:ext uri="{BB962C8B-B14F-4D97-AF65-F5344CB8AC3E}">
        <p14:creationId xmlns:p14="http://schemas.microsoft.com/office/powerpoint/2010/main" val="333019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smtClean="0"/>
              <a:t>-</a:t>
            </a:r>
            <a:r>
              <a:rPr lang="zh-CN" altLang="en-US" dirty="0"/>
              <a:t>通用数据权限</a:t>
            </a:r>
          </a:p>
        </p:txBody>
      </p:sp>
      <p:sp>
        <p:nvSpPr>
          <p:cNvPr id="3" name="副标题 2"/>
          <p:cNvSpPr>
            <a:spLocks noGrp="1"/>
          </p:cNvSpPr>
          <p:nvPr>
            <p:ph type="subTitle" idx="1"/>
          </p:nvPr>
        </p:nvSpPr>
        <p:spPr>
          <a:xfrm>
            <a:off x="674965" y="1046275"/>
            <a:ext cx="10640735" cy="1429109"/>
          </a:xfrm>
        </p:spPr>
        <p:txBody>
          <a:bodyPr/>
          <a:lstStyle/>
          <a:p>
            <a:r>
              <a:rPr lang="zh-CN" altLang="en-US" sz="1800" dirty="0"/>
              <a:t>自定义数据权限的拼接</a:t>
            </a:r>
            <a:r>
              <a:rPr lang="en-US" altLang="zh-CN" sz="1800" dirty="0" err="1"/>
              <a:t>sql</a:t>
            </a:r>
            <a:r>
              <a:rPr lang="zh-CN" altLang="en-US" sz="1800" dirty="0"/>
              <a:t>，分配给对应的用户，该用户登录的时候，只能查看该拼接</a:t>
            </a:r>
            <a:r>
              <a:rPr lang="en-US" altLang="zh-CN" sz="1800" dirty="0" err="1"/>
              <a:t>sql</a:t>
            </a:r>
            <a:r>
              <a:rPr lang="zh-CN" altLang="en-US" sz="1800" dirty="0"/>
              <a:t>范围内的</a:t>
            </a:r>
            <a:r>
              <a:rPr lang="zh-CN" altLang="en-US" sz="1800" dirty="0" smtClean="0"/>
              <a:t>数据</a:t>
            </a:r>
            <a:endParaRPr lang="en-US" altLang="zh-CN" sz="1800" dirty="0" smtClean="0"/>
          </a:p>
          <a:p>
            <a:r>
              <a:rPr lang="zh-CN" altLang="en-US" sz="1800" b="1" dirty="0" smtClean="0"/>
              <a:t>权限</a:t>
            </a:r>
            <a:r>
              <a:rPr lang="zh-CN" altLang="en-US" sz="1800" b="1" dirty="0"/>
              <a:t>资源定义</a:t>
            </a:r>
          </a:p>
          <a:p>
            <a:r>
              <a:rPr lang="zh-CN" altLang="en-US" sz="1800" dirty="0"/>
              <a:t>定义需要拼接的过滤</a:t>
            </a:r>
            <a:r>
              <a:rPr lang="en-US" altLang="zh-CN" sz="1800" dirty="0" err="1"/>
              <a:t>sql</a:t>
            </a:r>
            <a:r>
              <a:rPr lang="zh-CN" altLang="en-US" sz="1800" dirty="0"/>
              <a:t>语句。内置如下系统变量，系统在执行时会自动将变值替换为实际值</a:t>
            </a:r>
          </a:p>
        </p:txBody>
      </p:sp>
      <p:graphicFrame>
        <p:nvGraphicFramePr>
          <p:cNvPr id="4" name="表格 3"/>
          <p:cNvGraphicFramePr>
            <a:graphicFrameLocks noGrp="1"/>
          </p:cNvGraphicFramePr>
          <p:nvPr>
            <p:extLst>
              <p:ext uri="{D42A27DB-BD31-4B8C-83A1-F6EECF244321}">
                <p14:modId xmlns:p14="http://schemas.microsoft.com/office/powerpoint/2010/main" val="1002937356"/>
              </p:ext>
            </p:extLst>
          </p:nvPr>
        </p:nvGraphicFramePr>
        <p:xfrm>
          <a:off x="1247773" y="2714624"/>
          <a:ext cx="8829676" cy="3441188"/>
        </p:xfrm>
        <a:graphic>
          <a:graphicData uri="http://schemas.openxmlformats.org/drawingml/2006/table">
            <a:tbl>
              <a:tblPr/>
              <a:tblGrid>
                <a:gridCol w="4414838">
                  <a:extLst>
                    <a:ext uri="{9D8B030D-6E8A-4147-A177-3AD203B41FA5}">
                      <a16:colId xmlns:a16="http://schemas.microsoft.com/office/drawing/2014/main" val="20000"/>
                    </a:ext>
                  </a:extLst>
                </a:gridCol>
                <a:gridCol w="4414838">
                  <a:extLst>
                    <a:ext uri="{9D8B030D-6E8A-4147-A177-3AD203B41FA5}">
                      <a16:colId xmlns:a16="http://schemas.microsoft.com/office/drawing/2014/main" val="20001"/>
                    </a:ext>
                  </a:extLst>
                </a:gridCol>
              </a:tblGrid>
              <a:tr h="193110">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9311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@unitCode</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所属组织</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3110">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deptCode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所属部门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733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@parentOrgCode</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主岗上级部门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311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@orgCode</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主岗部门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733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mainPostionCode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主岗编码</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733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员工编码</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93110">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@userName</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账户编码</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272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@oneLevelDept</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登录员工主岗所属一级部门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272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@twoLevelDept</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登陆员工主岗所属二级部门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272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threeLevelDept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登陆员工主岗所属三级部门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2726">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@fourLevelDept</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登陆员工主岗所属四级部门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5272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fiveLevelDept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登陆员工主岗所属五级部门</a:t>
                      </a:r>
                    </a:p>
                  </a:txBody>
                  <a:tcPr marL="9246" marR="9246" marT="92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407970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pic>
        <p:nvPicPr>
          <p:cNvPr id="7" name="图片 6"/>
          <p:cNvPicPr>
            <a:picLocks noChangeAspect="1"/>
          </p:cNvPicPr>
          <p:nvPr/>
        </p:nvPicPr>
        <p:blipFill>
          <a:blip r:embed="rId2"/>
          <a:stretch>
            <a:fillRect/>
          </a:stretch>
        </p:blipFill>
        <p:spPr>
          <a:xfrm>
            <a:off x="333376" y="1819275"/>
            <a:ext cx="11623502" cy="4367212"/>
          </a:xfrm>
          <a:prstGeom prst="rect">
            <a:avLst/>
          </a:prstGeom>
          <a:ln>
            <a:solidFill>
              <a:schemeClr val="bg1">
                <a:lumMod val="85000"/>
              </a:schemeClr>
            </a:solidFill>
          </a:ln>
        </p:spPr>
      </p:pic>
      <p:sp>
        <p:nvSpPr>
          <p:cNvPr id="8" name="副标题 2"/>
          <p:cNvSpPr>
            <a:spLocks noGrp="1"/>
          </p:cNvSpPr>
          <p:nvPr>
            <p:ph type="subTitle" idx="1"/>
          </p:nvPr>
        </p:nvSpPr>
        <p:spPr>
          <a:xfrm>
            <a:off x="674965" y="992931"/>
            <a:ext cx="11107460" cy="492443"/>
          </a:xfrm>
        </p:spPr>
        <p:txBody>
          <a:bodyPr/>
          <a:lstStyle/>
          <a:p>
            <a:r>
              <a:rPr lang="en-US" altLang="zh-CN" dirty="0" err="1" smtClean="0"/>
              <a:t>auth</a:t>
            </a:r>
            <a:r>
              <a:rPr lang="zh-CN" altLang="en-US" dirty="0" smtClean="0"/>
              <a:t>为访问原始</a:t>
            </a:r>
            <a:r>
              <a:rPr lang="en-US" altLang="zh-CN" dirty="0" err="1" smtClean="0"/>
              <a:t>sql</a:t>
            </a:r>
            <a:r>
              <a:rPr lang="zh-CN" altLang="en-US" dirty="0" smtClean="0"/>
              <a:t>语句的别名。为不同资源分配不同的人</a:t>
            </a:r>
            <a:endParaRPr lang="en-US" altLang="zh-CN" dirty="0" smtClean="0"/>
          </a:p>
        </p:txBody>
      </p:sp>
    </p:spTree>
    <p:extLst>
      <p:ext uri="{BB962C8B-B14F-4D97-AF65-F5344CB8AC3E}">
        <p14:creationId xmlns:p14="http://schemas.microsoft.com/office/powerpoint/2010/main" val="2141593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370125"/>
            <a:ext cx="10764560" cy="3534301"/>
          </a:xfrm>
        </p:spPr>
        <p:txBody>
          <a:bodyPr/>
          <a:lstStyle/>
          <a:p>
            <a:r>
              <a:rPr lang="zh-CN" altLang="en-US" dirty="0" smtClean="0"/>
              <a:t>可以借用下面的概念理解</a:t>
            </a:r>
            <a:endParaRPr lang="en-US" altLang="zh-CN" dirty="0" smtClean="0"/>
          </a:p>
          <a:p>
            <a:pPr marL="342900" indent="-342900">
              <a:buFont typeface="Wingdings" panose="05000000000000000000" pitchFamily="2" charset="2"/>
              <a:buChar char="l"/>
            </a:pPr>
            <a:r>
              <a:rPr lang="zh-CN" altLang="en-US" dirty="0" smtClean="0"/>
              <a:t>资源组</a:t>
            </a:r>
            <a:r>
              <a:rPr lang="en-US" altLang="zh-CN" dirty="0" smtClean="0"/>
              <a:t>=</a:t>
            </a:r>
            <a:r>
              <a:rPr lang="zh-CN" altLang="en-US" dirty="0" smtClean="0"/>
              <a:t>组织</a:t>
            </a:r>
            <a:endParaRPr lang="en-US" altLang="zh-CN" dirty="0" smtClean="0"/>
          </a:p>
          <a:p>
            <a:pPr marL="342900" indent="-342900">
              <a:buFont typeface="Wingdings" panose="05000000000000000000" pitchFamily="2" charset="2"/>
              <a:buChar char="l"/>
            </a:pPr>
            <a:r>
              <a:rPr lang="zh-CN" altLang="en-US" dirty="0" smtClean="0"/>
              <a:t>资源类型</a:t>
            </a:r>
            <a:r>
              <a:rPr lang="en-US" altLang="zh-CN" dirty="0" smtClean="0"/>
              <a:t>=</a:t>
            </a:r>
            <a:r>
              <a:rPr lang="zh-CN" altLang="en-US" dirty="0" smtClean="0"/>
              <a:t>部门</a:t>
            </a:r>
            <a:endParaRPr lang="en-US" altLang="zh-CN" dirty="0" smtClean="0"/>
          </a:p>
          <a:p>
            <a:pPr marL="342900" indent="-342900">
              <a:buFont typeface="Wingdings" panose="05000000000000000000" pitchFamily="2" charset="2"/>
              <a:buChar char="l"/>
            </a:pPr>
            <a:r>
              <a:rPr lang="zh-CN" altLang="en-US" dirty="0" smtClean="0"/>
              <a:t>资源</a:t>
            </a:r>
            <a:r>
              <a:rPr lang="en-US" altLang="zh-CN" dirty="0" smtClean="0"/>
              <a:t>=</a:t>
            </a:r>
            <a:r>
              <a:rPr lang="zh-CN" altLang="en-US" dirty="0" smtClean="0"/>
              <a:t>岗位</a:t>
            </a:r>
            <a:endParaRPr lang="en-US" altLang="zh-CN" dirty="0" smtClean="0"/>
          </a:p>
          <a:p>
            <a:pPr marL="342900" indent="-342900">
              <a:buFont typeface="Wingdings" panose="05000000000000000000" pitchFamily="2" charset="2"/>
              <a:buChar char="l"/>
            </a:pPr>
            <a:endParaRPr lang="en-US" altLang="zh-CN" dirty="0"/>
          </a:p>
          <a:p>
            <a:r>
              <a:rPr lang="zh-CN" altLang="en-US" dirty="0" smtClean="0"/>
              <a:t>所以，</a:t>
            </a:r>
            <a:r>
              <a:rPr lang="zh-CN" altLang="en-US" dirty="0"/>
              <a:t>一个用户，可以在同一资源组不同类型间分配多次，但在同一类型中只能分配一</a:t>
            </a:r>
            <a:r>
              <a:rPr lang="zh-CN" altLang="en-US" dirty="0" smtClean="0"/>
              <a:t>次</a:t>
            </a:r>
            <a:endParaRPr lang="zh-CN" altLang="en-US" dirty="0"/>
          </a:p>
        </p:txBody>
      </p:sp>
    </p:spTree>
    <p:extLst>
      <p:ext uri="{BB962C8B-B14F-4D97-AF65-F5344CB8AC3E}">
        <p14:creationId xmlns:p14="http://schemas.microsoft.com/office/powerpoint/2010/main" val="2566953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351314" cy="465926"/>
          </a:xfrm>
        </p:spPr>
        <p:txBody>
          <a:bodyPr/>
          <a:lstStyle/>
          <a:p>
            <a:r>
              <a:rPr lang="zh-CN" altLang="en-US" dirty="0"/>
              <a:t>补正</a:t>
            </a:r>
            <a:r>
              <a:rPr lang="zh-CN" altLang="en-US" dirty="0" smtClean="0"/>
              <a:t>二 通知</a:t>
            </a:r>
            <a:r>
              <a:rPr lang="zh-CN" altLang="en-US" dirty="0"/>
              <a:t>管理</a:t>
            </a:r>
            <a:r>
              <a:rPr lang="en-US" altLang="zh-CN" dirty="0"/>
              <a:t>-</a:t>
            </a:r>
            <a:r>
              <a:rPr lang="zh-CN" altLang="en-US" dirty="0"/>
              <a:t>内置模板</a:t>
            </a:r>
          </a:p>
        </p:txBody>
      </p:sp>
      <p:sp>
        <p:nvSpPr>
          <p:cNvPr id="3" name="副标题 2"/>
          <p:cNvSpPr>
            <a:spLocks noGrp="1"/>
          </p:cNvSpPr>
          <p:nvPr>
            <p:ph type="subTitle" idx="1"/>
          </p:nvPr>
        </p:nvSpPr>
        <p:spPr>
          <a:xfrm>
            <a:off x="674965" y="1291575"/>
            <a:ext cx="9589381" cy="581249"/>
          </a:xfrm>
        </p:spPr>
        <p:txBody>
          <a:bodyPr/>
          <a:lstStyle/>
          <a:p>
            <a:pPr>
              <a:lnSpc>
                <a:spcPct val="150000"/>
              </a:lnSpc>
            </a:pPr>
            <a:r>
              <a:rPr lang="zh-CN" altLang="en-US" sz="2400" dirty="0"/>
              <a:t>待办与抄送通知，在系统通知功能的基础上，定制化了功能</a:t>
            </a:r>
            <a:r>
              <a:rPr lang="zh-CN" altLang="en-US" sz="2400" dirty="0" smtClean="0"/>
              <a:t>按钮</a:t>
            </a:r>
            <a:endParaRPr lang="zh-CN" altLang="en-US" sz="2400" dirty="0"/>
          </a:p>
        </p:txBody>
      </p:sp>
      <p:graphicFrame>
        <p:nvGraphicFramePr>
          <p:cNvPr id="4" name="表格 3"/>
          <p:cNvGraphicFramePr>
            <a:graphicFrameLocks noGrp="1"/>
          </p:cNvGraphicFramePr>
          <p:nvPr>
            <p:extLst/>
          </p:nvPr>
        </p:nvGraphicFramePr>
        <p:xfrm>
          <a:off x="674965" y="2097165"/>
          <a:ext cx="9359556" cy="2866888"/>
        </p:xfrm>
        <a:graphic>
          <a:graphicData uri="http://schemas.openxmlformats.org/drawingml/2006/table">
            <a:tbl>
              <a:tblPr/>
              <a:tblGrid>
                <a:gridCol w="3119852">
                  <a:extLst>
                    <a:ext uri="{9D8B030D-6E8A-4147-A177-3AD203B41FA5}">
                      <a16:colId xmlns:a16="http://schemas.microsoft.com/office/drawing/2014/main" val="520990668"/>
                    </a:ext>
                  </a:extLst>
                </a:gridCol>
                <a:gridCol w="3119852">
                  <a:extLst>
                    <a:ext uri="{9D8B030D-6E8A-4147-A177-3AD203B41FA5}">
                      <a16:colId xmlns:a16="http://schemas.microsoft.com/office/drawing/2014/main" val="2666717256"/>
                    </a:ext>
                  </a:extLst>
                </a:gridCol>
                <a:gridCol w="3119852">
                  <a:extLst>
                    <a:ext uri="{9D8B030D-6E8A-4147-A177-3AD203B41FA5}">
                      <a16:colId xmlns:a16="http://schemas.microsoft.com/office/drawing/2014/main" val="796983433"/>
                    </a:ext>
                  </a:extLst>
                </a:gridCol>
              </a:tblGrid>
              <a:tr h="684672">
                <a:tc>
                  <a:txBody>
                    <a:bodyPr/>
                    <a:lstStyle/>
                    <a:p>
                      <a:pPr algn="ctr"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功能按钮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电脑端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移动端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03665793"/>
                  </a:ext>
                </a:extLst>
              </a:tr>
              <a:tr h="1091108">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办理（待办）</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 </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查看（抄送）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打开</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PC</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端处理界面</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找开移动端地址配置微应用，否则弹出请去</a:t>
                      </a:r>
                      <a:r>
                        <a:rPr lang="en-US" altLang="zh-CN" sz="1600" b="0" i="0" u="none" strike="noStrike">
                          <a:solidFill>
                            <a:srgbClr val="000000"/>
                          </a:solidFill>
                          <a:effectLst/>
                          <a:latin typeface="思源黑体 CN Normal" panose="020B0400000000000000" pitchFamily="34" charset="-122"/>
                          <a:ea typeface="思源黑体 CN Normal" panose="020B0400000000000000" pitchFamily="34" charset="-122"/>
                        </a:rPr>
                        <a:t>PC</a:t>
                      </a: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端办理的提示</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2128606"/>
                  </a:ext>
                </a:extLst>
              </a:tr>
              <a:tr h="1091108">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所有待办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打开</a:t>
                      </a:r>
                      <a:r>
                        <a:rPr lang="en-US" altLang="zh-CN" sz="1600" b="0" i="0" u="none" strike="noStrike" dirty="0">
                          <a:solidFill>
                            <a:srgbClr val="000000"/>
                          </a:solidFill>
                          <a:effectLst/>
                          <a:latin typeface="思源黑体 CN Normal" panose="020B0400000000000000" pitchFamily="34" charset="-122"/>
                          <a:ea typeface="思源黑体 CN Normal" panose="020B0400000000000000" pitchFamily="34" charset="-122"/>
                        </a:rPr>
                        <a:t>PC</a:t>
                      </a: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门户系统首页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打开风神工作台微应用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705123"/>
                  </a:ext>
                </a:extLst>
              </a:tr>
            </a:tbl>
          </a:graphicData>
        </a:graphic>
      </p:graphicFrame>
    </p:spTree>
    <p:extLst>
      <p:ext uri="{BB962C8B-B14F-4D97-AF65-F5344CB8AC3E}">
        <p14:creationId xmlns:p14="http://schemas.microsoft.com/office/powerpoint/2010/main" val="3793158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170100"/>
            <a:ext cx="7917313" cy="453650"/>
          </a:xfrm>
        </p:spPr>
        <p:txBody>
          <a:bodyPr/>
          <a:lstStyle/>
          <a:p>
            <a:r>
              <a:rPr lang="zh-CN" altLang="en-US" dirty="0" smtClean="0"/>
              <a:t>为不同的人分配不同的资源</a:t>
            </a:r>
            <a:endParaRPr lang="zh-CN" altLang="en-US" dirty="0"/>
          </a:p>
        </p:txBody>
      </p:sp>
      <p:pic>
        <p:nvPicPr>
          <p:cNvPr id="4" name="图片 3"/>
          <p:cNvPicPr>
            <a:picLocks noChangeAspect="1"/>
          </p:cNvPicPr>
          <p:nvPr/>
        </p:nvPicPr>
        <p:blipFill>
          <a:blip r:embed="rId2"/>
          <a:stretch>
            <a:fillRect/>
          </a:stretch>
        </p:blipFill>
        <p:spPr>
          <a:xfrm>
            <a:off x="428625" y="1882726"/>
            <a:ext cx="10667999" cy="4079924"/>
          </a:xfrm>
          <a:prstGeom prst="rect">
            <a:avLst/>
          </a:prstGeom>
          <a:ln>
            <a:solidFill>
              <a:schemeClr val="bg1">
                <a:lumMod val="85000"/>
              </a:schemeClr>
            </a:solidFill>
          </a:ln>
        </p:spPr>
      </p:pic>
    </p:spTree>
    <p:extLst>
      <p:ext uri="{BB962C8B-B14F-4D97-AF65-F5344CB8AC3E}">
        <p14:creationId xmlns:p14="http://schemas.microsoft.com/office/powerpoint/2010/main" val="4151684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112950"/>
            <a:ext cx="9993035" cy="3182410"/>
          </a:xfrm>
        </p:spPr>
        <p:txBody>
          <a:bodyPr/>
          <a:lstStyle/>
          <a:p>
            <a:r>
              <a:rPr lang="en-US" altLang="zh-CN" dirty="0" err="1" smtClean="0"/>
              <a:t>com.fsl.lcp.auth.annotation.DataAuth</a:t>
            </a:r>
            <a:endParaRPr lang="en-US" altLang="zh-CN" dirty="0" smtClean="0"/>
          </a:p>
          <a:p>
            <a:pPr marL="285750" indent="-285750">
              <a:buFont typeface="Wingdings" panose="05000000000000000000" pitchFamily="2" charset="2"/>
              <a:buChar char="l"/>
            </a:pPr>
            <a:r>
              <a:rPr lang="zh-CN" altLang="en-US" sz="1600" dirty="0"/>
              <a:t>本注解使用在</a:t>
            </a:r>
            <a:r>
              <a:rPr lang="en-US" altLang="zh-CN" sz="1600" dirty="0"/>
              <a:t>Mapper</a:t>
            </a:r>
            <a:r>
              <a:rPr lang="zh-CN" altLang="en-US" sz="1600" dirty="0"/>
              <a:t>类上</a:t>
            </a:r>
          </a:p>
          <a:p>
            <a:pPr marL="285750" indent="-285750">
              <a:buFont typeface="Wingdings" panose="05000000000000000000" pitchFamily="2" charset="2"/>
              <a:buChar char="l"/>
            </a:pPr>
            <a:r>
              <a:rPr lang="zh-CN" altLang="en-US" sz="1600" dirty="0"/>
              <a:t>编写</a:t>
            </a:r>
            <a:r>
              <a:rPr lang="en-US" altLang="zh-CN" sz="1600" dirty="0" err="1"/>
              <a:t>sql</a:t>
            </a:r>
            <a:r>
              <a:rPr lang="zh-CN" altLang="en-US" sz="1600" dirty="0"/>
              <a:t>语句时，请使用</a:t>
            </a:r>
            <a:r>
              <a:rPr lang="en-US" altLang="zh-CN" sz="1600" dirty="0" err="1"/>
              <a:t>auth</a:t>
            </a:r>
            <a:r>
              <a:rPr lang="zh-CN" altLang="en-US" sz="1600" dirty="0"/>
              <a:t>别名引用列名</a:t>
            </a:r>
          </a:p>
          <a:p>
            <a:pPr marL="285750" indent="-285750">
              <a:buFont typeface="Wingdings" panose="05000000000000000000" pitchFamily="2" charset="2"/>
              <a:buChar char="l"/>
            </a:pPr>
            <a:r>
              <a:rPr lang="zh-CN" altLang="en-US" sz="1600" dirty="0"/>
              <a:t>如果定义了资源</a:t>
            </a:r>
            <a:r>
              <a:rPr lang="en-US" altLang="zh-CN" sz="1600" dirty="0" err="1"/>
              <a:t>sql</a:t>
            </a:r>
            <a:r>
              <a:rPr lang="zh-CN" altLang="en-US" sz="1600" dirty="0"/>
              <a:t>，却没有分配给当前登陆的用户，则不会返回任何数据</a:t>
            </a:r>
          </a:p>
          <a:p>
            <a:pPr marL="285750" indent="-285750">
              <a:buFont typeface="Wingdings" panose="05000000000000000000" pitchFamily="2" charset="2"/>
              <a:buChar char="l"/>
            </a:pPr>
            <a:r>
              <a:rPr lang="zh-CN" altLang="en-US" sz="1600" dirty="0"/>
              <a:t>当在同一分组中获取到不同类型的多个条过滤条件时，使用</a:t>
            </a:r>
            <a:r>
              <a:rPr lang="en-US" altLang="zh-CN" sz="1600" dirty="0"/>
              <a:t>or</a:t>
            </a:r>
            <a:r>
              <a:rPr lang="zh-CN" altLang="en-US" sz="1600" dirty="0"/>
              <a:t>关系连接各条件</a:t>
            </a:r>
          </a:p>
          <a:p>
            <a:pPr marL="285750" indent="-285750">
              <a:buFont typeface="Wingdings" panose="05000000000000000000" pitchFamily="2" charset="2"/>
              <a:buChar char="l"/>
            </a:pPr>
            <a:r>
              <a:rPr lang="zh-CN" altLang="en-US" sz="1600" dirty="0"/>
              <a:t>输入不存在的资源组</a:t>
            </a:r>
            <a:r>
              <a:rPr lang="en-US" altLang="zh-CN" sz="1600" dirty="0"/>
              <a:t>code</a:t>
            </a:r>
            <a:r>
              <a:rPr lang="zh-CN" altLang="en-US" sz="1600" dirty="0"/>
              <a:t>，不会返回任何数据</a:t>
            </a:r>
          </a:p>
          <a:p>
            <a:pPr marL="285750" indent="-285750">
              <a:buFont typeface="Wingdings" panose="05000000000000000000" pitchFamily="2" charset="2"/>
              <a:buChar char="l"/>
            </a:pPr>
            <a:r>
              <a:rPr lang="zh-CN" altLang="en-US" sz="1600" dirty="0"/>
              <a:t>拼接后的</a:t>
            </a:r>
            <a:r>
              <a:rPr lang="en-US" altLang="zh-CN" sz="1600" dirty="0" err="1"/>
              <a:t>sql</a:t>
            </a:r>
            <a:r>
              <a:rPr lang="zh-CN" altLang="en-US" sz="1600" dirty="0"/>
              <a:t>有问题的，会产生</a:t>
            </a:r>
            <a:r>
              <a:rPr lang="en-US" altLang="zh-CN" sz="1600" dirty="0" err="1"/>
              <a:t>sql</a:t>
            </a:r>
            <a:r>
              <a:rPr lang="zh-CN" altLang="en-US" sz="1600" dirty="0"/>
              <a:t>错误</a:t>
            </a:r>
          </a:p>
        </p:txBody>
      </p:sp>
      <p:graphicFrame>
        <p:nvGraphicFramePr>
          <p:cNvPr id="4" name="表格 3"/>
          <p:cNvGraphicFramePr>
            <a:graphicFrameLocks noGrp="1"/>
          </p:cNvGraphicFramePr>
          <p:nvPr>
            <p:extLst>
              <p:ext uri="{D42A27DB-BD31-4B8C-83A1-F6EECF244321}">
                <p14:modId xmlns:p14="http://schemas.microsoft.com/office/powerpoint/2010/main" val="1454436761"/>
              </p:ext>
            </p:extLst>
          </p:nvPr>
        </p:nvGraphicFramePr>
        <p:xfrm>
          <a:off x="800098" y="4671853"/>
          <a:ext cx="8391526" cy="966947"/>
        </p:xfrm>
        <a:graphic>
          <a:graphicData uri="http://schemas.openxmlformats.org/drawingml/2006/table">
            <a:tbl>
              <a:tblPr/>
              <a:tblGrid>
                <a:gridCol w="4195763">
                  <a:extLst>
                    <a:ext uri="{9D8B030D-6E8A-4147-A177-3AD203B41FA5}">
                      <a16:colId xmlns:a16="http://schemas.microsoft.com/office/drawing/2014/main" val="20000"/>
                    </a:ext>
                  </a:extLst>
                </a:gridCol>
                <a:gridCol w="4195763">
                  <a:extLst>
                    <a:ext uri="{9D8B030D-6E8A-4147-A177-3AD203B41FA5}">
                      <a16:colId xmlns:a16="http://schemas.microsoft.com/office/drawing/2014/main" val="20001"/>
                    </a:ext>
                  </a:extLst>
                </a:gridCol>
              </a:tblGrid>
              <a:tr h="294291">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参数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672656">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value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资源权限组编码。指明这次查询需要从哪个组挑选</a:t>
                      </a:r>
                      <a:r>
                        <a:rPr lang="en-US" altLang="zh-CN"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sql</a:t>
                      </a:r>
                      <a:endPar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709690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84840"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763303"/>
            <a:ext cx="7917313" cy="453650"/>
          </a:xfrm>
        </p:spPr>
        <p:txBody>
          <a:bodyPr/>
          <a:lstStyle/>
          <a:p>
            <a:r>
              <a:rPr lang="zh-CN" altLang="en-US" dirty="0" smtClean="0"/>
              <a:t>资源定义</a:t>
            </a:r>
            <a:endParaRPr lang="zh-CN" altLang="en-US" dirty="0"/>
          </a:p>
        </p:txBody>
      </p:sp>
      <p:pic>
        <p:nvPicPr>
          <p:cNvPr id="5" name="图片 4"/>
          <p:cNvPicPr>
            <a:picLocks noChangeAspect="1"/>
          </p:cNvPicPr>
          <p:nvPr/>
        </p:nvPicPr>
        <p:blipFill>
          <a:blip r:embed="rId2"/>
          <a:stretch>
            <a:fillRect/>
          </a:stretch>
        </p:blipFill>
        <p:spPr>
          <a:xfrm>
            <a:off x="674965" y="3574433"/>
            <a:ext cx="10400976" cy="520815"/>
          </a:xfrm>
          <a:prstGeom prst="rect">
            <a:avLst/>
          </a:prstGeom>
          <a:ln>
            <a:solidFill>
              <a:schemeClr val="bg1">
                <a:lumMod val="85000"/>
              </a:schemeClr>
            </a:solidFill>
          </a:ln>
        </p:spPr>
      </p:pic>
      <p:sp>
        <p:nvSpPr>
          <p:cNvPr id="6" name="副标题 2"/>
          <p:cNvSpPr txBox="1">
            <a:spLocks/>
          </p:cNvSpPr>
          <p:nvPr/>
        </p:nvSpPr>
        <p:spPr>
          <a:xfrm>
            <a:off x="674965" y="4429779"/>
            <a:ext cx="79173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代码示例</a:t>
            </a:r>
            <a:endParaRPr lang="zh-CN" altLang="en-US" dirty="0"/>
          </a:p>
        </p:txBody>
      </p:sp>
      <p:pic>
        <p:nvPicPr>
          <p:cNvPr id="7" name="图片 6"/>
          <p:cNvPicPr>
            <a:picLocks noChangeAspect="1"/>
          </p:cNvPicPr>
          <p:nvPr/>
        </p:nvPicPr>
        <p:blipFill>
          <a:blip r:embed="rId3"/>
          <a:stretch>
            <a:fillRect/>
          </a:stretch>
        </p:blipFill>
        <p:spPr>
          <a:xfrm>
            <a:off x="674965" y="5046780"/>
            <a:ext cx="10400976" cy="721753"/>
          </a:xfrm>
          <a:prstGeom prst="rect">
            <a:avLst/>
          </a:prstGeom>
          <a:ln>
            <a:solidFill>
              <a:schemeClr val="bg1">
                <a:lumMod val="85000"/>
              </a:schemeClr>
            </a:solidFill>
          </a:ln>
        </p:spPr>
      </p:pic>
      <p:pic>
        <p:nvPicPr>
          <p:cNvPr id="8" name="图片 7"/>
          <p:cNvPicPr/>
          <p:nvPr/>
        </p:nvPicPr>
        <p:blipFill rotWithShape="1">
          <a:blip r:embed="rId4"/>
          <a:srcRect t="17668"/>
          <a:stretch/>
        </p:blipFill>
        <p:spPr>
          <a:xfrm>
            <a:off x="674965" y="1310869"/>
            <a:ext cx="5274310" cy="2024823"/>
          </a:xfrm>
          <a:prstGeom prst="rect">
            <a:avLst/>
          </a:prstGeom>
          <a:ln>
            <a:solidFill>
              <a:schemeClr val="bg1">
                <a:lumMod val="85000"/>
              </a:schemeClr>
            </a:solidFill>
          </a:ln>
        </p:spPr>
      </p:pic>
    </p:spTree>
    <p:extLst>
      <p:ext uri="{BB962C8B-B14F-4D97-AF65-F5344CB8AC3E}">
        <p14:creationId xmlns:p14="http://schemas.microsoft.com/office/powerpoint/2010/main" val="2959686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370125"/>
            <a:ext cx="7917313" cy="453650"/>
          </a:xfrm>
        </p:spPr>
        <p:txBody>
          <a:bodyPr/>
          <a:lstStyle/>
          <a:p>
            <a:r>
              <a:rPr lang="zh-CN" altLang="en-US" dirty="0"/>
              <a:t>生成的</a:t>
            </a:r>
            <a:r>
              <a:rPr lang="en-US" altLang="zh-CN" dirty="0" err="1"/>
              <a:t>sql</a:t>
            </a:r>
            <a:r>
              <a:rPr lang="zh-CN" altLang="en-US" dirty="0"/>
              <a:t>脚本</a:t>
            </a:r>
          </a:p>
        </p:txBody>
      </p:sp>
      <p:pic>
        <p:nvPicPr>
          <p:cNvPr id="4" name="图片 3"/>
          <p:cNvPicPr>
            <a:picLocks noChangeAspect="1"/>
          </p:cNvPicPr>
          <p:nvPr/>
        </p:nvPicPr>
        <p:blipFill>
          <a:blip r:embed="rId2"/>
          <a:stretch>
            <a:fillRect/>
          </a:stretch>
        </p:blipFill>
        <p:spPr>
          <a:xfrm>
            <a:off x="3688465" y="1080912"/>
            <a:ext cx="5503762" cy="4990270"/>
          </a:xfrm>
          <a:prstGeom prst="rect">
            <a:avLst/>
          </a:prstGeom>
          <a:ln>
            <a:solidFill>
              <a:schemeClr val="bg1">
                <a:lumMod val="85000"/>
              </a:schemeClr>
            </a:solidFill>
          </a:ln>
        </p:spPr>
      </p:pic>
    </p:spTree>
    <p:extLst>
      <p:ext uri="{BB962C8B-B14F-4D97-AF65-F5344CB8AC3E}">
        <p14:creationId xmlns:p14="http://schemas.microsoft.com/office/powerpoint/2010/main" val="636746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a:t>数据权限</a:t>
            </a:r>
            <a:r>
              <a:rPr lang="en-US" altLang="zh-CN" dirty="0"/>
              <a:t>-</a:t>
            </a:r>
            <a:r>
              <a:rPr lang="zh-CN" altLang="en-US" dirty="0"/>
              <a:t>通用数据权限</a:t>
            </a:r>
          </a:p>
        </p:txBody>
      </p:sp>
      <p:sp>
        <p:nvSpPr>
          <p:cNvPr id="3" name="副标题 2"/>
          <p:cNvSpPr>
            <a:spLocks noGrp="1"/>
          </p:cNvSpPr>
          <p:nvPr>
            <p:ph type="subTitle" idx="1"/>
          </p:nvPr>
        </p:nvSpPr>
        <p:spPr>
          <a:xfrm>
            <a:off x="674965" y="1370125"/>
            <a:ext cx="7917313" cy="453650"/>
          </a:xfrm>
        </p:spPr>
        <p:txBody>
          <a:bodyPr/>
          <a:lstStyle/>
          <a:p>
            <a:r>
              <a:rPr lang="zh-CN" altLang="en-US" dirty="0" smtClean="0"/>
              <a:t>使用效果</a:t>
            </a:r>
            <a:endParaRPr lang="zh-CN" altLang="en-US" dirty="0"/>
          </a:p>
        </p:txBody>
      </p:sp>
      <p:pic>
        <p:nvPicPr>
          <p:cNvPr id="4" name="图片 3"/>
          <p:cNvPicPr/>
          <p:nvPr/>
        </p:nvPicPr>
        <p:blipFill>
          <a:blip r:embed="rId2"/>
          <a:stretch>
            <a:fillRect/>
          </a:stretch>
        </p:blipFill>
        <p:spPr>
          <a:xfrm>
            <a:off x="559055" y="2211915"/>
            <a:ext cx="11162556" cy="2710676"/>
          </a:xfrm>
          <a:prstGeom prst="rect">
            <a:avLst/>
          </a:prstGeom>
          <a:ln>
            <a:solidFill>
              <a:schemeClr val="bg1">
                <a:lumMod val="85000"/>
              </a:schemeClr>
            </a:solidFill>
          </a:ln>
        </p:spPr>
      </p:pic>
    </p:spTree>
    <p:extLst>
      <p:ext uri="{BB962C8B-B14F-4D97-AF65-F5344CB8AC3E}">
        <p14:creationId xmlns:p14="http://schemas.microsoft.com/office/powerpoint/2010/main" val="510731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数据权限</a:t>
            </a:r>
            <a:r>
              <a:rPr lang="en-US" altLang="zh-CN" dirty="0" smtClean="0"/>
              <a:t>-</a:t>
            </a:r>
            <a:r>
              <a:rPr lang="zh-CN" altLang="en-US" dirty="0" smtClean="0"/>
              <a:t>组合使用</a:t>
            </a:r>
            <a:endParaRPr lang="zh-CN" altLang="en-US" dirty="0"/>
          </a:p>
        </p:txBody>
      </p:sp>
      <p:sp>
        <p:nvSpPr>
          <p:cNvPr id="3" name="副标题 2"/>
          <p:cNvSpPr>
            <a:spLocks noGrp="1"/>
          </p:cNvSpPr>
          <p:nvPr>
            <p:ph type="subTitle" idx="1"/>
          </p:nvPr>
        </p:nvSpPr>
        <p:spPr>
          <a:xfrm>
            <a:off x="143338" y="849425"/>
            <a:ext cx="6530511" cy="1382110"/>
          </a:xfrm>
        </p:spPr>
        <p:txBody>
          <a:bodyPr/>
          <a:lstStyle/>
          <a:p>
            <a:r>
              <a:rPr lang="zh-CN" altLang="en-US" dirty="0"/>
              <a:t>可将通用数据权限与创建者</a:t>
            </a:r>
            <a:r>
              <a:rPr lang="zh-CN" altLang="en-US" dirty="0" smtClean="0"/>
              <a:t>数据</a:t>
            </a:r>
            <a:r>
              <a:rPr lang="zh-CN" altLang="en-US" dirty="0"/>
              <a:t>权限，或者通用数据权限与部门数据权限组合</a:t>
            </a:r>
            <a:r>
              <a:rPr lang="zh-CN" altLang="en-US" dirty="0" smtClean="0"/>
              <a:t>使用。</a:t>
            </a:r>
            <a:endParaRPr lang="en-US" altLang="zh-CN" dirty="0" smtClean="0"/>
          </a:p>
          <a:p>
            <a:r>
              <a:rPr lang="zh-CN" altLang="en-US" dirty="0" smtClean="0"/>
              <a:t>代码示例</a:t>
            </a:r>
            <a:endParaRPr lang="zh-CN" altLang="en-US" dirty="0"/>
          </a:p>
        </p:txBody>
      </p:sp>
      <p:pic>
        <p:nvPicPr>
          <p:cNvPr id="4" name="图片 3"/>
          <p:cNvPicPr>
            <a:picLocks noChangeAspect="1"/>
          </p:cNvPicPr>
          <p:nvPr/>
        </p:nvPicPr>
        <p:blipFill rotWithShape="1">
          <a:blip r:embed="rId2"/>
          <a:srcRect r="14298"/>
          <a:stretch/>
        </p:blipFill>
        <p:spPr>
          <a:xfrm>
            <a:off x="143339" y="2231535"/>
            <a:ext cx="6530511" cy="647700"/>
          </a:xfrm>
          <a:prstGeom prst="rect">
            <a:avLst/>
          </a:prstGeom>
          <a:ln>
            <a:solidFill>
              <a:schemeClr val="bg1">
                <a:lumMod val="85000"/>
              </a:schemeClr>
            </a:solidFill>
          </a:ln>
        </p:spPr>
      </p:pic>
      <p:sp>
        <p:nvSpPr>
          <p:cNvPr id="6" name="副标题 2"/>
          <p:cNvSpPr txBox="1">
            <a:spLocks/>
          </p:cNvSpPr>
          <p:nvPr/>
        </p:nvSpPr>
        <p:spPr>
          <a:xfrm>
            <a:off x="7268038" y="849425"/>
            <a:ext cx="186326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生成的</a:t>
            </a:r>
            <a:r>
              <a:rPr lang="en-US" altLang="zh-CN" dirty="0" err="1"/>
              <a:t>sql</a:t>
            </a:r>
            <a:r>
              <a:rPr lang="zh-CN" altLang="en-US" dirty="0"/>
              <a:t>脚本</a:t>
            </a:r>
          </a:p>
        </p:txBody>
      </p:sp>
      <p:pic>
        <p:nvPicPr>
          <p:cNvPr id="7" name="图片 6"/>
          <p:cNvPicPr>
            <a:picLocks noChangeAspect="1"/>
          </p:cNvPicPr>
          <p:nvPr/>
        </p:nvPicPr>
        <p:blipFill>
          <a:blip r:embed="rId3"/>
          <a:stretch>
            <a:fillRect/>
          </a:stretch>
        </p:blipFill>
        <p:spPr>
          <a:xfrm>
            <a:off x="6845300" y="1303075"/>
            <a:ext cx="4892765" cy="4818325"/>
          </a:xfrm>
          <a:prstGeom prst="rect">
            <a:avLst/>
          </a:prstGeom>
          <a:ln>
            <a:solidFill>
              <a:schemeClr val="bg1">
                <a:lumMod val="85000"/>
              </a:schemeClr>
            </a:solidFill>
          </a:ln>
        </p:spPr>
      </p:pic>
    </p:spTree>
    <p:extLst>
      <p:ext uri="{BB962C8B-B14F-4D97-AF65-F5344CB8AC3E}">
        <p14:creationId xmlns:p14="http://schemas.microsoft.com/office/powerpoint/2010/main" val="271992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数据权限</a:t>
            </a:r>
            <a:r>
              <a:rPr lang="en-US" altLang="zh-CN" dirty="0"/>
              <a:t>-</a:t>
            </a:r>
            <a:r>
              <a:rPr lang="zh-CN" altLang="en-US" dirty="0"/>
              <a:t>组合使用</a:t>
            </a:r>
          </a:p>
        </p:txBody>
      </p:sp>
      <p:sp>
        <p:nvSpPr>
          <p:cNvPr id="3" name="副标题 2"/>
          <p:cNvSpPr>
            <a:spLocks noGrp="1"/>
          </p:cNvSpPr>
          <p:nvPr>
            <p:ph type="subTitle" idx="1"/>
          </p:nvPr>
        </p:nvSpPr>
        <p:spPr>
          <a:xfrm>
            <a:off x="674965" y="874825"/>
            <a:ext cx="7917313" cy="453650"/>
          </a:xfrm>
        </p:spPr>
        <p:txBody>
          <a:bodyPr/>
          <a:lstStyle/>
          <a:p>
            <a:r>
              <a:rPr lang="zh-CN" altLang="en-US" dirty="0" smtClean="0"/>
              <a:t>使用效果</a:t>
            </a:r>
            <a:endParaRPr lang="zh-CN" altLang="en-US" dirty="0"/>
          </a:p>
        </p:txBody>
      </p:sp>
      <p:pic>
        <p:nvPicPr>
          <p:cNvPr id="4" name="图片 3"/>
          <p:cNvPicPr/>
          <p:nvPr/>
        </p:nvPicPr>
        <p:blipFill rotWithShape="1">
          <a:blip r:embed="rId2"/>
          <a:srcRect t="14097"/>
          <a:stretch/>
        </p:blipFill>
        <p:spPr>
          <a:xfrm>
            <a:off x="330665" y="1460500"/>
            <a:ext cx="11670835" cy="3833554"/>
          </a:xfrm>
          <a:prstGeom prst="rect">
            <a:avLst/>
          </a:prstGeom>
          <a:ln>
            <a:solidFill>
              <a:schemeClr val="bg1">
                <a:lumMod val="85000"/>
              </a:schemeClr>
            </a:solidFill>
          </a:ln>
        </p:spPr>
      </p:pic>
    </p:spTree>
    <p:extLst>
      <p:ext uri="{BB962C8B-B14F-4D97-AF65-F5344CB8AC3E}">
        <p14:creationId xmlns:p14="http://schemas.microsoft.com/office/powerpoint/2010/main" val="2206342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892856" cy="465926"/>
          </a:xfrm>
        </p:spPr>
        <p:txBody>
          <a:bodyPr/>
          <a:lstStyle/>
          <a:p>
            <a:r>
              <a:rPr lang="zh-CN" altLang="en-US" dirty="0" smtClean="0"/>
              <a:t>基本概念</a:t>
            </a:r>
            <a:r>
              <a:rPr lang="en-US" altLang="zh-CN" dirty="0" smtClean="0"/>
              <a:t>-</a:t>
            </a:r>
            <a:r>
              <a:rPr lang="zh-CN" altLang="en-US" dirty="0"/>
              <a:t>什么是工作</a:t>
            </a:r>
            <a:r>
              <a:rPr lang="zh-CN" altLang="en-US" dirty="0" smtClean="0"/>
              <a:t>流</a:t>
            </a:r>
            <a:endParaRPr lang="zh-CN" altLang="en-US" dirty="0"/>
          </a:p>
        </p:txBody>
      </p:sp>
      <p:sp>
        <p:nvSpPr>
          <p:cNvPr id="3" name="副标题 2"/>
          <p:cNvSpPr>
            <a:spLocks noGrp="1"/>
          </p:cNvSpPr>
          <p:nvPr>
            <p:ph type="subTitle" idx="1"/>
          </p:nvPr>
        </p:nvSpPr>
        <p:spPr>
          <a:xfrm>
            <a:off x="674964" y="1370125"/>
            <a:ext cx="10332019" cy="2349361"/>
          </a:xfrm>
        </p:spPr>
        <p:txBody>
          <a:bodyPr/>
          <a:lstStyle/>
          <a:p>
            <a:pPr marL="342900" indent="-342900">
              <a:buFont typeface="Wingdings" panose="05000000000000000000" pitchFamily="2" charset="2"/>
              <a:buChar char="l"/>
            </a:pPr>
            <a:r>
              <a:rPr lang="zh-CN" altLang="en-US" dirty="0" smtClean="0"/>
              <a:t>工作</a:t>
            </a:r>
            <a:r>
              <a:rPr lang="zh-CN" altLang="en-US" dirty="0"/>
              <a:t>流：业务过程的部分或整体在计算机应用环境下的自动化</a:t>
            </a:r>
          </a:p>
          <a:p>
            <a:pPr marL="342900" indent="-342900">
              <a:buFont typeface="Wingdings" panose="05000000000000000000" pitchFamily="2" charset="2"/>
              <a:buChar char="l"/>
            </a:pPr>
            <a:r>
              <a:rPr lang="zh-CN" altLang="en-US" dirty="0"/>
              <a:t>工作流管理系统：工作流的定义和管理，按照在系统中预定义好的工作流规则进行工作流实例的执行。</a:t>
            </a:r>
          </a:p>
          <a:p>
            <a:pPr marL="342900" indent="-342900">
              <a:buFont typeface="Wingdings" panose="05000000000000000000" pitchFamily="2" charset="2"/>
              <a:buChar char="l"/>
            </a:pPr>
            <a:r>
              <a:rPr lang="zh-CN" altLang="en-US" dirty="0"/>
              <a:t>工作流管理系统的目标：管理工作流程以确保工作在正确的时间被期望的人员</a:t>
            </a:r>
            <a:r>
              <a:rPr lang="zh-CN" altLang="en-US" dirty="0" smtClean="0"/>
              <a:t>执行，在</a:t>
            </a:r>
            <a:r>
              <a:rPr lang="zh-CN" altLang="en-US" dirty="0"/>
              <a:t>自动化进行的业务过程中插入人工的执行和干预</a:t>
            </a:r>
            <a:r>
              <a:rPr lang="zh-CN" altLang="en-US" dirty="0" smtClean="0"/>
              <a:t>。</a:t>
            </a:r>
            <a:endParaRPr lang="zh-CN" altLang="en-US" dirty="0"/>
          </a:p>
        </p:txBody>
      </p:sp>
    </p:spTree>
    <p:extLst>
      <p:ext uri="{BB962C8B-B14F-4D97-AF65-F5344CB8AC3E}">
        <p14:creationId xmlns:p14="http://schemas.microsoft.com/office/powerpoint/2010/main" val="295163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104452" cy="465926"/>
          </a:xfrm>
        </p:spPr>
        <p:txBody>
          <a:bodyPr/>
          <a:lstStyle/>
          <a:p>
            <a:r>
              <a:rPr lang="zh-CN" altLang="en-US" dirty="0"/>
              <a:t>基本概念</a:t>
            </a:r>
            <a:r>
              <a:rPr lang="en-US" altLang="zh-CN" dirty="0" smtClean="0"/>
              <a:t>-</a:t>
            </a:r>
            <a:r>
              <a:rPr lang="zh-CN" altLang="en-US" dirty="0"/>
              <a:t>什么是</a:t>
            </a:r>
            <a:r>
              <a:rPr lang="en-US" altLang="zh-CN" dirty="0" err="1" smtClean="0"/>
              <a:t>Activiti</a:t>
            </a:r>
            <a:endParaRPr lang="zh-CN" altLang="en-US" dirty="0"/>
          </a:p>
        </p:txBody>
      </p:sp>
      <p:sp>
        <p:nvSpPr>
          <p:cNvPr id="3" name="副标题 2"/>
          <p:cNvSpPr>
            <a:spLocks noGrp="1"/>
          </p:cNvSpPr>
          <p:nvPr>
            <p:ph type="subTitle" idx="1"/>
          </p:nvPr>
        </p:nvSpPr>
        <p:spPr>
          <a:xfrm>
            <a:off x="674965" y="1370125"/>
            <a:ext cx="10109828" cy="4062651"/>
          </a:xfrm>
        </p:spPr>
        <p:txBody>
          <a:bodyPr/>
          <a:lstStyle/>
          <a:p>
            <a:r>
              <a:rPr lang="en-US" altLang="zh-CN" dirty="0" err="1"/>
              <a:t>Activiti</a:t>
            </a:r>
            <a:r>
              <a:rPr lang="zh-CN" altLang="en-US" dirty="0"/>
              <a:t>是一个针对企业用户、开发人员、系统管理员的轻量级工作流业务管理平台，其核心是使用</a:t>
            </a:r>
            <a:r>
              <a:rPr lang="en-US" altLang="zh-CN" dirty="0"/>
              <a:t>Java</a:t>
            </a:r>
            <a:r>
              <a:rPr lang="zh-CN" altLang="en-US" dirty="0"/>
              <a:t>开发的快速、稳定的</a:t>
            </a:r>
            <a:r>
              <a:rPr lang="en-US" altLang="zh-CN" dirty="0"/>
              <a:t>BPMN2.0</a:t>
            </a:r>
            <a:r>
              <a:rPr lang="zh-CN" altLang="en-US" dirty="0"/>
              <a:t>流程引擎。</a:t>
            </a:r>
            <a:r>
              <a:rPr lang="en-US" altLang="zh-CN" dirty="0"/>
              <a:t>LCP</a:t>
            </a:r>
            <a:r>
              <a:rPr lang="zh-CN" altLang="en-US" dirty="0"/>
              <a:t>采用的是</a:t>
            </a:r>
            <a:r>
              <a:rPr lang="en-US" altLang="zh-CN" dirty="0" err="1"/>
              <a:t>Activiti</a:t>
            </a:r>
            <a:r>
              <a:rPr lang="en-US" altLang="zh-CN" dirty="0"/>
              <a:t> 6.0</a:t>
            </a:r>
            <a:r>
              <a:rPr lang="zh-CN" altLang="en-US" dirty="0" smtClean="0"/>
              <a:t>版本</a:t>
            </a:r>
            <a:endParaRPr lang="en-US" altLang="zh-CN" dirty="0" smtClean="0"/>
          </a:p>
          <a:p>
            <a:r>
              <a:rPr lang="zh-CN" altLang="en-US" b="1" dirty="0"/>
              <a:t>典型特点</a:t>
            </a:r>
          </a:p>
          <a:p>
            <a:pPr marL="342900" indent="-342900">
              <a:buFont typeface="Wingdings" panose="05000000000000000000" pitchFamily="2" charset="2"/>
              <a:buChar char="l"/>
            </a:pPr>
            <a:r>
              <a:rPr lang="zh-CN" altLang="en-US" dirty="0"/>
              <a:t>数据持久化，底层使用</a:t>
            </a:r>
            <a:r>
              <a:rPr lang="en-US" altLang="zh-CN" dirty="0" err="1"/>
              <a:t>MyBatis</a:t>
            </a:r>
            <a:endParaRPr lang="en-US" altLang="zh-CN" dirty="0"/>
          </a:p>
          <a:p>
            <a:pPr marL="342900" indent="-342900">
              <a:buFont typeface="Wingdings" panose="05000000000000000000" pitchFamily="2" charset="2"/>
              <a:buChar char="l"/>
            </a:pPr>
            <a:r>
              <a:rPr lang="zh-CN" altLang="en-US" dirty="0"/>
              <a:t>引擎</a:t>
            </a:r>
            <a:r>
              <a:rPr lang="en-US" altLang="zh-CN" dirty="0"/>
              <a:t>Service</a:t>
            </a:r>
            <a:r>
              <a:rPr lang="zh-CN" altLang="en-US" dirty="0"/>
              <a:t>接口</a:t>
            </a:r>
          </a:p>
          <a:p>
            <a:pPr marL="342900" indent="-342900">
              <a:buFont typeface="Wingdings" panose="05000000000000000000" pitchFamily="2" charset="2"/>
              <a:buChar char="l"/>
            </a:pPr>
            <a:r>
              <a:rPr lang="zh-CN" altLang="en-US" dirty="0"/>
              <a:t>原生支持</a:t>
            </a:r>
            <a:r>
              <a:rPr lang="en-US" altLang="zh-CN" dirty="0"/>
              <a:t>Spring</a:t>
            </a:r>
          </a:p>
          <a:p>
            <a:pPr marL="342900" indent="-342900">
              <a:buFont typeface="Wingdings" panose="05000000000000000000" pitchFamily="2" charset="2"/>
              <a:buChar char="l"/>
            </a:pPr>
            <a:r>
              <a:rPr lang="zh-CN" altLang="en-US" dirty="0"/>
              <a:t>流程设计器</a:t>
            </a:r>
          </a:p>
          <a:p>
            <a:pPr marL="342900" indent="-342900">
              <a:buFont typeface="Wingdings" panose="05000000000000000000" pitchFamily="2" charset="2"/>
              <a:buChar char="l"/>
            </a:pPr>
            <a:r>
              <a:rPr lang="zh-CN" altLang="en-US" dirty="0"/>
              <a:t>分离运行时与历史</a:t>
            </a:r>
            <a:r>
              <a:rPr lang="zh-CN" altLang="en-US" dirty="0" smtClean="0"/>
              <a:t>数据</a:t>
            </a:r>
            <a:endParaRPr lang="zh-CN" altLang="en-US" dirty="0"/>
          </a:p>
        </p:txBody>
      </p:sp>
    </p:spTree>
    <p:extLst>
      <p:ext uri="{BB962C8B-B14F-4D97-AF65-F5344CB8AC3E}">
        <p14:creationId xmlns:p14="http://schemas.microsoft.com/office/powerpoint/2010/main" val="1748761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104452" cy="465926"/>
          </a:xfrm>
        </p:spPr>
        <p:txBody>
          <a:bodyPr/>
          <a:lstStyle/>
          <a:p>
            <a:r>
              <a:rPr lang="zh-CN" altLang="en-US" dirty="0"/>
              <a:t>基本概念</a:t>
            </a:r>
            <a:r>
              <a:rPr lang="en-US" altLang="zh-CN" dirty="0"/>
              <a:t>-</a:t>
            </a:r>
            <a:r>
              <a:rPr lang="zh-CN" altLang="en-US" dirty="0"/>
              <a:t>什么是</a:t>
            </a:r>
            <a:r>
              <a:rPr lang="en-US" altLang="zh-CN" dirty="0" err="1"/>
              <a:t>Activiti</a:t>
            </a:r>
            <a:endParaRPr lang="zh-CN" altLang="en-US" dirty="0"/>
          </a:p>
        </p:txBody>
      </p:sp>
      <p:sp>
        <p:nvSpPr>
          <p:cNvPr id="3" name="副标题 2"/>
          <p:cNvSpPr>
            <a:spLocks noGrp="1"/>
          </p:cNvSpPr>
          <p:nvPr>
            <p:ph type="subTitle" idx="1"/>
          </p:nvPr>
        </p:nvSpPr>
        <p:spPr>
          <a:xfrm>
            <a:off x="674965" y="1224846"/>
            <a:ext cx="7917313" cy="453650"/>
          </a:xfrm>
        </p:spPr>
        <p:txBody>
          <a:bodyPr/>
          <a:lstStyle/>
          <a:p>
            <a:r>
              <a:rPr lang="zh-CN" altLang="en-US" b="1" dirty="0"/>
              <a:t>核心</a:t>
            </a:r>
            <a:r>
              <a:rPr lang="zh-CN" altLang="en-US" b="1" dirty="0" smtClean="0"/>
              <a:t>概念</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206517049"/>
              </p:ext>
            </p:extLst>
          </p:nvPr>
        </p:nvGraphicFramePr>
        <p:xfrm>
          <a:off x="897309" y="1871531"/>
          <a:ext cx="9955851" cy="3785782"/>
        </p:xfrm>
        <a:graphic>
          <a:graphicData uri="http://schemas.openxmlformats.org/drawingml/2006/table">
            <a:tbl>
              <a:tblPr/>
              <a:tblGrid>
                <a:gridCol w="2585435">
                  <a:extLst>
                    <a:ext uri="{9D8B030D-6E8A-4147-A177-3AD203B41FA5}">
                      <a16:colId xmlns:a16="http://schemas.microsoft.com/office/drawing/2014/main" val="1997687917"/>
                    </a:ext>
                  </a:extLst>
                </a:gridCol>
                <a:gridCol w="2267079">
                  <a:extLst>
                    <a:ext uri="{9D8B030D-6E8A-4147-A177-3AD203B41FA5}">
                      <a16:colId xmlns:a16="http://schemas.microsoft.com/office/drawing/2014/main" val="460222764"/>
                    </a:ext>
                  </a:extLst>
                </a:gridCol>
                <a:gridCol w="5103337">
                  <a:extLst>
                    <a:ext uri="{9D8B030D-6E8A-4147-A177-3AD203B41FA5}">
                      <a16:colId xmlns:a16="http://schemas.microsoft.com/office/drawing/2014/main" val="349090266"/>
                    </a:ext>
                  </a:extLst>
                </a:gridCol>
              </a:tblGrid>
              <a:tr h="247163">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英文</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中文</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89499781"/>
                  </a:ext>
                </a:extLst>
              </a:tr>
              <a:tr h="505517">
                <a:tc>
                  <a:txBody>
                    <a:bodyPr/>
                    <a:lstStyle/>
                    <a:p>
                      <a:pPr algn="l" fontAlgn="ct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ProcessEngine</a:t>
                      </a:r>
                      <a:endPar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流程引擎</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是</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Activiti</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工作的核心。负责生成流程运行时的各种实例及数据、监控和管理流程的运行。</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944557"/>
                  </a:ext>
                </a:extLst>
              </a:tr>
              <a:tr h="505517">
                <a:tc>
                  <a:txBody>
                    <a:bodyPr/>
                    <a:lstStyle/>
                    <a:p>
                      <a:pPr algn="l" fontAlgn="ct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ProcessDefinition</a:t>
                      </a:r>
                      <a:endPar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流程定义</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基于</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bpmn2.0</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标准，使用</a:t>
                      </a:r>
                      <a:r>
                        <a:rPr lang="en-US" altLang="zh-CN" sz="1200" b="0" i="0" u="none" strike="noStrike">
                          <a:solidFill>
                            <a:srgbClr val="000000"/>
                          </a:solidFill>
                          <a:effectLst/>
                          <a:latin typeface="思源黑体 CN Normal" panose="020B0400000000000000" pitchFamily="34" charset="-122"/>
                          <a:ea typeface="思源黑体 CN Normal" panose="020B0400000000000000" pitchFamily="34" charset="-122"/>
                        </a:rPr>
                        <a:t>Activiti</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提供流程建模工具，绘制的工作流程图。包含了流程属性，节点定义和判断分支</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4777554"/>
                  </a:ext>
                </a:extLst>
              </a:tr>
              <a:tr h="505517">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Activity/</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TaskDefine</a:t>
                      </a:r>
                      <a:endPar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活动</a:t>
                      </a: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任务定义</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流程定义中每一个任务节点的定义规范，包含名称，执行方式，表单变量等</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759638"/>
                  </a:ext>
                </a:extLst>
              </a:tr>
              <a:tr h="505517">
                <a:tc>
                  <a:txBody>
                    <a:bodyPr/>
                    <a:lstStyle/>
                    <a:p>
                      <a:pPr algn="l" fontAlgn="ct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a:t>
                      </a:r>
                      <a:endPar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流程实例</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代表流程定义的执行实例，一个流程实例包括了所有的运行节点，表达了从刚开始到结束的最大流程分支。一个流程定义可以创建多个流程实例</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9566785"/>
                  </a:ext>
                </a:extLst>
              </a:tr>
              <a:tr h="505517">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Execution</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流程执行</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描述了流程执行的每一个节点。一个流程实例包含一个</a:t>
                      </a: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串行</a:t>
                      </a: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或多个</a:t>
                      </a: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并行</a:t>
                      </a:r>
                      <a:r>
                        <a:rPr lang="en-US" altLang="zh-CN"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流程执行</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6189055"/>
                  </a:ext>
                </a:extLst>
              </a:tr>
              <a:tr h="505517">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Task</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流程任务</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流程执行到某任务环节时生成的任务信息，一个流程执行可能</a:t>
                      </a:r>
                      <a:r>
                        <a:rPr lang="zh-CN" altLang="en-US" sz="12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生成零个或一个任务</a:t>
                      </a:r>
                      <a:endPar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2737292"/>
                  </a:ext>
                </a:extLst>
              </a:tr>
              <a:tr h="505517">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Variable</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流程变量</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在流程执行或者任务执行的过程中传递的各类业务参数</a:t>
                      </a:r>
                    </a:p>
                  </a:txBody>
                  <a:tcPr marL="3365" marR="3365" marT="33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37807"/>
                  </a:ext>
                </a:extLst>
              </a:tr>
            </a:tbl>
          </a:graphicData>
        </a:graphic>
      </p:graphicFrame>
    </p:spTree>
    <p:extLst>
      <p:ext uri="{BB962C8B-B14F-4D97-AF65-F5344CB8AC3E}">
        <p14:creationId xmlns:p14="http://schemas.microsoft.com/office/powerpoint/2010/main" val="133811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351314" cy="465926"/>
          </a:xfrm>
        </p:spPr>
        <p:txBody>
          <a:bodyPr/>
          <a:lstStyle/>
          <a:p>
            <a:r>
              <a:rPr lang="zh-CN" altLang="en-US" dirty="0" smtClean="0"/>
              <a:t>补正三 数据同步</a:t>
            </a:r>
            <a:r>
              <a:rPr lang="en-US" altLang="zh-CN" dirty="0" smtClean="0"/>
              <a:t>-</a:t>
            </a:r>
            <a:r>
              <a:rPr lang="zh-CN" altLang="en-US" dirty="0" smtClean="0"/>
              <a:t>总体说明</a:t>
            </a:r>
            <a:endParaRPr lang="zh-CN" altLang="en-US" dirty="0"/>
          </a:p>
        </p:txBody>
      </p:sp>
      <p:sp>
        <p:nvSpPr>
          <p:cNvPr id="3" name="副标题 2"/>
          <p:cNvSpPr>
            <a:spLocks noGrp="1"/>
          </p:cNvSpPr>
          <p:nvPr>
            <p:ph type="subTitle" idx="1"/>
          </p:nvPr>
        </p:nvSpPr>
        <p:spPr>
          <a:xfrm>
            <a:off x="674965" y="950251"/>
            <a:ext cx="10050700" cy="892552"/>
          </a:xfrm>
        </p:spPr>
        <p:txBody>
          <a:bodyPr/>
          <a:lstStyle/>
          <a:p>
            <a:r>
              <a:rPr lang="zh-CN" altLang="en-US" dirty="0"/>
              <a:t>平台默认提供组织、部门、岗位、员工</a:t>
            </a:r>
            <a:r>
              <a:rPr lang="zh-CN" altLang="en-US" dirty="0" smtClean="0"/>
              <a:t>、工作信息、数据字典</a:t>
            </a:r>
            <a:r>
              <a:rPr lang="zh-CN" altLang="en-US" dirty="0"/>
              <a:t>、账号数据的同步</a:t>
            </a:r>
            <a:r>
              <a:rPr lang="zh-CN" altLang="en-US" dirty="0" smtClean="0"/>
              <a:t>服务</a:t>
            </a:r>
            <a:endParaRPr lang="zh-CN" altLang="en-US" dirty="0"/>
          </a:p>
        </p:txBody>
      </p:sp>
      <p:sp>
        <p:nvSpPr>
          <p:cNvPr id="5" name="矩形 4"/>
          <p:cNvSpPr/>
          <p:nvPr/>
        </p:nvSpPr>
        <p:spPr>
          <a:xfrm>
            <a:off x="2123599" y="3364058"/>
            <a:ext cx="2088184"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err="1" smtClean="0">
                <a:solidFill>
                  <a:schemeClr val="tx1"/>
                </a:solidFill>
                <a:latin typeface="思源黑体 CN Normal" panose="020B0400000000000000" pitchFamily="34" charset="-122"/>
                <a:ea typeface="思源黑体 CN Normal" panose="020B0400000000000000" pitchFamily="34" charset="-122"/>
              </a:rPr>
              <a:t>Mdm</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sp>
        <p:nvSpPr>
          <p:cNvPr id="6" name="矩形 5"/>
          <p:cNvSpPr/>
          <p:nvPr/>
        </p:nvSpPr>
        <p:spPr>
          <a:xfrm>
            <a:off x="3708076" y="4935826"/>
            <a:ext cx="1365885"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a:solidFill>
                  <a:schemeClr val="tx1"/>
                </a:solidFill>
                <a:latin typeface="思源黑体 CN Normal" panose="020B0400000000000000" pitchFamily="34" charset="-122"/>
                <a:ea typeface="思源黑体 CN Normal" panose="020B0400000000000000" pitchFamily="34" charset="-122"/>
              </a:rPr>
              <a:t>Ams</a:t>
            </a: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7" name="矩形 6"/>
          <p:cNvSpPr/>
          <p:nvPr/>
        </p:nvSpPr>
        <p:spPr>
          <a:xfrm>
            <a:off x="2123598" y="4935826"/>
            <a:ext cx="1365885"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思源黑体 CN Normal" panose="020B0400000000000000" pitchFamily="34" charset="-122"/>
                <a:ea typeface="思源黑体 CN Normal" panose="020B0400000000000000" pitchFamily="34" charset="-122"/>
              </a:rPr>
              <a:t>Portal</a:t>
            </a: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矩形 7"/>
          <p:cNvSpPr/>
          <p:nvPr/>
        </p:nvSpPr>
        <p:spPr>
          <a:xfrm>
            <a:off x="5292553" y="4921244"/>
            <a:ext cx="1365885"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err="1" smtClean="0">
                <a:solidFill>
                  <a:schemeClr val="tx1"/>
                </a:solidFill>
                <a:latin typeface="思源黑体 CN Normal" panose="020B0400000000000000" pitchFamily="34" charset="-122"/>
                <a:ea typeface="思源黑体 CN Normal" panose="020B0400000000000000" pitchFamily="34" charset="-122"/>
              </a:rPr>
              <a:t>Ocs</a:t>
            </a: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aphicFrame>
        <p:nvGraphicFramePr>
          <p:cNvPr id="9" name="表格 8"/>
          <p:cNvGraphicFramePr>
            <a:graphicFrameLocks noGrp="1"/>
          </p:cNvGraphicFramePr>
          <p:nvPr>
            <p:extLst/>
          </p:nvPr>
        </p:nvGraphicFramePr>
        <p:xfrm>
          <a:off x="7069573" y="1806872"/>
          <a:ext cx="1638300" cy="3728361"/>
        </p:xfrm>
        <a:graphic>
          <a:graphicData uri="http://schemas.openxmlformats.org/drawingml/2006/table">
            <a:tbl>
              <a:tblPr firstRow="1" bandRow="1">
                <a:tableStyleId>{5940675A-B579-460E-94D1-54222C63F5DA}</a:tableStyleId>
              </a:tblPr>
              <a:tblGrid>
                <a:gridCol w="1638300">
                  <a:extLst>
                    <a:ext uri="{9D8B030D-6E8A-4147-A177-3AD203B41FA5}">
                      <a16:colId xmlns:a16="http://schemas.microsoft.com/office/drawing/2014/main" val="20000"/>
                    </a:ext>
                  </a:extLst>
                </a:gridCol>
              </a:tblGrid>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①组织</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0"/>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②部门</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1"/>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③岗位</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2"/>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④员工</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3"/>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⑤工作信息</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4"/>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⑥数据字典</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5"/>
                  </a:ext>
                </a:extLst>
              </a:tr>
              <a:tr h="532623">
                <a:tc>
                  <a:txBody>
                    <a:bodyPr/>
                    <a:lstStyle/>
                    <a:p>
                      <a:pPr algn="l"/>
                      <a:r>
                        <a:rPr lang="zh-CN" altLang="en-US" sz="1200" dirty="0" smtClean="0">
                          <a:latin typeface="思源黑体 CN Normal" panose="020B0400000000000000" pitchFamily="34" charset="-122"/>
                          <a:ea typeface="思源黑体 CN Normal" panose="020B0400000000000000" pitchFamily="34" charset="-122"/>
                        </a:rPr>
                        <a:t>⑦账户数据</a:t>
                      </a:r>
                      <a:endParaRPr lang="zh-CN" altLang="en-US" sz="12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0006"/>
                  </a:ext>
                </a:extLst>
              </a:tr>
            </a:tbl>
          </a:graphicData>
        </a:graphic>
      </p:graphicFrame>
      <p:sp>
        <p:nvSpPr>
          <p:cNvPr id="11" name="矩形 10"/>
          <p:cNvSpPr/>
          <p:nvPr/>
        </p:nvSpPr>
        <p:spPr>
          <a:xfrm>
            <a:off x="2123599" y="2712461"/>
            <a:ext cx="2088184" cy="360000"/>
          </a:xfrm>
          <a:prstGeom prst="rect">
            <a:avLst/>
          </a:prstGeom>
          <a:solidFill>
            <a:schemeClr val="accent1">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smtClean="0">
                <a:solidFill>
                  <a:schemeClr val="tx1"/>
                </a:solidFill>
                <a:latin typeface="思源黑体 CN Normal" panose="020B0400000000000000" pitchFamily="34" charset="-122"/>
                <a:ea typeface="思源黑体 CN Normal" panose="020B0400000000000000" pitchFamily="34" charset="-122"/>
              </a:rPr>
              <a:t>WS</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sp>
        <p:nvSpPr>
          <p:cNvPr id="50" name="文本框 49"/>
          <p:cNvSpPr txBox="1"/>
          <p:nvPr/>
        </p:nvSpPr>
        <p:spPr>
          <a:xfrm>
            <a:off x="2879526" y="2450044"/>
            <a:ext cx="1123950" cy="276999"/>
          </a:xfrm>
          <a:prstGeom prst="rect">
            <a:avLst/>
          </a:prstGeom>
          <a:noFill/>
        </p:spPr>
        <p:txBody>
          <a:bodyPr wrap="square"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a:t>
            </a:r>
            <a:r>
              <a:rPr lang="zh-CN" altLang="en-US" sz="1200" dirty="0">
                <a:latin typeface="思源黑体 CN Normal" panose="020B0400000000000000" pitchFamily="34" charset="-122"/>
                <a:ea typeface="思源黑体 CN Normal" panose="020B0400000000000000" pitchFamily="34" charset="-122"/>
              </a:rPr>
              <a:t> </a:t>
            </a:r>
            <a:r>
              <a:rPr lang="zh-CN" altLang="en-US" sz="1200" dirty="0" smtClean="0">
                <a:latin typeface="思源黑体 CN Normal" panose="020B0400000000000000" pitchFamily="34" charset="-122"/>
                <a:ea typeface="思源黑体 CN Normal" panose="020B0400000000000000" pitchFamily="34" charset="-122"/>
              </a:rPr>
              <a:t>②</a:t>
            </a:r>
            <a:r>
              <a:rPr lang="zh-CN" altLang="en-US" sz="1200" dirty="0">
                <a:latin typeface="思源黑体 CN Normal" panose="020B0400000000000000" pitchFamily="34" charset="-122"/>
                <a:ea typeface="思源黑体 CN Normal" panose="020B0400000000000000" pitchFamily="34" charset="-122"/>
              </a:rPr>
              <a:t> </a:t>
            </a:r>
            <a:r>
              <a:rPr lang="zh-CN" altLang="en-US" sz="1200" dirty="0" smtClean="0">
                <a:latin typeface="思源黑体 CN Normal" panose="020B0400000000000000" pitchFamily="34" charset="-122"/>
                <a:ea typeface="思源黑体 CN Normal" panose="020B0400000000000000" pitchFamily="34" charset="-122"/>
              </a:rPr>
              <a:t>③</a:t>
            </a:r>
            <a:r>
              <a:rPr lang="zh-CN" altLang="en-US" sz="1200" dirty="0">
                <a:latin typeface="思源黑体 CN Normal" panose="020B0400000000000000" pitchFamily="34" charset="-122"/>
                <a:ea typeface="思源黑体 CN Normal" panose="020B0400000000000000" pitchFamily="34" charset="-122"/>
              </a:rPr>
              <a:t> </a:t>
            </a:r>
            <a:r>
              <a:rPr lang="zh-CN" altLang="en-US" sz="1200" dirty="0" smtClean="0">
                <a:latin typeface="思源黑体 CN Normal" panose="020B0400000000000000" pitchFamily="34" charset="-122"/>
                <a:ea typeface="思源黑体 CN Normal" panose="020B0400000000000000" pitchFamily="34" charset="-122"/>
              </a:rPr>
              <a:t>④</a:t>
            </a:r>
            <a:r>
              <a:rPr lang="zh-CN" altLang="en-US" sz="1200" dirty="0">
                <a:latin typeface="思源黑体 CN Normal" panose="020B0400000000000000" pitchFamily="34" charset="-122"/>
                <a:ea typeface="思源黑体 CN Normal" panose="020B0400000000000000" pitchFamily="34" charset="-122"/>
              </a:rPr>
              <a:t> ⑤</a:t>
            </a:r>
            <a:endParaRPr lang="zh-CN" altLang="en-US" sz="1200" dirty="0"/>
          </a:p>
        </p:txBody>
      </p:sp>
      <p:sp>
        <p:nvSpPr>
          <p:cNvPr id="51" name="下箭头 50"/>
          <p:cNvSpPr/>
          <p:nvPr/>
        </p:nvSpPr>
        <p:spPr>
          <a:xfrm>
            <a:off x="2463394" y="2362316"/>
            <a:ext cx="542925" cy="987160"/>
          </a:xfrm>
          <a:prstGeom prst="down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2123598" y="1806872"/>
            <a:ext cx="2088184"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err="1" smtClean="0">
                <a:solidFill>
                  <a:schemeClr val="tx1"/>
                </a:solidFill>
                <a:latin typeface="思源黑体 CN Normal" panose="020B0400000000000000" pitchFamily="34" charset="-122"/>
                <a:ea typeface="思源黑体 CN Normal" panose="020B0400000000000000" pitchFamily="34" charset="-122"/>
              </a:rPr>
              <a:t>Hr</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cxnSp>
        <p:nvCxnSpPr>
          <p:cNvPr id="36" name="直接箭头连接符 35"/>
          <p:cNvCxnSpPr/>
          <p:nvPr/>
        </p:nvCxnSpPr>
        <p:spPr>
          <a:xfrm>
            <a:off x="5399750"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5457781" y="4559203"/>
            <a:ext cx="759394" cy="461665"/>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a:t>
            </a:r>
            <a:endParaRPr lang="en-US" altLang="zh-CN" sz="1200" dirty="0" smtClean="0">
              <a:latin typeface="思源黑体 CN Normal" panose="020B0400000000000000" pitchFamily="34" charset="-122"/>
              <a:ea typeface="思源黑体 CN Normal" panose="020B0400000000000000" pitchFamily="34" charset="-122"/>
            </a:endParaRPr>
          </a:p>
          <a:p>
            <a:r>
              <a:rPr lang="zh-CN" altLang="en-US" sz="1200" dirty="0" smtClean="0">
                <a:latin typeface="思源黑体 CN Normal" panose="020B0400000000000000" pitchFamily="34" charset="-122"/>
                <a:ea typeface="思源黑体 CN Normal" panose="020B0400000000000000" pitchFamily="34" charset="-122"/>
              </a:rPr>
              <a:t>④⑤⑥⑦</a:t>
            </a:r>
            <a:endParaRPr lang="zh-CN" altLang="en-US" sz="1200" dirty="0"/>
          </a:p>
        </p:txBody>
      </p:sp>
      <p:cxnSp>
        <p:nvCxnSpPr>
          <p:cNvPr id="39" name="直接箭头连接符 38"/>
          <p:cNvCxnSpPr/>
          <p:nvPr/>
        </p:nvCxnSpPr>
        <p:spPr>
          <a:xfrm flipV="1">
            <a:off x="6379401"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422402" y="4658826"/>
            <a:ext cx="199045"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⑥</a:t>
            </a:r>
            <a:endParaRPr lang="zh-CN" altLang="en-US" sz="1200" dirty="0"/>
          </a:p>
        </p:txBody>
      </p:sp>
      <p:cxnSp>
        <p:nvCxnSpPr>
          <p:cNvPr id="47" name="直接箭头连接符 46"/>
          <p:cNvCxnSpPr/>
          <p:nvPr/>
        </p:nvCxnSpPr>
        <p:spPr>
          <a:xfrm>
            <a:off x="3818473"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3876504" y="4559203"/>
            <a:ext cx="759394" cy="461665"/>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a:t>
            </a:r>
            <a:endParaRPr lang="en-US" altLang="zh-CN" sz="1200" dirty="0" smtClean="0">
              <a:latin typeface="思源黑体 CN Normal" panose="020B0400000000000000" pitchFamily="34" charset="-122"/>
              <a:ea typeface="思源黑体 CN Normal" panose="020B0400000000000000" pitchFamily="34" charset="-122"/>
            </a:endParaRPr>
          </a:p>
          <a:p>
            <a:r>
              <a:rPr lang="zh-CN" altLang="en-US" sz="1200" dirty="0" smtClean="0">
                <a:latin typeface="思源黑体 CN Normal" panose="020B0400000000000000" pitchFamily="34" charset="-122"/>
                <a:ea typeface="思源黑体 CN Normal" panose="020B0400000000000000" pitchFamily="34" charset="-122"/>
              </a:rPr>
              <a:t>④⑤⑥⑦</a:t>
            </a:r>
            <a:endParaRPr lang="zh-CN" altLang="en-US" sz="1200" dirty="0"/>
          </a:p>
        </p:txBody>
      </p:sp>
      <p:cxnSp>
        <p:nvCxnSpPr>
          <p:cNvPr id="49" name="直接箭头连接符 48"/>
          <p:cNvCxnSpPr/>
          <p:nvPr/>
        </p:nvCxnSpPr>
        <p:spPr>
          <a:xfrm flipV="1">
            <a:off x="4798124"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841125" y="4658826"/>
            <a:ext cx="199045"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⑥</a:t>
            </a:r>
            <a:endParaRPr lang="zh-CN" altLang="en-US" sz="1200" dirty="0"/>
          </a:p>
        </p:txBody>
      </p:sp>
      <p:cxnSp>
        <p:nvCxnSpPr>
          <p:cNvPr id="53" name="直接箭头连接符 52"/>
          <p:cNvCxnSpPr/>
          <p:nvPr/>
        </p:nvCxnSpPr>
        <p:spPr>
          <a:xfrm>
            <a:off x="2191955"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249986" y="4559203"/>
            <a:ext cx="759394" cy="461665"/>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a:t>
            </a:r>
            <a:endParaRPr lang="en-US" altLang="zh-CN" sz="1200" dirty="0" smtClean="0">
              <a:latin typeface="思源黑体 CN Normal" panose="020B0400000000000000" pitchFamily="34" charset="-122"/>
              <a:ea typeface="思源黑体 CN Normal" panose="020B0400000000000000" pitchFamily="34" charset="-122"/>
            </a:endParaRPr>
          </a:p>
          <a:p>
            <a:r>
              <a:rPr lang="zh-CN" altLang="en-US" sz="1200" dirty="0" smtClean="0">
                <a:latin typeface="思源黑体 CN Normal" panose="020B0400000000000000" pitchFamily="34" charset="-122"/>
                <a:ea typeface="思源黑体 CN Normal" panose="020B0400000000000000" pitchFamily="34" charset="-122"/>
              </a:rPr>
              <a:t>④⑤⑥⑦</a:t>
            </a:r>
            <a:endParaRPr lang="zh-CN" altLang="en-US" sz="1200" dirty="0"/>
          </a:p>
        </p:txBody>
      </p:sp>
      <p:cxnSp>
        <p:nvCxnSpPr>
          <p:cNvPr id="55" name="直接箭头连接符 54"/>
          <p:cNvCxnSpPr/>
          <p:nvPr/>
        </p:nvCxnSpPr>
        <p:spPr>
          <a:xfrm flipV="1">
            <a:off x="3171606" y="4658826"/>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3214607" y="4658826"/>
            <a:ext cx="343233"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⑥⑦</a:t>
            </a:r>
            <a:endParaRPr lang="zh-CN" altLang="en-US" sz="1200" dirty="0"/>
          </a:p>
        </p:txBody>
      </p:sp>
      <p:sp>
        <p:nvSpPr>
          <p:cNvPr id="74" name="矩形 73"/>
          <p:cNvSpPr/>
          <p:nvPr/>
        </p:nvSpPr>
        <p:spPr>
          <a:xfrm>
            <a:off x="4570438" y="1806872"/>
            <a:ext cx="2088000" cy="613992"/>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smtClean="0">
                <a:solidFill>
                  <a:schemeClr val="tx1"/>
                </a:solidFill>
                <a:latin typeface="思源黑体 CN Normal" panose="020B0400000000000000" pitchFamily="34" charset="-122"/>
                <a:ea typeface="思源黑体 CN Normal" panose="020B0400000000000000" pitchFamily="34" charset="-122"/>
              </a:rPr>
              <a:t>外部人员</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sp>
        <p:nvSpPr>
          <p:cNvPr id="80" name="任意多边形 79"/>
          <p:cNvSpPr/>
          <p:nvPr/>
        </p:nvSpPr>
        <p:spPr>
          <a:xfrm>
            <a:off x="2123598" y="2712461"/>
            <a:ext cx="4534839" cy="1902589"/>
          </a:xfrm>
          <a:custGeom>
            <a:avLst/>
            <a:gdLst>
              <a:gd name="connsiteX0" fmla="*/ 2446840 w 4534839"/>
              <a:gd name="connsiteY0" fmla="*/ 0 h 1902589"/>
              <a:gd name="connsiteX1" fmla="*/ 4534839 w 4534839"/>
              <a:gd name="connsiteY1" fmla="*/ 0 h 1902589"/>
              <a:gd name="connsiteX2" fmla="*/ 4534839 w 4534839"/>
              <a:gd name="connsiteY2" fmla="*/ 1542589 h 1902589"/>
              <a:gd name="connsiteX3" fmla="*/ 4534839 w 4534839"/>
              <a:gd name="connsiteY3" fmla="*/ 1564264 h 1902589"/>
              <a:gd name="connsiteX4" fmla="*/ 4534839 w 4534839"/>
              <a:gd name="connsiteY4" fmla="*/ 1902589 h 1902589"/>
              <a:gd name="connsiteX5" fmla="*/ 0 w 4534839"/>
              <a:gd name="connsiteY5" fmla="*/ 1902589 h 1902589"/>
              <a:gd name="connsiteX6" fmla="*/ 0 w 4534839"/>
              <a:gd name="connsiteY6" fmla="*/ 1542589 h 1902589"/>
              <a:gd name="connsiteX7" fmla="*/ 2446840 w 4534839"/>
              <a:gd name="connsiteY7" fmla="*/ 1542589 h 190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4839" h="1902589">
                <a:moveTo>
                  <a:pt x="2446840" y="0"/>
                </a:moveTo>
                <a:lnTo>
                  <a:pt x="4534839" y="0"/>
                </a:lnTo>
                <a:lnTo>
                  <a:pt x="4534839" y="1542589"/>
                </a:lnTo>
                <a:lnTo>
                  <a:pt x="4534839" y="1564264"/>
                </a:lnTo>
                <a:lnTo>
                  <a:pt x="4534839" y="1902589"/>
                </a:lnTo>
                <a:lnTo>
                  <a:pt x="0" y="1902589"/>
                </a:lnTo>
                <a:lnTo>
                  <a:pt x="0" y="1542589"/>
                </a:lnTo>
                <a:lnTo>
                  <a:pt x="2446840" y="1542589"/>
                </a:lnTo>
                <a:close/>
              </a:path>
            </a:pathLst>
          </a:custGeom>
          <a:solidFill>
            <a:schemeClr val="accent1">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r"/>
            <a:r>
              <a:rPr lang="en-US" altLang="zh-CN" sz="1600" dirty="0" smtClean="0">
                <a:solidFill>
                  <a:schemeClr val="tx1"/>
                </a:solidFill>
                <a:latin typeface="思源黑体 CN Normal" panose="020B0400000000000000" pitchFamily="34" charset="-122"/>
                <a:ea typeface="思源黑体 CN Normal" panose="020B0400000000000000" pitchFamily="34" charset="-122"/>
              </a:rPr>
              <a:t>MQ                .</a:t>
            </a:r>
            <a:endParaRPr lang="zh-CN" altLang="en-US" sz="1600" dirty="0">
              <a:solidFill>
                <a:schemeClr val="tx1"/>
              </a:solidFill>
              <a:latin typeface="思源黑体 CN Normal" panose="020B0400000000000000" pitchFamily="34" charset="-122"/>
              <a:ea typeface="思源黑体 CN Normal" panose="020B0400000000000000" pitchFamily="34" charset="-122"/>
            </a:endParaRPr>
          </a:p>
        </p:txBody>
      </p:sp>
      <p:cxnSp>
        <p:nvCxnSpPr>
          <p:cNvPr id="81" name="直接箭头连接符 80"/>
          <p:cNvCxnSpPr/>
          <p:nvPr/>
        </p:nvCxnSpPr>
        <p:spPr>
          <a:xfrm>
            <a:off x="4997724" y="2421902"/>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5055755" y="2414612"/>
            <a:ext cx="804051"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①②③④⑤</a:t>
            </a:r>
            <a:endParaRPr lang="zh-CN" altLang="en-US" sz="1200" dirty="0"/>
          </a:p>
        </p:txBody>
      </p:sp>
      <p:sp>
        <p:nvSpPr>
          <p:cNvPr id="16" name="矩形 15"/>
          <p:cNvSpPr/>
          <p:nvPr/>
        </p:nvSpPr>
        <p:spPr>
          <a:xfrm>
            <a:off x="6435357" y="3663755"/>
            <a:ext cx="173134" cy="142890"/>
          </a:xfrm>
          <a:prstGeom prst="rect">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r"/>
            <a:endParaRPr lang="zh-CN" altLang="en-US" sz="1600">
              <a:solidFill>
                <a:schemeClr val="tx1"/>
              </a:solidFill>
              <a:latin typeface="思源黑体 CN Normal" panose="020B0400000000000000" pitchFamily="34" charset="-122"/>
              <a:ea typeface="思源黑体 CN Normal" panose="020B0400000000000000" pitchFamily="34" charset="-122"/>
            </a:endParaRPr>
          </a:p>
        </p:txBody>
      </p:sp>
      <p:cxnSp>
        <p:nvCxnSpPr>
          <p:cNvPr id="83" name="直接箭头连接符 82"/>
          <p:cNvCxnSpPr/>
          <p:nvPr/>
        </p:nvCxnSpPr>
        <p:spPr>
          <a:xfrm>
            <a:off x="2330266" y="3990607"/>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2388297" y="3983317"/>
            <a:ext cx="954184"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①②③</a:t>
            </a:r>
            <a:r>
              <a:rPr lang="zh-CN" altLang="en-US" sz="1200" dirty="0">
                <a:latin typeface="思源黑体 CN Normal" panose="020B0400000000000000" pitchFamily="34" charset="-122"/>
                <a:ea typeface="思源黑体 CN Normal" panose="020B0400000000000000" pitchFamily="34" charset="-122"/>
              </a:rPr>
              <a:t>④</a:t>
            </a:r>
            <a:r>
              <a:rPr lang="zh-CN" altLang="en-US" sz="1200" dirty="0" smtClean="0">
                <a:latin typeface="思源黑体 CN Normal" panose="020B0400000000000000" pitchFamily="34" charset="-122"/>
                <a:ea typeface="思源黑体 CN Normal" panose="020B0400000000000000" pitchFamily="34" charset="-122"/>
              </a:rPr>
              <a:t>⑤⑥</a:t>
            </a:r>
            <a:endParaRPr lang="zh-CN" altLang="en-US" sz="1200" dirty="0"/>
          </a:p>
        </p:txBody>
      </p:sp>
      <p:cxnSp>
        <p:nvCxnSpPr>
          <p:cNvPr id="32" name="直接箭头连接符 31"/>
          <p:cNvCxnSpPr/>
          <p:nvPr/>
        </p:nvCxnSpPr>
        <p:spPr>
          <a:xfrm flipV="1">
            <a:off x="3708076" y="3990607"/>
            <a:ext cx="0" cy="277000"/>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790607" y="3983317"/>
            <a:ext cx="212870" cy="276999"/>
          </a:xfrm>
          <a:prstGeom prst="rect">
            <a:avLst/>
          </a:prstGeom>
          <a:noFill/>
        </p:spPr>
        <p:txBody>
          <a:bodyPr wrap="square" lIns="0" rIns="0" rtlCol="0" anchor="ctr">
            <a:spAutoFit/>
          </a:bodyPr>
          <a:lstStyle/>
          <a:p>
            <a:r>
              <a:rPr lang="zh-CN" altLang="en-US" sz="1200" dirty="0" smtClean="0">
                <a:latin typeface="思源黑体 CN Normal" panose="020B0400000000000000" pitchFamily="34" charset="-122"/>
                <a:ea typeface="思源黑体 CN Normal" panose="020B0400000000000000" pitchFamily="34" charset="-122"/>
              </a:rPr>
              <a:t>⑥</a:t>
            </a:r>
            <a:endParaRPr lang="zh-CN" altLang="en-US" sz="1200" dirty="0"/>
          </a:p>
        </p:txBody>
      </p:sp>
    </p:spTree>
    <p:extLst>
      <p:ext uri="{BB962C8B-B14F-4D97-AF65-F5344CB8AC3E}">
        <p14:creationId xmlns:p14="http://schemas.microsoft.com/office/powerpoint/2010/main" val="232966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104452" cy="465926"/>
          </a:xfrm>
        </p:spPr>
        <p:txBody>
          <a:bodyPr/>
          <a:lstStyle/>
          <a:p>
            <a:r>
              <a:rPr lang="zh-CN" altLang="en-US" dirty="0"/>
              <a:t>基本概念</a:t>
            </a:r>
            <a:r>
              <a:rPr lang="en-US" altLang="zh-CN" dirty="0"/>
              <a:t>-</a:t>
            </a:r>
            <a:r>
              <a:rPr lang="zh-CN" altLang="en-US" dirty="0"/>
              <a:t>什么是</a:t>
            </a:r>
            <a:r>
              <a:rPr lang="en-US" altLang="zh-CN" dirty="0" err="1"/>
              <a:t>Activiti</a:t>
            </a:r>
            <a:endParaRPr lang="zh-CN" altLang="en-US" dirty="0"/>
          </a:p>
        </p:txBody>
      </p:sp>
      <p:sp>
        <p:nvSpPr>
          <p:cNvPr id="3" name="副标题 2"/>
          <p:cNvSpPr>
            <a:spLocks noGrp="1"/>
          </p:cNvSpPr>
          <p:nvPr>
            <p:ph type="subTitle" idx="1"/>
          </p:nvPr>
        </p:nvSpPr>
        <p:spPr>
          <a:xfrm>
            <a:off x="674965" y="1053931"/>
            <a:ext cx="7917313" cy="453650"/>
          </a:xfrm>
        </p:spPr>
        <p:txBody>
          <a:bodyPr/>
          <a:lstStyle/>
          <a:p>
            <a:r>
              <a:rPr lang="zh-CN" altLang="en-US" b="1" dirty="0"/>
              <a:t>核心</a:t>
            </a:r>
            <a:r>
              <a:rPr lang="zh-CN" altLang="en-US" b="1" dirty="0" smtClean="0"/>
              <a:t>服务</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956028857"/>
              </p:ext>
            </p:extLst>
          </p:nvPr>
        </p:nvGraphicFramePr>
        <p:xfrm>
          <a:off x="777669" y="1803163"/>
          <a:ext cx="10126765" cy="4230170"/>
        </p:xfrm>
        <a:graphic>
          <a:graphicData uri="http://schemas.openxmlformats.org/drawingml/2006/table">
            <a:tbl>
              <a:tblPr/>
              <a:tblGrid>
                <a:gridCol w="2459079">
                  <a:extLst>
                    <a:ext uri="{9D8B030D-6E8A-4147-A177-3AD203B41FA5}">
                      <a16:colId xmlns:a16="http://schemas.microsoft.com/office/drawing/2014/main" val="2816360093"/>
                    </a:ext>
                  </a:extLst>
                </a:gridCol>
                <a:gridCol w="2304178">
                  <a:extLst>
                    <a:ext uri="{9D8B030D-6E8A-4147-A177-3AD203B41FA5}">
                      <a16:colId xmlns:a16="http://schemas.microsoft.com/office/drawing/2014/main" val="1949852244"/>
                    </a:ext>
                  </a:extLst>
                </a:gridCol>
                <a:gridCol w="5363508">
                  <a:extLst>
                    <a:ext uri="{9D8B030D-6E8A-4147-A177-3AD203B41FA5}">
                      <a16:colId xmlns:a16="http://schemas.microsoft.com/office/drawing/2014/main" val="2999990659"/>
                    </a:ext>
                  </a:extLst>
                </a:gridCol>
              </a:tblGrid>
              <a:tr h="401072">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英文</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中文</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5843531"/>
                  </a:ext>
                </a:extLst>
              </a:tr>
              <a:tr h="54701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RepositoryService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仓库服务类</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管理流程定义。用于管理流程仓库，例如部署、删除、读取流程资源。仓库是指流程定义文档的两个文件：</a:t>
                      </a:r>
                      <a:r>
                        <a:rPr lang="en-US" altLang="zh-CN"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bpmn</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文件和流程图片。</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8488573"/>
                  </a:ext>
                </a:extLst>
              </a:tr>
              <a:tr h="54701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IdentifyService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身份服务类</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用户管理和查询用户、组之间的关系</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745755"/>
                  </a:ext>
                </a:extLst>
              </a:tr>
              <a:tr h="54701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RuntimeService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流程执行服务类</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可以从这个服务类中获取很多关于流程执行相关的信息</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554438"/>
                  </a:ext>
                </a:extLst>
              </a:tr>
              <a:tr h="54701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TaskService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任务服务类</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可以从这个类中获取任务的信息</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4715056"/>
                  </a:ext>
                </a:extLst>
              </a:tr>
              <a:tr h="54701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FormService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表单服务类</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用于读取流程、任务相关的表单数据</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283440"/>
                  </a:ext>
                </a:extLst>
              </a:tr>
              <a:tr h="54701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HistoryService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查询历史信息服务类</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在一个流程执行完成后，这个对象为我们提供查询历史信息，例如流程实例、任务、活动、变量、附件。</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1575424"/>
                  </a:ext>
                </a:extLst>
              </a:tr>
              <a:tr h="547014">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ManagementService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引擎管理服务类</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和具体业务无关，主要可以查询引擎配置、数据库、作业等</a:t>
                      </a:r>
                    </a:p>
                  </a:txBody>
                  <a:tcPr marL="4803" marR="4803" marT="48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6958284"/>
                  </a:ext>
                </a:extLst>
              </a:tr>
            </a:tbl>
          </a:graphicData>
        </a:graphic>
      </p:graphicFrame>
    </p:spTree>
    <p:extLst>
      <p:ext uri="{BB962C8B-B14F-4D97-AF65-F5344CB8AC3E}">
        <p14:creationId xmlns:p14="http://schemas.microsoft.com/office/powerpoint/2010/main" val="1165077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592546" cy="465926"/>
          </a:xfrm>
        </p:spPr>
        <p:txBody>
          <a:bodyPr/>
          <a:lstStyle/>
          <a:p>
            <a:r>
              <a:rPr lang="zh-CN" altLang="en-US" dirty="0" smtClean="0"/>
              <a:t>绘制流程</a:t>
            </a:r>
            <a:endParaRPr lang="zh-CN" altLang="en-US" dirty="0"/>
          </a:p>
        </p:txBody>
      </p:sp>
      <p:sp>
        <p:nvSpPr>
          <p:cNvPr id="3" name="副标题 2"/>
          <p:cNvSpPr>
            <a:spLocks noGrp="1"/>
          </p:cNvSpPr>
          <p:nvPr>
            <p:ph type="subTitle" idx="1"/>
          </p:nvPr>
        </p:nvSpPr>
        <p:spPr>
          <a:xfrm>
            <a:off x="674965" y="1138305"/>
            <a:ext cx="8716863" cy="492443"/>
          </a:xfrm>
        </p:spPr>
        <p:txBody>
          <a:bodyPr/>
          <a:lstStyle/>
          <a:p>
            <a:r>
              <a:rPr lang="zh-CN" altLang="en-US" dirty="0"/>
              <a:t>使用</a:t>
            </a:r>
            <a:r>
              <a:rPr lang="en-US" altLang="zh-CN" dirty="0" err="1"/>
              <a:t>Activiti</a:t>
            </a:r>
            <a:r>
              <a:rPr lang="zh-CN" altLang="en-US" dirty="0"/>
              <a:t>提供的流程建模工具</a:t>
            </a:r>
            <a:r>
              <a:rPr lang="en-US" altLang="zh-CN" dirty="0" err="1"/>
              <a:t>Activiti</a:t>
            </a:r>
            <a:r>
              <a:rPr lang="en-US" altLang="zh-CN" dirty="0"/>
              <a:t> Modeler</a:t>
            </a:r>
            <a:r>
              <a:rPr lang="zh-CN" altLang="en-US" dirty="0" smtClean="0"/>
              <a:t>，</a:t>
            </a:r>
            <a:r>
              <a:rPr lang="zh-CN" altLang="en-US" dirty="0"/>
              <a:t>完成流程图的绘制</a:t>
            </a:r>
          </a:p>
        </p:txBody>
      </p:sp>
      <p:pic>
        <p:nvPicPr>
          <p:cNvPr id="5" name="图片 4"/>
          <p:cNvPicPr>
            <a:picLocks noChangeAspect="1"/>
          </p:cNvPicPr>
          <p:nvPr/>
        </p:nvPicPr>
        <p:blipFill>
          <a:blip r:embed="rId2"/>
          <a:stretch>
            <a:fillRect/>
          </a:stretch>
        </p:blipFill>
        <p:spPr>
          <a:xfrm>
            <a:off x="786679" y="1996225"/>
            <a:ext cx="7542933" cy="3984401"/>
          </a:xfrm>
          <a:prstGeom prst="rect">
            <a:avLst/>
          </a:prstGeom>
          <a:ln>
            <a:solidFill>
              <a:schemeClr val="bg1">
                <a:lumMod val="85000"/>
              </a:schemeClr>
            </a:solidFill>
          </a:ln>
        </p:spPr>
      </p:pic>
    </p:spTree>
    <p:extLst>
      <p:ext uri="{BB962C8B-B14F-4D97-AF65-F5344CB8AC3E}">
        <p14:creationId xmlns:p14="http://schemas.microsoft.com/office/powerpoint/2010/main" val="1646593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a:t>
            </a:r>
            <a:r>
              <a:rPr lang="zh-CN" altLang="en-US" dirty="0" smtClean="0"/>
              <a:t>流程</a:t>
            </a:r>
            <a:r>
              <a:rPr lang="en-US" altLang="zh-CN" dirty="0" smtClean="0"/>
              <a:t>-</a:t>
            </a:r>
            <a:r>
              <a:rPr lang="zh-CN" altLang="en-US" dirty="0"/>
              <a:t>流程</a:t>
            </a:r>
            <a:r>
              <a:rPr lang="zh-CN" altLang="en-US" dirty="0" smtClean="0"/>
              <a:t>图例</a:t>
            </a:r>
            <a:endParaRPr lang="zh-CN" altLang="en-US" dirty="0"/>
          </a:p>
        </p:txBody>
      </p:sp>
      <p:sp>
        <p:nvSpPr>
          <p:cNvPr id="3" name="副标题 2"/>
          <p:cNvSpPr>
            <a:spLocks noGrp="1"/>
          </p:cNvSpPr>
          <p:nvPr>
            <p:ph type="subTitle" idx="1"/>
          </p:nvPr>
        </p:nvSpPr>
        <p:spPr>
          <a:xfrm>
            <a:off x="674965" y="970880"/>
            <a:ext cx="7917313" cy="453650"/>
          </a:xfrm>
        </p:spPr>
        <p:txBody>
          <a:bodyPr/>
          <a:lstStyle/>
          <a:p>
            <a:r>
              <a:rPr lang="zh-CN" altLang="en-US" b="1" dirty="0"/>
              <a:t>流程</a:t>
            </a:r>
            <a:r>
              <a:rPr lang="zh-CN" altLang="en-US" b="1" dirty="0" smtClean="0"/>
              <a:t>定义</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588893620"/>
              </p:ext>
            </p:extLst>
          </p:nvPr>
        </p:nvGraphicFramePr>
        <p:xfrm>
          <a:off x="868784" y="1671237"/>
          <a:ext cx="8488860" cy="742850"/>
        </p:xfrm>
        <a:graphic>
          <a:graphicData uri="http://schemas.openxmlformats.org/drawingml/2006/table">
            <a:tbl>
              <a:tblPr/>
              <a:tblGrid>
                <a:gridCol w="2829620">
                  <a:extLst>
                    <a:ext uri="{9D8B030D-6E8A-4147-A177-3AD203B41FA5}">
                      <a16:colId xmlns:a16="http://schemas.microsoft.com/office/drawing/2014/main" val="4090656762"/>
                    </a:ext>
                  </a:extLst>
                </a:gridCol>
                <a:gridCol w="2829620">
                  <a:extLst>
                    <a:ext uri="{9D8B030D-6E8A-4147-A177-3AD203B41FA5}">
                      <a16:colId xmlns:a16="http://schemas.microsoft.com/office/drawing/2014/main" val="1632218431"/>
                    </a:ext>
                  </a:extLst>
                </a:gridCol>
                <a:gridCol w="2829620">
                  <a:extLst>
                    <a:ext uri="{9D8B030D-6E8A-4147-A177-3AD203B41FA5}">
                      <a16:colId xmlns:a16="http://schemas.microsoft.com/office/drawing/2014/main" val="3751472034"/>
                    </a:ext>
                  </a:extLst>
                </a:gridCol>
              </a:tblGrid>
              <a:tr h="260113">
                <a:tc>
                  <a:txBody>
                    <a:bodyPr/>
                    <a:lstStyle/>
                    <a:p>
                      <a:pPr algn="ctr"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89157295"/>
                  </a:ext>
                </a:extLst>
              </a:tr>
              <a:tr h="48273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流程定义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为流程定义提供绘制区域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16905"/>
                  </a:ext>
                </a:extLst>
              </a:tr>
            </a:tbl>
          </a:graphicData>
        </a:graphic>
      </p:graphicFrame>
      <p:sp>
        <p:nvSpPr>
          <p:cNvPr id="5" name="副标题 2"/>
          <p:cNvSpPr txBox="1">
            <a:spLocks/>
          </p:cNvSpPr>
          <p:nvPr/>
        </p:nvSpPr>
        <p:spPr>
          <a:xfrm>
            <a:off x="674965" y="2683091"/>
            <a:ext cx="79173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t>任务图例</a:t>
            </a:r>
            <a:endParaRPr lang="zh-CN"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3790324913"/>
              </p:ext>
            </p:extLst>
          </p:nvPr>
        </p:nvGraphicFramePr>
        <p:xfrm>
          <a:off x="868784" y="3226282"/>
          <a:ext cx="8488860" cy="2840190"/>
        </p:xfrm>
        <a:graphic>
          <a:graphicData uri="http://schemas.openxmlformats.org/drawingml/2006/table">
            <a:tbl>
              <a:tblPr/>
              <a:tblGrid>
                <a:gridCol w="1267665">
                  <a:extLst>
                    <a:ext uri="{9D8B030D-6E8A-4147-A177-3AD203B41FA5}">
                      <a16:colId xmlns:a16="http://schemas.microsoft.com/office/drawing/2014/main" val="1161168948"/>
                    </a:ext>
                  </a:extLst>
                </a:gridCol>
                <a:gridCol w="5195843">
                  <a:extLst>
                    <a:ext uri="{9D8B030D-6E8A-4147-A177-3AD203B41FA5}">
                      <a16:colId xmlns:a16="http://schemas.microsoft.com/office/drawing/2014/main" val="626603412"/>
                    </a:ext>
                  </a:extLst>
                </a:gridCol>
                <a:gridCol w="2025352">
                  <a:extLst>
                    <a:ext uri="{9D8B030D-6E8A-4147-A177-3AD203B41FA5}">
                      <a16:colId xmlns:a16="http://schemas.microsoft.com/office/drawing/2014/main" val="1330075516"/>
                    </a:ext>
                  </a:extLst>
                </a:gridCol>
              </a:tblGrid>
              <a:tr h="252132">
                <a:tc>
                  <a:txBody>
                    <a:bodyPr/>
                    <a:lstStyle/>
                    <a:p>
                      <a:pPr algn="ctr" fontAlgn="ctr"/>
                      <a:r>
                        <a:rPr lang="zh-CN" altLang="en-US" sz="1000" b="0" i="0" u="none" strike="noStrike">
                          <a:solidFill>
                            <a:srgbClr val="000000"/>
                          </a:solidFill>
                          <a:effectLst/>
                          <a:latin typeface="等线" panose="02010600030101010101" pitchFamily="2" charset="-122"/>
                          <a:ea typeface="等线" panose="02010600030101010101" pitchFamily="2" charset="-122"/>
                        </a:rPr>
                        <a:t>名称</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描述</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是否常用</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7039395"/>
                  </a:ext>
                </a:extLst>
              </a:tr>
              <a:tr h="281490">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人工任务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表示需要人工去执行的任务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是</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526787"/>
                  </a:ext>
                </a:extLst>
              </a:tr>
              <a:tr h="281490">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服务任务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不需要任何的人工干涉的自动执行的任务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是</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5601009"/>
                  </a:ext>
                </a:extLst>
              </a:tr>
              <a:tr h="281490">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接收任务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当任务接收到信号的时开始执行的任务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是</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3909146"/>
                  </a:ext>
                </a:extLst>
              </a:tr>
              <a:tr h="296517">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手工任务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手动任务定义了 </a:t>
                      </a:r>
                      <a:r>
                        <a:rPr lang="en-US" altLang="zh-CN" sz="1000" b="0" i="0" u="none" strike="noStrike" dirty="0">
                          <a:solidFill>
                            <a:srgbClr val="000000"/>
                          </a:solidFill>
                          <a:effectLst/>
                          <a:latin typeface="等线" panose="02010600030101010101" pitchFamily="2" charset="-122"/>
                          <a:ea typeface="等线" panose="02010600030101010101" pitchFamily="2" charset="-122"/>
                        </a:rPr>
                        <a:t>BPM</a:t>
                      </a:r>
                      <a:r>
                        <a:rPr lang="zh-CN" altLang="en-US" sz="1000" b="0" i="0" u="none" strike="noStrike" dirty="0">
                          <a:solidFill>
                            <a:srgbClr val="000000"/>
                          </a:solidFill>
                          <a:effectLst/>
                          <a:latin typeface="等线" panose="02010600030101010101" pitchFamily="2" charset="-122"/>
                          <a:ea typeface="等线" panose="02010600030101010101" pitchFamily="2" charset="-122"/>
                        </a:rPr>
                        <a:t>引擎之外的任务。用来对那些需要人来完成的工作进行建模。手工任务就是一个自动执行的任务。且无法使用</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taskservice</a:t>
                      </a:r>
                      <a:r>
                        <a:rPr lang="zh-CN" altLang="en-US" sz="1000" b="0" i="0" u="none" strike="noStrike" dirty="0">
                          <a:solidFill>
                            <a:srgbClr val="000000"/>
                          </a:solidFill>
                          <a:effectLst/>
                          <a:latin typeface="等线" panose="02010600030101010101" pitchFamily="2" charset="-122"/>
                          <a:ea typeface="等线" panose="02010600030101010101" pitchFamily="2" charset="-122"/>
                        </a:rPr>
                        <a:t>查询</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3876364"/>
                  </a:ext>
                </a:extLst>
              </a:tr>
              <a:tr h="296517">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脚本任务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通过指定脚本（</a:t>
                      </a:r>
                      <a:r>
                        <a:rPr lang="en-US" altLang="zh-CN" sz="1000" b="0" i="0" u="none" strike="noStrike" dirty="0">
                          <a:solidFill>
                            <a:srgbClr val="000000"/>
                          </a:solidFill>
                          <a:effectLst/>
                          <a:latin typeface="等线" panose="02010600030101010101" pitchFamily="2" charset="-122"/>
                          <a:ea typeface="等线" panose="02010600030101010101" pitchFamily="2" charset="-122"/>
                        </a:rPr>
                        <a:t>script </a:t>
                      </a:r>
                      <a:r>
                        <a:rPr lang="zh-CN" altLang="en-US" sz="1000" b="0" i="0" u="none" strike="noStrike" dirty="0">
                          <a:solidFill>
                            <a:srgbClr val="000000"/>
                          </a:solidFill>
                          <a:effectLst/>
                          <a:latin typeface="等线" panose="02010600030101010101" pitchFamily="2" charset="-122"/>
                          <a:ea typeface="等线" panose="02010600030101010101" pitchFamily="2" charset="-122"/>
                        </a:rPr>
                        <a:t>）和脚本格式（</a:t>
                      </a:r>
                      <a:r>
                        <a:rPr lang="en-US" altLang="zh-CN" sz="1000" b="0" i="0" u="none" strike="noStrike" dirty="0" err="1">
                          <a:solidFill>
                            <a:srgbClr val="000000"/>
                          </a:solidFill>
                          <a:effectLst/>
                          <a:latin typeface="等线" panose="02010600030101010101" pitchFamily="2" charset="-122"/>
                          <a:ea typeface="等线" panose="02010600030101010101" pitchFamily="2" charset="-122"/>
                        </a:rPr>
                        <a:t>scriptFormat</a:t>
                      </a:r>
                      <a:r>
                        <a:rPr lang="zh-CN" altLang="en-US" sz="1000" b="0" i="0" u="none" strike="noStrike" dirty="0">
                          <a:solidFill>
                            <a:srgbClr val="000000"/>
                          </a:solidFill>
                          <a:effectLst/>
                          <a:latin typeface="等线" panose="02010600030101010101" pitchFamily="2" charset="-122"/>
                          <a:ea typeface="等线" panose="02010600030101010101" pitchFamily="2" charset="-122"/>
                        </a:rPr>
                        <a:t>）定义一个脚本任务。多用于</a:t>
                      </a:r>
                      <a:r>
                        <a:rPr lang="en-US" altLang="zh-CN" sz="1000" b="0" i="0" u="none" strike="noStrike" dirty="0">
                          <a:solidFill>
                            <a:srgbClr val="000000"/>
                          </a:solidFill>
                          <a:effectLst/>
                          <a:latin typeface="等线" panose="02010600030101010101" pitchFamily="2" charset="-122"/>
                          <a:ea typeface="等线" panose="02010600030101010101" pitchFamily="2" charset="-122"/>
                        </a:rPr>
                        <a:t>Java</a:t>
                      </a:r>
                      <a:r>
                        <a:rPr lang="zh-CN" altLang="en-US" sz="1000" b="0" i="0" u="none" strike="noStrike" dirty="0">
                          <a:solidFill>
                            <a:srgbClr val="000000"/>
                          </a:solidFill>
                          <a:effectLst/>
                          <a:latin typeface="等线" panose="02010600030101010101" pitchFamily="2" charset="-122"/>
                          <a:ea typeface="等线" panose="02010600030101010101" pitchFamily="2" charset="-122"/>
                        </a:rPr>
                        <a:t>代码无法满足的场景，或者后期系统维护</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38243"/>
                  </a:ext>
                </a:extLst>
              </a:tr>
              <a:tr h="281490">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邮件任务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系统自动发送邮件的任务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2714157"/>
                  </a:ext>
                </a:extLst>
              </a:tr>
              <a:tr h="281490">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业务规则任务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调用</a:t>
                      </a:r>
                      <a:r>
                        <a:rPr lang="en-US" altLang="zh-CN" sz="1000" b="0" i="0" u="none" strike="noStrike" dirty="0">
                          <a:solidFill>
                            <a:srgbClr val="000000"/>
                          </a:solidFill>
                          <a:effectLst/>
                          <a:latin typeface="等线" panose="02010600030101010101" pitchFamily="2" charset="-122"/>
                          <a:ea typeface="等线" panose="02010600030101010101" pitchFamily="2" charset="-122"/>
                        </a:rPr>
                        <a:t>Drool</a:t>
                      </a:r>
                      <a:r>
                        <a:rPr lang="zh-CN" altLang="en-US" sz="1000" b="0" i="0" u="none" strike="noStrike" dirty="0">
                          <a:solidFill>
                            <a:srgbClr val="000000"/>
                          </a:solidFill>
                          <a:effectLst/>
                          <a:latin typeface="等线" panose="02010600030101010101" pitchFamily="2" charset="-122"/>
                          <a:ea typeface="等线" panose="02010600030101010101" pitchFamily="2" charset="-122"/>
                        </a:rPr>
                        <a:t>规则引擎来执行的任务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9754901"/>
                  </a:ext>
                </a:extLst>
              </a:tr>
              <a:tr h="281490">
                <a:tc>
                  <a:txBody>
                    <a:bodyPr/>
                    <a:lstStyle/>
                    <a:p>
                      <a:pPr algn="l" fontAlgn="ctr"/>
                      <a:r>
                        <a:rPr lang="en-US" sz="1000" b="0" i="0" u="none" strike="noStrike">
                          <a:solidFill>
                            <a:srgbClr val="000000"/>
                          </a:solidFill>
                          <a:effectLst/>
                          <a:latin typeface="等线" panose="02010600030101010101" pitchFamily="2" charset="-122"/>
                          <a:ea typeface="等线" panose="02010600030101010101" pitchFamily="2" charset="-122"/>
                        </a:rPr>
                        <a:t>Camel</a:t>
                      </a:r>
                      <a:r>
                        <a:rPr lang="zh-CN" altLang="en-US" sz="1000" b="0" i="0" u="none" strike="noStrike">
                          <a:solidFill>
                            <a:srgbClr val="000000"/>
                          </a:solidFill>
                          <a:effectLst/>
                          <a:latin typeface="等线" panose="02010600030101010101" pitchFamily="2" charset="-122"/>
                          <a:ea typeface="等线" panose="02010600030101010101" pitchFamily="2" charset="-122"/>
                        </a:rPr>
                        <a:t>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调用</a:t>
                      </a:r>
                      <a:r>
                        <a:rPr lang="en-US" altLang="zh-CN" sz="1000" b="0" i="0" u="none" strike="noStrike" dirty="0">
                          <a:solidFill>
                            <a:srgbClr val="000000"/>
                          </a:solidFill>
                          <a:effectLst/>
                          <a:latin typeface="等线" panose="02010600030101010101" pitchFamily="2" charset="-122"/>
                          <a:ea typeface="等线" panose="02010600030101010101" pitchFamily="2" charset="-122"/>
                        </a:rPr>
                        <a:t>Camel</a:t>
                      </a:r>
                      <a:r>
                        <a:rPr lang="zh-CN" altLang="en-US" sz="1000" b="0" i="0" u="none" strike="noStrike" dirty="0">
                          <a:solidFill>
                            <a:srgbClr val="000000"/>
                          </a:solidFill>
                          <a:effectLst/>
                          <a:latin typeface="等线" panose="02010600030101010101" pitchFamily="2" charset="-122"/>
                          <a:ea typeface="等线" panose="02010600030101010101" pitchFamily="2" charset="-122"/>
                        </a:rPr>
                        <a:t>规则引擎来执行的任务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等线" panose="02010600030101010101" pitchFamily="2" charset="-122"/>
                          <a:ea typeface="等线" panose="02010600030101010101" pitchFamily="2" charset="-122"/>
                        </a:rPr>
                        <a:t>　</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7724830"/>
                  </a:ext>
                </a:extLst>
              </a:tr>
              <a:tr h="281490">
                <a:tc>
                  <a:txBody>
                    <a:bodyPr/>
                    <a:lstStyle/>
                    <a:p>
                      <a:pPr algn="l" fontAlgn="ctr"/>
                      <a:r>
                        <a:rPr lang="en-US" sz="1000" b="0" i="0" u="none" strike="noStrike">
                          <a:solidFill>
                            <a:srgbClr val="000000"/>
                          </a:solidFill>
                          <a:effectLst/>
                          <a:latin typeface="等线" panose="02010600030101010101" pitchFamily="2" charset="-122"/>
                          <a:ea typeface="等线" panose="02010600030101010101" pitchFamily="2" charset="-122"/>
                        </a:rPr>
                        <a:t>Mule</a:t>
                      </a:r>
                      <a:r>
                        <a:rPr lang="zh-CN" altLang="en-US" sz="1000" b="0" i="0" u="none" strike="noStrike">
                          <a:solidFill>
                            <a:srgbClr val="000000"/>
                          </a:solidFill>
                          <a:effectLst/>
                          <a:latin typeface="等线" panose="02010600030101010101" pitchFamily="2" charset="-122"/>
                          <a:ea typeface="等线" panose="02010600030101010101" pitchFamily="2" charset="-122"/>
                        </a:rPr>
                        <a:t>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调用</a:t>
                      </a:r>
                      <a:r>
                        <a:rPr lang="en-US" altLang="zh-CN" sz="1000" b="0" i="0" u="none" strike="noStrike" dirty="0">
                          <a:solidFill>
                            <a:srgbClr val="000000"/>
                          </a:solidFill>
                          <a:effectLst/>
                          <a:latin typeface="等线" panose="02010600030101010101" pitchFamily="2" charset="-122"/>
                          <a:ea typeface="等线" panose="02010600030101010101" pitchFamily="2" charset="-122"/>
                        </a:rPr>
                        <a:t>Mule</a:t>
                      </a:r>
                      <a:r>
                        <a:rPr lang="zh-CN" altLang="en-US" sz="1000" b="0" i="0" u="none" strike="noStrike" dirty="0">
                          <a:solidFill>
                            <a:srgbClr val="000000"/>
                          </a:solidFill>
                          <a:effectLst/>
                          <a:latin typeface="等线" panose="02010600030101010101" pitchFamily="2" charset="-122"/>
                          <a:ea typeface="等线" panose="02010600030101010101" pitchFamily="2" charset="-122"/>
                        </a:rPr>
                        <a:t>服务总线来执行的任务</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dirty="0">
                          <a:solidFill>
                            <a:srgbClr val="000000"/>
                          </a:solidFill>
                          <a:effectLst/>
                          <a:latin typeface="等线" panose="02010600030101010101" pitchFamily="2" charset="-122"/>
                          <a:ea typeface="等线" panose="02010600030101010101" pitchFamily="2" charset="-122"/>
                        </a:rPr>
                        <a:t>　</a:t>
                      </a:r>
                    </a:p>
                  </a:txBody>
                  <a:tcPr marL="4014" marR="4014" marT="401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365176"/>
                  </a:ext>
                </a:extLst>
              </a:tr>
            </a:tbl>
          </a:graphicData>
        </a:graphic>
      </p:graphicFrame>
    </p:spTree>
    <p:extLst>
      <p:ext uri="{BB962C8B-B14F-4D97-AF65-F5344CB8AC3E}">
        <p14:creationId xmlns:p14="http://schemas.microsoft.com/office/powerpoint/2010/main" val="1229529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流程图例</a:t>
            </a:r>
          </a:p>
        </p:txBody>
      </p:sp>
      <p:sp>
        <p:nvSpPr>
          <p:cNvPr id="3" name="副标题 2"/>
          <p:cNvSpPr>
            <a:spLocks noGrp="1"/>
          </p:cNvSpPr>
          <p:nvPr>
            <p:ph type="subTitle" idx="1"/>
          </p:nvPr>
        </p:nvSpPr>
        <p:spPr>
          <a:xfrm>
            <a:off x="674965" y="942836"/>
            <a:ext cx="7917313" cy="453650"/>
          </a:xfrm>
        </p:spPr>
        <p:txBody>
          <a:bodyPr/>
          <a:lstStyle/>
          <a:p>
            <a:r>
              <a:rPr lang="zh-CN" altLang="en-US" b="1" dirty="0"/>
              <a:t>事件图例</a:t>
            </a:r>
          </a:p>
        </p:txBody>
      </p:sp>
      <p:graphicFrame>
        <p:nvGraphicFramePr>
          <p:cNvPr id="4" name="表格 3"/>
          <p:cNvGraphicFramePr>
            <a:graphicFrameLocks noGrp="1"/>
          </p:cNvGraphicFramePr>
          <p:nvPr>
            <p:extLst>
              <p:ext uri="{D42A27DB-BD31-4B8C-83A1-F6EECF244321}">
                <p14:modId xmlns:p14="http://schemas.microsoft.com/office/powerpoint/2010/main" val="2304365338"/>
              </p:ext>
            </p:extLst>
          </p:nvPr>
        </p:nvGraphicFramePr>
        <p:xfrm>
          <a:off x="438923" y="1692062"/>
          <a:ext cx="11140629" cy="4238719"/>
        </p:xfrm>
        <a:graphic>
          <a:graphicData uri="http://schemas.openxmlformats.org/drawingml/2006/table">
            <a:tbl>
              <a:tblPr/>
              <a:tblGrid>
                <a:gridCol w="2868299">
                  <a:extLst>
                    <a:ext uri="{9D8B030D-6E8A-4147-A177-3AD203B41FA5}">
                      <a16:colId xmlns:a16="http://schemas.microsoft.com/office/drawing/2014/main" val="2720373912"/>
                    </a:ext>
                  </a:extLst>
                </a:gridCol>
                <a:gridCol w="6964823">
                  <a:extLst>
                    <a:ext uri="{9D8B030D-6E8A-4147-A177-3AD203B41FA5}">
                      <a16:colId xmlns:a16="http://schemas.microsoft.com/office/drawing/2014/main" val="1927723093"/>
                    </a:ext>
                  </a:extLst>
                </a:gridCol>
                <a:gridCol w="1307507">
                  <a:extLst>
                    <a:ext uri="{9D8B030D-6E8A-4147-A177-3AD203B41FA5}">
                      <a16:colId xmlns:a16="http://schemas.microsoft.com/office/drawing/2014/main" val="965524114"/>
                    </a:ext>
                  </a:extLst>
                </a:gridCol>
              </a:tblGrid>
              <a:tr h="292757">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是否常用</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01813789"/>
                  </a:ext>
                </a:extLst>
              </a:tr>
              <a:tr h="292757">
                <a:tc gridSpan="3">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开始事件</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均为捕获事件</a:t>
                      </a:r>
                      <a:r>
                        <a:rPr lang="en-US" altLang="zh-CN"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38831312"/>
                  </a:ext>
                </a:extLst>
              </a:tr>
              <a:tr h="292757">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开始事件</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空</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必须要人工去启动一个流程</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9463744"/>
                  </a:ext>
                </a:extLst>
              </a:tr>
              <a:tr h="29275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开始事件</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触发器</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在给定的时间点创建流程实例</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834857"/>
                  </a:ext>
                </a:extLst>
              </a:tr>
              <a:tr h="29275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开始事件</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信号</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使用具名信号启动流程实例</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6722334"/>
                  </a:ext>
                </a:extLst>
              </a:tr>
              <a:tr h="29275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开始事件</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消息</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使用具名消息启动流程实例</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464413"/>
                  </a:ext>
                </a:extLst>
              </a:tr>
              <a:tr h="29275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开始事件</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错误</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使用建模业务异常启动流程实例</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9824936"/>
                  </a:ext>
                </a:extLst>
              </a:tr>
              <a:tr h="292757">
                <a:tc gridSpan="3">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边界事件</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均为捕获事件，需附属于某个流程元素</a:t>
                      </a:r>
                      <a:r>
                        <a:rPr lang="en-US" altLang="zh-CN"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52649315"/>
                  </a:ext>
                </a:extLst>
              </a:tr>
              <a:tr h="29275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边界出错事件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捕获子流程中抛出的错误，流程从本事件的外出连线继续执行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167734"/>
                  </a:ext>
                </a:extLst>
              </a:tr>
              <a:tr h="305710">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边界定时事件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当流程到达节点时，定时器启动，捕获定时器事件并从本事件的外出连线继续执行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1830432"/>
                  </a:ext>
                </a:extLst>
              </a:tr>
              <a:tr h="29275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边界信号事件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全局捕获同名信号，流程从本事件的外出连线继续执行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386383"/>
                  </a:ext>
                </a:extLst>
              </a:tr>
              <a:tr h="29275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边界消息事件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全局捕获同名消息，流程从本事件的外出连线继续执行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3115196"/>
                  </a:ext>
                </a:extLst>
              </a:tr>
              <a:tr h="373218">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边界取消事件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捕获子流程中的事务取消动作，并等待所有补偿事件完成后，流程从本事件的外出连线继续执行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060175"/>
                  </a:ext>
                </a:extLst>
              </a:tr>
              <a:tr h="339464">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边界补偿事件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获取子流程中因取消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或其它原因</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触发的补偿事件，流程从本事件的外出连线继续执行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162906"/>
                  </a:ext>
                </a:extLst>
              </a:tr>
            </a:tbl>
          </a:graphicData>
        </a:graphic>
      </p:graphicFrame>
    </p:spTree>
    <p:extLst>
      <p:ext uri="{BB962C8B-B14F-4D97-AF65-F5344CB8AC3E}">
        <p14:creationId xmlns:p14="http://schemas.microsoft.com/office/powerpoint/2010/main" val="2465946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流程图例</a:t>
            </a:r>
          </a:p>
        </p:txBody>
      </p:sp>
      <p:sp>
        <p:nvSpPr>
          <p:cNvPr id="3" name="副标题 2"/>
          <p:cNvSpPr>
            <a:spLocks noGrp="1"/>
          </p:cNvSpPr>
          <p:nvPr>
            <p:ph type="subTitle" idx="1"/>
          </p:nvPr>
        </p:nvSpPr>
        <p:spPr>
          <a:xfrm>
            <a:off x="674965" y="942836"/>
            <a:ext cx="7917313" cy="453650"/>
          </a:xfrm>
        </p:spPr>
        <p:txBody>
          <a:bodyPr/>
          <a:lstStyle/>
          <a:p>
            <a:r>
              <a:rPr lang="zh-CN" altLang="en-US" b="1" dirty="0"/>
              <a:t>事件图例</a:t>
            </a:r>
          </a:p>
        </p:txBody>
      </p:sp>
      <p:graphicFrame>
        <p:nvGraphicFramePr>
          <p:cNvPr id="4" name="表格 3"/>
          <p:cNvGraphicFramePr>
            <a:graphicFrameLocks noGrp="1"/>
          </p:cNvGraphicFramePr>
          <p:nvPr>
            <p:extLst>
              <p:ext uri="{D42A27DB-BD31-4B8C-83A1-F6EECF244321}">
                <p14:modId xmlns:p14="http://schemas.microsoft.com/office/powerpoint/2010/main" val="1998084266"/>
              </p:ext>
            </p:extLst>
          </p:nvPr>
        </p:nvGraphicFramePr>
        <p:xfrm>
          <a:off x="498743" y="1572420"/>
          <a:ext cx="11140629" cy="4084898"/>
        </p:xfrm>
        <a:graphic>
          <a:graphicData uri="http://schemas.openxmlformats.org/drawingml/2006/table">
            <a:tbl>
              <a:tblPr/>
              <a:tblGrid>
                <a:gridCol w="2868299">
                  <a:extLst>
                    <a:ext uri="{9D8B030D-6E8A-4147-A177-3AD203B41FA5}">
                      <a16:colId xmlns:a16="http://schemas.microsoft.com/office/drawing/2014/main" val="2720373912"/>
                    </a:ext>
                  </a:extLst>
                </a:gridCol>
                <a:gridCol w="6964823">
                  <a:extLst>
                    <a:ext uri="{9D8B030D-6E8A-4147-A177-3AD203B41FA5}">
                      <a16:colId xmlns:a16="http://schemas.microsoft.com/office/drawing/2014/main" val="1927723093"/>
                    </a:ext>
                  </a:extLst>
                </a:gridCol>
                <a:gridCol w="1307507">
                  <a:extLst>
                    <a:ext uri="{9D8B030D-6E8A-4147-A177-3AD203B41FA5}">
                      <a16:colId xmlns:a16="http://schemas.microsoft.com/office/drawing/2014/main" val="965524114"/>
                    </a:ext>
                  </a:extLst>
                </a:gridCol>
              </a:tblGrid>
              <a:tr h="303296">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01813789"/>
                  </a:ext>
                </a:extLst>
              </a:tr>
              <a:tr h="343782">
                <a:tc gridSpan="3">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中间事件</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可以单独作为流程元素存在于流程中的事件</a:t>
                      </a:r>
                      <a:r>
                        <a:rPr lang="en-US" altLang="zh-CN"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4202106"/>
                  </a:ext>
                </a:extLst>
              </a:tr>
              <a:tr h="3437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捕获中间定时器事件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定时器启动，捕获定时器事件并从本事件的外出连线继续执行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152646"/>
                  </a:ext>
                </a:extLst>
              </a:tr>
              <a:tr h="3437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捕获中间信号事件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全局捕获同名信号，流程从本事件的外出连线继续执行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7248119"/>
                  </a:ext>
                </a:extLst>
              </a:tr>
              <a:tr h="3437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捕获中间消息事件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全局捕获同名消息，流程从本事件的外出连线继续执行</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7422799"/>
                  </a:ext>
                </a:extLst>
              </a:tr>
              <a:tr h="3437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抛出中间信号事件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当流程到达该事件时，全局抛出命名信号，其他引用了同名信号的捕获事件将被触发</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689703"/>
                  </a:ext>
                </a:extLst>
              </a:tr>
              <a:tr h="3437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抛出无触发的中间事件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当流程到达该事件时，全局抛出无定义的事件。不会触发任何捕获。多用于改变流程状态</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607982"/>
                  </a:ext>
                </a:extLst>
              </a:tr>
              <a:tr h="343782">
                <a:tc gridSpan="3">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结束事件</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均为抛出事件</a:t>
                      </a:r>
                      <a:r>
                        <a:rPr lang="en-US" altLang="zh-CN" sz="11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hMerge="1">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18661784"/>
                  </a:ext>
                </a:extLst>
              </a:tr>
              <a:tr h="343782">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结束事件</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空</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到达该节点时流程引擎自动结束该流程实例</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0094892"/>
                  </a:ext>
                </a:extLst>
              </a:tr>
              <a:tr h="3437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结束事件</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出错</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到达该节点时流程引擎自动结束该流程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子流程实例，并抛出出错事件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5170642"/>
                  </a:ext>
                </a:extLst>
              </a:tr>
              <a:tr h="3437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结束事件</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取消</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到达该节点时流程引擎自动结束该流程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子流程实例，并抛出出错事件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368866"/>
                  </a:ext>
                </a:extLst>
              </a:tr>
              <a:tr h="343782">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结束事件</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终止</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到达该节点时流程引擎自动结束该流程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子流程实例，并先后抛出取消事件与补偿事件</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80" marR="1580" marT="158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7504425"/>
                  </a:ext>
                </a:extLst>
              </a:tr>
            </a:tbl>
          </a:graphicData>
        </a:graphic>
      </p:graphicFrame>
    </p:spTree>
    <p:extLst>
      <p:ext uri="{BB962C8B-B14F-4D97-AF65-F5344CB8AC3E}">
        <p14:creationId xmlns:p14="http://schemas.microsoft.com/office/powerpoint/2010/main" val="1574369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流程图例</a:t>
            </a:r>
          </a:p>
        </p:txBody>
      </p:sp>
      <p:sp>
        <p:nvSpPr>
          <p:cNvPr id="3" name="副标题 2"/>
          <p:cNvSpPr>
            <a:spLocks noGrp="1"/>
          </p:cNvSpPr>
          <p:nvPr>
            <p:ph type="subTitle" idx="1"/>
          </p:nvPr>
        </p:nvSpPr>
        <p:spPr>
          <a:xfrm>
            <a:off x="674965" y="1029883"/>
            <a:ext cx="7917313" cy="453650"/>
          </a:xfrm>
        </p:spPr>
        <p:txBody>
          <a:bodyPr/>
          <a:lstStyle/>
          <a:p>
            <a:r>
              <a:rPr lang="zh-CN" altLang="en-US" b="1" dirty="0"/>
              <a:t>网关</a:t>
            </a:r>
            <a:r>
              <a:rPr lang="zh-CN" altLang="en-US" b="1" dirty="0" smtClean="0"/>
              <a:t>图例</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038441043"/>
              </p:ext>
            </p:extLst>
          </p:nvPr>
        </p:nvGraphicFramePr>
        <p:xfrm>
          <a:off x="790439" y="1828711"/>
          <a:ext cx="9280839" cy="3837071"/>
        </p:xfrm>
        <a:graphic>
          <a:graphicData uri="http://schemas.openxmlformats.org/drawingml/2006/table">
            <a:tbl>
              <a:tblPr/>
              <a:tblGrid>
                <a:gridCol w="1746699">
                  <a:extLst>
                    <a:ext uri="{9D8B030D-6E8A-4147-A177-3AD203B41FA5}">
                      <a16:colId xmlns:a16="http://schemas.microsoft.com/office/drawing/2014/main" val="3735527284"/>
                    </a:ext>
                  </a:extLst>
                </a:gridCol>
                <a:gridCol w="5525037">
                  <a:extLst>
                    <a:ext uri="{9D8B030D-6E8A-4147-A177-3AD203B41FA5}">
                      <a16:colId xmlns:a16="http://schemas.microsoft.com/office/drawing/2014/main" val="1773644163"/>
                    </a:ext>
                  </a:extLst>
                </a:gridCol>
                <a:gridCol w="2009103">
                  <a:extLst>
                    <a:ext uri="{9D8B030D-6E8A-4147-A177-3AD203B41FA5}">
                      <a16:colId xmlns:a16="http://schemas.microsoft.com/office/drawing/2014/main" val="4119520381"/>
                    </a:ext>
                  </a:extLst>
                </a:gridCol>
              </a:tblGrid>
              <a:tr h="520179">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09506507"/>
                  </a:ext>
                </a:extLst>
              </a:tr>
              <a:tr h="971634">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单一网关</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将所有出口顺序流按照它们定义的顺序进行计算。第一个条件计算为</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true</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的顺序流（当没有设置条件时，认为顺序流定义为</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true</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）会被选择用于继续流程</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853988"/>
                  </a:ext>
                </a:extLst>
              </a:tr>
              <a:tr h="800741">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并行网关</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用于分支时，为每一个顺序流都创建一个并发分支；用于合并时，等待直到所有进入顺序流的分支都到达以后，流程通过本网关</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5396331"/>
                  </a:ext>
                </a:extLst>
              </a:tr>
              <a:tr h="914670">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包含网关</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用于分支时，为每一个条件计算为</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true</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的顺序流都创建一个并发分支；用于合并时，等待直到所有进入顺序流的分支都到达以后，流程通过本网关</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3418339"/>
                  </a:ext>
                </a:extLst>
              </a:tr>
              <a:tr h="629847">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事件网关</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为网关的每个外出顺序流连接一个中间捕获事件，基于事件判断选择第一个符合的进入后续的顺序流</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4169" marR="4169" marT="416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8260834"/>
                  </a:ext>
                </a:extLst>
              </a:tr>
            </a:tbl>
          </a:graphicData>
        </a:graphic>
      </p:graphicFrame>
    </p:spTree>
    <p:extLst>
      <p:ext uri="{BB962C8B-B14F-4D97-AF65-F5344CB8AC3E}">
        <p14:creationId xmlns:p14="http://schemas.microsoft.com/office/powerpoint/2010/main" val="2998288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流程图例</a:t>
            </a:r>
          </a:p>
        </p:txBody>
      </p:sp>
      <p:sp>
        <p:nvSpPr>
          <p:cNvPr id="3" name="副标题 2"/>
          <p:cNvSpPr>
            <a:spLocks noGrp="1"/>
          </p:cNvSpPr>
          <p:nvPr>
            <p:ph type="subTitle" idx="1"/>
          </p:nvPr>
        </p:nvSpPr>
        <p:spPr>
          <a:xfrm>
            <a:off x="674965" y="1370125"/>
            <a:ext cx="7917313" cy="453650"/>
          </a:xfrm>
        </p:spPr>
        <p:txBody>
          <a:bodyPr/>
          <a:lstStyle/>
          <a:p>
            <a:r>
              <a:rPr lang="zh-CN" altLang="en-US" b="1" dirty="0"/>
              <a:t>结构图例</a:t>
            </a:r>
          </a:p>
        </p:txBody>
      </p:sp>
      <p:graphicFrame>
        <p:nvGraphicFramePr>
          <p:cNvPr id="5" name="表格 4"/>
          <p:cNvGraphicFramePr>
            <a:graphicFrameLocks noGrp="1"/>
          </p:cNvGraphicFramePr>
          <p:nvPr>
            <p:extLst>
              <p:ext uri="{D42A27DB-BD31-4B8C-83A1-F6EECF244321}">
                <p14:modId xmlns:p14="http://schemas.microsoft.com/office/powerpoint/2010/main" val="2228002033"/>
              </p:ext>
            </p:extLst>
          </p:nvPr>
        </p:nvGraphicFramePr>
        <p:xfrm>
          <a:off x="674965" y="2036325"/>
          <a:ext cx="9834195" cy="3050830"/>
        </p:xfrm>
        <a:graphic>
          <a:graphicData uri="http://schemas.openxmlformats.org/drawingml/2006/table">
            <a:tbl>
              <a:tblPr/>
              <a:tblGrid>
                <a:gridCol w="3278065">
                  <a:extLst>
                    <a:ext uri="{9D8B030D-6E8A-4147-A177-3AD203B41FA5}">
                      <a16:colId xmlns:a16="http://schemas.microsoft.com/office/drawing/2014/main" val="2195201007"/>
                    </a:ext>
                  </a:extLst>
                </a:gridCol>
                <a:gridCol w="3278065">
                  <a:extLst>
                    <a:ext uri="{9D8B030D-6E8A-4147-A177-3AD203B41FA5}">
                      <a16:colId xmlns:a16="http://schemas.microsoft.com/office/drawing/2014/main" val="2222667388"/>
                    </a:ext>
                  </a:extLst>
                </a:gridCol>
                <a:gridCol w="3278065">
                  <a:extLst>
                    <a:ext uri="{9D8B030D-6E8A-4147-A177-3AD203B41FA5}">
                      <a16:colId xmlns:a16="http://schemas.microsoft.com/office/drawing/2014/main" val="337342336"/>
                    </a:ext>
                  </a:extLst>
                </a:gridCol>
              </a:tblGrid>
              <a:tr h="452857">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1547007"/>
                  </a:ext>
                </a:extLst>
              </a:tr>
              <a:tr h="865991">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子流程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一个包含了节点，网关，事件的流程，同时也是更大流程的一部份</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54449"/>
                  </a:ext>
                </a:extLst>
              </a:tr>
              <a:tr h="865991">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子流程的事件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子流程所包含的各类事件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981404"/>
                  </a:ext>
                </a:extLst>
              </a:tr>
              <a:tr h="865991">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调用活动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在一个流程中调用另一个独立的流程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280489"/>
                  </a:ext>
                </a:extLst>
              </a:tr>
            </a:tbl>
          </a:graphicData>
        </a:graphic>
      </p:graphicFrame>
    </p:spTree>
    <p:extLst>
      <p:ext uri="{BB962C8B-B14F-4D97-AF65-F5344CB8AC3E}">
        <p14:creationId xmlns:p14="http://schemas.microsoft.com/office/powerpoint/2010/main" val="3996425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流程图例</a:t>
            </a:r>
          </a:p>
        </p:txBody>
      </p:sp>
      <p:sp>
        <p:nvSpPr>
          <p:cNvPr id="3" name="副标题 2"/>
          <p:cNvSpPr>
            <a:spLocks noGrp="1"/>
          </p:cNvSpPr>
          <p:nvPr>
            <p:ph type="subTitle" idx="1"/>
          </p:nvPr>
        </p:nvSpPr>
        <p:spPr>
          <a:xfrm>
            <a:off x="674965" y="1151184"/>
            <a:ext cx="7917313" cy="453650"/>
          </a:xfrm>
        </p:spPr>
        <p:txBody>
          <a:bodyPr/>
          <a:lstStyle/>
          <a:p>
            <a:r>
              <a:rPr lang="zh-CN" altLang="en-US" b="1" dirty="0"/>
              <a:t>注释</a:t>
            </a:r>
            <a:r>
              <a:rPr lang="zh-CN" altLang="en-US" b="1" dirty="0" smtClean="0"/>
              <a:t>图例</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297580550"/>
              </p:ext>
            </p:extLst>
          </p:nvPr>
        </p:nvGraphicFramePr>
        <p:xfrm>
          <a:off x="701994" y="1834151"/>
          <a:ext cx="10064745" cy="3034062"/>
        </p:xfrm>
        <a:graphic>
          <a:graphicData uri="http://schemas.openxmlformats.org/drawingml/2006/table">
            <a:tbl>
              <a:tblPr/>
              <a:tblGrid>
                <a:gridCol w="3354915">
                  <a:extLst>
                    <a:ext uri="{9D8B030D-6E8A-4147-A177-3AD203B41FA5}">
                      <a16:colId xmlns:a16="http://schemas.microsoft.com/office/drawing/2014/main" val="455729219"/>
                    </a:ext>
                  </a:extLst>
                </a:gridCol>
                <a:gridCol w="3354915">
                  <a:extLst>
                    <a:ext uri="{9D8B030D-6E8A-4147-A177-3AD203B41FA5}">
                      <a16:colId xmlns:a16="http://schemas.microsoft.com/office/drawing/2014/main" val="3290901388"/>
                    </a:ext>
                  </a:extLst>
                </a:gridCol>
                <a:gridCol w="3354915">
                  <a:extLst>
                    <a:ext uri="{9D8B030D-6E8A-4147-A177-3AD203B41FA5}">
                      <a16:colId xmlns:a16="http://schemas.microsoft.com/office/drawing/2014/main" val="1617106488"/>
                    </a:ext>
                  </a:extLst>
                </a:gridCol>
              </a:tblGrid>
              <a:tr h="505677">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68376728"/>
                  </a:ext>
                </a:extLst>
              </a:tr>
              <a:tr h="505677">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泳道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53116387"/>
                  </a:ext>
                </a:extLst>
              </a:tr>
              <a:tr h="505677">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泳道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用于区分不同业务角色所承担的项目节点任务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91861"/>
                  </a:ext>
                </a:extLst>
              </a:tr>
              <a:tr h="505677">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区域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没有表头线的泳道</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5518029"/>
                  </a:ext>
                </a:extLst>
              </a:tr>
              <a:tr h="505677">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文档注释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03284336"/>
                  </a:ext>
                </a:extLst>
              </a:tr>
              <a:tr h="505677">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文本关联</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为界面各元素添加注释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28453"/>
                  </a:ext>
                </a:extLst>
              </a:tr>
            </a:tbl>
          </a:graphicData>
        </a:graphic>
      </p:graphicFrame>
    </p:spTree>
    <p:extLst>
      <p:ext uri="{BB962C8B-B14F-4D97-AF65-F5344CB8AC3E}">
        <p14:creationId xmlns:p14="http://schemas.microsoft.com/office/powerpoint/2010/main" val="928128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流程图例</a:t>
            </a:r>
          </a:p>
        </p:txBody>
      </p:sp>
      <p:sp>
        <p:nvSpPr>
          <p:cNvPr id="3" name="副标题 2"/>
          <p:cNvSpPr>
            <a:spLocks noGrp="1"/>
          </p:cNvSpPr>
          <p:nvPr>
            <p:ph type="subTitle" idx="1"/>
          </p:nvPr>
        </p:nvSpPr>
        <p:spPr>
          <a:xfrm>
            <a:off x="674965" y="1370125"/>
            <a:ext cx="7917313" cy="453650"/>
          </a:xfrm>
        </p:spPr>
        <p:txBody>
          <a:bodyPr/>
          <a:lstStyle/>
          <a:p>
            <a:r>
              <a:rPr lang="zh-CN" altLang="en-US" b="1" dirty="0"/>
              <a:t>连线</a:t>
            </a:r>
            <a:r>
              <a:rPr lang="zh-CN" altLang="en-US" b="1" dirty="0" smtClean="0"/>
              <a:t>图例</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671526798"/>
              </p:ext>
            </p:extLst>
          </p:nvPr>
        </p:nvGraphicFramePr>
        <p:xfrm>
          <a:off x="701994" y="2042994"/>
          <a:ext cx="9704136" cy="2532492"/>
        </p:xfrm>
        <a:graphic>
          <a:graphicData uri="http://schemas.openxmlformats.org/drawingml/2006/table">
            <a:tbl>
              <a:tblPr/>
              <a:tblGrid>
                <a:gridCol w="3234712">
                  <a:extLst>
                    <a:ext uri="{9D8B030D-6E8A-4147-A177-3AD203B41FA5}">
                      <a16:colId xmlns:a16="http://schemas.microsoft.com/office/drawing/2014/main" val="4286427984"/>
                    </a:ext>
                  </a:extLst>
                </a:gridCol>
                <a:gridCol w="3234712">
                  <a:extLst>
                    <a:ext uri="{9D8B030D-6E8A-4147-A177-3AD203B41FA5}">
                      <a16:colId xmlns:a16="http://schemas.microsoft.com/office/drawing/2014/main" val="1592056110"/>
                    </a:ext>
                  </a:extLst>
                </a:gridCol>
                <a:gridCol w="3234712">
                  <a:extLst>
                    <a:ext uri="{9D8B030D-6E8A-4147-A177-3AD203B41FA5}">
                      <a16:colId xmlns:a16="http://schemas.microsoft.com/office/drawing/2014/main" val="1152485095"/>
                    </a:ext>
                  </a:extLst>
                </a:gridCol>
              </a:tblGrid>
              <a:tr h="631840">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21681132"/>
                  </a:ext>
                </a:extLst>
              </a:tr>
              <a:tr h="950326">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顺序跳转线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不同活动节点执行的顺序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722738"/>
                  </a:ext>
                </a:extLst>
              </a:tr>
              <a:tr h="950326">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注释线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为元素关联文本说明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9946971"/>
                  </a:ext>
                </a:extLst>
              </a:tr>
            </a:tbl>
          </a:graphicData>
        </a:graphic>
      </p:graphicFrame>
    </p:spTree>
    <p:extLst>
      <p:ext uri="{BB962C8B-B14F-4D97-AF65-F5344CB8AC3E}">
        <p14:creationId xmlns:p14="http://schemas.microsoft.com/office/powerpoint/2010/main" val="938653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smtClean="0"/>
              <a:t>-</a:t>
            </a:r>
            <a:r>
              <a:rPr lang="zh-CN" altLang="en-US" dirty="0"/>
              <a:t>图例</a:t>
            </a:r>
            <a:r>
              <a:rPr lang="zh-CN" altLang="en-US" dirty="0" smtClean="0"/>
              <a:t>属性</a:t>
            </a:r>
            <a:endParaRPr lang="zh-CN" altLang="en-US" dirty="0"/>
          </a:p>
        </p:txBody>
      </p:sp>
      <p:sp>
        <p:nvSpPr>
          <p:cNvPr id="3" name="副标题 2"/>
          <p:cNvSpPr>
            <a:spLocks noGrp="1"/>
          </p:cNvSpPr>
          <p:nvPr>
            <p:ph type="subTitle" idx="1"/>
          </p:nvPr>
        </p:nvSpPr>
        <p:spPr>
          <a:xfrm>
            <a:off x="674965" y="823821"/>
            <a:ext cx="7917313" cy="453650"/>
          </a:xfrm>
        </p:spPr>
        <p:txBody>
          <a:bodyPr/>
          <a:lstStyle/>
          <a:p>
            <a:r>
              <a:rPr lang="zh-CN" altLang="en-US" b="1" dirty="0"/>
              <a:t>公共</a:t>
            </a:r>
            <a:r>
              <a:rPr lang="zh-CN" altLang="en-US" b="1" dirty="0" smtClean="0"/>
              <a:t>属性</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643863273"/>
              </p:ext>
            </p:extLst>
          </p:nvPr>
        </p:nvGraphicFramePr>
        <p:xfrm>
          <a:off x="862885" y="1553319"/>
          <a:ext cx="10534917" cy="4435356"/>
        </p:xfrm>
        <a:graphic>
          <a:graphicData uri="http://schemas.openxmlformats.org/drawingml/2006/table">
            <a:tbl>
              <a:tblPr/>
              <a:tblGrid>
                <a:gridCol w="1846132">
                  <a:extLst>
                    <a:ext uri="{9D8B030D-6E8A-4147-A177-3AD203B41FA5}">
                      <a16:colId xmlns:a16="http://schemas.microsoft.com/office/drawing/2014/main" val="3014143430"/>
                    </a:ext>
                  </a:extLst>
                </a:gridCol>
                <a:gridCol w="6048617">
                  <a:extLst>
                    <a:ext uri="{9D8B030D-6E8A-4147-A177-3AD203B41FA5}">
                      <a16:colId xmlns:a16="http://schemas.microsoft.com/office/drawing/2014/main" val="2584392468"/>
                    </a:ext>
                  </a:extLst>
                </a:gridCol>
                <a:gridCol w="2640168">
                  <a:extLst>
                    <a:ext uri="{9D8B030D-6E8A-4147-A177-3AD203B41FA5}">
                      <a16:colId xmlns:a16="http://schemas.microsoft.com/office/drawing/2014/main" val="2376211323"/>
                    </a:ext>
                  </a:extLst>
                </a:gridCol>
              </a:tblGrid>
              <a:tr h="431832">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名称</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描述</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是否常用</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74593248"/>
                  </a:ext>
                </a:extLst>
              </a:tr>
              <a:tr h="431832">
                <a:tc>
                  <a:txBody>
                    <a:bodyPr/>
                    <a:lstStyle/>
                    <a:p>
                      <a:pPr algn="l" fontAlgn="ctr"/>
                      <a:r>
                        <a:rPr lang="en-US" sz="1100" b="0" i="0" u="none" strike="noStrike">
                          <a:solidFill>
                            <a:srgbClr val="000000"/>
                          </a:solidFill>
                          <a:effectLst/>
                          <a:latin typeface="等线" panose="02010600030101010101" pitchFamily="2" charset="-122"/>
                          <a:ea typeface="等线" panose="02010600030101010101" pitchFamily="2" charset="-122"/>
                        </a:rPr>
                        <a:t>ID</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主键，全局唯一</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361231"/>
                  </a:ext>
                </a:extLst>
              </a:tr>
              <a:tr h="431832">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名称</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对象名称</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1827958"/>
                  </a:ext>
                </a:extLst>
              </a:tr>
              <a:tr h="490350">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事件监听器</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在流程引擎执行的过程中触发某个事件时</a:t>
                      </a:r>
                      <a:r>
                        <a:rPr lang="zh-CN" altLang="en-US" sz="1100" b="0" i="0" u="none" strike="noStrike" dirty="0" smtClean="0">
                          <a:solidFill>
                            <a:srgbClr val="000000"/>
                          </a:solidFill>
                          <a:effectLst/>
                          <a:latin typeface="等线" panose="02010600030101010101" pitchFamily="2" charset="-122"/>
                          <a:ea typeface="等线" panose="02010600030101010101" pitchFamily="2" charset="-122"/>
                        </a:rPr>
                        <a:t>，事件监听器</a:t>
                      </a:r>
                      <a:r>
                        <a:rPr lang="zh-CN" altLang="en-US" sz="1100" b="0" i="0" u="none" strike="noStrike" dirty="0">
                          <a:solidFill>
                            <a:srgbClr val="000000"/>
                          </a:solidFill>
                          <a:effectLst/>
                          <a:latin typeface="等线" panose="02010600030101010101" pitchFamily="2" charset="-122"/>
                          <a:ea typeface="等线" panose="02010600030101010101" pitchFamily="2" charset="-122"/>
                        </a:rPr>
                        <a:t>允许你去执行额外的</a:t>
                      </a:r>
                      <a:r>
                        <a:rPr lang="en-US" sz="1100" b="0" i="0" u="none" strike="noStrike" dirty="0">
                          <a:solidFill>
                            <a:srgbClr val="000000"/>
                          </a:solidFill>
                          <a:effectLst/>
                          <a:latin typeface="等线" panose="02010600030101010101" pitchFamily="2" charset="-122"/>
                          <a:ea typeface="等线" panose="02010600030101010101" pitchFamily="2" charset="-122"/>
                        </a:rPr>
                        <a:t>java</a:t>
                      </a:r>
                      <a:r>
                        <a:rPr lang="zh-CN" altLang="en-US" sz="1100" b="0" i="0" u="none" strike="noStrike" dirty="0">
                          <a:solidFill>
                            <a:srgbClr val="000000"/>
                          </a:solidFill>
                          <a:effectLst/>
                          <a:latin typeface="等线" panose="02010600030101010101" pitchFamily="2" charset="-122"/>
                          <a:ea typeface="等线" panose="02010600030101010101" pitchFamily="2" charset="-122"/>
                        </a:rPr>
                        <a:t>代码或者对指定的表达式求值。</a:t>
                      </a:r>
                      <a:r>
                        <a:rPr lang="en-US" sz="1100" b="0" i="0" u="none" strike="noStrike" dirty="0">
                          <a:solidFill>
                            <a:srgbClr val="000000"/>
                          </a:solidFill>
                          <a:effectLst/>
                          <a:latin typeface="等线" panose="02010600030101010101" pitchFamily="2" charset="-122"/>
                          <a:ea typeface="等线" panose="02010600030101010101" pitchFamily="2" charset="-122"/>
                        </a:rPr>
                        <a:t>java</a:t>
                      </a:r>
                      <a:r>
                        <a:rPr lang="zh-CN" altLang="en-US" sz="1100" b="0" i="0" u="none" strike="noStrike" dirty="0">
                          <a:solidFill>
                            <a:srgbClr val="000000"/>
                          </a:solidFill>
                          <a:effectLst/>
                          <a:latin typeface="等线" panose="02010600030101010101" pitchFamily="2" charset="-122"/>
                          <a:ea typeface="等线" panose="02010600030101010101" pitchFamily="2" charset="-122"/>
                        </a:rPr>
                        <a:t>代码需实现</a:t>
                      </a:r>
                      <a:r>
                        <a:rPr lang="en-US" sz="1100" b="0" i="0" u="none" strike="noStrike" dirty="0" err="1">
                          <a:solidFill>
                            <a:srgbClr val="000000"/>
                          </a:solidFill>
                          <a:effectLst/>
                          <a:latin typeface="等线" panose="02010600030101010101" pitchFamily="2" charset="-122"/>
                          <a:ea typeface="等线" panose="02010600030101010101" pitchFamily="2" charset="-122"/>
                        </a:rPr>
                        <a:t>org.activiti.engine.delegate.event.ActivitiEventListener</a:t>
                      </a:r>
                      <a:r>
                        <a:rPr lang="zh-CN" altLang="en-US" sz="1100" b="0" i="0" u="none" strike="noStrike" dirty="0">
                          <a:solidFill>
                            <a:srgbClr val="000000"/>
                          </a:solidFill>
                          <a:effectLst/>
                          <a:latin typeface="等线" panose="02010600030101010101" pitchFamily="2" charset="-122"/>
                          <a:ea typeface="等线" panose="02010600030101010101" pitchFamily="2" charset="-122"/>
                        </a:rPr>
                        <a:t>接口</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　</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5912667"/>
                  </a:ext>
                </a:extLst>
              </a:tr>
              <a:tr h="490350">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执行监听器</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在流程实例执行的过程中触发某个事件时，执行监听器允许你去执行额外的</a:t>
                      </a:r>
                      <a:r>
                        <a:rPr lang="en-US" altLang="zh-CN" sz="1100" b="0" i="0" u="none" strike="noStrike" dirty="0">
                          <a:solidFill>
                            <a:srgbClr val="000000"/>
                          </a:solidFill>
                          <a:effectLst/>
                          <a:latin typeface="等线" panose="02010600030101010101" pitchFamily="2" charset="-122"/>
                          <a:ea typeface="等线" panose="02010600030101010101" pitchFamily="2" charset="-122"/>
                        </a:rPr>
                        <a:t>java</a:t>
                      </a:r>
                      <a:r>
                        <a:rPr lang="zh-CN" altLang="en-US" sz="1100" b="0" i="0" u="none" strike="noStrike" dirty="0">
                          <a:solidFill>
                            <a:srgbClr val="000000"/>
                          </a:solidFill>
                          <a:effectLst/>
                          <a:latin typeface="等线" panose="02010600030101010101" pitchFamily="2" charset="-122"/>
                          <a:ea typeface="等线" panose="02010600030101010101" pitchFamily="2" charset="-122"/>
                        </a:rPr>
                        <a:t>代码或者对指定的表达式求值。</a:t>
                      </a:r>
                      <a:r>
                        <a:rPr lang="en-US" altLang="zh-CN" sz="1100" b="0" i="0" u="none" strike="noStrike" dirty="0">
                          <a:solidFill>
                            <a:srgbClr val="000000"/>
                          </a:solidFill>
                          <a:effectLst/>
                          <a:latin typeface="等线" panose="02010600030101010101" pitchFamily="2" charset="-122"/>
                          <a:ea typeface="等线" panose="02010600030101010101" pitchFamily="2" charset="-122"/>
                        </a:rPr>
                        <a:t>java</a:t>
                      </a:r>
                      <a:r>
                        <a:rPr lang="zh-CN" altLang="en-US" sz="1100" b="0" i="0" u="none" strike="noStrike" dirty="0">
                          <a:solidFill>
                            <a:srgbClr val="000000"/>
                          </a:solidFill>
                          <a:effectLst/>
                          <a:latin typeface="等线" panose="02010600030101010101" pitchFamily="2" charset="-122"/>
                          <a:ea typeface="等线" panose="02010600030101010101" pitchFamily="2" charset="-122"/>
                        </a:rPr>
                        <a:t>代码需实现</a:t>
                      </a:r>
                      <a:r>
                        <a:rPr lang="en-US" altLang="zh-CN" sz="1100" b="0" i="0" u="none" strike="noStrike" dirty="0" err="1">
                          <a:solidFill>
                            <a:srgbClr val="000000"/>
                          </a:solidFill>
                          <a:effectLst/>
                          <a:latin typeface="等线" panose="02010600030101010101" pitchFamily="2" charset="-122"/>
                          <a:ea typeface="等线" panose="02010600030101010101" pitchFamily="2" charset="-122"/>
                        </a:rPr>
                        <a:t>org.activiti.engine.delegate.ExecutionListener</a:t>
                      </a:r>
                      <a:r>
                        <a:rPr lang="zh-CN" altLang="en-US" sz="1100" b="0" i="0" u="none" strike="noStrike" dirty="0">
                          <a:solidFill>
                            <a:srgbClr val="000000"/>
                          </a:solidFill>
                          <a:effectLst/>
                          <a:latin typeface="等线" panose="02010600030101010101" pitchFamily="2" charset="-122"/>
                          <a:ea typeface="等线" panose="02010600030101010101" pitchFamily="2" charset="-122"/>
                        </a:rPr>
                        <a:t>接口</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524779"/>
                  </a:ext>
                </a:extLst>
              </a:tr>
              <a:tr h="431832">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任务监听器</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在</a:t>
                      </a:r>
                      <a:r>
                        <a:rPr lang="zh-CN" altLang="en-US" sz="1100" b="0" i="0" u="none" strike="noStrike" dirty="0" smtClean="0">
                          <a:solidFill>
                            <a:srgbClr val="000000"/>
                          </a:solidFill>
                          <a:effectLst/>
                          <a:latin typeface="等线" panose="02010600030101010101" pitchFamily="2" charset="-122"/>
                          <a:ea typeface="等线" panose="02010600030101010101" pitchFamily="2" charset="-122"/>
                        </a:rPr>
                        <a:t>流程任务执行</a:t>
                      </a:r>
                      <a:r>
                        <a:rPr lang="zh-CN" altLang="en-US" sz="1100" b="0" i="0" u="none" strike="noStrike" dirty="0">
                          <a:solidFill>
                            <a:srgbClr val="000000"/>
                          </a:solidFill>
                          <a:effectLst/>
                          <a:latin typeface="等线" panose="02010600030101010101" pitchFamily="2" charset="-122"/>
                          <a:ea typeface="等线" panose="02010600030101010101" pitchFamily="2" charset="-122"/>
                        </a:rPr>
                        <a:t>的过程中触发某个事件时</a:t>
                      </a:r>
                      <a:r>
                        <a:rPr lang="zh-CN" altLang="en-US" sz="1100" b="0" i="0" u="none" strike="noStrike" dirty="0" smtClean="0">
                          <a:solidFill>
                            <a:srgbClr val="000000"/>
                          </a:solidFill>
                          <a:effectLst/>
                          <a:latin typeface="等线" panose="02010600030101010101" pitchFamily="2" charset="-122"/>
                          <a:ea typeface="等线" panose="02010600030101010101" pitchFamily="2" charset="-122"/>
                        </a:rPr>
                        <a:t>，任务监听器</a:t>
                      </a:r>
                      <a:r>
                        <a:rPr lang="zh-CN" altLang="en-US" sz="1100" b="0" i="0" u="none" strike="noStrike" dirty="0">
                          <a:solidFill>
                            <a:srgbClr val="000000"/>
                          </a:solidFill>
                          <a:effectLst/>
                          <a:latin typeface="等线" panose="02010600030101010101" pitchFamily="2" charset="-122"/>
                          <a:ea typeface="等线" panose="02010600030101010101" pitchFamily="2" charset="-122"/>
                        </a:rPr>
                        <a:t>允许你去执行额外的</a:t>
                      </a:r>
                      <a:r>
                        <a:rPr lang="en-US" altLang="zh-CN" sz="1100" b="0" i="0" u="none" strike="noStrike" dirty="0">
                          <a:solidFill>
                            <a:srgbClr val="000000"/>
                          </a:solidFill>
                          <a:effectLst/>
                          <a:latin typeface="等线" panose="02010600030101010101" pitchFamily="2" charset="-122"/>
                          <a:ea typeface="等线" panose="02010600030101010101" pitchFamily="2" charset="-122"/>
                        </a:rPr>
                        <a:t>java</a:t>
                      </a:r>
                      <a:r>
                        <a:rPr lang="zh-CN" altLang="en-US" sz="1100" b="0" i="0" u="none" strike="noStrike" dirty="0">
                          <a:solidFill>
                            <a:srgbClr val="000000"/>
                          </a:solidFill>
                          <a:effectLst/>
                          <a:latin typeface="等线" panose="02010600030101010101" pitchFamily="2" charset="-122"/>
                          <a:ea typeface="等线" panose="02010600030101010101" pitchFamily="2" charset="-122"/>
                        </a:rPr>
                        <a:t>代码或者对指定的表达式求值。</a:t>
                      </a:r>
                      <a:r>
                        <a:rPr lang="en-US" altLang="zh-CN" sz="1100" b="0" i="0" u="none" strike="noStrike" dirty="0">
                          <a:solidFill>
                            <a:srgbClr val="000000"/>
                          </a:solidFill>
                          <a:effectLst/>
                          <a:latin typeface="等线" panose="02010600030101010101" pitchFamily="2" charset="-122"/>
                          <a:ea typeface="等线" panose="02010600030101010101" pitchFamily="2" charset="-122"/>
                        </a:rPr>
                        <a:t>java</a:t>
                      </a:r>
                      <a:r>
                        <a:rPr lang="zh-CN" altLang="en-US" sz="1100" b="0" i="0" u="none" strike="noStrike" dirty="0">
                          <a:solidFill>
                            <a:srgbClr val="000000"/>
                          </a:solidFill>
                          <a:effectLst/>
                          <a:latin typeface="等线" panose="02010600030101010101" pitchFamily="2" charset="-122"/>
                          <a:ea typeface="等线" panose="02010600030101010101" pitchFamily="2" charset="-122"/>
                        </a:rPr>
                        <a:t>代码需实现</a:t>
                      </a:r>
                      <a:r>
                        <a:rPr lang="en-US" altLang="zh-CN" sz="1100" b="0" i="0" u="none" strike="noStrike" dirty="0" err="1">
                          <a:solidFill>
                            <a:srgbClr val="000000"/>
                          </a:solidFill>
                          <a:effectLst/>
                          <a:latin typeface="等线" panose="02010600030101010101" pitchFamily="2" charset="-122"/>
                          <a:ea typeface="等线" panose="02010600030101010101" pitchFamily="2" charset="-122"/>
                        </a:rPr>
                        <a:t>org.activiti.engine.delegate.TaskListener</a:t>
                      </a:r>
                      <a:r>
                        <a:rPr lang="zh-CN" altLang="en-US" sz="1100" b="0" i="0" u="none" strike="noStrike" dirty="0">
                          <a:solidFill>
                            <a:srgbClr val="000000"/>
                          </a:solidFill>
                          <a:effectLst/>
                          <a:latin typeface="等线" panose="02010600030101010101" pitchFamily="2" charset="-122"/>
                          <a:ea typeface="等线" panose="02010600030101010101" pitchFamily="2" charset="-122"/>
                        </a:rPr>
                        <a:t>接口</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324248"/>
                  </a:ext>
                </a:extLst>
              </a:tr>
              <a:tr h="431832">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表单</a:t>
                      </a:r>
                      <a:r>
                        <a:rPr lang="en-US" sz="1100" b="0" i="0" u="none" strike="noStrike" dirty="0">
                          <a:solidFill>
                            <a:srgbClr val="000000"/>
                          </a:solidFill>
                          <a:effectLst/>
                          <a:latin typeface="等线" panose="02010600030101010101" pitchFamily="2" charset="-122"/>
                          <a:ea typeface="等线" panose="02010600030101010101" pitchFamily="2" charset="-122"/>
                        </a:rPr>
                        <a:t>URL</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当前界面元素所关联的</a:t>
                      </a:r>
                      <a:r>
                        <a:rPr lang="en-US" altLang="zh-CN" sz="1100" b="0" i="0" u="none" strike="noStrike" dirty="0">
                          <a:solidFill>
                            <a:srgbClr val="000000"/>
                          </a:solidFill>
                          <a:effectLst/>
                          <a:latin typeface="等线" panose="02010600030101010101" pitchFamily="2" charset="-122"/>
                          <a:ea typeface="等线" panose="02010600030101010101" pitchFamily="2" charset="-122"/>
                        </a:rPr>
                        <a:t>PC</a:t>
                      </a:r>
                      <a:r>
                        <a:rPr lang="zh-CN" altLang="en-US" sz="1100" b="0" i="0" u="none" strike="noStrike" dirty="0">
                          <a:solidFill>
                            <a:srgbClr val="000000"/>
                          </a:solidFill>
                          <a:effectLst/>
                          <a:latin typeface="等线" panose="02010600030101010101" pitchFamily="2" charset="-122"/>
                          <a:ea typeface="等线" panose="02010600030101010101" pitchFamily="2" charset="-122"/>
                        </a:rPr>
                        <a:t>端页面地址</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545251"/>
                  </a:ext>
                </a:extLst>
              </a:tr>
              <a:tr h="431832">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表单属性</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为关联页面预定义的表单属性以及对应的值</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是</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7975168"/>
                  </a:ext>
                </a:extLst>
              </a:tr>
              <a:tr h="431832">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异步</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在单独的线程</a:t>
                      </a:r>
                      <a:r>
                        <a:rPr lang="en-US" altLang="zh-CN" sz="1100" b="0" i="0" u="none" strike="noStrike">
                          <a:solidFill>
                            <a:srgbClr val="000000"/>
                          </a:solidFill>
                          <a:effectLst/>
                          <a:latin typeface="等线" panose="02010600030101010101" pitchFamily="2" charset="-122"/>
                          <a:ea typeface="等线" panose="02010600030101010101" pitchFamily="2" charset="-122"/>
                        </a:rPr>
                        <a:t>/</a:t>
                      </a:r>
                      <a:r>
                        <a:rPr lang="zh-CN" altLang="en-US" sz="1100" b="0" i="0" u="none" strike="noStrike">
                          <a:solidFill>
                            <a:srgbClr val="000000"/>
                          </a:solidFill>
                          <a:effectLst/>
                          <a:latin typeface="等线" panose="02010600030101010101" pitchFamily="2" charset="-122"/>
                          <a:ea typeface="等线" panose="02010600030101010101" pitchFamily="2" charset="-122"/>
                        </a:rPr>
                        <a:t>事务去执行</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　</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427896"/>
                  </a:ext>
                </a:extLst>
              </a:tr>
              <a:tr h="431832">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排它性</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确保同一个流程实例的异步任务在同一个独立的线程里执行</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3029" marR="3029" marT="302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2258005"/>
                  </a:ext>
                </a:extLst>
              </a:tr>
            </a:tbl>
          </a:graphicData>
        </a:graphic>
      </p:graphicFrame>
    </p:spTree>
    <p:extLst>
      <p:ext uri="{BB962C8B-B14F-4D97-AF65-F5344CB8AC3E}">
        <p14:creationId xmlns:p14="http://schemas.microsoft.com/office/powerpoint/2010/main" val="99467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769150" cy="465926"/>
          </a:xfrm>
        </p:spPr>
        <p:txBody>
          <a:bodyPr/>
          <a:lstStyle/>
          <a:p>
            <a:r>
              <a:rPr lang="zh-CN" altLang="en-US" dirty="0" smtClean="0"/>
              <a:t>补正四 数据权限</a:t>
            </a:r>
            <a:endParaRPr lang="zh-CN" altLang="en-US" dirty="0"/>
          </a:p>
        </p:txBody>
      </p:sp>
      <p:sp>
        <p:nvSpPr>
          <p:cNvPr id="3" name="副标题 2"/>
          <p:cNvSpPr>
            <a:spLocks noGrp="1"/>
          </p:cNvSpPr>
          <p:nvPr>
            <p:ph type="subTitle" idx="1"/>
          </p:nvPr>
        </p:nvSpPr>
        <p:spPr>
          <a:xfrm>
            <a:off x="674965" y="1370125"/>
            <a:ext cx="9477439" cy="1292662"/>
          </a:xfrm>
        </p:spPr>
        <p:txBody>
          <a:bodyPr/>
          <a:lstStyle/>
          <a:p>
            <a:r>
              <a:rPr lang="zh-CN" altLang="en-US" dirty="0"/>
              <a:t>因</a:t>
            </a:r>
            <a:r>
              <a:rPr lang="zh-CN" altLang="en-US" dirty="0" smtClean="0"/>
              <a:t>上回准备不充分，且讲解时间过少，会后有部份同事反馈仍然不太理解数据权限的设计思路，也并未正真掌握这个模块的使用方法。我会后已重新梳理并重构了本模块分享资料，本次将重讲数据权限模块</a:t>
            </a:r>
            <a:endParaRPr lang="zh-CN" altLang="en-US" dirty="0"/>
          </a:p>
        </p:txBody>
      </p:sp>
    </p:spTree>
    <p:extLst>
      <p:ext uri="{BB962C8B-B14F-4D97-AF65-F5344CB8AC3E}">
        <p14:creationId xmlns:p14="http://schemas.microsoft.com/office/powerpoint/2010/main" val="38949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图例属性</a:t>
            </a:r>
          </a:p>
        </p:txBody>
      </p:sp>
      <p:sp>
        <p:nvSpPr>
          <p:cNvPr id="3" name="副标题 2"/>
          <p:cNvSpPr>
            <a:spLocks noGrp="1"/>
          </p:cNvSpPr>
          <p:nvPr>
            <p:ph type="subTitle" idx="1"/>
          </p:nvPr>
        </p:nvSpPr>
        <p:spPr>
          <a:xfrm>
            <a:off x="674965" y="1061032"/>
            <a:ext cx="7917313" cy="453650"/>
          </a:xfrm>
        </p:spPr>
        <p:txBody>
          <a:bodyPr/>
          <a:lstStyle/>
          <a:p>
            <a:r>
              <a:rPr lang="zh-CN" altLang="en-US" b="1" dirty="0"/>
              <a:t>流程</a:t>
            </a:r>
            <a:r>
              <a:rPr lang="zh-CN" altLang="en-US" b="1" dirty="0" smtClean="0"/>
              <a:t>定义</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201476397"/>
              </p:ext>
            </p:extLst>
          </p:nvPr>
        </p:nvGraphicFramePr>
        <p:xfrm>
          <a:off x="674965" y="1674148"/>
          <a:ext cx="10375107" cy="4018311"/>
        </p:xfrm>
        <a:graphic>
          <a:graphicData uri="http://schemas.openxmlformats.org/drawingml/2006/table">
            <a:tbl>
              <a:tblPr/>
              <a:tblGrid>
                <a:gridCol w="3458369">
                  <a:extLst>
                    <a:ext uri="{9D8B030D-6E8A-4147-A177-3AD203B41FA5}">
                      <a16:colId xmlns:a16="http://schemas.microsoft.com/office/drawing/2014/main" val="4228436501"/>
                    </a:ext>
                  </a:extLst>
                </a:gridCol>
                <a:gridCol w="3458369">
                  <a:extLst>
                    <a:ext uri="{9D8B030D-6E8A-4147-A177-3AD203B41FA5}">
                      <a16:colId xmlns:a16="http://schemas.microsoft.com/office/drawing/2014/main" val="2673093711"/>
                    </a:ext>
                  </a:extLst>
                </a:gridCol>
                <a:gridCol w="3458369">
                  <a:extLst>
                    <a:ext uri="{9D8B030D-6E8A-4147-A177-3AD203B41FA5}">
                      <a16:colId xmlns:a16="http://schemas.microsoft.com/office/drawing/2014/main" val="321782023"/>
                    </a:ext>
                  </a:extLst>
                </a:gridCol>
              </a:tblGrid>
              <a:tr h="365301">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55464022"/>
                  </a:ext>
                </a:extLst>
              </a:tr>
              <a:tr h="365301">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Key</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9095159"/>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44517"/>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流程的描述说明</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803846"/>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流程作者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流程的创建者名称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220583"/>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流程版本字符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流程版本号</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184853"/>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目标命名空间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生成</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xml</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描述文件的命名空间</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622647"/>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执行监听器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225993"/>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事件监听器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8328269"/>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信号定义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定义当前流程的信号类型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035276"/>
                  </a:ext>
                </a:extLst>
              </a:tr>
              <a:tr h="365301">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消息定义</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定义当前流程的消息类型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9574419"/>
                  </a:ext>
                </a:extLst>
              </a:tr>
            </a:tbl>
          </a:graphicData>
        </a:graphic>
      </p:graphicFrame>
    </p:spTree>
    <p:extLst>
      <p:ext uri="{BB962C8B-B14F-4D97-AF65-F5344CB8AC3E}">
        <p14:creationId xmlns:p14="http://schemas.microsoft.com/office/powerpoint/2010/main" val="3237801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图例属性</a:t>
            </a:r>
          </a:p>
        </p:txBody>
      </p:sp>
      <p:sp>
        <p:nvSpPr>
          <p:cNvPr id="3" name="副标题 2"/>
          <p:cNvSpPr>
            <a:spLocks noGrp="1"/>
          </p:cNvSpPr>
          <p:nvPr>
            <p:ph type="subTitle" idx="1"/>
          </p:nvPr>
        </p:nvSpPr>
        <p:spPr>
          <a:xfrm>
            <a:off x="674965" y="1370125"/>
            <a:ext cx="7917313" cy="453650"/>
          </a:xfrm>
        </p:spPr>
        <p:txBody>
          <a:bodyPr/>
          <a:lstStyle/>
          <a:p>
            <a:r>
              <a:rPr lang="zh-CN" altLang="en-US" b="1" dirty="0"/>
              <a:t>开始</a:t>
            </a:r>
            <a:r>
              <a:rPr lang="zh-CN" altLang="en-US" b="1" dirty="0" smtClean="0"/>
              <a:t>事件</a:t>
            </a:r>
            <a:r>
              <a:rPr lang="en-US" altLang="zh-CN" b="1" dirty="0" smtClean="0"/>
              <a:t>(</a:t>
            </a:r>
            <a:r>
              <a:rPr lang="zh-CN" altLang="en-US" b="1" dirty="0" smtClean="0"/>
              <a:t>空</a:t>
            </a:r>
            <a:r>
              <a:rPr lang="en-US" altLang="zh-CN" b="1" dirty="0" smtClean="0"/>
              <a:t>)</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905814283"/>
              </p:ext>
            </p:extLst>
          </p:nvPr>
        </p:nvGraphicFramePr>
        <p:xfrm>
          <a:off x="701994" y="2021086"/>
          <a:ext cx="9948834" cy="2924400"/>
        </p:xfrm>
        <a:graphic>
          <a:graphicData uri="http://schemas.openxmlformats.org/drawingml/2006/table">
            <a:tbl>
              <a:tblPr/>
              <a:tblGrid>
                <a:gridCol w="3316278">
                  <a:extLst>
                    <a:ext uri="{9D8B030D-6E8A-4147-A177-3AD203B41FA5}">
                      <a16:colId xmlns:a16="http://schemas.microsoft.com/office/drawing/2014/main" val="4251742334"/>
                    </a:ext>
                  </a:extLst>
                </a:gridCol>
                <a:gridCol w="3316278">
                  <a:extLst>
                    <a:ext uri="{9D8B030D-6E8A-4147-A177-3AD203B41FA5}">
                      <a16:colId xmlns:a16="http://schemas.microsoft.com/office/drawing/2014/main" val="3241309984"/>
                    </a:ext>
                  </a:extLst>
                </a:gridCol>
                <a:gridCol w="3316278">
                  <a:extLst>
                    <a:ext uri="{9D8B030D-6E8A-4147-A177-3AD203B41FA5}">
                      <a16:colId xmlns:a16="http://schemas.microsoft.com/office/drawing/2014/main" val="2690868609"/>
                    </a:ext>
                  </a:extLst>
                </a:gridCol>
              </a:tblGrid>
              <a:tr h="487400">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58653272"/>
                  </a:ext>
                </a:extLst>
              </a:tr>
              <a:tr h="487400">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7368392"/>
                  </a:ext>
                </a:extLst>
              </a:tr>
              <a:tr h="487400">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24465"/>
                  </a:ext>
                </a:extLst>
              </a:tr>
              <a:tr h="487400">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执行监听器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5703912"/>
                  </a:ext>
                </a:extLst>
              </a:tr>
              <a:tr h="487400">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URL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4295346"/>
                  </a:ext>
                </a:extLst>
              </a:tr>
              <a:tr h="487400">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表单属性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1038330"/>
                  </a:ext>
                </a:extLst>
              </a:tr>
            </a:tbl>
          </a:graphicData>
        </a:graphic>
      </p:graphicFrame>
    </p:spTree>
    <p:extLst>
      <p:ext uri="{BB962C8B-B14F-4D97-AF65-F5344CB8AC3E}">
        <p14:creationId xmlns:p14="http://schemas.microsoft.com/office/powerpoint/2010/main" val="1950102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图例属性</a:t>
            </a:r>
          </a:p>
        </p:txBody>
      </p:sp>
      <p:sp>
        <p:nvSpPr>
          <p:cNvPr id="3" name="副标题 2"/>
          <p:cNvSpPr>
            <a:spLocks noGrp="1"/>
          </p:cNvSpPr>
          <p:nvPr>
            <p:ph type="subTitle" idx="1"/>
          </p:nvPr>
        </p:nvSpPr>
        <p:spPr>
          <a:xfrm>
            <a:off x="674965" y="804298"/>
            <a:ext cx="7917313" cy="982000"/>
          </a:xfrm>
        </p:spPr>
        <p:txBody>
          <a:bodyPr/>
          <a:lstStyle/>
          <a:p>
            <a:r>
              <a:rPr lang="zh-CN" altLang="en-US" b="1" dirty="0"/>
              <a:t>人工</a:t>
            </a:r>
            <a:r>
              <a:rPr lang="zh-CN" altLang="en-US" b="1" dirty="0" smtClean="0"/>
              <a:t>任务</a:t>
            </a:r>
            <a:endParaRPr lang="en-US" altLang="zh-CN" b="1" dirty="0" smtClean="0"/>
          </a:p>
          <a:p>
            <a:r>
              <a:rPr lang="zh-CN" altLang="en-US" b="1" dirty="0"/>
              <a:t>经改造，人工任务默认为多实例模式，以支持各类审批方式。</a:t>
            </a:r>
          </a:p>
        </p:txBody>
      </p:sp>
      <p:graphicFrame>
        <p:nvGraphicFramePr>
          <p:cNvPr id="4" name="表格 3"/>
          <p:cNvGraphicFramePr>
            <a:graphicFrameLocks noGrp="1"/>
          </p:cNvGraphicFramePr>
          <p:nvPr>
            <p:extLst>
              <p:ext uri="{D42A27DB-BD31-4B8C-83A1-F6EECF244321}">
                <p14:modId xmlns:p14="http://schemas.microsoft.com/office/powerpoint/2010/main" val="3472283146"/>
              </p:ext>
            </p:extLst>
          </p:nvPr>
        </p:nvGraphicFramePr>
        <p:xfrm>
          <a:off x="888643" y="2042619"/>
          <a:ext cx="9530364" cy="4107072"/>
        </p:xfrm>
        <a:graphic>
          <a:graphicData uri="http://schemas.openxmlformats.org/drawingml/2006/table">
            <a:tbl>
              <a:tblPr/>
              <a:tblGrid>
                <a:gridCol w="2253802">
                  <a:extLst>
                    <a:ext uri="{9D8B030D-6E8A-4147-A177-3AD203B41FA5}">
                      <a16:colId xmlns:a16="http://schemas.microsoft.com/office/drawing/2014/main" val="343265354"/>
                    </a:ext>
                  </a:extLst>
                </a:gridCol>
                <a:gridCol w="5576552">
                  <a:extLst>
                    <a:ext uri="{9D8B030D-6E8A-4147-A177-3AD203B41FA5}">
                      <a16:colId xmlns:a16="http://schemas.microsoft.com/office/drawing/2014/main" val="124861226"/>
                    </a:ext>
                  </a:extLst>
                </a:gridCol>
                <a:gridCol w="1700010">
                  <a:extLst>
                    <a:ext uri="{9D8B030D-6E8A-4147-A177-3AD203B41FA5}">
                      <a16:colId xmlns:a16="http://schemas.microsoft.com/office/drawing/2014/main" val="3827562078"/>
                    </a:ext>
                  </a:extLst>
                </a:gridCol>
              </a:tblGrid>
              <a:tr h="256692">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3632462"/>
                  </a:ext>
                </a:extLst>
              </a:tr>
              <a:tr h="256692">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0654332"/>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767119"/>
                  </a:ext>
                </a:extLst>
              </a:tr>
              <a:tr h="256692">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审批方式</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判定节点审批通过或不通过的计算方式</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735639"/>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审批方式变量</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审批方式计算的边界值设定</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33626"/>
                  </a:ext>
                </a:extLst>
              </a:tr>
              <a:tr h="256692">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审批规则</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节点办理人的选择规则</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8928715"/>
                  </a:ext>
                </a:extLst>
              </a:tr>
              <a:tr h="256692">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加签</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在当前节点临时添加审批人</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9898118"/>
                  </a:ext>
                </a:extLst>
              </a:tr>
              <a:tr h="256692">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转交</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将当前任务转移给其它人办理</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519432"/>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拒绝后通知审批人</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当流程中途中止时，将相关信息通知已参与流程审批的所有人</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1055671"/>
                  </a:ext>
                </a:extLst>
              </a:tr>
              <a:tr h="256692">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允许撤回</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当前节点审批人，可将流程从下一节点回收至本节点</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2349085"/>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表单</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URL</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18667"/>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表单属性</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644877"/>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到期的日期</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当前级点的办理有效期</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521451"/>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优先级</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节点办理优先级</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6424363"/>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任务监听器</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287187"/>
                  </a:ext>
                </a:extLst>
              </a:tr>
              <a:tr h="25669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执行监听器</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5372" marR="5372" marT="537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009107"/>
                  </a:ext>
                </a:extLst>
              </a:tr>
            </a:tbl>
          </a:graphicData>
        </a:graphic>
      </p:graphicFrame>
    </p:spTree>
    <p:extLst>
      <p:ext uri="{BB962C8B-B14F-4D97-AF65-F5344CB8AC3E}">
        <p14:creationId xmlns:p14="http://schemas.microsoft.com/office/powerpoint/2010/main" val="1566172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图例属性</a:t>
            </a:r>
          </a:p>
        </p:txBody>
      </p:sp>
      <p:sp>
        <p:nvSpPr>
          <p:cNvPr id="3" name="副标题 2"/>
          <p:cNvSpPr>
            <a:spLocks noGrp="1"/>
          </p:cNvSpPr>
          <p:nvPr>
            <p:ph type="subTitle" idx="1"/>
          </p:nvPr>
        </p:nvSpPr>
        <p:spPr>
          <a:xfrm>
            <a:off x="674965" y="957559"/>
            <a:ext cx="7917313" cy="453650"/>
          </a:xfrm>
        </p:spPr>
        <p:txBody>
          <a:bodyPr/>
          <a:lstStyle/>
          <a:p>
            <a:r>
              <a:rPr lang="zh-CN" altLang="en-US" b="1" dirty="0"/>
              <a:t>服务任务</a:t>
            </a:r>
            <a:r>
              <a:rPr lang="en-US" altLang="zh-CN" b="1" dirty="0"/>
              <a:t>/</a:t>
            </a:r>
            <a:r>
              <a:rPr lang="zh-CN" altLang="en-US" b="1" dirty="0"/>
              <a:t>接收</a:t>
            </a:r>
            <a:r>
              <a:rPr lang="zh-CN" altLang="en-US" b="1" dirty="0" smtClean="0"/>
              <a:t>任务</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591475237"/>
              </p:ext>
            </p:extLst>
          </p:nvPr>
        </p:nvGraphicFramePr>
        <p:xfrm>
          <a:off x="772732" y="1558340"/>
          <a:ext cx="9994005" cy="4584191"/>
        </p:xfrm>
        <a:graphic>
          <a:graphicData uri="http://schemas.openxmlformats.org/drawingml/2006/table">
            <a:tbl>
              <a:tblPr/>
              <a:tblGrid>
                <a:gridCol w="1931831">
                  <a:extLst>
                    <a:ext uri="{9D8B030D-6E8A-4147-A177-3AD203B41FA5}">
                      <a16:colId xmlns:a16="http://schemas.microsoft.com/office/drawing/2014/main" val="2493418166"/>
                    </a:ext>
                  </a:extLst>
                </a:gridCol>
                <a:gridCol w="6890198">
                  <a:extLst>
                    <a:ext uri="{9D8B030D-6E8A-4147-A177-3AD203B41FA5}">
                      <a16:colId xmlns:a16="http://schemas.microsoft.com/office/drawing/2014/main" val="1108822347"/>
                    </a:ext>
                  </a:extLst>
                </a:gridCol>
                <a:gridCol w="1171976">
                  <a:extLst>
                    <a:ext uri="{9D8B030D-6E8A-4147-A177-3AD203B41FA5}">
                      <a16:colId xmlns:a16="http://schemas.microsoft.com/office/drawing/2014/main" val="381968303"/>
                    </a:ext>
                  </a:extLst>
                </a:gridCol>
              </a:tblGrid>
              <a:tr h="229720">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62234841"/>
                  </a:ext>
                </a:extLst>
              </a:tr>
              <a:tr h="229720">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1299952"/>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7471300"/>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异步</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6280049"/>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排它性</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6979083"/>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执行监听器</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5920006"/>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多实例类型</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重复执行当前环节。</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None：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无，</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Parallel：</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并行执行，</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Sequential：</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串行执行</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8623449"/>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基数</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多实例</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重复执行的次数</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449003"/>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集合</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多实例</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循环的目标集合</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1127129"/>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元素的变量</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多实例</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从循环取值使用的变量名</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3631427"/>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完成条件</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多实例</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停止循环的条件计算表达式</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616315"/>
                  </a:ext>
                </a:extLst>
              </a:tr>
              <a:tr h="229720">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作为补偿</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配合补偿事件触发时执行的节点</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6165413"/>
                  </a:ext>
                </a:extLst>
              </a:tr>
              <a:tr h="456037">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类</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名</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服务任务</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执行额外的</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服务，</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代码需实现</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org.activiti.engine.delegate.JavaDelegate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或</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org.activiti.engine.impl.delegate.ActivityBehavior</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接口</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448248"/>
                  </a:ext>
                </a:extLst>
              </a:tr>
              <a:tr h="456037">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表达式</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服务任务</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endParaRPr>
                    </a:p>
                    <a:p>
                      <a:pPr algn="l" fontAlgn="ctr"/>
                      <a:endPar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通过</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UEL</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方法表达式指定执行额外的</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服务，</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代码需实现</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com.hand.hap.activiti.custom.IActivitiBean</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接口</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3603602"/>
                  </a:ext>
                </a:extLst>
              </a:tr>
              <a:tr h="456037">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代理的</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表达式</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服务任务</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endParaRP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使用类表达式指定执行额外的</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服务，</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代码需实现</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org.activiti.engine.delegate.JavaDelegate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接口</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270697"/>
                  </a:ext>
                </a:extLst>
              </a:tr>
              <a:tr h="22972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类的</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字段</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服务任务</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endParaRP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实现为代理类的属性注入数据</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611287"/>
                  </a:ext>
                </a:extLst>
              </a:tr>
              <a:tr h="22972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变量名</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结果</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服务任务</a:t>
                      </a:r>
                      <a:r>
                        <a:rPr lang="en-US" altLang="zh-CN"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rPr>
                        <a:t>)</a:t>
                      </a:r>
                      <a:endParaRPr lang="zh-CN" altLang="en-US" sz="1400" b="0" i="0" u="none" strike="noStrike" dirty="0" smtClean="0">
                        <a:solidFill>
                          <a:srgbClr val="000000"/>
                        </a:solidFill>
                        <a:effectLst/>
                        <a:latin typeface="思源黑体 CN Normal" panose="020B0400000000000000" pitchFamily="34" charset="-122"/>
                        <a:ea typeface="思源黑体 CN Normal" panose="020B0400000000000000" pitchFamily="34" charset="-122"/>
                      </a:endParaRP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将服务执行结果分配给已经存在的或新的流程变量</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3208" marR="3208" marT="32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1401979"/>
                  </a:ext>
                </a:extLst>
              </a:tr>
            </a:tbl>
          </a:graphicData>
        </a:graphic>
      </p:graphicFrame>
    </p:spTree>
    <p:extLst>
      <p:ext uri="{BB962C8B-B14F-4D97-AF65-F5344CB8AC3E}">
        <p14:creationId xmlns:p14="http://schemas.microsoft.com/office/powerpoint/2010/main" val="3206026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图例属性</a:t>
            </a:r>
          </a:p>
        </p:txBody>
      </p:sp>
      <p:sp>
        <p:nvSpPr>
          <p:cNvPr id="3" name="副标题 2"/>
          <p:cNvSpPr>
            <a:spLocks noGrp="1"/>
          </p:cNvSpPr>
          <p:nvPr>
            <p:ph type="subTitle" idx="1"/>
          </p:nvPr>
        </p:nvSpPr>
        <p:spPr>
          <a:xfrm>
            <a:off x="674965" y="1138306"/>
            <a:ext cx="7917313" cy="1020792"/>
          </a:xfrm>
        </p:spPr>
        <p:txBody>
          <a:bodyPr/>
          <a:lstStyle/>
          <a:p>
            <a:r>
              <a:rPr lang="zh-CN" altLang="en-US" b="1" dirty="0" smtClean="0"/>
              <a:t>网关</a:t>
            </a:r>
            <a:endParaRPr lang="en-US" altLang="zh-CN" b="1" dirty="0" smtClean="0"/>
          </a:p>
          <a:p>
            <a:r>
              <a:rPr lang="zh-CN" altLang="en-US" b="1" dirty="0" smtClean="0"/>
              <a:t>包含单一网关，并行网关，包含网关，事件网关</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4162193855"/>
              </p:ext>
            </p:extLst>
          </p:nvPr>
        </p:nvGraphicFramePr>
        <p:xfrm>
          <a:off x="701992" y="2481265"/>
          <a:ext cx="9433680" cy="3133925"/>
        </p:xfrm>
        <a:graphic>
          <a:graphicData uri="http://schemas.openxmlformats.org/drawingml/2006/table">
            <a:tbl>
              <a:tblPr/>
              <a:tblGrid>
                <a:gridCol w="3144560">
                  <a:extLst>
                    <a:ext uri="{9D8B030D-6E8A-4147-A177-3AD203B41FA5}">
                      <a16:colId xmlns:a16="http://schemas.microsoft.com/office/drawing/2014/main" val="1711822014"/>
                    </a:ext>
                  </a:extLst>
                </a:gridCol>
                <a:gridCol w="3144560">
                  <a:extLst>
                    <a:ext uri="{9D8B030D-6E8A-4147-A177-3AD203B41FA5}">
                      <a16:colId xmlns:a16="http://schemas.microsoft.com/office/drawing/2014/main" val="1550608952"/>
                    </a:ext>
                  </a:extLst>
                </a:gridCol>
                <a:gridCol w="3144560">
                  <a:extLst>
                    <a:ext uri="{9D8B030D-6E8A-4147-A177-3AD203B41FA5}">
                      <a16:colId xmlns:a16="http://schemas.microsoft.com/office/drawing/2014/main" val="1755427842"/>
                    </a:ext>
                  </a:extLst>
                </a:gridCol>
              </a:tblGrid>
              <a:tr h="400165">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34372197"/>
                  </a:ext>
                </a:extLst>
              </a:tr>
              <a:tr h="546752">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1530953"/>
                  </a:ext>
                </a:extLst>
              </a:tr>
              <a:tr h="54675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522852"/>
                  </a:ext>
                </a:extLst>
              </a:tr>
              <a:tr h="54675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异步</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9011869"/>
                  </a:ext>
                </a:extLst>
              </a:tr>
              <a:tr h="54675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排它性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9085565"/>
                  </a:ext>
                </a:extLst>
              </a:tr>
              <a:tr h="54675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流程顺序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判断计算的先后顺序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066084"/>
                  </a:ext>
                </a:extLst>
              </a:tr>
            </a:tbl>
          </a:graphicData>
        </a:graphic>
      </p:graphicFrame>
    </p:spTree>
    <p:extLst>
      <p:ext uri="{BB962C8B-B14F-4D97-AF65-F5344CB8AC3E}">
        <p14:creationId xmlns:p14="http://schemas.microsoft.com/office/powerpoint/2010/main" val="2986023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图例属性</a:t>
            </a:r>
          </a:p>
        </p:txBody>
      </p:sp>
      <p:sp>
        <p:nvSpPr>
          <p:cNvPr id="3" name="副标题 2"/>
          <p:cNvSpPr>
            <a:spLocks noGrp="1"/>
          </p:cNvSpPr>
          <p:nvPr>
            <p:ph type="subTitle" idx="1"/>
          </p:nvPr>
        </p:nvSpPr>
        <p:spPr>
          <a:xfrm>
            <a:off x="674965" y="1215579"/>
            <a:ext cx="7917313" cy="453650"/>
          </a:xfrm>
        </p:spPr>
        <p:txBody>
          <a:bodyPr/>
          <a:lstStyle/>
          <a:p>
            <a:r>
              <a:rPr lang="zh-CN" altLang="en-US" b="1" dirty="0"/>
              <a:t>结束</a:t>
            </a:r>
            <a:r>
              <a:rPr lang="zh-CN" altLang="en-US" b="1" dirty="0" smtClean="0"/>
              <a:t>事件</a:t>
            </a:r>
            <a:r>
              <a:rPr lang="en-US" altLang="zh-CN" b="1" dirty="0" smtClean="0"/>
              <a:t>(</a:t>
            </a:r>
            <a:r>
              <a:rPr lang="zh-CN" altLang="en-US" b="1" dirty="0" smtClean="0"/>
              <a:t>空</a:t>
            </a:r>
            <a:r>
              <a:rPr lang="en-US" altLang="zh-CN" b="1" dirty="0" smtClean="0"/>
              <a:t>)</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418943106"/>
              </p:ext>
            </p:extLst>
          </p:nvPr>
        </p:nvGraphicFramePr>
        <p:xfrm>
          <a:off x="674963" y="2007320"/>
          <a:ext cx="9357678" cy="2641952"/>
        </p:xfrm>
        <a:graphic>
          <a:graphicData uri="http://schemas.openxmlformats.org/drawingml/2006/table">
            <a:tbl>
              <a:tblPr/>
              <a:tblGrid>
                <a:gridCol w="3119226">
                  <a:extLst>
                    <a:ext uri="{9D8B030D-6E8A-4147-A177-3AD203B41FA5}">
                      <a16:colId xmlns:a16="http://schemas.microsoft.com/office/drawing/2014/main" val="3145258501"/>
                    </a:ext>
                  </a:extLst>
                </a:gridCol>
                <a:gridCol w="3119226">
                  <a:extLst>
                    <a:ext uri="{9D8B030D-6E8A-4147-A177-3AD203B41FA5}">
                      <a16:colId xmlns:a16="http://schemas.microsoft.com/office/drawing/2014/main" val="825683222"/>
                    </a:ext>
                  </a:extLst>
                </a:gridCol>
                <a:gridCol w="3119226">
                  <a:extLst>
                    <a:ext uri="{9D8B030D-6E8A-4147-A177-3AD203B41FA5}">
                      <a16:colId xmlns:a16="http://schemas.microsoft.com/office/drawing/2014/main" val="4179097678"/>
                    </a:ext>
                  </a:extLst>
                </a:gridCol>
              </a:tblGrid>
              <a:tr h="660488">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61118038"/>
                  </a:ext>
                </a:extLst>
              </a:tr>
              <a:tr h="660488">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5714191"/>
                  </a:ext>
                </a:extLst>
              </a:tr>
              <a:tr h="660488">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30796"/>
                  </a:ext>
                </a:extLst>
              </a:tr>
              <a:tr h="660488">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执行监听器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7864521"/>
                  </a:ext>
                </a:extLst>
              </a:tr>
            </a:tbl>
          </a:graphicData>
        </a:graphic>
      </p:graphicFrame>
    </p:spTree>
    <p:extLst>
      <p:ext uri="{BB962C8B-B14F-4D97-AF65-F5344CB8AC3E}">
        <p14:creationId xmlns:p14="http://schemas.microsoft.com/office/powerpoint/2010/main" val="580063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图例属性</a:t>
            </a:r>
          </a:p>
        </p:txBody>
      </p:sp>
      <p:sp>
        <p:nvSpPr>
          <p:cNvPr id="3" name="副标题 2"/>
          <p:cNvSpPr>
            <a:spLocks noGrp="1"/>
          </p:cNvSpPr>
          <p:nvPr>
            <p:ph type="subTitle" idx="1"/>
          </p:nvPr>
        </p:nvSpPr>
        <p:spPr>
          <a:xfrm>
            <a:off x="674965" y="1370125"/>
            <a:ext cx="7917313" cy="982000"/>
          </a:xfrm>
        </p:spPr>
        <p:txBody>
          <a:bodyPr/>
          <a:lstStyle/>
          <a:p>
            <a:r>
              <a:rPr lang="zh-CN" altLang="en-US" b="1" dirty="0"/>
              <a:t>顺序跳转线</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29217038"/>
              </p:ext>
            </p:extLst>
          </p:nvPr>
        </p:nvGraphicFramePr>
        <p:xfrm>
          <a:off x="955342" y="2352126"/>
          <a:ext cx="10522424" cy="3311697"/>
        </p:xfrm>
        <a:graphic>
          <a:graphicData uri="http://schemas.openxmlformats.org/drawingml/2006/table">
            <a:tbl>
              <a:tblPr/>
              <a:tblGrid>
                <a:gridCol w="2101757">
                  <a:extLst>
                    <a:ext uri="{9D8B030D-6E8A-4147-A177-3AD203B41FA5}">
                      <a16:colId xmlns:a16="http://schemas.microsoft.com/office/drawing/2014/main" val="4031973198"/>
                    </a:ext>
                  </a:extLst>
                </a:gridCol>
                <a:gridCol w="3159455">
                  <a:extLst>
                    <a:ext uri="{9D8B030D-6E8A-4147-A177-3AD203B41FA5}">
                      <a16:colId xmlns:a16="http://schemas.microsoft.com/office/drawing/2014/main" val="2850265071"/>
                    </a:ext>
                  </a:extLst>
                </a:gridCol>
                <a:gridCol w="2630606">
                  <a:extLst>
                    <a:ext uri="{9D8B030D-6E8A-4147-A177-3AD203B41FA5}">
                      <a16:colId xmlns:a16="http://schemas.microsoft.com/office/drawing/2014/main" val="283065149"/>
                    </a:ext>
                  </a:extLst>
                </a:gridCol>
                <a:gridCol w="2630606">
                  <a:extLst>
                    <a:ext uri="{9D8B030D-6E8A-4147-A177-3AD203B41FA5}">
                      <a16:colId xmlns:a16="http://schemas.microsoft.com/office/drawing/2014/main" val="4191437693"/>
                    </a:ext>
                  </a:extLst>
                </a:gridCol>
              </a:tblGrid>
              <a:tr h="521887">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标例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41791377"/>
                  </a:ext>
                </a:extLst>
              </a:tr>
              <a:tr h="557962">
                <a:tc>
                  <a:txBody>
                    <a:bodyPr/>
                    <a:lstStyle/>
                    <a:p>
                      <a:pPr algn="l" fontAlgn="ctr"/>
                      <a:r>
                        <a:rPr 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0043181"/>
                  </a:ext>
                </a:extLst>
              </a:tr>
              <a:tr h="557962">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447100"/>
                  </a:ext>
                </a:extLst>
              </a:tr>
              <a:tr h="557962">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跳转条件</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使用流程变量判断计算表达式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600" b="0" i="0" u="none" strike="noStrike" dirty="0" err="1">
                          <a:solidFill>
                            <a:srgbClr val="000000"/>
                          </a:solidFill>
                          <a:effectLst/>
                          <a:latin typeface="思源黑体 CN Normal" panose="020B0400000000000000" pitchFamily="34" charset="-122"/>
                          <a:ea typeface="思源黑体 CN Normal" panose="020B0400000000000000" pitchFamily="34" charset="-122"/>
                        </a:rPr>
                        <a:t>isFixation</a:t>
                      </a:r>
                      <a:r>
                        <a:rPr 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 == 'Y'}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322452"/>
                  </a:ext>
                </a:extLst>
              </a:tr>
              <a:tr h="557962">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执行监听器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039348"/>
                  </a:ext>
                </a:extLst>
              </a:tr>
              <a:tr h="557962">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默认跳线</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默认选择的线路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600" b="0" i="0" u="none" strike="noStrike" dirty="0">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4187348"/>
                  </a:ext>
                </a:extLst>
              </a:tr>
            </a:tbl>
          </a:graphicData>
        </a:graphic>
      </p:graphicFrame>
    </p:spTree>
    <p:extLst>
      <p:ext uri="{BB962C8B-B14F-4D97-AF65-F5344CB8AC3E}">
        <p14:creationId xmlns:p14="http://schemas.microsoft.com/office/powerpoint/2010/main" val="2332399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绘制流程</a:t>
            </a:r>
            <a:r>
              <a:rPr lang="en-US" altLang="zh-CN" dirty="0" smtClean="0"/>
              <a:t>-</a:t>
            </a:r>
            <a:r>
              <a:rPr lang="zh-CN" altLang="en-US" dirty="0"/>
              <a:t>执行监听器</a:t>
            </a:r>
            <a:endParaRPr lang="en-US" altLang="zh-CN" dirty="0"/>
          </a:p>
        </p:txBody>
      </p:sp>
      <p:sp>
        <p:nvSpPr>
          <p:cNvPr id="3" name="副标题 2"/>
          <p:cNvSpPr>
            <a:spLocks noGrp="1"/>
          </p:cNvSpPr>
          <p:nvPr>
            <p:ph type="subTitle" idx="1"/>
          </p:nvPr>
        </p:nvSpPr>
        <p:spPr>
          <a:xfrm>
            <a:off x="674964" y="958001"/>
            <a:ext cx="10478139" cy="1420902"/>
          </a:xfrm>
        </p:spPr>
        <p:txBody>
          <a:bodyPr/>
          <a:lstStyle/>
          <a:p>
            <a:r>
              <a:rPr lang="zh-CN" altLang="en-US" dirty="0"/>
              <a:t>节点每被创建一次生成一个执行监听器。当流程存在并行时，或一个节点存在多实例模式时，将同时生成多个执行监听器</a:t>
            </a:r>
            <a:endParaRPr lang="en-US" altLang="zh-CN" b="1" dirty="0" smtClean="0"/>
          </a:p>
          <a:p>
            <a:r>
              <a:rPr lang="zh-CN" altLang="en-US" b="1" dirty="0" smtClean="0"/>
              <a:t>监听事件</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226543290"/>
              </p:ext>
            </p:extLst>
          </p:nvPr>
        </p:nvGraphicFramePr>
        <p:xfrm>
          <a:off x="674964" y="2795188"/>
          <a:ext cx="9641013" cy="2588652"/>
        </p:xfrm>
        <a:graphic>
          <a:graphicData uri="http://schemas.openxmlformats.org/drawingml/2006/table">
            <a:tbl>
              <a:tblPr/>
              <a:tblGrid>
                <a:gridCol w="3213671">
                  <a:extLst>
                    <a:ext uri="{9D8B030D-6E8A-4147-A177-3AD203B41FA5}">
                      <a16:colId xmlns:a16="http://schemas.microsoft.com/office/drawing/2014/main" val="73589765"/>
                    </a:ext>
                  </a:extLst>
                </a:gridCol>
                <a:gridCol w="3213671">
                  <a:extLst>
                    <a:ext uri="{9D8B030D-6E8A-4147-A177-3AD203B41FA5}">
                      <a16:colId xmlns:a16="http://schemas.microsoft.com/office/drawing/2014/main" val="3576591081"/>
                    </a:ext>
                  </a:extLst>
                </a:gridCol>
                <a:gridCol w="3213671">
                  <a:extLst>
                    <a:ext uri="{9D8B030D-6E8A-4147-A177-3AD203B41FA5}">
                      <a16:colId xmlns:a16="http://schemas.microsoft.com/office/drawing/2014/main" val="4017615840"/>
                    </a:ext>
                  </a:extLst>
                </a:gridCol>
              </a:tblGrid>
              <a:tr h="338736">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6842635"/>
                  </a:ext>
                </a:extLst>
              </a:tr>
              <a:tr h="74997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start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进入节点时触发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587709"/>
                  </a:ext>
                </a:extLst>
              </a:tr>
              <a:tr h="74997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end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离开节点时触发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013423"/>
                  </a:ext>
                </a:extLst>
              </a:tr>
              <a:tr h="749972">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take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连接下一个元素时触发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609594"/>
                  </a:ext>
                </a:extLst>
              </a:tr>
            </a:tbl>
          </a:graphicData>
        </a:graphic>
      </p:graphicFrame>
    </p:spTree>
    <p:extLst>
      <p:ext uri="{BB962C8B-B14F-4D97-AF65-F5344CB8AC3E}">
        <p14:creationId xmlns:p14="http://schemas.microsoft.com/office/powerpoint/2010/main" val="911019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绘制流程</a:t>
            </a:r>
            <a:r>
              <a:rPr lang="en-US" altLang="zh-CN" dirty="0"/>
              <a:t>-</a:t>
            </a:r>
            <a:r>
              <a:rPr lang="zh-CN" altLang="en-US" dirty="0"/>
              <a:t>执行监听器</a:t>
            </a:r>
          </a:p>
        </p:txBody>
      </p:sp>
      <p:sp>
        <p:nvSpPr>
          <p:cNvPr id="3" name="副标题 2"/>
          <p:cNvSpPr>
            <a:spLocks noGrp="1"/>
          </p:cNvSpPr>
          <p:nvPr>
            <p:ph type="subTitle" idx="1"/>
          </p:nvPr>
        </p:nvSpPr>
        <p:spPr>
          <a:xfrm>
            <a:off x="674965" y="933397"/>
            <a:ext cx="7917313" cy="453650"/>
          </a:xfrm>
        </p:spPr>
        <p:txBody>
          <a:bodyPr/>
          <a:lstStyle/>
          <a:p>
            <a:r>
              <a:rPr lang="zh-CN" altLang="en-US" b="1" dirty="0"/>
              <a:t>代码</a:t>
            </a:r>
            <a:r>
              <a:rPr lang="zh-CN" altLang="en-US" b="1" dirty="0" smtClean="0"/>
              <a:t>绑定</a:t>
            </a:r>
            <a:endParaRPr lang="zh-CN" altLang="en-US" b="1" dirty="0"/>
          </a:p>
        </p:txBody>
      </p:sp>
      <p:sp>
        <p:nvSpPr>
          <p:cNvPr id="4" name="副标题 2"/>
          <p:cNvSpPr txBox="1">
            <a:spLocks/>
          </p:cNvSpPr>
          <p:nvPr/>
        </p:nvSpPr>
        <p:spPr>
          <a:xfrm>
            <a:off x="674965" y="3718188"/>
            <a:ext cx="9731165"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属性注入</a:t>
            </a:r>
          </a:p>
        </p:txBody>
      </p:sp>
      <p:graphicFrame>
        <p:nvGraphicFramePr>
          <p:cNvPr id="5" name="表格 4"/>
          <p:cNvGraphicFramePr>
            <a:graphicFrameLocks noGrp="1"/>
          </p:cNvGraphicFramePr>
          <p:nvPr>
            <p:extLst>
              <p:ext uri="{D42A27DB-BD31-4B8C-83A1-F6EECF244321}">
                <p14:modId xmlns:p14="http://schemas.microsoft.com/office/powerpoint/2010/main" val="337851672"/>
              </p:ext>
            </p:extLst>
          </p:nvPr>
        </p:nvGraphicFramePr>
        <p:xfrm>
          <a:off x="772729" y="4301543"/>
          <a:ext cx="9633399" cy="1724025"/>
        </p:xfrm>
        <a:graphic>
          <a:graphicData uri="http://schemas.openxmlformats.org/drawingml/2006/table">
            <a:tbl>
              <a:tblPr/>
              <a:tblGrid>
                <a:gridCol w="2073502">
                  <a:extLst>
                    <a:ext uri="{9D8B030D-6E8A-4147-A177-3AD203B41FA5}">
                      <a16:colId xmlns:a16="http://schemas.microsoft.com/office/drawing/2014/main" val="3701567829"/>
                    </a:ext>
                  </a:extLst>
                </a:gridCol>
                <a:gridCol w="5022761">
                  <a:extLst>
                    <a:ext uri="{9D8B030D-6E8A-4147-A177-3AD203B41FA5}">
                      <a16:colId xmlns:a16="http://schemas.microsoft.com/office/drawing/2014/main" val="887991214"/>
                    </a:ext>
                  </a:extLst>
                </a:gridCol>
                <a:gridCol w="2537136">
                  <a:extLst>
                    <a:ext uri="{9D8B030D-6E8A-4147-A177-3AD203B41FA5}">
                      <a16:colId xmlns:a16="http://schemas.microsoft.com/office/drawing/2014/main" val="306623398"/>
                    </a:ext>
                  </a:extLst>
                </a:gridCol>
              </a:tblGrid>
              <a:tr h="34480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10598353"/>
                  </a:ext>
                </a:extLst>
              </a:tr>
              <a:tr h="34480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字段名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注备执入注入的字段名称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1963420"/>
                  </a:ext>
                </a:extLst>
              </a:tr>
              <a:tr h="34480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字符串的值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静态单行字符串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6889034"/>
                  </a:ext>
                </a:extLst>
              </a:tr>
              <a:tr h="344805">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字符串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静态多行字符串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800551"/>
                  </a:ext>
                </a:extLst>
              </a:tr>
              <a:tr h="344805">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表达式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从流程变量或者通过</a:t>
                      </a:r>
                      <a:r>
                        <a:rPr lang="en-US" altLang="zh-CN" sz="1100" b="0" i="0" u="none" strike="noStrike" dirty="0">
                          <a:solidFill>
                            <a:srgbClr val="000000"/>
                          </a:solidFill>
                          <a:effectLst/>
                          <a:latin typeface="等线" panose="02010600030101010101" pitchFamily="2" charset="-122"/>
                          <a:ea typeface="等线" panose="02010600030101010101" pitchFamily="2" charset="-122"/>
                        </a:rPr>
                        <a:t>UEL</a:t>
                      </a:r>
                      <a:r>
                        <a:rPr lang="zh-CN" altLang="en-US" sz="1100" b="0" i="0" u="none" strike="noStrike" dirty="0">
                          <a:solidFill>
                            <a:srgbClr val="000000"/>
                          </a:solidFill>
                          <a:effectLst/>
                          <a:latin typeface="等线" panose="02010600030101010101" pitchFamily="2" charset="-122"/>
                          <a:ea typeface="等线" panose="02010600030101010101" pitchFamily="2" charset="-122"/>
                        </a:rPr>
                        <a:t>方法表达式指定执行额外的</a:t>
                      </a:r>
                      <a:r>
                        <a:rPr lang="en-US" altLang="zh-CN" sz="1100" b="0" i="0" u="none" strike="noStrike" dirty="0">
                          <a:solidFill>
                            <a:srgbClr val="000000"/>
                          </a:solidFill>
                          <a:effectLst/>
                          <a:latin typeface="等线" panose="02010600030101010101" pitchFamily="2" charset="-122"/>
                          <a:ea typeface="等线" panose="02010600030101010101" pitchFamily="2" charset="-122"/>
                        </a:rPr>
                        <a:t>java</a:t>
                      </a:r>
                      <a:r>
                        <a:rPr lang="zh-CN" altLang="en-US" sz="1100" b="0" i="0" u="none" strike="noStrike" dirty="0">
                          <a:solidFill>
                            <a:srgbClr val="000000"/>
                          </a:solidFill>
                          <a:effectLst/>
                          <a:latin typeface="等线" panose="02010600030101010101" pitchFamily="2" charset="-122"/>
                          <a:ea typeface="等线" panose="02010600030101010101" pitchFamily="2" charset="-122"/>
                        </a:rPr>
                        <a:t>服务获取值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等线" panose="02010600030101010101" pitchFamily="2" charset="-122"/>
                          <a:ea typeface="等线" panose="02010600030101010101" pitchFamily="2"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987317"/>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98553436"/>
              </p:ext>
            </p:extLst>
          </p:nvPr>
        </p:nvGraphicFramePr>
        <p:xfrm>
          <a:off x="772728" y="1665027"/>
          <a:ext cx="9633400" cy="2163089"/>
        </p:xfrm>
        <a:graphic>
          <a:graphicData uri="http://schemas.openxmlformats.org/drawingml/2006/table">
            <a:tbl>
              <a:tblPr/>
              <a:tblGrid>
                <a:gridCol w="1047668">
                  <a:extLst>
                    <a:ext uri="{9D8B030D-6E8A-4147-A177-3AD203B41FA5}">
                      <a16:colId xmlns:a16="http://schemas.microsoft.com/office/drawing/2014/main" val="282616412"/>
                    </a:ext>
                  </a:extLst>
                </a:gridCol>
                <a:gridCol w="3972130">
                  <a:extLst>
                    <a:ext uri="{9D8B030D-6E8A-4147-A177-3AD203B41FA5}">
                      <a16:colId xmlns:a16="http://schemas.microsoft.com/office/drawing/2014/main" val="3743901609"/>
                    </a:ext>
                  </a:extLst>
                </a:gridCol>
                <a:gridCol w="3891068">
                  <a:extLst>
                    <a:ext uri="{9D8B030D-6E8A-4147-A177-3AD203B41FA5}">
                      <a16:colId xmlns:a16="http://schemas.microsoft.com/office/drawing/2014/main" val="233234995"/>
                    </a:ext>
                  </a:extLst>
                </a:gridCol>
                <a:gridCol w="722534">
                  <a:extLst>
                    <a:ext uri="{9D8B030D-6E8A-4147-A177-3AD203B41FA5}">
                      <a16:colId xmlns:a16="http://schemas.microsoft.com/office/drawing/2014/main" val="2320670874"/>
                    </a:ext>
                  </a:extLst>
                </a:gridCol>
              </a:tblGrid>
              <a:tr h="303411">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描述</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示例</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45050557"/>
                  </a:ext>
                </a:extLst>
              </a:tr>
              <a:tr h="429986">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类名</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执行额外的</a:t>
                      </a: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服务，</a:t>
                      </a: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代码需实现</a:t>
                      </a: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org.activiti.engine.delegate.ExecutionListener</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接口</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com.fsl.ams.carrier.workflow.WorkFlowBaseListener</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4250365"/>
                  </a:ext>
                </a:extLst>
              </a:tr>
              <a:tr h="904752">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表达式</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通过</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UEL</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方法表达式指定执行额外的</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java</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服务，</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java</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代码需实现</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com.hand.hap.activiti.custom.IActivitiBean</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接口，方法将传入</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org.activiti.engine.delegate.DelegateExecution</a:t>
                      </a: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类型参数</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${repairSubmitListener.submit(execution)}</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370581"/>
                  </a:ext>
                </a:extLst>
              </a:tr>
              <a:tr h="524940">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代理的表达式</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使用类表达式指定执行额外的</a:t>
                      </a: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服务，</a:t>
                      </a: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代码需实现</a:t>
                      </a: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org.activiti.engine.delegate.JavaDelegate</a:t>
                      </a: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接口</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com.fsl.ams.carrier.workflow.WorkFlowBaseDelegate</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6142" marR="6142" marT="61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8677820"/>
                  </a:ext>
                </a:extLst>
              </a:tr>
            </a:tbl>
          </a:graphicData>
        </a:graphic>
      </p:graphicFrame>
    </p:spTree>
    <p:extLst>
      <p:ext uri="{BB962C8B-B14F-4D97-AF65-F5344CB8AC3E}">
        <p14:creationId xmlns:p14="http://schemas.microsoft.com/office/powerpoint/2010/main" val="3651945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绘制流程</a:t>
            </a:r>
            <a:r>
              <a:rPr lang="en-US" altLang="zh-CN" dirty="0" smtClean="0"/>
              <a:t>-</a:t>
            </a:r>
            <a:r>
              <a:rPr lang="zh-CN" altLang="en-US" dirty="0"/>
              <a:t>任务监听器</a:t>
            </a:r>
          </a:p>
        </p:txBody>
      </p:sp>
      <p:sp>
        <p:nvSpPr>
          <p:cNvPr id="3" name="副标题 2"/>
          <p:cNvSpPr>
            <a:spLocks noGrp="1"/>
          </p:cNvSpPr>
          <p:nvPr>
            <p:ph type="subTitle" idx="1"/>
          </p:nvPr>
        </p:nvSpPr>
        <p:spPr>
          <a:xfrm>
            <a:off x="674965" y="1125427"/>
            <a:ext cx="10722838" cy="1020792"/>
          </a:xfrm>
        </p:spPr>
        <p:txBody>
          <a:bodyPr/>
          <a:lstStyle/>
          <a:p>
            <a:r>
              <a:rPr lang="zh-CN" altLang="en-US" dirty="0"/>
              <a:t>一个作业任务对应一个任务监听器</a:t>
            </a:r>
            <a:r>
              <a:rPr lang="zh-CN" altLang="en-US" dirty="0" smtClean="0"/>
              <a:t>。</a:t>
            </a:r>
            <a:endParaRPr lang="en-US" altLang="zh-CN" dirty="0"/>
          </a:p>
          <a:p>
            <a:r>
              <a:rPr lang="zh-CN" altLang="en-US" b="1" dirty="0"/>
              <a:t>监听</a:t>
            </a:r>
            <a:r>
              <a:rPr lang="zh-CN" altLang="en-US" b="1" dirty="0" smtClean="0"/>
              <a:t>事件</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1982358584"/>
              </p:ext>
            </p:extLst>
          </p:nvPr>
        </p:nvGraphicFramePr>
        <p:xfrm>
          <a:off x="817272" y="2860587"/>
          <a:ext cx="10155528" cy="2973540"/>
        </p:xfrm>
        <a:graphic>
          <a:graphicData uri="http://schemas.openxmlformats.org/drawingml/2006/table">
            <a:tbl>
              <a:tblPr/>
              <a:tblGrid>
                <a:gridCol w="3385176">
                  <a:extLst>
                    <a:ext uri="{9D8B030D-6E8A-4147-A177-3AD203B41FA5}">
                      <a16:colId xmlns:a16="http://schemas.microsoft.com/office/drawing/2014/main" val="1360382427"/>
                    </a:ext>
                  </a:extLst>
                </a:gridCol>
                <a:gridCol w="3385176">
                  <a:extLst>
                    <a:ext uri="{9D8B030D-6E8A-4147-A177-3AD203B41FA5}">
                      <a16:colId xmlns:a16="http://schemas.microsoft.com/office/drawing/2014/main" val="887238540"/>
                    </a:ext>
                  </a:extLst>
                </a:gridCol>
                <a:gridCol w="3385176">
                  <a:extLst>
                    <a:ext uri="{9D8B030D-6E8A-4147-A177-3AD203B41FA5}">
                      <a16:colId xmlns:a16="http://schemas.microsoft.com/office/drawing/2014/main" val="750641096"/>
                    </a:ext>
                  </a:extLst>
                </a:gridCol>
              </a:tblGrid>
              <a:tr h="344916">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66049436"/>
                  </a:ext>
                </a:extLst>
              </a:tr>
              <a:tr h="65715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create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创建任务时触发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799912"/>
                  </a:ext>
                </a:extLst>
              </a:tr>
              <a:tr h="65715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assignment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分配任务时触发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265897"/>
                  </a:ext>
                </a:extLst>
              </a:tr>
              <a:tr h="65715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complete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完成任务时触发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6820017"/>
                  </a:ext>
                </a:extLst>
              </a:tr>
              <a:tr h="657156">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delete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删除任务时触发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974477"/>
                  </a:ext>
                </a:extLst>
              </a:tr>
            </a:tbl>
          </a:graphicData>
        </a:graphic>
      </p:graphicFrame>
    </p:spTree>
    <p:extLst>
      <p:ext uri="{BB962C8B-B14F-4D97-AF65-F5344CB8AC3E}">
        <p14:creationId xmlns:p14="http://schemas.microsoft.com/office/powerpoint/2010/main" val="110050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数据权限与工作流详解一</a:t>
            </a:r>
            <a:endParaRPr lang="zh-CN" altLang="en-US" sz="2400" dirty="0"/>
          </a:p>
        </p:txBody>
      </p:sp>
      <p:sp>
        <p:nvSpPr>
          <p:cNvPr id="3" name="副标题 2"/>
          <p:cNvSpPr>
            <a:spLocks noGrp="1"/>
          </p:cNvSpPr>
          <p:nvPr>
            <p:ph type="subTitle" idx="1"/>
          </p:nvPr>
        </p:nvSpPr>
        <p:spPr>
          <a:xfrm>
            <a:off x="6100481" y="3457824"/>
            <a:ext cx="3620167" cy="1363662"/>
          </a:xfrm>
        </p:spPr>
        <p:txBody>
          <a:bodyPr/>
          <a:lstStyle/>
          <a:p>
            <a:r>
              <a:rPr lang="zh-CN" altLang="en-US" dirty="0"/>
              <a:t>编制单位：信息技术部</a:t>
            </a:r>
          </a:p>
          <a:p>
            <a:r>
              <a:rPr lang="zh-CN" altLang="en-US" dirty="0"/>
              <a:t>编  制  人：卢俊哲</a:t>
            </a:r>
          </a:p>
          <a:p>
            <a:r>
              <a:rPr lang="zh-CN" altLang="en-US" dirty="0"/>
              <a:t>编制日期：</a:t>
            </a:r>
            <a:r>
              <a:rPr lang="en-US" altLang="zh-CN" dirty="0" smtClean="0"/>
              <a:t>2019</a:t>
            </a:r>
            <a:r>
              <a:rPr lang="zh-CN" altLang="en-US" dirty="0" smtClean="0"/>
              <a:t>年</a:t>
            </a:r>
            <a:r>
              <a:rPr lang="en-US" altLang="zh-CN" dirty="0" smtClean="0"/>
              <a:t>11</a:t>
            </a:r>
            <a:r>
              <a:rPr lang="zh-CN" altLang="en-US" dirty="0" smtClean="0"/>
              <a:t>月</a:t>
            </a:r>
            <a:r>
              <a:rPr lang="en-US" altLang="zh-CN" dirty="0" smtClean="0"/>
              <a:t>15</a:t>
            </a:r>
            <a:r>
              <a:rPr lang="zh-CN" altLang="en-US" dirty="0" smtClean="0"/>
              <a:t>号</a:t>
            </a:r>
            <a:endParaRPr lang="zh-CN" altLang="en-US" dirty="0"/>
          </a:p>
        </p:txBody>
      </p:sp>
    </p:spTree>
    <p:extLst>
      <p:ext uri="{BB962C8B-B14F-4D97-AF65-F5344CB8AC3E}">
        <p14:creationId xmlns:p14="http://schemas.microsoft.com/office/powerpoint/2010/main" val="30501638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绘制流程</a:t>
            </a:r>
            <a:r>
              <a:rPr lang="en-US" altLang="zh-CN" dirty="0" smtClean="0"/>
              <a:t>-</a:t>
            </a:r>
            <a:r>
              <a:rPr lang="zh-CN" altLang="en-US" dirty="0"/>
              <a:t>任务监听器</a:t>
            </a:r>
          </a:p>
        </p:txBody>
      </p:sp>
      <p:sp>
        <p:nvSpPr>
          <p:cNvPr id="3" name="副标题 2"/>
          <p:cNvSpPr>
            <a:spLocks noGrp="1"/>
          </p:cNvSpPr>
          <p:nvPr>
            <p:ph type="subTitle" idx="1"/>
          </p:nvPr>
        </p:nvSpPr>
        <p:spPr>
          <a:xfrm>
            <a:off x="674965" y="863524"/>
            <a:ext cx="7917313" cy="453650"/>
          </a:xfrm>
        </p:spPr>
        <p:txBody>
          <a:bodyPr/>
          <a:lstStyle/>
          <a:p>
            <a:r>
              <a:rPr lang="zh-CN" altLang="en-US" b="1" dirty="0"/>
              <a:t>代码</a:t>
            </a:r>
            <a:r>
              <a:rPr lang="zh-CN" altLang="en-US" b="1" dirty="0" smtClean="0"/>
              <a:t>绑定</a:t>
            </a:r>
            <a:endParaRPr lang="zh-CN" altLang="en-US" b="1" dirty="0"/>
          </a:p>
        </p:txBody>
      </p:sp>
      <p:sp>
        <p:nvSpPr>
          <p:cNvPr id="5" name="副标题 2"/>
          <p:cNvSpPr txBox="1">
            <a:spLocks/>
          </p:cNvSpPr>
          <p:nvPr/>
        </p:nvSpPr>
        <p:spPr>
          <a:xfrm>
            <a:off x="674965" y="3672404"/>
            <a:ext cx="7917313" cy="45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属性注入</a:t>
            </a:r>
          </a:p>
        </p:txBody>
      </p:sp>
      <p:graphicFrame>
        <p:nvGraphicFramePr>
          <p:cNvPr id="6" name="表格 5"/>
          <p:cNvGraphicFramePr>
            <a:graphicFrameLocks noGrp="1"/>
          </p:cNvGraphicFramePr>
          <p:nvPr>
            <p:extLst/>
          </p:nvPr>
        </p:nvGraphicFramePr>
        <p:xfrm>
          <a:off x="674963" y="4288663"/>
          <a:ext cx="10156167" cy="1841680"/>
        </p:xfrm>
        <a:graphic>
          <a:graphicData uri="http://schemas.openxmlformats.org/drawingml/2006/table">
            <a:tbl>
              <a:tblPr/>
              <a:tblGrid>
                <a:gridCol w="2081116">
                  <a:extLst>
                    <a:ext uri="{9D8B030D-6E8A-4147-A177-3AD203B41FA5}">
                      <a16:colId xmlns:a16="http://schemas.microsoft.com/office/drawing/2014/main" val="450557063"/>
                    </a:ext>
                  </a:extLst>
                </a:gridCol>
                <a:gridCol w="5692462">
                  <a:extLst>
                    <a:ext uri="{9D8B030D-6E8A-4147-A177-3AD203B41FA5}">
                      <a16:colId xmlns:a16="http://schemas.microsoft.com/office/drawing/2014/main" val="1239258099"/>
                    </a:ext>
                  </a:extLst>
                </a:gridCol>
                <a:gridCol w="2382589">
                  <a:extLst>
                    <a:ext uri="{9D8B030D-6E8A-4147-A177-3AD203B41FA5}">
                      <a16:colId xmlns:a16="http://schemas.microsoft.com/office/drawing/2014/main" val="2863283809"/>
                    </a:ext>
                  </a:extLst>
                </a:gridCol>
              </a:tblGrid>
              <a:tr h="368336">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4275245"/>
                  </a:ext>
                </a:extLst>
              </a:tr>
              <a:tr h="368336">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字段名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注备执入注入的字段名称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1709758"/>
                  </a:ext>
                </a:extLst>
              </a:tr>
              <a:tr h="368336">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字符串的值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静态单行字符串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479601"/>
                  </a:ext>
                </a:extLst>
              </a:tr>
              <a:tr h="368336">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字符串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静态多行字符串</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3756687"/>
                  </a:ext>
                </a:extLst>
              </a:tr>
              <a:tr h="368336">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表达式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从流程变量或者通过</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UEL</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方法表达式指定执行额外的</a:t>
                      </a:r>
                      <a:r>
                        <a:rPr lang="en-US" altLang="zh-CN" sz="1400" b="0" i="0" u="none" strike="noStrike" dirty="0">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服务获取值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9546863"/>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011532369"/>
              </p:ext>
            </p:extLst>
          </p:nvPr>
        </p:nvGraphicFramePr>
        <p:xfrm>
          <a:off x="674961" y="1479783"/>
          <a:ext cx="10156168" cy="2158796"/>
        </p:xfrm>
        <a:graphic>
          <a:graphicData uri="http://schemas.openxmlformats.org/drawingml/2006/table">
            <a:tbl>
              <a:tblPr/>
              <a:tblGrid>
                <a:gridCol w="1126543">
                  <a:extLst>
                    <a:ext uri="{9D8B030D-6E8A-4147-A177-3AD203B41FA5}">
                      <a16:colId xmlns:a16="http://schemas.microsoft.com/office/drawing/2014/main" val="1168634133"/>
                    </a:ext>
                  </a:extLst>
                </a:gridCol>
                <a:gridCol w="4148920">
                  <a:extLst>
                    <a:ext uri="{9D8B030D-6E8A-4147-A177-3AD203B41FA5}">
                      <a16:colId xmlns:a16="http://schemas.microsoft.com/office/drawing/2014/main" val="3133774124"/>
                    </a:ext>
                  </a:extLst>
                </a:gridCol>
                <a:gridCol w="4107976">
                  <a:extLst>
                    <a:ext uri="{9D8B030D-6E8A-4147-A177-3AD203B41FA5}">
                      <a16:colId xmlns:a16="http://schemas.microsoft.com/office/drawing/2014/main" val="4238553144"/>
                    </a:ext>
                  </a:extLst>
                </a:gridCol>
                <a:gridCol w="772729">
                  <a:extLst>
                    <a:ext uri="{9D8B030D-6E8A-4147-A177-3AD203B41FA5}">
                      <a16:colId xmlns:a16="http://schemas.microsoft.com/office/drawing/2014/main" val="1649436003"/>
                    </a:ext>
                  </a:extLst>
                </a:gridCol>
              </a:tblGrid>
              <a:tr h="179513">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描述</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示例</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2494622"/>
                  </a:ext>
                </a:extLst>
              </a:tr>
              <a:tr h="353877">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类名</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执行额外的</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服务，</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代码需实现</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org.activiti.engine.delegate.TaskListener</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接口</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com.fsl.ams.carrier.workflow.WorkFlowBaseListener</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8852661"/>
                  </a:ext>
                </a:extLst>
              </a:tr>
              <a:tr h="876972">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表达式</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通过</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UEL</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方法表达式指定执行额外的</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服务，</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代码需实现</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com.hand.hap.activiti.custom.IActivitiBean</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接口，方法将传入</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org.activiti.engine.delegate.DelegateTask</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类型参数</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${repairSubmitListener.submit(task)}</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768654"/>
                  </a:ext>
                </a:extLst>
              </a:tr>
              <a:tr h="385318">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代理的表达式</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使用类表达式指定执行额外的</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服务，</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代码需实现</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org.activiti.engine.delegate.JavaDelegate</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接口</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com.fsl.ams.carrier.workflow.WorkFlowBaseDelegate</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6299" marR="6299" marT="62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680317"/>
                  </a:ext>
                </a:extLst>
              </a:tr>
            </a:tbl>
          </a:graphicData>
        </a:graphic>
      </p:graphicFrame>
    </p:spTree>
    <p:extLst>
      <p:ext uri="{BB962C8B-B14F-4D97-AF65-F5344CB8AC3E}">
        <p14:creationId xmlns:p14="http://schemas.microsoft.com/office/powerpoint/2010/main" val="10350780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smtClean="0"/>
              <a:t>绘制流程</a:t>
            </a:r>
            <a:r>
              <a:rPr lang="en-US" altLang="zh-CN" dirty="0" smtClean="0"/>
              <a:t>-</a:t>
            </a:r>
            <a:r>
              <a:rPr lang="zh-CN" altLang="en-US" dirty="0"/>
              <a:t>表单属性</a:t>
            </a:r>
            <a:endParaRPr lang="en-US" altLang="zh-CN" dirty="0"/>
          </a:p>
        </p:txBody>
      </p:sp>
      <p:sp>
        <p:nvSpPr>
          <p:cNvPr id="3" name="副标题 2"/>
          <p:cNvSpPr>
            <a:spLocks noGrp="1"/>
          </p:cNvSpPr>
          <p:nvPr>
            <p:ph type="subTitle" idx="1"/>
          </p:nvPr>
        </p:nvSpPr>
        <p:spPr>
          <a:xfrm>
            <a:off x="674965" y="1148304"/>
            <a:ext cx="10053136" cy="453650"/>
          </a:xfrm>
        </p:spPr>
        <p:txBody>
          <a:bodyPr/>
          <a:lstStyle/>
          <a:p>
            <a:r>
              <a:rPr lang="zh-CN" altLang="en-US" dirty="0" smtClean="0"/>
              <a:t>为</a:t>
            </a:r>
            <a:r>
              <a:rPr lang="zh-CN" altLang="en-US" dirty="0"/>
              <a:t>关联页面预定义的表单属性以及对应的值，以表单变量的方式存储。 </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3886026392"/>
              </p:ext>
            </p:extLst>
          </p:nvPr>
        </p:nvGraphicFramePr>
        <p:xfrm>
          <a:off x="674964" y="2021983"/>
          <a:ext cx="10053138" cy="3953820"/>
        </p:xfrm>
        <a:graphic>
          <a:graphicData uri="http://schemas.openxmlformats.org/drawingml/2006/table">
            <a:tbl>
              <a:tblPr/>
              <a:tblGrid>
                <a:gridCol w="1823537">
                  <a:extLst>
                    <a:ext uri="{9D8B030D-6E8A-4147-A177-3AD203B41FA5}">
                      <a16:colId xmlns:a16="http://schemas.microsoft.com/office/drawing/2014/main" val="3564754498"/>
                    </a:ext>
                  </a:extLst>
                </a:gridCol>
                <a:gridCol w="5576553">
                  <a:extLst>
                    <a:ext uri="{9D8B030D-6E8A-4147-A177-3AD203B41FA5}">
                      <a16:colId xmlns:a16="http://schemas.microsoft.com/office/drawing/2014/main" val="2172747584"/>
                    </a:ext>
                  </a:extLst>
                </a:gridCol>
                <a:gridCol w="2653048">
                  <a:extLst>
                    <a:ext uri="{9D8B030D-6E8A-4147-A177-3AD203B41FA5}">
                      <a16:colId xmlns:a16="http://schemas.microsoft.com/office/drawing/2014/main" val="4126582095"/>
                    </a:ext>
                  </a:extLst>
                </a:gridCol>
              </a:tblGrid>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名称</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是否常用</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32511384"/>
                  </a:ext>
                </a:extLst>
              </a:tr>
              <a:tr h="329485">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表单属性的识别码</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7118218"/>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表单名</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表单属性的描述</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962480"/>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类型</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表单属性的数据类型，目前支持</a:t>
                      </a: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string、long、boolean、date、enum</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16642"/>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表达式</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过</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UEL</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方法表达式指定执行额外的</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java</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服务</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035383"/>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变量</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从流程变量中获取值</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837018"/>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日期模式</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当选择</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date</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类型时，显示的日期格式</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598789"/>
                  </a:ext>
                </a:extLst>
              </a:tr>
              <a:tr h="329485">
                <a:tc>
                  <a:txBody>
                    <a:bodyPr/>
                    <a:lstStyle/>
                    <a:p>
                      <a:pPr algn="l" fontAlgn="ctr"/>
                      <a:r>
                        <a:rPr lang="en-US"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枚举</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当选择</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enum</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类型时，逐个设定的枚举项的</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590467"/>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名称</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枚举</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当选择</a:t>
                      </a:r>
                      <a:r>
                        <a:rPr lang="en-US" altLang="zh-CN" sz="1100" b="0" i="0" u="none" strike="noStrike">
                          <a:solidFill>
                            <a:srgbClr val="000000"/>
                          </a:solidFill>
                          <a:effectLst/>
                          <a:latin typeface="思源黑体 CN Normal" panose="020B0400000000000000" pitchFamily="34" charset="-122"/>
                          <a:ea typeface="思源黑体 CN Normal" panose="020B0400000000000000" pitchFamily="34" charset="-122"/>
                        </a:rPr>
                        <a:t>enum</a:t>
                      </a: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类型时，逐个设定的枚举项的名称</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200967"/>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必需</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参数是否不可为空</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9013429"/>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可读</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参数是否可读</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2562837"/>
                  </a:ext>
                </a:extLst>
              </a:tr>
              <a:tr h="329485">
                <a:tc>
                  <a:txBody>
                    <a:bodyPr/>
                    <a:lstStyle/>
                    <a:p>
                      <a:pPr algn="l" fontAlgn="ctr"/>
                      <a:r>
                        <a:rPr lang="zh-CN" altLang="en-US" sz="1100" b="0" i="0" u="none" strike="noStrike">
                          <a:solidFill>
                            <a:srgbClr val="000000"/>
                          </a:solidFill>
                          <a:effectLst/>
                          <a:latin typeface="思源黑体 CN Normal" panose="020B0400000000000000" pitchFamily="34" charset="-122"/>
                          <a:ea typeface="思源黑体 CN Normal" panose="020B0400000000000000" pitchFamily="34" charset="-122"/>
                        </a:rPr>
                        <a:t>可写</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参数是否可写</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是</a:t>
                      </a:r>
                    </a:p>
                  </a:txBody>
                  <a:tcPr marL="5657" marR="5657" marT="565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28194"/>
                  </a:ext>
                </a:extLst>
              </a:tr>
            </a:tbl>
          </a:graphicData>
        </a:graphic>
      </p:graphicFrame>
    </p:spTree>
    <p:extLst>
      <p:ext uri="{BB962C8B-B14F-4D97-AF65-F5344CB8AC3E}">
        <p14:creationId xmlns:p14="http://schemas.microsoft.com/office/powerpoint/2010/main" val="1233030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smtClean="0"/>
              <a:t>-</a:t>
            </a:r>
            <a:r>
              <a:rPr lang="zh-CN" altLang="en-US" dirty="0" smtClean="0"/>
              <a:t>人工任务</a:t>
            </a:r>
            <a:endParaRPr lang="zh-CN" altLang="en-US" dirty="0"/>
          </a:p>
        </p:txBody>
      </p:sp>
      <p:sp>
        <p:nvSpPr>
          <p:cNvPr id="3" name="副标题 2"/>
          <p:cNvSpPr>
            <a:spLocks noGrp="1"/>
          </p:cNvSpPr>
          <p:nvPr>
            <p:ph type="subTitle" idx="1"/>
          </p:nvPr>
        </p:nvSpPr>
        <p:spPr>
          <a:xfrm>
            <a:off x="674965" y="1056006"/>
            <a:ext cx="7917313" cy="453650"/>
          </a:xfrm>
        </p:spPr>
        <p:txBody>
          <a:bodyPr/>
          <a:lstStyle/>
          <a:p>
            <a:r>
              <a:rPr lang="zh-CN" altLang="en-US" dirty="0"/>
              <a:t>人工任务面板上的各类属性，大部份均以表单属性的方式存储 </a:t>
            </a:r>
          </a:p>
        </p:txBody>
      </p:sp>
      <p:graphicFrame>
        <p:nvGraphicFramePr>
          <p:cNvPr id="4" name="表格 3"/>
          <p:cNvGraphicFramePr>
            <a:graphicFrameLocks noGrp="1"/>
          </p:cNvGraphicFramePr>
          <p:nvPr>
            <p:extLst>
              <p:ext uri="{D42A27DB-BD31-4B8C-83A1-F6EECF244321}">
                <p14:modId xmlns:p14="http://schemas.microsoft.com/office/powerpoint/2010/main" val="2904300626"/>
              </p:ext>
            </p:extLst>
          </p:nvPr>
        </p:nvGraphicFramePr>
        <p:xfrm>
          <a:off x="847492" y="1770901"/>
          <a:ext cx="9768468" cy="4351337"/>
        </p:xfrm>
        <a:graphic>
          <a:graphicData uri="http://schemas.openxmlformats.org/drawingml/2006/table">
            <a:tbl>
              <a:tblPr/>
              <a:tblGrid>
                <a:gridCol w="2926018">
                  <a:extLst>
                    <a:ext uri="{9D8B030D-6E8A-4147-A177-3AD203B41FA5}">
                      <a16:colId xmlns:a16="http://schemas.microsoft.com/office/drawing/2014/main" val="1142631565"/>
                    </a:ext>
                  </a:extLst>
                </a:gridCol>
                <a:gridCol w="2369713">
                  <a:extLst>
                    <a:ext uri="{9D8B030D-6E8A-4147-A177-3AD203B41FA5}">
                      <a16:colId xmlns:a16="http://schemas.microsoft.com/office/drawing/2014/main" val="2919536048"/>
                    </a:ext>
                  </a:extLst>
                </a:gridCol>
                <a:gridCol w="2030620">
                  <a:extLst>
                    <a:ext uri="{9D8B030D-6E8A-4147-A177-3AD203B41FA5}">
                      <a16:colId xmlns:a16="http://schemas.microsoft.com/office/drawing/2014/main" val="3777316308"/>
                    </a:ext>
                  </a:extLst>
                </a:gridCol>
                <a:gridCol w="2442117">
                  <a:extLst>
                    <a:ext uri="{9D8B030D-6E8A-4147-A177-3AD203B41FA5}">
                      <a16:colId xmlns:a16="http://schemas.microsoft.com/office/drawing/2014/main" val="3760338774"/>
                    </a:ext>
                  </a:extLst>
                </a:gridCol>
              </a:tblGrid>
              <a:tr h="336147">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表单变量</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表单名</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885220"/>
                  </a:ext>
                </a:extLst>
              </a:tr>
              <a:tr h="33614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approveResult</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approveResult</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enum</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审批按钮</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318799"/>
                  </a:ext>
                </a:extLst>
              </a:tr>
              <a:tr h="49957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APPROVAL_STRATEGY</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参见审批方式</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审批方式</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8313487"/>
                  </a:ext>
                </a:extLst>
              </a:tr>
              <a:tr h="33614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WFL_NUM</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实际值</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审批方式变量</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9630743"/>
                  </a:ext>
                </a:extLst>
              </a:tr>
              <a:tr h="49957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APPROVAL_CANDIDATE_RULE</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参见审批规则</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enum</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审批规则</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5899518"/>
                  </a:ext>
                </a:extLst>
              </a:tr>
              <a:tr h="49957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ACT_AUTO_CARBON_COPY</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Y</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拒绝后通知审批人</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5324789"/>
                  </a:ext>
                </a:extLst>
              </a:tr>
              <a:tr h="49957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ACT_REVOKE_ENABLE_FLAG</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Y</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允许撤回</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0504156"/>
                  </a:ext>
                </a:extLst>
              </a:tr>
              <a:tr h="33614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APPROVAL_ACTION</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enum</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审批动作</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895233"/>
                  </a:ext>
                </a:extLst>
              </a:tr>
              <a:tr h="336147">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枚举</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枚举表单名</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08128438"/>
                  </a:ext>
                </a:extLst>
              </a:tr>
              <a:tr h="33614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ADD_SIGN_FLAG</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Y</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加签</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4260344"/>
                  </a:ext>
                </a:extLst>
              </a:tr>
              <a:tr h="33614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DELEGATE_FLAG</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Y</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转交</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9286" marR="9286" marT="92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9544036"/>
                  </a:ext>
                </a:extLst>
              </a:tr>
            </a:tbl>
          </a:graphicData>
        </a:graphic>
      </p:graphicFrame>
    </p:spTree>
    <p:extLst>
      <p:ext uri="{BB962C8B-B14F-4D97-AF65-F5344CB8AC3E}">
        <p14:creationId xmlns:p14="http://schemas.microsoft.com/office/powerpoint/2010/main" val="4022474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smtClean="0"/>
              <a:t>-</a:t>
            </a:r>
            <a:r>
              <a:rPr lang="zh-CN" altLang="en-US" dirty="0"/>
              <a:t>审批按钮</a:t>
            </a:r>
          </a:p>
        </p:txBody>
      </p:sp>
      <p:sp>
        <p:nvSpPr>
          <p:cNvPr id="3" name="副标题 2"/>
          <p:cNvSpPr>
            <a:spLocks noGrp="1"/>
          </p:cNvSpPr>
          <p:nvPr>
            <p:ph type="subTitle" idx="1"/>
          </p:nvPr>
        </p:nvSpPr>
        <p:spPr>
          <a:xfrm>
            <a:off x="674965" y="996638"/>
            <a:ext cx="7917313" cy="453650"/>
          </a:xfrm>
        </p:spPr>
        <p:txBody>
          <a:bodyPr/>
          <a:lstStyle/>
          <a:p>
            <a:r>
              <a:rPr lang="zh-CN" altLang="en-US" dirty="0"/>
              <a:t>隶属于</a:t>
            </a:r>
            <a:r>
              <a:rPr lang="en-US" altLang="zh-CN" dirty="0" err="1"/>
              <a:t>approveResult</a:t>
            </a:r>
            <a:r>
              <a:rPr lang="zh-CN" altLang="en-US" dirty="0"/>
              <a:t>表单变量的枚举值 </a:t>
            </a:r>
          </a:p>
        </p:txBody>
      </p:sp>
      <p:graphicFrame>
        <p:nvGraphicFramePr>
          <p:cNvPr id="4" name="表格 3"/>
          <p:cNvGraphicFramePr>
            <a:graphicFrameLocks noGrp="1"/>
          </p:cNvGraphicFramePr>
          <p:nvPr>
            <p:extLst>
              <p:ext uri="{D42A27DB-BD31-4B8C-83A1-F6EECF244321}">
                <p14:modId xmlns:p14="http://schemas.microsoft.com/office/powerpoint/2010/main" val="4009827587"/>
              </p:ext>
            </p:extLst>
          </p:nvPr>
        </p:nvGraphicFramePr>
        <p:xfrm>
          <a:off x="953037" y="1682972"/>
          <a:ext cx="9929610" cy="4267067"/>
        </p:xfrm>
        <a:graphic>
          <a:graphicData uri="http://schemas.openxmlformats.org/drawingml/2006/table">
            <a:tbl>
              <a:tblPr/>
              <a:tblGrid>
                <a:gridCol w="2305318">
                  <a:extLst>
                    <a:ext uri="{9D8B030D-6E8A-4147-A177-3AD203B41FA5}">
                      <a16:colId xmlns:a16="http://schemas.microsoft.com/office/drawing/2014/main" val="1139424637"/>
                    </a:ext>
                  </a:extLst>
                </a:gridCol>
                <a:gridCol w="1983346">
                  <a:extLst>
                    <a:ext uri="{9D8B030D-6E8A-4147-A177-3AD203B41FA5}">
                      <a16:colId xmlns:a16="http://schemas.microsoft.com/office/drawing/2014/main" val="4012827551"/>
                    </a:ext>
                  </a:extLst>
                </a:gridCol>
                <a:gridCol w="5640946">
                  <a:extLst>
                    <a:ext uri="{9D8B030D-6E8A-4147-A177-3AD203B41FA5}">
                      <a16:colId xmlns:a16="http://schemas.microsoft.com/office/drawing/2014/main" val="3459189934"/>
                    </a:ext>
                  </a:extLst>
                </a:gridCol>
              </a:tblGrid>
              <a:tr h="457535">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枚举</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Id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枚举表单名</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8792134"/>
                  </a:ext>
                </a:extLst>
              </a:tr>
              <a:tr h="457535">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APPROVED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同意</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默认内置，流程流转到下一节点</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1732666"/>
                  </a:ext>
                </a:extLst>
              </a:tr>
              <a:tr h="532161">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APPROVED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提交</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功能和同意一致，可与</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APPROVED\_TO\_SUBMIT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表单变量配合使用</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252161"/>
                  </a:ext>
                </a:extLst>
              </a:tr>
              <a:tr h="457535">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REJECTED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拒绝</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默认内置，流程直接结束</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9233848"/>
                  </a:ext>
                </a:extLst>
              </a:tr>
              <a:tr h="532161">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REJECTED</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撤销</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功能和拒绝一致，可与</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REJECTED\_TO\_CANCEL</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表单变量、</a:t>
                      </a: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hideCancelBtn</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流程变量配合使用名随意</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249480"/>
                  </a:ext>
                </a:extLst>
              </a:tr>
              <a:tr h="457535">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REBUT_FIRST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驳回</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驳回到第一节点</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3665864"/>
                  </a:ext>
                </a:extLst>
              </a:tr>
              <a:tr h="457535">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REBUT_SELECT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指定驳回</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驳回到已审批节点</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特定某节点</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选择可驳回节点</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368352"/>
                  </a:ext>
                </a:extLst>
              </a:tr>
              <a:tr h="457535">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ADD_SIGN</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加签</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单独配置，将流程转交给指定人审批，通过后再自行审批</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4771738"/>
                  </a:ext>
                </a:extLst>
              </a:tr>
              <a:tr h="457535">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DELEGATE</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转交</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单独配置，将流程转交给指定人代替本人审批</a:t>
                      </a:r>
                    </a:p>
                  </a:txBody>
                  <a:tcPr marL="5316" marR="5316" marT="531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3998414"/>
                  </a:ext>
                </a:extLst>
              </a:tr>
            </a:tbl>
          </a:graphicData>
        </a:graphic>
      </p:graphicFrame>
    </p:spTree>
    <p:extLst>
      <p:ext uri="{BB962C8B-B14F-4D97-AF65-F5344CB8AC3E}">
        <p14:creationId xmlns:p14="http://schemas.microsoft.com/office/powerpoint/2010/main" val="15774293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审批按钮</a:t>
            </a:r>
          </a:p>
        </p:txBody>
      </p:sp>
      <p:sp>
        <p:nvSpPr>
          <p:cNvPr id="3" name="副标题 2"/>
          <p:cNvSpPr>
            <a:spLocks noGrp="1"/>
          </p:cNvSpPr>
          <p:nvPr>
            <p:ph type="subTitle" idx="1"/>
          </p:nvPr>
        </p:nvSpPr>
        <p:spPr>
          <a:xfrm>
            <a:off x="674965" y="1164063"/>
            <a:ext cx="7917313" cy="453650"/>
          </a:xfrm>
        </p:spPr>
        <p:txBody>
          <a:bodyPr/>
          <a:lstStyle/>
          <a:p>
            <a:r>
              <a:rPr lang="zh-CN" altLang="en-US" b="1" dirty="0"/>
              <a:t>审批按钮</a:t>
            </a:r>
            <a:r>
              <a:rPr lang="zh-CN" altLang="en-US" b="1" dirty="0" smtClean="0"/>
              <a:t>扩展</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977078232"/>
              </p:ext>
            </p:extLst>
          </p:nvPr>
        </p:nvGraphicFramePr>
        <p:xfrm>
          <a:off x="772734" y="1856222"/>
          <a:ext cx="10341736" cy="3527147"/>
        </p:xfrm>
        <a:graphic>
          <a:graphicData uri="http://schemas.openxmlformats.org/drawingml/2006/table">
            <a:tbl>
              <a:tblPr/>
              <a:tblGrid>
                <a:gridCol w="2585434">
                  <a:extLst>
                    <a:ext uri="{9D8B030D-6E8A-4147-A177-3AD203B41FA5}">
                      <a16:colId xmlns:a16="http://schemas.microsoft.com/office/drawing/2014/main" val="783430609"/>
                    </a:ext>
                  </a:extLst>
                </a:gridCol>
                <a:gridCol w="1973686">
                  <a:extLst>
                    <a:ext uri="{9D8B030D-6E8A-4147-A177-3AD203B41FA5}">
                      <a16:colId xmlns:a16="http://schemas.microsoft.com/office/drawing/2014/main" val="3251109487"/>
                    </a:ext>
                  </a:extLst>
                </a:gridCol>
                <a:gridCol w="1081825">
                  <a:extLst>
                    <a:ext uri="{9D8B030D-6E8A-4147-A177-3AD203B41FA5}">
                      <a16:colId xmlns:a16="http://schemas.microsoft.com/office/drawing/2014/main" val="1379677783"/>
                    </a:ext>
                  </a:extLst>
                </a:gridCol>
                <a:gridCol w="4700791">
                  <a:extLst>
                    <a:ext uri="{9D8B030D-6E8A-4147-A177-3AD203B41FA5}">
                      <a16:colId xmlns:a16="http://schemas.microsoft.com/office/drawing/2014/main" val="3813680724"/>
                    </a:ext>
                  </a:extLst>
                </a:gridCol>
              </a:tblGrid>
              <a:tr h="618807">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表单变量</a:t>
                      </a: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表单名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备注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0017354"/>
                  </a:ext>
                </a:extLst>
              </a:tr>
              <a:tr h="727085">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APPROVED_TO_SUBMIT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任意指定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和提交按钮一起使用，将审批记录同步调整显示为提交</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021955"/>
                  </a:ext>
                </a:extLst>
              </a:tr>
              <a:tr h="727085">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REJECTED_TO_CANCEL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任意指定</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和撤销按钮一起使用，将审批记录同步调整显示为撤销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1545574"/>
                  </a:ext>
                </a:extLst>
              </a:tr>
              <a:tr h="727085">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REBUT_TO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指定驳回的节点</a:t>
                      </a:r>
                      <a:r>
                        <a:rPr lang="en-US" altLang="zh-CN" sz="1400" b="0" i="0" u="none" strike="noStrike">
                          <a:solidFill>
                            <a:srgbClr val="000000"/>
                          </a:solidFill>
                          <a:effectLst/>
                          <a:latin typeface="思源黑体 CN Normal" panose="020B0400000000000000" pitchFamily="34" charset="-122"/>
                          <a:ea typeface="思源黑体 CN Normal" panose="020B0400000000000000" pitchFamily="34" charset="-122"/>
                        </a:rPr>
                        <a:t>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和指定驳回一起使用，直接驳回到设置的节点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7847001"/>
                  </a:ext>
                </a:extLst>
              </a:tr>
              <a:tr h="727085">
                <a:tc>
                  <a:txBody>
                    <a:bodyPr/>
                    <a:lstStyle/>
                    <a:p>
                      <a:pPr algn="l" fontAlgn="ctr"/>
                      <a:r>
                        <a:rPr 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CANNOT_REBUTED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不允许被驳回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string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和指定驳回一起使用，表示该节点不可被选择驳回</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2043932"/>
                  </a:ext>
                </a:extLst>
              </a:tr>
            </a:tbl>
          </a:graphicData>
        </a:graphic>
      </p:graphicFrame>
    </p:spTree>
    <p:extLst>
      <p:ext uri="{BB962C8B-B14F-4D97-AF65-F5344CB8AC3E}">
        <p14:creationId xmlns:p14="http://schemas.microsoft.com/office/powerpoint/2010/main" val="409822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smtClean="0"/>
              <a:t>审批方式</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569388916"/>
              </p:ext>
            </p:extLst>
          </p:nvPr>
        </p:nvGraphicFramePr>
        <p:xfrm>
          <a:off x="450760" y="3468031"/>
          <a:ext cx="11410682" cy="2572160"/>
        </p:xfrm>
        <a:graphic>
          <a:graphicData uri="http://schemas.openxmlformats.org/drawingml/2006/table">
            <a:tbl>
              <a:tblPr/>
              <a:tblGrid>
                <a:gridCol w="2990760">
                  <a:extLst>
                    <a:ext uri="{9D8B030D-6E8A-4147-A177-3AD203B41FA5}">
                      <a16:colId xmlns:a16="http://schemas.microsoft.com/office/drawing/2014/main" val="2473998202"/>
                    </a:ext>
                  </a:extLst>
                </a:gridCol>
                <a:gridCol w="1953422">
                  <a:extLst>
                    <a:ext uri="{9D8B030D-6E8A-4147-A177-3AD203B41FA5}">
                      <a16:colId xmlns:a16="http://schemas.microsoft.com/office/drawing/2014/main" val="988132409"/>
                    </a:ext>
                  </a:extLst>
                </a:gridCol>
                <a:gridCol w="6466500">
                  <a:extLst>
                    <a:ext uri="{9D8B030D-6E8A-4147-A177-3AD203B41FA5}">
                      <a16:colId xmlns:a16="http://schemas.microsoft.com/office/drawing/2014/main" val="544748353"/>
                    </a:ext>
                  </a:extLst>
                </a:gridCol>
              </a:tblGrid>
              <a:tr h="257216">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代码</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描述</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通过条件</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09337044"/>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ONE_APPROVAL</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任一人同意</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nrOfApproved</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&gt;0}</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5813721"/>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ONE_APPROVAL_OR_REJECT</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任一人同意或者拒绝</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nrOfApproved</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&gt;0 || </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nrOfRejected</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&gt;0 }</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316200"/>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ALL_APPROVAL</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全部同意</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${nrOfRejected&gt;0}</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0697238"/>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ALL_APPROVAL_OR_REJECT</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全部同意或者拒绝</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nrOfApproved</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==WFLNUM || </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nrOfRejected</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 == WFLNUM }</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7963288"/>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PROPORTION_PERSON</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一定比例同意</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nrOfApproved</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nrOfInstances</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&gt;=WFLNUM || </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nrOfRejected</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1200" b="0" i="0" u="none" strike="noStrike" dirty="0" err="1">
                          <a:solidFill>
                            <a:srgbClr val="000000"/>
                          </a:solidFill>
                          <a:effectLst/>
                          <a:latin typeface="思源黑体 CN Normal" panose="020B0400000000000000" pitchFamily="34" charset="-122"/>
                          <a:ea typeface="思源黑体 CN Normal" panose="020B0400000000000000" pitchFamily="34" charset="-122"/>
                        </a:rPr>
                        <a:t>nrOfInstances</a:t>
                      </a: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&gt;1-WFLNUM }</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7430193"/>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PROPORTION_PERSON_A_O_R</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一定比例同意或者拒绝</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${nrOfApproved/nrOfInstances&gt;=WFLNUM || nrOfRejected/nrOfInstances&gt;= WFLNUM }</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7189630"/>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FEW_PERSON</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一定人数同意</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${nrOfApproved &gt;=WFLNUM || nrOfRejected &gt; nrOfInstances - WFLNUM }</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073578"/>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FEW_PERSON_APPROVAL_OR_REJECT</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思源黑体 CN Normal" panose="020B0400000000000000" pitchFamily="34" charset="-122"/>
                          <a:ea typeface="思源黑体 CN Normal" panose="020B0400000000000000" pitchFamily="34" charset="-122"/>
                        </a:rPr>
                        <a:t>一定人数同意或者拒绝</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思源黑体 CN Normal" panose="020B0400000000000000" pitchFamily="34" charset="-122"/>
                          <a:ea typeface="思源黑体 CN Normal" panose="020B0400000000000000" pitchFamily="34" charset="-122"/>
                        </a:rPr>
                        <a:t>${nrOfApproved &gt;=WFLNUM || nrOfRejected &gt;= WFLNUM }</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5188542"/>
                  </a:ext>
                </a:extLst>
              </a:tr>
              <a:tr h="257216">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WFL_CHAIN</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外挂审批链</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思源黑体 CN Normal" panose="020B0400000000000000" pitchFamily="34" charset="-122"/>
                          <a:ea typeface="思源黑体 CN Normal" panose="020B0400000000000000" pitchFamily="34" charset="-122"/>
                        </a:rPr>
                        <a:t>WFL_CHAIN</a:t>
                      </a:r>
                    </a:p>
                  </a:txBody>
                  <a:tcPr marL="4613" marR="4613" marT="461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566819"/>
                  </a:ext>
                </a:extLst>
              </a:tr>
            </a:tbl>
          </a:graphicData>
        </a:graphic>
      </p:graphicFrame>
      <p:sp>
        <p:nvSpPr>
          <p:cNvPr id="3" name="Rectangle 1"/>
          <p:cNvSpPr>
            <a:spLocks noGrp="1" noChangeArrowheads="1"/>
          </p:cNvSpPr>
          <p:nvPr>
            <p:ph type="subTitle" idx="1"/>
          </p:nvPr>
        </p:nvSpPr>
        <p:spPr bwMode="auto">
          <a:xfrm>
            <a:off x="450760" y="800303"/>
            <a:ext cx="64684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zh-CN" altLang="zh-CN" sz="1800" dirty="0">
                <a:solidFill>
                  <a:schemeClr val="tx1"/>
                </a:solidFill>
                <a:latin typeface="Arial" panose="020B0604020202020204" pitchFamily="34" charset="0"/>
              </a:rPr>
              <a:t>人工任务</a:t>
            </a:r>
            <a:r>
              <a:rPr kumimoji="0" lang="zh-CN" altLang="zh-CN" sz="1800" b="0" i="0" u="none" strike="noStrike" cap="none" normalizeH="0" baseline="0" dirty="0" smtClean="0">
                <a:ln>
                  <a:noFill/>
                </a:ln>
                <a:solidFill>
                  <a:schemeClr val="tx1"/>
                </a:solidFill>
                <a:effectLst/>
                <a:latin typeface="Arial" panose="020B0604020202020204" pitchFamily="34" charset="0"/>
              </a:rPr>
              <a:t>默认采用</a:t>
            </a:r>
            <a:r>
              <a:rPr kumimoji="0" lang="zh-CN" altLang="zh-CN" sz="1800" b="0" i="0" u="none" strike="noStrike" cap="none" normalizeH="0" baseline="0" dirty="0" smtClean="0">
                <a:ln>
                  <a:noFill/>
                </a:ln>
                <a:solidFill>
                  <a:schemeClr val="tx1"/>
                </a:solidFill>
                <a:effectLst/>
                <a:latin typeface="Arial Unicode MS"/>
              </a:rPr>
              <a:t>多实例</a:t>
            </a:r>
            <a:r>
              <a:rPr kumimoji="0" lang="zh-CN" altLang="zh-CN" sz="1800" b="0" i="0" u="none" strike="noStrike" cap="none" normalizeH="0" baseline="0" dirty="0" smtClean="0">
                <a:ln>
                  <a:noFill/>
                </a:ln>
                <a:solidFill>
                  <a:schemeClr val="tx1"/>
                </a:solidFill>
                <a:effectLst/>
              </a:rPr>
              <a:t>的方式实现了会签。多实例变量如下 </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93021510"/>
              </p:ext>
            </p:extLst>
          </p:nvPr>
        </p:nvGraphicFramePr>
        <p:xfrm>
          <a:off x="450760" y="1318935"/>
          <a:ext cx="6811852" cy="1378135"/>
        </p:xfrm>
        <a:graphic>
          <a:graphicData uri="http://schemas.openxmlformats.org/drawingml/2006/table">
            <a:tbl>
              <a:tblPr/>
              <a:tblGrid>
                <a:gridCol w="3405926">
                  <a:extLst>
                    <a:ext uri="{9D8B030D-6E8A-4147-A177-3AD203B41FA5}">
                      <a16:colId xmlns:a16="http://schemas.microsoft.com/office/drawing/2014/main" val="1031860104"/>
                    </a:ext>
                  </a:extLst>
                </a:gridCol>
                <a:gridCol w="3405926">
                  <a:extLst>
                    <a:ext uri="{9D8B030D-6E8A-4147-A177-3AD203B41FA5}">
                      <a16:colId xmlns:a16="http://schemas.microsoft.com/office/drawing/2014/main" val="1706148232"/>
                    </a:ext>
                  </a:extLst>
                </a:gridCol>
              </a:tblGrid>
              <a:tr h="275627">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变量名</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49468065"/>
                  </a:ext>
                </a:extLst>
              </a:tr>
              <a:tr h="27562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nrOfApproved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同意的数量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4534113"/>
                  </a:ext>
                </a:extLst>
              </a:tr>
              <a:tr h="27562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nrOfRejected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拒绝的数量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4696692"/>
                  </a:ext>
                </a:extLst>
              </a:tr>
              <a:tr h="27562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nrOfInstances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a:solidFill>
                            <a:srgbClr val="000000"/>
                          </a:solidFill>
                          <a:effectLst/>
                          <a:latin typeface="思源黑体 CN Normal" panose="020B0400000000000000" pitchFamily="34" charset="-122"/>
                          <a:ea typeface="思源黑体 CN Normal" panose="020B0400000000000000" pitchFamily="34" charset="-122"/>
                        </a:rPr>
                        <a:t>总数量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8675771"/>
                  </a:ext>
                </a:extLst>
              </a:tr>
              <a:tr h="275627">
                <a:tc>
                  <a:txBody>
                    <a:bodyPr/>
                    <a:lstStyle/>
                    <a:p>
                      <a:pPr algn="l" fontAlgn="ctr"/>
                      <a:r>
                        <a:rPr lang="en-US" sz="1400" b="0" i="0" u="none" strike="noStrike">
                          <a:solidFill>
                            <a:srgbClr val="000000"/>
                          </a:solidFill>
                          <a:effectLst/>
                          <a:latin typeface="思源黑体 CN Normal" panose="020B0400000000000000" pitchFamily="34" charset="-122"/>
                          <a:ea typeface="思源黑体 CN Normal" panose="020B0400000000000000" pitchFamily="34" charset="-122"/>
                        </a:rPr>
                        <a:t>WFLNUM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400" b="0" i="0" u="none" strike="noStrike" dirty="0">
                          <a:solidFill>
                            <a:srgbClr val="000000"/>
                          </a:solidFill>
                          <a:effectLst/>
                          <a:latin typeface="思源黑体 CN Normal" panose="020B0400000000000000" pitchFamily="34" charset="-122"/>
                          <a:ea typeface="思源黑体 CN Normal" panose="020B0400000000000000" pitchFamily="34" charset="-122"/>
                        </a:rPr>
                        <a:t>通过比例标准</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3774642"/>
                  </a:ext>
                </a:extLst>
              </a:tr>
            </a:tbl>
          </a:graphicData>
        </a:graphic>
      </p:graphicFrame>
      <p:sp>
        <p:nvSpPr>
          <p:cNvPr id="7" name="Rectangle 1"/>
          <p:cNvSpPr txBox="1">
            <a:spLocks noChangeArrowheads="1"/>
          </p:cNvSpPr>
          <p:nvPr/>
        </p:nvSpPr>
        <p:spPr bwMode="auto">
          <a:xfrm>
            <a:off x="450760" y="2897884"/>
            <a:ext cx="1569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zh-CN" altLang="en-US" sz="1800" dirty="0" smtClean="0">
                <a:solidFill>
                  <a:schemeClr val="tx1"/>
                </a:solidFill>
                <a:latin typeface="Arial" panose="020B0604020202020204" pitchFamily="34" charset="0"/>
              </a:rPr>
              <a:t>审批方式如下</a:t>
            </a:r>
          </a:p>
        </p:txBody>
      </p:sp>
    </p:spTree>
    <p:extLst>
      <p:ext uri="{BB962C8B-B14F-4D97-AF65-F5344CB8AC3E}">
        <p14:creationId xmlns:p14="http://schemas.microsoft.com/office/powerpoint/2010/main" val="348325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a:t>-</a:t>
            </a:r>
            <a:r>
              <a:rPr lang="zh-CN" altLang="en-US" dirty="0"/>
              <a:t>审批方式</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7" y="1135995"/>
            <a:ext cx="11582705" cy="4401920"/>
          </a:xfrm>
          <a:prstGeom prst="rect">
            <a:avLst/>
          </a:prstGeom>
          <a:ln>
            <a:solidFill>
              <a:schemeClr val="bg1">
                <a:lumMod val="85000"/>
              </a:schemeClr>
            </a:solidFill>
          </a:ln>
        </p:spPr>
      </p:pic>
    </p:spTree>
    <p:extLst>
      <p:ext uri="{BB962C8B-B14F-4D97-AF65-F5344CB8AC3E}">
        <p14:creationId xmlns:p14="http://schemas.microsoft.com/office/powerpoint/2010/main" val="1863880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174710" cy="465926"/>
          </a:xfrm>
        </p:spPr>
        <p:txBody>
          <a:bodyPr/>
          <a:lstStyle/>
          <a:p>
            <a:r>
              <a:rPr lang="zh-CN" altLang="en-US" dirty="0"/>
              <a:t>绘制流程</a:t>
            </a:r>
            <a:r>
              <a:rPr lang="en-US" altLang="zh-CN" dirty="0" smtClean="0"/>
              <a:t>-</a:t>
            </a:r>
            <a:r>
              <a:rPr lang="zh-CN" altLang="en-US" dirty="0"/>
              <a:t>审批规则</a:t>
            </a:r>
          </a:p>
        </p:txBody>
      </p:sp>
      <p:sp>
        <p:nvSpPr>
          <p:cNvPr id="3" name="副标题 2"/>
          <p:cNvSpPr>
            <a:spLocks noGrp="1"/>
          </p:cNvSpPr>
          <p:nvPr>
            <p:ph type="subTitle" idx="1"/>
          </p:nvPr>
        </p:nvSpPr>
        <p:spPr>
          <a:xfrm>
            <a:off x="674965" y="769993"/>
            <a:ext cx="7917313" cy="453650"/>
          </a:xfrm>
        </p:spPr>
        <p:txBody>
          <a:bodyPr/>
          <a:lstStyle/>
          <a:p>
            <a:r>
              <a:rPr lang="zh-CN" altLang="en-US" b="1" dirty="0"/>
              <a:t>通用</a:t>
            </a:r>
            <a:r>
              <a:rPr lang="zh-CN" altLang="en-US" b="1" dirty="0" smtClean="0"/>
              <a:t>规则</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145735026"/>
              </p:ext>
            </p:extLst>
          </p:nvPr>
        </p:nvGraphicFramePr>
        <p:xfrm>
          <a:off x="674968" y="1223643"/>
          <a:ext cx="11135321" cy="4903691"/>
        </p:xfrm>
        <a:graphic>
          <a:graphicData uri="http://schemas.openxmlformats.org/drawingml/2006/table">
            <a:tbl>
              <a:tblPr/>
              <a:tblGrid>
                <a:gridCol w="1872085">
                  <a:extLst>
                    <a:ext uri="{9D8B030D-6E8A-4147-A177-3AD203B41FA5}">
                      <a16:colId xmlns:a16="http://schemas.microsoft.com/office/drawing/2014/main" val="2834670668"/>
                    </a:ext>
                  </a:extLst>
                </a:gridCol>
                <a:gridCol w="1256623">
                  <a:extLst>
                    <a:ext uri="{9D8B030D-6E8A-4147-A177-3AD203B41FA5}">
                      <a16:colId xmlns:a16="http://schemas.microsoft.com/office/drawing/2014/main" val="857268886"/>
                    </a:ext>
                  </a:extLst>
                </a:gridCol>
                <a:gridCol w="3544539">
                  <a:extLst>
                    <a:ext uri="{9D8B030D-6E8A-4147-A177-3AD203B41FA5}">
                      <a16:colId xmlns:a16="http://schemas.microsoft.com/office/drawing/2014/main" val="3690506839"/>
                    </a:ext>
                  </a:extLst>
                </a:gridCol>
                <a:gridCol w="554647">
                  <a:extLst>
                    <a:ext uri="{9D8B030D-6E8A-4147-A177-3AD203B41FA5}">
                      <a16:colId xmlns:a16="http://schemas.microsoft.com/office/drawing/2014/main" val="1710247219"/>
                    </a:ext>
                  </a:extLst>
                </a:gridCol>
                <a:gridCol w="3907427">
                  <a:extLst>
                    <a:ext uri="{9D8B030D-6E8A-4147-A177-3AD203B41FA5}">
                      <a16:colId xmlns:a16="http://schemas.microsoft.com/office/drawing/2014/main" val="2036695737"/>
                    </a:ext>
                  </a:extLst>
                </a:gridCol>
              </a:tblGrid>
              <a:tr h="315904">
                <a:tc>
                  <a:txBody>
                    <a:bodyPr/>
                    <a:lstStyle/>
                    <a:p>
                      <a:pPr algn="ctr"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代码</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描述</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表达式</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是否传参</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参数描述</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5081349"/>
                  </a:ext>
                </a:extLst>
              </a:tr>
              <a:tr h="173356">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逐级审批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69045132"/>
                  </a:ext>
                </a:extLst>
              </a:tr>
              <a:tr h="173356">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SUBMITTER</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申请者自己</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${initiator}</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查找申请者工员编码审批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175998"/>
                  </a:ext>
                </a:extLst>
              </a:tr>
              <a:tr h="472993">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UNIT_CHIEF</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部门领导</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empService.getDeptDirector</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depEmpCode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传入指定员工编码，按序查找选择“派驻”、“挂职锻炼”、“借调”、“支援”的非主岗。如果以上都不存在，则查找其主岗。之后查找所选岗位对应的部门，如果存在主持人的，由主持人审核，否则由主要负责人审核</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9398851"/>
                  </a:ext>
                </a:extLst>
              </a:tr>
              <a:tr h="630083">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PARENT_UNIT_CHIEF</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上级部门领导</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empService.getParDeptDirector</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supEmpCode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传入指定员工编码，按序查找选择“派驻”、“挂职锻炼”、“借调”、“支援”的非主岗。如果以上都不存在，则查找其主岗。之后查找所选岗位对应部门的上级部门，如果存在主持人的，由主持人审核，否则由主要负责人审核</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6225454"/>
                  </a:ext>
                </a:extLst>
              </a:tr>
              <a:tr h="630083">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APPOINTED_PART_FIRST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优先指定部门分管领导</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empService.queryPartPerson</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传入指定员工编码，按序查找选择“派驻”、“挂职锻炼”、“借调”、“支援”的非主岗。如果以上都不存在，则查找其主岗。之后查找所选岗位对应部门，如果存在分管领导的，由分管领导审批，否则查找上级部门。如果存在主持人的，由主持人审核，否则由主要负责人审核</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8077030"/>
                  </a:ext>
                </a:extLst>
              </a:tr>
              <a:tr h="315904">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UNIT_CHIEF_DEPT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部门领导</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empService.getDirectorByDept</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dirDeptCode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传入指定部门编码，如果存在主持人的，由主持人审核，否则由主要负责人审核</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84055"/>
                  </a:ext>
                </a:extLst>
              </a:tr>
              <a:tr h="315904">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PARENT_UNIT_CHIEF_DEPT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上级部门领导</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empService.getParDirectorByDept</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parDirDeptCode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传入指定部门编码，查找其上级部门，如果存在主持人的，由主持人审核，否则由主要负责人审核</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302129"/>
                  </a:ext>
                </a:extLst>
              </a:tr>
              <a:tr h="315904">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APPOINTED_PART_FIRST_DEPT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优先指定部门分管领导</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empService.getPartDirectorByDept</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partDirDeptCode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传入指定部门编码，如果存在分管领导的，由分管领导审批，否则查找上级部门。如果存在主持人的，由主持人审核，否则由主要负责人审核</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199995"/>
                  </a:ext>
                </a:extLst>
              </a:tr>
              <a:tr h="173356">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FUNCTION_DEPT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职能主担</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empService.queryByFunctionAndOrg</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functionAndDeptCode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传入部门编码与职能编码，查找对应员工审批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0867389"/>
                  </a:ext>
                </a:extLst>
              </a:tr>
              <a:tr h="173356">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指定审批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27273299"/>
                  </a:ext>
                </a:extLst>
              </a:tr>
              <a:tr h="173356">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APPOINTED_EMPLOYEE</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指定人</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employeeCode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查找事先设定的员工编码，查找对应员工审批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7261002"/>
                  </a:ext>
                </a:extLst>
              </a:tr>
              <a:tr h="173356">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APPOINTED_POSITION</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指定岗位</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empService.getPositionEmp</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positionCode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查找事先设定的岗位编码，查找对应员工审批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366682"/>
                  </a:ext>
                </a:extLst>
              </a:tr>
              <a:tr h="173356">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APPOINTED_ROLE</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指定角色</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empService.getRoleEmp</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roleCode</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否</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查事先设定的角色编码，查找对应员工审批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4949963"/>
                  </a:ext>
                </a:extLst>
              </a:tr>
              <a:tr h="173356">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动态审批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　</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61454533"/>
                  </a:ext>
                </a:extLst>
              </a:tr>
              <a:tr h="173356">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DYNAMIC_EMPLOYEE</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动态多人</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empService.queryPersonEmp</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processInstanceId</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传入当前流程实例</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，查找动态设定的员工编码，查找对应员工审批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4521113"/>
                  </a:ext>
                </a:extLst>
              </a:tr>
              <a:tr h="173356">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DYNAMIC_POSITION</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动态多岗位</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empService.queryPositionEmp</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processInstanceId</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传入当前流程实例</a:t>
                      </a:r>
                      <a:r>
                        <a:rPr lang="en-US" altLang="zh-CN" sz="900" b="0" i="0" u="none" strike="noStrike">
                          <a:solidFill>
                            <a:srgbClr val="000000"/>
                          </a:solidFill>
                          <a:effectLst/>
                          <a:latin typeface="思源黑体 CN Normal" panose="020B0400000000000000" pitchFamily="34" charset="-122"/>
                          <a:ea typeface="思源黑体 CN Normal" panose="020B0400000000000000" pitchFamily="34" charset="-122"/>
                        </a:rPr>
                        <a:t>Id</a:t>
                      </a: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，查找动态设定的岗位编码，查找对应员工审批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9700069"/>
                  </a:ext>
                </a:extLst>
              </a:tr>
              <a:tr h="173356">
                <a:tc>
                  <a:txBody>
                    <a:bodyPr/>
                    <a:lstStyle/>
                    <a:p>
                      <a:pPr algn="l" fontAlgn="ctr"/>
                      <a:r>
                        <a:rPr lang="en-US" sz="900" b="0" i="0" u="none" strike="noStrike">
                          <a:solidFill>
                            <a:srgbClr val="000000"/>
                          </a:solidFill>
                          <a:effectLst/>
                          <a:latin typeface="思源黑体 CN Normal" panose="020B0400000000000000" pitchFamily="34" charset="-122"/>
                          <a:ea typeface="思源黑体 CN Normal" panose="020B0400000000000000" pitchFamily="34" charset="-122"/>
                        </a:rPr>
                        <a:t>DYNAMIC_ROLE</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动态多角色</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empService.queryRoleEmp</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en-US" sz="900" b="0" i="0" u="none" strike="noStrike" dirty="0" err="1">
                          <a:solidFill>
                            <a:srgbClr val="000000"/>
                          </a:solidFill>
                          <a:effectLst/>
                          <a:latin typeface="思源黑体 CN Normal" panose="020B0400000000000000" pitchFamily="34" charset="-122"/>
                          <a:ea typeface="思源黑体 CN Normal" panose="020B0400000000000000" pitchFamily="34" charset="-122"/>
                        </a:rPr>
                        <a:t>processInstanceId</a:t>
                      </a:r>
                      <a:r>
                        <a:rPr 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a:solidFill>
                            <a:srgbClr val="000000"/>
                          </a:solidFill>
                          <a:effectLst/>
                          <a:latin typeface="思源黑体 CN Normal" panose="020B0400000000000000" pitchFamily="34" charset="-122"/>
                          <a:ea typeface="思源黑体 CN Normal" panose="020B0400000000000000" pitchFamily="34" charset="-122"/>
                        </a:rPr>
                        <a:t>是</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传入当前流程实例</a:t>
                      </a:r>
                      <a:r>
                        <a:rPr lang="en-US" altLang="zh-CN" sz="9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r>
                        <a:rPr lang="zh-CN" altLang="en-US" sz="900" b="0" i="0" u="none" strike="noStrike" dirty="0">
                          <a:solidFill>
                            <a:srgbClr val="000000"/>
                          </a:solidFill>
                          <a:effectLst/>
                          <a:latin typeface="思源黑体 CN Normal" panose="020B0400000000000000" pitchFamily="34" charset="-122"/>
                          <a:ea typeface="思源黑体 CN Normal" panose="020B0400000000000000" pitchFamily="34" charset="-122"/>
                        </a:rPr>
                        <a:t>，查找动态设定的角色编码，查找对应员工审批</a:t>
                      </a:r>
                    </a:p>
                  </a:txBody>
                  <a:tcPr marL="1506" marR="1506" marT="150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6394114"/>
                  </a:ext>
                </a:extLst>
              </a:tr>
            </a:tbl>
          </a:graphicData>
        </a:graphic>
      </p:graphicFrame>
    </p:spTree>
    <p:extLst>
      <p:ext uri="{BB962C8B-B14F-4D97-AF65-F5344CB8AC3E}">
        <p14:creationId xmlns:p14="http://schemas.microsoft.com/office/powerpoint/2010/main" val="134686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756874" cy="465926"/>
          </a:xfrm>
        </p:spPr>
        <p:txBody>
          <a:bodyPr/>
          <a:lstStyle/>
          <a:p>
            <a:r>
              <a:rPr lang="zh-CN" altLang="en-US" dirty="0"/>
              <a:t>绘制流程</a:t>
            </a:r>
            <a:r>
              <a:rPr lang="en-US" altLang="zh-CN" dirty="0"/>
              <a:t>-</a:t>
            </a:r>
            <a:r>
              <a:rPr lang="zh-CN" altLang="en-US" dirty="0"/>
              <a:t>审批</a:t>
            </a:r>
            <a:r>
              <a:rPr lang="zh-CN" altLang="en-US" dirty="0" smtClean="0"/>
              <a:t>规则</a:t>
            </a:r>
            <a:r>
              <a:rPr lang="en-US" altLang="zh-CN" dirty="0" smtClean="0"/>
              <a:t>-</a:t>
            </a:r>
            <a:r>
              <a:rPr lang="zh-CN" altLang="en-US" dirty="0" smtClean="0"/>
              <a:t>职能主担</a:t>
            </a:r>
            <a:endParaRPr lang="zh-CN" altLang="en-US" dirty="0"/>
          </a:p>
        </p:txBody>
      </p:sp>
      <p:sp>
        <p:nvSpPr>
          <p:cNvPr id="3" name="副标题 2"/>
          <p:cNvSpPr>
            <a:spLocks noGrp="1"/>
          </p:cNvSpPr>
          <p:nvPr>
            <p:ph type="subTitle" idx="1"/>
          </p:nvPr>
        </p:nvSpPr>
        <p:spPr>
          <a:xfrm>
            <a:off x="674965" y="1318849"/>
            <a:ext cx="10374747" cy="2221121"/>
          </a:xfrm>
        </p:spPr>
        <p:txBody>
          <a:bodyPr/>
          <a:lstStyle/>
          <a:p>
            <a:r>
              <a:rPr lang="zh-CN" altLang="en-US" b="1" dirty="0"/>
              <a:t>职能主</a:t>
            </a:r>
            <a:r>
              <a:rPr lang="zh-CN" altLang="en-US" b="1" dirty="0" smtClean="0"/>
              <a:t>担</a:t>
            </a:r>
            <a:endParaRPr lang="en-US" altLang="zh-CN" b="1" dirty="0" smtClean="0"/>
          </a:p>
          <a:p>
            <a:r>
              <a:rPr lang="zh-CN" altLang="en-US" dirty="0"/>
              <a:t>当多个部门共</a:t>
            </a:r>
            <a:r>
              <a:rPr lang="zh-CN" altLang="en-US" dirty="0" smtClean="0"/>
              <a:t>用同一</a:t>
            </a:r>
            <a:r>
              <a:rPr lang="zh-CN" altLang="en-US" dirty="0"/>
              <a:t>个工作</a:t>
            </a:r>
            <a:r>
              <a:rPr lang="zh-CN" altLang="en-US" dirty="0" smtClean="0"/>
              <a:t>流的时候，</a:t>
            </a:r>
            <a:r>
              <a:rPr lang="zh-CN" altLang="en-US" dirty="0"/>
              <a:t>传统的按角色</a:t>
            </a:r>
            <a:r>
              <a:rPr lang="en-US" altLang="zh-CN" dirty="0"/>
              <a:t>/</a:t>
            </a:r>
            <a:r>
              <a:rPr lang="zh-CN" altLang="en-US" dirty="0"/>
              <a:t>岗位的审批规则</a:t>
            </a:r>
            <a:r>
              <a:rPr lang="zh-CN" altLang="en-US" dirty="0" smtClean="0"/>
              <a:t>，当前节点的办理人将会收到所有部门的待办任务。默认情况下无法做到按</a:t>
            </a:r>
            <a:r>
              <a:rPr lang="zh-CN" altLang="en-US" dirty="0"/>
              <a:t>部门</a:t>
            </a:r>
            <a:r>
              <a:rPr lang="zh-CN" altLang="en-US" dirty="0" smtClean="0"/>
              <a:t>区分，本部门的办理人只接收本部门的待办</a:t>
            </a:r>
            <a:r>
              <a:rPr lang="zh-CN" altLang="en-US" dirty="0"/>
              <a:t>任务。</a:t>
            </a:r>
            <a:r>
              <a:rPr lang="zh-CN" altLang="en-US" dirty="0" smtClean="0"/>
              <a:t>通过引入职能</a:t>
            </a:r>
            <a:r>
              <a:rPr lang="zh-CN" altLang="en-US" dirty="0"/>
              <a:t>主担的设定，</a:t>
            </a:r>
            <a:r>
              <a:rPr lang="zh-CN" altLang="en-US" dirty="0" smtClean="0"/>
              <a:t>可以应对这样的业务场景，实现更加灵活的待办任务审批机制。</a:t>
            </a:r>
            <a:endParaRPr lang="zh-CN" altLang="en-US" b="1" dirty="0"/>
          </a:p>
        </p:txBody>
      </p:sp>
    </p:spTree>
    <p:extLst>
      <p:ext uri="{BB962C8B-B14F-4D97-AF65-F5344CB8AC3E}">
        <p14:creationId xmlns:p14="http://schemas.microsoft.com/office/powerpoint/2010/main" val="38705255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756874" cy="465926"/>
          </a:xfrm>
        </p:spPr>
        <p:txBody>
          <a:bodyPr/>
          <a:lstStyle/>
          <a:p>
            <a:r>
              <a:rPr lang="zh-CN" altLang="en-US" dirty="0"/>
              <a:t>绘制流程</a:t>
            </a:r>
            <a:r>
              <a:rPr lang="en-US" altLang="zh-CN" dirty="0"/>
              <a:t>-</a:t>
            </a:r>
            <a:r>
              <a:rPr lang="zh-CN" altLang="en-US" dirty="0"/>
              <a:t>审批</a:t>
            </a:r>
            <a:r>
              <a:rPr lang="zh-CN" altLang="en-US" dirty="0" smtClean="0"/>
              <a:t>规则</a:t>
            </a:r>
            <a:r>
              <a:rPr lang="en-US" altLang="zh-CN" dirty="0"/>
              <a:t>-</a:t>
            </a:r>
            <a:r>
              <a:rPr lang="zh-CN" altLang="en-US" dirty="0"/>
              <a:t>职能主担</a:t>
            </a:r>
          </a:p>
        </p:txBody>
      </p:sp>
      <p:sp>
        <p:nvSpPr>
          <p:cNvPr id="3" name="副标题 2"/>
          <p:cNvSpPr>
            <a:spLocks noGrp="1"/>
          </p:cNvSpPr>
          <p:nvPr>
            <p:ph type="subTitle" idx="1"/>
          </p:nvPr>
        </p:nvSpPr>
        <p:spPr>
          <a:xfrm>
            <a:off x="674965" y="831785"/>
            <a:ext cx="9434710" cy="492443"/>
          </a:xfrm>
        </p:spPr>
        <p:txBody>
          <a:bodyPr/>
          <a:lstStyle/>
          <a:p>
            <a:r>
              <a:rPr lang="zh-CN" altLang="en-US" dirty="0"/>
              <a:t>配置数据字典</a:t>
            </a:r>
            <a:r>
              <a:rPr lang="en-US" altLang="zh-CN" b="1" dirty="0"/>
              <a:t>WFL.MAIN_FUNCTION</a:t>
            </a:r>
            <a:r>
              <a:rPr lang="zh-CN" altLang="en-US" dirty="0"/>
              <a:t>，设定所需的职能主担编码与</a:t>
            </a:r>
            <a:r>
              <a:rPr lang="zh-CN" altLang="en-US" dirty="0" smtClean="0"/>
              <a:t>名称</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20" y="1490792"/>
            <a:ext cx="10925970" cy="4474171"/>
          </a:xfrm>
          <a:prstGeom prst="rect">
            <a:avLst/>
          </a:prstGeom>
          <a:ln>
            <a:solidFill>
              <a:schemeClr val="bg1">
                <a:lumMod val="85000"/>
              </a:schemeClr>
            </a:solidFill>
          </a:ln>
        </p:spPr>
      </p:pic>
    </p:spTree>
    <p:extLst>
      <p:ext uri="{BB962C8B-B14F-4D97-AF65-F5344CB8AC3E}">
        <p14:creationId xmlns:p14="http://schemas.microsoft.com/office/powerpoint/2010/main" val="3981085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63819" y="1734796"/>
            <a:ext cx="5537299" cy="2555194"/>
          </a:xfrm>
        </p:spPr>
        <p:txBody>
          <a:bodyPr/>
          <a:lstStyle/>
          <a:p>
            <a:r>
              <a:rPr lang="zh-CN" altLang="en-US" dirty="0" smtClean="0"/>
              <a:t>数据权限</a:t>
            </a:r>
            <a:endParaRPr lang="en-US" altLang="zh-CN" dirty="0" smtClean="0"/>
          </a:p>
          <a:p>
            <a:r>
              <a:rPr lang="zh-CN" altLang="en-US" dirty="0" smtClean="0"/>
              <a:t>工作流基本概念</a:t>
            </a:r>
            <a:endParaRPr lang="en-US" altLang="zh-CN" dirty="0" smtClean="0"/>
          </a:p>
          <a:p>
            <a:r>
              <a:rPr lang="zh-CN" altLang="en-US" dirty="0" smtClean="0"/>
              <a:t>绘制流程</a:t>
            </a:r>
            <a:endParaRPr lang="en-US" altLang="zh-CN" dirty="0" smtClean="0"/>
          </a:p>
          <a:p>
            <a:r>
              <a:rPr lang="zh-CN" altLang="en-US" dirty="0" smtClean="0"/>
              <a:t>后续</a:t>
            </a:r>
            <a:r>
              <a:rPr lang="zh-CN" altLang="en-US" dirty="0"/>
              <a:t>培训</a:t>
            </a:r>
            <a:r>
              <a:rPr lang="zh-CN" altLang="en-US" dirty="0" smtClean="0"/>
              <a:t>计划</a:t>
            </a:r>
            <a:endParaRPr lang="zh-CN" altLang="en-US" dirty="0"/>
          </a:p>
        </p:txBody>
      </p:sp>
    </p:spTree>
    <p:extLst>
      <p:ext uri="{BB962C8B-B14F-4D97-AF65-F5344CB8AC3E}">
        <p14:creationId xmlns:p14="http://schemas.microsoft.com/office/powerpoint/2010/main" val="16417770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756874" cy="465926"/>
          </a:xfrm>
        </p:spPr>
        <p:txBody>
          <a:bodyPr/>
          <a:lstStyle/>
          <a:p>
            <a:r>
              <a:rPr lang="zh-CN" altLang="en-US" dirty="0"/>
              <a:t>绘制流程</a:t>
            </a:r>
            <a:r>
              <a:rPr lang="en-US" altLang="zh-CN" dirty="0"/>
              <a:t>-</a:t>
            </a:r>
            <a:r>
              <a:rPr lang="zh-CN" altLang="en-US" dirty="0"/>
              <a:t>审批</a:t>
            </a:r>
            <a:r>
              <a:rPr lang="zh-CN" altLang="en-US" dirty="0" smtClean="0"/>
              <a:t>规则</a:t>
            </a:r>
            <a:r>
              <a:rPr lang="en-US" altLang="zh-CN" dirty="0"/>
              <a:t>-</a:t>
            </a:r>
            <a:r>
              <a:rPr lang="zh-CN" altLang="en-US" dirty="0"/>
              <a:t>职能主担</a:t>
            </a:r>
          </a:p>
        </p:txBody>
      </p:sp>
      <p:sp>
        <p:nvSpPr>
          <p:cNvPr id="3" name="副标题 2"/>
          <p:cNvSpPr>
            <a:spLocks noGrp="1"/>
          </p:cNvSpPr>
          <p:nvPr>
            <p:ph type="subTitle" idx="1"/>
          </p:nvPr>
        </p:nvSpPr>
        <p:spPr>
          <a:xfrm>
            <a:off x="412826" y="1019748"/>
            <a:ext cx="11317547" cy="1292662"/>
          </a:xfrm>
        </p:spPr>
        <p:txBody>
          <a:bodyPr/>
          <a:lstStyle/>
          <a:p>
            <a:r>
              <a:rPr lang="zh-CN" altLang="en-US" dirty="0"/>
              <a:t>为各级部门配置各职能主担办理人</a:t>
            </a:r>
            <a:r>
              <a:rPr lang="zh-CN" altLang="en-US" dirty="0" smtClean="0"/>
              <a:t>。在审批过程中，当</a:t>
            </a:r>
            <a:r>
              <a:rPr lang="zh-CN" altLang="en-US" dirty="0"/>
              <a:t>本部门职能主担编码未配置办理人时，</a:t>
            </a:r>
            <a:r>
              <a:rPr lang="zh-CN" altLang="en-US" dirty="0" smtClean="0"/>
              <a:t>系统将会</a:t>
            </a:r>
            <a:r>
              <a:rPr lang="zh-CN" altLang="en-US" dirty="0"/>
              <a:t>自动向上级部门查找本职能主担的办理人完成办理。如果找至最高级部门</a:t>
            </a:r>
            <a:r>
              <a:rPr lang="zh-CN" altLang="en-US" dirty="0" smtClean="0"/>
              <a:t>后</a:t>
            </a:r>
            <a:r>
              <a:rPr lang="en-US" altLang="zh-CN" dirty="0" smtClean="0"/>
              <a:t>(</a:t>
            </a:r>
            <a:r>
              <a:rPr lang="zh-CN" altLang="en-US" dirty="0" smtClean="0"/>
              <a:t>公司级</a:t>
            </a:r>
            <a:r>
              <a:rPr lang="en-US" altLang="zh-CN" dirty="0" smtClean="0"/>
              <a:t>)</a:t>
            </a:r>
            <a:r>
              <a:rPr lang="zh-CN" altLang="en-US" dirty="0" smtClean="0"/>
              <a:t>，</a:t>
            </a:r>
            <a:r>
              <a:rPr lang="zh-CN" altLang="en-US" dirty="0"/>
              <a:t>仍然无法找到办理人的，</a:t>
            </a:r>
            <a:r>
              <a:rPr lang="zh-CN" altLang="en-US" dirty="0" smtClean="0"/>
              <a:t>流程将会挂起。</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27" y="2521009"/>
            <a:ext cx="11317547" cy="3523955"/>
          </a:xfrm>
          <a:prstGeom prst="rect">
            <a:avLst/>
          </a:prstGeom>
          <a:ln>
            <a:solidFill>
              <a:schemeClr val="bg1">
                <a:lumMod val="85000"/>
              </a:schemeClr>
            </a:solidFill>
          </a:ln>
        </p:spPr>
      </p:pic>
    </p:spTree>
    <p:extLst>
      <p:ext uri="{BB962C8B-B14F-4D97-AF65-F5344CB8AC3E}">
        <p14:creationId xmlns:p14="http://schemas.microsoft.com/office/powerpoint/2010/main" val="2686744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756874" cy="465926"/>
          </a:xfrm>
        </p:spPr>
        <p:txBody>
          <a:bodyPr/>
          <a:lstStyle/>
          <a:p>
            <a:r>
              <a:rPr lang="zh-CN" altLang="en-US" dirty="0"/>
              <a:t>绘制流程</a:t>
            </a:r>
            <a:r>
              <a:rPr lang="en-US" altLang="zh-CN" dirty="0"/>
              <a:t>-</a:t>
            </a:r>
            <a:r>
              <a:rPr lang="zh-CN" altLang="en-US" dirty="0"/>
              <a:t>审批规则</a:t>
            </a:r>
            <a:r>
              <a:rPr lang="en-US" altLang="zh-CN" dirty="0"/>
              <a:t>-</a:t>
            </a:r>
            <a:r>
              <a:rPr lang="zh-CN" altLang="en-US" dirty="0"/>
              <a:t>职能主担</a:t>
            </a:r>
          </a:p>
        </p:txBody>
      </p:sp>
      <p:sp>
        <p:nvSpPr>
          <p:cNvPr id="3" name="副标题 2"/>
          <p:cNvSpPr>
            <a:spLocks noGrp="1"/>
          </p:cNvSpPr>
          <p:nvPr>
            <p:ph type="subTitle" idx="1"/>
          </p:nvPr>
        </p:nvSpPr>
        <p:spPr>
          <a:xfrm>
            <a:off x="674965" y="874468"/>
            <a:ext cx="7917313" cy="453650"/>
          </a:xfrm>
        </p:spPr>
        <p:txBody>
          <a:bodyPr/>
          <a:lstStyle/>
          <a:p>
            <a:r>
              <a:rPr lang="zh-CN" altLang="en-US" dirty="0"/>
              <a:t>流程图节点的审批规则配置为职能主担</a:t>
            </a:r>
          </a:p>
        </p:txBody>
      </p:sp>
      <p:pic>
        <p:nvPicPr>
          <p:cNvPr id="5" name="图片 4"/>
          <p:cNvPicPr>
            <a:picLocks noChangeAspect="1"/>
          </p:cNvPicPr>
          <p:nvPr/>
        </p:nvPicPr>
        <p:blipFill>
          <a:blip r:embed="rId2"/>
          <a:stretch>
            <a:fillRect/>
          </a:stretch>
        </p:blipFill>
        <p:spPr>
          <a:xfrm>
            <a:off x="762534" y="1499034"/>
            <a:ext cx="10325100" cy="4648200"/>
          </a:xfrm>
          <a:prstGeom prst="rect">
            <a:avLst/>
          </a:prstGeom>
          <a:ln>
            <a:solidFill>
              <a:schemeClr val="bg1">
                <a:lumMod val="85000"/>
              </a:schemeClr>
            </a:solidFill>
          </a:ln>
        </p:spPr>
      </p:pic>
    </p:spTree>
    <p:extLst>
      <p:ext uri="{BB962C8B-B14F-4D97-AF65-F5344CB8AC3E}">
        <p14:creationId xmlns:p14="http://schemas.microsoft.com/office/powerpoint/2010/main" val="1122242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756874" cy="465926"/>
          </a:xfrm>
        </p:spPr>
        <p:txBody>
          <a:bodyPr/>
          <a:lstStyle/>
          <a:p>
            <a:r>
              <a:rPr lang="zh-CN" altLang="en-US" dirty="0"/>
              <a:t>绘制流程</a:t>
            </a:r>
            <a:r>
              <a:rPr lang="en-US" altLang="zh-CN" dirty="0"/>
              <a:t>-</a:t>
            </a:r>
            <a:r>
              <a:rPr lang="zh-CN" altLang="en-US" dirty="0"/>
              <a:t>审批规则</a:t>
            </a:r>
            <a:r>
              <a:rPr lang="en-US" altLang="zh-CN" dirty="0"/>
              <a:t>-</a:t>
            </a:r>
            <a:r>
              <a:rPr lang="zh-CN" altLang="en-US" dirty="0"/>
              <a:t>职能主担</a:t>
            </a:r>
          </a:p>
        </p:txBody>
      </p:sp>
      <p:sp>
        <p:nvSpPr>
          <p:cNvPr id="3" name="副标题 2"/>
          <p:cNvSpPr>
            <a:spLocks noGrp="1"/>
          </p:cNvSpPr>
          <p:nvPr>
            <p:ph type="subTitle" idx="1"/>
          </p:nvPr>
        </p:nvSpPr>
        <p:spPr>
          <a:xfrm>
            <a:off x="674965" y="900106"/>
            <a:ext cx="10749892" cy="892552"/>
          </a:xfrm>
        </p:spPr>
        <p:txBody>
          <a:bodyPr/>
          <a:lstStyle/>
          <a:p>
            <a:r>
              <a:rPr lang="zh-CN" altLang="en-US" dirty="0"/>
              <a:t>由于当前无法改造流程设计器，请</a:t>
            </a:r>
            <a:r>
              <a:rPr lang="zh-CN" altLang="en-US" dirty="0" smtClean="0"/>
              <a:t>去流程设计页面打开职能</a:t>
            </a:r>
            <a:r>
              <a:rPr lang="zh-CN" altLang="en-US" dirty="0"/>
              <a:t>主担配置页</a:t>
            </a:r>
            <a:r>
              <a:rPr lang="zh-CN" altLang="en-US" dirty="0" smtClean="0"/>
              <a:t>，重新为</a:t>
            </a:r>
            <a:r>
              <a:rPr lang="zh-CN" altLang="en-US" dirty="0"/>
              <a:t>每个节点</a:t>
            </a:r>
            <a:r>
              <a:rPr lang="zh-CN" altLang="en-US" dirty="0" smtClean="0"/>
              <a:t>设定具体的</a:t>
            </a:r>
            <a:r>
              <a:rPr lang="zh-CN" altLang="en-US" dirty="0"/>
              <a:t>职能主</a:t>
            </a:r>
            <a:r>
              <a:rPr lang="zh-CN" altLang="en-US" dirty="0" smtClean="0"/>
              <a:t>担</a:t>
            </a:r>
            <a:endParaRPr lang="zh-CN" altLang="en-US" dirty="0"/>
          </a:p>
        </p:txBody>
      </p:sp>
      <p:pic>
        <p:nvPicPr>
          <p:cNvPr id="5" name="图片 4"/>
          <p:cNvPicPr>
            <a:picLocks noChangeAspect="1"/>
          </p:cNvPicPr>
          <p:nvPr/>
        </p:nvPicPr>
        <p:blipFill>
          <a:blip r:embed="rId2"/>
          <a:stretch>
            <a:fillRect/>
          </a:stretch>
        </p:blipFill>
        <p:spPr>
          <a:xfrm>
            <a:off x="739332" y="1889985"/>
            <a:ext cx="10685525" cy="4092071"/>
          </a:xfrm>
          <a:prstGeom prst="rect">
            <a:avLst/>
          </a:prstGeom>
          <a:ln>
            <a:solidFill>
              <a:schemeClr val="bg1">
                <a:lumMod val="85000"/>
              </a:schemeClr>
            </a:solidFill>
          </a:ln>
        </p:spPr>
      </p:pic>
    </p:spTree>
    <p:extLst>
      <p:ext uri="{BB962C8B-B14F-4D97-AF65-F5344CB8AC3E}">
        <p14:creationId xmlns:p14="http://schemas.microsoft.com/office/powerpoint/2010/main" val="22014319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4756874" cy="465926"/>
          </a:xfrm>
        </p:spPr>
        <p:txBody>
          <a:bodyPr/>
          <a:lstStyle/>
          <a:p>
            <a:r>
              <a:rPr lang="zh-CN" altLang="en-US" dirty="0"/>
              <a:t>绘制流程</a:t>
            </a:r>
            <a:r>
              <a:rPr lang="en-US" altLang="zh-CN" dirty="0"/>
              <a:t>-</a:t>
            </a:r>
            <a:r>
              <a:rPr lang="zh-CN" altLang="en-US" dirty="0"/>
              <a:t>审批规则</a:t>
            </a:r>
            <a:r>
              <a:rPr lang="en-US" altLang="zh-CN" dirty="0"/>
              <a:t>-</a:t>
            </a:r>
            <a:r>
              <a:rPr lang="zh-CN" altLang="en-US" dirty="0"/>
              <a:t>职能主担</a:t>
            </a:r>
          </a:p>
        </p:txBody>
      </p:sp>
      <p:sp>
        <p:nvSpPr>
          <p:cNvPr id="3" name="副标题 2"/>
          <p:cNvSpPr>
            <a:spLocks noGrp="1"/>
          </p:cNvSpPr>
          <p:nvPr>
            <p:ph type="subTitle" idx="1"/>
          </p:nvPr>
        </p:nvSpPr>
        <p:spPr>
          <a:xfrm>
            <a:off x="683664" y="1088114"/>
            <a:ext cx="10118220" cy="892552"/>
          </a:xfrm>
        </p:spPr>
        <p:txBody>
          <a:bodyPr/>
          <a:lstStyle/>
          <a:p>
            <a:r>
              <a:rPr lang="zh-CN" altLang="en-US" dirty="0"/>
              <a:t>如下一节点</a:t>
            </a:r>
            <a:r>
              <a:rPr lang="en-US" altLang="zh-CN" dirty="0"/>
              <a:t>(</a:t>
            </a:r>
            <a:r>
              <a:rPr lang="zh-CN" altLang="en-US" dirty="0"/>
              <a:t>不论是同意还是驳回</a:t>
            </a:r>
            <a:r>
              <a:rPr lang="en-US" altLang="zh-CN" dirty="0"/>
              <a:t>)</a:t>
            </a:r>
            <a:r>
              <a:rPr lang="zh-CN" altLang="en-US" dirty="0"/>
              <a:t>是职能主担，需在代码中使用流程变量的方式，触发对应的职能主</a:t>
            </a:r>
            <a:r>
              <a:rPr lang="zh-CN" altLang="en-US" dirty="0" smtClean="0"/>
              <a:t>担选人规则</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57561925"/>
              </p:ext>
            </p:extLst>
          </p:nvPr>
        </p:nvGraphicFramePr>
        <p:xfrm>
          <a:off x="683664" y="2247543"/>
          <a:ext cx="10776248" cy="3691784"/>
        </p:xfrm>
        <a:graphic>
          <a:graphicData uri="http://schemas.openxmlformats.org/drawingml/2006/table">
            <a:tbl>
              <a:tblPr/>
              <a:tblGrid>
                <a:gridCol w="2110811">
                  <a:extLst>
                    <a:ext uri="{9D8B030D-6E8A-4147-A177-3AD203B41FA5}">
                      <a16:colId xmlns:a16="http://schemas.microsoft.com/office/drawing/2014/main" val="325841930"/>
                    </a:ext>
                  </a:extLst>
                </a:gridCol>
                <a:gridCol w="1256232">
                  <a:extLst>
                    <a:ext uri="{9D8B030D-6E8A-4147-A177-3AD203B41FA5}">
                      <a16:colId xmlns:a16="http://schemas.microsoft.com/office/drawing/2014/main" val="331727691"/>
                    </a:ext>
                  </a:extLst>
                </a:gridCol>
                <a:gridCol w="2768837">
                  <a:extLst>
                    <a:ext uri="{9D8B030D-6E8A-4147-A177-3AD203B41FA5}">
                      <a16:colId xmlns:a16="http://schemas.microsoft.com/office/drawing/2014/main" val="308426539"/>
                    </a:ext>
                  </a:extLst>
                </a:gridCol>
                <a:gridCol w="4640368">
                  <a:extLst>
                    <a:ext uri="{9D8B030D-6E8A-4147-A177-3AD203B41FA5}">
                      <a16:colId xmlns:a16="http://schemas.microsoft.com/office/drawing/2014/main" val="874229530"/>
                    </a:ext>
                  </a:extLst>
                </a:gridCol>
              </a:tblGrid>
              <a:tr h="385496">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变量名称</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类型</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变量值结构</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描述</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40058096"/>
                  </a:ext>
                </a:extLst>
              </a:tr>
              <a:tr h="1102096">
                <a:tc rowSpan="2">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functionAndDeptCode</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当前流程下一节点</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部门</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首先执行流程到下一节点，然后通过节点</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找到目标节点，进而找到绑定的职能主担，通过部门</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筛选出目标部门职能主担绑定人，作为下一节点的待办人。可以使用</a:t>
                      </a:r>
                      <a:r>
                        <a:rPr lang="en-US" altLang="zh-CN"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delegateTask.getTaskDefinitionKey</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方法动态获取流程节点</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key</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080264"/>
                  </a:ext>
                </a:extLst>
              </a:tr>
              <a:tr h="1102096">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当前流程实例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部门</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首先执行流程到下一节点，然后通过当前流程实例</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id</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找到当前办理节点，进而找到绑定的职能主担，通过部门</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筛选出目标部门职能主担绑定人，作为下一节点的待办人</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5233018"/>
                  </a:ext>
                </a:extLst>
              </a:tr>
              <a:tr h="1102096">
                <a:tc>
                  <a:txBody>
                    <a:bodyPr/>
                    <a:lstStyle/>
                    <a:p>
                      <a:pPr algn="l" fontAlgn="ctr"/>
                      <a:r>
                        <a:rPr lang="en-US" sz="1100" b="0" i="0" u="none" strike="noStrike" dirty="0" err="1">
                          <a:solidFill>
                            <a:srgbClr val="000000"/>
                          </a:solidFill>
                          <a:effectLst/>
                          <a:latin typeface="思源黑体 CN Normal" panose="020B0400000000000000" pitchFamily="34" charset="-122"/>
                          <a:ea typeface="思源黑体 CN Normal" panose="020B0400000000000000" pitchFamily="34" charset="-122"/>
                        </a:rPr>
                        <a:t>functionAndDeptCodeFirst</a:t>
                      </a:r>
                      <a:endPar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endParaRP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string</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第一节点</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部门</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流程驳回到第一节点，且第一节点是职能主担的，首先执行流程到第一节点，然后通过节点</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key</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找到目标节点，进而找到绑定的职能主担，通过部门</a:t>
                      </a:r>
                      <a:r>
                        <a:rPr lang="en-US" altLang="zh-CN" sz="1100" b="0" i="0" u="none" strike="noStrike" dirty="0">
                          <a:solidFill>
                            <a:srgbClr val="000000"/>
                          </a:solidFill>
                          <a:effectLst/>
                          <a:latin typeface="思源黑体 CN Normal" panose="020B0400000000000000" pitchFamily="34" charset="-122"/>
                          <a:ea typeface="思源黑体 CN Normal" panose="020B0400000000000000" pitchFamily="34" charset="-122"/>
                        </a:rPr>
                        <a:t>code</a:t>
                      </a:r>
                      <a:r>
                        <a:rPr lang="zh-CN" altLang="en-US" sz="1100" b="0" i="0" u="none" strike="noStrike" dirty="0">
                          <a:solidFill>
                            <a:srgbClr val="000000"/>
                          </a:solidFill>
                          <a:effectLst/>
                          <a:latin typeface="思源黑体 CN Normal" panose="020B0400000000000000" pitchFamily="34" charset="-122"/>
                          <a:ea typeface="思源黑体 CN Normal" panose="020B0400000000000000" pitchFamily="34" charset="-122"/>
                        </a:rPr>
                        <a:t>筛选出目标部门职能主担绑定人，作为第一节点的待办人</a:t>
                      </a:r>
                    </a:p>
                  </a:txBody>
                  <a:tcPr marL="3571" marR="3571" marT="35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8808787"/>
                  </a:ext>
                </a:extLst>
              </a:tr>
            </a:tbl>
          </a:graphicData>
        </a:graphic>
      </p:graphicFrame>
    </p:spTree>
    <p:extLst>
      <p:ext uri="{BB962C8B-B14F-4D97-AF65-F5344CB8AC3E}">
        <p14:creationId xmlns:p14="http://schemas.microsoft.com/office/powerpoint/2010/main" val="248594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2310691" cy="465926"/>
          </a:xfrm>
        </p:spPr>
        <p:txBody>
          <a:bodyPr/>
          <a:lstStyle/>
          <a:p>
            <a:r>
              <a:rPr lang="zh-CN" altLang="en-US" dirty="0" smtClean="0"/>
              <a:t>后续培训计划</a:t>
            </a:r>
            <a:endParaRPr lang="zh-CN" altLang="en-US" dirty="0"/>
          </a:p>
        </p:txBody>
      </p:sp>
      <p:sp>
        <p:nvSpPr>
          <p:cNvPr id="3" name="副标题 2"/>
          <p:cNvSpPr>
            <a:spLocks noGrp="1"/>
          </p:cNvSpPr>
          <p:nvPr>
            <p:ph type="subTitle" idx="1"/>
          </p:nvPr>
        </p:nvSpPr>
        <p:spPr>
          <a:xfrm>
            <a:off x="674965" y="934289"/>
            <a:ext cx="10537117" cy="892552"/>
          </a:xfrm>
        </p:spPr>
        <p:txBody>
          <a:bodyPr/>
          <a:lstStyle/>
          <a:p>
            <a:r>
              <a:rPr lang="zh-CN" altLang="en-US" dirty="0" smtClean="0"/>
              <a:t>每周四完成一次技术培训，共计</a:t>
            </a:r>
            <a:r>
              <a:rPr lang="en-US" altLang="zh-CN" dirty="0" smtClean="0"/>
              <a:t>12</a:t>
            </a:r>
            <a:r>
              <a:rPr lang="zh-CN" altLang="en-US" dirty="0" smtClean="0"/>
              <a:t>次培训。培训方式为：</a:t>
            </a:r>
            <a:r>
              <a:rPr lang="en-US" altLang="zh-CN" dirty="0" smtClean="0"/>
              <a:t>PPT</a:t>
            </a:r>
            <a:r>
              <a:rPr lang="zh-CN" altLang="en-US" dirty="0" smtClean="0"/>
              <a:t>讲解</a:t>
            </a:r>
            <a:r>
              <a:rPr lang="en-US" altLang="zh-CN" dirty="0" smtClean="0"/>
              <a:t>+</a:t>
            </a:r>
            <a:r>
              <a:rPr lang="zh-CN" altLang="en-US" dirty="0" smtClean="0"/>
              <a:t>现场示例</a:t>
            </a:r>
            <a:r>
              <a:rPr lang="en-US" altLang="zh-CN" dirty="0" smtClean="0"/>
              <a:t>+</a:t>
            </a:r>
            <a:r>
              <a:rPr lang="zh-CN" altLang="en-US" dirty="0" smtClean="0"/>
              <a:t>课后考试</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20442923"/>
              </p:ext>
            </p:extLst>
          </p:nvPr>
        </p:nvGraphicFramePr>
        <p:xfrm>
          <a:off x="674963" y="1685336"/>
          <a:ext cx="11084051" cy="4164394"/>
        </p:xfrm>
        <a:graphic>
          <a:graphicData uri="http://schemas.openxmlformats.org/drawingml/2006/table">
            <a:tbl>
              <a:tblPr firstRow="1" bandRow="1">
                <a:tableStyleId>{5940675A-B579-460E-94D1-54222C63F5DA}</a:tableStyleId>
              </a:tblPr>
              <a:tblGrid>
                <a:gridCol w="1288958">
                  <a:extLst>
                    <a:ext uri="{9D8B030D-6E8A-4147-A177-3AD203B41FA5}">
                      <a16:colId xmlns:a16="http://schemas.microsoft.com/office/drawing/2014/main" val="3361862123"/>
                    </a:ext>
                  </a:extLst>
                </a:gridCol>
                <a:gridCol w="6200695">
                  <a:extLst>
                    <a:ext uri="{9D8B030D-6E8A-4147-A177-3AD203B41FA5}">
                      <a16:colId xmlns:a16="http://schemas.microsoft.com/office/drawing/2014/main" val="83388634"/>
                    </a:ext>
                  </a:extLst>
                </a:gridCol>
                <a:gridCol w="1797199">
                  <a:extLst>
                    <a:ext uri="{9D8B030D-6E8A-4147-A177-3AD203B41FA5}">
                      <a16:colId xmlns:a16="http://schemas.microsoft.com/office/drawing/2014/main" val="131371000"/>
                    </a:ext>
                  </a:extLst>
                </a:gridCol>
                <a:gridCol w="1797199">
                  <a:extLst>
                    <a:ext uri="{9D8B030D-6E8A-4147-A177-3AD203B41FA5}">
                      <a16:colId xmlns:a16="http://schemas.microsoft.com/office/drawing/2014/main" val="4168501613"/>
                    </a:ext>
                  </a:extLst>
                </a:gridCol>
              </a:tblGrid>
              <a:tr h="320338">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序号</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主题</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时间</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进度</a:t>
                      </a:r>
                      <a:endParaRPr lang="zh-CN" altLang="en-US" sz="1400" dirty="0">
                        <a:latin typeface="思源黑体 CN Normal" panose="020B0400000000000000" pitchFamily="34" charset="-122"/>
                        <a:ea typeface="思源黑体 CN Normal" panose="020B0400000000000000" pitchFamily="34" charset="-122"/>
                      </a:endParaRPr>
                    </a:p>
                  </a:txBody>
                  <a:tcPr anchor="ctr">
                    <a:solidFill>
                      <a:schemeClr val="bg1">
                        <a:lumMod val="85000"/>
                      </a:schemeClr>
                    </a:solidFill>
                  </a:tcPr>
                </a:tc>
                <a:extLst>
                  <a:ext uri="{0D108BD9-81ED-4DB2-BD59-A6C34878D82A}">
                    <a16:rowId xmlns:a16="http://schemas.microsoft.com/office/drawing/2014/main" val="201390580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LCP</a:t>
                      </a:r>
                      <a:r>
                        <a:rPr lang="zh-CN" altLang="en-US" sz="1400" dirty="0" smtClean="0">
                          <a:latin typeface="思源黑体 CN Normal" panose="020B0400000000000000" pitchFamily="34" charset="-122"/>
                          <a:ea typeface="思源黑体 CN Normal" panose="020B0400000000000000" pitchFamily="34" charset="-122"/>
                        </a:rPr>
                        <a:t>平台简介</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2019.10.18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432564206"/>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2</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构建第一个</a:t>
                      </a: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LCP</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应用</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2019.10.24</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完成</a:t>
                      </a: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4038263928"/>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3</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一</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2019.10.31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530357740"/>
                  </a:ext>
                </a:extLst>
              </a:tr>
              <a:tr h="3203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4</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基础功能</a:t>
                      </a:r>
                      <a:r>
                        <a:rPr lang="zh-CN" altLang="en-US" sz="1400" dirty="0" smtClean="0">
                          <a:latin typeface="思源黑体 CN Normal" panose="020B0400000000000000" pitchFamily="34" charset="-122"/>
                          <a:ea typeface="思源黑体 CN Normal" panose="020B0400000000000000" pitchFamily="34" charset="-122"/>
                        </a:rPr>
                        <a:t>详解</a:t>
                      </a:r>
                      <a:r>
                        <a:rPr kumimoji="0" lang="zh-CN" altLang="en-US" sz="1400" b="0" i="0" u="none" strike="noStrike" kern="1200" cap="none" spc="0" normalizeH="0" baseline="0" noProof="0" dirty="0" smtClean="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rPr>
                        <a:t>二</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2019.11.7</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完成</a:t>
                      </a:r>
                    </a:p>
                  </a:txBody>
                  <a:tcPr anchor="ctr"/>
                </a:tc>
                <a:extLst>
                  <a:ext uri="{0D108BD9-81ED-4DB2-BD59-A6C34878D82A}">
                    <a16:rowId xmlns:a16="http://schemas.microsoft.com/office/drawing/2014/main" val="2492072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数据权限与工作流详解一</a:t>
                      </a: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2019.11.15</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思源黑体 CN Normal" panose="020B0400000000000000" pitchFamily="34" charset="-122"/>
                          <a:ea typeface="思源黑体 CN Normal" panose="020B0400000000000000" pitchFamily="34" charset="-122"/>
                        </a:rPr>
                        <a:t>进行中</a:t>
                      </a:r>
                    </a:p>
                  </a:txBody>
                  <a:tcPr anchor="ctr"/>
                </a:tc>
                <a:extLst>
                  <a:ext uri="{0D108BD9-81ED-4DB2-BD59-A6C34878D82A}">
                    <a16:rowId xmlns:a16="http://schemas.microsoft.com/office/drawing/2014/main" val="232541617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6</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工作流详解二</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2019.11.21</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864865384"/>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7</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接口与服务</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latin typeface="思源黑体 CN Normal" panose="020B0400000000000000" pitchFamily="34" charset="-122"/>
                          <a:ea typeface="思源黑体 CN Normal" panose="020B0400000000000000" pitchFamily="34" charset="-122"/>
                        </a:rPr>
                        <a:t>2019.11.28</a:t>
                      </a: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90118440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8</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前端开发</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3115944349"/>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9</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异常诊断</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3062344856"/>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10</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布署与发布</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400" dirty="0" smtClean="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1455805471"/>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11</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UI/UE</a:t>
                      </a:r>
                      <a:r>
                        <a:rPr lang="zh-CN" altLang="en-US" sz="1400" dirty="0" smtClean="0">
                          <a:latin typeface="思源黑体 CN Normal" panose="020B0400000000000000" pitchFamily="34" charset="-122"/>
                          <a:ea typeface="思源黑体 CN Normal" panose="020B0400000000000000" pitchFamily="34" charset="-122"/>
                        </a:rPr>
                        <a:t>标准</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2056321750"/>
                  </a:ext>
                </a:extLst>
              </a:tr>
              <a:tr h="320338">
                <a:tc>
                  <a:txBody>
                    <a:bodyPr/>
                    <a:lstStyle/>
                    <a:p>
                      <a:pPr algn="ctr"/>
                      <a:r>
                        <a:rPr lang="en-US" altLang="zh-CN" sz="1400" dirty="0" smtClean="0">
                          <a:latin typeface="思源黑体 CN Normal" panose="020B0400000000000000" pitchFamily="34" charset="-122"/>
                          <a:ea typeface="思源黑体 CN Normal" panose="020B0400000000000000" pitchFamily="34" charset="-122"/>
                        </a:rPr>
                        <a:t>12</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r>
                        <a:rPr lang="zh-CN" altLang="en-US" sz="1400" dirty="0" smtClean="0">
                          <a:latin typeface="思源黑体 CN Normal" panose="020B0400000000000000" pitchFamily="34" charset="-122"/>
                          <a:ea typeface="思源黑体 CN Normal" panose="020B0400000000000000" pitchFamily="34" charset="-122"/>
                        </a:rPr>
                        <a:t>常见问题汇总</a:t>
                      </a: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tc>
                  <a:txBody>
                    <a:bodyPr/>
                    <a:lstStyle/>
                    <a:p>
                      <a:pPr algn="ctr"/>
                      <a:endParaRPr lang="zh-CN" altLang="en-US" sz="1400" dirty="0">
                        <a:latin typeface="思源黑体 CN Normal" panose="020B0400000000000000" pitchFamily="34" charset="-122"/>
                        <a:ea typeface="思源黑体 CN Normal" panose="020B0400000000000000" pitchFamily="34" charset="-122"/>
                      </a:endParaRPr>
                    </a:p>
                  </a:txBody>
                  <a:tcPr anchor="ctr"/>
                </a:tc>
                <a:extLst>
                  <a:ext uri="{0D108BD9-81ED-4DB2-BD59-A6C34878D82A}">
                    <a16:rowId xmlns:a16="http://schemas.microsoft.com/office/drawing/2014/main" val="799356023"/>
                  </a:ext>
                </a:extLst>
              </a:tr>
            </a:tbl>
          </a:graphicData>
        </a:graphic>
      </p:graphicFrame>
    </p:spTree>
    <p:extLst>
      <p:ext uri="{BB962C8B-B14F-4D97-AF65-F5344CB8AC3E}">
        <p14:creationId xmlns:p14="http://schemas.microsoft.com/office/powerpoint/2010/main" val="562014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1592546" cy="465926"/>
          </a:xfrm>
        </p:spPr>
        <p:txBody>
          <a:bodyPr/>
          <a:lstStyle/>
          <a:p>
            <a:r>
              <a:rPr lang="zh-CN" altLang="en-US" dirty="0"/>
              <a:t>数据权限</a:t>
            </a:r>
          </a:p>
        </p:txBody>
      </p:sp>
      <p:sp>
        <p:nvSpPr>
          <p:cNvPr id="3" name="副标题 2"/>
          <p:cNvSpPr>
            <a:spLocks noGrp="1"/>
          </p:cNvSpPr>
          <p:nvPr>
            <p:ph type="subTitle" idx="1"/>
          </p:nvPr>
        </p:nvSpPr>
        <p:spPr>
          <a:xfrm>
            <a:off x="674965" y="1370125"/>
            <a:ext cx="10306381" cy="1949252"/>
          </a:xfrm>
        </p:spPr>
        <p:txBody>
          <a:bodyPr/>
          <a:lstStyle/>
          <a:p>
            <a:r>
              <a:rPr lang="zh-CN" altLang="en-US" dirty="0"/>
              <a:t>所谓数据权限，即特定范围的用户查看特定范围的数据</a:t>
            </a:r>
            <a:r>
              <a:rPr lang="zh-CN" altLang="en-US" dirty="0" smtClean="0"/>
              <a:t>。</a:t>
            </a:r>
            <a:endParaRPr lang="en-US" altLang="zh-CN" dirty="0" smtClean="0"/>
          </a:p>
          <a:p>
            <a:r>
              <a:rPr lang="zh-CN" altLang="en-US" dirty="0" smtClean="0"/>
              <a:t>通过</a:t>
            </a:r>
            <a:r>
              <a:rPr lang="zh-CN" altLang="en-US" dirty="0"/>
              <a:t>在拦截器技术，</a:t>
            </a:r>
            <a:r>
              <a:rPr lang="en-US" altLang="zh-CN" dirty="0"/>
              <a:t>LCP</a:t>
            </a:r>
            <a:r>
              <a:rPr lang="zh-CN" altLang="en-US" dirty="0"/>
              <a:t>在</a:t>
            </a:r>
            <a:r>
              <a:rPr lang="en-US" altLang="zh-CN" dirty="0"/>
              <a:t>Mapper</a:t>
            </a:r>
            <a:r>
              <a:rPr lang="zh-CN" altLang="en-US" dirty="0"/>
              <a:t>层捕获正常执行的</a:t>
            </a:r>
            <a:r>
              <a:rPr lang="en-US" altLang="zh-CN" dirty="0" err="1"/>
              <a:t>sql</a:t>
            </a:r>
            <a:r>
              <a:rPr lang="zh-CN" altLang="en-US" dirty="0"/>
              <a:t>语句，通过预设参数针对不同用户追加不同的</a:t>
            </a:r>
            <a:r>
              <a:rPr lang="en-US" altLang="zh-CN" dirty="0"/>
              <a:t>where</a:t>
            </a:r>
            <a:r>
              <a:rPr lang="zh-CN" altLang="en-US" dirty="0"/>
              <a:t>条件，使之实现对特定用户特定范围的过滤效果</a:t>
            </a:r>
            <a:r>
              <a:rPr lang="zh-CN" altLang="en-US" dirty="0" smtClean="0"/>
              <a:t>。</a:t>
            </a:r>
            <a:endParaRPr lang="en-US" altLang="zh-CN" dirty="0" smtClean="0"/>
          </a:p>
          <a:p>
            <a:r>
              <a:rPr lang="zh-CN" altLang="en-US" dirty="0"/>
              <a:t>例如，不同部门的资产管理员，只能看到本部门管理范围内的资产</a:t>
            </a:r>
            <a:endParaRPr lang="en-US" altLang="zh-CN" dirty="0" smtClean="0"/>
          </a:p>
        </p:txBody>
      </p:sp>
      <p:pic>
        <p:nvPicPr>
          <p:cNvPr id="5" name="图片 4"/>
          <p:cNvPicPr>
            <a:picLocks noChangeAspect="1"/>
          </p:cNvPicPr>
          <p:nvPr/>
        </p:nvPicPr>
        <p:blipFill>
          <a:blip r:embed="rId2"/>
          <a:stretch>
            <a:fillRect/>
          </a:stretch>
        </p:blipFill>
        <p:spPr>
          <a:xfrm>
            <a:off x="8082628" y="3613180"/>
            <a:ext cx="3582382" cy="1368933"/>
          </a:xfrm>
          <a:prstGeom prst="rect">
            <a:avLst/>
          </a:prstGeom>
          <a:ln>
            <a:solidFill>
              <a:schemeClr val="bg1">
                <a:lumMod val="85000"/>
              </a:schemeClr>
            </a:solidFill>
          </a:ln>
        </p:spPr>
      </p:pic>
      <p:pic>
        <p:nvPicPr>
          <p:cNvPr id="7" name="图片 6"/>
          <p:cNvPicPr>
            <a:picLocks noChangeAspect="1"/>
          </p:cNvPicPr>
          <p:nvPr/>
        </p:nvPicPr>
        <p:blipFill>
          <a:blip r:embed="rId3"/>
          <a:stretch>
            <a:fillRect/>
          </a:stretch>
        </p:blipFill>
        <p:spPr>
          <a:xfrm>
            <a:off x="4159555" y="3613180"/>
            <a:ext cx="3710532" cy="1368934"/>
          </a:xfrm>
          <a:prstGeom prst="rect">
            <a:avLst/>
          </a:prstGeom>
          <a:ln>
            <a:solidFill>
              <a:schemeClr val="bg1">
                <a:lumMod val="85000"/>
              </a:schemeClr>
            </a:solidFill>
          </a:ln>
        </p:spPr>
      </p:pic>
      <p:pic>
        <p:nvPicPr>
          <p:cNvPr id="8" name="图片 7"/>
          <p:cNvPicPr>
            <a:picLocks noChangeAspect="1"/>
          </p:cNvPicPr>
          <p:nvPr/>
        </p:nvPicPr>
        <p:blipFill>
          <a:blip r:embed="rId4"/>
          <a:stretch>
            <a:fillRect/>
          </a:stretch>
        </p:blipFill>
        <p:spPr>
          <a:xfrm>
            <a:off x="229277" y="3613179"/>
            <a:ext cx="3717737" cy="1368934"/>
          </a:xfrm>
          <a:prstGeom prst="rect">
            <a:avLst/>
          </a:prstGeom>
          <a:ln>
            <a:solidFill>
              <a:schemeClr val="bg1">
                <a:lumMod val="85000"/>
              </a:schemeClr>
            </a:solidFill>
          </a:ln>
        </p:spPr>
      </p:pic>
      <p:sp>
        <p:nvSpPr>
          <p:cNvPr id="9" name="副标题 2"/>
          <p:cNvSpPr txBox="1">
            <a:spLocks/>
          </p:cNvSpPr>
          <p:nvPr/>
        </p:nvSpPr>
        <p:spPr>
          <a:xfrm>
            <a:off x="793381" y="5325244"/>
            <a:ext cx="2589528" cy="3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dirty="0" smtClean="0"/>
              <a:t>信息技术部资产管理员</a:t>
            </a:r>
          </a:p>
        </p:txBody>
      </p:sp>
      <p:sp>
        <p:nvSpPr>
          <p:cNvPr id="10" name="副标题 2"/>
          <p:cNvSpPr txBox="1">
            <a:spLocks/>
          </p:cNvSpPr>
          <p:nvPr/>
        </p:nvSpPr>
        <p:spPr>
          <a:xfrm>
            <a:off x="4533391" y="5325244"/>
            <a:ext cx="2589528"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dirty="0" smtClean="0"/>
              <a:t>人事总务部资产管理员</a:t>
            </a:r>
          </a:p>
        </p:txBody>
      </p:sp>
      <p:sp>
        <p:nvSpPr>
          <p:cNvPr id="11" name="副标题 2"/>
          <p:cNvSpPr txBox="1">
            <a:spLocks/>
          </p:cNvSpPr>
          <p:nvPr/>
        </p:nvSpPr>
        <p:spPr>
          <a:xfrm>
            <a:off x="8579055" y="5325244"/>
            <a:ext cx="2589528" cy="41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dirty="0" smtClean="0"/>
              <a:t>运营管理部资产管理员</a:t>
            </a:r>
          </a:p>
        </p:txBody>
      </p:sp>
    </p:spTree>
    <p:extLst>
      <p:ext uri="{BB962C8B-B14F-4D97-AF65-F5344CB8AC3E}">
        <p14:creationId xmlns:p14="http://schemas.microsoft.com/office/powerpoint/2010/main" val="556267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a:t>
            </a:r>
            <a:r>
              <a:rPr lang="zh-CN" altLang="en-US" dirty="0" smtClean="0"/>
              <a:t>权限</a:t>
            </a:r>
            <a:r>
              <a:rPr lang="en-US" altLang="zh-CN" dirty="0" smtClean="0"/>
              <a:t>-</a:t>
            </a:r>
            <a:r>
              <a:rPr lang="zh-CN" altLang="en-US" dirty="0" smtClean="0"/>
              <a:t>无数据权限</a:t>
            </a:r>
            <a:endParaRPr lang="zh-CN" altLang="en-US" dirty="0"/>
          </a:p>
        </p:txBody>
      </p:sp>
      <p:sp>
        <p:nvSpPr>
          <p:cNvPr id="3" name="副标题 2"/>
          <p:cNvSpPr>
            <a:spLocks noGrp="1"/>
          </p:cNvSpPr>
          <p:nvPr>
            <p:ph type="subTitle" idx="1"/>
          </p:nvPr>
        </p:nvSpPr>
        <p:spPr>
          <a:xfrm>
            <a:off x="674965" y="919958"/>
            <a:ext cx="6163717" cy="1020792"/>
          </a:xfrm>
        </p:spPr>
        <p:txBody>
          <a:bodyPr/>
          <a:lstStyle/>
          <a:p>
            <a:r>
              <a:rPr lang="zh-CN" altLang="en-US" dirty="0"/>
              <a:t>当方法未添加数据权限时，查询后将展示所有的</a:t>
            </a:r>
            <a:r>
              <a:rPr lang="zh-CN" altLang="en-US" dirty="0" smtClean="0"/>
              <a:t>数据</a:t>
            </a:r>
            <a:endParaRPr lang="en-US" altLang="zh-CN" dirty="0" smtClean="0"/>
          </a:p>
          <a:p>
            <a:r>
              <a:rPr lang="zh-CN" altLang="en-US" dirty="0" smtClean="0"/>
              <a:t>代码示例</a:t>
            </a:r>
            <a:endParaRPr lang="zh-CN" altLang="en-US" dirty="0"/>
          </a:p>
        </p:txBody>
      </p:sp>
      <p:pic>
        <p:nvPicPr>
          <p:cNvPr id="4" name="图片 3"/>
          <p:cNvPicPr>
            <a:picLocks noChangeAspect="1"/>
          </p:cNvPicPr>
          <p:nvPr/>
        </p:nvPicPr>
        <p:blipFill rotWithShape="1">
          <a:blip r:embed="rId2"/>
          <a:srcRect r="59435"/>
          <a:stretch/>
        </p:blipFill>
        <p:spPr>
          <a:xfrm>
            <a:off x="674965" y="1960281"/>
            <a:ext cx="4262795" cy="550390"/>
          </a:xfrm>
          <a:prstGeom prst="rect">
            <a:avLst/>
          </a:prstGeom>
          <a:ln>
            <a:solidFill>
              <a:schemeClr val="bg1">
                <a:lumMod val="85000"/>
              </a:schemeClr>
            </a:solidFill>
          </a:ln>
        </p:spPr>
      </p:pic>
      <p:pic>
        <p:nvPicPr>
          <p:cNvPr id="6" name="图片 5"/>
          <p:cNvPicPr>
            <a:picLocks noChangeAspect="1"/>
          </p:cNvPicPr>
          <p:nvPr/>
        </p:nvPicPr>
        <p:blipFill>
          <a:blip r:embed="rId3"/>
          <a:stretch>
            <a:fillRect/>
          </a:stretch>
        </p:blipFill>
        <p:spPr>
          <a:xfrm>
            <a:off x="6272010" y="1960281"/>
            <a:ext cx="5699975" cy="4164149"/>
          </a:xfrm>
          <a:prstGeom prst="rect">
            <a:avLst/>
          </a:prstGeom>
          <a:ln>
            <a:solidFill>
              <a:schemeClr val="bg1">
                <a:lumMod val="85000"/>
              </a:schemeClr>
            </a:solidFill>
          </a:ln>
        </p:spPr>
      </p:pic>
      <p:sp>
        <p:nvSpPr>
          <p:cNvPr id="7" name="副标题 2"/>
          <p:cNvSpPr txBox="1">
            <a:spLocks/>
          </p:cNvSpPr>
          <p:nvPr/>
        </p:nvSpPr>
        <p:spPr>
          <a:xfrm>
            <a:off x="6400799" y="1409515"/>
            <a:ext cx="316820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lgn="l" defTabSz="914400" rtl="0" eaLnBrk="1" latinLnBrk="0" hangingPunct="1">
              <a:lnSpc>
                <a:spcPct val="130000"/>
              </a:lnSpc>
              <a:spcBef>
                <a:spcPts val="1000"/>
              </a:spcBef>
              <a:buFontTx/>
              <a:buNone/>
              <a:defRPr lang="zh-CN" altLang="en-US" sz="2000" b="0" kern="1200">
                <a:solidFill>
                  <a:schemeClr val="tx1">
                    <a:lumMod val="75000"/>
                    <a:lumOff val="25000"/>
                  </a:schemeClr>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生成的</a:t>
            </a:r>
            <a:r>
              <a:rPr lang="en-US" altLang="zh-CN" dirty="0" err="1" smtClean="0"/>
              <a:t>sql</a:t>
            </a:r>
            <a:r>
              <a:rPr lang="zh-CN" altLang="en-US" dirty="0" smtClean="0"/>
              <a:t>脚本</a:t>
            </a:r>
            <a:endParaRPr lang="zh-CN" altLang="en-US" dirty="0"/>
          </a:p>
        </p:txBody>
      </p:sp>
    </p:spTree>
    <p:extLst>
      <p:ext uri="{BB962C8B-B14F-4D97-AF65-F5344CB8AC3E}">
        <p14:creationId xmlns:p14="http://schemas.microsoft.com/office/powerpoint/2010/main" val="2270817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339" y="82047"/>
            <a:ext cx="3533783" cy="465926"/>
          </a:xfrm>
        </p:spPr>
        <p:txBody>
          <a:bodyPr/>
          <a:lstStyle/>
          <a:p>
            <a:r>
              <a:rPr lang="zh-CN" altLang="en-US" dirty="0"/>
              <a:t>数据</a:t>
            </a:r>
            <a:r>
              <a:rPr lang="zh-CN" altLang="en-US" dirty="0" smtClean="0"/>
              <a:t>权限</a:t>
            </a:r>
            <a:r>
              <a:rPr lang="en-US" altLang="zh-CN" dirty="0"/>
              <a:t>-</a:t>
            </a:r>
            <a:r>
              <a:rPr lang="zh-CN" altLang="en-US" dirty="0"/>
              <a:t>无数据权限</a:t>
            </a:r>
          </a:p>
        </p:txBody>
      </p:sp>
      <p:sp>
        <p:nvSpPr>
          <p:cNvPr id="3" name="副标题 2"/>
          <p:cNvSpPr>
            <a:spLocks noGrp="1"/>
          </p:cNvSpPr>
          <p:nvPr>
            <p:ph type="subTitle" idx="1"/>
          </p:nvPr>
        </p:nvSpPr>
        <p:spPr>
          <a:xfrm>
            <a:off x="674965" y="958001"/>
            <a:ext cx="7917313" cy="453650"/>
          </a:xfrm>
        </p:spPr>
        <p:txBody>
          <a:bodyPr/>
          <a:lstStyle/>
          <a:p>
            <a:r>
              <a:rPr lang="zh-CN" altLang="en-US" dirty="0"/>
              <a:t>使用效果</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1945" t="30460" r="2974" b="6028"/>
          <a:stretch/>
        </p:blipFill>
        <p:spPr>
          <a:xfrm>
            <a:off x="515154" y="1674252"/>
            <a:ext cx="11204621" cy="4208310"/>
          </a:xfrm>
          <a:prstGeom prst="rect">
            <a:avLst/>
          </a:prstGeom>
          <a:ln>
            <a:solidFill>
              <a:schemeClr val="bg1">
                <a:lumMod val="85000"/>
              </a:schemeClr>
            </a:solidFill>
          </a:ln>
        </p:spPr>
      </p:pic>
    </p:spTree>
    <p:extLst>
      <p:ext uri="{BB962C8B-B14F-4D97-AF65-F5344CB8AC3E}">
        <p14:creationId xmlns:p14="http://schemas.microsoft.com/office/powerpoint/2010/main" val="35991684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11035</TotalTime>
  <Words>5674</Words>
  <Application>Microsoft Office PowerPoint</Application>
  <PresentationFormat>宽屏</PresentationFormat>
  <Paragraphs>1113</Paragraphs>
  <Slides>64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64</vt:i4>
      </vt:variant>
    </vt:vector>
  </HeadingPairs>
  <TitlesOfParts>
    <vt:vector size="78" baseType="lpstr">
      <vt:lpstr>Arial Unicode MS</vt:lpstr>
      <vt:lpstr>ＭＳ Ｐゴシック</vt:lpstr>
      <vt:lpstr>等线</vt:lpstr>
      <vt:lpstr>思源黑体 CN Heavy</vt:lpstr>
      <vt:lpstr>思源黑体 CN Medium</vt:lpstr>
      <vt:lpstr>思源黑体 CN Normal</vt:lpstr>
      <vt:lpstr>宋体</vt:lpstr>
      <vt:lpstr>微软雅黑</vt:lpstr>
      <vt:lpstr>Arial</vt:lpstr>
      <vt:lpstr>Arial Black</vt:lpstr>
      <vt:lpstr>Calibri</vt:lpstr>
      <vt:lpstr>Times New Roman</vt:lpstr>
      <vt:lpstr>Wingdings</vt:lpstr>
      <vt:lpstr>Office 主题</vt:lpstr>
      <vt:lpstr>补正一 通知管理-通知配置</vt:lpstr>
      <vt:lpstr>补正二 通知管理-内置模板</vt:lpstr>
      <vt:lpstr>补正三 数据同步-总体说明</vt:lpstr>
      <vt:lpstr>补正四 数据权限</vt:lpstr>
      <vt:lpstr>数据权限与工作流详解一</vt:lpstr>
      <vt:lpstr>PowerPoint 演示文稿</vt:lpstr>
      <vt:lpstr>数据权限</vt:lpstr>
      <vt:lpstr>数据权限-无数据权限</vt:lpstr>
      <vt:lpstr>数据权限-无数据权限</vt:lpstr>
      <vt:lpstr>数据权限-创建者数据权限</vt:lpstr>
      <vt:lpstr>数据权限-创建者数据权限</vt:lpstr>
      <vt:lpstr>数据权限-创建者数据权限</vt:lpstr>
      <vt:lpstr>数据权限-部门数据权限</vt:lpstr>
      <vt:lpstr>数据权限-部门数据权限</vt:lpstr>
      <vt:lpstr>数据权限-部门数据权限</vt:lpstr>
      <vt:lpstr>数据权限-部门数据权限</vt:lpstr>
      <vt:lpstr>数据权限-通用数据权限</vt:lpstr>
      <vt:lpstr>数据权限-通用数据权限</vt:lpstr>
      <vt:lpstr>数据权限-通用数据权限</vt:lpstr>
      <vt:lpstr>数据权限-通用数据权限</vt:lpstr>
      <vt:lpstr>数据权限-通用数据权限</vt:lpstr>
      <vt:lpstr>数据权限-通用数据权限</vt:lpstr>
      <vt:lpstr>数据权限-通用数据权限</vt:lpstr>
      <vt:lpstr>数据权限-通用数据权限</vt:lpstr>
      <vt:lpstr>数据权限-组合使用</vt:lpstr>
      <vt:lpstr>数据权限-组合使用</vt:lpstr>
      <vt:lpstr>基本概念-什么是工作流</vt:lpstr>
      <vt:lpstr>基本概念-什么是Activiti</vt:lpstr>
      <vt:lpstr>基本概念-什么是Activiti</vt:lpstr>
      <vt:lpstr>基本概念-什么是Activiti</vt:lpstr>
      <vt:lpstr>绘制流程</vt:lpstr>
      <vt:lpstr>绘制流程-流程图例</vt:lpstr>
      <vt:lpstr>绘制流程-流程图例</vt:lpstr>
      <vt:lpstr>绘制流程-流程图例</vt:lpstr>
      <vt:lpstr>绘制流程-流程图例</vt:lpstr>
      <vt:lpstr>绘制流程-流程图例</vt:lpstr>
      <vt:lpstr>绘制流程-流程图例</vt:lpstr>
      <vt:lpstr>绘制流程-流程图例</vt:lpstr>
      <vt:lpstr>绘制流程-图例属性</vt:lpstr>
      <vt:lpstr>绘制流程-图例属性</vt:lpstr>
      <vt:lpstr>绘制流程-图例属性</vt:lpstr>
      <vt:lpstr>绘制流程-图例属性</vt:lpstr>
      <vt:lpstr>绘制流程-图例属性</vt:lpstr>
      <vt:lpstr>绘制流程-图例属性</vt:lpstr>
      <vt:lpstr>绘制流程-图例属性</vt:lpstr>
      <vt:lpstr>绘制流程-图例属性</vt:lpstr>
      <vt:lpstr>绘制流程-执行监听器</vt:lpstr>
      <vt:lpstr>绘制流程-执行监听器</vt:lpstr>
      <vt:lpstr>绘制流程-任务监听器</vt:lpstr>
      <vt:lpstr>绘制流程-任务监听器</vt:lpstr>
      <vt:lpstr>绘制流程-表单属性</vt:lpstr>
      <vt:lpstr>绘制流程-人工任务</vt:lpstr>
      <vt:lpstr>绘制流程-审批按钮</vt:lpstr>
      <vt:lpstr>绘制流程-审批按钮</vt:lpstr>
      <vt:lpstr>绘制流程-审批方式</vt:lpstr>
      <vt:lpstr>绘制流程-审批方式</vt:lpstr>
      <vt:lpstr>绘制流程-审批规则</vt:lpstr>
      <vt:lpstr>绘制流程-审批规则-职能主担</vt:lpstr>
      <vt:lpstr>绘制流程-审批规则-职能主担</vt:lpstr>
      <vt:lpstr>绘制流程-审批规则-职能主担</vt:lpstr>
      <vt:lpstr>绘制流程-审批规则-职能主担</vt:lpstr>
      <vt:lpstr>绘制流程-审批规则-职能主担</vt:lpstr>
      <vt:lpstr>绘制流程-审批规则-职能主担</vt:lpstr>
      <vt:lpstr>后续培训计划</vt:lpstr>
    </vt:vector>
  </TitlesOfParts>
  <Company>szlanyou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卢俊哲(联友科技-IS事业部研发二部M&amp;SC领域)</dc:creator>
  <cp:lastModifiedBy>ljzforever</cp:lastModifiedBy>
  <cp:revision>986</cp:revision>
  <dcterms:created xsi:type="dcterms:W3CDTF">2017-04-23T03:21:31Z</dcterms:created>
  <dcterms:modified xsi:type="dcterms:W3CDTF">2019-11-21T02:09:24Z</dcterms:modified>
</cp:coreProperties>
</file>