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75" r:id="rId2"/>
    <p:sldId id="276" r:id="rId3"/>
    <p:sldId id="492" r:id="rId4"/>
    <p:sldId id="494" r:id="rId5"/>
    <p:sldId id="495" r:id="rId6"/>
    <p:sldId id="496" r:id="rId7"/>
    <p:sldId id="498" r:id="rId8"/>
    <p:sldId id="497" r:id="rId9"/>
    <p:sldId id="499" r:id="rId10"/>
    <p:sldId id="500" r:id="rId11"/>
    <p:sldId id="501" r:id="rId12"/>
    <p:sldId id="502" r:id="rId13"/>
    <p:sldId id="511" r:id="rId14"/>
    <p:sldId id="503" r:id="rId15"/>
    <p:sldId id="504" r:id="rId16"/>
    <p:sldId id="505" r:id="rId17"/>
    <p:sldId id="506" r:id="rId18"/>
    <p:sldId id="507" r:id="rId19"/>
    <p:sldId id="508" r:id="rId20"/>
    <p:sldId id="509" r:id="rId21"/>
    <p:sldId id="510" r:id="rId22"/>
    <p:sldId id="512" r:id="rId23"/>
    <p:sldId id="513" r:id="rId24"/>
    <p:sldId id="514" r:id="rId25"/>
    <p:sldId id="515" r:id="rId26"/>
    <p:sldId id="516" r:id="rId27"/>
    <p:sldId id="517" r:id="rId28"/>
    <p:sldId id="518" r:id="rId29"/>
    <p:sldId id="519" r:id="rId30"/>
    <p:sldId id="520" r:id="rId31"/>
    <p:sldId id="521" r:id="rId32"/>
    <p:sldId id="522" r:id="rId33"/>
    <p:sldId id="523" r:id="rId34"/>
    <p:sldId id="524" r:id="rId35"/>
    <p:sldId id="525" r:id="rId36"/>
    <p:sldId id="526" r:id="rId37"/>
    <p:sldId id="527" r:id="rId38"/>
    <p:sldId id="528" r:id="rId39"/>
    <p:sldId id="529" r:id="rId40"/>
    <p:sldId id="530" r:id="rId41"/>
    <p:sldId id="531" r:id="rId42"/>
    <p:sldId id="532" r:id="rId43"/>
    <p:sldId id="533" r:id="rId44"/>
    <p:sldId id="534" r:id="rId45"/>
    <p:sldId id="535" r:id="rId46"/>
    <p:sldId id="536" r:id="rId47"/>
    <p:sldId id="537" r:id="rId48"/>
    <p:sldId id="538" r:id="rId49"/>
    <p:sldId id="539" r:id="rId50"/>
    <p:sldId id="540" r:id="rId51"/>
    <p:sldId id="541" r:id="rId52"/>
    <p:sldId id="542" r:id="rId53"/>
    <p:sldId id="543" r:id="rId54"/>
    <p:sldId id="544" r:id="rId55"/>
    <p:sldId id="545" r:id="rId56"/>
    <p:sldId id="546" r:id="rId57"/>
    <p:sldId id="547" r:id="rId58"/>
    <p:sldId id="548" r:id="rId59"/>
    <p:sldId id="549" r:id="rId60"/>
    <p:sldId id="550" r:id="rId61"/>
    <p:sldId id="551" r:id="rId62"/>
    <p:sldId id="552" r:id="rId63"/>
    <p:sldId id="553" r:id="rId64"/>
    <p:sldId id="554" r:id="rId65"/>
    <p:sldId id="555" r:id="rId66"/>
    <p:sldId id="556" r:id="rId67"/>
    <p:sldId id="557" r:id="rId68"/>
    <p:sldId id="299"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012F47"/>
    <a:srgbClr val="DFE2EB"/>
    <a:srgbClr val="EF8201"/>
    <a:srgbClr val="FFFFFF"/>
    <a:srgbClr val="F0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napToGrid="0">
      <p:cViewPr varScale="1">
        <p:scale>
          <a:sx n="112" d="100"/>
          <a:sy n="112" d="100"/>
        </p:scale>
        <p:origin x="516"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3CC8C-C665-40A9-9F28-8FBF6A87A0E4}" type="datetimeFigureOut">
              <a:rPr lang="zh-CN" altLang="en-US" smtClean="0"/>
              <a:t>2019/11/21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D020A-4625-45EF-A556-C7886966C965}" type="slidenum">
              <a:rPr lang="zh-CN" altLang="en-US" smtClean="0"/>
              <a:t>‹#›</a:t>
            </a:fld>
            <a:endParaRPr lang="zh-CN" altLang="en-US"/>
          </a:p>
        </p:txBody>
      </p:sp>
    </p:spTree>
    <p:extLst>
      <p:ext uri="{BB962C8B-B14F-4D97-AF65-F5344CB8AC3E}">
        <p14:creationId xmlns:p14="http://schemas.microsoft.com/office/powerpoint/2010/main" val="909710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1682" y="2017059"/>
            <a:ext cx="9144000" cy="931863"/>
          </a:xfrm>
          <a:prstGeom prst="rect">
            <a:avLst/>
          </a:prstGeom>
        </p:spPr>
        <p:txBody>
          <a:bodyPr anchor="ctr"/>
          <a:lstStyle>
            <a:lvl1pPr algn="ctr">
              <a:defRPr lang="zh-CN" altLang="en-US" sz="4000" b="1" kern="1200"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cs"/>
              </a:defRPr>
            </a:lvl1pPr>
          </a:lstStyle>
          <a:p>
            <a:r>
              <a:rPr lang="zh-CN" altLang="en-US" dirty="0" smtClean="0"/>
              <a:t>单击此处编辑封面标题样式</a:t>
            </a:r>
            <a:endParaRPr lang="zh-CN" altLang="en-US" dirty="0"/>
          </a:p>
        </p:txBody>
      </p:sp>
      <p:sp>
        <p:nvSpPr>
          <p:cNvPr id="3" name="副标题 2"/>
          <p:cNvSpPr>
            <a:spLocks noGrp="1"/>
          </p:cNvSpPr>
          <p:nvPr>
            <p:ph type="subTitle" idx="1" hasCustomPrompt="1"/>
          </p:nvPr>
        </p:nvSpPr>
        <p:spPr>
          <a:xfrm>
            <a:off x="6100482" y="3457824"/>
            <a:ext cx="3505200" cy="1363662"/>
          </a:xfrm>
          <a:prstGeom prst="rect">
            <a:avLst/>
          </a:prstGeom>
        </p:spPr>
        <p:txBody>
          <a:bodyPr/>
          <a:lstStyle>
            <a:lvl1pPr marL="0" indent="0" algn="l">
              <a:buNone/>
              <a:defRPr sz="2000">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单击此处编辑封面副标题样式</a:t>
            </a:r>
            <a:endParaRPr lang="zh-CN" altLang="en-US" dirty="0"/>
          </a:p>
        </p:txBody>
      </p:sp>
      <p:sp>
        <p:nvSpPr>
          <p:cNvPr id="6" name="任意多边形 5"/>
          <p:cNvSpPr/>
          <p:nvPr userDrawn="1"/>
        </p:nvSpPr>
        <p:spPr>
          <a:xfrm>
            <a:off x="9212502" y="2017059"/>
            <a:ext cx="2979494" cy="4240865"/>
          </a:xfrm>
          <a:custGeom>
            <a:avLst/>
            <a:gdLst>
              <a:gd name="connsiteX0" fmla="*/ 2979494 w 2979494"/>
              <a:gd name="connsiteY0" fmla="*/ 0 h 4245193"/>
              <a:gd name="connsiteX1" fmla="*/ 2979494 w 2979494"/>
              <a:gd name="connsiteY1" fmla="*/ 4245193 h 4245193"/>
              <a:gd name="connsiteX2" fmla="*/ 0 w 2979494"/>
              <a:gd name="connsiteY2" fmla="*/ 4245193 h 4245193"/>
              <a:gd name="connsiteX3" fmla="*/ 2979494 w 2979494"/>
              <a:gd name="connsiteY3" fmla="*/ 0 h 4245193"/>
            </a:gdLst>
            <a:ahLst/>
            <a:cxnLst>
              <a:cxn ang="0">
                <a:pos x="connsiteX0" y="connsiteY0"/>
              </a:cxn>
              <a:cxn ang="0">
                <a:pos x="connsiteX1" y="connsiteY1"/>
              </a:cxn>
              <a:cxn ang="0">
                <a:pos x="connsiteX2" y="connsiteY2"/>
              </a:cxn>
              <a:cxn ang="0">
                <a:pos x="connsiteX3" y="connsiteY3"/>
              </a:cxn>
            </a:cxnLst>
            <a:rect l="l" t="t" r="r" b="b"/>
            <a:pathLst>
              <a:path w="2979494" h="4245193">
                <a:moveTo>
                  <a:pt x="2979494" y="0"/>
                </a:moveTo>
                <a:lnTo>
                  <a:pt x="2979494" y="4245193"/>
                </a:lnTo>
                <a:lnTo>
                  <a:pt x="0" y="4245193"/>
                </a:lnTo>
                <a:lnTo>
                  <a:pt x="2979494" y="0"/>
                </a:lnTo>
                <a:close/>
              </a:path>
            </a:pathLst>
          </a:custGeom>
          <a:solidFill>
            <a:srgbClr val="DFE2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841" y="424734"/>
            <a:ext cx="3911111" cy="495238"/>
          </a:xfrm>
          <a:prstGeom prst="rect">
            <a:avLst/>
          </a:prstGeom>
        </p:spPr>
      </p:pic>
    </p:spTree>
    <p:extLst>
      <p:ext uri="{BB962C8B-B14F-4D97-AF65-F5344CB8AC3E}">
        <p14:creationId xmlns:p14="http://schemas.microsoft.com/office/powerpoint/2010/main" val="147916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Line 5"/>
          <p:cNvSpPr>
            <a:spLocks noChangeShapeType="1"/>
          </p:cNvSpPr>
          <p:nvPr userDrawn="1"/>
        </p:nvSpPr>
        <p:spPr bwMode="auto">
          <a:xfrm flipV="1">
            <a:off x="3311691" y="164638"/>
            <a:ext cx="0" cy="5952661"/>
          </a:xfrm>
          <a:prstGeom prst="line">
            <a:avLst/>
          </a:prstGeom>
          <a:noFill/>
          <a:ln w="76200">
            <a:solidFill>
              <a:sysClr val="window" lastClr="FFFFFF">
                <a:lumMod val="85000"/>
              </a:sysClr>
            </a:solidFill>
            <a:beve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5163" tIns="42584" rIns="85163" bIns="42584"/>
          <a:lstStyle/>
          <a:p>
            <a:pPr defTabSz="1166677" eaLnBrk="0" hangingPunct="0">
              <a:defRPr/>
            </a:pPr>
            <a:endParaRPr lang="zh-CN" altLang="en-US" sz="2040" kern="0">
              <a:solidFill>
                <a:srgbClr val="000000"/>
              </a:solidFill>
              <a:latin typeface="Arial" panose="020B0604020202020204" pitchFamily="34" charset="0"/>
            </a:endParaRPr>
          </a:p>
        </p:txBody>
      </p:sp>
      <p:sp>
        <p:nvSpPr>
          <p:cNvPr id="6" name="Rectangle 7"/>
          <p:cNvSpPr>
            <a:spLocks noChangeArrowheads="1"/>
          </p:cNvSpPr>
          <p:nvPr userDrawn="1"/>
        </p:nvSpPr>
        <p:spPr bwMode="auto">
          <a:xfrm>
            <a:off x="815937" y="2368077"/>
            <a:ext cx="1565255" cy="82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5163" tIns="42584" rIns="85163" bIns="42584" anchor="ctr">
            <a:spAutoFit/>
          </a:bodyPr>
          <a:lstStyle/>
          <a:p>
            <a:pPr algn="ctr" defTabSz="1166677" eaLnBrk="0" fontAlgn="base" hangingPunct="0">
              <a:spcBef>
                <a:spcPct val="0"/>
              </a:spcBef>
              <a:spcAft>
                <a:spcPct val="0"/>
              </a:spcAft>
              <a:buFont typeface="Arial" panose="020B0604020202020204" pitchFamily="34" charset="0"/>
              <a:buNone/>
            </a:pPr>
            <a:r>
              <a:rPr lang="zh-CN" altLang="en-US" sz="2400" b="1" dirty="0">
                <a:solidFill>
                  <a:srgbClr val="012F47"/>
                </a:solidFill>
                <a:latin typeface="思源黑体 CN Heavy" panose="020B0A00000000000000" pitchFamily="34" charset="-122"/>
                <a:ea typeface="思源黑体 CN Heavy" panose="020B0A00000000000000" pitchFamily="34" charset="-122"/>
                <a:sym typeface="微软雅黑" panose="020B0503020204020204" pitchFamily="34" charset="-122"/>
              </a:rPr>
              <a:t>目录</a:t>
            </a:r>
            <a:r>
              <a:rPr lang="zh-CN" altLang="en-US" sz="2400" b="1" dirty="0">
                <a:solidFill>
                  <a:srgbClr val="000000"/>
                </a:solidFill>
                <a:latin typeface="思源黑体 CN Heavy" panose="020B0A00000000000000" pitchFamily="34" charset="-122"/>
                <a:ea typeface="思源黑体 CN Heavy" panose="020B0A00000000000000" pitchFamily="34" charset="-122"/>
                <a:sym typeface="微软雅黑" panose="020B0503020204020204" pitchFamily="34" charset="-122"/>
              </a:rPr>
              <a:t> </a:t>
            </a:r>
          </a:p>
          <a:p>
            <a:pPr algn="ctr" defTabSz="1166677" eaLnBrk="0" fontAlgn="base" hangingPunct="0">
              <a:spcBef>
                <a:spcPct val="0"/>
              </a:spcBef>
              <a:spcAft>
                <a:spcPct val="0"/>
              </a:spcAft>
              <a:buFont typeface="Arial" panose="020B0604020202020204" pitchFamily="34" charset="0"/>
              <a:buNone/>
            </a:pPr>
            <a:r>
              <a:rPr lang="en-US" altLang="zh-CN" sz="2400" b="1" dirty="0">
                <a:solidFill>
                  <a:srgbClr val="012F47"/>
                </a:solidFill>
                <a:latin typeface="思源黑体 CN Heavy" panose="020B0A00000000000000" pitchFamily="34" charset="-122"/>
                <a:ea typeface="思源黑体 CN Heavy" panose="020B0A00000000000000" pitchFamily="34" charset="-122"/>
                <a:sym typeface="微软雅黑" panose="020B0503020204020204" pitchFamily="34" charset="-122"/>
              </a:rPr>
              <a:t>Contents</a:t>
            </a:r>
            <a:endParaRPr lang="zh-CN" altLang="en-US" sz="2400" dirty="0">
              <a:solidFill>
                <a:srgbClr val="012F47"/>
              </a:solidFill>
              <a:latin typeface="思源黑体 CN Heavy" panose="020B0A00000000000000" pitchFamily="34" charset="-122"/>
              <a:ea typeface="思源黑体 CN Heavy" panose="020B0A00000000000000" pitchFamily="34" charset="-122"/>
            </a:endParaRPr>
          </a:p>
        </p:txBody>
      </p:sp>
      <p:sp>
        <p:nvSpPr>
          <p:cNvPr id="7" name="文本占位符 2"/>
          <p:cNvSpPr>
            <a:spLocks noGrp="1"/>
          </p:cNvSpPr>
          <p:nvPr>
            <p:ph type="body" sz="quarter" idx="10" hasCustomPrompt="1"/>
          </p:nvPr>
        </p:nvSpPr>
        <p:spPr>
          <a:xfrm>
            <a:off x="4463819" y="2276872"/>
            <a:ext cx="5537299" cy="1007072"/>
          </a:xfrm>
          <a:prstGeom prst="rect">
            <a:avLst/>
          </a:prstGeom>
        </p:spPr>
        <p:txBody>
          <a:bodyPr anchor="ctr"/>
          <a:lstStyle>
            <a:lvl1pPr marL="0" indent="-431989">
              <a:lnSpc>
                <a:spcPct val="150000"/>
              </a:lnSpc>
              <a:buClr>
                <a:srgbClr val="EF8201"/>
              </a:buClr>
              <a:buFont typeface="Wingdings" panose="05000000000000000000" pitchFamily="2" charset="2"/>
              <a:buChar char="n"/>
              <a:defRPr sz="2000" b="1">
                <a:latin typeface="思源黑体 CN Medium" panose="020B0600000000000000" pitchFamily="34" charset="-122"/>
                <a:ea typeface="思源黑体 CN Medium" panose="020B0600000000000000" pitchFamily="34" charset="-122"/>
              </a:defRPr>
            </a:lvl1pPr>
            <a:lvl2pPr>
              <a:defRPr sz="2667">
                <a:latin typeface="微软雅黑" panose="020B0503020204020204" pitchFamily="34" charset="-122"/>
                <a:ea typeface="微软雅黑" panose="020B0503020204020204" pitchFamily="34" charset="-122"/>
              </a:defRPr>
            </a:lvl2pPr>
            <a:lvl3pPr>
              <a:defRPr sz="2667">
                <a:latin typeface="微软雅黑" panose="020B0503020204020204" pitchFamily="34" charset="-122"/>
                <a:ea typeface="微软雅黑" panose="020B0503020204020204" pitchFamily="34" charset="-122"/>
              </a:defRPr>
            </a:lvl3pPr>
            <a:lvl4pPr>
              <a:defRPr sz="2667">
                <a:latin typeface="微软雅黑" panose="020B0503020204020204" pitchFamily="34" charset="-122"/>
                <a:ea typeface="微软雅黑" panose="020B0503020204020204" pitchFamily="34" charset="-122"/>
              </a:defRPr>
            </a:lvl4pPr>
            <a:lvl5pPr>
              <a:defRPr sz="2667">
                <a:latin typeface="微软雅黑" panose="020B0503020204020204" pitchFamily="34" charset="-122"/>
                <a:ea typeface="微软雅黑" panose="020B0503020204020204" pitchFamily="34" charset="-122"/>
              </a:defRPr>
            </a:lvl5pPr>
          </a:lstStyle>
          <a:p>
            <a:pPr lvl="0"/>
            <a:r>
              <a:rPr lang="zh-CN" altLang="en-US" dirty="0" smtClean="0"/>
              <a:t>单击此处编辑标题样式</a:t>
            </a: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160108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143339" y="82047"/>
            <a:ext cx="3746982" cy="46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372" tIns="38686" rIns="77372" bIns="38686" anchor="ctr">
            <a:spAutoFit/>
          </a:bodyPr>
          <a:lstStyle>
            <a:lvl1pPr algn="l">
              <a:defRPr lang="zh-CN" altLang="en-US" sz="28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cs"/>
              </a:defRPr>
            </a:lvl1pPr>
          </a:lstStyle>
          <a:p>
            <a:pPr marL="0" lvl="0">
              <a:spcBef>
                <a:spcPct val="50000"/>
              </a:spcBef>
            </a:pPr>
            <a:r>
              <a:rPr lang="zh-CN" altLang="en-US" dirty="0" smtClean="0"/>
              <a:t>单击此处编辑标题样式</a:t>
            </a:r>
            <a:endParaRPr lang="zh-CN" altLang="en-US" dirty="0"/>
          </a:p>
        </p:txBody>
      </p:sp>
      <p:sp>
        <p:nvSpPr>
          <p:cNvPr id="6" name="副标题 2"/>
          <p:cNvSpPr>
            <a:spLocks noGrp="1"/>
          </p:cNvSpPr>
          <p:nvPr>
            <p:ph type="subTitle" idx="1" hasCustomPrompt="1"/>
          </p:nvPr>
        </p:nvSpPr>
        <p:spPr>
          <a:xfrm>
            <a:off x="674965" y="1370125"/>
            <a:ext cx="79173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nSpc>
                <a:spcPct val="130000"/>
              </a:lnSpc>
              <a:buFontTx/>
              <a:buNone/>
              <a:defRPr lang="zh-CN" altLang="en-US" sz="2000" b="0">
                <a:solidFill>
                  <a:schemeClr val="tx1">
                    <a:lumMod val="75000"/>
                    <a:lumOff val="25000"/>
                  </a:schemeClr>
                </a:solidFill>
                <a:latin typeface="思源黑体 CN Normal" panose="020B0400000000000000" pitchFamily="34" charset="-122"/>
                <a:ea typeface="思源黑体 CN Normal" panose="020B0400000000000000" pitchFamily="34" charset="-122"/>
              </a:defRPr>
            </a:lvl1pPr>
          </a:lstStyle>
          <a:p>
            <a:pPr marL="0" lvl="0">
              <a:lnSpc>
                <a:spcPct val="150000"/>
              </a:lnSpc>
            </a:pPr>
            <a:r>
              <a:rPr lang="zh-CN" altLang="en-US" dirty="0" smtClean="0"/>
              <a:t>单击此处编辑内容样式</a:t>
            </a:r>
            <a:endParaRPr lang="zh-CN" altLang="en-US" dirty="0"/>
          </a:p>
        </p:txBody>
      </p:sp>
      <p:cxnSp>
        <p:nvCxnSpPr>
          <p:cNvPr id="7" name="直接连接符 6"/>
          <p:cNvCxnSpPr/>
          <p:nvPr userDrawn="1"/>
        </p:nvCxnSpPr>
        <p:spPr bwMode="auto">
          <a:xfrm>
            <a:off x="-662" y="644691"/>
            <a:ext cx="5712619" cy="0"/>
          </a:xfrm>
          <a:prstGeom prst="line">
            <a:avLst/>
          </a:prstGeom>
          <a:gradFill rotWithShape="0">
            <a:gsLst>
              <a:gs pos="0">
                <a:srgbClr val="FFFFFF"/>
              </a:gs>
              <a:gs pos="29999">
                <a:srgbClr val="FF0000"/>
              </a:gs>
              <a:gs pos="100000">
                <a:srgbClr val="C00000"/>
              </a:gs>
            </a:gsLst>
            <a:lin ang="5400000" scaled="1"/>
          </a:gradFill>
          <a:ln w="25400" cap="flat" cmpd="sng" algn="ctr">
            <a:solidFill>
              <a:srgbClr val="012F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377909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6" name="Picture 9" descr="PE01561_"/>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24192" y="3621022"/>
            <a:ext cx="3744416" cy="248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userDrawn="1"/>
        </p:nvSpPr>
        <p:spPr bwMode="auto">
          <a:xfrm>
            <a:off x="548747" y="1044155"/>
            <a:ext cx="4243726"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Times New Roman" panose="02020603050405020304" pitchFamily="18" charset="0"/>
                <a:ea typeface="宋体" panose="02010600030101010101" pitchFamily="2" charset="-122"/>
              </a:defRPr>
            </a:lvl1pPr>
            <a:lvl2pPr marL="742950" indent="-285750">
              <a:defRPr sz="1200">
                <a:solidFill>
                  <a:schemeClr val="tx1"/>
                </a:solidFill>
                <a:latin typeface="Times New Roman" panose="02020603050405020304" pitchFamily="18" charset="0"/>
                <a:ea typeface="宋体" panose="02010600030101010101" pitchFamily="2" charset="-122"/>
              </a:defRPr>
            </a:lvl2pPr>
            <a:lvl3pPr marL="1143000" indent="-228600">
              <a:defRPr sz="1200">
                <a:solidFill>
                  <a:schemeClr val="tx1"/>
                </a:solidFill>
                <a:latin typeface="Times New Roman" panose="02020603050405020304" pitchFamily="18" charset="0"/>
                <a:ea typeface="宋体" panose="02010600030101010101" pitchFamily="2" charset="-122"/>
              </a:defRPr>
            </a:lvl3pPr>
            <a:lvl4pPr marL="1600200" indent="-228600">
              <a:defRPr sz="1200">
                <a:solidFill>
                  <a:schemeClr val="tx1"/>
                </a:solidFill>
                <a:latin typeface="Times New Roman" panose="02020603050405020304" pitchFamily="18" charset="0"/>
                <a:ea typeface="宋体" panose="02010600030101010101" pitchFamily="2" charset="-122"/>
              </a:defRPr>
            </a:lvl4pPr>
            <a:lvl5pPr marL="2057400" indent="-22860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333" b="1" i="1" dirty="0">
                <a:solidFill>
                  <a:schemeClr val="tx1">
                    <a:lumMod val="75000"/>
                    <a:lumOff val="25000"/>
                  </a:schemeClr>
                </a:solidFill>
                <a:effectLst>
                  <a:outerShdw blurRad="38100" dist="38100" dir="2700000" algn="tl">
                    <a:srgbClr val="C0C0C0"/>
                  </a:outerShdw>
                </a:effectLst>
                <a:latin typeface="Arial Black" panose="020B0A04020102020204" pitchFamily="34" charset="0"/>
              </a:rPr>
              <a:t>Thank you</a:t>
            </a:r>
            <a:r>
              <a:rPr lang="en-US" altLang="zh-CN" sz="5333" b="1" dirty="0">
                <a:solidFill>
                  <a:schemeClr val="tx1">
                    <a:lumMod val="75000"/>
                    <a:lumOff val="25000"/>
                  </a:schemeClr>
                </a:solidFill>
                <a:effectLst>
                  <a:outerShdw blurRad="38100" dist="38100" dir="2700000" algn="tl">
                    <a:srgbClr val="C0C0C0"/>
                  </a:outerShdw>
                </a:effectLst>
              </a:rPr>
              <a:t> </a:t>
            </a:r>
          </a:p>
        </p:txBody>
      </p:sp>
      <p:sp>
        <p:nvSpPr>
          <p:cNvPr id="8" name="Text Box 11"/>
          <p:cNvSpPr txBox="1">
            <a:spLocks noChangeArrowheads="1"/>
          </p:cNvSpPr>
          <p:nvPr userDrawn="1"/>
        </p:nvSpPr>
        <p:spPr bwMode="auto">
          <a:xfrm>
            <a:off x="4861929" y="2692595"/>
            <a:ext cx="2064989"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Times New Roman" panose="02020603050405020304" pitchFamily="18" charset="0"/>
                <a:ea typeface="宋体" panose="02010600030101010101" pitchFamily="2" charset="-122"/>
              </a:defRPr>
            </a:lvl1pPr>
            <a:lvl2pPr marL="742950" indent="-285750">
              <a:defRPr sz="1200">
                <a:solidFill>
                  <a:schemeClr val="tx1"/>
                </a:solidFill>
                <a:latin typeface="Times New Roman" panose="02020603050405020304" pitchFamily="18" charset="0"/>
                <a:ea typeface="宋体" panose="02010600030101010101" pitchFamily="2" charset="-122"/>
              </a:defRPr>
            </a:lvl2pPr>
            <a:lvl3pPr marL="1143000" indent="-228600">
              <a:defRPr sz="1200">
                <a:solidFill>
                  <a:schemeClr val="tx1"/>
                </a:solidFill>
                <a:latin typeface="Times New Roman" panose="02020603050405020304" pitchFamily="18" charset="0"/>
                <a:ea typeface="宋体" panose="02010600030101010101" pitchFamily="2" charset="-122"/>
              </a:defRPr>
            </a:lvl3pPr>
            <a:lvl4pPr marL="1600200" indent="-228600">
              <a:defRPr sz="1200">
                <a:solidFill>
                  <a:schemeClr val="tx1"/>
                </a:solidFill>
                <a:latin typeface="Times New Roman" panose="02020603050405020304" pitchFamily="18" charset="0"/>
                <a:ea typeface="宋体" panose="02010600030101010101" pitchFamily="2" charset="-122"/>
              </a:defRPr>
            </a:lvl4pPr>
            <a:lvl5pPr marL="2057400" indent="-22860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333" b="1" i="1" dirty="0">
                <a:solidFill>
                  <a:srgbClr val="FF0000"/>
                </a:solidFill>
                <a:effectLst>
                  <a:outerShdw blurRad="38100" dist="38100" dir="2700000" algn="tl">
                    <a:srgbClr val="C0C0C0"/>
                  </a:outerShdw>
                </a:effectLst>
                <a:latin typeface="Arial Black" panose="020B0A04020102020204" pitchFamily="34" charset="0"/>
              </a:rPr>
              <a:t>Q</a:t>
            </a:r>
            <a:r>
              <a:rPr lang="en-US" altLang="zh-CN" sz="5333" b="1" i="1" dirty="0">
                <a:solidFill>
                  <a:srgbClr val="3366FF"/>
                </a:solidFill>
                <a:effectLst>
                  <a:outerShdw blurRad="38100" dist="38100" dir="2700000" algn="tl">
                    <a:srgbClr val="C0C0C0"/>
                  </a:outerShdw>
                </a:effectLst>
                <a:latin typeface="Arial Black" panose="020B0A04020102020204" pitchFamily="34" charset="0"/>
              </a:rPr>
              <a:t>&amp;</a:t>
            </a:r>
            <a:r>
              <a:rPr lang="en-US" altLang="zh-CN" sz="5333" b="1" i="1" dirty="0">
                <a:solidFill>
                  <a:srgbClr val="33CC33"/>
                </a:solidFill>
                <a:effectLst>
                  <a:outerShdw blurRad="38100" dist="38100" dir="2700000" algn="tl">
                    <a:srgbClr val="C0C0C0"/>
                  </a:outerShdw>
                </a:effectLst>
                <a:latin typeface="Arial Black" panose="020B0A04020102020204" pitchFamily="34" charset="0"/>
              </a:rPr>
              <a:t>A</a:t>
            </a:r>
            <a:r>
              <a:rPr lang="en-US" altLang="zh-CN" sz="5333" b="1" dirty="0">
                <a:effectLst>
                  <a:outerShdw blurRad="38100" dist="38100" dir="2700000" algn="tl">
                    <a:srgbClr val="C0C0C0"/>
                  </a:outerShdw>
                </a:effectLst>
              </a:rPr>
              <a:t> </a:t>
            </a:r>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113332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领导指摘">
    <p:spTree>
      <p:nvGrpSpPr>
        <p:cNvPr id="1" name=""/>
        <p:cNvGrpSpPr/>
        <p:nvPr/>
      </p:nvGrpSpPr>
      <p:grpSpPr>
        <a:xfrm>
          <a:off x="0" y="0"/>
          <a:ext cx="0" cy="0"/>
          <a:chOff x="0" y="0"/>
          <a:chExt cx="0" cy="0"/>
        </a:xfrm>
      </p:grpSpPr>
      <p:sp>
        <p:nvSpPr>
          <p:cNvPr id="3" name="矩形 106"/>
          <p:cNvSpPr>
            <a:spLocks noChangeArrowheads="1"/>
          </p:cNvSpPr>
          <p:nvPr userDrawn="1"/>
        </p:nvSpPr>
        <p:spPr bwMode="auto">
          <a:xfrm>
            <a:off x="3119669" y="1983712"/>
            <a:ext cx="5468224" cy="93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163" tIns="51581" rIns="103163" bIns="5158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rPr>
              <a:t>领 导 指 摘</a:t>
            </a:r>
            <a:endParaRPr lang="zh-CN" altLang="en-US" sz="54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428491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附件">
    <p:spTree>
      <p:nvGrpSpPr>
        <p:cNvPr id="1" name=""/>
        <p:cNvGrpSpPr/>
        <p:nvPr/>
      </p:nvGrpSpPr>
      <p:grpSpPr>
        <a:xfrm>
          <a:off x="0" y="0"/>
          <a:ext cx="0" cy="0"/>
          <a:chOff x="0" y="0"/>
          <a:chExt cx="0" cy="0"/>
        </a:xfrm>
      </p:grpSpPr>
      <p:sp>
        <p:nvSpPr>
          <p:cNvPr id="4" name="矩形 106"/>
          <p:cNvSpPr>
            <a:spLocks noChangeArrowheads="1"/>
          </p:cNvSpPr>
          <p:nvPr userDrawn="1"/>
        </p:nvSpPr>
        <p:spPr bwMode="auto">
          <a:xfrm>
            <a:off x="3311691" y="1983712"/>
            <a:ext cx="5468224" cy="93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163" tIns="51581" rIns="103163" bIns="5158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rPr>
              <a:t>附   件</a:t>
            </a:r>
            <a:endParaRPr lang="zh-CN" altLang="en-US" sz="54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284620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正方形/長方形 2"/>
          <p:cNvSpPr/>
          <p:nvPr userDrawn="1"/>
        </p:nvSpPr>
        <p:spPr>
          <a:xfrm>
            <a:off x="0" y="0"/>
            <a:ext cx="12192000" cy="6858000"/>
          </a:xfrm>
          <a:prstGeom prst="rect">
            <a:avLst/>
          </a:prstGeom>
          <a:gradFill flip="none" rotWithShape="1">
            <a:gsLst>
              <a:gs pos="0">
                <a:schemeClr val="bg1">
                  <a:lumMod val="85000"/>
                </a:schemeClr>
              </a:gs>
              <a:gs pos="43000">
                <a:schemeClr val="bg1">
                  <a:lumMod val="46000"/>
                  <a:lumOff val="54000"/>
                  <a:alpha val="3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15"/>
          </a:p>
        </p:txBody>
      </p:sp>
      <p:sp>
        <p:nvSpPr>
          <p:cNvPr id="4" name="矩形 3"/>
          <p:cNvSpPr/>
          <p:nvPr userDrawn="1"/>
        </p:nvSpPr>
        <p:spPr>
          <a:xfrm>
            <a:off x="0" y="6262255"/>
            <a:ext cx="12191996" cy="595745"/>
          </a:xfrm>
          <a:prstGeom prst="rect">
            <a:avLst/>
          </a:prstGeom>
          <a:solidFill>
            <a:srgbClr val="EF8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userDrawn="1"/>
        </p:nvSpPr>
        <p:spPr>
          <a:xfrm>
            <a:off x="8794376" y="6262254"/>
            <a:ext cx="3397620" cy="595746"/>
          </a:xfrm>
          <a:custGeom>
            <a:avLst/>
            <a:gdLst>
              <a:gd name="connsiteX0" fmla="*/ 418126 w 3397620"/>
              <a:gd name="connsiteY0" fmla="*/ 0 h 595747"/>
              <a:gd name="connsiteX1" fmla="*/ 3397620 w 3397620"/>
              <a:gd name="connsiteY1" fmla="*/ 0 h 595747"/>
              <a:gd name="connsiteX2" fmla="*/ 3397620 w 3397620"/>
              <a:gd name="connsiteY2" fmla="*/ 595747 h 595747"/>
              <a:gd name="connsiteX3" fmla="*/ 0 w 3397620"/>
              <a:gd name="connsiteY3" fmla="*/ 595747 h 595747"/>
              <a:gd name="connsiteX4" fmla="*/ 418126 w 3397620"/>
              <a:gd name="connsiteY4" fmla="*/ 0 h 59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7620" h="595747">
                <a:moveTo>
                  <a:pt x="418126" y="0"/>
                </a:moveTo>
                <a:lnTo>
                  <a:pt x="3397620" y="0"/>
                </a:lnTo>
                <a:lnTo>
                  <a:pt x="3397620" y="595747"/>
                </a:lnTo>
                <a:lnTo>
                  <a:pt x="0" y="595747"/>
                </a:lnTo>
                <a:lnTo>
                  <a:pt x="418126" y="0"/>
                </a:lnTo>
                <a:close/>
              </a:path>
            </a:pathLst>
          </a:custGeom>
          <a:solidFill>
            <a:srgbClr val="01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userDrawn="1"/>
        </p:nvSpPr>
        <p:spPr>
          <a:xfrm>
            <a:off x="9835904" y="6406236"/>
            <a:ext cx="2067601" cy="307777"/>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专业 ● 服务 ● 共创价值</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8" name="灯片编号占位符 7"/>
          <p:cNvSpPr txBox="1">
            <a:spLocks/>
          </p:cNvSpPr>
          <p:nvPr userDrawn="1"/>
        </p:nvSpPr>
        <p:spPr>
          <a:xfrm>
            <a:off x="8289546" y="6406236"/>
            <a:ext cx="50482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866B30-BDE5-4977-9A7E-1A0FEAD1CAC5}" type="slidenum">
              <a:rPr lang="zh-CN" altLang="en-US" sz="1800" kern="1200" smtClean="0">
                <a:solidFill>
                  <a:schemeClr val="bg1"/>
                </a:solidFill>
                <a:latin typeface="微软雅黑" panose="020B0503020204020204" pitchFamily="34" charset="-122"/>
                <a:ea typeface="微软雅黑" panose="020B0503020204020204" pitchFamily="34" charset="-122"/>
                <a:cs typeface="+mn-cs"/>
              </a:rPr>
              <a:pPr algn="ctr"/>
              <a:t>‹#›</a:t>
            </a:fld>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20057434"/>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52"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工作</a:t>
            </a:r>
            <a:r>
              <a:rPr lang="zh-CN" altLang="en-US" dirty="0" smtClean="0"/>
              <a:t>流</a:t>
            </a:r>
            <a:r>
              <a:rPr lang="zh-CN" altLang="en-US" dirty="0" smtClean="0"/>
              <a:t>详解二</a:t>
            </a:r>
            <a:endParaRPr lang="zh-CN" altLang="en-US" sz="2400" dirty="0"/>
          </a:p>
        </p:txBody>
      </p:sp>
      <p:sp>
        <p:nvSpPr>
          <p:cNvPr id="3" name="副标题 2"/>
          <p:cNvSpPr>
            <a:spLocks noGrp="1"/>
          </p:cNvSpPr>
          <p:nvPr>
            <p:ph type="subTitle" idx="1"/>
          </p:nvPr>
        </p:nvSpPr>
        <p:spPr>
          <a:xfrm>
            <a:off x="6100481" y="3457824"/>
            <a:ext cx="3620167" cy="1363662"/>
          </a:xfrm>
        </p:spPr>
        <p:txBody>
          <a:bodyPr/>
          <a:lstStyle/>
          <a:p>
            <a:r>
              <a:rPr lang="zh-CN" altLang="en-US" dirty="0"/>
              <a:t>编制单位：信息技术部</a:t>
            </a:r>
          </a:p>
          <a:p>
            <a:r>
              <a:rPr lang="zh-CN" altLang="en-US" dirty="0"/>
              <a:t>编  制  人：卢俊哲</a:t>
            </a:r>
          </a:p>
          <a:p>
            <a:r>
              <a:rPr lang="zh-CN" altLang="en-US" dirty="0"/>
              <a:t>编制日期：</a:t>
            </a:r>
            <a:r>
              <a:rPr lang="en-US" altLang="zh-CN" dirty="0" smtClean="0"/>
              <a:t>2019</a:t>
            </a:r>
            <a:r>
              <a:rPr lang="zh-CN" altLang="en-US" dirty="0" smtClean="0"/>
              <a:t>年</a:t>
            </a:r>
            <a:r>
              <a:rPr lang="en-US" altLang="zh-CN" dirty="0" smtClean="0"/>
              <a:t>11</a:t>
            </a:r>
            <a:r>
              <a:rPr lang="zh-CN" altLang="en-US" dirty="0" smtClean="0"/>
              <a:t>月</a:t>
            </a:r>
            <a:r>
              <a:rPr lang="en-US" altLang="zh-CN" dirty="0" smtClean="0"/>
              <a:t>21</a:t>
            </a:r>
            <a:r>
              <a:rPr lang="zh-CN" altLang="en-US" dirty="0" smtClean="0"/>
              <a:t>号</a:t>
            </a:r>
            <a:endParaRPr lang="zh-CN" altLang="en-US" dirty="0"/>
          </a:p>
        </p:txBody>
      </p:sp>
    </p:spTree>
    <p:extLst>
      <p:ext uri="{BB962C8B-B14F-4D97-AF65-F5344CB8AC3E}">
        <p14:creationId xmlns:p14="http://schemas.microsoft.com/office/powerpoint/2010/main" val="3050163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抄送人管理</a:t>
            </a:r>
          </a:p>
        </p:txBody>
      </p:sp>
      <p:sp>
        <p:nvSpPr>
          <p:cNvPr id="3" name="副标题 2"/>
          <p:cNvSpPr>
            <a:spLocks noGrp="1"/>
          </p:cNvSpPr>
          <p:nvPr>
            <p:ph type="subTitle" idx="1"/>
          </p:nvPr>
        </p:nvSpPr>
        <p:spPr>
          <a:xfrm>
            <a:off x="597692" y="970880"/>
            <a:ext cx="11109204" cy="1420902"/>
          </a:xfrm>
        </p:spPr>
        <p:txBody>
          <a:bodyPr/>
          <a:lstStyle/>
          <a:p>
            <a:r>
              <a:rPr lang="zh-CN" altLang="en-US" b="1" dirty="0"/>
              <a:t>预先配置</a:t>
            </a:r>
          </a:p>
          <a:p>
            <a:r>
              <a:rPr lang="zh-CN" altLang="en-US" dirty="0"/>
              <a:t>在流程定义时，在节点上配置自动抄送人。默认当流程进入某环节前工作流引擎自动发出抄送，如果需要当节点审批通过时抄送，需要在节点上添加表单变量配置</a:t>
            </a:r>
            <a:r>
              <a:rPr lang="zh-CN" altLang="en-US" dirty="0" smtClean="0"/>
              <a:t>：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02567300"/>
              </p:ext>
            </p:extLst>
          </p:nvPr>
        </p:nvGraphicFramePr>
        <p:xfrm>
          <a:off x="1107580" y="2954054"/>
          <a:ext cx="10019766" cy="1849766"/>
        </p:xfrm>
        <a:graphic>
          <a:graphicData uri="http://schemas.openxmlformats.org/drawingml/2006/table">
            <a:tbl>
              <a:tblPr/>
              <a:tblGrid>
                <a:gridCol w="2504942">
                  <a:extLst>
                    <a:ext uri="{9D8B030D-6E8A-4147-A177-3AD203B41FA5}">
                      <a16:colId xmlns:a16="http://schemas.microsoft.com/office/drawing/2014/main" val="1980027962"/>
                    </a:ext>
                  </a:extLst>
                </a:gridCol>
                <a:gridCol w="1399038">
                  <a:extLst>
                    <a:ext uri="{9D8B030D-6E8A-4147-A177-3AD203B41FA5}">
                      <a16:colId xmlns:a16="http://schemas.microsoft.com/office/drawing/2014/main" val="3727369679"/>
                    </a:ext>
                  </a:extLst>
                </a:gridCol>
                <a:gridCol w="1132553">
                  <a:extLst>
                    <a:ext uri="{9D8B030D-6E8A-4147-A177-3AD203B41FA5}">
                      <a16:colId xmlns:a16="http://schemas.microsoft.com/office/drawing/2014/main" val="843985713"/>
                    </a:ext>
                  </a:extLst>
                </a:gridCol>
                <a:gridCol w="4983233">
                  <a:extLst>
                    <a:ext uri="{9D8B030D-6E8A-4147-A177-3AD203B41FA5}">
                      <a16:colId xmlns:a16="http://schemas.microsoft.com/office/drawing/2014/main" val="4264407316"/>
                    </a:ext>
                  </a:extLst>
                </a:gridCol>
              </a:tblGrid>
              <a:tr h="482769">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表单变量</a:t>
                      </a:r>
                      <a:r>
                        <a:rPr 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79628074"/>
                  </a:ext>
                </a:extLst>
              </a:tr>
              <a:tr h="1366997">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CC_AFTER_CREATE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默认值为</a:t>
                      </a:r>
                      <a:r>
                        <a:rPr lang="en-US" altLang="zh-CN" sz="1600" b="0" i="0" u="none" strike="noStrike" dirty="0">
                          <a:solidFill>
                            <a:srgbClr val="000000"/>
                          </a:solidFill>
                          <a:effectLst/>
                          <a:latin typeface="思源黑体 CN Normal" panose="020B0400000000000000" pitchFamily="34" charset="-122"/>
                          <a:ea typeface="思源黑体 CN Normal" panose="020B0400000000000000" pitchFamily="34" charset="-122"/>
                        </a:rPr>
                        <a:t>Y</a:t>
                      </a: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任务创建后即发送抄送，</a:t>
                      </a:r>
                      <a:r>
                        <a:rPr lang="en-US" altLang="zh-CN" sz="1600" b="0" i="0" u="none" strike="noStrike" dirty="0">
                          <a:solidFill>
                            <a:srgbClr val="000000"/>
                          </a:solidFill>
                          <a:effectLst/>
                          <a:latin typeface="思源黑体 CN Normal" panose="020B0400000000000000" pitchFamily="34" charset="-122"/>
                          <a:ea typeface="思源黑体 CN Normal" panose="020B0400000000000000" pitchFamily="34" charset="-122"/>
                        </a:rPr>
                        <a:t>N</a:t>
                      </a: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表示节点审批通过时发送抄送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933379"/>
                  </a:ext>
                </a:extLst>
              </a:tr>
            </a:tbl>
          </a:graphicData>
        </a:graphic>
      </p:graphicFrame>
    </p:spTree>
    <p:extLst>
      <p:ext uri="{BB962C8B-B14F-4D97-AF65-F5344CB8AC3E}">
        <p14:creationId xmlns:p14="http://schemas.microsoft.com/office/powerpoint/2010/main" val="3463607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抄送人管理</a:t>
            </a:r>
          </a:p>
        </p:txBody>
      </p:sp>
      <p:sp>
        <p:nvSpPr>
          <p:cNvPr id="3" name="副标题 2"/>
          <p:cNvSpPr>
            <a:spLocks noGrp="1"/>
          </p:cNvSpPr>
          <p:nvPr>
            <p:ph type="subTitle" idx="1"/>
          </p:nvPr>
        </p:nvSpPr>
        <p:spPr>
          <a:xfrm>
            <a:off x="674965" y="816333"/>
            <a:ext cx="7917313" cy="453650"/>
          </a:xfrm>
        </p:spPr>
        <p:txBody>
          <a:bodyPr/>
          <a:lstStyle/>
          <a:p>
            <a:r>
              <a:rPr lang="zh-CN" altLang="en-US" dirty="0" smtClean="0"/>
              <a:t>界面配置</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00980029"/>
              </p:ext>
            </p:extLst>
          </p:nvPr>
        </p:nvGraphicFramePr>
        <p:xfrm>
          <a:off x="850002" y="1429745"/>
          <a:ext cx="9491732" cy="1287820"/>
        </p:xfrm>
        <a:graphic>
          <a:graphicData uri="http://schemas.openxmlformats.org/drawingml/2006/table">
            <a:tbl>
              <a:tblPr/>
              <a:tblGrid>
                <a:gridCol w="1880319">
                  <a:extLst>
                    <a:ext uri="{9D8B030D-6E8A-4147-A177-3AD203B41FA5}">
                      <a16:colId xmlns:a16="http://schemas.microsoft.com/office/drawing/2014/main" val="2405620169"/>
                    </a:ext>
                  </a:extLst>
                </a:gridCol>
                <a:gridCol w="7611413">
                  <a:extLst>
                    <a:ext uri="{9D8B030D-6E8A-4147-A177-3AD203B41FA5}">
                      <a16:colId xmlns:a16="http://schemas.microsoft.com/office/drawing/2014/main" val="3739580878"/>
                    </a:ext>
                  </a:extLst>
                </a:gridCol>
              </a:tblGrid>
              <a:tr h="257564">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抄送类型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40627665"/>
                  </a:ext>
                </a:extLst>
              </a:tr>
              <a:tr h="257564">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指定人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按账户配置抄送人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4817334"/>
                  </a:ext>
                </a:extLst>
              </a:tr>
              <a:tr h="257564">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指定岗位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按组织中的岗位配置抄送人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459464"/>
                  </a:ext>
                </a:extLst>
              </a:tr>
              <a:tr h="257564">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指定角色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按系统中的角色配置抄送人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1041000"/>
                  </a:ext>
                </a:extLst>
              </a:tr>
              <a:tr h="257564">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指定职能主担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按系统中的职能主担配置抄送人，需要添加流程变量：</a:t>
                      </a:r>
                      <a:r>
                        <a:rPr lang="en-US" altLang="zh-CN"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functionAndDeptCodeCc</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，用法和审批规则</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职能主担一致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834103"/>
                  </a:ext>
                </a:extLst>
              </a:tr>
            </a:tbl>
          </a:graphicData>
        </a:graphic>
      </p:graphicFrame>
      <p:pic>
        <p:nvPicPr>
          <p:cNvPr id="5" name="图片 4"/>
          <p:cNvPicPr>
            <a:picLocks noChangeAspect="1"/>
          </p:cNvPicPr>
          <p:nvPr/>
        </p:nvPicPr>
        <p:blipFill rotWithShape="1">
          <a:blip r:embed="rId2"/>
          <a:srcRect l="13933" t="15483" r="1591" b="27226"/>
          <a:stretch/>
        </p:blipFill>
        <p:spPr>
          <a:xfrm>
            <a:off x="850002" y="3027908"/>
            <a:ext cx="9664233" cy="2911821"/>
          </a:xfrm>
          <a:prstGeom prst="rect">
            <a:avLst/>
          </a:prstGeom>
        </p:spPr>
      </p:pic>
    </p:spTree>
    <p:extLst>
      <p:ext uri="{BB962C8B-B14F-4D97-AF65-F5344CB8AC3E}">
        <p14:creationId xmlns:p14="http://schemas.microsoft.com/office/powerpoint/2010/main" val="2003948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smtClean="0"/>
              <a:t>-</a:t>
            </a:r>
            <a:r>
              <a:rPr lang="zh-CN" altLang="en-US" dirty="0" smtClean="0"/>
              <a:t>办理人管理</a:t>
            </a:r>
            <a:endParaRPr lang="zh-CN" altLang="en-US" dirty="0"/>
          </a:p>
        </p:txBody>
      </p:sp>
      <p:sp>
        <p:nvSpPr>
          <p:cNvPr id="3" name="副标题 2"/>
          <p:cNvSpPr>
            <a:spLocks noGrp="1"/>
          </p:cNvSpPr>
          <p:nvPr>
            <p:ph type="subTitle" idx="1"/>
          </p:nvPr>
        </p:nvSpPr>
        <p:spPr>
          <a:xfrm>
            <a:off x="674965" y="1061032"/>
            <a:ext cx="7917313" cy="1020792"/>
          </a:xfrm>
        </p:spPr>
        <p:txBody>
          <a:bodyPr/>
          <a:lstStyle/>
          <a:p>
            <a:r>
              <a:rPr lang="zh-CN" altLang="en-US" b="1" dirty="0"/>
              <a:t>基于审批</a:t>
            </a:r>
            <a:r>
              <a:rPr lang="zh-CN" altLang="en-US" b="1" dirty="0" smtClean="0"/>
              <a:t>规则</a:t>
            </a:r>
            <a:endParaRPr lang="zh-CN" altLang="en-US" b="1" dirty="0"/>
          </a:p>
          <a:p>
            <a:r>
              <a:rPr lang="zh-CN" altLang="en-US" dirty="0"/>
              <a:t>基于预设的审批规则自动完成办理人的选择工作 </a:t>
            </a:r>
          </a:p>
        </p:txBody>
      </p:sp>
      <p:pic>
        <p:nvPicPr>
          <p:cNvPr id="4" name="图片 3"/>
          <p:cNvPicPr>
            <a:picLocks noChangeAspect="1"/>
          </p:cNvPicPr>
          <p:nvPr/>
        </p:nvPicPr>
        <p:blipFill>
          <a:blip r:embed="rId2"/>
          <a:stretch>
            <a:fillRect/>
          </a:stretch>
        </p:blipFill>
        <p:spPr>
          <a:xfrm>
            <a:off x="412393" y="2401952"/>
            <a:ext cx="11333139" cy="3293180"/>
          </a:xfrm>
          <a:prstGeom prst="rect">
            <a:avLst/>
          </a:prstGeom>
          <a:ln>
            <a:solidFill>
              <a:schemeClr val="bg1">
                <a:lumMod val="85000"/>
              </a:schemeClr>
            </a:solidFill>
          </a:ln>
        </p:spPr>
      </p:pic>
    </p:spTree>
    <p:extLst>
      <p:ext uri="{BB962C8B-B14F-4D97-AF65-F5344CB8AC3E}">
        <p14:creationId xmlns:p14="http://schemas.microsoft.com/office/powerpoint/2010/main" val="1196947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1199916"/>
            <a:ext cx="10980415" cy="1829219"/>
          </a:xfrm>
        </p:spPr>
        <p:txBody>
          <a:bodyPr/>
          <a:lstStyle/>
          <a:p>
            <a:r>
              <a:rPr lang="zh-CN" altLang="en-US" b="1" dirty="0"/>
              <a:t>动态设置审批人</a:t>
            </a:r>
            <a:endParaRPr lang="en-US" altLang="zh-CN" b="1" dirty="0"/>
          </a:p>
          <a:p>
            <a:r>
              <a:rPr lang="zh-CN" altLang="en-US" sz="1800" dirty="0"/>
              <a:t>设置</a:t>
            </a:r>
            <a:r>
              <a:rPr lang="zh-CN" altLang="en-US" sz="1800" dirty="0" smtClean="0"/>
              <a:t>变量</a:t>
            </a:r>
            <a:endParaRPr lang="en-US" altLang="zh-CN" sz="1800" dirty="0" smtClean="0"/>
          </a:p>
          <a:p>
            <a:r>
              <a:rPr lang="zh-CN" altLang="en-US" sz="1800" dirty="0"/>
              <a:t>需在流程执行过程中传入流程变量</a:t>
            </a:r>
            <a:r>
              <a:rPr lang="en-US" altLang="zh-CN" sz="1800" dirty="0" err="1"/>
              <a:t>processInstanceId</a:t>
            </a:r>
            <a:r>
              <a:rPr lang="zh-CN" altLang="en-US" sz="1800" dirty="0" smtClean="0"/>
              <a:t>。发起人</a:t>
            </a:r>
            <a:r>
              <a:rPr lang="zh-CN" altLang="en-US" sz="1800" dirty="0"/>
              <a:t>节点调用</a:t>
            </a:r>
            <a:r>
              <a:rPr lang="en-US" altLang="zh-CN" sz="1800" dirty="0" err="1"/>
              <a:t>autoApprovedFirstTask</a:t>
            </a:r>
            <a:r>
              <a:rPr lang="zh-CN" altLang="en-US" sz="1800" dirty="0" smtClean="0"/>
              <a:t>方法完成首节点自动审批时，已自动进行了</a:t>
            </a:r>
            <a:r>
              <a:rPr lang="en-US" altLang="zh-CN" sz="1800" dirty="0" err="1" smtClean="0"/>
              <a:t>processInstanceId</a:t>
            </a:r>
            <a:r>
              <a:rPr lang="zh-CN" altLang="en-US" sz="1800" dirty="0"/>
              <a:t>变量赋值。参见工作流扩展</a:t>
            </a:r>
            <a:r>
              <a:rPr lang="en-US" altLang="zh-CN" sz="1800" dirty="0"/>
              <a:t>Service</a:t>
            </a:r>
            <a:r>
              <a:rPr lang="zh-CN" altLang="en-US" sz="1800" dirty="0"/>
              <a:t>接口。</a:t>
            </a:r>
          </a:p>
        </p:txBody>
      </p:sp>
      <p:pic>
        <p:nvPicPr>
          <p:cNvPr id="4" name="图片 3"/>
          <p:cNvPicPr>
            <a:picLocks noChangeAspect="1"/>
          </p:cNvPicPr>
          <p:nvPr/>
        </p:nvPicPr>
        <p:blipFill>
          <a:blip r:embed="rId2"/>
          <a:stretch>
            <a:fillRect/>
          </a:stretch>
        </p:blipFill>
        <p:spPr>
          <a:xfrm>
            <a:off x="674965" y="3503724"/>
            <a:ext cx="10931234" cy="2072828"/>
          </a:xfrm>
          <a:prstGeom prst="rect">
            <a:avLst/>
          </a:prstGeom>
          <a:ln>
            <a:solidFill>
              <a:schemeClr val="bg1">
                <a:lumMod val="85000"/>
              </a:schemeClr>
            </a:solidFill>
          </a:ln>
        </p:spPr>
      </p:pic>
    </p:spTree>
    <p:extLst>
      <p:ext uri="{BB962C8B-B14F-4D97-AF65-F5344CB8AC3E}">
        <p14:creationId xmlns:p14="http://schemas.microsoft.com/office/powerpoint/2010/main" val="1135136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996637"/>
            <a:ext cx="10774353" cy="2205732"/>
          </a:xfrm>
        </p:spPr>
        <p:txBody>
          <a:bodyPr/>
          <a:lstStyle/>
          <a:p>
            <a:r>
              <a:rPr lang="zh-CN" altLang="en-US" sz="1600" dirty="0" smtClean="0"/>
              <a:t>新增</a:t>
            </a:r>
            <a:r>
              <a:rPr lang="zh-CN" altLang="en-US" sz="1600" dirty="0"/>
              <a:t>审批</a:t>
            </a:r>
            <a:r>
              <a:rPr lang="zh-CN" altLang="en-US" sz="1600" dirty="0" smtClean="0"/>
              <a:t>人</a:t>
            </a:r>
            <a:endParaRPr lang="en-US" altLang="zh-CN" sz="1600" dirty="0" smtClean="0"/>
          </a:p>
          <a:p>
            <a:pPr marL="285750" indent="-285750">
              <a:buFont typeface="Wingdings" panose="05000000000000000000" pitchFamily="2" charset="2"/>
              <a:buChar char="l"/>
            </a:pPr>
            <a:r>
              <a:rPr lang="zh-CN" altLang="en-US" sz="1600" dirty="0"/>
              <a:t>请求地址：</a:t>
            </a:r>
            <a:r>
              <a:rPr lang="en-US" altLang="zh-CN" sz="1600" dirty="0"/>
              <a:t>/</a:t>
            </a:r>
            <a:r>
              <a:rPr lang="en-US" altLang="zh-CN" sz="1600" dirty="0" err="1"/>
              <a:t>lcp</a:t>
            </a:r>
            <a:r>
              <a:rPr lang="en-US" altLang="zh-CN" sz="1600" dirty="0"/>
              <a:t>/</a:t>
            </a:r>
            <a:r>
              <a:rPr lang="en-US" altLang="zh-CN" sz="1600" dirty="0" err="1"/>
              <a:t>wfl</a:t>
            </a:r>
            <a:r>
              <a:rPr lang="en-US" altLang="zh-CN" sz="1600" dirty="0"/>
              <a:t>/next/node/person/</a:t>
            </a:r>
            <a:r>
              <a:rPr lang="en-US" altLang="zh-CN" sz="1600" dirty="0" err="1"/>
              <a:t>addOne</a:t>
            </a:r>
            <a:r>
              <a:rPr lang="en-US" altLang="zh-CN" sz="1600" dirty="0"/>
              <a:t>?_</a:t>
            </a:r>
            <a:r>
              <a:rPr lang="en-US" altLang="zh-CN" sz="1600" dirty="0" err="1"/>
              <a:t>csrf</a:t>
            </a:r>
            <a:r>
              <a:rPr lang="en-US" altLang="zh-CN" sz="1600" dirty="0"/>
              <a:t>=${_</a:t>
            </a:r>
            <a:r>
              <a:rPr lang="en-US" altLang="zh-CN" sz="1600" dirty="0" err="1"/>
              <a:t>csrf.token</a:t>
            </a:r>
            <a:r>
              <a:rPr lang="en-US" altLang="zh-CN" sz="1600" dirty="0"/>
              <a:t>}</a:t>
            </a:r>
          </a:p>
          <a:p>
            <a:pPr marL="285750" indent="-285750">
              <a:buFont typeface="Wingdings" panose="05000000000000000000" pitchFamily="2" charset="2"/>
              <a:buChar char="l"/>
            </a:pPr>
            <a:r>
              <a:rPr lang="zh-CN" altLang="en-US" sz="1600" dirty="0"/>
              <a:t>请求方式：</a:t>
            </a:r>
            <a:r>
              <a:rPr lang="en-US" altLang="zh-CN" sz="1600" dirty="0"/>
              <a:t>Post</a:t>
            </a:r>
          </a:p>
          <a:p>
            <a:pPr marL="285750" indent="-285750">
              <a:buFont typeface="Wingdings" panose="05000000000000000000" pitchFamily="2" charset="2"/>
              <a:buChar char="l"/>
            </a:pPr>
            <a:r>
              <a:rPr lang="zh-CN" altLang="en-US" sz="1600" dirty="0"/>
              <a:t>请求格式：</a:t>
            </a:r>
            <a:r>
              <a:rPr lang="en-US" altLang="zh-CN" sz="1600" dirty="0"/>
              <a:t>application/</a:t>
            </a:r>
            <a:r>
              <a:rPr lang="en-US" altLang="zh-CN" sz="1600" dirty="0" err="1"/>
              <a:t>json</a:t>
            </a:r>
            <a:endParaRPr lang="en-US" altLang="zh-CN" sz="1600" dirty="0"/>
          </a:p>
          <a:p>
            <a:pPr marL="285750" indent="-285750">
              <a:buFont typeface="Wingdings" panose="05000000000000000000" pitchFamily="2" charset="2"/>
              <a:buChar char="l"/>
            </a:pPr>
            <a:r>
              <a:rPr lang="zh-CN" altLang="en-US" sz="1600" dirty="0"/>
              <a:t>请求参数：</a:t>
            </a:r>
          </a:p>
        </p:txBody>
      </p:sp>
      <p:graphicFrame>
        <p:nvGraphicFramePr>
          <p:cNvPr id="5" name="表格 4"/>
          <p:cNvGraphicFramePr>
            <a:graphicFrameLocks noGrp="1"/>
          </p:cNvGraphicFramePr>
          <p:nvPr>
            <p:extLst>
              <p:ext uri="{D42A27DB-BD31-4B8C-83A1-F6EECF244321}">
                <p14:modId xmlns:p14="http://schemas.microsoft.com/office/powerpoint/2010/main" val="1949330168"/>
              </p:ext>
            </p:extLst>
          </p:nvPr>
        </p:nvGraphicFramePr>
        <p:xfrm>
          <a:off x="674965" y="3651033"/>
          <a:ext cx="10606928" cy="2281660"/>
        </p:xfrm>
        <a:graphic>
          <a:graphicData uri="http://schemas.openxmlformats.org/drawingml/2006/table">
            <a:tbl>
              <a:tblPr/>
              <a:tblGrid>
                <a:gridCol w="2252520">
                  <a:extLst>
                    <a:ext uri="{9D8B030D-6E8A-4147-A177-3AD203B41FA5}">
                      <a16:colId xmlns:a16="http://schemas.microsoft.com/office/drawing/2014/main" val="3407512163"/>
                    </a:ext>
                  </a:extLst>
                </a:gridCol>
                <a:gridCol w="8354408">
                  <a:extLst>
                    <a:ext uri="{9D8B030D-6E8A-4147-A177-3AD203B41FA5}">
                      <a16:colId xmlns:a16="http://schemas.microsoft.com/office/drawing/2014/main" val="3135276715"/>
                    </a:ext>
                  </a:extLst>
                </a:gridCol>
              </a:tblGrid>
              <a:tr h="456332">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字段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30281974"/>
                  </a:ext>
                </a:extLst>
              </a:tr>
              <a:tr h="456332">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wflNextNodePersonId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主键</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989873"/>
                  </a:ext>
                </a:extLst>
              </a:tr>
              <a:tr h="456332">
                <a:tc>
                  <a:txBody>
                    <a:bodyPr/>
                    <a:lstStyle/>
                    <a:p>
                      <a:pPr algn="l" fontAlgn="ctr"/>
                      <a:r>
                        <a:rPr lang="en-US" sz="14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prcId</a:t>
                      </a:r>
                      <a:endPar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当前流程实例</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716458"/>
                  </a:ext>
                </a:extLst>
              </a:tr>
              <a:tr h="456332">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类型，人</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APPOINTED_EMPLOYEE，</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角色</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APPOINTED_ROLE，</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岗位</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APPOINTED_POSITION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0142232"/>
                  </a:ext>
                </a:extLst>
              </a:tr>
              <a:tr h="456332">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审批人的值，如果存在多个值，以逗号分割，如：“</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A0001,A0002,A0003”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738168"/>
                  </a:ext>
                </a:extLst>
              </a:tr>
            </a:tbl>
          </a:graphicData>
        </a:graphic>
      </p:graphicFrame>
    </p:spTree>
    <p:extLst>
      <p:ext uri="{BB962C8B-B14F-4D97-AF65-F5344CB8AC3E}">
        <p14:creationId xmlns:p14="http://schemas.microsoft.com/office/powerpoint/2010/main" val="733718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1176942"/>
            <a:ext cx="7917313" cy="453650"/>
          </a:xfrm>
        </p:spPr>
        <p:txBody>
          <a:bodyPr/>
          <a:lstStyle/>
          <a:p>
            <a:pPr marL="342900" indent="-342900">
              <a:buFont typeface="Wingdings" panose="05000000000000000000" pitchFamily="2" charset="2"/>
              <a:buChar char="l"/>
            </a:pPr>
            <a:r>
              <a:rPr lang="zh-CN" altLang="en-US" dirty="0" smtClean="0"/>
              <a:t>请求示例</a:t>
            </a:r>
            <a:endParaRPr lang="zh-CN" altLang="en-US" dirty="0"/>
          </a:p>
        </p:txBody>
      </p:sp>
      <p:pic>
        <p:nvPicPr>
          <p:cNvPr id="4" name="图片 3"/>
          <p:cNvPicPr>
            <a:picLocks noChangeAspect="1"/>
          </p:cNvPicPr>
          <p:nvPr/>
        </p:nvPicPr>
        <p:blipFill>
          <a:blip r:embed="rId2"/>
          <a:stretch>
            <a:fillRect/>
          </a:stretch>
        </p:blipFill>
        <p:spPr>
          <a:xfrm>
            <a:off x="1164362" y="1772260"/>
            <a:ext cx="6189474" cy="2625001"/>
          </a:xfrm>
          <a:prstGeom prst="rect">
            <a:avLst/>
          </a:prstGeom>
          <a:ln>
            <a:solidFill>
              <a:schemeClr val="bg1">
                <a:lumMod val="85000"/>
              </a:schemeClr>
            </a:solidFill>
          </a:ln>
        </p:spPr>
      </p:pic>
    </p:spTree>
    <p:extLst>
      <p:ext uri="{BB962C8B-B14F-4D97-AF65-F5344CB8AC3E}">
        <p14:creationId xmlns:p14="http://schemas.microsoft.com/office/powerpoint/2010/main" val="1493457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932245"/>
            <a:ext cx="10722838" cy="2605842"/>
          </a:xfrm>
        </p:spPr>
        <p:txBody>
          <a:bodyPr/>
          <a:lstStyle/>
          <a:p>
            <a:r>
              <a:rPr lang="zh-CN" altLang="en-US" dirty="0"/>
              <a:t>修改审批</a:t>
            </a:r>
            <a:r>
              <a:rPr lang="zh-CN" altLang="en-US" dirty="0" smtClean="0"/>
              <a:t>人</a:t>
            </a:r>
            <a:r>
              <a:rPr lang="en-US" altLang="zh-CN" sz="1400" dirty="0" smtClean="0"/>
              <a:t>(</a:t>
            </a:r>
            <a:r>
              <a:rPr lang="zh-CN" altLang="en-US" sz="1400" dirty="0" smtClean="0"/>
              <a:t>覆盖式修改</a:t>
            </a:r>
            <a:r>
              <a:rPr lang="en-US" altLang="zh-CN" sz="1400" dirty="0" smtClean="0"/>
              <a:t>)</a:t>
            </a:r>
            <a:endParaRPr lang="en-US" altLang="zh-CN" dirty="0" smtClean="0"/>
          </a:p>
          <a:p>
            <a:pPr marL="342900" indent="-342900">
              <a:buFont typeface="Wingdings" panose="05000000000000000000" pitchFamily="2" charset="2"/>
              <a:buChar char="l"/>
            </a:pPr>
            <a:r>
              <a:rPr lang="zh-CN" altLang="en-US" dirty="0"/>
              <a:t>请求地址：</a:t>
            </a:r>
            <a:r>
              <a:rPr lang="en-US" altLang="zh-CN" dirty="0"/>
              <a:t>/</a:t>
            </a:r>
            <a:r>
              <a:rPr lang="en-US" altLang="zh-CN" dirty="0" err="1"/>
              <a:t>lcp</a:t>
            </a:r>
            <a:r>
              <a:rPr lang="en-US" altLang="zh-CN" dirty="0"/>
              <a:t>/</a:t>
            </a:r>
            <a:r>
              <a:rPr lang="en-US" altLang="zh-CN" dirty="0" err="1"/>
              <a:t>wfl</a:t>
            </a:r>
            <a:r>
              <a:rPr lang="en-US" altLang="zh-CN" dirty="0"/>
              <a:t>/next/node/person/</a:t>
            </a:r>
            <a:r>
              <a:rPr lang="en-US" altLang="zh-CN" dirty="0" err="1"/>
              <a:t>updateOne</a:t>
            </a:r>
            <a:r>
              <a:rPr lang="en-US" altLang="zh-CN" dirty="0"/>
              <a:t>?_</a:t>
            </a:r>
            <a:r>
              <a:rPr lang="en-US" altLang="zh-CN" dirty="0" err="1"/>
              <a:t>csrf</a:t>
            </a:r>
            <a:r>
              <a:rPr lang="en-US" altLang="zh-CN" dirty="0"/>
              <a:t>=${_</a:t>
            </a:r>
            <a:r>
              <a:rPr lang="en-US" altLang="zh-CN" dirty="0" err="1"/>
              <a:t>csrf.token</a:t>
            </a:r>
            <a:r>
              <a:rPr lang="en-US" altLang="zh-CN" dirty="0"/>
              <a:t>}</a:t>
            </a:r>
          </a:p>
          <a:p>
            <a:pPr marL="342900" indent="-342900">
              <a:buFont typeface="Wingdings" panose="05000000000000000000" pitchFamily="2" charset="2"/>
              <a:buChar char="l"/>
            </a:pPr>
            <a:r>
              <a:rPr lang="zh-CN" altLang="en-US" dirty="0"/>
              <a:t>请求方式：</a:t>
            </a:r>
            <a:r>
              <a:rPr lang="en-US" altLang="zh-CN" dirty="0"/>
              <a:t>Post</a:t>
            </a:r>
          </a:p>
          <a:p>
            <a:pPr marL="342900" indent="-342900">
              <a:buFont typeface="Wingdings" panose="05000000000000000000" pitchFamily="2" charset="2"/>
              <a:buChar char="l"/>
            </a:pPr>
            <a:r>
              <a:rPr lang="zh-CN" altLang="en-US" dirty="0"/>
              <a:t>请求格式：</a:t>
            </a:r>
            <a:r>
              <a:rPr lang="en-US" altLang="zh-CN" dirty="0"/>
              <a:t>application/</a:t>
            </a:r>
            <a:r>
              <a:rPr lang="en-US" altLang="zh-CN" dirty="0" err="1"/>
              <a:t>json</a:t>
            </a:r>
            <a:endParaRPr lang="en-US" altLang="zh-CN" dirty="0"/>
          </a:p>
          <a:p>
            <a:pPr marL="342900" indent="-342900">
              <a:buFont typeface="Wingdings" panose="05000000000000000000" pitchFamily="2" charset="2"/>
              <a:buChar char="l"/>
            </a:pPr>
            <a:r>
              <a:rPr lang="zh-CN" altLang="en-US" dirty="0"/>
              <a:t>请求参数</a:t>
            </a:r>
            <a:r>
              <a:rPr lang="zh-CN" altLang="en-US"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48085950"/>
              </p:ext>
            </p:extLst>
          </p:nvPr>
        </p:nvGraphicFramePr>
        <p:xfrm>
          <a:off x="772731" y="3538087"/>
          <a:ext cx="10367494" cy="2411955"/>
        </p:xfrm>
        <a:graphic>
          <a:graphicData uri="http://schemas.openxmlformats.org/drawingml/2006/table">
            <a:tbl>
              <a:tblPr/>
              <a:tblGrid>
                <a:gridCol w="3134695">
                  <a:extLst>
                    <a:ext uri="{9D8B030D-6E8A-4147-A177-3AD203B41FA5}">
                      <a16:colId xmlns:a16="http://schemas.microsoft.com/office/drawing/2014/main" val="2387276885"/>
                    </a:ext>
                  </a:extLst>
                </a:gridCol>
                <a:gridCol w="7232799">
                  <a:extLst>
                    <a:ext uri="{9D8B030D-6E8A-4147-A177-3AD203B41FA5}">
                      <a16:colId xmlns:a16="http://schemas.microsoft.com/office/drawing/2014/main" val="2731730766"/>
                    </a:ext>
                  </a:extLst>
                </a:gridCol>
              </a:tblGrid>
              <a:tr h="482391">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字段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26430908"/>
                  </a:ext>
                </a:extLst>
              </a:tr>
              <a:tr h="482391">
                <a:tc>
                  <a:txBody>
                    <a:bodyPr/>
                    <a:lstStyle/>
                    <a:p>
                      <a:pPr algn="l" fontAlgn="ctr"/>
                      <a:r>
                        <a:rPr lang="en-US" sz="1400" b="0" i="0" u="none" strike="noStrike" dirty="0" err="1">
                          <a:solidFill>
                            <a:srgbClr val="000000"/>
                          </a:solidFill>
                          <a:effectLst/>
                          <a:latin typeface="思源黑体 CN Normal" panose="020B0400000000000000" pitchFamily="34" charset="-122"/>
                          <a:ea typeface="思源黑体 CN Normal" panose="020B0400000000000000" pitchFamily="34" charset="-122"/>
                        </a:rPr>
                        <a:t>wflNextNodePersonId</a:t>
                      </a:r>
                      <a:endPar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主键</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726746"/>
                  </a:ext>
                </a:extLst>
              </a:tr>
              <a:tr h="482391">
                <a:tc>
                  <a:txBody>
                    <a:bodyPr/>
                    <a:lstStyle/>
                    <a:p>
                      <a:pPr algn="l" fontAlgn="ctr"/>
                      <a:r>
                        <a:rPr lang="en-US" sz="14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prcId</a:t>
                      </a:r>
                      <a:endPar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当前流程实例</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110253"/>
                  </a:ext>
                </a:extLst>
              </a:tr>
              <a:tr h="482391">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类型，人</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APPOINTED_EMPLOYEE，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角色</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APPOINTED_ROLE，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岗位</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APPOINTED_POSITION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85796"/>
                  </a:ext>
                </a:extLst>
              </a:tr>
              <a:tr h="482391">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审批人的值，如果存在多个值，以逗号分割，如：“</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A0001,A0002,A0003”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4562160"/>
                  </a:ext>
                </a:extLst>
              </a:tr>
            </a:tbl>
          </a:graphicData>
        </a:graphic>
      </p:graphicFrame>
    </p:spTree>
    <p:extLst>
      <p:ext uri="{BB962C8B-B14F-4D97-AF65-F5344CB8AC3E}">
        <p14:creationId xmlns:p14="http://schemas.microsoft.com/office/powerpoint/2010/main" val="126424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1370125"/>
            <a:ext cx="7917313" cy="453650"/>
          </a:xfrm>
        </p:spPr>
        <p:txBody>
          <a:bodyPr/>
          <a:lstStyle/>
          <a:p>
            <a:pPr marL="342900" indent="-342900">
              <a:buFont typeface="Wingdings" panose="05000000000000000000" pitchFamily="2" charset="2"/>
              <a:buChar char="l"/>
            </a:pPr>
            <a:r>
              <a:rPr lang="zh-CN" altLang="en-US" dirty="0"/>
              <a:t>请求示例</a:t>
            </a:r>
          </a:p>
        </p:txBody>
      </p:sp>
      <p:pic>
        <p:nvPicPr>
          <p:cNvPr id="4" name="图片 3"/>
          <p:cNvPicPr>
            <a:picLocks noChangeAspect="1"/>
          </p:cNvPicPr>
          <p:nvPr/>
        </p:nvPicPr>
        <p:blipFill>
          <a:blip r:embed="rId2"/>
          <a:stretch>
            <a:fillRect/>
          </a:stretch>
        </p:blipFill>
        <p:spPr>
          <a:xfrm>
            <a:off x="1081690" y="2023727"/>
            <a:ext cx="5828898" cy="1942966"/>
          </a:xfrm>
          <a:prstGeom prst="rect">
            <a:avLst/>
          </a:prstGeom>
          <a:ln>
            <a:solidFill>
              <a:schemeClr val="bg1">
                <a:lumMod val="85000"/>
              </a:schemeClr>
            </a:solidFill>
          </a:ln>
        </p:spPr>
      </p:pic>
    </p:spTree>
    <p:extLst>
      <p:ext uri="{BB962C8B-B14F-4D97-AF65-F5344CB8AC3E}">
        <p14:creationId xmlns:p14="http://schemas.microsoft.com/office/powerpoint/2010/main" val="996810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996637"/>
            <a:ext cx="10426624" cy="2605842"/>
          </a:xfrm>
        </p:spPr>
        <p:txBody>
          <a:bodyPr/>
          <a:lstStyle/>
          <a:p>
            <a:r>
              <a:rPr lang="zh-CN" altLang="en-US" dirty="0" smtClean="0"/>
              <a:t>查询审批人</a:t>
            </a:r>
            <a:r>
              <a:rPr lang="en-US" altLang="zh-CN" sz="1400" dirty="0" smtClean="0"/>
              <a:t>(</a:t>
            </a:r>
            <a:r>
              <a:rPr lang="zh-CN" altLang="en-US" sz="1400" dirty="0" smtClean="0"/>
              <a:t>当前节点</a:t>
            </a:r>
            <a:r>
              <a:rPr lang="en-US" altLang="zh-CN" sz="1400" dirty="0" smtClean="0"/>
              <a:t>)</a:t>
            </a:r>
          </a:p>
          <a:p>
            <a:pPr marL="342900" indent="-342900">
              <a:buFont typeface="Wingdings" panose="05000000000000000000" pitchFamily="2" charset="2"/>
              <a:buChar char="l"/>
            </a:pPr>
            <a:r>
              <a:rPr lang="zh-CN" altLang="en-US" dirty="0"/>
              <a:t>请求地址：</a:t>
            </a:r>
            <a:r>
              <a:rPr lang="en-US" altLang="zh-CN" dirty="0"/>
              <a:t>/</a:t>
            </a:r>
            <a:r>
              <a:rPr lang="en-US" altLang="zh-CN" dirty="0" err="1"/>
              <a:t>lcp</a:t>
            </a:r>
            <a:r>
              <a:rPr lang="en-US" altLang="zh-CN" dirty="0"/>
              <a:t>/</a:t>
            </a:r>
            <a:r>
              <a:rPr lang="en-US" altLang="zh-CN" dirty="0" err="1"/>
              <a:t>wfl</a:t>
            </a:r>
            <a:r>
              <a:rPr lang="en-US" altLang="zh-CN" dirty="0"/>
              <a:t>/next/node/person/</a:t>
            </a:r>
            <a:r>
              <a:rPr lang="en-US" altLang="zh-CN" dirty="0" err="1"/>
              <a:t>selectByDto</a:t>
            </a:r>
            <a:r>
              <a:rPr lang="en-US" altLang="zh-CN" dirty="0"/>
              <a:t>?_</a:t>
            </a:r>
            <a:r>
              <a:rPr lang="en-US" altLang="zh-CN" dirty="0" err="1"/>
              <a:t>csrf</a:t>
            </a:r>
            <a:r>
              <a:rPr lang="en-US" altLang="zh-CN" dirty="0"/>
              <a:t>=${_</a:t>
            </a:r>
            <a:r>
              <a:rPr lang="en-US" altLang="zh-CN" dirty="0" err="1"/>
              <a:t>csrf.token</a:t>
            </a:r>
            <a:r>
              <a:rPr lang="en-US" altLang="zh-CN" dirty="0"/>
              <a:t>}</a:t>
            </a:r>
          </a:p>
          <a:p>
            <a:pPr marL="342900" indent="-342900">
              <a:buFont typeface="Wingdings" panose="05000000000000000000" pitchFamily="2" charset="2"/>
              <a:buChar char="l"/>
            </a:pPr>
            <a:r>
              <a:rPr lang="zh-CN" altLang="en-US" dirty="0"/>
              <a:t>请求方式：</a:t>
            </a:r>
            <a:r>
              <a:rPr lang="en-US" altLang="zh-CN" dirty="0"/>
              <a:t>Post</a:t>
            </a:r>
          </a:p>
          <a:p>
            <a:pPr marL="342900" indent="-342900">
              <a:buFont typeface="Wingdings" panose="05000000000000000000" pitchFamily="2" charset="2"/>
              <a:buChar char="l"/>
            </a:pPr>
            <a:r>
              <a:rPr lang="zh-CN" altLang="en-US" dirty="0"/>
              <a:t>请求格式：</a:t>
            </a:r>
            <a:r>
              <a:rPr lang="en-US" altLang="zh-CN" dirty="0"/>
              <a:t>application/</a:t>
            </a:r>
            <a:r>
              <a:rPr lang="en-US" altLang="zh-CN" dirty="0" err="1"/>
              <a:t>json</a:t>
            </a:r>
            <a:endParaRPr lang="en-US" altLang="zh-CN" dirty="0"/>
          </a:p>
          <a:p>
            <a:pPr marL="342900" indent="-342900">
              <a:buFont typeface="Wingdings" panose="05000000000000000000" pitchFamily="2" charset="2"/>
              <a:buChar char="l"/>
            </a:pPr>
            <a:r>
              <a:rPr lang="zh-CN" altLang="en-US" dirty="0"/>
              <a:t>请求参数：</a:t>
            </a:r>
          </a:p>
        </p:txBody>
      </p:sp>
      <p:graphicFrame>
        <p:nvGraphicFramePr>
          <p:cNvPr id="4" name="表格 3"/>
          <p:cNvGraphicFramePr>
            <a:graphicFrameLocks noGrp="1"/>
          </p:cNvGraphicFramePr>
          <p:nvPr>
            <p:extLst>
              <p:ext uri="{D42A27DB-BD31-4B8C-83A1-F6EECF244321}">
                <p14:modId xmlns:p14="http://schemas.microsoft.com/office/powerpoint/2010/main" val="3696044192"/>
              </p:ext>
            </p:extLst>
          </p:nvPr>
        </p:nvGraphicFramePr>
        <p:xfrm>
          <a:off x="851079" y="4051143"/>
          <a:ext cx="9310352" cy="1201182"/>
        </p:xfrm>
        <a:graphic>
          <a:graphicData uri="http://schemas.openxmlformats.org/drawingml/2006/table">
            <a:tbl>
              <a:tblPr/>
              <a:tblGrid>
                <a:gridCol w="4655176">
                  <a:extLst>
                    <a:ext uri="{9D8B030D-6E8A-4147-A177-3AD203B41FA5}">
                      <a16:colId xmlns:a16="http://schemas.microsoft.com/office/drawing/2014/main" val="3117543468"/>
                    </a:ext>
                  </a:extLst>
                </a:gridCol>
                <a:gridCol w="4655176">
                  <a:extLst>
                    <a:ext uri="{9D8B030D-6E8A-4147-A177-3AD203B41FA5}">
                      <a16:colId xmlns:a16="http://schemas.microsoft.com/office/drawing/2014/main" val="1006520742"/>
                    </a:ext>
                  </a:extLst>
                </a:gridCol>
              </a:tblGrid>
              <a:tr h="413450">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字段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3755136"/>
                  </a:ext>
                </a:extLst>
              </a:tr>
              <a:tr h="787732">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prcId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当前流程实例</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8414988"/>
                  </a:ext>
                </a:extLst>
              </a:tr>
            </a:tbl>
          </a:graphicData>
        </a:graphic>
      </p:graphicFrame>
    </p:spTree>
    <p:extLst>
      <p:ext uri="{BB962C8B-B14F-4D97-AF65-F5344CB8AC3E}">
        <p14:creationId xmlns:p14="http://schemas.microsoft.com/office/powerpoint/2010/main" val="1277465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1370125"/>
            <a:ext cx="7917313" cy="453650"/>
          </a:xfrm>
        </p:spPr>
        <p:txBody>
          <a:bodyPr/>
          <a:lstStyle/>
          <a:p>
            <a:pPr marL="342900" indent="-342900">
              <a:buFont typeface="Wingdings" panose="05000000000000000000" pitchFamily="2" charset="2"/>
              <a:buChar char="l"/>
            </a:pPr>
            <a:r>
              <a:rPr lang="zh-CN" altLang="en-US" dirty="0"/>
              <a:t>请求示例：</a:t>
            </a:r>
          </a:p>
        </p:txBody>
      </p:sp>
      <p:pic>
        <p:nvPicPr>
          <p:cNvPr id="4" name="图片 3"/>
          <p:cNvPicPr>
            <a:picLocks noChangeAspect="1"/>
          </p:cNvPicPr>
          <p:nvPr/>
        </p:nvPicPr>
        <p:blipFill>
          <a:blip r:embed="rId2"/>
          <a:stretch>
            <a:fillRect/>
          </a:stretch>
        </p:blipFill>
        <p:spPr>
          <a:xfrm>
            <a:off x="1120194" y="2036741"/>
            <a:ext cx="4058184" cy="1401918"/>
          </a:xfrm>
          <a:prstGeom prst="rect">
            <a:avLst/>
          </a:prstGeom>
          <a:ln>
            <a:solidFill>
              <a:schemeClr val="bg1">
                <a:lumMod val="85000"/>
              </a:schemeClr>
            </a:solidFill>
          </a:ln>
        </p:spPr>
      </p:pic>
    </p:spTree>
    <p:extLst>
      <p:ext uri="{BB962C8B-B14F-4D97-AF65-F5344CB8AC3E}">
        <p14:creationId xmlns:p14="http://schemas.microsoft.com/office/powerpoint/2010/main" val="814366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63819" y="1734796"/>
            <a:ext cx="5537299" cy="2555194"/>
          </a:xfrm>
        </p:spPr>
        <p:txBody>
          <a:bodyPr/>
          <a:lstStyle/>
          <a:p>
            <a:r>
              <a:rPr lang="zh-CN" altLang="en-US" dirty="0" smtClean="0"/>
              <a:t>执行流程</a:t>
            </a:r>
            <a:endParaRPr lang="en-US" altLang="zh-CN" dirty="0" smtClean="0"/>
          </a:p>
          <a:p>
            <a:r>
              <a:rPr lang="zh-CN" altLang="en-US" dirty="0" smtClean="0"/>
              <a:t>管理流程</a:t>
            </a:r>
            <a:endParaRPr lang="en-US" altLang="zh-CN" dirty="0" smtClean="0"/>
          </a:p>
          <a:p>
            <a:r>
              <a:rPr lang="zh-CN" altLang="en-US" dirty="0" smtClean="0"/>
              <a:t>流程数据</a:t>
            </a:r>
            <a:endParaRPr lang="en-US" altLang="zh-CN" dirty="0" smtClean="0"/>
          </a:p>
          <a:p>
            <a:r>
              <a:rPr lang="zh-CN" altLang="en-US" dirty="0" smtClean="0"/>
              <a:t>后续</a:t>
            </a:r>
            <a:r>
              <a:rPr lang="zh-CN" altLang="en-US" dirty="0"/>
              <a:t>培训</a:t>
            </a:r>
            <a:r>
              <a:rPr lang="zh-CN" altLang="en-US" dirty="0" smtClean="0"/>
              <a:t>计划</a:t>
            </a:r>
            <a:endParaRPr lang="zh-CN" altLang="en-US" dirty="0"/>
          </a:p>
        </p:txBody>
      </p:sp>
    </p:spTree>
    <p:extLst>
      <p:ext uri="{BB962C8B-B14F-4D97-AF65-F5344CB8AC3E}">
        <p14:creationId xmlns:p14="http://schemas.microsoft.com/office/powerpoint/2010/main" val="1641777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1112548"/>
            <a:ext cx="10594049" cy="2605842"/>
          </a:xfrm>
        </p:spPr>
        <p:txBody>
          <a:bodyPr/>
          <a:lstStyle/>
          <a:p>
            <a:r>
              <a:rPr lang="zh-CN" altLang="en-US" dirty="0"/>
              <a:t>删除审批</a:t>
            </a:r>
            <a:r>
              <a:rPr lang="zh-CN" altLang="en-US" dirty="0" smtClean="0"/>
              <a:t>人</a:t>
            </a:r>
            <a:endParaRPr lang="en-US" altLang="zh-CN" dirty="0" smtClean="0"/>
          </a:p>
          <a:p>
            <a:pPr marL="342900" indent="-342900">
              <a:buFont typeface="Wingdings" panose="05000000000000000000" pitchFamily="2" charset="2"/>
              <a:buChar char="l"/>
            </a:pPr>
            <a:r>
              <a:rPr lang="zh-CN" altLang="en-US" dirty="0"/>
              <a:t>请求地址：</a:t>
            </a:r>
            <a:r>
              <a:rPr lang="en-US" altLang="zh-CN" dirty="0"/>
              <a:t>/</a:t>
            </a:r>
            <a:r>
              <a:rPr lang="en-US" altLang="zh-CN" dirty="0" err="1"/>
              <a:t>lcp</a:t>
            </a:r>
            <a:r>
              <a:rPr lang="en-US" altLang="zh-CN" dirty="0"/>
              <a:t>/</a:t>
            </a:r>
            <a:r>
              <a:rPr lang="en-US" altLang="zh-CN" dirty="0" err="1"/>
              <a:t>wfl</a:t>
            </a:r>
            <a:r>
              <a:rPr lang="en-US" altLang="zh-CN" dirty="0"/>
              <a:t>/next/node/person/</a:t>
            </a:r>
            <a:r>
              <a:rPr lang="en-US" altLang="zh-CN" dirty="0" err="1"/>
              <a:t>deleteByIds</a:t>
            </a:r>
            <a:r>
              <a:rPr lang="en-US" altLang="zh-CN" dirty="0"/>
              <a:t>?_</a:t>
            </a:r>
            <a:r>
              <a:rPr lang="en-US" altLang="zh-CN" dirty="0" err="1"/>
              <a:t>csrf</a:t>
            </a:r>
            <a:r>
              <a:rPr lang="en-US" altLang="zh-CN" dirty="0"/>
              <a:t>=${_</a:t>
            </a:r>
            <a:r>
              <a:rPr lang="en-US" altLang="zh-CN" dirty="0" err="1"/>
              <a:t>csrf.token</a:t>
            </a:r>
            <a:r>
              <a:rPr lang="en-US" altLang="zh-CN" dirty="0"/>
              <a:t>}</a:t>
            </a:r>
          </a:p>
          <a:p>
            <a:pPr marL="342900" indent="-342900">
              <a:buFont typeface="Wingdings" panose="05000000000000000000" pitchFamily="2" charset="2"/>
              <a:buChar char="l"/>
            </a:pPr>
            <a:r>
              <a:rPr lang="zh-CN" altLang="en-US" dirty="0"/>
              <a:t>请求方式：</a:t>
            </a:r>
            <a:r>
              <a:rPr lang="en-US" altLang="zh-CN" dirty="0"/>
              <a:t>Post</a:t>
            </a:r>
          </a:p>
          <a:p>
            <a:pPr marL="342900" indent="-342900">
              <a:buFont typeface="Wingdings" panose="05000000000000000000" pitchFamily="2" charset="2"/>
              <a:buChar char="l"/>
            </a:pPr>
            <a:r>
              <a:rPr lang="zh-CN" altLang="en-US" dirty="0"/>
              <a:t>请求格式：</a:t>
            </a:r>
            <a:r>
              <a:rPr lang="en-US" altLang="zh-CN" dirty="0"/>
              <a:t>application/</a:t>
            </a:r>
            <a:r>
              <a:rPr lang="en-US" altLang="zh-CN" dirty="0" err="1"/>
              <a:t>json</a:t>
            </a:r>
            <a:endParaRPr lang="en-US" altLang="zh-CN" dirty="0"/>
          </a:p>
          <a:p>
            <a:pPr marL="342900" indent="-342900">
              <a:buFont typeface="Wingdings" panose="05000000000000000000" pitchFamily="2" charset="2"/>
              <a:buChar char="l"/>
            </a:pPr>
            <a:r>
              <a:rPr lang="zh-CN" altLang="en-US" dirty="0"/>
              <a:t>请求参数：</a:t>
            </a:r>
          </a:p>
        </p:txBody>
      </p:sp>
      <p:graphicFrame>
        <p:nvGraphicFramePr>
          <p:cNvPr id="4" name="表格 3"/>
          <p:cNvGraphicFramePr>
            <a:graphicFrameLocks noGrp="1"/>
          </p:cNvGraphicFramePr>
          <p:nvPr>
            <p:extLst>
              <p:ext uri="{D42A27DB-BD31-4B8C-83A1-F6EECF244321}">
                <p14:modId xmlns:p14="http://schemas.microsoft.com/office/powerpoint/2010/main" val="3160340592"/>
              </p:ext>
            </p:extLst>
          </p:nvPr>
        </p:nvGraphicFramePr>
        <p:xfrm>
          <a:off x="1081823" y="3899282"/>
          <a:ext cx="8950818" cy="1599997"/>
        </p:xfrm>
        <a:graphic>
          <a:graphicData uri="http://schemas.openxmlformats.org/drawingml/2006/table">
            <a:tbl>
              <a:tblPr/>
              <a:tblGrid>
                <a:gridCol w="4475409">
                  <a:extLst>
                    <a:ext uri="{9D8B030D-6E8A-4147-A177-3AD203B41FA5}">
                      <a16:colId xmlns:a16="http://schemas.microsoft.com/office/drawing/2014/main" val="3063464122"/>
                    </a:ext>
                  </a:extLst>
                </a:gridCol>
                <a:gridCol w="4475409">
                  <a:extLst>
                    <a:ext uri="{9D8B030D-6E8A-4147-A177-3AD203B41FA5}">
                      <a16:colId xmlns:a16="http://schemas.microsoft.com/office/drawing/2014/main" val="3364523607"/>
                    </a:ext>
                  </a:extLst>
                </a:gridCol>
              </a:tblGrid>
              <a:tr h="417582">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字段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20239888"/>
                  </a:ext>
                </a:extLst>
              </a:tr>
              <a:tr h="118241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wflNextNodePersonId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主键</a:t>
                      </a:r>
                      <a:r>
                        <a:rPr 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3574539"/>
                  </a:ext>
                </a:extLst>
              </a:tr>
            </a:tbl>
          </a:graphicData>
        </a:graphic>
      </p:graphicFrame>
    </p:spTree>
    <p:extLst>
      <p:ext uri="{BB962C8B-B14F-4D97-AF65-F5344CB8AC3E}">
        <p14:creationId xmlns:p14="http://schemas.microsoft.com/office/powerpoint/2010/main" val="308339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1370125"/>
            <a:ext cx="7917313" cy="453650"/>
          </a:xfrm>
        </p:spPr>
        <p:txBody>
          <a:bodyPr/>
          <a:lstStyle/>
          <a:p>
            <a:pPr marL="342900" indent="-342900">
              <a:buFont typeface="Wingdings" panose="05000000000000000000" pitchFamily="2" charset="2"/>
              <a:buChar char="l"/>
            </a:pPr>
            <a:r>
              <a:rPr lang="zh-CN" altLang="en-US" dirty="0"/>
              <a:t>请求示例</a:t>
            </a:r>
          </a:p>
        </p:txBody>
      </p:sp>
      <p:pic>
        <p:nvPicPr>
          <p:cNvPr id="4" name="图片 3"/>
          <p:cNvPicPr>
            <a:picLocks noChangeAspect="1"/>
          </p:cNvPicPr>
          <p:nvPr/>
        </p:nvPicPr>
        <p:blipFill>
          <a:blip r:embed="rId2"/>
          <a:stretch>
            <a:fillRect/>
          </a:stretch>
        </p:blipFill>
        <p:spPr>
          <a:xfrm>
            <a:off x="976178" y="2027415"/>
            <a:ext cx="5653715" cy="1681700"/>
          </a:xfrm>
          <a:prstGeom prst="rect">
            <a:avLst/>
          </a:prstGeom>
          <a:ln>
            <a:solidFill>
              <a:schemeClr val="bg1">
                <a:lumMod val="85000"/>
              </a:schemeClr>
            </a:solidFill>
          </a:ln>
        </p:spPr>
      </p:pic>
    </p:spTree>
    <p:extLst>
      <p:ext uri="{BB962C8B-B14F-4D97-AF65-F5344CB8AC3E}">
        <p14:creationId xmlns:p14="http://schemas.microsoft.com/office/powerpoint/2010/main" val="1738882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958001"/>
            <a:ext cx="10941779" cy="2557623"/>
          </a:xfrm>
        </p:spPr>
        <p:txBody>
          <a:bodyPr/>
          <a:lstStyle/>
          <a:p>
            <a:r>
              <a:rPr lang="zh-CN" altLang="en-US" b="1" dirty="0"/>
              <a:t>任务节点自动</a:t>
            </a:r>
            <a:r>
              <a:rPr lang="zh-CN" altLang="en-US" b="1" dirty="0" smtClean="0"/>
              <a:t>审批</a:t>
            </a:r>
            <a:endParaRPr lang="en-US" altLang="zh-CN" b="1" dirty="0" smtClean="0"/>
          </a:p>
          <a:p>
            <a:r>
              <a:rPr lang="zh-CN" altLang="en-US" dirty="0"/>
              <a:t>自动审批触发事件：自动审批在任务</a:t>
            </a:r>
            <a:r>
              <a:rPr lang="en-US" altLang="zh-CN" dirty="0"/>
              <a:t>(task)</a:t>
            </a:r>
            <a:r>
              <a:rPr lang="zh-CN" altLang="en-US" dirty="0"/>
              <a:t>创建事件后触发</a:t>
            </a:r>
            <a:r>
              <a:rPr lang="zh-CN" altLang="en-US" dirty="0" smtClean="0"/>
              <a:t>。</a:t>
            </a:r>
            <a:endParaRPr lang="en-US" altLang="zh-CN" dirty="0" smtClean="0"/>
          </a:p>
          <a:p>
            <a:r>
              <a:rPr lang="zh-CN" altLang="en-US" sz="1600" b="1" dirty="0"/>
              <a:t>有条件自动审批</a:t>
            </a:r>
          </a:p>
          <a:p>
            <a:r>
              <a:rPr lang="zh-CN" altLang="en-US" sz="1600" dirty="0"/>
              <a:t>如果流程当前人工任务节点审批人集合小于或等于上一个最后完成审批的人工任务节点审批人集合时，当前节点可自动审批通过。比如节点</a:t>
            </a:r>
            <a:r>
              <a:rPr lang="en-US" altLang="zh-CN" sz="1600" dirty="0"/>
              <a:t>1</a:t>
            </a:r>
            <a:r>
              <a:rPr lang="zh-CN" altLang="en-US" sz="1600" dirty="0"/>
              <a:t>审批人为（</a:t>
            </a:r>
            <a:r>
              <a:rPr lang="en-US" altLang="zh-CN" sz="1600" dirty="0"/>
              <a:t>000123,000124</a:t>
            </a:r>
            <a:r>
              <a:rPr lang="zh-CN" altLang="en-US" sz="1600" dirty="0"/>
              <a:t>），节点</a:t>
            </a:r>
            <a:r>
              <a:rPr lang="en-US" altLang="zh-CN" sz="1600" dirty="0"/>
              <a:t>2</a:t>
            </a:r>
            <a:r>
              <a:rPr lang="zh-CN" altLang="en-US" sz="1600" dirty="0"/>
              <a:t>审批人为（</a:t>
            </a:r>
            <a:r>
              <a:rPr lang="en-US" altLang="zh-CN" sz="1600" dirty="0"/>
              <a:t>000123</a:t>
            </a:r>
            <a:r>
              <a:rPr lang="zh-CN" altLang="en-US" sz="1600" dirty="0"/>
              <a:t>），节点</a:t>
            </a:r>
            <a:r>
              <a:rPr lang="en-US" altLang="zh-CN" sz="1600" dirty="0"/>
              <a:t>2</a:t>
            </a:r>
            <a:r>
              <a:rPr lang="zh-CN" altLang="en-US" sz="1600" dirty="0"/>
              <a:t>审批人集合是节点</a:t>
            </a:r>
            <a:r>
              <a:rPr lang="en-US" altLang="zh-CN" sz="1600" dirty="0"/>
              <a:t>1</a:t>
            </a:r>
            <a:r>
              <a:rPr lang="zh-CN" altLang="en-US" sz="1600" dirty="0"/>
              <a:t>审批人集合的子集，所以节点</a:t>
            </a:r>
            <a:r>
              <a:rPr lang="en-US" altLang="zh-CN" sz="1600" dirty="0"/>
              <a:t>2</a:t>
            </a:r>
            <a:r>
              <a:rPr lang="zh-CN" altLang="en-US" sz="1600" dirty="0"/>
              <a:t>可以自动审批通过。需添加</a:t>
            </a:r>
            <a:r>
              <a:rPr lang="zh-CN" altLang="en-US" sz="1600" dirty="0" smtClean="0"/>
              <a:t>以下表单变量 </a:t>
            </a:r>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269152513"/>
              </p:ext>
            </p:extLst>
          </p:nvPr>
        </p:nvGraphicFramePr>
        <p:xfrm>
          <a:off x="869526" y="3925652"/>
          <a:ext cx="10296456" cy="1605067"/>
        </p:xfrm>
        <a:graphic>
          <a:graphicData uri="http://schemas.openxmlformats.org/drawingml/2006/table">
            <a:tbl>
              <a:tblPr/>
              <a:tblGrid>
                <a:gridCol w="2895034">
                  <a:extLst>
                    <a:ext uri="{9D8B030D-6E8A-4147-A177-3AD203B41FA5}">
                      <a16:colId xmlns:a16="http://schemas.microsoft.com/office/drawing/2014/main" val="2284761239"/>
                    </a:ext>
                  </a:extLst>
                </a:gridCol>
                <a:gridCol w="1465772">
                  <a:extLst>
                    <a:ext uri="{9D8B030D-6E8A-4147-A177-3AD203B41FA5}">
                      <a16:colId xmlns:a16="http://schemas.microsoft.com/office/drawing/2014/main" val="493368848"/>
                    </a:ext>
                  </a:extLst>
                </a:gridCol>
                <a:gridCol w="1756023">
                  <a:extLst>
                    <a:ext uri="{9D8B030D-6E8A-4147-A177-3AD203B41FA5}">
                      <a16:colId xmlns:a16="http://schemas.microsoft.com/office/drawing/2014/main" val="2799426046"/>
                    </a:ext>
                  </a:extLst>
                </a:gridCol>
                <a:gridCol w="4179627">
                  <a:extLst>
                    <a:ext uri="{9D8B030D-6E8A-4147-A177-3AD203B41FA5}">
                      <a16:colId xmlns:a16="http://schemas.microsoft.com/office/drawing/2014/main" val="3101014916"/>
                    </a:ext>
                  </a:extLst>
                </a:gridCol>
              </a:tblGrid>
              <a:tr h="362241">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表单变量</a:t>
                      </a: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表单名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39091609"/>
                  </a:ext>
                </a:extLst>
              </a:tr>
              <a:tr h="1242826">
                <a:tc>
                  <a:txBody>
                    <a:bodyPr/>
                    <a:lstStyle/>
                    <a:p>
                      <a:pPr algn="l" fontAlgn="ctr"/>
                      <a:r>
                        <a:rPr 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CAN_BE_AUTO_APPROVED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配置了此变量后，符合自动审批条件时，系统会自动审批通过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7419984"/>
                  </a:ext>
                </a:extLst>
              </a:tr>
            </a:tbl>
          </a:graphicData>
        </a:graphic>
      </p:graphicFrame>
    </p:spTree>
    <p:extLst>
      <p:ext uri="{BB962C8B-B14F-4D97-AF65-F5344CB8AC3E}">
        <p14:creationId xmlns:p14="http://schemas.microsoft.com/office/powerpoint/2010/main" val="36946085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a:t>-</a:t>
            </a:r>
            <a:r>
              <a:rPr lang="zh-CN" altLang="en-US" dirty="0"/>
              <a:t>办理人管理</a:t>
            </a:r>
          </a:p>
        </p:txBody>
      </p:sp>
      <p:sp>
        <p:nvSpPr>
          <p:cNvPr id="3" name="副标题 2"/>
          <p:cNvSpPr>
            <a:spLocks noGrp="1"/>
          </p:cNvSpPr>
          <p:nvPr>
            <p:ph type="subTitle" idx="1"/>
          </p:nvPr>
        </p:nvSpPr>
        <p:spPr>
          <a:xfrm>
            <a:off x="674965" y="1370125"/>
            <a:ext cx="10284956" cy="829714"/>
          </a:xfrm>
        </p:spPr>
        <p:txBody>
          <a:bodyPr/>
          <a:lstStyle/>
          <a:p>
            <a:r>
              <a:rPr lang="zh-CN" altLang="en-US" sz="1600" dirty="0"/>
              <a:t>无条件自动审批</a:t>
            </a:r>
          </a:p>
          <a:p>
            <a:r>
              <a:rPr lang="zh-CN" altLang="en-US" sz="1600" dirty="0" smtClean="0"/>
              <a:t>不论</a:t>
            </a:r>
            <a:r>
              <a:rPr lang="zh-CN" altLang="en-US" sz="1600" dirty="0"/>
              <a:t>之前的审批人是谁，本流程任务节点都需要无条件自动审批通过时，需添加以下表单变量 </a:t>
            </a:r>
          </a:p>
        </p:txBody>
      </p:sp>
      <p:graphicFrame>
        <p:nvGraphicFramePr>
          <p:cNvPr id="4" name="表格 3"/>
          <p:cNvGraphicFramePr>
            <a:graphicFrameLocks noGrp="1"/>
          </p:cNvGraphicFramePr>
          <p:nvPr>
            <p:extLst>
              <p:ext uri="{D42A27DB-BD31-4B8C-83A1-F6EECF244321}">
                <p14:modId xmlns:p14="http://schemas.microsoft.com/office/powerpoint/2010/main" val="3521033148"/>
              </p:ext>
            </p:extLst>
          </p:nvPr>
        </p:nvGraphicFramePr>
        <p:xfrm>
          <a:off x="772728" y="2451993"/>
          <a:ext cx="10419012" cy="741968"/>
        </p:xfrm>
        <a:graphic>
          <a:graphicData uri="http://schemas.openxmlformats.org/drawingml/2006/table">
            <a:tbl>
              <a:tblPr/>
              <a:tblGrid>
                <a:gridCol w="2604753">
                  <a:extLst>
                    <a:ext uri="{9D8B030D-6E8A-4147-A177-3AD203B41FA5}">
                      <a16:colId xmlns:a16="http://schemas.microsoft.com/office/drawing/2014/main" val="353454425"/>
                    </a:ext>
                  </a:extLst>
                </a:gridCol>
                <a:gridCol w="1542249">
                  <a:extLst>
                    <a:ext uri="{9D8B030D-6E8A-4147-A177-3AD203B41FA5}">
                      <a16:colId xmlns:a16="http://schemas.microsoft.com/office/drawing/2014/main" val="3172749021"/>
                    </a:ext>
                  </a:extLst>
                </a:gridCol>
                <a:gridCol w="2279560">
                  <a:extLst>
                    <a:ext uri="{9D8B030D-6E8A-4147-A177-3AD203B41FA5}">
                      <a16:colId xmlns:a16="http://schemas.microsoft.com/office/drawing/2014/main" val="1671780309"/>
                    </a:ext>
                  </a:extLst>
                </a:gridCol>
                <a:gridCol w="3992450">
                  <a:extLst>
                    <a:ext uri="{9D8B030D-6E8A-4147-A177-3AD203B41FA5}">
                      <a16:colId xmlns:a16="http://schemas.microsoft.com/office/drawing/2014/main" val="3659099210"/>
                    </a:ext>
                  </a:extLst>
                </a:gridCol>
              </a:tblGrid>
              <a:tr h="255388">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表单变量</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4045632"/>
                  </a:ext>
                </a:extLst>
              </a:tr>
              <a:tr h="486580">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ALWAYS_AUTO_APPROVED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配置了此变量后，系统会自动审批通过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102646"/>
                  </a:ext>
                </a:extLst>
              </a:tr>
            </a:tbl>
          </a:graphicData>
        </a:graphic>
      </p:graphicFrame>
      <p:sp>
        <p:nvSpPr>
          <p:cNvPr id="5" name="副标题 2"/>
          <p:cNvSpPr txBox="1">
            <a:spLocks/>
          </p:cNvSpPr>
          <p:nvPr/>
        </p:nvSpPr>
        <p:spPr>
          <a:xfrm>
            <a:off x="674965" y="3572412"/>
            <a:ext cx="10284956" cy="82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a:t>自动审批意见</a:t>
            </a:r>
          </a:p>
          <a:p>
            <a:r>
              <a:rPr lang="zh-CN" altLang="en-US" sz="1600" dirty="0" smtClean="0"/>
              <a:t>如果</a:t>
            </a:r>
            <a:r>
              <a:rPr lang="zh-CN" altLang="en-US" sz="1600" dirty="0"/>
              <a:t>需要配置自动审批时的审批意见，可以添加以下表单变量 </a:t>
            </a:r>
          </a:p>
        </p:txBody>
      </p:sp>
      <p:graphicFrame>
        <p:nvGraphicFramePr>
          <p:cNvPr id="6" name="表格 5"/>
          <p:cNvGraphicFramePr>
            <a:graphicFrameLocks noGrp="1"/>
          </p:cNvGraphicFramePr>
          <p:nvPr>
            <p:extLst>
              <p:ext uri="{D42A27DB-BD31-4B8C-83A1-F6EECF244321}">
                <p14:modId xmlns:p14="http://schemas.microsoft.com/office/powerpoint/2010/main" val="3765482354"/>
              </p:ext>
            </p:extLst>
          </p:nvPr>
        </p:nvGraphicFramePr>
        <p:xfrm>
          <a:off x="772728" y="4566534"/>
          <a:ext cx="10419012" cy="1161547"/>
        </p:xfrm>
        <a:graphic>
          <a:graphicData uri="http://schemas.openxmlformats.org/drawingml/2006/table">
            <a:tbl>
              <a:tblPr/>
              <a:tblGrid>
                <a:gridCol w="2604753">
                  <a:extLst>
                    <a:ext uri="{9D8B030D-6E8A-4147-A177-3AD203B41FA5}">
                      <a16:colId xmlns:a16="http://schemas.microsoft.com/office/drawing/2014/main" val="1772523587"/>
                    </a:ext>
                  </a:extLst>
                </a:gridCol>
                <a:gridCol w="1568006">
                  <a:extLst>
                    <a:ext uri="{9D8B030D-6E8A-4147-A177-3AD203B41FA5}">
                      <a16:colId xmlns:a16="http://schemas.microsoft.com/office/drawing/2014/main" val="3025286598"/>
                    </a:ext>
                  </a:extLst>
                </a:gridCol>
                <a:gridCol w="1519707">
                  <a:extLst>
                    <a:ext uri="{9D8B030D-6E8A-4147-A177-3AD203B41FA5}">
                      <a16:colId xmlns:a16="http://schemas.microsoft.com/office/drawing/2014/main" val="351996141"/>
                    </a:ext>
                  </a:extLst>
                </a:gridCol>
                <a:gridCol w="4726546">
                  <a:extLst>
                    <a:ext uri="{9D8B030D-6E8A-4147-A177-3AD203B41FA5}">
                      <a16:colId xmlns:a16="http://schemas.microsoft.com/office/drawing/2014/main" val="1406141502"/>
                    </a:ext>
                  </a:extLst>
                </a:gridCol>
              </a:tblGrid>
              <a:tr h="306885">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表单变量</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496189"/>
                  </a:ext>
                </a:extLst>
              </a:tr>
              <a:tr h="854662">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AUTO_APPROVED_COMMENT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审批意见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配置了此变量后，自动审批时，审批意见是这个配置的值（默认是：审批人与上一节点相同，节点自动审批通过）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03273"/>
                  </a:ext>
                </a:extLst>
              </a:tr>
            </a:tbl>
          </a:graphicData>
        </a:graphic>
      </p:graphicFrame>
    </p:spTree>
    <p:extLst>
      <p:ext uri="{BB962C8B-B14F-4D97-AF65-F5344CB8AC3E}">
        <p14:creationId xmlns:p14="http://schemas.microsoft.com/office/powerpoint/2010/main" val="39472376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smtClean="0"/>
              <a:t>-</a:t>
            </a:r>
            <a:r>
              <a:rPr lang="zh-CN" altLang="en-US" dirty="0"/>
              <a:t>保存数据</a:t>
            </a:r>
          </a:p>
        </p:txBody>
      </p:sp>
      <p:sp>
        <p:nvSpPr>
          <p:cNvPr id="3" name="副标题 2"/>
          <p:cNvSpPr>
            <a:spLocks noGrp="1"/>
          </p:cNvSpPr>
          <p:nvPr>
            <p:ph type="subTitle" idx="1"/>
          </p:nvPr>
        </p:nvSpPr>
        <p:spPr>
          <a:xfrm>
            <a:off x="674965" y="959049"/>
            <a:ext cx="10169046" cy="1420902"/>
          </a:xfrm>
        </p:spPr>
        <p:txBody>
          <a:bodyPr/>
          <a:lstStyle/>
          <a:p>
            <a:r>
              <a:rPr lang="zh-CN" altLang="en-US" b="1" dirty="0"/>
              <a:t>表单数据</a:t>
            </a:r>
          </a:p>
          <a:p>
            <a:r>
              <a:rPr lang="zh-CN" altLang="en-US" dirty="0" smtClean="0"/>
              <a:t>被</a:t>
            </a:r>
            <a:r>
              <a:rPr lang="en-US" altLang="zh-CN" dirty="0" smtClean="0"/>
              <a:t>iframe</a:t>
            </a:r>
            <a:r>
              <a:rPr lang="zh-CN" altLang="en-US" dirty="0" smtClean="0"/>
              <a:t>技术嵌套的业务表单面，需实现</a:t>
            </a:r>
            <a:r>
              <a:rPr lang="en-US" altLang="zh-CN" dirty="0" err="1" smtClean="0"/>
              <a:t>executeWorkFlowTask</a:t>
            </a:r>
            <a:r>
              <a:rPr lang="zh-CN" altLang="en-US" dirty="0" smtClean="0"/>
              <a:t>函数。外层的流程页，会调用此函数完成业务数据保存后，继续执行后续流程操作。</a:t>
            </a:r>
            <a:endParaRPr lang="en-US" altLang="zh-CN" dirty="0" smtClean="0"/>
          </a:p>
        </p:txBody>
      </p:sp>
      <p:pic>
        <p:nvPicPr>
          <p:cNvPr id="4" name="图片 3"/>
          <p:cNvPicPr>
            <a:picLocks noChangeAspect="1"/>
          </p:cNvPicPr>
          <p:nvPr/>
        </p:nvPicPr>
        <p:blipFill>
          <a:blip r:embed="rId2"/>
          <a:stretch>
            <a:fillRect/>
          </a:stretch>
        </p:blipFill>
        <p:spPr>
          <a:xfrm>
            <a:off x="674965" y="2522529"/>
            <a:ext cx="8198579" cy="3462237"/>
          </a:xfrm>
          <a:prstGeom prst="rect">
            <a:avLst/>
          </a:prstGeom>
          <a:ln>
            <a:solidFill>
              <a:schemeClr val="bg1">
                <a:lumMod val="85000"/>
              </a:schemeClr>
            </a:solidFill>
          </a:ln>
        </p:spPr>
      </p:pic>
    </p:spTree>
    <p:extLst>
      <p:ext uri="{BB962C8B-B14F-4D97-AF65-F5344CB8AC3E}">
        <p14:creationId xmlns:p14="http://schemas.microsoft.com/office/powerpoint/2010/main" val="97183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保存数据</a:t>
            </a:r>
          </a:p>
        </p:txBody>
      </p:sp>
      <p:sp>
        <p:nvSpPr>
          <p:cNvPr id="3" name="副标题 2"/>
          <p:cNvSpPr>
            <a:spLocks noGrp="1"/>
          </p:cNvSpPr>
          <p:nvPr>
            <p:ph type="subTitle" idx="1"/>
          </p:nvPr>
        </p:nvSpPr>
        <p:spPr>
          <a:xfrm>
            <a:off x="674965" y="1370125"/>
            <a:ext cx="10890263" cy="1420902"/>
          </a:xfrm>
        </p:spPr>
        <p:txBody>
          <a:bodyPr/>
          <a:lstStyle/>
          <a:p>
            <a:r>
              <a:rPr lang="zh-CN" altLang="en-US" b="1" dirty="0"/>
              <a:t>流程变量</a:t>
            </a:r>
          </a:p>
          <a:p>
            <a:r>
              <a:rPr lang="zh-CN" altLang="en-US" dirty="0" smtClean="0"/>
              <a:t>同理，在</a:t>
            </a:r>
            <a:r>
              <a:rPr lang="zh-CN" altLang="en-US" dirty="0"/>
              <a:t>表单页面</a:t>
            </a:r>
            <a:r>
              <a:rPr lang="zh-CN" altLang="en-US" dirty="0" smtClean="0"/>
              <a:t>，</a:t>
            </a:r>
            <a:r>
              <a:rPr lang="zh-CN" altLang="en-US" dirty="0"/>
              <a:t>需</a:t>
            </a:r>
            <a:r>
              <a:rPr lang="zh-CN" altLang="en-US" dirty="0" smtClean="0"/>
              <a:t>实现</a:t>
            </a:r>
            <a:r>
              <a:rPr lang="en-US" altLang="zh-CN" dirty="0" err="1"/>
              <a:t>getFormProperties</a:t>
            </a:r>
            <a:r>
              <a:rPr lang="zh-CN" altLang="en-US" dirty="0" smtClean="0"/>
              <a:t>函数</a:t>
            </a:r>
            <a:r>
              <a:rPr lang="zh-CN" altLang="en-US" dirty="0"/>
              <a:t>。外层的流程页，会调用此函数</a:t>
            </a:r>
            <a:r>
              <a:rPr lang="zh-CN" altLang="en-US" dirty="0" smtClean="0"/>
              <a:t>完成流程变量保存</a:t>
            </a:r>
            <a:r>
              <a:rPr lang="zh-CN" altLang="en-US" dirty="0"/>
              <a:t>后，继续执行后续流程操作</a:t>
            </a:r>
            <a:r>
              <a:rPr lang="zh-CN" altLang="en-US" dirty="0" smtClean="0"/>
              <a:t>。</a:t>
            </a:r>
            <a:endParaRPr lang="en-US" altLang="zh-CN" dirty="0"/>
          </a:p>
        </p:txBody>
      </p:sp>
      <p:pic>
        <p:nvPicPr>
          <p:cNvPr id="4" name="图片 3"/>
          <p:cNvPicPr>
            <a:picLocks noChangeAspect="1"/>
          </p:cNvPicPr>
          <p:nvPr/>
        </p:nvPicPr>
        <p:blipFill>
          <a:blip r:embed="rId2"/>
          <a:stretch>
            <a:fillRect/>
          </a:stretch>
        </p:blipFill>
        <p:spPr>
          <a:xfrm>
            <a:off x="674965" y="3217891"/>
            <a:ext cx="6923570" cy="1730893"/>
          </a:xfrm>
          <a:prstGeom prst="rect">
            <a:avLst/>
          </a:prstGeom>
          <a:ln>
            <a:solidFill>
              <a:schemeClr val="bg1">
                <a:lumMod val="85000"/>
              </a:schemeClr>
            </a:solidFill>
          </a:ln>
        </p:spPr>
      </p:pic>
    </p:spTree>
    <p:extLst>
      <p:ext uri="{BB962C8B-B14F-4D97-AF65-F5344CB8AC3E}">
        <p14:creationId xmlns:p14="http://schemas.microsoft.com/office/powerpoint/2010/main" val="282710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smtClean="0"/>
              <a:t>-</a:t>
            </a:r>
            <a:r>
              <a:rPr lang="zh-CN" altLang="en-US" dirty="0"/>
              <a:t>流程</a:t>
            </a:r>
            <a:r>
              <a:rPr lang="zh-CN" altLang="en-US" dirty="0" smtClean="0"/>
              <a:t>处理</a:t>
            </a:r>
            <a:endParaRPr lang="zh-CN" altLang="en-US" dirty="0"/>
          </a:p>
        </p:txBody>
      </p:sp>
      <p:sp>
        <p:nvSpPr>
          <p:cNvPr id="3" name="副标题 2"/>
          <p:cNvSpPr>
            <a:spLocks noGrp="1"/>
          </p:cNvSpPr>
          <p:nvPr>
            <p:ph type="subTitle" idx="1"/>
          </p:nvPr>
        </p:nvSpPr>
        <p:spPr>
          <a:xfrm>
            <a:off x="674965" y="1254215"/>
            <a:ext cx="7917313" cy="453650"/>
          </a:xfrm>
        </p:spPr>
        <p:txBody>
          <a:bodyPr/>
          <a:lstStyle/>
          <a:p>
            <a:r>
              <a:rPr lang="zh-CN" altLang="en-US" dirty="0"/>
              <a:t>在执行监听器或任务监听器的回调事件里，完成对应的逻辑处理。</a:t>
            </a:r>
          </a:p>
        </p:txBody>
      </p:sp>
      <p:pic>
        <p:nvPicPr>
          <p:cNvPr id="5" name="图片 4"/>
          <p:cNvPicPr>
            <a:picLocks noChangeAspect="1"/>
          </p:cNvPicPr>
          <p:nvPr/>
        </p:nvPicPr>
        <p:blipFill>
          <a:blip r:embed="rId2"/>
          <a:stretch>
            <a:fillRect/>
          </a:stretch>
        </p:blipFill>
        <p:spPr>
          <a:xfrm>
            <a:off x="674965" y="2182287"/>
            <a:ext cx="8660150" cy="1655617"/>
          </a:xfrm>
          <a:prstGeom prst="rect">
            <a:avLst/>
          </a:prstGeom>
          <a:ln>
            <a:solidFill>
              <a:schemeClr val="bg1">
                <a:lumMod val="85000"/>
              </a:schemeClr>
            </a:solidFill>
          </a:ln>
        </p:spPr>
      </p:pic>
    </p:spTree>
    <p:extLst>
      <p:ext uri="{BB962C8B-B14F-4D97-AF65-F5344CB8AC3E}">
        <p14:creationId xmlns:p14="http://schemas.microsoft.com/office/powerpoint/2010/main" val="10085605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流程处理</a:t>
            </a:r>
          </a:p>
        </p:txBody>
      </p:sp>
      <p:sp>
        <p:nvSpPr>
          <p:cNvPr id="3" name="副标题 2"/>
          <p:cNvSpPr>
            <a:spLocks noGrp="1"/>
          </p:cNvSpPr>
          <p:nvPr>
            <p:ph type="subTitle" idx="1"/>
          </p:nvPr>
        </p:nvSpPr>
        <p:spPr>
          <a:xfrm>
            <a:off x="674965" y="894654"/>
            <a:ext cx="7917313" cy="453650"/>
          </a:xfrm>
        </p:spPr>
        <p:txBody>
          <a:bodyPr/>
          <a:lstStyle/>
          <a:p>
            <a:r>
              <a:rPr lang="en-US" altLang="zh-CN" dirty="0" err="1"/>
              <a:t>DelegateExecution</a:t>
            </a:r>
            <a:r>
              <a:rPr lang="zh-CN" altLang="en-US" dirty="0"/>
              <a:t>参数说明如下 </a:t>
            </a:r>
          </a:p>
        </p:txBody>
      </p:sp>
      <p:graphicFrame>
        <p:nvGraphicFramePr>
          <p:cNvPr id="5" name="表格 4"/>
          <p:cNvGraphicFramePr>
            <a:graphicFrameLocks noGrp="1"/>
          </p:cNvGraphicFramePr>
          <p:nvPr>
            <p:extLst>
              <p:ext uri="{D42A27DB-BD31-4B8C-83A1-F6EECF244321}">
                <p14:modId xmlns:p14="http://schemas.microsoft.com/office/powerpoint/2010/main" val="1043022398"/>
              </p:ext>
            </p:extLst>
          </p:nvPr>
        </p:nvGraphicFramePr>
        <p:xfrm>
          <a:off x="674965" y="1694986"/>
          <a:ext cx="10594049" cy="4358080"/>
        </p:xfrm>
        <a:graphic>
          <a:graphicData uri="http://schemas.openxmlformats.org/drawingml/2006/table">
            <a:tbl>
              <a:tblPr/>
              <a:tblGrid>
                <a:gridCol w="3870042">
                  <a:extLst>
                    <a:ext uri="{9D8B030D-6E8A-4147-A177-3AD203B41FA5}">
                      <a16:colId xmlns:a16="http://schemas.microsoft.com/office/drawing/2014/main" val="3603344353"/>
                    </a:ext>
                  </a:extLst>
                </a:gridCol>
                <a:gridCol w="6724007">
                  <a:extLst>
                    <a:ext uri="{9D8B030D-6E8A-4147-A177-3AD203B41FA5}">
                      <a16:colId xmlns:a16="http://schemas.microsoft.com/office/drawing/2014/main" val="2858403245"/>
                    </a:ext>
                  </a:extLst>
                </a:gridCol>
              </a:tblGrid>
              <a:tr h="272380">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说明</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2891260"/>
                  </a:ext>
                </a:extLst>
              </a:tr>
              <a:tr h="272380">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关联管理</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68096615"/>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getId</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获取执行</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263514"/>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getProcessInstanceId</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获取流程实例</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104203"/>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getRootProcessInstanceId</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获取根流程实例</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6577059"/>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getProcessInstanceBusinessKey</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获取流程实例业务关键字</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569500"/>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getProcessDefinitionId</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获取流程定义</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9122084"/>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getCurrentActivityId</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获了当前活动</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33051"/>
                  </a:ext>
                </a:extLst>
              </a:tr>
              <a:tr h="27238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事件管理</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35981662"/>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get/setEventName</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设置事件名称</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5714294"/>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get/setCurrentActivitiListener</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设置事件监听器</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098021"/>
                  </a:ext>
                </a:extLst>
              </a:tr>
              <a:tr h="272380">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变量管理</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24732928"/>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getVariables</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获取流程变量。明细参见流程执行接口</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5596449"/>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setVariable</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设置流程变量</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794548"/>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hasVariables</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判断是否包含命名流程变量</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1236243"/>
                  </a:ext>
                </a:extLst>
              </a:tr>
              <a:tr h="27238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removeVariable</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删除流程变量</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786822"/>
                  </a:ext>
                </a:extLst>
              </a:tr>
            </a:tbl>
          </a:graphicData>
        </a:graphic>
      </p:graphicFrame>
    </p:spTree>
    <p:extLst>
      <p:ext uri="{BB962C8B-B14F-4D97-AF65-F5344CB8AC3E}">
        <p14:creationId xmlns:p14="http://schemas.microsoft.com/office/powerpoint/2010/main" val="32457970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流程处理</a:t>
            </a:r>
          </a:p>
        </p:txBody>
      </p:sp>
      <p:graphicFrame>
        <p:nvGraphicFramePr>
          <p:cNvPr id="4" name="表格 3"/>
          <p:cNvGraphicFramePr>
            <a:graphicFrameLocks noGrp="1"/>
          </p:cNvGraphicFramePr>
          <p:nvPr>
            <p:extLst>
              <p:ext uri="{D42A27DB-BD31-4B8C-83A1-F6EECF244321}">
                <p14:modId xmlns:p14="http://schemas.microsoft.com/office/powerpoint/2010/main" val="3118131762"/>
              </p:ext>
            </p:extLst>
          </p:nvPr>
        </p:nvGraphicFramePr>
        <p:xfrm>
          <a:off x="927278" y="1094700"/>
          <a:ext cx="9633397" cy="4996715"/>
        </p:xfrm>
        <a:graphic>
          <a:graphicData uri="http://schemas.openxmlformats.org/drawingml/2006/table">
            <a:tbl>
              <a:tblPr/>
              <a:tblGrid>
                <a:gridCol w="4410173">
                  <a:extLst>
                    <a:ext uri="{9D8B030D-6E8A-4147-A177-3AD203B41FA5}">
                      <a16:colId xmlns:a16="http://schemas.microsoft.com/office/drawing/2014/main" val="2331894243"/>
                    </a:ext>
                  </a:extLst>
                </a:gridCol>
                <a:gridCol w="5223224">
                  <a:extLst>
                    <a:ext uri="{9D8B030D-6E8A-4147-A177-3AD203B41FA5}">
                      <a16:colId xmlns:a16="http://schemas.microsoft.com/office/drawing/2014/main" val="364587216"/>
                    </a:ext>
                  </a:extLst>
                </a:gridCol>
              </a:tblGrid>
              <a:tr h="262985">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12636568"/>
                  </a:ext>
                </a:extLst>
              </a:tr>
              <a:tr h="262985">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执行管理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05176574"/>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getParentId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获取父执行</a:t>
                      </a: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189814"/>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getSuperExecutionId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获取外部执行</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554498"/>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getTenantId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获取租户</a:t>
                      </a: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2112120"/>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get/setCurrentFlowElement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设置流程元素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329516"/>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getParent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获取父回调参数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0062209"/>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getExecutions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获取子回调参数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0173708"/>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setActive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设置执行是否激活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181920"/>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isActive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获取执行是否激活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2542803"/>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isEnded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获取执行是否结束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483346"/>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setConcurrent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设置执行是否并行执行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872478"/>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isConcurrent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获取执行是否并行执行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9647913"/>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isProcessInstanceType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获取执行是否是流程实例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9651510"/>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inactivate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挂起执行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112741"/>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isScope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是否是范围执行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290278"/>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setScope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设置范围执行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3248960"/>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isMultiInstanceRoot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是否是多实例根执行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028327"/>
                  </a:ext>
                </a:extLst>
              </a:tr>
              <a:tr h="262985">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setMultiInstanceRoot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设置为多实例根执行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9047660"/>
                  </a:ext>
                </a:extLst>
              </a:tr>
            </a:tbl>
          </a:graphicData>
        </a:graphic>
      </p:graphicFrame>
    </p:spTree>
    <p:extLst>
      <p:ext uri="{BB962C8B-B14F-4D97-AF65-F5344CB8AC3E}">
        <p14:creationId xmlns:p14="http://schemas.microsoft.com/office/powerpoint/2010/main" val="3264216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流程处理</a:t>
            </a:r>
          </a:p>
        </p:txBody>
      </p:sp>
      <p:sp>
        <p:nvSpPr>
          <p:cNvPr id="3" name="副标题 2"/>
          <p:cNvSpPr>
            <a:spLocks noGrp="1"/>
          </p:cNvSpPr>
          <p:nvPr>
            <p:ph type="subTitle" idx="1"/>
          </p:nvPr>
        </p:nvSpPr>
        <p:spPr>
          <a:xfrm>
            <a:off x="674965" y="1138305"/>
            <a:ext cx="7917313" cy="453650"/>
          </a:xfrm>
        </p:spPr>
        <p:txBody>
          <a:bodyPr/>
          <a:lstStyle/>
          <a:p>
            <a:r>
              <a:rPr lang="zh-CN" altLang="en-US" dirty="0"/>
              <a:t>任务监听</a:t>
            </a:r>
          </a:p>
        </p:txBody>
      </p:sp>
      <p:pic>
        <p:nvPicPr>
          <p:cNvPr id="4" name="图片 3"/>
          <p:cNvPicPr>
            <a:picLocks noChangeAspect="1"/>
          </p:cNvPicPr>
          <p:nvPr/>
        </p:nvPicPr>
        <p:blipFill>
          <a:blip r:embed="rId2"/>
          <a:stretch>
            <a:fillRect/>
          </a:stretch>
        </p:blipFill>
        <p:spPr>
          <a:xfrm>
            <a:off x="674965" y="1926331"/>
            <a:ext cx="7018211" cy="1306266"/>
          </a:xfrm>
          <a:prstGeom prst="rect">
            <a:avLst/>
          </a:prstGeom>
          <a:ln>
            <a:solidFill>
              <a:schemeClr val="bg1">
                <a:lumMod val="85000"/>
              </a:schemeClr>
            </a:solidFill>
          </a:ln>
        </p:spPr>
      </p:pic>
    </p:spTree>
    <p:extLst>
      <p:ext uri="{BB962C8B-B14F-4D97-AF65-F5344CB8AC3E}">
        <p14:creationId xmlns:p14="http://schemas.microsoft.com/office/powerpoint/2010/main" val="439987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251928" cy="465926"/>
          </a:xfrm>
        </p:spPr>
        <p:txBody>
          <a:bodyPr/>
          <a:lstStyle/>
          <a:p>
            <a:r>
              <a:rPr lang="zh-CN" altLang="en-US" dirty="0" smtClean="0"/>
              <a:t>执行流程</a:t>
            </a:r>
            <a:r>
              <a:rPr lang="en-US" altLang="zh-CN" dirty="0" smtClean="0"/>
              <a:t>-</a:t>
            </a:r>
            <a:r>
              <a:rPr lang="zh-CN" altLang="en-US" dirty="0"/>
              <a:t>创建并启动</a:t>
            </a:r>
            <a:r>
              <a:rPr lang="zh-CN" altLang="en-US" dirty="0" smtClean="0"/>
              <a:t>流程</a:t>
            </a:r>
            <a:endParaRPr lang="zh-CN" altLang="en-US" dirty="0"/>
          </a:p>
        </p:txBody>
      </p:sp>
      <p:sp>
        <p:nvSpPr>
          <p:cNvPr id="3" name="副标题 2"/>
          <p:cNvSpPr>
            <a:spLocks noGrp="1"/>
          </p:cNvSpPr>
          <p:nvPr>
            <p:ph type="subTitle" idx="1"/>
          </p:nvPr>
        </p:nvSpPr>
        <p:spPr>
          <a:xfrm>
            <a:off x="674965" y="1447541"/>
            <a:ext cx="10467975" cy="853760"/>
          </a:xfrm>
        </p:spPr>
        <p:txBody>
          <a:bodyPr/>
          <a:lstStyle/>
          <a:p>
            <a:r>
              <a:rPr lang="zh-CN" altLang="en-US" dirty="0"/>
              <a:t>通常第一个节点需要作为一个独立的发起申请节点，其具备办理功能，来支持流程可驳回至第一个节点的需求。流程发起后应通过</a:t>
            </a:r>
            <a:r>
              <a:rPr lang="en-US" altLang="zh-CN" dirty="0"/>
              <a:t>API</a:t>
            </a:r>
            <a:r>
              <a:rPr lang="zh-CN" altLang="en-US" dirty="0"/>
              <a:t>操作直接到达第二个节点。</a:t>
            </a:r>
            <a:endParaRPr lang="en-US" altLang="zh-CN" dirty="0" smtClean="0"/>
          </a:p>
        </p:txBody>
      </p:sp>
      <p:pic>
        <p:nvPicPr>
          <p:cNvPr id="12" name="图片 11"/>
          <p:cNvPicPr>
            <a:picLocks noChangeAspect="1"/>
          </p:cNvPicPr>
          <p:nvPr/>
        </p:nvPicPr>
        <p:blipFill>
          <a:blip r:embed="rId2"/>
          <a:stretch>
            <a:fillRect/>
          </a:stretch>
        </p:blipFill>
        <p:spPr>
          <a:xfrm>
            <a:off x="674965" y="2904655"/>
            <a:ext cx="10536828" cy="1834771"/>
          </a:xfrm>
          <a:prstGeom prst="rect">
            <a:avLst/>
          </a:prstGeom>
          <a:ln>
            <a:solidFill>
              <a:schemeClr val="bg1">
                <a:lumMod val="85000"/>
              </a:schemeClr>
            </a:solidFill>
          </a:ln>
        </p:spPr>
      </p:pic>
    </p:spTree>
    <p:extLst>
      <p:ext uri="{BB962C8B-B14F-4D97-AF65-F5344CB8AC3E}">
        <p14:creationId xmlns:p14="http://schemas.microsoft.com/office/powerpoint/2010/main" val="556267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流程处理</a:t>
            </a:r>
          </a:p>
        </p:txBody>
      </p:sp>
      <p:sp>
        <p:nvSpPr>
          <p:cNvPr id="3" name="副标题 2"/>
          <p:cNvSpPr>
            <a:spLocks noGrp="1"/>
          </p:cNvSpPr>
          <p:nvPr>
            <p:ph type="subTitle" idx="1"/>
          </p:nvPr>
        </p:nvSpPr>
        <p:spPr>
          <a:xfrm>
            <a:off x="674965" y="959976"/>
            <a:ext cx="7917313" cy="453650"/>
          </a:xfrm>
        </p:spPr>
        <p:txBody>
          <a:bodyPr/>
          <a:lstStyle/>
          <a:p>
            <a:r>
              <a:rPr lang="en-US" altLang="zh-CN" dirty="0" err="1"/>
              <a:t>DelegateTask</a:t>
            </a:r>
            <a:r>
              <a:rPr lang="zh-CN" altLang="en-US" dirty="0"/>
              <a:t>参数说明如下</a:t>
            </a:r>
          </a:p>
        </p:txBody>
      </p:sp>
      <p:graphicFrame>
        <p:nvGraphicFramePr>
          <p:cNvPr id="4" name="表格 3"/>
          <p:cNvGraphicFramePr>
            <a:graphicFrameLocks noGrp="1"/>
          </p:cNvGraphicFramePr>
          <p:nvPr>
            <p:extLst>
              <p:ext uri="{D42A27DB-BD31-4B8C-83A1-F6EECF244321}">
                <p14:modId xmlns:p14="http://schemas.microsoft.com/office/powerpoint/2010/main" val="1339561927"/>
              </p:ext>
            </p:extLst>
          </p:nvPr>
        </p:nvGraphicFramePr>
        <p:xfrm>
          <a:off x="953038" y="1614319"/>
          <a:ext cx="9276278" cy="4513488"/>
        </p:xfrm>
        <a:graphic>
          <a:graphicData uri="http://schemas.openxmlformats.org/drawingml/2006/table">
            <a:tbl>
              <a:tblPr/>
              <a:tblGrid>
                <a:gridCol w="4638139">
                  <a:extLst>
                    <a:ext uri="{9D8B030D-6E8A-4147-A177-3AD203B41FA5}">
                      <a16:colId xmlns:a16="http://schemas.microsoft.com/office/drawing/2014/main" val="3669416050"/>
                    </a:ext>
                  </a:extLst>
                </a:gridCol>
                <a:gridCol w="4638139">
                  <a:extLst>
                    <a:ext uri="{9D8B030D-6E8A-4147-A177-3AD203B41FA5}">
                      <a16:colId xmlns:a16="http://schemas.microsoft.com/office/drawing/2014/main" val="2852619270"/>
                    </a:ext>
                  </a:extLst>
                </a:gridCol>
              </a:tblGrid>
              <a:tr h="214928">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75454165"/>
                  </a:ext>
                </a:extLst>
              </a:tr>
              <a:tr h="214928">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任务管理</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64301356"/>
                  </a:ext>
                </a:extLst>
              </a:tr>
              <a:tr h="214928">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getId</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获取任务</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752437"/>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get/setName</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设置任务名称</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367263"/>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get/setDescription</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设置任务描述</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227099"/>
                  </a:ext>
                </a:extLst>
              </a:tr>
              <a:tr h="214928">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get/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setPriority</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设置任务优先级</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2427328"/>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get/setDueDate</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设置任务持续期</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7401395"/>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get/setCategory</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设置任务分类</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4832265"/>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get/setFormKey</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设置表单地址</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127974"/>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getDelegationState</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获取转交状态</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0051290"/>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getCreateTime</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获取任务创建时间</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152138"/>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isSuspended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任务是否挂起</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2238659"/>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getTenantId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获取租户</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6755551"/>
                  </a:ext>
                </a:extLst>
              </a:tr>
              <a:tr h="214928">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关联管理</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48032556"/>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getProcessInstanceId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获取流程实例</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1055956"/>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getExecutionId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获取执行</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943261"/>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getProcessDefinitionId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获取流程定义</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0295072"/>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getTaskDefinitionKey</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获取任务定义</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797828"/>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getExecution</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获取任务对应的执行监听器</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2575488"/>
                  </a:ext>
                </a:extLst>
              </a:tr>
              <a:tr h="214928">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getCurrentActivitiListener</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获取当前的事件监听器</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0140658"/>
                  </a:ext>
                </a:extLst>
              </a:tr>
              <a:tr h="214928">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getEventName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获取事件名称</a:t>
                      </a:r>
                    </a:p>
                  </a:txBody>
                  <a:tcPr marL="5462" marR="5462" marT="54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683759"/>
                  </a:ext>
                </a:extLst>
              </a:tr>
            </a:tbl>
          </a:graphicData>
        </a:graphic>
      </p:graphicFrame>
    </p:spTree>
    <p:extLst>
      <p:ext uri="{BB962C8B-B14F-4D97-AF65-F5344CB8AC3E}">
        <p14:creationId xmlns:p14="http://schemas.microsoft.com/office/powerpoint/2010/main" val="2235276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流程处理</a:t>
            </a:r>
          </a:p>
        </p:txBody>
      </p:sp>
      <p:graphicFrame>
        <p:nvGraphicFramePr>
          <p:cNvPr id="4" name="表格 3"/>
          <p:cNvGraphicFramePr>
            <a:graphicFrameLocks noGrp="1"/>
          </p:cNvGraphicFramePr>
          <p:nvPr>
            <p:extLst>
              <p:ext uri="{D42A27DB-BD31-4B8C-83A1-F6EECF244321}">
                <p14:modId xmlns:p14="http://schemas.microsoft.com/office/powerpoint/2010/main" val="184367839"/>
              </p:ext>
            </p:extLst>
          </p:nvPr>
        </p:nvGraphicFramePr>
        <p:xfrm>
          <a:off x="1392963" y="1364152"/>
          <a:ext cx="8793624" cy="4351334"/>
        </p:xfrm>
        <a:graphic>
          <a:graphicData uri="http://schemas.openxmlformats.org/drawingml/2006/table">
            <a:tbl>
              <a:tblPr/>
              <a:tblGrid>
                <a:gridCol w="4396812">
                  <a:extLst>
                    <a:ext uri="{9D8B030D-6E8A-4147-A177-3AD203B41FA5}">
                      <a16:colId xmlns:a16="http://schemas.microsoft.com/office/drawing/2014/main" val="2801872334"/>
                    </a:ext>
                  </a:extLst>
                </a:gridCol>
                <a:gridCol w="4396812">
                  <a:extLst>
                    <a:ext uri="{9D8B030D-6E8A-4147-A177-3AD203B41FA5}">
                      <a16:colId xmlns:a16="http://schemas.microsoft.com/office/drawing/2014/main" val="40705541"/>
                    </a:ext>
                  </a:extLst>
                </a:gridCol>
              </a:tblGrid>
              <a:tr h="334718">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23694573"/>
                  </a:ext>
                </a:extLst>
              </a:tr>
              <a:tr h="334718">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办理管理</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0899470"/>
                  </a:ext>
                </a:extLst>
              </a:tr>
              <a:tr h="334718">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get/setOwner</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设置任务所有人</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7789950"/>
                  </a:ext>
                </a:extLst>
              </a:tr>
              <a:tr h="334718">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get/setAssignee</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设置任务指派人</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3247132"/>
                  </a:ext>
                </a:extLst>
              </a:tr>
              <a:tr h="334718">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add/deleteCandidateUser/Users</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新增</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删除候选人</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5400601"/>
                  </a:ext>
                </a:extLst>
              </a:tr>
              <a:tr h="334718">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add/deleteCandidateGroup/Group</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新增</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删除候选人组</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813931"/>
                  </a:ext>
                </a:extLst>
              </a:tr>
              <a:tr h="334718">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getCandidates</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获取候选人</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247463"/>
                  </a:ext>
                </a:extLst>
              </a:tr>
              <a:tr h="334718">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add/deleteUser/GroupIdentityLink</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新增</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删除参与人</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组</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7999087"/>
                  </a:ext>
                </a:extLst>
              </a:tr>
              <a:tr h="334718">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变量管理</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11031945"/>
                  </a:ext>
                </a:extLst>
              </a:tr>
              <a:tr h="334718">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getVariables</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获取流程变量。明细参见流程执行接口</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2444409"/>
                  </a:ext>
                </a:extLst>
              </a:tr>
              <a:tr h="334718">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setVariable</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设置流程变量</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0634056"/>
                  </a:ext>
                </a:extLst>
              </a:tr>
              <a:tr h="334718">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hasVariables</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判断是否包含命名流程变量</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0273764"/>
                  </a:ext>
                </a:extLst>
              </a:tr>
              <a:tr h="334718">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removeVariable</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删除流程变量</a:t>
                      </a:r>
                    </a:p>
                  </a:txBody>
                  <a:tcPr marL="7103" marR="7103" marT="7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12289"/>
                  </a:ext>
                </a:extLst>
              </a:tr>
            </a:tbl>
          </a:graphicData>
        </a:graphic>
      </p:graphicFrame>
    </p:spTree>
    <p:extLst>
      <p:ext uri="{BB962C8B-B14F-4D97-AF65-F5344CB8AC3E}">
        <p14:creationId xmlns:p14="http://schemas.microsoft.com/office/powerpoint/2010/main" val="3323454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smtClean="0"/>
              <a:t>-</a:t>
            </a:r>
            <a:r>
              <a:rPr lang="zh-CN" altLang="en-US" dirty="0"/>
              <a:t>流程处理</a:t>
            </a:r>
          </a:p>
        </p:txBody>
      </p:sp>
      <p:sp>
        <p:nvSpPr>
          <p:cNvPr id="3" name="副标题 2"/>
          <p:cNvSpPr>
            <a:spLocks noGrp="1"/>
          </p:cNvSpPr>
          <p:nvPr>
            <p:ph type="subTitle" idx="1"/>
          </p:nvPr>
        </p:nvSpPr>
        <p:spPr>
          <a:xfrm>
            <a:off x="674965" y="837802"/>
            <a:ext cx="7917313" cy="982000"/>
          </a:xfrm>
        </p:spPr>
        <p:txBody>
          <a:bodyPr/>
          <a:lstStyle/>
          <a:p>
            <a:r>
              <a:rPr lang="zh-CN" altLang="en-US" dirty="0" smtClean="0"/>
              <a:t>流程变量</a:t>
            </a:r>
            <a:endParaRPr lang="en-US" altLang="zh-CN" dirty="0" smtClean="0"/>
          </a:p>
          <a:p>
            <a:r>
              <a:rPr lang="zh-CN" altLang="en-US" dirty="0" smtClean="0"/>
              <a:t>可以</a:t>
            </a:r>
            <a:r>
              <a:rPr lang="zh-CN" altLang="en-US" dirty="0"/>
              <a:t>在回</a:t>
            </a:r>
            <a:r>
              <a:rPr lang="zh-CN" altLang="en-US" dirty="0" smtClean="0"/>
              <a:t>调函数</a:t>
            </a:r>
            <a:r>
              <a:rPr lang="zh-CN" altLang="en-US" dirty="0"/>
              <a:t>内获取或设置命名流程变量，帮助完成业务逻辑</a:t>
            </a:r>
          </a:p>
        </p:txBody>
      </p:sp>
      <p:graphicFrame>
        <p:nvGraphicFramePr>
          <p:cNvPr id="4" name="表格 3"/>
          <p:cNvGraphicFramePr>
            <a:graphicFrameLocks noGrp="1"/>
          </p:cNvGraphicFramePr>
          <p:nvPr>
            <p:extLst>
              <p:ext uri="{D42A27DB-BD31-4B8C-83A1-F6EECF244321}">
                <p14:modId xmlns:p14="http://schemas.microsoft.com/office/powerpoint/2010/main" val="3112021415"/>
              </p:ext>
            </p:extLst>
          </p:nvPr>
        </p:nvGraphicFramePr>
        <p:xfrm>
          <a:off x="734938" y="1974943"/>
          <a:ext cx="9451648" cy="1871375"/>
        </p:xfrm>
        <a:graphic>
          <a:graphicData uri="http://schemas.openxmlformats.org/drawingml/2006/table">
            <a:tbl>
              <a:tblPr/>
              <a:tblGrid>
                <a:gridCol w="2362912">
                  <a:extLst>
                    <a:ext uri="{9D8B030D-6E8A-4147-A177-3AD203B41FA5}">
                      <a16:colId xmlns:a16="http://schemas.microsoft.com/office/drawing/2014/main" val="1870115993"/>
                    </a:ext>
                  </a:extLst>
                </a:gridCol>
                <a:gridCol w="2362912">
                  <a:extLst>
                    <a:ext uri="{9D8B030D-6E8A-4147-A177-3AD203B41FA5}">
                      <a16:colId xmlns:a16="http://schemas.microsoft.com/office/drawing/2014/main" val="2977254787"/>
                    </a:ext>
                  </a:extLst>
                </a:gridCol>
                <a:gridCol w="2362912">
                  <a:extLst>
                    <a:ext uri="{9D8B030D-6E8A-4147-A177-3AD203B41FA5}">
                      <a16:colId xmlns:a16="http://schemas.microsoft.com/office/drawing/2014/main" val="4046268019"/>
                    </a:ext>
                  </a:extLst>
                </a:gridCol>
                <a:gridCol w="2362912">
                  <a:extLst>
                    <a:ext uri="{9D8B030D-6E8A-4147-A177-3AD203B41FA5}">
                      <a16:colId xmlns:a16="http://schemas.microsoft.com/office/drawing/2014/main" val="1887460396"/>
                    </a:ext>
                  </a:extLst>
                </a:gridCol>
              </a:tblGrid>
              <a:tr h="334660">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变量名称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变量值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0349803"/>
                  </a:ext>
                </a:extLst>
              </a:tr>
              <a:tr h="33466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hideCancelBtn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隐藏拒绝或撤销按钮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016506"/>
                  </a:ext>
                </a:extLst>
              </a:tr>
              <a:tr h="46533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approveResult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APPROVED/REJECTED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判断当前节点的执行结果是否是拒绝，</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APPROVED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：同意</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驳回</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撤回，</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REJECTED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：拒绝</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92408"/>
                  </a:ext>
                </a:extLst>
              </a:tr>
              <a:tr h="334660">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isRebutAction</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判断是否是驳回操作，为</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Y</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时表示是驳回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8952025"/>
                  </a:ext>
                </a:extLst>
              </a:tr>
              <a:tr h="334660">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isRecallAction</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判断是否是撤回操作，为</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Y</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时表示是撤回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655087"/>
                  </a:ext>
                </a:extLst>
              </a:tr>
            </a:tbl>
          </a:graphicData>
        </a:graphic>
      </p:graphicFrame>
      <p:sp>
        <p:nvSpPr>
          <p:cNvPr id="5" name="副标题 2"/>
          <p:cNvSpPr txBox="1">
            <a:spLocks/>
          </p:cNvSpPr>
          <p:nvPr/>
        </p:nvSpPr>
        <p:spPr>
          <a:xfrm>
            <a:off x="674965" y="3950954"/>
            <a:ext cx="7917313"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示例</a:t>
            </a:r>
            <a:endParaRPr lang="zh-CN" altLang="en-US" dirty="0"/>
          </a:p>
        </p:txBody>
      </p:sp>
      <p:pic>
        <p:nvPicPr>
          <p:cNvPr id="6" name="图片 5"/>
          <p:cNvPicPr>
            <a:picLocks noChangeAspect="1"/>
          </p:cNvPicPr>
          <p:nvPr/>
        </p:nvPicPr>
        <p:blipFill>
          <a:blip r:embed="rId2"/>
          <a:stretch>
            <a:fillRect/>
          </a:stretch>
        </p:blipFill>
        <p:spPr>
          <a:xfrm>
            <a:off x="734938" y="4627147"/>
            <a:ext cx="8170271" cy="1158356"/>
          </a:xfrm>
          <a:prstGeom prst="rect">
            <a:avLst/>
          </a:prstGeom>
          <a:ln>
            <a:solidFill>
              <a:schemeClr val="bg1">
                <a:lumMod val="85000"/>
              </a:schemeClr>
            </a:solidFill>
          </a:ln>
        </p:spPr>
      </p:pic>
    </p:spTree>
    <p:extLst>
      <p:ext uri="{BB962C8B-B14F-4D97-AF65-F5344CB8AC3E}">
        <p14:creationId xmlns:p14="http://schemas.microsoft.com/office/powerpoint/2010/main" val="1214997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smtClean="0"/>
              <a:t>-</a:t>
            </a:r>
            <a:r>
              <a:rPr lang="zh-CN" altLang="en-US" dirty="0"/>
              <a:t>撤回管理</a:t>
            </a:r>
          </a:p>
        </p:txBody>
      </p:sp>
      <p:sp>
        <p:nvSpPr>
          <p:cNvPr id="3" name="副标题 2"/>
          <p:cNvSpPr>
            <a:spLocks noGrp="1"/>
          </p:cNvSpPr>
          <p:nvPr>
            <p:ph type="subTitle" idx="1"/>
          </p:nvPr>
        </p:nvSpPr>
        <p:spPr>
          <a:xfrm>
            <a:off x="674965" y="1045385"/>
            <a:ext cx="10460205" cy="3982629"/>
          </a:xfrm>
        </p:spPr>
        <p:txBody>
          <a:bodyPr/>
          <a:lstStyle/>
          <a:p>
            <a:r>
              <a:rPr lang="zh-CN" altLang="en-US" dirty="0"/>
              <a:t>流程已进行到下一步，因某种原因，上个节点的办理人将任务主动拿回至本节点的动作</a:t>
            </a:r>
            <a:r>
              <a:rPr lang="zh-CN" altLang="en-US" dirty="0" smtClean="0"/>
              <a:t>。</a:t>
            </a:r>
            <a:endParaRPr lang="en-US" altLang="zh-CN" dirty="0" smtClean="0"/>
          </a:p>
          <a:p>
            <a:endParaRPr lang="en-US" altLang="zh-CN" dirty="0" smtClean="0"/>
          </a:p>
          <a:p>
            <a:endParaRPr lang="en-US" altLang="zh-CN" dirty="0"/>
          </a:p>
          <a:p>
            <a:r>
              <a:rPr lang="zh-CN" altLang="en-US" sz="1600" dirty="0"/>
              <a:t>单步</a:t>
            </a:r>
            <a:r>
              <a:rPr lang="zh-CN" altLang="en-US" sz="1600" dirty="0" smtClean="0"/>
              <a:t>撤回</a:t>
            </a:r>
            <a:endParaRPr lang="en-US" altLang="zh-CN" sz="1600" dirty="0" smtClean="0"/>
          </a:p>
          <a:p>
            <a:pPr marL="342900" indent="-342900">
              <a:buFont typeface="Wingdings" panose="05000000000000000000" pitchFamily="2" charset="2"/>
              <a:buChar char="l"/>
            </a:pPr>
            <a:r>
              <a:rPr lang="zh-CN" altLang="en-US" sz="1600" dirty="0" smtClean="0"/>
              <a:t>当</a:t>
            </a:r>
            <a:r>
              <a:rPr lang="zh-CN" altLang="en-US" sz="1600" dirty="0"/>
              <a:t>流程处于第一个节点时，发起者</a:t>
            </a:r>
            <a:r>
              <a:rPr lang="zh-CN" altLang="en-US" sz="1600" dirty="0" smtClean="0"/>
              <a:t>可在</a:t>
            </a:r>
            <a:r>
              <a:rPr lang="en-US" altLang="zh-CN" sz="1600" dirty="0" smtClean="0"/>
              <a:t>【</a:t>
            </a:r>
            <a:r>
              <a:rPr lang="zh-CN" altLang="en-US" sz="1600" dirty="0"/>
              <a:t>我发起的列表</a:t>
            </a:r>
            <a:r>
              <a:rPr lang="en-US" altLang="zh-CN" sz="1600" dirty="0" smtClean="0"/>
              <a:t>】</a:t>
            </a:r>
            <a:r>
              <a:rPr lang="zh-CN" altLang="en-US" sz="1600" dirty="0" smtClean="0"/>
              <a:t>里撤回流程</a:t>
            </a:r>
            <a:endParaRPr lang="zh-CN" altLang="en-US" sz="1600" dirty="0"/>
          </a:p>
          <a:p>
            <a:pPr marL="342900" indent="-342900">
              <a:buFont typeface="Wingdings" panose="05000000000000000000" pitchFamily="2" charset="2"/>
              <a:buChar char="l"/>
            </a:pPr>
            <a:r>
              <a:rPr lang="zh-CN" altLang="en-US" sz="1600" dirty="0" smtClean="0"/>
              <a:t>当</a:t>
            </a:r>
            <a:r>
              <a:rPr lang="zh-CN" altLang="en-US" sz="1600" dirty="0"/>
              <a:t>在节点上勾选可撤回后，下一环节未结束前，本节点办理人都可在</a:t>
            </a:r>
            <a:r>
              <a:rPr lang="en-US" altLang="zh-CN" sz="1600" dirty="0"/>
              <a:t>【</a:t>
            </a:r>
            <a:r>
              <a:rPr lang="zh-CN" altLang="en-US" sz="1600" dirty="0"/>
              <a:t>我参与的列表</a:t>
            </a:r>
            <a:r>
              <a:rPr lang="en-US" altLang="zh-CN" sz="1600" dirty="0"/>
              <a:t>】</a:t>
            </a:r>
            <a:r>
              <a:rPr lang="zh-CN" altLang="en-US" sz="1600" dirty="0"/>
              <a:t>里找到这条流程记录，主动撤回</a:t>
            </a:r>
          </a:p>
          <a:p>
            <a:pPr marL="342900" indent="-342900">
              <a:buFont typeface="Wingdings" panose="05000000000000000000" pitchFamily="2" charset="2"/>
              <a:buChar char="l"/>
            </a:pPr>
            <a:r>
              <a:rPr lang="zh-CN" altLang="en-US" sz="1600" dirty="0" smtClean="0"/>
              <a:t>如果节点</a:t>
            </a:r>
            <a:r>
              <a:rPr lang="zh-CN" altLang="en-US" sz="1600" dirty="0"/>
              <a:t>上勾选可</a:t>
            </a:r>
            <a:r>
              <a:rPr lang="zh-CN" altLang="en-US" sz="1600" dirty="0" smtClean="0"/>
              <a:t>撤回，且此节点办理人为</a:t>
            </a:r>
            <a:r>
              <a:rPr lang="zh-CN" altLang="en-US" sz="1600" dirty="0"/>
              <a:t>本流程的</a:t>
            </a:r>
            <a:r>
              <a:rPr lang="zh-CN" altLang="en-US" sz="1600" dirty="0" smtClean="0"/>
              <a:t>发起人</a:t>
            </a:r>
            <a:r>
              <a:rPr lang="zh-CN" altLang="en-US" sz="1600" dirty="0"/>
              <a:t>，</a:t>
            </a:r>
            <a:r>
              <a:rPr lang="zh-CN" altLang="en-US" sz="1600" dirty="0" smtClean="0"/>
              <a:t>则</a:t>
            </a:r>
            <a:r>
              <a:rPr lang="zh-CN" altLang="en-US" sz="1600" dirty="0"/>
              <a:t>本节点办理</a:t>
            </a:r>
            <a:r>
              <a:rPr lang="zh-CN" altLang="en-US" sz="1600" dirty="0" smtClean="0"/>
              <a:t>人</a:t>
            </a:r>
            <a:r>
              <a:rPr lang="en-US" altLang="zh-CN" sz="1600" dirty="0" smtClean="0"/>
              <a:t>(</a:t>
            </a:r>
            <a:r>
              <a:rPr lang="zh-CN" altLang="en-US" sz="1600" dirty="0" smtClean="0"/>
              <a:t>流程发起人</a:t>
            </a:r>
            <a:r>
              <a:rPr lang="en-US" altLang="zh-CN" sz="1600" dirty="0" smtClean="0"/>
              <a:t>)</a:t>
            </a:r>
            <a:r>
              <a:rPr lang="zh-CN" altLang="en-US" sz="1600" dirty="0" smtClean="0"/>
              <a:t>除了</a:t>
            </a:r>
            <a:r>
              <a:rPr lang="zh-CN" altLang="en-US" sz="1600" dirty="0"/>
              <a:t>可在</a:t>
            </a:r>
            <a:r>
              <a:rPr lang="en-US" altLang="zh-CN" sz="1600" dirty="0"/>
              <a:t>【</a:t>
            </a:r>
            <a:r>
              <a:rPr lang="zh-CN" altLang="en-US" sz="1600" dirty="0"/>
              <a:t>我参与的列表</a:t>
            </a:r>
            <a:r>
              <a:rPr lang="en-US" altLang="zh-CN" sz="1600" dirty="0"/>
              <a:t>】</a:t>
            </a:r>
            <a:r>
              <a:rPr lang="zh-CN" altLang="en-US" sz="1600" dirty="0"/>
              <a:t>里撤回，还可在</a:t>
            </a:r>
            <a:r>
              <a:rPr lang="en-US" altLang="zh-CN" sz="1600" dirty="0"/>
              <a:t>【</a:t>
            </a:r>
            <a:r>
              <a:rPr lang="zh-CN" altLang="en-US" sz="1600" dirty="0"/>
              <a:t>我发起的列表</a:t>
            </a:r>
            <a:r>
              <a:rPr lang="en-US" altLang="zh-CN" sz="1600" dirty="0"/>
              <a:t>】</a:t>
            </a:r>
            <a:r>
              <a:rPr lang="zh-CN" altLang="en-US" sz="1600" dirty="0"/>
              <a:t>里找到这条流程记录，主动撤回。两个撤回动作是等价的</a:t>
            </a:r>
            <a:r>
              <a:rPr lang="zh-CN" altLang="en-US" sz="1600" dirty="0" smtClean="0"/>
              <a:t>。</a:t>
            </a:r>
            <a:endParaRPr lang="zh-CN" altLang="en-US" sz="1600" dirty="0"/>
          </a:p>
        </p:txBody>
      </p:sp>
    </p:spTree>
    <p:extLst>
      <p:ext uri="{BB962C8B-B14F-4D97-AF65-F5344CB8AC3E}">
        <p14:creationId xmlns:p14="http://schemas.microsoft.com/office/powerpoint/2010/main" val="20011090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撤回管理</a:t>
            </a:r>
          </a:p>
        </p:txBody>
      </p:sp>
      <p:sp>
        <p:nvSpPr>
          <p:cNvPr id="3" name="副标题 2"/>
          <p:cNvSpPr>
            <a:spLocks noGrp="1"/>
          </p:cNvSpPr>
          <p:nvPr>
            <p:ph type="subTitle" idx="1"/>
          </p:nvPr>
        </p:nvSpPr>
        <p:spPr>
          <a:xfrm>
            <a:off x="674965" y="1113751"/>
            <a:ext cx="10759308" cy="3534301"/>
          </a:xfrm>
        </p:spPr>
        <p:txBody>
          <a:bodyPr/>
          <a:lstStyle/>
          <a:p>
            <a:r>
              <a:rPr lang="zh-CN" altLang="en-US" dirty="0"/>
              <a:t>连续撤回</a:t>
            </a:r>
          </a:p>
          <a:p>
            <a:endParaRPr lang="zh-CN" altLang="en-US" dirty="0"/>
          </a:p>
          <a:p>
            <a:r>
              <a:rPr lang="zh-CN" altLang="en-US" dirty="0"/>
              <a:t>如果一段连续的节点都由同一人审批，则在撤回时，从当前流程停留节点向前数，直接可撤回至最后一个勾选了可撤回的节点。 </a:t>
            </a:r>
            <a:endParaRPr lang="en-US" altLang="zh-CN" dirty="0" smtClean="0"/>
          </a:p>
          <a:p>
            <a:endParaRPr lang="en-US" altLang="zh-CN" dirty="0" smtClean="0"/>
          </a:p>
          <a:p>
            <a:endParaRPr lang="en-US" altLang="zh-CN" dirty="0"/>
          </a:p>
          <a:p>
            <a:r>
              <a:rPr lang="zh-CN" altLang="en-US" dirty="0"/>
              <a:t>案例</a:t>
            </a:r>
            <a:r>
              <a:rPr lang="en-US" altLang="zh-CN" dirty="0"/>
              <a:t>1 </a:t>
            </a:r>
            <a:endParaRPr lang="en-US" altLang="zh-CN" dirty="0" smtClean="0"/>
          </a:p>
        </p:txBody>
      </p:sp>
      <p:pic>
        <p:nvPicPr>
          <p:cNvPr id="6" name="图片 5"/>
          <p:cNvPicPr>
            <a:picLocks noChangeAspect="1"/>
          </p:cNvPicPr>
          <p:nvPr/>
        </p:nvPicPr>
        <p:blipFill>
          <a:blip r:embed="rId2"/>
          <a:stretch>
            <a:fillRect/>
          </a:stretch>
        </p:blipFill>
        <p:spPr>
          <a:xfrm>
            <a:off x="674965" y="4854366"/>
            <a:ext cx="10759308" cy="698171"/>
          </a:xfrm>
          <a:prstGeom prst="rect">
            <a:avLst/>
          </a:prstGeom>
          <a:ln>
            <a:solidFill>
              <a:schemeClr val="bg1">
                <a:lumMod val="85000"/>
              </a:schemeClr>
            </a:solidFill>
          </a:ln>
        </p:spPr>
      </p:pic>
    </p:spTree>
    <p:extLst>
      <p:ext uri="{BB962C8B-B14F-4D97-AF65-F5344CB8AC3E}">
        <p14:creationId xmlns:p14="http://schemas.microsoft.com/office/powerpoint/2010/main" val="32751924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撤回管理</a:t>
            </a:r>
          </a:p>
        </p:txBody>
      </p:sp>
      <p:sp>
        <p:nvSpPr>
          <p:cNvPr id="3" name="副标题 2"/>
          <p:cNvSpPr>
            <a:spLocks noGrp="1"/>
          </p:cNvSpPr>
          <p:nvPr>
            <p:ph type="subTitle" idx="1"/>
          </p:nvPr>
        </p:nvSpPr>
        <p:spPr>
          <a:xfrm>
            <a:off x="674965" y="1241938"/>
            <a:ext cx="7917313" cy="453650"/>
          </a:xfrm>
        </p:spPr>
        <p:txBody>
          <a:bodyPr/>
          <a:lstStyle/>
          <a:p>
            <a:r>
              <a:rPr lang="zh-CN" altLang="en-US" dirty="0" smtClean="0"/>
              <a:t>案例</a:t>
            </a:r>
            <a:r>
              <a:rPr lang="en-US" altLang="zh-CN" dirty="0" smtClean="0"/>
              <a:t>2</a:t>
            </a:r>
            <a:endParaRPr lang="zh-CN" altLang="en-US" dirty="0"/>
          </a:p>
        </p:txBody>
      </p:sp>
      <p:pic>
        <p:nvPicPr>
          <p:cNvPr id="4" name="图片 3"/>
          <p:cNvPicPr>
            <a:picLocks noChangeAspect="1"/>
          </p:cNvPicPr>
          <p:nvPr/>
        </p:nvPicPr>
        <p:blipFill>
          <a:blip r:embed="rId2"/>
          <a:stretch>
            <a:fillRect/>
          </a:stretch>
        </p:blipFill>
        <p:spPr>
          <a:xfrm>
            <a:off x="674965" y="1957343"/>
            <a:ext cx="10460205" cy="718738"/>
          </a:xfrm>
          <a:prstGeom prst="rect">
            <a:avLst/>
          </a:prstGeom>
          <a:ln>
            <a:solidFill>
              <a:schemeClr val="bg1">
                <a:lumMod val="85000"/>
              </a:schemeClr>
            </a:solidFill>
          </a:ln>
        </p:spPr>
      </p:pic>
      <p:sp>
        <p:nvSpPr>
          <p:cNvPr id="5" name="副标题 2"/>
          <p:cNvSpPr txBox="1">
            <a:spLocks/>
          </p:cNvSpPr>
          <p:nvPr/>
        </p:nvSpPr>
        <p:spPr>
          <a:xfrm>
            <a:off x="674965" y="3754402"/>
            <a:ext cx="7917313"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案例</a:t>
            </a:r>
            <a:r>
              <a:rPr lang="en-US" altLang="zh-CN" dirty="0" smtClean="0"/>
              <a:t>3</a:t>
            </a:r>
            <a:endParaRPr lang="zh-CN" altLang="en-US" dirty="0"/>
          </a:p>
        </p:txBody>
      </p:sp>
      <p:pic>
        <p:nvPicPr>
          <p:cNvPr id="6" name="图片 5"/>
          <p:cNvPicPr>
            <a:picLocks noChangeAspect="1"/>
          </p:cNvPicPr>
          <p:nvPr/>
        </p:nvPicPr>
        <p:blipFill>
          <a:blip r:embed="rId3"/>
          <a:stretch>
            <a:fillRect/>
          </a:stretch>
        </p:blipFill>
        <p:spPr>
          <a:xfrm>
            <a:off x="674965" y="4334053"/>
            <a:ext cx="10460205" cy="725098"/>
          </a:xfrm>
          <a:prstGeom prst="rect">
            <a:avLst/>
          </a:prstGeom>
          <a:ln>
            <a:solidFill>
              <a:schemeClr val="bg1">
                <a:lumMod val="85000"/>
              </a:schemeClr>
            </a:solidFill>
          </a:ln>
        </p:spPr>
      </p:pic>
    </p:spTree>
    <p:extLst>
      <p:ext uri="{BB962C8B-B14F-4D97-AF65-F5344CB8AC3E}">
        <p14:creationId xmlns:p14="http://schemas.microsoft.com/office/powerpoint/2010/main" val="7252095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smtClean="0"/>
              <a:t>-</a:t>
            </a:r>
            <a:r>
              <a:rPr lang="zh-CN" altLang="en-US" dirty="0"/>
              <a:t>催办</a:t>
            </a:r>
            <a:r>
              <a:rPr lang="zh-CN" altLang="en-US" dirty="0" smtClean="0"/>
              <a:t>管理</a:t>
            </a:r>
            <a:endParaRPr lang="zh-CN" altLang="en-US" dirty="0"/>
          </a:p>
        </p:txBody>
      </p:sp>
      <p:sp>
        <p:nvSpPr>
          <p:cNvPr id="3" name="副标题 2"/>
          <p:cNvSpPr>
            <a:spLocks noGrp="1"/>
          </p:cNvSpPr>
          <p:nvPr>
            <p:ph type="subTitle" idx="1"/>
          </p:nvPr>
        </p:nvSpPr>
        <p:spPr>
          <a:xfrm>
            <a:off x="674965" y="1139388"/>
            <a:ext cx="10776399" cy="853760"/>
          </a:xfrm>
        </p:spPr>
        <p:txBody>
          <a:bodyPr/>
          <a:lstStyle/>
          <a:p>
            <a:r>
              <a:rPr lang="zh-CN" altLang="en-US" dirty="0"/>
              <a:t>流程结束前，流程发起者，在</a:t>
            </a:r>
            <a:r>
              <a:rPr lang="en-US" altLang="zh-CN" dirty="0"/>
              <a:t>【</a:t>
            </a:r>
            <a:r>
              <a:rPr lang="zh-CN" altLang="en-US" dirty="0"/>
              <a:t>我发起的流程</a:t>
            </a:r>
            <a:r>
              <a:rPr lang="en-US" altLang="zh-CN" dirty="0"/>
              <a:t>】</a:t>
            </a:r>
            <a:r>
              <a:rPr lang="zh-CN" altLang="en-US" dirty="0"/>
              <a:t>的列表中，可以通过催办功能，向流程当前办理者发送催办通知</a:t>
            </a:r>
          </a:p>
        </p:txBody>
      </p:sp>
      <p:graphicFrame>
        <p:nvGraphicFramePr>
          <p:cNvPr id="4" name="表格 3"/>
          <p:cNvGraphicFramePr>
            <a:graphicFrameLocks noGrp="1"/>
          </p:cNvGraphicFramePr>
          <p:nvPr>
            <p:extLst>
              <p:ext uri="{D42A27DB-BD31-4B8C-83A1-F6EECF244321}">
                <p14:modId xmlns:p14="http://schemas.microsoft.com/office/powerpoint/2010/main" val="680207957"/>
              </p:ext>
            </p:extLst>
          </p:nvPr>
        </p:nvGraphicFramePr>
        <p:xfrm>
          <a:off x="846742" y="2726108"/>
          <a:ext cx="9220204" cy="2811566"/>
        </p:xfrm>
        <a:graphic>
          <a:graphicData uri="http://schemas.openxmlformats.org/drawingml/2006/table">
            <a:tbl>
              <a:tblPr/>
              <a:tblGrid>
                <a:gridCol w="4610102">
                  <a:extLst>
                    <a:ext uri="{9D8B030D-6E8A-4147-A177-3AD203B41FA5}">
                      <a16:colId xmlns:a16="http://schemas.microsoft.com/office/drawing/2014/main" val="1312758703"/>
                    </a:ext>
                  </a:extLst>
                </a:gridCol>
                <a:gridCol w="4610102">
                  <a:extLst>
                    <a:ext uri="{9D8B030D-6E8A-4147-A177-3AD203B41FA5}">
                      <a16:colId xmlns:a16="http://schemas.microsoft.com/office/drawing/2014/main" val="1424784145"/>
                    </a:ext>
                  </a:extLst>
                </a:gridCol>
              </a:tblGrid>
              <a:tr h="454351">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模板编码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LCP_WFL_DD_TODO_URGE_NOTIFY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3024165"/>
                  </a:ext>
                </a:extLst>
              </a:tr>
              <a:tr h="471443">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14224670"/>
                  </a:ext>
                </a:extLst>
              </a:tr>
              <a:tr h="471443">
                <a:tc>
                  <a:txBody>
                    <a:bodyPr/>
                    <a:lstStyle/>
                    <a:p>
                      <a:pPr algn="l" fontAlgn="ctr"/>
                      <a:r>
                        <a:rPr lang="en-US" sz="1400" b="0" i="0" u="none" strike="noStrike" dirty="0" err="1">
                          <a:solidFill>
                            <a:srgbClr val="000000"/>
                          </a:solidFill>
                          <a:effectLst/>
                          <a:latin typeface="思源黑体 CN Normal" panose="020B0400000000000000" pitchFamily="34" charset="-122"/>
                          <a:ea typeface="思源黑体 CN Normal" panose="020B0400000000000000" pitchFamily="34" charset="-122"/>
                        </a:rPr>
                        <a:t>startName</a:t>
                      </a:r>
                      <a:endPar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发起者姓名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148870"/>
                  </a:ext>
                </a:extLst>
              </a:tr>
              <a:tr h="471443">
                <a:tc>
                  <a:txBody>
                    <a:bodyPr/>
                    <a:lstStyle/>
                    <a:p>
                      <a:pPr algn="l" fontAlgn="ctr"/>
                      <a:r>
                        <a:rPr lang="en-US" sz="1400" b="0" i="0" u="none" strike="noStrike" dirty="0" err="1">
                          <a:solidFill>
                            <a:srgbClr val="000000"/>
                          </a:solidFill>
                          <a:effectLst/>
                          <a:latin typeface="思源黑体 CN Normal" panose="020B0400000000000000" pitchFamily="34" charset="-122"/>
                          <a:ea typeface="思源黑体 CN Normal" panose="020B0400000000000000" pitchFamily="34" charset="-122"/>
                        </a:rPr>
                        <a:t>businessKey</a:t>
                      </a:r>
                      <a:endPar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单据号码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0662620"/>
                  </a:ext>
                </a:extLst>
              </a:tr>
              <a:tr h="471443">
                <a:tc>
                  <a:txBody>
                    <a:bodyPr/>
                    <a:lstStyle/>
                    <a:p>
                      <a:pPr algn="l" fontAlgn="ctr"/>
                      <a:r>
                        <a:rPr lang="en-US" sz="1400" b="0" i="0" u="none" strike="noStrike" dirty="0" err="1">
                          <a:solidFill>
                            <a:srgbClr val="000000"/>
                          </a:solidFill>
                          <a:effectLst/>
                          <a:latin typeface="思源黑体 CN Normal" panose="020B0400000000000000" pitchFamily="34" charset="-122"/>
                          <a:ea typeface="思源黑体 CN Normal" panose="020B0400000000000000" pitchFamily="34" charset="-122"/>
                        </a:rPr>
                        <a:t>approvalNode</a:t>
                      </a:r>
                      <a:endPar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审批环节名称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9019899"/>
                  </a:ext>
                </a:extLst>
              </a:tr>
              <a:tr h="471443">
                <a:tc>
                  <a:txBody>
                    <a:bodyPr/>
                    <a:lstStyle/>
                    <a:p>
                      <a:pPr algn="l" fontAlgn="ctr"/>
                      <a:r>
                        <a:rPr lang="en-US" sz="1400" b="0" i="0" u="none" strike="noStrike" dirty="0" err="1">
                          <a:solidFill>
                            <a:srgbClr val="000000"/>
                          </a:solidFill>
                          <a:effectLst/>
                          <a:latin typeface="思源黑体 CN Normal" panose="020B0400000000000000" pitchFamily="34" charset="-122"/>
                          <a:ea typeface="思源黑体 CN Normal" panose="020B0400000000000000" pitchFamily="34" charset="-122"/>
                        </a:rPr>
                        <a:t>customContent</a:t>
                      </a:r>
                      <a:endPar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自定义内容区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612770"/>
                  </a:ext>
                </a:extLst>
              </a:tr>
            </a:tbl>
          </a:graphicData>
        </a:graphic>
      </p:graphicFrame>
    </p:spTree>
    <p:extLst>
      <p:ext uri="{BB962C8B-B14F-4D97-AF65-F5344CB8AC3E}">
        <p14:creationId xmlns:p14="http://schemas.microsoft.com/office/powerpoint/2010/main" val="130718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催办管理</a:t>
            </a:r>
          </a:p>
        </p:txBody>
      </p:sp>
      <p:sp>
        <p:nvSpPr>
          <p:cNvPr id="3" name="副标题 2"/>
          <p:cNvSpPr>
            <a:spLocks noGrp="1"/>
          </p:cNvSpPr>
          <p:nvPr>
            <p:ph type="subTitle" idx="1"/>
          </p:nvPr>
        </p:nvSpPr>
        <p:spPr>
          <a:xfrm>
            <a:off x="674966" y="1115385"/>
            <a:ext cx="2674986" cy="453650"/>
          </a:xfrm>
        </p:spPr>
        <p:txBody>
          <a:bodyPr/>
          <a:lstStyle/>
          <a:p>
            <a:r>
              <a:rPr lang="zh-CN" altLang="en-US" dirty="0" smtClean="0"/>
              <a:t>通知模板如下</a:t>
            </a:r>
            <a:endParaRPr lang="zh-CN" altLang="en-US" dirty="0"/>
          </a:p>
        </p:txBody>
      </p:sp>
      <p:pic>
        <p:nvPicPr>
          <p:cNvPr id="4" name="图片 3"/>
          <p:cNvPicPr>
            <a:picLocks noChangeAspect="1"/>
          </p:cNvPicPr>
          <p:nvPr/>
        </p:nvPicPr>
        <p:blipFill>
          <a:blip r:embed="rId2"/>
          <a:stretch>
            <a:fillRect/>
          </a:stretch>
        </p:blipFill>
        <p:spPr>
          <a:xfrm>
            <a:off x="674965" y="1965532"/>
            <a:ext cx="5541037" cy="3934136"/>
          </a:xfrm>
          <a:prstGeom prst="rect">
            <a:avLst/>
          </a:prstGeom>
          <a:ln>
            <a:solidFill>
              <a:schemeClr val="bg1">
                <a:lumMod val="85000"/>
              </a:schemeClr>
            </a:solidFill>
          </a:ln>
        </p:spPr>
      </p:pic>
      <p:sp>
        <p:nvSpPr>
          <p:cNvPr id="5" name="副标题 2"/>
          <p:cNvSpPr txBox="1">
            <a:spLocks/>
          </p:cNvSpPr>
          <p:nvPr/>
        </p:nvSpPr>
        <p:spPr>
          <a:xfrm>
            <a:off x="7293746" y="1115385"/>
            <a:ext cx="2674986"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发送的通知样例如下</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746" y="1965532"/>
            <a:ext cx="4629150" cy="2352675"/>
          </a:xfrm>
          <a:prstGeom prst="rect">
            <a:avLst/>
          </a:prstGeom>
        </p:spPr>
      </p:pic>
    </p:spTree>
    <p:extLst>
      <p:ext uri="{BB962C8B-B14F-4D97-AF65-F5344CB8AC3E}">
        <p14:creationId xmlns:p14="http://schemas.microsoft.com/office/powerpoint/2010/main" val="12710290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smtClean="0"/>
              <a:t>-</a:t>
            </a:r>
            <a:r>
              <a:rPr lang="zh-CN" altLang="en-US" dirty="0"/>
              <a:t>任务通知</a:t>
            </a:r>
          </a:p>
        </p:txBody>
      </p:sp>
      <p:sp>
        <p:nvSpPr>
          <p:cNvPr id="3" name="副标题 2"/>
          <p:cNvSpPr>
            <a:spLocks noGrp="1"/>
          </p:cNvSpPr>
          <p:nvPr>
            <p:ph type="subTitle" idx="1"/>
          </p:nvPr>
        </p:nvSpPr>
        <p:spPr>
          <a:xfrm>
            <a:off x="674965" y="1071022"/>
            <a:ext cx="7917313" cy="453650"/>
          </a:xfrm>
        </p:spPr>
        <p:txBody>
          <a:bodyPr/>
          <a:lstStyle/>
          <a:p>
            <a:r>
              <a:rPr lang="zh-CN" altLang="en-US" dirty="0"/>
              <a:t>任务通知，在系统通知功能的基础上，定制化了功能按钮 </a:t>
            </a:r>
          </a:p>
        </p:txBody>
      </p:sp>
      <p:graphicFrame>
        <p:nvGraphicFramePr>
          <p:cNvPr id="4" name="表格 3"/>
          <p:cNvGraphicFramePr>
            <a:graphicFrameLocks noGrp="1"/>
          </p:cNvGraphicFramePr>
          <p:nvPr>
            <p:extLst>
              <p:ext uri="{D42A27DB-BD31-4B8C-83A1-F6EECF244321}">
                <p14:modId xmlns:p14="http://schemas.microsoft.com/office/powerpoint/2010/main" val="813211707"/>
              </p:ext>
            </p:extLst>
          </p:nvPr>
        </p:nvGraphicFramePr>
        <p:xfrm>
          <a:off x="811495" y="1721391"/>
          <a:ext cx="10221126" cy="1346550"/>
        </p:xfrm>
        <a:graphic>
          <a:graphicData uri="http://schemas.openxmlformats.org/drawingml/2006/table">
            <a:tbl>
              <a:tblPr/>
              <a:tblGrid>
                <a:gridCol w="3407042">
                  <a:extLst>
                    <a:ext uri="{9D8B030D-6E8A-4147-A177-3AD203B41FA5}">
                      <a16:colId xmlns:a16="http://schemas.microsoft.com/office/drawing/2014/main" val="2340289728"/>
                    </a:ext>
                  </a:extLst>
                </a:gridCol>
                <a:gridCol w="3407042">
                  <a:extLst>
                    <a:ext uri="{9D8B030D-6E8A-4147-A177-3AD203B41FA5}">
                      <a16:colId xmlns:a16="http://schemas.microsoft.com/office/drawing/2014/main" val="2063069419"/>
                    </a:ext>
                  </a:extLst>
                </a:gridCol>
                <a:gridCol w="3407042">
                  <a:extLst>
                    <a:ext uri="{9D8B030D-6E8A-4147-A177-3AD203B41FA5}">
                      <a16:colId xmlns:a16="http://schemas.microsoft.com/office/drawing/2014/main" val="1640650799"/>
                    </a:ext>
                  </a:extLst>
                </a:gridCol>
              </a:tblGrid>
              <a:tr h="448850">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功能按钮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电脑端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移动端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98664924"/>
                  </a:ext>
                </a:extLst>
              </a:tr>
              <a:tr h="448850">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办理（待办）</a:t>
                      </a:r>
                      <a:r>
                        <a:rPr lang="en-US" altLang="zh-CN" sz="1100" b="0" i="0" u="none" strike="noStrike">
                          <a:solidFill>
                            <a:srgbClr val="000000"/>
                          </a:solidFill>
                          <a:effectLst/>
                          <a:latin typeface="等线" panose="02010600030101010101" pitchFamily="2" charset="-122"/>
                          <a:ea typeface="等线" panose="02010600030101010101" pitchFamily="2" charset="-122"/>
                        </a:rPr>
                        <a:t>/ </a:t>
                      </a:r>
                      <a:r>
                        <a:rPr lang="zh-CN" altLang="en-US" sz="1100" b="0" i="0" u="none" strike="noStrike">
                          <a:solidFill>
                            <a:srgbClr val="000000"/>
                          </a:solidFill>
                          <a:effectLst/>
                          <a:latin typeface="等线" panose="02010600030101010101" pitchFamily="2" charset="-122"/>
                          <a:ea typeface="等线" panose="02010600030101010101" pitchFamily="2" charset="-122"/>
                        </a:rPr>
                        <a:t>查看（抄送）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打开</a:t>
                      </a:r>
                      <a:r>
                        <a:rPr lang="en-US" altLang="zh-CN" sz="1100" b="0" i="0" u="none" strike="noStrike" dirty="0">
                          <a:solidFill>
                            <a:srgbClr val="000000"/>
                          </a:solidFill>
                          <a:effectLst/>
                          <a:latin typeface="等线" panose="02010600030101010101" pitchFamily="2" charset="-122"/>
                          <a:ea typeface="等线" panose="02010600030101010101" pitchFamily="2" charset="-122"/>
                        </a:rPr>
                        <a:t>PC</a:t>
                      </a:r>
                      <a:r>
                        <a:rPr lang="zh-CN" altLang="en-US" sz="1100" b="0" i="0" u="none" strike="noStrike" dirty="0">
                          <a:solidFill>
                            <a:srgbClr val="000000"/>
                          </a:solidFill>
                          <a:effectLst/>
                          <a:latin typeface="等线" panose="02010600030101010101" pitchFamily="2" charset="-122"/>
                          <a:ea typeface="等线" panose="02010600030101010101" pitchFamily="2" charset="-122"/>
                        </a:rPr>
                        <a:t>端处理界面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找开移动端地址配置微应用，否则弹出请去</a:t>
                      </a:r>
                      <a:r>
                        <a:rPr lang="en-US" altLang="zh-CN" sz="1100" b="0" i="0" u="none" strike="noStrike" dirty="0">
                          <a:solidFill>
                            <a:srgbClr val="000000"/>
                          </a:solidFill>
                          <a:effectLst/>
                          <a:latin typeface="等线" panose="02010600030101010101" pitchFamily="2" charset="-122"/>
                          <a:ea typeface="等线" panose="02010600030101010101" pitchFamily="2" charset="-122"/>
                        </a:rPr>
                        <a:t>PC</a:t>
                      </a:r>
                      <a:r>
                        <a:rPr lang="zh-CN" altLang="en-US" sz="1100" b="0" i="0" u="none" strike="noStrike" dirty="0">
                          <a:solidFill>
                            <a:srgbClr val="000000"/>
                          </a:solidFill>
                          <a:effectLst/>
                          <a:latin typeface="等线" panose="02010600030101010101" pitchFamily="2" charset="-122"/>
                          <a:ea typeface="等线" panose="02010600030101010101" pitchFamily="2" charset="-122"/>
                        </a:rPr>
                        <a:t>端办理的提示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9434813"/>
                  </a:ext>
                </a:extLst>
              </a:tr>
              <a:tr h="448850">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所有待办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打开</a:t>
                      </a:r>
                      <a:r>
                        <a:rPr lang="en-US" altLang="zh-CN" sz="1100" b="0" i="0" u="none" strike="noStrike" dirty="0">
                          <a:solidFill>
                            <a:srgbClr val="000000"/>
                          </a:solidFill>
                          <a:effectLst/>
                          <a:latin typeface="等线" panose="02010600030101010101" pitchFamily="2" charset="-122"/>
                          <a:ea typeface="等线" panose="02010600030101010101" pitchFamily="2" charset="-122"/>
                        </a:rPr>
                        <a:t>PC</a:t>
                      </a:r>
                      <a:r>
                        <a:rPr lang="zh-CN" altLang="en-US" sz="1100" b="0" i="0" u="none" strike="noStrike" dirty="0">
                          <a:solidFill>
                            <a:srgbClr val="000000"/>
                          </a:solidFill>
                          <a:effectLst/>
                          <a:latin typeface="等线" panose="02010600030101010101" pitchFamily="2" charset="-122"/>
                          <a:ea typeface="等线" panose="02010600030101010101" pitchFamily="2" charset="-122"/>
                        </a:rPr>
                        <a:t>门户系统首页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打开风神工作台微应用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585426"/>
                  </a:ext>
                </a:extLst>
              </a:tr>
            </a:tbl>
          </a:graphicData>
        </a:graphic>
      </p:graphicFrame>
      <p:sp>
        <p:nvSpPr>
          <p:cNvPr id="5" name="副标题 2"/>
          <p:cNvSpPr txBox="1">
            <a:spLocks/>
          </p:cNvSpPr>
          <p:nvPr/>
        </p:nvSpPr>
        <p:spPr>
          <a:xfrm>
            <a:off x="674965" y="3523665"/>
            <a:ext cx="10357656" cy="126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参数</a:t>
            </a:r>
            <a:r>
              <a:rPr lang="zh-CN" altLang="en-US" dirty="0" smtClean="0"/>
              <a:t>配置</a:t>
            </a:r>
            <a:endParaRPr lang="en-US" altLang="zh-CN" dirty="0" smtClean="0"/>
          </a:p>
          <a:p>
            <a:r>
              <a:rPr lang="zh-CN" altLang="en-US" sz="1600" dirty="0"/>
              <a:t>当将 </a:t>
            </a:r>
            <a:r>
              <a:rPr lang="en-US" altLang="zh-CN" sz="1600" dirty="0" err="1"/>
              <a:t>activiti.dd.todo.open</a:t>
            </a:r>
            <a:r>
              <a:rPr lang="en-US" altLang="zh-CN" sz="1600" dirty="0"/>
              <a:t> </a:t>
            </a:r>
            <a:r>
              <a:rPr lang="zh-CN" altLang="en-US" sz="1600" dirty="0"/>
              <a:t>参数设置为</a:t>
            </a:r>
            <a:r>
              <a:rPr lang="en-US" altLang="zh-CN" sz="1600" dirty="0"/>
              <a:t>Y</a:t>
            </a:r>
            <a:r>
              <a:rPr lang="zh-CN" altLang="en-US" sz="1600" dirty="0"/>
              <a:t>时，待办人会在钉钉上收到待办任务提醒。如果当前节点配置了移动端参数的应用</a:t>
            </a:r>
            <a:r>
              <a:rPr lang="en-US" altLang="zh-CN" sz="1600" dirty="0"/>
              <a:t>Id</a:t>
            </a:r>
            <a:r>
              <a:rPr lang="zh-CN" altLang="en-US" sz="1600" dirty="0"/>
              <a:t>，则以配置的应用身份发送消息，否则使用本应用的默认钉钉</a:t>
            </a:r>
            <a:r>
              <a:rPr lang="en-US" altLang="zh-CN" sz="1600" dirty="0" err="1"/>
              <a:t>AppId</a:t>
            </a:r>
            <a:r>
              <a:rPr lang="zh-CN" altLang="en-US" sz="1600" dirty="0"/>
              <a:t>身份发送消息。 </a:t>
            </a:r>
          </a:p>
        </p:txBody>
      </p:sp>
      <p:pic>
        <p:nvPicPr>
          <p:cNvPr id="6" name="图片 5"/>
          <p:cNvPicPr>
            <a:picLocks noChangeAspect="1"/>
          </p:cNvPicPr>
          <p:nvPr/>
        </p:nvPicPr>
        <p:blipFill>
          <a:blip r:embed="rId2"/>
          <a:stretch>
            <a:fillRect/>
          </a:stretch>
        </p:blipFill>
        <p:spPr>
          <a:xfrm>
            <a:off x="674965" y="5066934"/>
            <a:ext cx="8177668" cy="1060401"/>
          </a:xfrm>
          <a:prstGeom prst="rect">
            <a:avLst/>
          </a:prstGeom>
          <a:ln>
            <a:solidFill>
              <a:schemeClr val="bg1">
                <a:lumMod val="85000"/>
              </a:schemeClr>
            </a:solidFill>
          </a:ln>
        </p:spPr>
      </p:pic>
    </p:spTree>
    <p:extLst>
      <p:ext uri="{BB962C8B-B14F-4D97-AF65-F5344CB8AC3E}">
        <p14:creationId xmlns:p14="http://schemas.microsoft.com/office/powerpoint/2010/main" val="125104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任务通知</a:t>
            </a:r>
          </a:p>
        </p:txBody>
      </p:sp>
      <p:sp>
        <p:nvSpPr>
          <p:cNvPr id="3" name="副标题 2"/>
          <p:cNvSpPr>
            <a:spLocks noGrp="1"/>
          </p:cNvSpPr>
          <p:nvPr>
            <p:ph type="subTitle" idx="1"/>
          </p:nvPr>
        </p:nvSpPr>
        <p:spPr>
          <a:xfrm>
            <a:off x="674965" y="1071022"/>
            <a:ext cx="7917313" cy="453650"/>
          </a:xfrm>
        </p:spPr>
        <p:txBody>
          <a:bodyPr/>
          <a:lstStyle/>
          <a:p>
            <a:r>
              <a:rPr lang="zh-CN" altLang="en-US" dirty="0"/>
              <a:t>待办通知</a:t>
            </a:r>
          </a:p>
        </p:txBody>
      </p:sp>
      <p:graphicFrame>
        <p:nvGraphicFramePr>
          <p:cNvPr id="4" name="表格 3"/>
          <p:cNvGraphicFramePr>
            <a:graphicFrameLocks noGrp="1"/>
          </p:cNvGraphicFramePr>
          <p:nvPr>
            <p:extLst>
              <p:ext uri="{D42A27DB-BD31-4B8C-83A1-F6EECF244321}">
                <p14:modId xmlns:p14="http://schemas.microsoft.com/office/powerpoint/2010/main" val="2850458672"/>
              </p:ext>
            </p:extLst>
          </p:nvPr>
        </p:nvGraphicFramePr>
        <p:xfrm>
          <a:off x="674965" y="1708742"/>
          <a:ext cx="11190736" cy="1709574"/>
        </p:xfrm>
        <a:graphic>
          <a:graphicData uri="http://schemas.openxmlformats.org/drawingml/2006/table">
            <a:tbl>
              <a:tblPr/>
              <a:tblGrid>
                <a:gridCol w="5595368">
                  <a:extLst>
                    <a:ext uri="{9D8B030D-6E8A-4147-A177-3AD203B41FA5}">
                      <a16:colId xmlns:a16="http://schemas.microsoft.com/office/drawing/2014/main" val="3886521180"/>
                    </a:ext>
                  </a:extLst>
                </a:gridCol>
                <a:gridCol w="5595368">
                  <a:extLst>
                    <a:ext uri="{9D8B030D-6E8A-4147-A177-3AD203B41FA5}">
                      <a16:colId xmlns:a16="http://schemas.microsoft.com/office/drawing/2014/main" val="2255597280"/>
                    </a:ext>
                  </a:extLst>
                </a:gridCol>
              </a:tblGrid>
              <a:tr h="284929">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模板编码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LCP_WFL_DD_TODO_NOTIFY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834372"/>
                  </a:ext>
                </a:extLst>
              </a:tr>
              <a:tr h="284929">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41728639"/>
                  </a:ext>
                </a:extLst>
              </a:tr>
              <a:tr h="284929">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startName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发起者姓名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9062873"/>
                  </a:ext>
                </a:extLst>
              </a:tr>
              <a:tr h="284929">
                <a:tc>
                  <a:txBody>
                    <a:bodyPr/>
                    <a:lstStyle/>
                    <a:p>
                      <a:pPr algn="l" fontAlgn="ctr"/>
                      <a:r>
                        <a:rPr lang="en-US" sz="1100" b="0" i="0" u="none" strike="noStrike" dirty="0" err="1">
                          <a:solidFill>
                            <a:srgbClr val="000000"/>
                          </a:solidFill>
                          <a:effectLst/>
                          <a:latin typeface="等线" panose="02010600030101010101" pitchFamily="2" charset="-122"/>
                          <a:ea typeface="等线" panose="02010600030101010101" pitchFamily="2" charset="-122"/>
                        </a:rPr>
                        <a:t>businessKey</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单据号码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0421490"/>
                  </a:ext>
                </a:extLst>
              </a:tr>
              <a:tr h="284929">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approvalNode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审批环节名称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2848196"/>
                  </a:ext>
                </a:extLst>
              </a:tr>
              <a:tr h="284929">
                <a:tc>
                  <a:txBody>
                    <a:bodyPr/>
                    <a:lstStyle/>
                    <a:p>
                      <a:pPr algn="l" fontAlgn="ctr"/>
                      <a:r>
                        <a:rPr lang="en-US" sz="1100" b="0" i="0" u="none" strike="noStrike" dirty="0" err="1">
                          <a:solidFill>
                            <a:srgbClr val="000000"/>
                          </a:solidFill>
                          <a:effectLst/>
                          <a:latin typeface="等线" panose="02010600030101010101" pitchFamily="2" charset="-122"/>
                          <a:ea typeface="等线" panose="02010600030101010101" pitchFamily="2" charset="-122"/>
                        </a:rPr>
                        <a:t>customContent</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自定义内容区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046075"/>
                  </a:ext>
                </a:extLst>
              </a:tr>
            </a:tbl>
          </a:graphicData>
        </a:graphic>
      </p:graphicFrame>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b="49353"/>
          <a:stretch/>
        </p:blipFill>
        <p:spPr>
          <a:xfrm>
            <a:off x="674965" y="3813754"/>
            <a:ext cx="5931889" cy="2133600"/>
          </a:xfrm>
          <a:prstGeom prst="rect">
            <a:avLst/>
          </a:prstGeom>
          <a:ln>
            <a:solidFill>
              <a:schemeClr val="bg1">
                <a:lumMod val="85000"/>
              </a:schemeClr>
            </a:solidFill>
          </a:ln>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826" y="3813754"/>
            <a:ext cx="5095875" cy="2133600"/>
          </a:xfrm>
          <a:prstGeom prst="rect">
            <a:avLst/>
          </a:prstGeom>
          <a:ln>
            <a:solidFill>
              <a:schemeClr val="bg1">
                <a:lumMod val="85000"/>
              </a:schemeClr>
            </a:solidFill>
          </a:ln>
        </p:spPr>
      </p:pic>
    </p:spTree>
    <p:extLst>
      <p:ext uri="{BB962C8B-B14F-4D97-AF65-F5344CB8AC3E}">
        <p14:creationId xmlns:p14="http://schemas.microsoft.com/office/powerpoint/2010/main" val="3999374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251928" cy="465926"/>
          </a:xfrm>
        </p:spPr>
        <p:txBody>
          <a:bodyPr/>
          <a:lstStyle/>
          <a:p>
            <a:r>
              <a:rPr lang="zh-CN" altLang="en-US" dirty="0" smtClean="0"/>
              <a:t>执行流程</a:t>
            </a:r>
            <a:r>
              <a:rPr lang="en-US" altLang="zh-CN" dirty="0" smtClean="0"/>
              <a:t>-</a:t>
            </a:r>
            <a:r>
              <a:rPr lang="zh-CN" altLang="en-US" dirty="0"/>
              <a:t>创建并启动</a:t>
            </a:r>
            <a:r>
              <a:rPr lang="zh-CN" altLang="en-US" dirty="0" smtClean="0"/>
              <a:t>流程</a:t>
            </a:r>
            <a:endParaRPr lang="zh-CN" altLang="en-US" dirty="0"/>
          </a:p>
        </p:txBody>
      </p:sp>
      <p:pic>
        <p:nvPicPr>
          <p:cNvPr id="4" name="图片 3"/>
          <p:cNvPicPr>
            <a:picLocks noChangeAspect="1"/>
          </p:cNvPicPr>
          <p:nvPr/>
        </p:nvPicPr>
        <p:blipFill>
          <a:blip r:embed="rId2"/>
          <a:stretch>
            <a:fillRect/>
          </a:stretch>
        </p:blipFill>
        <p:spPr>
          <a:xfrm>
            <a:off x="674965" y="1701688"/>
            <a:ext cx="10467975" cy="4124325"/>
          </a:xfrm>
          <a:prstGeom prst="rect">
            <a:avLst/>
          </a:prstGeom>
          <a:ln>
            <a:solidFill>
              <a:schemeClr val="bg1">
                <a:lumMod val="85000"/>
              </a:schemeClr>
            </a:solidFill>
          </a:ln>
        </p:spPr>
      </p:pic>
      <p:sp>
        <p:nvSpPr>
          <p:cNvPr id="5" name="副标题 4"/>
          <p:cNvSpPr>
            <a:spLocks noGrp="1"/>
          </p:cNvSpPr>
          <p:nvPr>
            <p:ph type="subTitle" idx="1"/>
          </p:nvPr>
        </p:nvSpPr>
        <p:spPr>
          <a:xfrm>
            <a:off x="674965" y="1086790"/>
            <a:ext cx="7917313" cy="453650"/>
          </a:xfrm>
        </p:spPr>
        <p:txBody>
          <a:bodyPr/>
          <a:lstStyle/>
          <a:p>
            <a:r>
              <a:rPr lang="zh-CN" altLang="en-US" dirty="0" smtClean="0"/>
              <a:t>代码示例</a:t>
            </a:r>
            <a:endParaRPr lang="zh-CN" altLang="en-US" dirty="0"/>
          </a:p>
        </p:txBody>
      </p:sp>
    </p:spTree>
    <p:extLst>
      <p:ext uri="{BB962C8B-B14F-4D97-AF65-F5344CB8AC3E}">
        <p14:creationId xmlns:p14="http://schemas.microsoft.com/office/powerpoint/2010/main" val="28979720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任务通知</a:t>
            </a:r>
          </a:p>
        </p:txBody>
      </p:sp>
      <p:sp>
        <p:nvSpPr>
          <p:cNvPr id="3" name="副标题 2"/>
          <p:cNvSpPr>
            <a:spLocks noGrp="1"/>
          </p:cNvSpPr>
          <p:nvPr>
            <p:ph type="subTitle" idx="1"/>
          </p:nvPr>
        </p:nvSpPr>
        <p:spPr>
          <a:xfrm>
            <a:off x="674965" y="1071022"/>
            <a:ext cx="7917313" cy="453650"/>
          </a:xfrm>
        </p:spPr>
        <p:txBody>
          <a:bodyPr/>
          <a:lstStyle/>
          <a:p>
            <a:r>
              <a:rPr lang="zh-CN" altLang="en-US" dirty="0"/>
              <a:t>抄送通知</a:t>
            </a:r>
          </a:p>
        </p:txBody>
      </p:sp>
      <p:graphicFrame>
        <p:nvGraphicFramePr>
          <p:cNvPr id="4" name="表格 3"/>
          <p:cNvGraphicFramePr>
            <a:graphicFrameLocks noGrp="1"/>
          </p:cNvGraphicFramePr>
          <p:nvPr>
            <p:extLst>
              <p:ext uri="{D42A27DB-BD31-4B8C-83A1-F6EECF244321}">
                <p14:modId xmlns:p14="http://schemas.microsoft.com/office/powerpoint/2010/main" val="1412879179"/>
              </p:ext>
            </p:extLst>
          </p:nvPr>
        </p:nvGraphicFramePr>
        <p:xfrm>
          <a:off x="786925" y="1751890"/>
          <a:ext cx="11036894" cy="1410054"/>
        </p:xfrm>
        <a:graphic>
          <a:graphicData uri="http://schemas.openxmlformats.org/drawingml/2006/table">
            <a:tbl>
              <a:tblPr/>
              <a:tblGrid>
                <a:gridCol w="5518447">
                  <a:extLst>
                    <a:ext uri="{9D8B030D-6E8A-4147-A177-3AD203B41FA5}">
                      <a16:colId xmlns:a16="http://schemas.microsoft.com/office/drawing/2014/main" val="3889221313"/>
                    </a:ext>
                  </a:extLst>
                </a:gridCol>
                <a:gridCol w="5518447">
                  <a:extLst>
                    <a:ext uri="{9D8B030D-6E8A-4147-A177-3AD203B41FA5}">
                      <a16:colId xmlns:a16="http://schemas.microsoft.com/office/drawing/2014/main" val="4232219975"/>
                    </a:ext>
                  </a:extLst>
                </a:gridCol>
              </a:tblGrid>
              <a:tr h="235009">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模板编码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LCP_WFL_DD_COPY_NOTIFY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5554368"/>
                  </a:ext>
                </a:extLst>
              </a:tr>
              <a:tr h="235009">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06412054"/>
                  </a:ext>
                </a:extLst>
              </a:tr>
              <a:tr h="235009">
                <a:tc>
                  <a:txBody>
                    <a:bodyPr/>
                    <a:lstStyle/>
                    <a:p>
                      <a:pPr algn="l" fontAlgn="ctr"/>
                      <a:r>
                        <a:rPr lang="en-US" sz="1100" b="0" i="0" u="none" strike="noStrike" dirty="0" err="1">
                          <a:solidFill>
                            <a:srgbClr val="000000"/>
                          </a:solidFill>
                          <a:effectLst/>
                          <a:latin typeface="等线" panose="02010600030101010101" pitchFamily="2" charset="-122"/>
                          <a:ea typeface="等线" panose="02010600030101010101" pitchFamily="2" charset="-122"/>
                        </a:rPr>
                        <a:t>copyFrom</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发起者姓名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2176028"/>
                  </a:ext>
                </a:extLst>
              </a:tr>
              <a:tr h="235009">
                <a:tc>
                  <a:txBody>
                    <a:bodyPr/>
                    <a:lstStyle/>
                    <a:p>
                      <a:pPr algn="l" fontAlgn="ctr"/>
                      <a:r>
                        <a:rPr lang="en-US" sz="1100" b="0" i="0" u="none" strike="noStrike" dirty="0" err="1">
                          <a:solidFill>
                            <a:srgbClr val="000000"/>
                          </a:solidFill>
                          <a:effectLst/>
                          <a:latin typeface="等线" panose="02010600030101010101" pitchFamily="2" charset="-122"/>
                          <a:ea typeface="等线" panose="02010600030101010101" pitchFamily="2" charset="-122"/>
                        </a:rPr>
                        <a:t>businessKey</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单据号码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9190041"/>
                  </a:ext>
                </a:extLst>
              </a:tr>
              <a:tr h="235009">
                <a:tc>
                  <a:txBody>
                    <a:bodyPr/>
                    <a:lstStyle/>
                    <a:p>
                      <a:pPr algn="l" fontAlgn="ctr"/>
                      <a:r>
                        <a:rPr lang="en-US" sz="1100" b="0" i="0" u="none" strike="noStrike" dirty="0" err="1">
                          <a:solidFill>
                            <a:srgbClr val="000000"/>
                          </a:solidFill>
                          <a:effectLst/>
                          <a:latin typeface="等线" panose="02010600030101010101" pitchFamily="2" charset="-122"/>
                          <a:ea typeface="等线" panose="02010600030101010101" pitchFamily="2" charset="-122"/>
                        </a:rPr>
                        <a:t>copyNode</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抄送环节名称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1117"/>
                  </a:ext>
                </a:extLst>
              </a:tr>
              <a:tr h="235009">
                <a:tc>
                  <a:txBody>
                    <a:bodyPr/>
                    <a:lstStyle/>
                    <a:p>
                      <a:pPr algn="l" fontAlgn="ctr"/>
                      <a:r>
                        <a:rPr lang="en-US" sz="1100" b="0" i="0" u="none" strike="noStrike" dirty="0" err="1">
                          <a:solidFill>
                            <a:srgbClr val="000000"/>
                          </a:solidFill>
                          <a:effectLst/>
                          <a:latin typeface="等线" panose="02010600030101010101" pitchFamily="2" charset="-122"/>
                          <a:ea typeface="等线" panose="02010600030101010101" pitchFamily="2" charset="-122"/>
                        </a:rPr>
                        <a:t>customContent</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自定义内容区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792912"/>
                  </a:ext>
                </a:extLst>
              </a:tr>
            </a:tbl>
          </a:graphicData>
        </a:graphic>
      </p:graphicFrame>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b="49151"/>
          <a:stretch/>
        </p:blipFill>
        <p:spPr>
          <a:xfrm>
            <a:off x="786925" y="3526654"/>
            <a:ext cx="5829199" cy="2105025"/>
          </a:xfrm>
          <a:prstGeom prst="rect">
            <a:avLst/>
          </a:prstGeom>
          <a:ln>
            <a:solidFill>
              <a:schemeClr val="bg1">
                <a:lumMod val="85000"/>
              </a:schemeClr>
            </a:solidFill>
          </a:ln>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619" y="3526654"/>
            <a:ext cx="5029200" cy="2105025"/>
          </a:xfrm>
          <a:prstGeom prst="rect">
            <a:avLst/>
          </a:prstGeom>
          <a:ln>
            <a:solidFill>
              <a:schemeClr val="bg1">
                <a:lumMod val="85000"/>
              </a:schemeClr>
            </a:solidFill>
          </a:ln>
        </p:spPr>
      </p:pic>
    </p:spTree>
    <p:extLst>
      <p:ext uri="{BB962C8B-B14F-4D97-AF65-F5344CB8AC3E}">
        <p14:creationId xmlns:p14="http://schemas.microsoft.com/office/powerpoint/2010/main" val="15732495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任务通知</a:t>
            </a:r>
          </a:p>
        </p:txBody>
      </p:sp>
      <p:sp>
        <p:nvSpPr>
          <p:cNvPr id="3" name="副标题 2"/>
          <p:cNvSpPr>
            <a:spLocks noGrp="1"/>
          </p:cNvSpPr>
          <p:nvPr>
            <p:ph type="subTitle" idx="1"/>
          </p:nvPr>
        </p:nvSpPr>
        <p:spPr>
          <a:xfrm>
            <a:off x="674965" y="959049"/>
            <a:ext cx="10810583" cy="1957459"/>
          </a:xfrm>
        </p:spPr>
        <p:txBody>
          <a:bodyPr/>
          <a:lstStyle/>
          <a:p>
            <a:r>
              <a:rPr lang="zh-CN" altLang="en-US" b="1" dirty="0"/>
              <a:t>自定义</a:t>
            </a:r>
            <a:r>
              <a:rPr lang="zh-CN" altLang="en-US" b="1" dirty="0" smtClean="0"/>
              <a:t>通知同容</a:t>
            </a:r>
            <a:endParaRPr lang="zh-CN" altLang="en-US" b="1" dirty="0"/>
          </a:p>
          <a:p>
            <a:r>
              <a:rPr lang="zh-CN" altLang="en-US" sz="1800" dirty="0"/>
              <a:t> 使用流程变量的方式，完成标题与内容的自定义。设置的变量将同时影响待办通知、抄送通知、催办通知。</a:t>
            </a:r>
          </a:p>
          <a:p>
            <a:pPr marL="342900" indent="-342900">
              <a:buFont typeface="Wingdings" panose="05000000000000000000" pitchFamily="2" charset="2"/>
              <a:buChar char="l"/>
            </a:pPr>
            <a:r>
              <a:rPr lang="zh-CN" altLang="en-US" sz="1800" dirty="0" smtClean="0"/>
              <a:t>使用</a:t>
            </a:r>
            <a:r>
              <a:rPr lang="zh-CN" altLang="en-US" sz="1800" dirty="0"/>
              <a:t>流程变量 </a:t>
            </a:r>
            <a:r>
              <a:rPr lang="en-US" altLang="zh-CN" sz="1800" dirty="0"/>
              <a:t>EXT_NOTIFY_TITLE</a:t>
            </a:r>
            <a:r>
              <a:rPr lang="zh-CN" altLang="en-US" sz="1800" dirty="0"/>
              <a:t>，追加自定义通知标题</a:t>
            </a:r>
          </a:p>
          <a:p>
            <a:pPr marL="342900" indent="-342900">
              <a:buFont typeface="Wingdings" panose="05000000000000000000" pitchFamily="2" charset="2"/>
              <a:buChar char="l"/>
            </a:pPr>
            <a:r>
              <a:rPr lang="zh-CN" altLang="en-US" sz="1800" dirty="0" smtClean="0"/>
              <a:t>使用</a:t>
            </a:r>
            <a:r>
              <a:rPr lang="zh-CN" altLang="en-US" sz="1800" dirty="0"/>
              <a:t>流程变量 </a:t>
            </a:r>
            <a:r>
              <a:rPr lang="en-US" altLang="zh-CN" sz="1800" dirty="0"/>
              <a:t>EXT_NOTIFY_CONTENT</a:t>
            </a:r>
            <a:r>
              <a:rPr lang="zh-CN" altLang="en-US" sz="1800" dirty="0"/>
              <a:t>，追加自定义通知</a:t>
            </a:r>
            <a:r>
              <a:rPr lang="zh-CN" altLang="en-US" sz="1800" dirty="0" smtClean="0"/>
              <a:t>内容</a:t>
            </a:r>
            <a:endParaRPr lang="zh-CN" altLang="en-US" sz="1800" dirty="0"/>
          </a:p>
        </p:txBody>
      </p:sp>
      <p:pic>
        <p:nvPicPr>
          <p:cNvPr id="5" name="图片 4"/>
          <p:cNvPicPr>
            <a:picLocks noChangeAspect="1"/>
          </p:cNvPicPr>
          <p:nvPr/>
        </p:nvPicPr>
        <p:blipFill>
          <a:blip r:embed="rId2"/>
          <a:stretch>
            <a:fillRect/>
          </a:stretch>
        </p:blipFill>
        <p:spPr>
          <a:xfrm>
            <a:off x="674965" y="3216489"/>
            <a:ext cx="7588818" cy="2917983"/>
          </a:xfrm>
          <a:prstGeom prst="rect">
            <a:avLst/>
          </a:prstGeom>
          <a:ln>
            <a:solidFill>
              <a:schemeClr val="bg1">
                <a:lumMod val="85000"/>
              </a:schemeClr>
            </a:solidFill>
          </a:ln>
        </p:spPr>
      </p:pic>
    </p:spTree>
    <p:extLst>
      <p:ext uri="{BB962C8B-B14F-4D97-AF65-F5344CB8AC3E}">
        <p14:creationId xmlns:p14="http://schemas.microsoft.com/office/powerpoint/2010/main" val="41199235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执行流程</a:t>
            </a:r>
            <a:r>
              <a:rPr lang="en-US" altLang="zh-CN" dirty="0" smtClean="0"/>
              <a:t>-</a:t>
            </a:r>
            <a:r>
              <a:rPr lang="zh-CN" altLang="en-US" dirty="0"/>
              <a:t>标准服务接口</a:t>
            </a:r>
          </a:p>
        </p:txBody>
      </p:sp>
      <p:sp>
        <p:nvSpPr>
          <p:cNvPr id="3" name="副标题 2"/>
          <p:cNvSpPr>
            <a:spLocks noGrp="1"/>
          </p:cNvSpPr>
          <p:nvPr>
            <p:ph type="subTitle" idx="1"/>
          </p:nvPr>
        </p:nvSpPr>
        <p:spPr>
          <a:xfrm>
            <a:off x="674965" y="1002656"/>
            <a:ext cx="7917313" cy="1020792"/>
          </a:xfrm>
        </p:spPr>
        <p:txBody>
          <a:bodyPr/>
          <a:lstStyle/>
          <a:p>
            <a:r>
              <a:rPr lang="en-US" altLang="zh-CN" dirty="0" err="1" smtClean="0"/>
              <a:t>com.hand.hap.activiti.service.IActivitiService</a:t>
            </a:r>
            <a:endParaRPr lang="en-US" altLang="zh-CN" dirty="0" smtClean="0"/>
          </a:p>
          <a:p>
            <a:r>
              <a:rPr lang="zh-CN" altLang="en-US" b="1" dirty="0"/>
              <a:t>工作流</a:t>
            </a:r>
            <a:r>
              <a:rPr lang="zh-CN" altLang="en-US" b="1" dirty="0" smtClean="0"/>
              <a:t>查询</a:t>
            </a:r>
            <a:r>
              <a:rPr lang="en-US" altLang="zh-CN" dirty="0" smtClean="0"/>
              <a:t>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08048539"/>
              </p:ext>
            </p:extLst>
          </p:nvPr>
        </p:nvGraphicFramePr>
        <p:xfrm>
          <a:off x="487110" y="2144996"/>
          <a:ext cx="11331724" cy="4031964"/>
        </p:xfrm>
        <a:graphic>
          <a:graphicData uri="http://schemas.openxmlformats.org/drawingml/2006/table">
            <a:tbl>
              <a:tblPr/>
              <a:tblGrid>
                <a:gridCol w="8617750">
                  <a:extLst>
                    <a:ext uri="{9D8B030D-6E8A-4147-A177-3AD203B41FA5}">
                      <a16:colId xmlns:a16="http://schemas.microsoft.com/office/drawing/2014/main" val="1981021465"/>
                    </a:ext>
                  </a:extLst>
                </a:gridCol>
                <a:gridCol w="2713974">
                  <a:extLst>
                    <a:ext uri="{9D8B030D-6E8A-4147-A177-3AD203B41FA5}">
                      <a16:colId xmlns:a16="http://schemas.microsoft.com/office/drawing/2014/main" val="1702760824"/>
                    </a:ext>
                  </a:extLst>
                </a:gridCol>
              </a:tblGrid>
              <a:tr h="335997">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5088699"/>
                  </a:ext>
                </a:extLst>
              </a:tr>
              <a:tr h="335997">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List&lt;</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ActivitiNode</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&gt; </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getProcessNodes</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String </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processDefinitionId</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根据流程实例</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，查询节点信息</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321990"/>
                  </a:ext>
                </a:extLst>
              </a:tr>
              <a:tr h="335997">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List&lt;ActivitiNode&gt; getUserTaskFromModelSource(IRequest request, String modelId)</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根据</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modelId，</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查询人工任务信息</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3883115"/>
                  </a:ext>
                </a:extLst>
              </a:tr>
              <a:tr h="335997">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getEmployeeName</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userId</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根据员工</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获取员工姓名</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8515077"/>
                  </a:ext>
                </a:extLst>
              </a:tr>
              <a:tr h="335997">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getGroupName</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groupId</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根据</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groupid</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获取组名</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6089019"/>
                  </a:ext>
                </a:extLst>
              </a:tr>
              <a:tr h="335997">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TaskResponseExt</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getTaskDetails</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String </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taskId</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根据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taskid</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获取当前用户可查看的节点详情</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7806000"/>
                  </a:ext>
                </a:extLst>
              </a:tr>
              <a:tr h="335997">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TaskResponseExt getTaskDetails(IRequest request, String taskId, boolean isAdmin)</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根据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taskid</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获取当前节点详情</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9388699"/>
                  </a:ext>
                </a:extLst>
              </a:tr>
              <a:tr h="335997">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HistoricProcessInstanceResponseExt getInstanceDetail(IRequest request, String processInstanceId)</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根据流实例</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，查询流程实例详情</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675521"/>
                  </a:ext>
                </a:extLst>
              </a:tr>
              <a:tr h="335997">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DataResponse queryTaskList(IRequest iRequest, TaskQueryRequest taskQueryRequest,Map&lt;String, String&gt; requestParams)</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查询当前用户节点任务详情</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5905977"/>
                  </a:ext>
                </a:extLst>
              </a:tr>
              <a:tr h="335997">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public DataResponse queryProcessInstances(IRequest iRequest, HistoricProcessInstanceQueryRequest historicProcessInstanceQueryRequest, Map&lt;String, String&gt; requestParams, boolean showRetract)</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查询流程实例详情</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592888"/>
                  </a:ext>
                </a:extLst>
              </a:tr>
              <a:tr h="335997">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DataResponse queryHistoricTaskInstances(IRequest iRequest, HistoricTaskInstanceQueryRequest queryRequest, @RequestParam Map&lt;String, String&gt; allRequestParams)</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查询历史节点详情</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8256873"/>
                  </a:ext>
                </a:extLst>
              </a:tr>
              <a:tr h="335997">
                <a:tc>
                  <a:txBody>
                    <a:bodyPr/>
                    <a:lstStyle/>
                    <a:p>
                      <a:pPr algn="l" fontAlgn="ctr"/>
                      <a:r>
                        <a:rPr lang="fr-FR" sz="1050" b="0" i="0" u="none" strike="noStrike" dirty="0">
                          <a:solidFill>
                            <a:srgbClr val="000000"/>
                          </a:solidFill>
                          <a:effectLst/>
                          <a:latin typeface="思源黑体 CN Normal" panose="020B0400000000000000" pitchFamily="34" charset="-122"/>
                          <a:ea typeface="思源黑体 CN Normal" panose="020B0400000000000000" pitchFamily="34" charset="-122"/>
                        </a:rPr>
                        <a:t>List&lt;ActiviException&gt; queryException(ActiviException exception, int page, int pagesize)</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查询工作流异常信息</a:t>
                      </a:r>
                    </a:p>
                  </a:txBody>
                  <a:tcPr marL="1999" marR="1999" marT="1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781322"/>
                  </a:ext>
                </a:extLst>
              </a:tr>
            </a:tbl>
          </a:graphicData>
        </a:graphic>
      </p:graphicFrame>
    </p:spTree>
    <p:extLst>
      <p:ext uri="{BB962C8B-B14F-4D97-AF65-F5344CB8AC3E}">
        <p14:creationId xmlns:p14="http://schemas.microsoft.com/office/powerpoint/2010/main" val="36310786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执行流程</a:t>
            </a:r>
            <a:r>
              <a:rPr lang="en-US" altLang="zh-CN" dirty="0"/>
              <a:t>-</a:t>
            </a:r>
            <a:r>
              <a:rPr lang="zh-CN" altLang="en-US" dirty="0"/>
              <a:t>标准服务接口</a:t>
            </a:r>
          </a:p>
        </p:txBody>
      </p:sp>
      <p:sp>
        <p:nvSpPr>
          <p:cNvPr id="3" name="副标题 2"/>
          <p:cNvSpPr>
            <a:spLocks noGrp="1"/>
          </p:cNvSpPr>
          <p:nvPr>
            <p:ph type="subTitle" idx="1"/>
          </p:nvPr>
        </p:nvSpPr>
        <p:spPr>
          <a:xfrm>
            <a:off x="674965" y="942835"/>
            <a:ext cx="7917313" cy="453650"/>
          </a:xfrm>
        </p:spPr>
        <p:txBody>
          <a:bodyPr/>
          <a:lstStyle/>
          <a:p>
            <a:r>
              <a:rPr lang="zh-CN" altLang="en-US" dirty="0"/>
              <a:t>工作流操作</a:t>
            </a:r>
          </a:p>
        </p:txBody>
      </p:sp>
      <p:graphicFrame>
        <p:nvGraphicFramePr>
          <p:cNvPr id="4" name="表格 3"/>
          <p:cNvGraphicFramePr>
            <a:graphicFrameLocks noGrp="1"/>
          </p:cNvGraphicFramePr>
          <p:nvPr>
            <p:extLst>
              <p:ext uri="{D42A27DB-BD31-4B8C-83A1-F6EECF244321}">
                <p14:modId xmlns:p14="http://schemas.microsoft.com/office/powerpoint/2010/main" val="240744140"/>
              </p:ext>
            </p:extLst>
          </p:nvPr>
        </p:nvGraphicFramePr>
        <p:xfrm>
          <a:off x="461473" y="1508681"/>
          <a:ext cx="11391544" cy="4697018"/>
        </p:xfrm>
        <a:graphic>
          <a:graphicData uri="http://schemas.openxmlformats.org/drawingml/2006/table">
            <a:tbl>
              <a:tblPr/>
              <a:tblGrid>
                <a:gridCol w="5991956">
                  <a:extLst>
                    <a:ext uri="{9D8B030D-6E8A-4147-A177-3AD203B41FA5}">
                      <a16:colId xmlns:a16="http://schemas.microsoft.com/office/drawing/2014/main" val="2887292262"/>
                    </a:ext>
                  </a:extLst>
                </a:gridCol>
                <a:gridCol w="5399588">
                  <a:extLst>
                    <a:ext uri="{9D8B030D-6E8A-4147-A177-3AD203B41FA5}">
                      <a16:colId xmlns:a16="http://schemas.microsoft.com/office/drawing/2014/main" val="2639502629"/>
                    </a:ext>
                  </a:extLst>
                </a:gridCol>
              </a:tblGrid>
              <a:tr h="240258">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30740492"/>
                  </a:ext>
                </a:extLst>
              </a:tr>
              <a:tr h="240258">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ProcessInstanceResponse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startProcess</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ProcessInstanceCreateRequest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createRequest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开启流程</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041303"/>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Model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deployModel</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modelId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根据模型</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部署流程</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689783"/>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completeTask</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Task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taskEntity</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TaskActionRequestExt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actionRequest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执行审批动作，并发送消息到相关人</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6916314"/>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delegateTask</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Task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taskEntity</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TaskActionRequestExt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actionRequest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执行转交任务动作，并发送消息到相关人</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9596385"/>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carbonCopy</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Task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taskEntity</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TaskActionRequestExt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actionRequest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执行抄送任务动作，并发送消息到相关人</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652865"/>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resolveTask</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Task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taskEntity</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TaskActionRequestExt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actionRequest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被委派人处理完成任务，并发送消息到相关人</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1302791"/>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jumpTo</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Task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taskEntity</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TaskActionRequestExt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actionRequest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节点跳转，并发送消息到相关人</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0365987"/>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executeTaskAction</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TaskActionRequestExt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boolean</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isAdmin</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执行工作流动作，审批</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拒绝</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加签</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抄送</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节点跳转等</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区分是否管理员</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，并发送消息到相关人</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3062810"/>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Boolean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isStartRecall</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employeeCode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校验是否是发起人撤回流程</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7886709"/>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Boolean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isTaskRecall</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employeeCode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校验节点能否被撤回</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62393"/>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taskRecall</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employeeCode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节点撤回</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66004"/>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startRecall</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employeeCode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发起撤回</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036964"/>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executeTaskByAdmin</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TaskActionRequestExt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管理员处理节点审批动作</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497767"/>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List&lt;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ProcessInstanceForecast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&gt;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processInstanceForecast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计算当前流程状态</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1815219"/>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saveException</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ActivitiException</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exception)</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保存工作流异常数据</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7949261"/>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deleteDeployment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deploymentId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Boolean cascade)</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根据部署</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删除工作流的所有数据</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9789221"/>
                  </a:ext>
                </a:extLst>
              </a:tr>
              <a:tr h="24025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deleteProcessInstance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processInstanceId</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终止流程</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9775081"/>
                  </a:ext>
                </a:extLst>
              </a:tr>
              <a:tr h="24025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void processCarbonCopyRead(String processInstanceId, String employeeCode)</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使抄送已读</a:t>
                      </a:r>
                    </a:p>
                  </a:txBody>
                  <a:tcPr marL="1516" marR="1516" marT="15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180650"/>
                  </a:ext>
                </a:extLst>
              </a:tr>
            </a:tbl>
          </a:graphicData>
        </a:graphic>
      </p:graphicFrame>
    </p:spTree>
    <p:extLst>
      <p:ext uri="{BB962C8B-B14F-4D97-AF65-F5344CB8AC3E}">
        <p14:creationId xmlns:p14="http://schemas.microsoft.com/office/powerpoint/2010/main" val="1795883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执行流程</a:t>
            </a:r>
            <a:r>
              <a:rPr lang="en-US" altLang="zh-CN" dirty="0" smtClean="0"/>
              <a:t>-</a:t>
            </a:r>
            <a:r>
              <a:rPr lang="zh-CN" altLang="en-US" dirty="0"/>
              <a:t>扩展服务接口</a:t>
            </a:r>
          </a:p>
        </p:txBody>
      </p:sp>
      <p:sp>
        <p:nvSpPr>
          <p:cNvPr id="3" name="副标题 2"/>
          <p:cNvSpPr>
            <a:spLocks noGrp="1"/>
          </p:cNvSpPr>
          <p:nvPr>
            <p:ph type="subTitle" idx="1"/>
          </p:nvPr>
        </p:nvSpPr>
        <p:spPr>
          <a:xfrm>
            <a:off x="674965" y="1036839"/>
            <a:ext cx="10383293" cy="1020792"/>
          </a:xfrm>
        </p:spPr>
        <p:txBody>
          <a:bodyPr/>
          <a:lstStyle/>
          <a:p>
            <a:r>
              <a:rPr lang="zh-CN" altLang="en-US" dirty="0"/>
              <a:t>非事务</a:t>
            </a:r>
            <a:r>
              <a:rPr lang="zh-CN" altLang="en-US" dirty="0" smtClean="0"/>
              <a:t>型</a:t>
            </a:r>
            <a:endParaRPr lang="en-US" altLang="zh-CN" dirty="0" smtClean="0"/>
          </a:p>
          <a:p>
            <a:r>
              <a:rPr lang="en-US" altLang="zh-CN" dirty="0" err="1"/>
              <a:t>com.fsl.lcp.activiti.service.IExtensionActivitiService</a:t>
            </a:r>
            <a:r>
              <a:rPr lang="zh-CN" altLang="en-US" dirty="0"/>
              <a:t>，独立与前置事务的</a:t>
            </a:r>
            <a:r>
              <a:rPr lang="zh-CN" altLang="en-US" dirty="0" smtClean="0"/>
              <a:t>执行</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34001620"/>
              </p:ext>
            </p:extLst>
          </p:nvPr>
        </p:nvGraphicFramePr>
        <p:xfrm>
          <a:off x="674963" y="2139799"/>
          <a:ext cx="10639668" cy="4004019"/>
        </p:xfrm>
        <a:graphic>
          <a:graphicData uri="http://schemas.openxmlformats.org/drawingml/2006/table">
            <a:tbl>
              <a:tblPr/>
              <a:tblGrid>
                <a:gridCol w="5319834">
                  <a:extLst>
                    <a:ext uri="{9D8B030D-6E8A-4147-A177-3AD203B41FA5}">
                      <a16:colId xmlns:a16="http://schemas.microsoft.com/office/drawing/2014/main" val="2494646437"/>
                    </a:ext>
                  </a:extLst>
                </a:gridCol>
                <a:gridCol w="5319834">
                  <a:extLst>
                    <a:ext uri="{9D8B030D-6E8A-4147-A177-3AD203B41FA5}">
                      <a16:colId xmlns:a16="http://schemas.microsoft.com/office/drawing/2014/main" val="3871174727"/>
                    </a:ext>
                  </a:extLst>
                </a:gridCol>
              </a:tblGrid>
              <a:tr h="444891">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58484527"/>
                  </a:ext>
                </a:extLst>
              </a:tr>
              <a:tr h="444891">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UserTask getFirstUserTaskByProcId(String procId)</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根据流程实例</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，获取第一个人工节点</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780428"/>
                  </a:ext>
                </a:extLst>
              </a:tr>
              <a:tr h="444891">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List&lt;ActivitiNodeVo&gt; getActivitiNodeByProcId(String procId)</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根据流程实例</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获取已审批过的节点信息</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278734"/>
                  </a:ext>
                </a:extLst>
              </a:tr>
              <a:tr h="444891">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String autoApprovedToTargetTask(String procId, String taskKey)</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根据流程实例</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，节点</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，自动审批到指定节点</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该节点不审批</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969929"/>
                  </a:ext>
                </a:extLst>
              </a:tr>
              <a:tr h="444891">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String autoApprovedToEnd(String procId)</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根据流程实例</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，自动审批至流程结束</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3374159"/>
                  </a:ext>
                </a:extLst>
              </a:tr>
              <a:tr h="444891">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UserTask getRebutToTask(String procId, String taskKey)</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根据流程实例</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和当前节点</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，得到设置的指定驳回的人工节点的信息</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1113444"/>
                  </a:ext>
                </a:extLst>
              </a:tr>
              <a:tr h="444891">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List&lt;ActivitiNodeVo&gt; getCanRebutNodeByProcId(String procId)</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根据流程实例</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，获取已审批过的</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可以驳回的节点信息</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536261"/>
                  </a:ext>
                </a:extLst>
              </a:tr>
              <a:tr h="444891">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UserTask getFirstUserTaskByProcKey(String procKey)</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根据流程</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，获取第一个人工节点</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981052"/>
                  </a:ext>
                </a:extLst>
              </a:tr>
              <a:tr h="444891">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Collection&lt;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FlowElement</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&gt;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getUserTaskByProcKey</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procKey</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根据流程</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，获取所有人工节点</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信息</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4892" marR="4892" marT="4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3800586"/>
                  </a:ext>
                </a:extLst>
              </a:tr>
            </a:tbl>
          </a:graphicData>
        </a:graphic>
      </p:graphicFrame>
    </p:spTree>
    <p:extLst>
      <p:ext uri="{BB962C8B-B14F-4D97-AF65-F5344CB8AC3E}">
        <p14:creationId xmlns:p14="http://schemas.microsoft.com/office/powerpoint/2010/main" val="30381732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执行流程</a:t>
            </a:r>
            <a:r>
              <a:rPr lang="en-US" altLang="zh-CN" dirty="0"/>
              <a:t>-</a:t>
            </a:r>
            <a:r>
              <a:rPr lang="zh-CN" altLang="en-US" dirty="0"/>
              <a:t>扩展服务接口</a:t>
            </a:r>
          </a:p>
        </p:txBody>
      </p:sp>
      <p:sp>
        <p:nvSpPr>
          <p:cNvPr id="3" name="副标题 2"/>
          <p:cNvSpPr>
            <a:spLocks noGrp="1"/>
          </p:cNvSpPr>
          <p:nvPr>
            <p:ph type="subTitle" idx="1"/>
          </p:nvPr>
        </p:nvSpPr>
        <p:spPr>
          <a:xfrm>
            <a:off x="674965" y="994110"/>
            <a:ext cx="11041319" cy="1020792"/>
          </a:xfrm>
        </p:spPr>
        <p:txBody>
          <a:bodyPr/>
          <a:lstStyle/>
          <a:p>
            <a:r>
              <a:rPr lang="zh-CN" altLang="en-US" b="1" dirty="0"/>
              <a:t>事务型</a:t>
            </a:r>
          </a:p>
          <a:p>
            <a:r>
              <a:rPr lang="en-US" altLang="zh-CN" dirty="0"/>
              <a:t>com.fsl.lcp.activiti.service.IExtensionActivitiTransactionalService</a:t>
            </a:r>
            <a:r>
              <a:rPr lang="zh-CN" altLang="en-US" dirty="0"/>
              <a:t>，参与前置事务一起</a:t>
            </a:r>
            <a:r>
              <a:rPr lang="zh-CN" altLang="en-US" dirty="0" smtClean="0"/>
              <a:t>执行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8943855"/>
              </p:ext>
            </p:extLst>
          </p:nvPr>
        </p:nvGraphicFramePr>
        <p:xfrm>
          <a:off x="674965" y="2242697"/>
          <a:ext cx="10665304" cy="3790632"/>
        </p:xfrm>
        <a:graphic>
          <a:graphicData uri="http://schemas.openxmlformats.org/drawingml/2006/table">
            <a:tbl>
              <a:tblPr/>
              <a:tblGrid>
                <a:gridCol w="5332652">
                  <a:extLst>
                    <a:ext uri="{9D8B030D-6E8A-4147-A177-3AD203B41FA5}">
                      <a16:colId xmlns:a16="http://schemas.microsoft.com/office/drawing/2014/main" val="2645122308"/>
                    </a:ext>
                  </a:extLst>
                </a:gridCol>
                <a:gridCol w="5332652">
                  <a:extLst>
                    <a:ext uri="{9D8B030D-6E8A-4147-A177-3AD203B41FA5}">
                      <a16:colId xmlns:a16="http://schemas.microsoft.com/office/drawing/2014/main" val="3167493600"/>
                    </a:ext>
                  </a:extLst>
                </a:gridCol>
              </a:tblGrid>
              <a:tr h="631772">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08732792"/>
                  </a:ext>
                </a:extLst>
              </a:tr>
              <a:tr h="631772">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List&lt;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ActivitiNodeVo</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&gt;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getNodeDetailByProcId</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procId</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根据流程实例</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获取当前节点详情</a:t>
                      </a: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720359"/>
                  </a:ext>
                </a:extLst>
              </a:tr>
              <a:tr h="631772">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autoApprovedTask</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currentTaskId</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empCode</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throws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TaskActionException</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根据</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taskid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，员工号，自动审批节点</a:t>
                      </a: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7713833"/>
                  </a:ext>
                </a:extLst>
              </a:tr>
              <a:tr h="631772">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ProcessInstanceResponse</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startProcess</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businessKey</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processDefinitionKey</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List&lt;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RestVariable</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&gt; variables) throws Exception</a:t>
                      </a: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根据</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irequest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，业务</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，流程</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，流程变量，开启流程</a:t>
                      </a: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4623736"/>
                  </a:ext>
                </a:extLst>
              </a:tr>
              <a:tr h="631772">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ProcessInstanceResponse</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startProcess</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empCode</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businessKey</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String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processDefinitionKey</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List&lt;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RestVariable</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&gt; variables) throws Exception</a:t>
                      </a: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根据申请人员工号，业务</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，流程</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，流程变量，开启流程</a:t>
                      </a: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039271"/>
                  </a:ext>
                </a:extLst>
              </a:tr>
              <a:tr h="631772">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autoApprovedFirstTask</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(String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procId</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List&lt;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RestVariable</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&gt;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restVariablesAdd</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throws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TaskActionException</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根据流程</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，流程变量，自动审批第一个节点</a:t>
                      </a:r>
                    </a:p>
                  </a:txBody>
                  <a:tcPr marL="4029" marR="4029" marT="4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8096536"/>
                  </a:ext>
                </a:extLst>
              </a:tr>
            </a:tbl>
          </a:graphicData>
        </a:graphic>
      </p:graphicFrame>
    </p:spTree>
    <p:extLst>
      <p:ext uri="{BB962C8B-B14F-4D97-AF65-F5344CB8AC3E}">
        <p14:creationId xmlns:p14="http://schemas.microsoft.com/office/powerpoint/2010/main" val="7363361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执行流程</a:t>
            </a:r>
            <a:r>
              <a:rPr lang="en-US" altLang="zh-CN" dirty="0" smtClean="0"/>
              <a:t>-</a:t>
            </a:r>
            <a:r>
              <a:rPr lang="zh-CN" altLang="en-US" dirty="0"/>
              <a:t>官方服务</a:t>
            </a:r>
            <a:r>
              <a:rPr lang="zh-CN" altLang="en-US" dirty="0" smtClean="0"/>
              <a:t>接口</a:t>
            </a:r>
            <a:endParaRPr lang="zh-CN" altLang="en-US" dirty="0"/>
          </a:p>
        </p:txBody>
      </p:sp>
      <p:sp>
        <p:nvSpPr>
          <p:cNvPr id="3" name="副标题 2"/>
          <p:cNvSpPr>
            <a:spLocks noGrp="1"/>
          </p:cNvSpPr>
          <p:nvPr>
            <p:ph type="subTitle" idx="1"/>
          </p:nvPr>
        </p:nvSpPr>
        <p:spPr>
          <a:xfrm>
            <a:off x="674965" y="891561"/>
            <a:ext cx="7917313" cy="453650"/>
          </a:xfrm>
        </p:spPr>
        <p:txBody>
          <a:bodyPr/>
          <a:lstStyle/>
          <a:p>
            <a:r>
              <a:rPr lang="zh-CN" altLang="en-US" b="1" dirty="0"/>
              <a:t>仓库</a:t>
            </a:r>
            <a:r>
              <a:rPr lang="zh-CN" altLang="en-US" b="1" dirty="0" smtClean="0"/>
              <a:t>服务</a:t>
            </a:r>
            <a:r>
              <a:rPr lang="zh-CN" altLang="en-US" b="1" dirty="0"/>
              <a:t>，</a:t>
            </a:r>
            <a:r>
              <a:rPr lang="en-US" altLang="zh-CN" dirty="0" err="1" smtClean="0"/>
              <a:t>org.activiti.engine.RepositoryService</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68316066"/>
              </p:ext>
            </p:extLst>
          </p:nvPr>
        </p:nvGraphicFramePr>
        <p:xfrm>
          <a:off x="555477" y="1598069"/>
          <a:ext cx="10955706" cy="4598824"/>
        </p:xfrm>
        <a:graphic>
          <a:graphicData uri="http://schemas.openxmlformats.org/drawingml/2006/table">
            <a:tbl>
              <a:tblPr/>
              <a:tblGrid>
                <a:gridCol w="1825951">
                  <a:extLst>
                    <a:ext uri="{9D8B030D-6E8A-4147-A177-3AD203B41FA5}">
                      <a16:colId xmlns:a16="http://schemas.microsoft.com/office/drawing/2014/main" val="4010767480"/>
                    </a:ext>
                  </a:extLst>
                </a:gridCol>
                <a:gridCol w="1825951">
                  <a:extLst>
                    <a:ext uri="{9D8B030D-6E8A-4147-A177-3AD203B41FA5}">
                      <a16:colId xmlns:a16="http://schemas.microsoft.com/office/drawing/2014/main" val="1769239255"/>
                    </a:ext>
                  </a:extLst>
                </a:gridCol>
                <a:gridCol w="1825951">
                  <a:extLst>
                    <a:ext uri="{9D8B030D-6E8A-4147-A177-3AD203B41FA5}">
                      <a16:colId xmlns:a16="http://schemas.microsoft.com/office/drawing/2014/main" val="3891077327"/>
                    </a:ext>
                  </a:extLst>
                </a:gridCol>
                <a:gridCol w="1825951">
                  <a:extLst>
                    <a:ext uri="{9D8B030D-6E8A-4147-A177-3AD203B41FA5}">
                      <a16:colId xmlns:a16="http://schemas.microsoft.com/office/drawing/2014/main" val="3378091148"/>
                    </a:ext>
                  </a:extLst>
                </a:gridCol>
                <a:gridCol w="1825951">
                  <a:extLst>
                    <a:ext uri="{9D8B030D-6E8A-4147-A177-3AD203B41FA5}">
                      <a16:colId xmlns:a16="http://schemas.microsoft.com/office/drawing/2014/main" val="3219933783"/>
                    </a:ext>
                  </a:extLst>
                </a:gridCol>
                <a:gridCol w="1825951">
                  <a:extLst>
                    <a:ext uri="{9D8B030D-6E8A-4147-A177-3AD203B41FA5}">
                      <a16:colId xmlns:a16="http://schemas.microsoft.com/office/drawing/2014/main" val="842876127"/>
                    </a:ext>
                  </a:extLst>
                </a:gridCol>
              </a:tblGrid>
              <a:tr h="246392">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610262"/>
                  </a:ext>
                </a:extLst>
              </a:tr>
              <a:tr h="246392">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发布</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流程定义</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模型</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77195632"/>
                  </a:ext>
                </a:extLst>
              </a:tr>
              <a:tr h="246392">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createDeployment</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发布流程</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getProcessDefinition</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获取流程定义对象</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newModel</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创建模型</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244237"/>
                  </a:ext>
                </a:extLst>
              </a:tr>
              <a:tr h="246392">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deleteDeployment</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删除发布</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suspendProcessDefinition</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挂起流程定义</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saveModel</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修改模型</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297534"/>
                  </a:ext>
                </a:extLst>
              </a:tr>
              <a:tr h="246392">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setDeploymentCategory</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设置发布分类</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activateProcessDefinition</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激活流程定义</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deleteModel</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删除模型</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511482"/>
                  </a:ext>
                </a:extLst>
              </a:tr>
              <a:tr h="246392">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setDeploymentKey</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设置发布关键字</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isProcessDefinitionSuspended</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流程定义是否挂起</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getModel</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获取模型</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041571"/>
                  </a:ext>
                </a:extLst>
              </a:tr>
              <a:tr h="348932">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getDeploymentResourceNames</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获取布署资源清单</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setProcessDefinitionCategory</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设置流程定义分类</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addModelEditorSource</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基于可编辑模型创建模型</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3642713"/>
                  </a:ext>
                </a:extLst>
              </a:tr>
              <a:tr h="348932">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getResourceAsStream</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获取指定布署和资源的输入流</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isActiviti5ProcessDefinition</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是否是</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Activiti5</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版本的流程定义</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addModelEditorSourceExtra</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基于可编辑模型扩展部份创建模型</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756535"/>
                  </a:ext>
                </a:extLst>
              </a:tr>
              <a:tr h="246392">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changeDeploymentTenantId</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修改布署的租户属性</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addCandidateStarterUser</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添加流程创建者候选人</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getModelEditorSource</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获取可编辑模型</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6233687"/>
                  </a:ext>
                </a:extLst>
              </a:tr>
              <a:tr h="246392">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查询</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addCandidateStarterGroup</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添加流程创建者候选组</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getModelEditorSourceExtra</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获取可编辑模型扩展部份</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2540519"/>
                  </a:ext>
                </a:extLst>
              </a:tr>
              <a:tr h="246392">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createProcessDefinitionQuery</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创建流程定义查询</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deleteCandidateStarterUser</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删除流程创建者候选人</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createModelQuery</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创建模型查询</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186122"/>
                  </a:ext>
                </a:extLst>
              </a:tr>
              <a:tr h="246392">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createDeploymentQuery</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创建发布查询</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deleteCandidateStarterGroup</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删除流程创建者候选组</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validateProcess</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验证模型</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1145400"/>
                  </a:ext>
                </a:extLst>
              </a:tr>
              <a:tr h="348932">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getIdentityLinksForProcessDefinition</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获取流程创建者信息。创建者类型参见流程执行接口</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732125"/>
                  </a:ext>
                </a:extLst>
              </a:tr>
              <a:tr h="348932">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getProcessModel</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获取流程</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BPMN</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描述文件的二进制流</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3848917"/>
                  </a:ext>
                </a:extLst>
              </a:tr>
              <a:tr h="246392">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getBpmnModel</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获取流程</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BPMN</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描述文件</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939324"/>
                  </a:ext>
                </a:extLst>
              </a:tr>
              <a:tr h="246392">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getProcessDiagram</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获取流程图二进制流</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0293184"/>
                  </a:ext>
                </a:extLst>
              </a:tr>
              <a:tr h="246392">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getProcessDiagramLayout</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获取流程图布局</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4579" marR="4579" marT="4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9024186"/>
                  </a:ext>
                </a:extLst>
              </a:tr>
            </a:tbl>
          </a:graphicData>
        </a:graphic>
      </p:graphicFrame>
    </p:spTree>
    <p:extLst>
      <p:ext uri="{BB962C8B-B14F-4D97-AF65-F5344CB8AC3E}">
        <p14:creationId xmlns:p14="http://schemas.microsoft.com/office/powerpoint/2010/main" val="36340258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执行流程</a:t>
            </a:r>
            <a:r>
              <a:rPr lang="en-US" altLang="zh-CN" dirty="0"/>
              <a:t>-</a:t>
            </a:r>
            <a:r>
              <a:rPr lang="zh-CN" altLang="en-US" dirty="0"/>
              <a:t>官方服务接口</a:t>
            </a:r>
          </a:p>
        </p:txBody>
      </p:sp>
      <p:sp>
        <p:nvSpPr>
          <p:cNvPr id="3" name="副标题 2"/>
          <p:cNvSpPr>
            <a:spLocks noGrp="1"/>
          </p:cNvSpPr>
          <p:nvPr>
            <p:ph type="subTitle" idx="1"/>
          </p:nvPr>
        </p:nvSpPr>
        <p:spPr>
          <a:xfrm>
            <a:off x="674965" y="893081"/>
            <a:ext cx="7917313" cy="453650"/>
          </a:xfrm>
        </p:spPr>
        <p:txBody>
          <a:bodyPr/>
          <a:lstStyle/>
          <a:p>
            <a:r>
              <a:rPr lang="zh-CN" altLang="en-US" b="1" dirty="0"/>
              <a:t>流程</a:t>
            </a:r>
            <a:r>
              <a:rPr lang="zh-CN" altLang="en-US" b="1" dirty="0" smtClean="0"/>
              <a:t>服务</a:t>
            </a:r>
            <a:r>
              <a:rPr lang="zh-CN" altLang="en-US" dirty="0" smtClean="0"/>
              <a:t>，</a:t>
            </a:r>
            <a:r>
              <a:rPr lang="en-US" altLang="zh-CN" dirty="0" err="1"/>
              <a:t>org.activiti.engine.RuntimeService</a:t>
            </a:r>
            <a:r>
              <a:rPr lang="en-US" altLang="zh-CN" dirty="0"/>
              <a:t> </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849273027"/>
              </p:ext>
            </p:extLst>
          </p:nvPr>
        </p:nvGraphicFramePr>
        <p:xfrm>
          <a:off x="538386" y="1555329"/>
          <a:ext cx="11288992" cy="4474963"/>
        </p:xfrm>
        <a:graphic>
          <a:graphicData uri="http://schemas.openxmlformats.org/drawingml/2006/table">
            <a:tbl>
              <a:tblPr/>
              <a:tblGrid>
                <a:gridCol w="1820253">
                  <a:extLst>
                    <a:ext uri="{9D8B030D-6E8A-4147-A177-3AD203B41FA5}">
                      <a16:colId xmlns:a16="http://schemas.microsoft.com/office/drawing/2014/main" val="176990142"/>
                    </a:ext>
                  </a:extLst>
                </a:gridCol>
                <a:gridCol w="3824243">
                  <a:extLst>
                    <a:ext uri="{9D8B030D-6E8A-4147-A177-3AD203B41FA5}">
                      <a16:colId xmlns:a16="http://schemas.microsoft.com/office/drawing/2014/main" val="2939396874"/>
                    </a:ext>
                  </a:extLst>
                </a:gridCol>
                <a:gridCol w="2822248">
                  <a:extLst>
                    <a:ext uri="{9D8B030D-6E8A-4147-A177-3AD203B41FA5}">
                      <a16:colId xmlns:a16="http://schemas.microsoft.com/office/drawing/2014/main" val="3193175756"/>
                    </a:ext>
                  </a:extLst>
                </a:gridCol>
                <a:gridCol w="2822248">
                  <a:extLst>
                    <a:ext uri="{9D8B030D-6E8A-4147-A177-3AD203B41FA5}">
                      <a16:colId xmlns:a16="http://schemas.microsoft.com/office/drawing/2014/main" val="1847740156"/>
                    </a:ext>
                  </a:extLst>
                </a:gridCol>
              </a:tblGrid>
              <a:tr h="191765">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91231337"/>
                  </a:ext>
                </a:extLst>
              </a:tr>
              <a:tr h="191765">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流程</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查询</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4454619"/>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startProcessInstanceBy</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启动工作流</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createExecutionQuery</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创建执行查询</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4972846"/>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deleteProcessInstance</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删除流程实例</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createProcessInstanceQuery</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创建流程查询</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0437872"/>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suspendProcessInstance</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挂起流程</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事件</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214403"/>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activateProcessInstance</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激活流程</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signalEventReceived</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触发流程实例的捕获中间信号事件</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8318177"/>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getActiveActivityIds</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获取等待中的</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messageEventReceived</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触发流程实例的捕获中间消息事件</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9564337"/>
                  </a:ext>
                </a:extLst>
              </a:tr>
              <a:tr h="257137">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trigger</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发送一个外部信号至目标流程实例</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可用于接收任务</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addEventListener</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为流程实例添加事件监听器</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852925"/>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updateBusinessKey</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更新业务主键</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removeEventListener</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为流程实例移除事件监听器</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5162668"/>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setProcessInstanceName</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设置流程实例名称</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dispatchEvent</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抛出指定事件</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6548508"/>
                  </a:ext>
                </a:extLst>
              </a:tr>
              <a:tr h="191765">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办理</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getProcessInstanceEvents</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获取流程实例当前的事件监听器</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752394"/>
                  </a:ext>
                </a:extLst>
              </a:tr>
              <a:tr h="512207">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addUser/addGroup</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为当前处理节点添加办理人</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组。</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assignee：</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办理人</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被加签者，</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candidate：</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候选者</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认领</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carbonCopy：</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被抄送者，</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owner：</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拥有者</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加签</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starter：</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创建者，</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participant：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参与者</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子流程</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197812"/>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deleteUser/deleteGroup</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为当前处理节点删除办理人</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组</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getEnabledActivitiesFromAdhocSubProcess</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获取子流程活动的节点</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67538"/>
                  </a:ext>
                </a:extLst>
              </a:tr>
              <a:tr h="191765">
                <a:tc gridSpan="2">
                  <a:txBody>
                    <a:bodyPr/>
                    <a:lstStyle/>
                    <a:p>
                      <a:pPr algn="l" fontAlgn="ct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数据管理</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executeActivityInAdhocSubProcess</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执行子流程指定节点</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7722925"/>
                  </a:ext>
                </a:extLst>
              </a:tr>
              <a:tr h="512207">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getVariables</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获取流程变量，</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Variable</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为流程变量</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关联根执行</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，即流程实例</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存储，生命周期贯穿整个流程</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VariableLocal</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为执行变量</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关联当前执行</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存储，生命周期只存在于当前的节点执行</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completeAdhocSubProcess</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完成子流程</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43373"/>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hasVariable</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判断是否包含流程变量</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151297"/>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setVariable</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设置流程变量</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2804182"/>
                  </a:ext>
                </a:extLst>
              </a:tr>
              <a:tr h="191765">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removeVariable</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删除流程变量</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310115"/>
                  </a:ext>
                </a:extLst>
              </a:tr>
              <a:tr h="316937">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getDataObjects</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获取数据对象，</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DataObject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为流程数据对象，</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DataObjectsLocal</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为执行数据对象</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2469" marR="2469" marT="24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688253"/>
                  </a:ext>
                </a:extLst>
              </a:tr>
            </a:tbl>
          </a:graphicData>
        </a:graphic>
      </p:graphicFrame>
    </p:spTree>
    <p:extLst>
      <p:ext uri="{BB962C8B-B14F-4D97-AF65-F5344CB8AC3E}">
        <p14:creationId xmlns:p14="http://schemas.microsoft.com/office/powerpoint/2010/main" val="8176768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执行流程</a:t>
            </a:r>
            <a:r>
              <a:rPr lang="en-US" altLang="zh-CN" dirty="0"/>
              <a:t>-</a:t>
            </a:r>
            <a:r>
              <a:rPr lang="zh-CN" altLang="en-US" dirty="0"/>
              <a:t>官方服务接口</a:t>
            </a:r>
          </a:p>
        </p:txBody>
      </p:sp>
      <p:sp>
        <p:nvSpPr>
          <p:cNvPr id="3" name="副标题 2"/>
          <p:cNvSpPr>
            <a:spLocks noGrp="1"/>
          </p:cNvSpPr>
          <p:nvPr>
            <p:ph type="subTitle" idx="1"/>
          </p:nvPr>
        </p:nvSpPr>
        <p:spPr>
          <a:xfrm>
            <a:off x="674965" y="823194"/>
            <a:ext cx="7917313" cy="453650"/>
          </a:xfrm>
        </p:spPr>
        <p:txBody>
          <a:bodyPr/>
          <a:lstStyle/>
          <a:p>
            <a:r>
              <a:rPr lang="zh-CN" altLang="en-US" dirty="0"/>
              <a:t>任务</a:t>
            </a:r>
            <a:r>
              <a:rPr lang="zh-CN" altLang="en-US" dirty="0" smtClean="0"/>
              <a:t>服务，</a:t>
            </a:r>
            <a:r>
              <a:rPr lang="en-US" altLang="zh-CN" dirty="0" err="1"/>
              <a:t>org.activiti.engine.TaskService</a:t>
            </a:r>
            <a:r>
              <a:rPr lang="en-US" altLang="zh-CN" dirty="0"/>
              <a:t>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23638963"/>
              </p:ext>
            </p:extLst>
          </p:nvPr>
        </p:nvGraphicFramePr>
        <p:xfrm>
          <a:off x="572568" y="1466615"/>
          <a:ext cx="11306088" cy="4735134"/>
        </p:xfrm>
        <a:graphic>
          <a:graphicData uri="http://schemas.openxmlformats.org/drawingml/2006/table">
            <a:tbl>
              <a:tblPr/>
              <a:tblGrid>
                <a:gridCol w="2826522">
                  <a:extLst>
                    <a:ext uri="{9D8B030D-6E8A-4147-A177-3AD203B41FA5}">
                      <a16:colId xmlns:a16="http://schemas.microsoft.com/office/drawing/2014/main" val="1636859841"/>
                    </a:ext>
                  </a:extLst>
                </a:gridCol>
                <a:gridCol w="2826522">
                  <a:extLst>
                    <a:ext uri="{9D8B030D-6E8A-4147-A177-3AD203B41FA5}">
                      <a16:colId xmlns:a16="http://schemas.microsoft.com/office/drawing/2014/main" val="987721827"/>
                    </a:ext>
                  </a:extLst>
                </a:gridCol>
                <a:gridCol w="2826522">
                  <a:extLst>
                    <a:ext uri="{9D8B030D-6E8A-4147-A177-3AD203B41FA5}">
                      <a16:colId xmlns:a16="http://schemas.microsoft.com/office/drawing/2014/main" val="2712414435"/>
                    </a:ext>
                  </a:extLst>
                </a:gridCol>
                <a:gridCol w="2826522">
                  <a:extLst>
                    <a:ext uri="{9D8B030D-6E8A-4147-A177-3AD203B41FA5}">
                      <a16:colId xmlns:a16="http://schemas.microsoft.com/office/drawing/2014/main" val="431525438"/>
                    </a:ext>
                  </a:extLst>
                </a:gridCol>
              </a:tblGrid>
              <a:tr h="154755">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说明</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方法</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说明</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3086708"/>
                  </a:ext>
                </a:extLst>
              </a:tr>
              <a:tr h="154755">
                <a:tc gridSpan="2">
                  <a:txBody>
                    <a:bodyPr/>
                    <a:lstStyle/>
                    <a:p>
                      <a:pPr algn="l" fontAlgn="ct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任务管理</a:t>
                      </a: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查询</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8599853"/>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newTask</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创建任务</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createTaskQuery</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创建任务查询</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8295278"/>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saveTask</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保存任务</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数据管理</a:t>
                      </a: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475775"/>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deleteTask</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删除任务</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setVariable</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设置流程变量。细节参见流程执行对应接口</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8033781"/>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complete</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完成任务</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getVariable</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获取流程变量</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894843"/>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delegateTask</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转交任务</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hasVariable</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判断是否包含流程变量</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50938"/>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resolveTask</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被委派人完成任务</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removeVariable</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删除流程变量</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2211621"/>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setPriority</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设置任务优先级</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getDataObjects</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获取数据对象</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378105"/>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setDueDate</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设置任务持续时长</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注释</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8546542"/>
                  </a:ext>
                </a:extLst>
              </a:tr>
              <a:tr h="154755">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办理</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addComment</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添加流程</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任务注释</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2140730"/>
                  </a:ext>
                </a:extLst>
              </a:tr>
              <a:tr h="3061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getIdentityLinksForTask</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获取当前任务关联的办理人。办理人类型参见流程执行接口</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getComment</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获取流程</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任务注释</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4264273"/>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addUserIdentityLink</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添加任务办理人</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deleteComments</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删除流程</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任务注释</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503301"/>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addGroupIdentityLink</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添加任务办理组</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getTaskComments</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获取任务注释</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1837428"/>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deleteUserIdentityLink</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删除任务办理人</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getProcessInstanceComments</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获取流程注释</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8154373"/>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deleteGroupIdentityLink</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删除任务办理组</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事件</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2634630"/>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addCandidateUser</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添加任务候选人</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getTaskEvents</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获取任务监听器</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941431"/>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addCandidateGroup</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添加任务候选组</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getEvent</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获取监听器</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6221610"/>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deleteCandidateUser</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删除任务候选人</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附件</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管理</a:t>
                      </a: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31009"/>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deleteCandidateGroup</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删除任务候选组</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createAttachment</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创建附件</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718199"/>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setAssignee</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强制任务领取</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签收任务</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saveAttachment</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更新附件</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277796"/>
                  </a:ext>
                </a:extLst>
              </a:tr>
              <a:tr h="3061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claim</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任务领取</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签收任务</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，如果当前已认领，则抛异常</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getAttachment</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获取附件</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587949"/>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unclaim</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解绑签收</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deleteAttachment</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删除附件</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0285253"/>
                  </a:ext>
                </a:extLst>
              </a:tr>
              <a:tr h="1547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setOwner</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设置任务所有者</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转交</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getTaskAttachments</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获取任务附件</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3417767"/>
                  </a:ext>
                </a:extLst>
              </a:tr>
              <a:tr h="154755">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getProcessInstanceAttachments</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获取流程实例附件</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7946662"/>
                  </a:ext>
                </a:extLst>
              </a:tr>
              <a:tr h="154755">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子</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任务管理</a:t>
                      </a: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538873"/>
                  </a:ext>
                </a:extLst>
              </a:tr>
              <a:tr h="154755">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getSubTasks</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获取子任务</a:t>
                      </a:r>
                    </a:p>
                  </a:txBody>
                  <a:tcPr marL="3502" marR="3502" marT="3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819179"/>
                  </a:ext>
                </a:extLst>
              </a:tr>
            </a:tbl>
          </a:graphicData>
        </a:graphic>
      </p:graphicFrame>
    </p:spTree>
    <p:extLst>
      <p:ext uri="{BB962C8B-B14F-4D97-AF65-F5344CB8AC3E}">
        <p14:creationId xmlns:p14="http://schemas.microsoft.com/office/powerpoint/2010/main" val="3046913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执行流程</a:t>
            </a:r>
            <a:r>
              <a:rPr lang="en-US" altLang="zh-CN" dirty="0"/>
              <a:t>-</a:t>
            </a:r>
            <a:r>
              <a:rPr lang="zh-CN" altLang="en-US" dirty="0"/>
              <a:t>官方服务接口</a:t>
            </a:r>
          </a:p>
        </p:txBody>
      </p:sp>
      <p:sp>
        <p:nvSpPr>
          <p:cNvPr id="3" name="副标题 2"/>
          <p:cNvSpPr>
            <a:spLocks noGrp="1"/>
          </p:cNvSpPr>
          <p:nvPr>
            <p:ph type="subTitle" idx="1"/>
          </p:nvPr>
        </p:nvSpPr>
        <p:spPr>
          <a:xfrm>
            <a:off x="674965" y="985564"/>
            <a:ext cx="7917313" cy="492443"/>
          </a:xfrm>
        </p:spPr>
        <p:txBody>
          <a:bodyPr/>
          <a:lstStyle/>
          <a:p>
            <a:r>
              <a:rPr lang="zh-CN" altLang="en-US" b="1" dirty="0"/>
              <a:t>表单</a:t>
            </a:r>
            <a:r>
              <a:rPr lang="zh-CN" altLang="en-US" b="1" dirty="0" smtClean="0"/>
              <a:t>服务</a:t>
            </a:r>
            <a:r>
              <a:rPr lang="zh-CN" altLang="en-US" dirty="0" smtClean="0"/>
              <a:t>，</a:t>
            </a:r>
            <a:r>
              <a:rPr lang="en-US" altLang="zh-CN" dirty="0" err="1"/>
              <a:t>org.activiti.engine.FormService</a:t>
            </a:r>
            <a:r>
              <a:rPr lang="en-US" altLang="zh-CN" dirty="0"/>
              <a:t> </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801917267"/>
              </p:ext>
            </p:extLst>
          </p:nvPr>
        </p:nvGraphicFramePr>
        <p:xfrm>
          <a:off x="777667" y="1663255"/>
          <a:ext cx="10502782" cy="4351334"/>
        </p:xfrm>
        <a:graphic>
          <a:graphicData uri="http://schemas.openxmlformats.org/drawingml/2006/table">
            <a:tbl>
              <a:tblPr/>
              <a:tblGrid>
                <a:gridCol w="5251391">
                  <a:extLst>
                    <a:ext uri="{9D8B030D-6E8A-4147-A177-3AD203B41FA5}">
                      <a16:colId xmlns:a16="http://schemas.microsoft.com/office/drawing/2014/main" val="215103362"/>
                    </a:ext>
                  </a:extLst>
                </a:gridCol>
                <a:gridCol w="5251391">
                  <a:extLst>
                    <a:ext uri="{9D8B030D-6E8A-4147-A177-3AD203B41FA5}">
                      <a16:colId xmlns:a16="http://schemas.microsoft.com/office/drawing/2014/main" val="673979537"/>
                    </a:ext>
                  </a:extLst>
                </a:gridCol>
              </a:tblGrid>
              <a:tr h="334718">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6366847"/>
                  </a:ext>
                </a:extLst>
              </a:tr>
              <a:tr h="33471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开始节点</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79727954"/>
                  </a:ext>
                </a:extLst>
              </a:tr>
              <a:tr h="334718">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getStartFormData</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获取开始节点的表单数据</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345452"/>
                  </a:ext>
                </a:extLst>
              </a:tr>
              <a:tr h="334718">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submitStartFormData</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使用指定的表单数据启动工作流实例</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0610978"/>
                  </a:ext>
                </a:extLst>
              </a:tr>
              <a:tr h="334718">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getRenderedStartForm</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获取已经完成渲染的开始节点表单</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3379940"/>
                  </a:ext>
                </a:extLst>
              </a:tr>
              <a:tr h="334718">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getStartFormKey</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获取开始节点的表单路径</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862771"/>
                  </a:ext>
                </a:extLst>
              </a:tr>
              <a:tr h="334718">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任务节点</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84071151"/>
                  </a:ext>
                </a:extLst>
              </a:tr>
              <a:tr h="334718">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getTaskFormData</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获取任务节点的表单数据</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768841"/>
                  </a:ext>
                </a:extLst>
              </a:tr>
              <a:tr h="334718">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submitTaskFormData</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使用指定的表单数据完成任务节点</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0612848"/>
                  </a:ext>
                </a:extLst>
              </a:tr>
              <a:tr h="334718">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getRenderedTaskForm</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获取已经完成渲染的任务节点表单</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4061530"/>
                  </a:ext>
                </a:extLst>
              </a:tr>
              <a:tr h="334718">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getTaskFormKey</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获取任务节点的表单路径</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0720901"/>
                  </a:ext>
                </a:extLst>
              </a:tr>
              <a:tr h="334718">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通用</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78106884"/>
                  </a:ext>
                </a:extLst>
              </a:tr>
              <a:tr h="334718">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saveFormData</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保存表单数据</a:t>
                      </a:r>
                    </a:p>
                  </a:txBody>
                  <a:tcPr marL="7098" marR="7098" marT="70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1790078"/>
                  </a:ext>
                </a:extLst>
              </a:tr>
            </a:tbl>
          </a:graphicData>
        </a:graphic>
      </p:graphicFrame>
    </p:spTree>
    <p:extLst>
      <p:ext uri="{BB962C8B-B14F-4D97-AF65-F5344CB8AC3E}">
        <p14:creationId xmlns:p14="http://schemas.microsoft.com/office/powerpoint/2010/main" val="1985346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smtClean="0"/>
              <a:t>-</a:t>
            </a:r>
            <a:r>
              <a:rPr lang="zh-CN" altLang="en-US" dirty="0"/>
              <a:t>业务</a:t>
            </a:r>
            <a:r>
              <a:rPr lang="zh-CN" altLang="en-US" dirty="0" smtClean="0"/>
              <a:t>办理</a:t>
            </a:r>
            <a:endParaRPr lang="zh-CN" altLang="en-US" dirty="0"/>
          </a:p>
        </p:txBody>
      </p:sp>
      <p:sp>
        <p:nvSpPr>
          <p:cNvPr id="3" name="副标题 2"/>
          <p:cNvSpPr>
            <a:spLocks noGrp="1"/>
          </p:cNvSpPr>
          <p:nvPr>
            <p:ph type="subTitle" idx="1"/>
          </p:nvPr>
        </p:nvSpPr>
        <p:spPr>
          <a:xfrm>
            <a:off x="674965" y="958001"/>
            <a:ext cx="11225114" cy="1709186"/>
          </a:xfrm>
        </p:spPr>
        <p:txBody>
          <a:bodyPr/>
          <a:lstStyle/>
          <a:p>
            <a:r>
              <a:rPr lang="en-US" altLang="zh-CN" b="1" dirty="0"/>
              <a:t>PC</a:t>
            </a:r>
            <a:r>
              <a:rPr lang="zh-CN" altLang="en-US" b="1" dirty="0"/>
              <a:t>端</a:t>
            </a:r>
          </a:p>
          <a:p>
            <a:r>
              <a:rPr lang="zh-CN" altLang="en-US" sz="1600" dirty="0"/>
              <a:t>点击待办进入到业务处理页面。本页使用模板嵌套方案，将流程公共信息，审批信息，审批意件录入，审批按钮等显示在外层页面，使用</a:t>
            </a:r>
            <a:r>
              <a:rPr lang="en-US" altLang="zh-CN" sz="1600" dirty="0"/>
              <a:t>iframe</a:t>
            </a:r>
            <a:r>
              <a:rPr lang="zh-CN" altLang="en-US" sz="1600" dirty="0"/>
              <a:t>技术将业务表单嵌套进来显示。 </a:t>
            </a:r>
          </a:p>
          <a:p>
            <a:r>
              <a:rPr lang="zh-CN" altLang="en-US" sz="1600" dirty="0" smtClean="0"/>
              <a:t>节点</a:t>
            </a:r>
            <a:r>
              <a:rPr lang="zh-CN" altLang="en-US" sz="1600" dirty="0"/>
              <a:t>业务表单地址配置界面</a:t>
            </a:r>
            <a:r>
              <a:rPr lang="zh-CN" altLang="en-US" sz="1600" dirty="0" smtClean="0"/>
              <a:t>如下，配置的路径起始地址不包含系统根路径</a:t>
            </a:r>
            <a:endParaRPr lang="zh-CN" altLang="en-US"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428" y="2745034"/>
            <a:ext cx="5876321" cy="3212584"/>
          </a:xfrm>
          <a:prstGeom prst="rect">
            <a:avLst/>
          </a:prstGeom>
          <a:ln>
            <a:solidFill>
              <a:schemeClr val="bg1">
                <a:lumMod val="85000"/>
              </a:schemeClr>
            </a:solidFill>
          </a:ln>
        </p:spPr>
      </p:pic>
      <p:graphicFrame>
        <p:nvGraphicFramePr>
          <p:cNvPr id="5" name="表格 4"/>
          <p:cNvGraphicFramePr>
            <a:graphicFrameLocks noGrp="1"/>
          </p:cNvGraphicFramePr>
          <p:nvPr>
            <p:extLst>
              <p:ext uri="{D42A27DB-BD31-4B8C-83A1-F6EECF244321}">
                <p14:modId xmlns:p14="http://schemas.microsoft.com/office/powerpoint/2010/main" val="3917118831"/>
              </p:ext>
            </p:extLst>
          </p:nvPr>
        </p:nvGraphicFramePr>
        <p:xfrm>
          <a:off x="674962" y="4222661"/>
          <a:ext cx="6563326" cy="1734957"/>
        </p:xfrm>
        <a:graphic>
          <a:graphicData uri="http://schemas.openxmlformats.org/drawingml/2006/table">
            <a:tbl>
              <a:tblPr/>
              <a:tblGrid>
                <a:gridCol w="1639712">
                  <a:extLst>
                    <a:ext uri="{9D8B030D-6E8A-4147-A177-3AD203B41FA5}">
                      <a16:colId xmlns:a16="http://schemas.microsoft.com/office/drawing/2014/main" val="1319200795"/>
                    </a:ext>
                  </a:extLst>
                </a:gridCol>
                <a:gridCol w="4923614">
                  <a:extLst>
                    <a:ext uri="{9D8B030D-6E8A-4147-A177-3AD203B41FA5}">
                      <a16:colId xmlns:a16="http://schemas.microsoft.com/office/drawing/2014/main" val="3870076568"/>
                    </a:ext>
                  </a:extLst>
                </a:gridCol>
              </a:tblGrid>
              <a:tr h="197622">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地址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54953331"/>
                  </a:ext>
                </a:extLst>
              </a:tr>
              <a:tr h="51244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系统根路径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https://dingtest.fslgz.com/ams/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150800"/>
                  </a:ext>
                </a:extLst>
              </a:tr>
              <a:tr h="51244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配置路径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repair/amsownassetrepairapprove.html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5461757"/>
                  </a:ext>
                </a:extLst>
              </a:tr>
              <a:tr h="51244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最终访问路径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https://dingtest.fslgz.com/ams/repair/ams_own_asset_repair_approve.html?node=7&amp;businessKey=ZCW201911150003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8330012"/>
                  </a:ext>
                </a:extLst>
              </a:tr>
            </a:tbl>
          </a:graphicData>
        </a:graphic>
      </p:graphicFrame>
    </p:spTree>
    <p:extLst>
      <p:ext uri="{BB962C8B-B14F-4D97-AF65-F5344CB8AC3E}">
        <p14:creationId xmlns:p14="http://schemas.microsoft.com/office/powerpoint/2010/main" val="20793402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执行流程</a:t>
            </a:r>
            <a:r>
              <a:rPr lang="en-US" altLang="zh-CN" dirty="0"/>
              <a:t>-</a:t>
            </a:r>
            <a:r>
              <a:rPr lang="zh-CN" altLang="en-US" dirty="0"/>
              <a:t>官方服务接口</a:t>
            </a:r>
          </a:p>
        </p:txBody>
      </p:sp>
      <p:sp>
        <p:nvSpPr>
          <p:cNvPr id="3" name="副标题 2"/>
          <p:cNvSpPr>
            <a:spLocks noGrp="1"/>
          </p:cNvSpPr>
          <p:nvPr>
            <p:ph type="subTitle" idx="1"/>
          </p:nvPr>
        </p:nvSpPr>
        <p:spPr>
          <a:xfrm>
            <a:off x="674965" y="917198"/>
            <a:ext cx="7917313" cy="453650"/>
          </a:xfrm>
        </p:spPr>
        <p:txBody>
          <a:bodyPr/>
          <a:lstStyle/>
          <a:p>
            <a:r>
              <a:rPr lang="zh-CN" altLang="en-US" dirty="0"/>
              <a:t>历史</a:t>
            </a:r>
            <a:r>
              <a:rPr lang="zh-CN" altLang="en-US" dirty="0" smtClean="0"/>
              <a:t>查询，</a:t>
            </a:r>
            <a:r>
              <a:rPr lang="en-US" altLang="zh-CN" dirty="0" err="1"/>
              <a:t>org.activiti.engine.HistoryService</a:t>
            </a:r>
            <a:r>
              <a:rPr lang="en-US" altLang="zh-CN" dirty="0"/>
              <a:t>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03756926"/>
              </p:ext>
            </p:extLst>
          </p:nvPr>
        </p:nvGraphicFramePr>
        <p:xfrm>
          <a:off x="743482" y="1654712"/>
          <a:ext cx="10622424" cy="4472622"/>
        </p:xfrm>
        <a:graphic>
          <a:graphicData uri="http://schemas.openxmlformats.org/drawingml/2006/table">
            <a:tbl>
              <a:tblPr/>
              <a:tblGrid>
                <a:gridCol w="5311212">
                  <a:extLst>
                    <a:ext uri="{9D8B030D-6E8A-4147-A177-3AD203B41FA5}">
                      <a16:colId xmlns:a16="http://schemas.microsoft.com/office/drawing/2014/main" val="1604529944"/>
                    </a:ext>
                  </a:extLst>
                </a:gridCol>
                <a:gridCol w="5311212">
                  <a:extLst>
                    <a:ext uri="{9D8B030D-6E8A-4147-A177-3AD203B41FA5}">
                      <a16:colId xmlns:a16="http://schemas.microsoft.com/office/drawing/2014/main" val="3294952831"/>
                    </a:ext>
                  </a:extLst>
                </a:gridCol>
              </a:tblGrid>
              <a:tr h="319473">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方法</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9357704"/>
                  </a:ext>
                </a:extLst>
              </a:tr>
              <a:tr h="319473">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通用查询</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02546716"/>
                  </a:ext>
                </a:extLst>
              </a:tr>
              <a:tr h="31947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createHistoricProcessInstanceQuery</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查询当前和已经结束的流程实例信息</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592788"/>
                  </a:ext>
                </a:extLst>
              </a:tr>
              <a:tr h="31947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createHistoricActivityInstanceQuery</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查询当前和已经结束的节点的单一执行信息</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0554255"/>
                  </a:ext>
                </a:extLst>
              </a:tr>
              <a:tr h="31947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createHistoricTaskInstanceQuery</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查询当前和已经结束的任务实例的信息</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0242005"/>
                  </a:ext>
                </a:extLst>
              </a:tr>
              <a:tr h="31947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createHistoricVariableInstanceQuery</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查询当前和已经结束的流程变量或任务变量的最新值</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231106"/>
                  </a:ext>
                </a:extLst>
              </a:tr>
              <a:tr h="31947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createHistoricDetailQuery</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查询当前和已经结束的流程实例，活动实例或任务实例有关的多种信息</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565684"/>
                  </a:ext>
                </a:extLst>
              </a:tr>
              <a:tr h="319473">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指定查询</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6908159"/>
                  </a:ext>
                </a:extLst>
              </a:tr>
              <a:tr h="31947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getHistoricIdentityLinksForProcessInstance</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查询指定流程实例的所有参与者</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5265881"/>
                  </a:ext>
                </a:extLst>
              </a:tr>
              <a:tr h="31947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getHistoricIdentityLinksForTask</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查询指定任务的所有参与者</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998609"/>
                  </a:ext>
                </a:extLst>
              </a:tr>
              <a:tr h="31947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createProcessInstanceHistoryLogQuery</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查询指定流程实例的信息，包含这个流程实体所有的其他数据，如</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task</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、评论等信息</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890785"/>
                  </a:ext>
                </a:extLst>
              </a:tr>
              <a:tr h="319473">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删除管理</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79227205"/>
                  </a:ext>
                </a:extLst>
              </a:tr>
              <a:tr h="31947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deleteHistoricProcessInstance</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删除指定流程实例历史数据</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7361451"/>
                  </a:ext>
                </a:extLst>
              </a:tr>
              <a:tr h="31947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deleteHistoricTaskInstance</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删除指定任务历史数据</a:t>
                      </a:r>
                    </a:p>
                  </a:txBody>
                  <a:tcPr marL="4504" marR="4504" marT="4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9031022"/>
                  </a:ext>
                </a:extLst>
              </a:tr>
            </a:tbl>
          </a:graphicData>
        </a:graphic>
      </p:graphicFrame>
    </p:spTree>
    <p:extLst>
      <p:ext uri="{BB962C8B-B14F-4D97-AF65-F5344CB8AC3E}">
        <p14:creationId xmlns:p14="http://schemas.microsoft.com/office/powerpoint/2010/main" val="1394985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smtClean="0"/>
              <a:t>管理流程</a:t>
            </a:r>
            <a:r>
              <a:rPr lang="en-US" altLang="zh-CN" dirty="0" smtClean="0"/>
              <a:t>-</a:t>
            </a:r>
            <a:r>
              <a:rPr lang="zh-CN" altLang="en-US" dirty="0"/>
              <a:t>流程设计</a:t>
            </a:r>
          </a:p>
        </p:txBody>
      </p:sp>
      <p:sp>
        <p:nvSpPr>
          <p:cNvPr id="3" name="副标题 2"/>
          <p:cNvSpPr>
            <a:spLocks noGrp="1"/>
          </p:cNvSpPr>
          <p:nvPr>
            <p:ph type="subTitle" idx="1"/>
          </p:nvPr>
        </p:nvSpPr>
        <p:spPr>
          <a:xfrm>
            <a:off x="674965" y="900107"/>
            <a:ext cx="7917313" cy="453650"/>
          </a:xfrm>
        </p:spPr>
        <p:txBody>
          <a:bodyPr/>
          <a:lstStyle/>
          <a:p>
            <a:r>
              <a:rPr lang="zh-CN" altLang="en-US" dirty="0"/>
              <a:t>提供了工作流模型的增删改查的基本功能 </a:t>
            </a:r>
          </a:p>
        </p:txBody>
      </p:sp>
      <p:graphicFrame>
        <p:nvGraphicFramePr>
          <p:cNvPr id="4" name="表格 3"/>
          <p:cNvGraphicFramePr>
            <a:graphicFrameLocks noGrp="1"/>
          </p:cNvGraphicFramePr>
          <p:nvPr>
            <p:extLst>
              <p:ext uri="{D42A27DB-BD31-4B8C-83A1-F6EECF244321}">
                <p14:modId xmlns:p14="http://schemas.microsoft.com/office/powerpoint/2010/main" val="2020794134"/>
              </p:ext>
            </p:extLst>
          </p:nvPr>
        </p:nvGraphicFramePr>
        <p:xfrm>
          <a:off x="931491" y="1619024"/>
          <a:ext cx="9998580" cy="4355280"/>
        </p:xfrm>
        <a:graphic>
          <a:graphicData uri="http://schemas.openxmlformats.org/drawingml/2006/table">
            <a:tbl>
              <a:tblPr/>
              <a:tblGrid>
                <a:gridCol w="1666430">
                  <a:extLst>
                    <a:ext uri="{9D8B030D-6E8A-4147-A177-3AD203B41FA5}">
                      <a16:colId xmlns:a16="http://schemas.microsoft.com/office/drawing/2014/main" val="1268118772"/>
                    </a:ext>
                  </a:extLst>
                </a:gridCol>
                <a:gridCol w="8332150">
                  <a:extLst>
                    <a:ext uri="{9D8B030D-6E8A-4147-A177-3AD203B41FA5}">
                      <a16:colId xmlns:a16="http://schemas.microsoft.com/office/drawing/2014/main" val="4147517727"/>
                    </a:ext>
                  </a:extLst>
                </a:gridCol>
              </a:tblGrid>
              <a:tr h="435528">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功能名称</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35987896"/>
                  </a:ext>
                </a:extLst>
              </a:tr>
              <a:tr h="43552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新建</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创建一个新的工作流模型</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7301109"/>
                  </a:ext>
                </a:extLst>
              </a:tr>
              <a:tr h="43552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编辑</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修改一个已存在的工作流模型</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007465"/>
                  </a:ext>
                </a:extLst>
              </a:tr>
              <a:tr h="43552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发布</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将新建或修改后的工作流模型发布至流程中心。相同模型版本号会随着发布逐步提升。发布成功后，之前运行中的流程仍然使用旧版本流转。新发起的流程按照新版本流转</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0399340"/>
                  </a:ext>
                </a:extLst>
              </a:tr>
              <a:tr h="43552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删除</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删除已存在的工作流模型。删除后不影响系统新旧流程的正常执行</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411234"/>
                  </a:ext>
                </a:extLst>
              </a:tr>
              <a:tr h="43552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导出</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将当前版本的工作流模型导出为符合</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BPMN2.0</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规范的</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xml</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文档</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5960959"/>
                  </a:ext>
                </a:extLst>
              </a:tr>
              <a:tr h="43552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上传</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将符合</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BPMN2.0</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规范的</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xml</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文档导入至系统</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0586827"/>
                  </a:ext>
                </a:extLst>
              </a:tr>
              <a:tr h="43552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抄送配置</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预先为每个节点提前配置抄送人</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2578660"/>
                  </a:ext>
                </a:extLst>
              </a:tr>
              <a:tr h="43552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职能主担本置</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为审批规则为职能主担的节点配置具体的职能主担</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822054"/>
                  </a:ext>
                </a:extLst>
              </a:tr>
              <a:tr h="43552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移动端配置</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为节点配置移动端审批的页面地址</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88178"/>
                  </a:ext>
                </a:extLst>
              </a:tr>
            </a:tbl>
          </a:graphicData>
        </a:graphic>
      </p:graphicFrame>
    </p:spTree>
    <p:extLst>
      <p:ext uri="{BB962C8B-B14F-4D97-AF65-F5344CB8AC3E}">
        <p14:creationId xmlns:p14="http://schemas.microsoft.com/office/powerpoint/2010/main" val="36694549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流程设计</a:t>
            </a:r>
          </a:p>
        </p:txBody>
      </p:sp>
      <p:sp>
        <p:nvSpPr>
          <p:cNvPr id="3" name="副标题 2"/>
          <p:cNvSpPr>
            <a:spLocks noGrp="1"/>
          </p:cNvSpPr>
          <p:nvPr>
            <p:ph type="subTitle" idx="1"/>
          </p:nvPr>
        </p:nvSpPr>
        <p:spPr>
          <a:xfrm>
            <a:off x="674965" y="985565"/>
            <a:ext cx="7917313" cy="453650"/>
          </a:xfrm>
        </p:spPr>
        <p:txBody>
          <a:bodyPr/>
          <a:lstStyle/>
          <a:p>
            <a:r>
              <a:rPr lang="zh-CN" altLang="en-US" dirty="0" smtClean="0"/>
              <a:t>流程列表</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1705891"/>
            <a:ext cx="10511480" cy="4364141"/>
          </a:xfrm>
          <a:prstGeom prst="rect">
            <a:avLst/>
          </a:prstGeom>
          <a:ln>
            <a:solidFill>
              <a:schemeClr val="bg1">
                <a:lumMod val="85000"/>
              </a:schemeClr>
            </a:solidFill>
          </a:ln>
        </p:spPr>
      </p:pic>
    </p:spTree>
    <p:extLst>
      <p:ext uri="{BB962C8B-B14F-4D97-AF65-F5344CB8AC3E}">
        <p14:creationId xmlns:p14="http://schemas.microsoft.com/office/powerpoint/2010/main" val="488394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smtClean="0"/>
              <a:t>-</a:t>
            </a:r>
            <a:r>
              <a:rPr lang="zh-CN" altLang="en-US" dirty="0"/>
              <a:t>流程监控</a:t>
            </a:r>
          </a:p>
        </p:txBody>
      </p:sp>
      <p:sp>
        <p:nvSpPr>
          <p:cNvPr id="3" name="副标题 2"/>
          <p:cNvSpPr>
            <a:spLocks noGrp="1"/>
          </p:cNvSpPr>
          <p:nvPr>
            <p:ph type="subTitle" idx="1"/>
          </p:nvPr>
        </p:nvSpPr>
        <p:spPr>
          <a:xfrm>
            <a:off x="674965" y="1036839"/>
            <a:ext cx="7917313" cy="453650"/>
          </a:xfrm>
        </p:spPr>
        <p:txBody>
          <a:bodyPr/>
          <a:lstStyle/>
          <a:p>
            <a:r>
              <a:rPr lang="zh-CN" altLang="en-US" dirty="0"/>
              <a:t>提供了工作流实例启停的基本管理功能 </a:t>
            </a:r>
          </a:p>
        </p:txBody>
      </p:sp>
      <p:graphicFrame>
        <p:nvGraphicFramePr>
          <p:cNvPr id="4" name="表格 3"/>
          <p:cNvGraphicFramePr>
            <a:graphicFrameLocks noGrp="1"/>
          </p:cNvGraphicFramePr>
          <p:nvPr>
            <p:extLst>
              <p:ext uri="{D42A27DB-BD31-4B8C-83A1-F6EECF244321}">
                <p14:modId xmlns:p14="http://schemas.microsoft.com/office/powerpoint/2010/main" val="4222723912"/>
              </p:ext>
            </p:extLst>
          </p:nvPr>
        </p:nvGraphicFramePr>
        <p:xfrm>
          <a:off x="674965" y="1979355"/>
          <a:ext cx="9408920" cy="3032892"/>
        </p:xfrm>
        <a:graphic>
          <a:graphicData uri="http://schemas.openxmlformats.org/drawingml/2006/table">
            <a:tbl>
              <a:tblPr/>
              <a:tblGrid>
                <a:gridCol w="4704460">
                  <a:extLst>
                    <a:ext uri="{9D8B030D-6E8A-4147-A177-3AD203B41FA5}">
                      <a16:colId xmlns:a16="http://schemas.microsoft.com/office/drawing/2014/main" val="3743571947"/>
                    </a:ext>
                  </a:extLst>
                </a:gridCol>
                <a:gridCol w="4704460">
                  <a:extLst>
                    <a:ext uri="{9D8B030D-6E8A-4147-A177-3AD203B41FA5}">
                      <a16:colId xmlns:a16="http://schemas.microsoft.com/office/drawing/2014/main" val="1614026654"/>
                    </a:ext>
                  </a:extLst>
                </a:gridCol>
              </a:tblGrid>
              <a:tr h="505482">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功能名称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86719950"/>
                  </a:ext>
                </a:extLst>
              </a:tr>
              <a:tr h="5054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挂起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暂停执行当前的工作流实例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0813859"/>
                  </a:ext>
                </a:extLst>
              </a:tr>
              <a:tr h="5054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启动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恢复执行当前的工作流实例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3328332"/>
                  </a:ext>
                </a:extLst>
              </a:tr>
              <a:tr h="5054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转交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将当前工作流节点变更给指定人办理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7740450"/>
                  </a:ext>
                </a:extLst>
              </a:tr>
              <a:tr h="5054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跳转</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将当前工作流变更到指定节点办理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0247733"/>
                  </a:ext>
                </a:extLst>
              </a:tr>
              <a:tr h="5054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终止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停止执行当前的工作流实例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505216"/>
                  </a:ext>
                </a:extLst>
              </a:tr>
            </a:tbl>
          </a:graphicData>
        </a:graphic>
      </p:graphicFrame>
    </p:spTree>
    <p:extLst>
      <p:ext uri="{BB962C8B-B14F-4D97-AF65-F5344CB8AC3E}">
        <p14:creationId xmlns:p14="http://schemas.microsoft.com/office/powerpoint/2010/main" val="23218446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流程监控</a:t>
            </a:r>
          </a:p>
        </p:txBody>
      </p:sp>
      <p:sp>
        <p:nvSpPr>
          <p:cNvPr id="3" name="副标题 2"/>
          <p:cNvSpPr>
            <a:spLocks noGrp="1"/>
          </p:cNvSpPr>
          <p:nvPr>
            <p:ph type="subTitle" idx="1"/>
          </p:nvPr>
        </p:nvSpPr>
        <p:spPr>
          <a:xfrm>
            <a:off x="674965" y="977018"/>
            <a:ext cx="7917313" cy="453650"/>
          </a:xfrm>
        </p:spPr>
        <p:txBody>
          <a:bodyPr/>
          <a:lstStyle/>
          <a:p>
            <a:r>
              <a:rPr lang="zh-CN" altLang="en-US" dirty="0" smtClean="0"/>
              <a:t>监控列表</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1683522"/>
            <a:ext cx="10474111" cy="4358355"/>
          </a:xfrm>
          <a:prstGeom prst="rect">
            <a:avLst/>
          </a:prstGeom>
          <a:ln>
            <a:solidFill>
              <a:schemeClr val="bg1">
                <a:lumMod val="85000"/>
              </a:schemeClr>
            </a:solidFill>
          </a:ln>
        </p:spPr>
      </p:pic>
    </p:spTree>
    <p:extLst>
      <p:ext uri="{BB962C8B-B14F-4D97-AF65-F5344CB8AC3E}">
        <p14:creationId xmlns:p14="http://schemas.microsoft.com/office/powerpoint/2010/main" val="17655599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smtClean="0"/>
              <a:t>-</a:t>
            </a:r>
            <a:r>
              <a:rPr lang="zh-CN" altLang="en-US" dirty="0"/>
              <a:t>流程日志</a:t>
            </a:r>
          </a:p>
        </p:txBody>
      </p:sp>
      <p:sp>
        <p:nvSpPr>
          <p:cNvPr id="3" name="副标题 2"/>
          <p:cNvSpPr>
            <a:spLocks noGrp="1"/>
          </p:cNvSpPr>
          <p:nvPr>
            <p:ph type="subTitle" idx="1"/>
          </p:nvPr>
        </p:nvSpPr>
        <p:spPr>
          <a:xfrm>
            <a:off x="674965" y="959927"/>
            <a:ext cx="7917313" cy="982000"/>
          </a:xfrm>
        </p:spPr>
        <p:txBody>
          <a:bodyPr/>
          <a:lstStyle/>
          <a:p>
            <a:r>
              <a:rPr lang="zh-CN" altLang="en-US" dirty="0"/>
              <a:t>部署</a:t>
            </a:r>
            <a:r>
              <a:rPr lang="zh-CN" altLang="en-US" dirty="0" smtClean="0"/>
              <a:t>日志</a:t>
            </a:r>
            <a:endParaRPr lang="zh-CN" altLang="en-US" dirty="0"/>
          </a:p>
          <a:p>
            <a:r>
              <a:rPr lang="zh-CN" altLang="en-US" dirty="0"/>
              <a:t>提供了工作流布署的版本管理与布署日志功能 </a:t>
            </a:r>
          </a:p>
        </p:txBody>
      </p:sp>
      <p:graphicFrame>
        <p:nvGraphicFramePr>
          <p:cNvPr id="4" name="表格 3"/>
          <p:cNvGraphicFramePr>
            <a:graphicFrameLocks noGrp="1"/>
          </p:cNvGraphicFramePr>
          <p:nvPr>
            <p:extLst>
              <p:ext uri="{D42A27DB-BD31-4B8C-83A1-F6EECF244321}">
                <p14:modId xmlns:p14="http://schemas.microsoft.com/office/powerpoint/2010/main" val="667092535"/>
              </p:ext>
            </p:extLst>
          </p:nvPr>
        </p:nvGraphicFramePr>
        <p:xfrm>
          <a:off x="674963" y="2353882"/>
          <a:ext cx="9631264" cy="1944654"/>
        </p:xfrm>
        <a:graphic>
          <a:graphicData uri="http://schemas.openxmlformats.org/drawingml/2006/table">
            <a:tbl>
              <a:tblPr/>
              <a:tblGrid>
                <a:gridCol w="4815632">
                  <a:extLst>
                    <a:ext uri="{9D8B030D-6E8A-4147-A177-3AD203B41FA5}">
                      <a16:colId xmlns:a16="http://schemas.microsoft.com/office/drawing/2014/main" val="2406734729"/>
                    </a:ext>
                  </a:extLst>
                </a:gridCol>
                <a:gridCol w="4815632">
                  <a:extLst>
                    <a:ext uri="{9D8B030D-6E8A-4147-A177-3AD203B41FA5}">
                      <a16:colId xmlns:a16="http://schemas.microsoft.com/office/drawing/2014/main" val="3954116545"/>
                    </a:ext>
                  </a:extLst>
                </a:gridCol>
              </a:tblGrid>
              <a:tr h="648218">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功能名称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94241786"/>
                  </a:ext>
                </a:extLst>
              </a:tr>
              <a:tr h="648218">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查看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查看指定发布版本工作流的流程信息，部署信息，预览图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1867345"/>
                  </a:ext>
                </a:extLst>
              </a:tr>
              <a:tr h="648218">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删除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删除指定版本的工作流布署。这会删除所有正在运行当前版本的工作流实例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183417"/>
                  </a:ext>
                </a:extLst>
              </a:tr>
            </a:tbl>
          </a:graphicData>
        </a:graphic>
      </p:graphicFrame>
    </p:spTree>
    <p:extLst>
      <p:ext uri="{BB962C8B-B14F-4D97-AF65-F5344CB8AC3E}">
        <p14:creationId xmlns:p14="http://schemas.microsoft.com/office/powerpoint/2010/main" val="5148852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流程日志</a:t>
            </a:r>
          </a:p>
        </p:txBody>
      </p:sp>
      <p:sp>
        <p:nvSpPr>
          <p:cNvPr id="3" name="副标题 2"/>
          <p:cNvSpPr>
            <a:spLocks noGrp="1"/>
          </p:cNvSpPr>
          <p:nvPr>
            <p:ph type="subTitle" idx="1"/>
          </p:nvPr>
        </p:nvSpPr>
        <p:spPr>
          <a:xfrm>
            <a:off x="674965" y="977019"/>
            <a:ext cx="7917313" cy="453650"/>
          </a:xfrm>
        </p:spPr>
        <p:txBody>
          <a:bodyPr/>
          <a:lstStyle/>
          <a:p>
            <a:r>
              <a:rPr lang="zh-CN" altLang="en-US" dirty="0"/>
              <a:t>部署列表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1985562"/>
            <a:ext cx="9829800" cy="3143250"/>
          </a:xfrm>
          <a:prstGeom prst="rect">
            <a:avLst/>
          </a:prstGeom>
          <a:ln>
            <a:solidFill>
              <a:schemeClr val="bg1">
                <a:lumMod val="85000"/>
              </a:schemeClr>
            </a:solidFill>
          </a:ln>
        </p:spPr>
      </p:pic>
    </p:spTree>
    <p:extLst>
      <p:ext uri="{BB962C8B-B14F-4D97-AF65-F5344CB8AC3E}">
        <p14:creationId xmlns:p14="http://schemas.microsoft.com/office/powerpoint/2010/main" val="37516933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流程日志</a:t>
            </a:r>
          </a:p>
        </p:txBody>
      </p:sp>
      <p:sp>
        <p:nvSpPr>
          <p:cNvPr id="3" name="副标题 2"/>
          <p:cNvSpPr>
            <a:spLocks noGrp="1"/>
          </p:cNvSpPr>
          <p:nvPr>
            <p:ph type="subTitle" idx="1"/>
          </p:nvPr>
        </p:nvSpPr>
        <p:spPr>
          <a:xfrm>
            <a:off x="674965" y="1011202"/>
            <a:ext cx="7917313" cy="453650"/>
          </a:xfrm>
        </p:spPr>
        <p:txBody>
          <a:bodyPr/>
          <a:lstStyle/>
          <a:p>
            <a:r>
              <a:rPr lang="zh-CN" altLang="en-US" dirty="0"/>
              <a:t>部署明细</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39" y="1658716"/>
            <a:ext cx="11025367" cy="4084458"/>
          </a:xfrm>
          <a:prstGeom prst="rect">
            <a:avLst/>
          </a:prstGeom>
          <a:ln>
            <a:solidFill>
              <a:schemeClr val="bg1">
                <a:lumMod val="85000"/>
              </a:schemeClr>
            </a:solidFill>
          </a:ln>
        </p:spPr>
      </p:pic>
    </p:spTree>
    <p:extLst>
      <p:ext uri="{BB962C8B-B14F-4D97-AF65-F5344CB8AC3E}">
        <p14:creationId xmlns:p14="http://schemas.microsoft.com/office/powerpoint/2010/main" val="9625434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流程日志</a:t>
            </a:r>
          </a:p>
        </p:txBody>
      </p:sp>
      <p:sp>
        <p:nvSpPr>
          <p:cNvPr id="3" name="副标题 2"/>
          <p:cNvSpPr>
            <a:spLocks noGrp="1"/>
          </p:cNvSpPr>
          <p:nvPr>
            <p:ph type="subTitle" idx="1"/>
          </p:nvPr>
        </p:nvSpPr>
        <p:spPr>
          <a:xfrm>
            <a:off x="301383" y="848830"/>
            <a:ext cx="7917313" cy="1549142"/>
          </a:xfrm>
        </p:spPr>
        <p:txBody>
          <a:bodyPr/>
          <a:lstStyle/>
          <a:p>
            <a:r>
              <a:rPr lang="zh-CN" altLang="en-US" b="1" dirty="0"/>
              <a:t>执行</a:t>
            </a:r>
            <a:r>
              <a:rPr lang="zh-CN" altLang="en-US" b="1" dirty="0" smtClean="0"/>
              <a:t>日志</a:t>
            </a:r>
            <a:endParaRPr lang="en-US" altLang="zh-CN" b="1" dirty="0" smtClean="0"/>
          </a:p>
          <a:p>
            <a:r>
              <a:rPr lang="zh-CN" altLang="en-US" dirty="0"/>
              <a:t>提供了工作流执行时的错误日志功能 </a:t>
            </a:r>
          </a:p>
          <a:p>
            <a:r>
              <a:rPr lang="zh-CN" altLang="en-US" dirty="0"/>
              <a:t>日志列表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83" y="3443955"/>
            <a:ext cx="7254895" cy="2204190"/>
          </a:xfrm>
          <a:prstGeom prst="rect">
            <a:avLst/>
          </a:prstGeom>
          <a:ln>
            <a:solidFill>
              <a:schemeClr val="bg1">
                <a:lumMod val="85000"/>
              </a:schemeClr>
            </a:solidFill>
          </a:ln>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7960" r="19579"/>
          <a:stretch/>
        </p:blipFill>
        <p:spPr>
          <a:xfrm>
            <a:off x="7679820" y="2785972"/>
            <a:ext cx="4298535" cy="2862173"/>
          </a:xfrm>
          <a:prstGeom prst="rect">
            <a:avLst/>
          </a:prstGeom>
          <a:ln>
            <a:solidFill>
              <a:schemeClr val="bg1">
                <a:lumMod val="85000"/>
              </a:schemeClr>
            </a:solidFill>
          </a:ln>
        </p:spPr>
      </p:pic>
      <p:sp>
        <p:nvSpPr>
          <p:cNvPr id="6" name="副标题 2"/>
          <p:cNvSpPr txBox="1">
            <a:spLocks/>
          </p:cNvSpPr>
          <p:nvPr/>
        </p:nvSpPr>
        <p:spPr>
          <a:xfrm>
            <a:off x="7556278" y="1900981"/>
            <a:ext cx="163899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日志明细</a:t>
            </a:r>
          </a:p>
        </p:txBody>
      </p:sp>
    </p:spTree>
    <p:extLst>
      <p:ext uri="{BB962C8B-B14F-4D97-AF65-F5344CB8AC3E}">
        <p14:creationId xmlns:p14="http://schemas.microsoft.com/office/powerpoint/2010/main" val="22975638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smtClean="0"/>
              <a:t>-</a:t>
            </a:r>
            <a:r>
              <a:rPr lang="zh-CN" altLang="en-US" dirty="0"/>
              <a:t>流程</a:t>
            </a:r>
            <a:r>
              <a:rPr lang="zh-CN" altLang="en-US" dirty="0" smtClean="0"/>
              <a:t>办理</a:t>
            </a:r>
            <a:endParaRPr lang="zh-CN" altLang="en-US" dirty="0"/>
          </a:p>
        </p:txBody>
      </p:sp>
      <p:sp>
        <p:nvSpPr>
          <p:cNvPr id="3" name="副标题 2"/>
          <p:cNvSpPr>
            <a:spLocks noGrp="1"/>
          </p:cNvSpPr>
          <p:nvPr>
            <p:ph type="subTitle" idx="1"/>
          </p:nvPr>
        </p:nvSpPr>
        <p:spPr>
          <a:xfrm>
            <a:off x="469866" y="874469"/>
            <a:ext cx="5785655" cy="982000"/>
          </a:xfrm>
        </p:spPr>
        <p:txBody>
          <a:bodyPr/>
          <a:lstStyle/>
          <a:p>
            <a:r>
              <a:rPr lang="zh-CN" altLang="en-US" dirty="0"/>
              <a:t>我待办的流程</a:t>
            </a:r>
          </a:p>
          <a:p>
            <a:r>
              <a:rPr lang="zh-CN" altLang="en-US" dirty="0" smtClean="0"/>
              <a:t>在</a:t>
            </a:r>
            <a:r>
              <a:rPr lang="zh-CN" altLang="en-US" dirty="0"/>
              <a:t>本页面管理我的待办任务 </a:t>
            </a:r>
          </a:p>
        </p:txBody>
      </p:sp>
      <p:graphicFrame>
        <p:nvGraphicFramePr>
          <p:cNvPr id="4" name="表格 3"/>
          <p:cNvGraphicFramePr>
            <a:graphicFrameLocks noGrp="1"/>
          </p:cNvGraphicFramePr>
          <p:nvPr>
            <p:extLst>
              <p:ext uri="{D42A27DB-BD31-4B8C-83A1-F6EECF244321}">
                <p14:modId xmlns:p14="http://schemas.microsoft.com/office/powerpoint/2010/main" val="864602572"/>
              </p:ext>
            </p:extLst>
          </p:nvPr>
        </p:nvGraphicFramePr>
        <p:xfrm>
          <a:off x="7179179" y="1057701"/>
          <a:ext cx="3631250" cy="798768"/>
        </p:xfrm>
        <a:graphic>
          <a:graphicData uri="http://schemas.openxmlformats.org/drawingml/2006/table">
            <a:tbl>
              <a:tblPr/>
              <a:tblGrid>
                <a:gridCol w="1815625">
                  <a:extLst>
                    <a:ext uri="{9D8B030D-6E8A-4147-A177-3AD203B41FA5}">
                      <a16:colId xmlns:a16="http://schemas.microsoft.com/office/drawing/2014/main" val="50656773"/>
                    </a:ext>
                  </a:extLst>
                </a:gridCol>
                <a:gridCol w="1815625">
                  <a:extLst>
                    <a:ext uri="{9D8B030D-6E8A-4147-A177-3AD203B41FA5}">
                      <a16:colId xmlns:a16="http://schemas.microsoft.com/office/drawing/2014/main" val="2840789427"/>
                    </a:ext>
                  </a:extLst>
                </a:gridCol>
              </a:tblGrid>
              <a:tr h="208470">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功能名称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4974885"/>
                  </a:ext>
                </a:extLst>
              </a:tr>
              <a:tr h="590298">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办理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进入明细页面办理业务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3618424"/>
                  </a:ext>
                </a:extLst>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66" y="2593162"/>
            <a:ext cx="10361158" cy="3064153"/>
          </a:xfrm>
          <a:prstGeom prst="rect">
            <a:avLst/>
          </a:prstGeom>
          <a:ln>
            <a:solidFill>
              <a:schemeClr val="bg1">
                <a:lumMod val="85000"/>
              </a:schemeClr>
            </a:solidFill>
          </a:ln>
        </p:spPr>
      </p:pic>
    </p:spTree>
    <p:extLst>
      <p:ext uri="{BB962C8B-B14F-4D97-AF65-F5344CB8AC3E}">
        <p14:creationId xmlns:p14="http://schemas.microsoft.com/office/powerpoint/2010/main" val="2379049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a:t>-</a:t>
            </a:r>
            <a:r>
              <a:rPr lang="zh-CN" altLang="en-US" dirty="0"/>
              <a:t>业务办理</a:t>
            </a:r>
          </a:p>
        </p:txBody>
      </p:sp>
      <p:sp>
        <p:nvSpPr>
          <p:cNvPr id="3" name="副标题 2"/>
          <p:cNvSpPr>
            <a:spLocks noGrp="1"/>
          </p:cNvSpPr>
          <p:nvPr>
            <p:ph type="subTitle" idx="1"/>
          </p:nvPr>
        </p:nvSpPr>
        <p:spPr>
          <a:xfrm>
            <a:off x="674965" y="1035274"/>
            <a:ext cx="11186477" cy="1340880"/>
          </a:xfrm>
        </p:spPr>
        <p:txBody>
          <a:bodyPr/>
          <a:lstStyle/>
          <a:p>
            <a:r>
              <a:rPr lang="zh-CN" altLang="en-US" b="1" dirty="0"/>
              <a:t>移动端</a:t>
            </a:r>
          </a:p>
          <a:p>
            <a:r>
              <a:rPr lang="zh-CN" altLang="en-US" sz="1800" dirty="0"/>
              <a:t>办理人从钉钉端通过待办列表打开办理页面。与</a:t>
            </a:r>
            <a:r>
              <a:rPr lang="en-US" altLang="zh-CN" sz="1800" dirty="0"/>
              <a:t>PC</a:t>
            </a:r>
            <a:r>
              <a:rPr lang="zh-CN" altLang="en-US" sz="1800" dirty="0"/>
              <a:t>端</a:t>
            </a:r>
            <a:r>
              <a:rPr lang="zh-CN" altLang="en-US" sz="1800" dirty="0" smtClean="0"/>
              <a:t>类似，</a:t>
            </a:r>
            <a:r>
              <a:rPr lang="zh-CN" altLang="en-US" sz="1800" dirty="0"/>
              <a:t>外层模板</a:t>
            </a:r>
            <a:r>
              <a:rPr lang="zh-CN" altLang="en-US" sz="1800" dirty="0" smtClean="0"/>
              <a:t>使用</a:t>
            </a:r>
            <a:r>
              <a:rPr lang="en-US" altLang="zh-CN" sz="1800" dirty="0" smtClean="0"/>
              <a:t>iframe</a:t>
            </a:r>
            <a:r>
              <a:rPr lang="zh-CN" altLang="en-US" sz="1800" dirty="0" smtClean="0"/>
              <a:t>技术，嵌套展示</a:t>
            </a:r>
            <a:r>
              <a:rPr lang="zh-CN" altLang="en-US" sz="1800" dirty="0"/>
              <a:t>移动端业务</a:t>
            </a:r>
            <a:r>
              <a:rPr lang="zh-CN" altLang="en-US" sz="1800" dirty="0" smtClean="0"/>
              <a:t>页面。</a:t>
            </a:r>
            <a:r>
              <a:rPr lang="zh-CN" altLang="en-US" sz="1800" dirty="0"/>
              <a:t>移动端业务</a:t>
            </a:r>
            <a:r>
              <a:rPr lang="zh-CN" altLang="en-US" sz="1800" dirty="0" smtClean="0"/>
              <a:t>页面地址需单独配置，否则系统</a:t>
            </a:r>
            <a:r>
              <a:rPr lang="zh-CN" altLang="en-US" sz="1800" dirty="0"/>
              <a:t>提示“当前界面元系较多，请前往</a:t>
            </a:r>
            <a:r>
              <a:rPr lang="en-US" altLang="zh-CN" sz="1800" dirty="0"/>
              <a:t>PC</a:t>
            </a:r>
            <a:r>
              <a:rPr lang="zh-CN" altLang="en-US" sz="1800" dirty="0"/>
              <a:t>端办理” </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4950" t="25013" b="13995"/>
          <a:stretch/>
        </p:blipFill>
        <p:spPr>
          <a:xfrm>
            <a:off x="476517" y="3580327"/>
            <a:ext cx="11588365" cy="2459865"/>
          </a:xfrm>
          <a:prstGeom prst="rect">
            <a:avLst/>
          </a:prstGeom>
          <a:ln>
            <a:solidFill>
              <a:schemeClr val="bg1">
                <a:lumMod val="85000"/>
              </a:schemeClr>
            </a:solidFill>
          </a:ln>
        </p:spPr>
      </p:pic>
      <p:graphicFrame>
        <p:nvGraphicFramePr>
          <p:cNvPr id="5" name="表格 4"/>
          <p:cNvGraphicFramePr>
            <a:graphicFrameLocks noGrp="1"/>
          </p:cNvGraphicFramePr>
          <p:nvPr>
            <p:extLst>
              <p:ext uri="{D42A27DB-BD31-4B8C-83A1-F6EECF244321}">
                <p14:modId xmlns:p14="http://schemas.microsoft.com/office/powerpoint/2010/main" val="90772213"/>
              </p:ext>
            </p:extLst>
          </p:nvPr>
        </p:nvGraphicFramePr>
        <p:xfrm>
          <a:off x="721813" y="2376154"/>
          <a:ext cx="10933566" cy="985233"/>
        </p:xfrm>
        <a:graphic>
          <a:graphicData uri="http://schemas.openxmlformats.org/drawingml/2006/table">
            <a:tbl>
              <a:tblPr/>
              <a:tblGrid>
                <a:gridCol w="5466783">
                  <a:extLst>
                    <a:ext uri="{9D8B030D-6E8A-4147-A177-3AD203B41FA5}">
                      <a16:colId xmlns:a16="http://schemas.microsoft.com/office/drawing/2014/main" val="854459236"/>
                    </a:ext>
                  </a:extLst>
                </a:gridCol>
                <a:gridCol w="5466783">
                  <a:extLst>
                    <a:ext uri="{9D8B030D-6E8A-4147-A177-3AD203B41FA5}">
                      <a16:colId xmlns:a16="http://schemas.microsoft.com/office/drawing/2014/main" val="3010106529"/>
                    </a:ext>
                  </a:extLst>
                </a:gridCol>
              </a:tblGrid>
              <a:tr h="32841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10228022"/>
                  </a:ext>
                </a:extLst>
              </a:tr>
              <a:tr h="32841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应用</a:t>
                      </a:r>
                      <a:r>
                        <a:rPr lang="en-US" sz="1100" b="0" i="0" u="none" strike="noStrike">
                          <a:solidFill>
                            <a:srgbClr val="000000"/>
                          </a:solidFill>
                          <a:effectLst/>
                          <a:latin typeface="等线" panose="02010600030101010101" pitchFamily="2" charset="-122"/>
                          <a:ea typeface="等线" panose="02010600030101010101" pitchFamily="2"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钉钉</a:t>
                      </a:r>
                      <a:r>
                        <a:rPr lang="en-US" altLang="zh-CN" sz="1100" b="0" i="0" u="none" strike="noStrike">
                          <a:solidFill>
                            <a:srgbClr val="000000"/>
                          </a:solidFill>
                          <a:effectLst/>
                          <a:latin typeface="等线" panose="02010600030101010101" pitchFamily="2" charset="-122"/>
                          <a:ea typeface="等线" panose="02010600030101010101" pitchFamily="2" charset="-122"/>
                        </a:rPr>
                        <a:t>App</a:t>
                      </a:r>
                      <a:r>
                        <a:rPr lang="zh-CN" altLang="en-US" sz="1100" b="0" i="0" u="none" strike="noStrike">
                          <a:solidFill>
                            <a:srgbClr val="000000"/>
                          </a:solidFill>
                          <a:effectLst/>
                          <a:latin typeface="等线" panose="02010600030101010101" pitchFamily="2" charset="-122"/>
                          <a:ea typeface="等线" panose="02010600030101010101" pitchFamily="2" charset="-122"/>
                        </a:rPr>
                        <a:t>的</a:t>
                      </a:r>
                      <a:r>
                        <a:rPr lang="en-US" altLang="zh-CN" sz="1100" b="0" i="0" u="none" strike="noStrike">
                          <a:solidFill>
                            <a:srgbClr val="000000"/>
                          </a:solidFill>
                          <a:effectLst/>
                          <a:latin typeface="等线" panose="02010600030101010101" pitchFamily="2" charset="-122"/>
                          <a:ea typeface="等线" panose="02010600030101010101" pitchFamily="2" charset="-122"/>
                        </a:rPr>
                        <a:t>Id</a:t>
                      </a:r>
                      <a:r>
                        <a:rPr lang="zh-CN" altLang="en-US" sz="1100" b="0" i="0" u="none" strike="noStrike">
                          <a:solidFill>
                            <a:srgbClr val="000000"/>
                          </a:solidFill>
                          <a:effectLst/>
                          <a:latin typeface="等线" panose="02010600030101010101" pitchFamily="2" charset="-122"/>
                          <a:ea typeface="等线" panose="02010600030101010101" pitchFamily="2" charset="-122"/>
                        </a:rPr>
                        <a:t>。如不填，则取本应用的默认钉钉</a:t>
                      </a:r>
                      <a:r>
                        <a:rPr lang="en-US" altLang="zh-CN" sz="1100" b="0" i="0" u="none" strike="noStrike">
                          <a:solidFill>
                            <a:srgbClr val="000000"/>
                          </a:solidFill>
                          <a:effectLst/>
                          <a:latin typeface="等线" panose="02010600030101010101" pitchFamily="2" charset="-122"/>
                          <a:ea typeface="等线" panose="02010600030101010101" pitchFamily="2" charset="-122"/>
                        </a:rPr>
                        <a:t>AppId</a:t>
                      </a:r>
                      <a:r>
                        <a:rPr lang="zh-CN" altLang="en-US" sz="1100" b="0" i="0" u="none" strike="noStrike">
                          <a:solidFill>
                            <a:srgbClr val="000000"/>
                          </a:solidFill>
                          <a:effectLst/>
                          <a:latin typeface="等线" panose="02010600030101010101" pitchFamily="2" charset="-122"/>
                          <a:ea typeface="等线" panose="02010600030101010101" pitchFamily="2" charset="-122"/>
                        </a:rPr>
                        <a:t>。用于发送钉钉任务通知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543202"/>
                  </a:ext>
                </a:extLst>
              </a:tr>
              <a:tr h="32841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地址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移动端办理页面的地址，路径起始地址不包含系统根路径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373328"/>
                  </a:ext>
                </a:extLst>
              </a:tr>
            </a:tbl>
          </a:graphicData>
        </a:graphic>
      </p:graphicFrame>
    </p:spTree>
    <p:extLst>
      <p:ext uri="{BB962C8B-B14F-4D97-AF65-F5344CB8AC3E}">
        <p14:creationId xmlns:p14="http://schemas.microsoft.com/office/powerpoint/2010/main" val="28531205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流程办理</a:t>
            </a:r>
          </a:p>
        </p:txBody>
      </p:sp>
      <p:sp>
        <p:nvSpPr>
          <p:cNvPr id="3" name="副标题 2"/>
          <p:cNvSpPr>
            <a:spLocks noGrp="1"/>
          </p:cNvSpPr>
          <p:nvPr>
            <p:ph type="subTitle" idx="1"/>
          </p:nvPr>
        </p:nvSpPr>
        <p:spPr>
          <a:xfrm>
            <a:off x="529687" y="934289"/>
            <a:ext cx="4392691" cy="982000"/>
          </a:xfrm>
        </p:spPr>
        <p:txBody>
          <a:bodyPr/>
          <a:lstStyle/>
          <a:p>
            <a:r>
              <a:rPr lang="zh-CN" altLang="en-US" b="1" dirty="0"/>
              <a:t>我发起的流程</a:t>
            </a:r>
          </a:p>
          <a:p>
            <a:r>
              <a:rPr lang="zh-CN" altLang="en-US" dirty="0"/>
              <a:t>在本页面管理我发起的工作流程 </a:t>
            </a:r>
          </a:p>
        </p:txBody>
      </p:sp>
      <p:graphicFrame>
        <p:nvGraphicFramePr>
          <p:cNvPr id="4" name="表格 3"/>
          <p:cNvGraphicFramePr>
            <a:graphicFrameLocks noGrp="1"/>
          </p:cNvGraphicFramePr>
          <p:nvPr>
            <p:extLst>
              <p:ext uri="{D42A27DB-BD31-4B8C-83A1-F6EECF244321}">
                <p14:modId xmlns:p14="http://schemas.microsoft.com/office/powerpoint/2010/main" val="4005016903"/>
              </p:ext>
            </p:extLst>
          </p:nvPr>
        </p:nvGraphicFramePr>
        <p:xfrm>
          <a:off x="6375875" y="934289"/>
          <a:ext cx="4896028" cy="1103884"/>
        </p:xfrm>
        <a:graphic>
          <a:graphicData uri="http://schemas.openxmlformats.org/drawingml/2006/table">
            <a:tbl>
              <a:tblPr/>
              <a:tblGrid>
                <a:gridCol w="1682809">
                  <a:extLst>
                    <a:ext uri="{9D8B030D-6E8A-4147-A177-3AD203B41FA5}">
                      <a16:colId xmlns:a16="http://schemas.microsoft.com/office/drawing/2014/main" val="2780371624"/>
                    </a:ext>
                  </a:extLst>
                </a:gridCol>
                <a:gridCol w="3213219">
                  <a:extLst>
                    <a:ext uri="{9D8B030D-6E8A-4147-A177-3AD203B41FA5}">
                      <a16:colId xmlns:a16="http://schemas.microsoft.com/office/drawing/2014/main" val="2948309633"/>
                    </a:ext>
                  </a:extLst>
                </a:gridCol>
              </a:tblGrid>
              <a:tr h="275971">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功能名称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02777492"/>
                  </a:ext>
                </a:extLst>
              </a:tr>
              <a:tr h="275971">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撤回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将流程从下一节点取回至本节点重新办理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992525"/>
                  </a:ext>
                </a:extLst>
              </a:tr>
              <a:tr h="275971">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催办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发送通知催促流程当前办理人尽快处理业务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458183"/>
                  </a:ext>
                </a:extLst>
              </a:tr>
              <a:tr h="275971">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流程</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超链接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查看工作流程明细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574376"/>
                  </a:ext>
                </a:extLst>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87" y="2883719"/>
            <a:ext cx="10717396" cy="2397582"/>
          </a:xfrm>
          <a:prstGeom prst="rect">
            <a:avLst/>
          </a:prstGeom>
          <a:ln>
            <a:solidFill>
              <a:schemeClr val="bg1">
                <a:lumMod val="85000"/>
              </a:schemeClr>
            </a:solidFill>
          </a:ln>
        </p:spPr>
      </p:pic>
    </p:spTree>
    <p:extLst>
      <p:ext uri="{BB962C8B-B14F-4D97-AF65-F5344CB8AC3E}">
        <p14:creationId xmlns:p14="http://schemas.microsoft.com/office/powerpoint/2010/main" val="3065220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流程办理</a:t>
            </a:r>
          </a:p>
        </p:txBody>
      </p:sp>
      <p:sp>
        <p:nvSpPr>
          <p:cNvPr id="3" name="副标题 2"/>
          <p:cNvSpPr>
            <a:spLocks noGrp="1"/>
          </p:cNvSpPr>
          <p:nvPr>
            <p:ph type="subTitle" idx="1"/>
          </p:nvPr>
        </p:nvSpPr>
        <p:spPr>
          <a:xfrm>
            <a:off x="674966" y="985565"/>
            <a:ext cx="4768706" cy="982000"/>
          </a:xfrm>
        </p:spPr>
        <p:txBody>
          <a:bodyPr/>
          <a:lstStyle/>
          <a:p>
            <a:r>
              <a:rPr lang="zh-CN" altLang="en-US" b="1" dirty="0"/>
              <a:t>我参与的流程</a:t>
            </a:r>
          </a:p>
          <a:p>
            <a:r>
              <a:rPr lang="zh-CN" altLang="en-US" dirty="0"/>
              <a:t>在本页面管理我参与审批的工作流程 </a:t>
            </a:r>
          </a:p>
        </p:txBody>
      </p:sp>
      <p:graphicFrame>
        <p:nvGraphicFramePr>
          <p:cNvPr id="4" name="表格 3"/>
          <p:cNvGraphicFramePr>
            <a:graphicFrameLocks noGrp="1"/>
          </p:cNvGraphicFramePr>
          <p:nvPr>
            <p:extLst>
              <p:ext uri="{D42A27DB-BD31-4B8C-83A1-F6EECF244321}">
                <p14:modId xmlns:p14="http://schemas.microsoft.com/office/powerpoint/2010/main" val="852763702"/>
              </p:ext>
            </p:extLst>
          </p:nvPr>
        </p:nvGraphicFramePr>
        <p:xfrm>
          <a:off x="6350235" y="985566"/>
          <a:ext cx="4537106" cy="1034415"/>
        </p:xfrm>
        <a:graphic>
          <a:graphicData uri="http://schemas.openxmlformats.org/drawingml/2006/table">
            <a:tbl>
              <a:tblPr/>
              <a:tblGrid>
                <a:gridCol w="2268553">
                  <a:extLst>
                    <a:ext uri="{9D8B030D-6E8A-4147-A177-3AD203B41FA5}">
                      <a16:colId xmlns:a16="http://schemas.microsoft.com/office/drawing/2014/main" val="3846610753"/>
                    </a:ext>
                  </a:extLst>
                </a:gridCol>
                <a:gridCol w="2268553">
                  <a:extLst>
                    <a:ext uri="{9D8B030D-6E8A-4147-A177-3AD203B41FA5}">
                      <a16:colId xmlns:a16="http://schemas.microsoft.com/office/drawing/2014/main" val="966703741"/>
                    </a:ext>
                  </a:extLst>
                </a:gridCol>
              </a:tblGrid>
              <a:tr h="344805">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功能名称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36561112"/>
                  </a:ext>
                </a:extLst>
              </a:tr>
              <a:tr h="34480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撤回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将流程从下一节点取回至本节点重新办理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6549404"/>
                  </a:ext>
                </a:extLst>
              </a:tr>
              <a:tr h="34480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流程</a:t>
                      </a:r>
                      <a:r>
                        <a:rPr lang="en-US" sz="1100" b="0" i="0" u="none" strike="noStrike">
                          <a:solidFill>
                            <a:srgbClr val="000000"/>
                          </a:solidFill>
                          <a:effectLst/>
                          <a:latin typeface="等线" panose="02010600030101010101" pitchFamily="2" charset="-122"/>
                          <a:ea typeface="等线" panose="02010600030101010101" pitchFamily="2" charset="-122"/>
                        </a:rPr>
                        <a:t>ID</a:t>
                      </a:r>
                      <a:r>
                        <a:rPr lang="zh-CN" altLang="en-US" sz="1100" b="0" i="0" u="none" strike="noStrike">
                          <a:solidFill>
                            <a:srgbClr val="000000"/>
                          </a:solidFill>
                          <a:effectLst/>
                          <a:latin typeface="等线" panose="02010600030101010101" pitchFamily="2" charset="-122"/>
                          <a:ea typeface="等线" panose="02010600030101010101" pitchFamily="2" charset="-122"/>
                        </a:rPr>
                        <a:t>超链接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查看工作流程明细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9241478"/>
                  </a:ext>
                </a:extLst>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6" y="2647638"/>
            <a:ext cx="10276537" cy="3078044"/>
          </a:xfrm>
          <a:prstGeom prst="rect">
            <a:avLst/>
          </a:prstGeom>
          <a:ln>
            <a:solidFill>
              <a:schemeClr val="bg1">
                <a:lumMod val="85000"/>
              </a:schemeClr>
            </a:solidFill>
          </a:ln>
        </p:spPr>
      </p:pic>
    </p:spTree>
    <p:extLst>
      <p:ext uri="{BB962C8B-B14F-4D97-AF65-F5344CB8AC3E}">
        <p14:creationId xmlns:p14="http://schemas.microsoft.com/office/powerpoint/2010/main" val="34900877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流程办理</a:t>
            </a:r>
          </a:p>
        </p:txBody>
      </p:sp>
      <p:sp>
        <p:nvSpPr>
          <p:cNvPr id="3" name="副标题 2"/>
          <p:cNvSpPr>
            <a:spLocks noGrp="1"/>
          </p:cNvSpPr>
          <p:nvPr>
            <p:ph type="subTitle" idx="1"/>
          </p:nvPr>
        </p:nvSpPr>
        <p:spPr>
          <a:xfrm>
            <a:off x="674966" y="968473"/>
            <a:ext cx="4255958" cy="982000"/>
          </a:xfrm>
        </p:spPr>
        <p:txBody>
          <a:bodyPr/>
          <a:lstStyle/>
          <a:p>
            <a:r>
              <a:rPr lang="zh-CN" altLang="en-US" b="1" dirty="0"/>
              <a:t>抄送我的流程</a:t>
            </a:r>
          </a:p>
          <a:p>
            <a:r>
              <a:rPr lang="zh-CN" altLang="en-US" dirty="0"/>
              <a:t>在本页面管理知会我的工作流程 </a:t>
            </a:r>
          </a:p>
        </p:txBody>
      </p:sp>
      <p:graphicFrame>
        <p:nvGraphicFramePr>
          <p:cNvPr id="4" name="表格 3"/>
          <p:cNvGraphicFramePr>
            <a:graphicFrameLocks noGrp="1"/>
          </p:cNvGraphicFramePr>
          <p:nvPr>
            <p:extLst>
              <p:ext uri="{D42A27DB-BD31-4B8C-83A1-F6EECF244321}">
                <p14:modId xmlns:p14="http://schemas.microsoft.com/office/powerpoint/2010/main" val="280191083"/>
              </p:ext>
            </p:extLst>
          </p:nvPr>
        </p:nvGraphicFramePr>
        <p:xfrm>
          <a:off x="6478424" y="1102407"/>
          <a:ext cx="4084178" cy="848066"/>
        </p:xfrm>
        <a:graphic>
          <a:graphicData uri="http://schemas.openxmlformats.org/drawingml/2006/table">
            <a:tbl>
              <a:tblPr/>
              <a:tblGrid>
                <a:gridCol w="2042089">
                  <a:extLst>
                    <a:ext uri="{9D8B030D-6E8A-4147-A177-3AD203B41FA5}">
                      <a16:colId xmlns:a16="http://schemas.microsoft.com/office/drawing/2014/main" val="642794238"/>
                    </a:ext>
                  </a:extLst>
                </a:gridCol>
                <a:gridCol w="2042089">
                  <a:extLst>
                    <a:ext uri="{9D8B030D-6E8A-4147-A177-3AD203B41FA5}">
                      <a16:colId xmlns:a16="http://schemas.microsoft.com/office/drawing/2014/main" val="3807170778"/>
                    </a:ext>
                  </a:extLst>
                </a:gridCol>
              </a:tblGrid>
              <a:tr h="291907">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功能名称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02062442"/>
                  </a:ext>
                </a:extLst>
              </a:tr>
              <a:tr h="556159">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流程</a:t>
                      </a:r>
                      <a:r>
                        <a:rPr lang="en-US" sz="1100" b="0" i="0" u="none" strike="noStrike">
                          <a:solidFill>
                            <a:srgbClr val="000000"/>
                          </a:solidFill>
                          <a:effectLst/>
                          <a:latin typeface="等线" panose="02010600030101010101" pitchFamily="2" charset="-122"/>
                          <a:ea typeface="等线" panose="02010600030101010101" pitchFamily="2" charset="-122"/>
                        </a:rPr>
                        <a:t>ID</a:t>
                      </a:r>
                      <a:r>
                        <a:rPr lang="zh-CN" altLang="en-US" sz="1100" b="0" i="0" u="none" strike="noStrike">
                          <a:solidFill>
                            <a:srgbClr val="000000"/>
                          </a:solidFill>
                          <a:effectLst/>
                          <a:latin typeface="等线" panose="02010600030101010101" pitchFamily="2" charset="-122"/>
                          <a:ea typeface="等线" panose="02010600030101010101" pitchFamily="2" charset="-122"/>
                        </a:rPr>
                        <a:t>超链接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查看工作流程明细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231326"/>
                  </a:ext>
                </a:extLst>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6" y="2670382"/>
            <a:ext cx="10029825" cy="1790700"/>
          </a:xfrm>
          <a:prstGeom prst="rect">
            <a:avLst/>
          </a:prstGeom>
          <a:ln>
            <a:solidFill>
              <a:schemeClr val="bg1">
                <a:lumMod val="85000"/>
              </a:schemeClr>
            </a:solidFill>
          </a:ln>
        </p:spPr>
      </p:pic>
    </p:spTree>
    <p:extLst>
      <p:ext uri="{BB962C8B-B14F-4D97-AF65-F5344CB8AC3E}">
        <p14:creationId xmlns:p14="http://schemas.microsoft.com/office/powerpoint/2010/main" val="21163129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流程办理</a:t>
            </a:r>
          </a:p>
        </p:txBody>
      </p:sp>
      <p:sp>
        <p:nvSpPr>
          <p:cNvPr id="3" name="副标题 2"/>
          <p:cNvSpPr>
            <a:spLocks noGrp="1"/>
          </p:cNvSpPr>
          <p:nvPr>
            <p:ph type="subTitle" idx="1"/>
          </p:nvPr>
        </p:nvSpPr>
        <p:spPr>
          <a:xfrm>
            <a:off x="674965" y="1173571"/>
            <a:ext cx="10827674" cy="1020792"/>
          </a:xfrm>
        </p:spPr>
        <p:txBody>
          <a:bodyPr/>
          <a:lstStyle/>
          <a:p>
            <a:r>
              <a:rPr lang="zh-CN" altLang="en-US" b="1" dirty="0"/>
              <a:t>所有待办的流程</a:t>
            </a:r>
          </a:p>
          <a:p>
            <a:r>
              <a:rPr lang="zh-CN" altLang="en-US" dirty="0"/>
              <a:t>在本页面管理业务系统所有的待办任务。只有系统管理员及以上人员才可访问本</a:t>
            </a:r>
            <a:r>
              <a:rPr lang="zh-CN" altLang="en-US" dirty="0" smtClean="0"/>
              <a:t>页面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91535079"/>
              </p:ext>
            </p:extLst>
          </p:nvPr>
        </p:nvGraphicFramePr>
        <p:xfrm>
          <a:off x="774030" y="2290272"/>
          <a:ext cx="5314772" cy="675564"/>
        </p:xfrm>
        <a:graphic>
          <a:graphicData uri="http://schemas.openxmlformats.org/drawingml/2006/table">
            <a:tbl>
              <a:tblPr/>
              <a:tblGrid>
                <a:gridCol w="2657386">
                  <a:extLst>
                    <a:ext uri="{9D8B030D-6E8A-4147-A177-3AD203B41FA5}">
                      <a16:colId xmlns:a16="http://schemas.microsoft.com/office/drawing/2014/main" val="2530045586"/>
                    </a:ext>
                  </a:extLst>
                </a:gridCol>
                <a:gridCol w="2657386">
                  <a:extLst>
                    <a:ext uri="{9D8B030D-6E8A-4147-A177-3AD203B41FA5}">
                      <a16:colId xmlns:a16="http://schemas.microsoft.com/office/drawing/2014/main" val="3822840772"/>
                    </a:ext>
                  </a:extLst>
                </a:gridCol>
              </a:tblGrid>
              <a:tr h="337782">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功能名称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12325036"/>
                  </a:ext>
                </a:extLst>
              </a:tr>
              <a:tr h="337782">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办理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进入明细页面办理业务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291087"/>
                  </a:ext>
                </a:extLst>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0" y="3234182"/>
            <a:ext cx="9953625" cy="2543175"/>
          </a:xfrm>
          <a:prstGeom prst="rect">
            <a:avLst/>
          </a:prstGeom>
          <a:ln>
            <a:solidFill>
              <a:schemeClr val="bg1">
                <a:lumMod val="85000"/>
              </a:schemeClr>
            </a:solidFill>
          </a:ln>
        </p:spPr>
      </p:pic>
    </p:spTree>
    <p:extLst>
      <p:ext uri="{BB962C8B-B14F-4D97-AF65-F5344CB8AC3E}">
        <p14:creationId xmlns:p14="http://schemas.microsoft.com/office/powerpoint/2010/main" val="14466527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流程办理</a:t>
            </a:r>
          </a:p>
        </p:txBody>
      </p:sp>
      <p:sp>
        <p:nvSpPr>
          <p:cNvPr id="3" name="副标题 2"/>
          <p:cNvSpPr>
            <a:spLocks noGrp="1"/>
          </p:cNvSpPr>
          <p:nvPr>
            <p:ph type="subTitle" idx="1"/>
          </p:nvPr>
        </p:nvSpPr>
        <p:spPr>
          <a:xfrm>
            <a:off x="674965" y="1062477"/>
            <a:ext cx="9913274" cy="1020792"/>
          </a:xfrm>
        </p:spPr>
        <p:txBody>
          <a:bodyPr/>
          <a:lstStyle/>
          <a:p>
            <a:r>
              <a:rPr lang="zh-CN" altLang="en-US" b="1" dirty="0"/>
              <a:t>所有的流程</a:t>
            </a:r>
          </a:p>
          <a:p>
            <a:r>
              <a:rPr lang="zh-CN" altLang="en-US" dirty="0"/>
              <a:t>在本页面管理系统所有的流程。只有系统管理员及以上人员才可访问本</a:t>
            </a:r>
            <a:r>
              <a:rPr lang="zh-CN" altLang="en-US" dirty="0" smtClean="0"/>
              <a:t>页面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27087470"/>
              </p:ext>
            </p:extLst>
          </p:nvPr>
        </p:nvGraphicFramePr>
        <p:xfrm>
          <a:off x="674963" y="2334883"/>
          <a:ext cx="5529284" cy="715966"/>
        </p:xfrm>
        <a:graphic>
          <a:graphicData uri="http://schemas.openxmlformats.org/drawingml/2006/table">
            <a:tbl>
              <a:tblPr/>
              <a:tblGrid>
                <a:gridCol w="2764642">
                  <a:extLst>
                    <a:ext uri="{9D8B030D-6E8A-4147-A177-3AD203B41FA5}">
                      <a16:colId xmlns:a16="http://schemas.microsoft.com/office/drawing/2014/main" val="4014110116"/>
                    </a:ext>
                  </a:extLst>
                </a:gridCol>
                <a:gridCol w="2764642">
                  <a:extLst>
                    <a:ext uri="{9D8B030D-6E8A-4147-A177-3AD203B41FA5}">
                      <a16:colId xmlns:a16="http://schemas.microsoft.com/office/drawing/2014/main" val="2009057244"/>
                    </a:ext>
                  </a:extLst>
                </a:gridCol>
              </a:tblGrid>
              <a:tr h="246438">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功能名称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3435728"/>
                  </a:ext>
                </a:extLst>
              </a:tr>
              <a:tr h="469528">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流程</a:t>
                      </a:r>
                      <a:r>
                        <a:rPr lang="en-US" sz="1100" b="0" i="0" u="none" strike="noStrike">
                          <a:solidFill>
                            <a:srgbClr val="000000"/>
                          </a:solidFill>
                          <a:effectLst/>
                          <a:latin typeface="等线" panose="02010600030101010101" pitchFamily="2" charset="-122"/>
                          <a:ea typeface="等线" panose="02010600030101010101" pitchFamily="2" charset="-122"/>
                        </a:rPr>
                        <a:t>ID</a:t>
                      </a:r>
                      <a:r>
                        <a:rPr lang="zh-CN" altLang="en-US" sz="1100" b="0" i="0" u="none" strike="noStrike">
                          <a:solidFill>
                            <a:srgbClr val="000000"/>
                          </a:solidFill>
                          <a:effectLst/>
                          <a:latin typeface="等线" panose="02010600030101010101" pitchFamily="2" charset="-122"/>
                          <a:ea typeface="等线" panose="02010600030101010101" pitchFamily="2" charset="-122"/>
                        </a:rPr>
                        <a:t>超链接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查看工作流程明细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9581064"/>
                  </a:ext>
                </a:extLst>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3" y="3656659"/>
            <a:ext cx="10039350" cy="2362200"/>
          </a:xfrm>
          <a:prstGeom prst="rect">
            <a:avLst/>
          </a:prstGeom>
          <a:ln>
            <a:solidFill>
              <a:schemeClr val="bg1">
                <a:lumMod val="85000"/>
              </a:schemeClr>
            </a:solidFill>
          </a:ln>
        </p:spPr>
      </p:pic>
    </p:spTree>
    <p:extLst>
      <p:ext uri="{BB962C8B-B14F-4D97-AF65-F5344CB8AC3E}">
        <p14:creationId xmlns:p14="http://schemas.microsoft.com/office/powerpoint/2010/main" val="4393885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smtClean="0"/>
              <a:t>流程数据</a:t>
            </a:r>
            <a:endParaRPr lang="zh-CN" altLang="en-US" dirty="0"/>
          </a:p>
        </p:txBody>
      </p:sp>
      <p:sp>
        <p:nvSpPr>
          <p:cNvPr id="3" name="副标题 2"/>
          <p:cNvSpPr>
            <a:spLocks noGrp="1"/>
          </p:cNvSpPr>
          <p:nvPr>
            <p:ph type="subTitle" idx="1"/>
          </p:nvPr>
        </p:nvSpPr>
        <p:spPr>
          <a:xfrm>
            <a:off x="674965" y="823194"/>
            <a:ext cx="7917313" cy="453650"/>
          </a:xfrm>
        </p:spPr>
        <p:txBody>
          <a:bodyPr/>
          <a:lstStyle/>
          <a:p>
            <a:r>
              <a:rPr lang="zh-CN" altLang="en-US" dirty="0" smtClean="0"/>
              <a:t>数据库表总览</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87340812"/>
              </p:ext>
            </p:extLst>
          </p:nvPr>
        </p:nvGraphicFramePr>
        <p:xfrm>
          <a:off x="674965" y="1469874"/>
          <a:ext cx="10041308" cy="4674558"/>
        </p:xfrm>
        <a:graphic>
          <a:graphicData uri="http://schemas.openxmlformats.org/drawingml/2006/table">
            <a:tbl>
              <a:tblPr/>
              <a:tblGrid>
                <a:gridCol w="2510327">
                  <a:extLst>
                    <a:ext uri="{9D8B030D-6E8A-4147-A177-3AD203B41FA5}">
                      <a16:colId xmlns:a16="http://schemas.microsoft.com/office/drawing/2014/main" val="219701598"/>
                    </a:ext>
                  </a:extLst>
                </a:gridCol>
                <a:gridCol w="2510327">
                  <a:extLst>
                    <a:ext uri="{9D8B030D-6E8A-4147-A177-3AD203B41FA5}">
                      <a16:colId xmlns:a16="http://schemas.microsoft.com/office/drawing/2014/main" val="2687563685"/>
                    </a:ext>
                  </a:extLst>
                </a:gridCol>
                <a:gridCol w="2510327">
                  <a:extLst>
                    <a:ext uri="{9D8B030D-6E8A-4147-A177-3AD203B41FA5}">
                      <a16:colId xmlns:a16="http://schemas.microsoft.com/office/drawing/2014/main" val="2899505850"/>
                    </a:ext>
                  </a:extLst>
                </a:gridCol>
                <a:gridCol w="2510327">
                  <a:extLst>
                    <a:ext uri="{9D8B030D-6E8A-4147-A177-3AD203B41FA5}">
                      <a16:colId xmlns:a16="http://schemas.microsoft.com/office/drawing/2014/main" val="1483955258"/>
                    </a:ext>
                  </a:extLst>
                </a:gridCol>
              </a:tblGrid>
              <a:tr h="222598">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中文名</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中文名</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88458680"/>
                  </a:ext>
                </a:extLst>
              </a:tr>
              <a:tr h="222598">
                <a:tc gridSpan="2">
                  <a:txBody>
                    <a:bodyPr/>
                    <a:lstStyle/>
                    <a:p>
                      <a:pPr algn="l" fontAlgn="ct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历史记录</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模型与</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定义</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56703413"/>
                  </a:ext>
                </a:extLst>
              </a:tr>
              <a:tr h="22259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ACT_HI_PROCINST</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历史流程实例</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ACT_RE_MODEL</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流程定义</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7983737"/>
                  </a:ext>
                </a:extLst>
              </a:tr>
              <a:tr h="22259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ACT_HI_ACTINST</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历史流程活动</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ACT_RE_DEPLOYMENT</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流程布署信息</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856342"/>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ACT_HI_TASKINST</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历史流程任务</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ACT_RE_PROCDEF</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流程布署定义</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3237463"/>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ACT_HI_IDENTITYLINK</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历史任务参与者</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用户</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组织</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55122305"/>
                  </a:ext>
                </a:extLst>
              </a:tr>
              <a:tr h="22259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ACT_HI_COMMENT</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历史任务审批意见</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ACT_ID_GROUP</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用户组</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9830419"/>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ACT_HI_VARINST</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历史任务变量</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ACT_ID_USER</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用户基本信息</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0699130"/>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ACT_HI_ATTACHMENT</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历史任务附件</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ACT_ID_INFO</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用户扩展信息</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0740272"/>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ACT_HI_DETAIL</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历史任务表单</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ACT_ID_MEMBERSHIP</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用户用户组关系</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05258"/>
                  </a:ext>
                </a:extLst>
              </a:tr>
              <a:tr h="222598">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运行</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记录</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l" fontAlgn="ct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其它</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66304166"/>
                  </a:ext>
                </a:extLst>
              </a:tr>
              <a:tr h="222598">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ACT_RU_EXECUTION</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流程实例</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ACT_GE_BYTEARRAY</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流程资源定义</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8003182"/>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ACT_RU_TASK</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流程任务</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ACT_GE_PROPERTY</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系统相关属性</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010967"/>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ACT_RU_IDENTITYLINK</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任务参与者</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ACT_EXCEPTION</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流程运行异常</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286150"/>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ACT_RU_VARIABLE</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流程任务变量</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ACT_EVT_LOG</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流程事件日志</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527162"/>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ACT_RU_EVENT_SUBSCR</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流程活动监听</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ACT_PROCDEF_INFO</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流程修订信息</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297911"/>
                  </a:ext>
                </a:extLst>
              </a:tr>
              <a:tr h="222598">
                <a:tc gridSpan="2">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运行</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任务</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233477"/>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ACT_RU_JOB</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流程异步任务</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2201069"/>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ACT_RU_TIMER_JOB</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流程定时任务</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9852940"/>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ACT_RU_SUSPENDED_JOB</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流程暂停任务</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1950275"/>
                  </a:ext>
                </a:extLst>
              </a:tr>
              <a:tr h="222598">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ACT_RU_DEADLETTER_JOB</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流程挂起任务</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123" marR="5123" marT="5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6518784"/>
                  </a:ext>
                </a:extLst>
              </a:tr>
            </a:tbl>
          </a:graphicData>
        </a:graphic>
      </p:graphicFrame>
    </p:spTree>
    <p:extLst>
      <p:ext uri="{BB962C8B-B14F-4D97-AF65-F5344CB8AC3E}">
        <p14:creationId xmlns:p14="http://schemas.microsoft.com/office/powerpoint/2010/main" val="11622846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流程数据</a:t>
            </a:r>
          </a:p>
        </p:txBody>
      </p:sp>
      <p:sp>
        <p:nvSpPr>
          <p:cNvPr id="3" name="副标题 2"/>
          <p:cNvSpPr>
            <a:spLocks noGrp="1"/>
          </p:cNvSpPr>
          <p:nvPr>
            <p:ph type="subTitle" idx="1"/>
          </p:nvPr>
        </p:nvSpPr>
        <p:spPr>
          <a:xfrm>
            <a:off x="674965" y="942835"/>
            <a:ext cx="11024228" cy="1382110"/>
          </a:xfrm>
        </p:spPr>
        <p:txBody>
          <a:bodyPr/>
          <a:lstStyle/>
          <a:p>
            <a:r>
              <a:rPr lang="zh-CN" altLang="en-US" b="1" dirty="0"/>
              <a:t>数据管理策略</a:t>
            </a:r>
          </a:p>
          <a:p>
            <a:r>
              <a:rPr lang="zh-CN" altLang="en-US" dirty="0"/>
              <a:t>在工作流实例的整个生命周期中，历史表同时保存历史和实时数据，运行表始终只保留实时数据，提高数据库查询性能。 </a:t>
            </a:r>
          </a:p>
        </p:txBody>
      </p:sp>
      <p:graphicFrame>
        <p:nvGraphicFramePr>
          <p:cNvPr id="4" name="表格 3"/>
          <p:cNvGraphicFramePr>
            <a:graphicFrameLocks noGrp="1"/>
          </p:cNvGraphicFramePr>
          <p:nvPr>
            <p:extLst>
              <p:ext uri="{D42A27DB-BD31-4B8C-83A1-F6EECF244321}">
                <p14:modId xmlns:p14="http://schemas.microsoft.com/office/powerpoint/2010/main" val="1779458456"/>
              </p:ext>
            </p:extLst>
          </p:nvPr>
        </p:nvGraphicFramePr>
        <p:xfrm>
          <a:off x="674963" y="2490344"/>
          <a:ext cx="10947316" cy="3645536"/>
        </p:xfrm>
        <a:graphic>
          <a:graphicData uri="http://schemas.openxmlformats.org/drawingml/2006/table">
            <a:tbl>
              <a:tblPr/>
              <a:tblGrid>
                <a:gridCol w="2736829">
                  <a:extLst>
                    <a:ext uri="{9D8B030D-6E8A-4147-A177-3AD203B41FA5}">
                      <a16:colId xmlns:a16="http://schemas.microsoft.com/office/drawing/2014/main" val="2664520480"/>
                    </a:ext>
                  </a:extLst>
                </a:gridCol>
                <a:gridCol w="2736829">
                  <a:extLst>
                    <a:ext uri="{9D8B030D-6E8A-4147-A177-3AD203B41FA5}">
                      <a16:colId xmlns:a16="http://schemas.microsoft.com/office/drawing/2014/main" val="763921844"/>
                    </a:ext>
                  </a:extLst>
                </a:gridCol>
                <a:gridCol w="2736829">
                  <a:extLst>
                    <a:ext uri="{9D8B030D-6E8A-4147-A177-3AD203B41FA5}">
                      <a16:colId xmlns:a16="http://schemas.microsoft.com/office/drawing/2014/main" val="1073794395"/>
                    </a:ext>
                  </a:extLst>
                </a:gridCol>
                <a:gridCol w="2736829">
                  <a:extLst>
                    <a:ext uri="{9D8B030D-6E8A-4147-A177-3AD203B41FA5}">
                      <a16:colId xmlns:a16="http://schemas.microsoft.com/office/drawing/2014/main" val="1659624402"/>
                    </a:ext>
                  </a:extLst>
                </a:gridCol>
              </a:tblGrid>
              <a:tr h="455692">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历史表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创建工作流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更新工作流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完成工作流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0959195"/>
                  </a:ext>
                </a:extLst>
              </a:tr>
              <a:tr h="455692">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ACT_HI_PROCINST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更新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更新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2812634"/>
                  </a:ext>
                </a:extLst>
              </a:tr>
              <a:tr h="455692">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ACT_HI_ACTINST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更新</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&amp;</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更新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153143"/>
                  </a:ext>
                </a:extLst>
              </a:tr>
              <a:tr h="455692">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ACT_HI_TASKINST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更新</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&amp;</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更新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439970"/>
                  </a:ext>
                </a:extLst>
              </a:tr>
              <a:tr h="455692">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ACT_HI_COMMENT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更新</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&amp;</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更新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136348"/>
                  </a:ext>
                </a:extLst>
              </a:tr>
              <a:tr h="455692">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运行表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47817067"/>
                  </a:ext>
                </a:extLst>
              </a:tr>
              <a:tr h="455692">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ACT_RU_EXECUTION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删除</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&amp;</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删除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825264"/>
                  </a:ext>
                </a:extLst>
              </a:tr>
              <a:tr h="455692">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ACT_RU_TASK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删除</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&amp;</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增加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删除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113158"/>
                  </a:ext>
                </a:extLst>
              </a:tr>
            </a:tbl>
          </a:graphicData>
        </a:graphic>
      </p:graphicFrame>
    </p:spTree>
    <p:extLst>
      <p:ext uri="{BB962C8B-B14F-4D97-AF65-F5344CB8AC3E}">
        <p14:creationId xmlns:p14="http://schemas.microsoft.com/office/powerpoint/2010/main" val="41395551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管理流程</a:t>
            </a:r>
            <a:r>
              <a:rPr lang="en-US" altLang="zh-CN" dirty="0"/>
              <a:t>-</a:t>
            </a:r>
            <a:r>
              <a:rPr lang="zh-CN" altLang="en-US" dirty="0"/>
              <a:t>流程数据</a:t>
            </a:r>
          </a:p>
        </p:txBody>
      </p:sp>
      <p:sp>
        <p:nvSpPr>
          <p:cNvPr id="3" name="副标题 2"/>
          <p:cNvSpPr>
            <a:spLocks noGrp="1"/>
          </p:cNvSpPr>
          <p:nvPr>
            <p:ph type="subTitle" idx="1"/>
          </p:nvPr>
        </p:nvSpPr>
        <p:spPr>
          <a:xfrm>
            <a:off x="674965" y="814044"/>
            <a:ext cx="7917313" cy="982000"/>
          </a:xfrm>
        </p:spPr>
        <p:txBody>
          <a:bodyPr/>
          <a:lstStyle/>
          <a:p>
            <a:r>
              <a:rPr lang="zh-CN" altLang="en-US" b="1" dirty="0"/>
              <a:t>流程查询</a:t>
            </a:r>
          </a:p>
          <a:p>
            <a:r>
              <a:rPr lang="zh-CN" altLang="en-US" dirty="0"/>
              <a:t>新增查询视图，获取流程当前状态 </a:t>
            </a:r>
          </a:p>
        </p:txBody>
      </p:sp>
      <p:graphicFrame>
        <p:nvGraphicFramePr>
          <p:cNvPr id="4" name="表格 3"/>
          <p:cNvGraphicFramePr>
            <a:graphicFrameLocks noGrp="1"/>
          </p:cNvGraphicFramePr>
          <p:nvPr>
            <p:extLst>
              <p:ext uri="{D42A27DB-BD31-4B8C-83A1-F6EECF244321}">
                <p14:modId xmlns:p14="http://schemas.microsoft.com/office/powerpoint/2010/main" val="4249630611"/>
              </p:ext>
            </p:extLst>
          </p:nvPr>
        </p:nvGraphicFramePr>
        <p:xfrm>
          <a:off x="674965" y="1908291"/>
          <a:ext cx="8020050" cy="2351940"/>
        </p:xfrm>
        <a:graphic>
          <a:graphicData uri="http://schemas.openxmlformats.org/drawingml/2006/table">
            <a:tbl>
              <a:tblPr/>
              <a:tblGrid>
                <a:gridCol w="4010025">
                  <a:extLst>
                    <a:ext uri="{9D8B030D-6E8A-4147-A177-3AD203B41FA5}">
                      <a16:colId xmlns:a16="http://schemas.microsoft.com/office/drawing/2014/main" val="1461916495"/>
                    </a:ext>
                  </a:extLst>
                </a:gridCol>
                <a:gridCol w="4010025">
                  <a:extLst>
                    <a:ext uri="{9D8B030D-6E8A-4147-A177-3AD203B41FA5}">
                      <a16:colId xmlns:a16="http://schemas.microsoft.com/office/drawing/2014/main" val="969852019"/>
                    </a:ext>
                  </a:extLst>
                </a:gridCol>
              </a:tblGrid>
              <a:tr h="235194">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视图</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v_wfl_query_info</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93216699"/>
                  </a:ext>
                </a:extLst>
              </a:tr>
              <a:tr h="235194">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字段</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16786349"/>
                  </a:ext>
                </a:extLst>
              </a:tr>
              <a:tr h="235194">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PROC_INST_ID_</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流程实例</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5749943"/>
                  </a:ext>
                </a:extLst>
              </a:tr>
              <a:tr h="235194">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STATUS</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当前流程实例状态，运行中，挂起中，已结束</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5830617"/>
                  </a:ext>
                </a:extLst>
              </a:tr>
              <a:tr h="235194">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BUSINESS_KEY</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当前流程实例的业务</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key</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010067"/>
                  </a:ext>
                </a:extLst>
              </a:tr>
              <a:tr h="235194">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task_name</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流程实例当前节点名称</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9906108"/>
                  </a:ext>
                </a:extLst>
              </a:tr>
              <a:tr h="235194">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task_KEY</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流程实例当前节点</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key</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6153262"/>
                  </a:ext>
                </a:extLst>
              </a:tr>
              <a:tr h="235194">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task_create_time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流程实例当前节点创建时间</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147021"/>
                  </a:ext>
                </a:extLst>
              </a:tr>
              <a:tr h="235194">
                <a:tc>
                  <a:txBody>
                    <a:bodyPr/>
                    <a:lstStyle/>
                    <a:p>
                      <a:pPr algn="l" fontAlgn="ct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create_time</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当前流程实例开始时间</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4772410"/>
                  </a:ext>
                </a:extLst>
              </a:tr>
              <a:tr h="235194">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end_time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当前流程实例结束时间</a:t>
                      </a:r>
                    </a:p>
                  </a:txBody>
                  <a:tcPr marL="8647" marR="8647" marT="86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499928"/>
                  </a:ext>
                </a:extLst>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4648912"/>
            <a:ext cx="8020050" cy="1371600"/>
          </a:xfrm>
          <a:prstGeom prst="rect">
            <a:avLst/>
          </a:prstGeom>
          <a:ln>
            <a:solidFill>
              <a:schemeClr val="bg1">
                <a:lumMod val="85000"/>
              </a:schemeClr>
            </a:solidFill>
          </a:ln>
        </p:spPr>
      </p:pic>
    </p:spTree>
    <p:extLst>
      <p:ext uri="{BB962C8B-B14F-4D97-AF65-F5344CB8AC3E}">
        <p14:creationId xmlns:p14="http://schemas.microsoft.com/office/powerpoint/2010/main" val="29301902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310691" cy="465926"/>
          </a:xfrm>
        </p:spPr>
        <p:txBody>
          <a:bodyPr/>
          <a:lstStyle/>
          <a:p>
            <a:r>
              <a:rPr lang="zh-CN" altLang="en-US" dirty="0" smtClean="0"/>
              <a:t>后续培训计划</a:t>
            </a:r>
            <a:endParaRPr lang="zh-CN" altLang="en-US" dirty="0"/>
          </a:p>
        </p:txBody>
      </p:sp>
      <p:sp>
        <p:nvSpPr>
          <p:cNvPr id="3" name="副标题 2"/>
          <p:cNvSpPr>
            <a:spLocks noGrp="1"/>
          </p:cNvSpPr>
          <p:nvPr>
            <p:ph type="subTitle" idx="1"/>
          </p:nvPr>
        </p:nvSpPr>
        <p:spPr>
          <a:xfrm>
            <a:off x="674965" y="934289"/>
            <a:ext cx="10537117" cy="892552"/>
          </a:xfrm>
        </p:spPr>
        <p:txBody>
          <a:bodyPr/>
          <a:lstStyle/>
          <a:p>
            <a:r>
              <a:rPr lang="zh-CN" altLang="en-US" dirty="0" smtClean="0"/>
              <a:t>每周四完成一次技术培训，共计</a:t>
            </a:r>
            <a:r>
              <a:rPr lang="en-US" altLang="zh-CN" dirty="0" smtClean="0"/>
              <a:t>12</a:t>
            </a:r>
            <a:r>
              <a:rPr lang="zh-CN" altLang="en-US" dirty="0" smtClean="0"/>
              <a:t>次培训。培训方式为：</a:t>
            </a:r>
            <a:r>
              <a:rPr lang="en-US" altLang="zh-CN" dirty="0" smtClean="0"/>
              <a:t>PPT</a:t>
            </a:r>
            <a:r>
              <a:rPr lang="zh-CN" altLang="en-US" dirty="0" smtClean="0"/>
              <a:t>讲解</a:t>
            </a:r>
            <a:r>
              <a:rPr lang="en-US" altLang="zh-CN" dirty="0" smtClean="0"/>
              <a:t>+</a:t>
            </a:r>
            <a:r>
              <a:rPr lang="zh-CN" altLang="en-US" dirty="0" smtClean="0"/>
              <a:t>现场示例</a:t>
            </a:r>
            <a:r>
              <a:rPr lang="en-US" altLang="zh-CN" dirty="0" smtClean="0"/>
              <a:t>+</a:t>
            </a:r>
            <a:r>
              <a:rPr lang="zh-CN" altLang="en-US" dirty="0" smtClean="0"/>
              <a:t>课后考试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28595481"/>
              </p:ext>
            </p:extLst>
          </p:nvPr>
        </p:nvGraphicFramePr>
        <p:xfrm>
          <a:off x="674963" y="1685336"/>
          <a:ext cx="11084051" cy="4164394"/>
        </p:xfrm>
        <a:graphic>
          <a:graphicData uri="http://schemas.openxmlformats.org/drawingml/2006/table">
            <a:tbl>
              <a:tblPr firstRow="1" bandRow="1">
                <a:tableStyleId>{5940675A-B579-460E-94D1-54222C63F5DA}</a:tableStyleId>
              </a:tblPr>
              <a:tblGrid>
                <a:gridCol w="1288958">
                  <a:extLst>
                    <a:ext uri="{9D8B030D-6E8A-4147-A177-3AD203B41FA5}">
                      <a16:colId xmlns:a16="http://schemas.microsoft.com/office/drawing/2014/main" val="3361862123"/>
                    </a:ext>
                  </a:extLst>
                </a:gridCol>
                <a:gridCol w="6200695">
                  <a:extLst>
                    <a:ext uri="{9D8B030D-6E8A-4147-A177-3AD203B41FA5}">
                      <a16:colId xmlns:a16="http://schemas.microsoft.com/office/drawing/2014/main" val="83388634"/>
                    </a:ext>
                  </a:extLst>
                </a:gridCol>
                <a:gridCol w="1797199">
                  <a:extLst>
                    <a:ext uri="{9D8B030D-6E8A-4147-A177-3AD203B41FA5}">
                      <a16:colId xmlns:a16="http://schemas.microsoft.com/office/drawing/2014/main" val="131371000"/>
                    </a:ext>
                  </a:extLst>
                </a:gridCol>
                <a:gridCol w="1797199">
                  <a:extLst>
                    <a:ext uri="{9D8B030D-6E8A-4147-A177-3AD203B41FA5}">
                      <a16:colId xmlns:a16="http://schemas.microsoft.com/office/drawing/2014/main" val="4168501613"/>
                    </a:ext>
                  </a:extLst>
                </a:gridCol>
              </a:tblGrid>
              <a:tr h="320338">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序号</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主题</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时间</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进度</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extLst>
                  <a:ext uri="{0D108BD9-81ED-4DB2-BD59-A6C34878D82A}">
                    <a16:rowId xmlns:a16="http://schemas.microsoft.com/office/drawing/2014/main" val="2013905804"/>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LCP</a:t>
                      </a:r>
                      <a:r>
                        <a:rPr lang="zh-CN" altLang="en-US" sz="1400" dirty="0" smtClean="0">
                          <a:latin typeface="思源黑体 CN Normal" panose="020B0400000000000000" pitchFamily="34" charset="-122"/>
                          <a:ea typeface="思源黑体 CN Normal" panose="020B0400000000000000" pitchFamily="34" charset="-122"/>
                        </a:rPr>
                        <a:t>平台简介</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2019.10.18</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完成</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432564206"/>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2</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构建第一个</a:t>
                      </a: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LCP</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应用</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2019.10.24</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完成</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4038263928"/>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3</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基础功能</a:t>
                      </a:r>
                      <a:r>
                        <a:rPr lang="zh-CN" altLang="en-US" sz="1400" dirty="0" smtClean="0">
                          <a:latin typeface="思源黑体 CN Normal" panose="020B0400000000000000" pitchFamily="34" charset="-122"/>
                          <a:ea typeface="思源黑体 CN Normal" panose="020B0400000000000000" pitchFamily="34" charset="-122"/>
                        </a:rPr>
                        <a:t>详解</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一</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2019.10.31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2530357740"/>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4</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基础功能</a:t>
                      </a:r>
                      <a:r>
                        <a:rPr lang="zh-CN" altLang="en-US" sz="1400" dirty="0" smtClean="0">
                          <a:latin typeface="思源黑体 CN Normal" panose="020B0400000000000000" pitchFamily="34" charset="-122"/>
                          <a:ea typeface="思源黑体 CN Normal" panose="020B0400000000000000" pitchFamily="34" charset="-122"/>
                        </a:rPr>
                        <a:t>详解</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二</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2019.11.7</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249207249"/>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5</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数据权限与工作流详解一</a:t>
                      </a: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2019.11.15</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2325416170"/>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6</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工作流详解二</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2019.11.21</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进行中</a:t>
                      </a:r>
                    </a:p>
                  </a:txBody>
                  <a:tcPr anchor="ctr"/>
                </a:tc>
                <a:extLst>
                  <a:ext uri="{0D108BD9-81ED-4DB2-BD59-A6C34878D82A}">
                    <a16:rowId xmlns:a16="http://schemas.microsoft.com/office/drawing/2014/main" val="1864865384"/>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7</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接口与服务</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2019.11.28</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901184401"/>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8</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前端开发</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3115944349"/>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9</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异常诊断</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3062344856"/>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10</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布署与发布</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455805471"/>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UI/UE</a:t>
                      </a:r>
                      <a:r>
                        <a:rPr lang="zh-CN" altLang="en-US" sz="1400" dirty="0" smtClean="0">
                          <a:latin typeface="思源黑体 CN Normal" panose="020B0400000000000000" pitchFamily="34" charset="-122"/>
                          <a:ea typeface="思源黑体 CN Normal" panose="020B0400000000000000" pitchFamily="34" charset="-122"/>
                        </a:rPr>
                        <a:t>标准</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056321750"/>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12</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常见问题汇总</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799356023"/>
                  </a:ext>
                </a:extLst>
              </a:tr>
            </a:tbl>
          </a:graphicData>
        </a:graphic>
      </p:graphicFrame>
    </p:spTree>
    <p:extLst>
      <p:ext uri="{BB962C8B-B14F-4D97-AF65-F5344CB8AC3E}">
        <p14:creationId xmlns:p14="http://schemas.microsoft.com/office/powerpoint/2010/main" val="562014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执行流程</a:t>
            </a:r>
            <a:r>
              <a:rPr lang="en-US" altLang="zh-CN" dirty="0" smtClean="0"/>
              <a:t>-</a:t>
            </a:r>
            <a:r>
              <a:rPr lang="zh-CN" altLang="en-US" dirty="0" smtClean="0"/>
              <a:t>审批按钮</a:t>
            </a:r>
            <a:endParaRPr lang="zh-CN" altLang="en-US" dirty="0"/>
          </a:p>
        </p:txBody>
      </p:sp>
      <p:sp>
        <p:nvSpPr>
          <p:cNvPr id="3" name="副标题 2"/>
          <p:cNvSpPr>
            <a:spLocks noGrp="1"/>
          </p:cNvSpPr>
          <p:nvPr>
            <p:ph type="subTitle" idx="1"/>
          </p:nvPr>
        </p:nvSpPr>
        <p:spPr>
          <a:xfrm>
            <a:off x="674965" y="1164063"/>
            <a:ext cx="7917313" cy="453650"/>
          </a:xfrm>
        </p:spPr>
        <p:txBody>
          <a:bodyPr/>
          <a:lstStyle/>
          <a:p>
            <a:r>
              <a:rPr lang="zh-CN" altLang="en-US" dirty="0"/>
              <a:t>隶属于</a:t>
            </a:r>
            <a:r>
              <a:rPr lang="en-US" altLang="zh-CN" dirty="0" err="1"/>
              <a:t>approveResult</a:t>
            </a:r>
            <a:r>
              <a:rPr lang="zh-CN" altLang="en-US" dirty="0"/>
              <a:t>表单变量的枚举值 </a:t>
            </a:r>
          </a:p>
        </p:txBody>
      </p:sp>
      <p:graphicFrame>
        <p:nvGraphicFramePr>
          <p:cNvPr id="4" name="表格 3"/>
          <p:cNvGraphicFramePr>
            <a:graphicFrameLocks noGrp="1"/>
          </p:cNvGraphicFramePr>
          <p:nvPr>
            <p:extLst>
              <p:ext uri="{D42A27DB-BD31-4B8C-83A1-F6EECF244321}">
                <p14:modId xmlns:p14="http://schemas.microsoft.com/office/powerpoint/2010/main" val="3188218027"/>
              </p:ext>
            </p:extLst>
          </p:nvPr>
        </p:nvGraphicFramePr>
        <p:xfrm>
          <a:off x="901519" y="1825625"/>
          <a:ext cx="10045522" cy="4170906"/>
        </p:xfrm>
        <a:graphic>
          <a:graphicData uri="http://schemas.openxmlformats.org/drawingml/2006/table">
            <a:tbl>
              <a:tblPr/>
              <a:tblGrid>
                <a:gridCol w="1876481">
                  <a:extLst>
                    <a:ext uri="{9D8B030D-6E8A-4147-A177-3AD203B41FA5}">
                      <a16:colId xmlns:a16="http://schemas.microsoft.com/office/drawing/2014/main" val="2811971458"/>
                    </a:ext>
                  </a:extLst>
                </a:gridCol>
                <a:gridCol w="1678090">
                  <a:extLst>
                    <a:ext uri="{9D8B030D-6E8A-4147-A177-3AD203B41FA5}">
                      <a16:colId xmlns:a16="http://schemas.microsoft.com/office/drawing/2014/main" val="528302600"/>
                    </a:ext>
                  </a:extLst>
                </a:gridCol>
                <a:gridCol w="6490951">
                  <a:extLst>
                    <a:ext uri="{9D8B030D-6E8A-4147-A177-3AD203B41FA5}">
                      <a16:colId xmlns:a16="http://schemas.microsoft.com/office/drawing/2014/main" val="395170782"/>
                    </a:ext>
                  </a:extLst>
                </a:gridCol>
              </a:tblGrid>
              <a:tr h="231598">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枚举</a:t>
                      </a: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枚举表单名</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22037113"/>
                  </a:ext>
                </a:extLst>
              </a:tr>
              <a:tr h="489822">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APPROVED</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同意</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默认内置，流程流转到下一节点</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6054208"/>
                  </a:ext>
                </a:extLst>
              </a:tr>
              <a:tr h="489822">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APPROVED</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提交</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功能和同意一致，可与</a:t>
                      </a: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APPROVED\_TO\_SUBMIT</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表单变量配合使用</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658219"/>
                  </a:ext>
                </a:extLst>
              </a:tr>
              <a:tr h="489822">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REJECTED</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拒绝</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默认内置，流程直接结束</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879221"/>
                  </a:ext>
                </a:extLst>
              </a:tr>
              <a:tr h="489822">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REJECTED</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撤销</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功能和拒绝一致，可与</a:t>
                      </a:r>
                      <a:r>
                        <a:rPr 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REJECTED\_TO\_CANCEL</a:t>
                      </a: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表单变量、</a:t>
                      </a:r>
                      <a:r>
                        <a:rPr lang="en-US" sz="1600" b="0" i="0" u="none" strike="noStrike" dirty="0" err="1">
                          <a:solidFill>
                            <a:srgbClr val="000000"/>
                          </a:solidFill>
                          <a:effectLst/>
                          <a:latin typeface="思源黑体 CN Normal" panose="020B0400000000000000" pitchFamily="34" charset="-122"/>
                          <a:ea typeface="思源黑体 CN Normal" panose="020B0400000000000000" pitchFamily="34" charset="-122"/>
                        </a:rPr>
                        <a:t>hideCancelBtn</a:t>
                      </a: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流程变量配合使用名随意</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493376"/>
                  </a:ext>
                </a:extLst>
              </a:tr>
              <a:tr h="489822">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REBUT_FIRST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驳回</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驳回到第一节点</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9720365"/>
                  </a:ext>
                </a:extLst>
              </a:tr>
              <a:tr h="489822">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REBUT_SELECT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指定驳回</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驳回到已审批节点</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特定某节点</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选择可驳回节点</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32314"/>
                  </a:ext>
                </a:extLst>
              </a:tr>
              <a:tr h="489822">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ADD_SIGN</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加签</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单独配置，将流程转交给指定人审批，通过后再自行审批</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1941006"/>
                  </a:ext>
                </a:extLst>
              </a:tr>
              <a:tr h="489822">
                <a:tc>
                  <a:txBody>
                    <a:bodyPr/>
                    <a:lstStyle/>
                    <a:p>
                      <a:pPr algn="l" fontAlgn="ctr"/>
                      <a:r>
                        <a:rPr lang="en-US" sz="1600" b="0" i="0" u="none" strike="noStrike">
                          <a:solidFill>
                            <a:srgbClr val="000000"/>
                          </a:solidFill>
                          <a:effectLst/>
                          <a:latin typeface="思源黑体 CN Normal" panose="020B0400000000000000" pitchFamily="34" charset="-122"/>
                          <a:ea typeface="思源黑体 CN Normal" panose="020B0400000000000000" pitchFamily="34" charset="-122"/>
                        </a:rPr>
                        <a:t>DELEGATE</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转交</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单独配置，将流程转交给指定人代替本人审批</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209858"/>
                  </a:ext>
                </a:extLst>
              </a:tr>
            </a:tbl>
          </a:graphicData>
        </a:graphic>
      </p:graphicFrame>
    </p:spTree>
    <p:extLst>
      <p:ext uri="{BB962C8B-B14F-4D97-AF65-F5344CB8AC3E}">
        <p14:creationId xmlns:p14="http://schemas.microsoft.com/office/powerpoint/2010/main" val="2749036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执行流程</a:t>
            </a:r>
            <a:r>
              <a:rPr lang="en-US" altLang="zh-CN" dirty="0"/>
              <a:t>-</a:t>
            </a:r>
            <a:r>
              <a:rPr lang="zh-CN" altLang="en-US" dirty="0" smtClean="0"/>
              <a:t>审批</a:t>
            </a:r>
            <a:r>
              <a:rPr lang="zh-CN" altLang="en-US" dirty="0"/>
              <a:t>动作</a:t>
            </a:r>
            <a:r>
              <a:rPr lang="zh-CN" altLang="en-US" dirty="0" smtClean="0"/>
              <a:t>管理</a:t>
            </a:r>
            <a:endParaRPr lang="zh-CN" altLang="en-US" dirty="0"/>
          </a:p>
        </p:txBody>
      </p:sp>
      <p:sp>
        <p:nvSpPr>
          <p:cNvPr id="3" name="副标题 2"/>
          <p:cNvSpPr>
            <a:spLocks noGrp="1"/>
          </p:cNvSpPr>
          <p:nvPr>
            <p:ph type="subTitle" idx="1"/>
          </p:nvPr>
        </p:nvSpPr>
        <p:spPr>
          <a:xfrm>
            <a:off x="674965" y="983758"/>
            <a:ext cx="7917313" cy="453650"/>
          </a:xfrm>
        </p:spPr>
        <p:txBody>
          <a:bodyPr/>
          <a:lstStyle/>
          <a:p>
            <a:r>
              <a:rPr lang="zh-CN" altLang="en-US" dirty="0" smtClean="0"/>
              <a:t>设定</a:t>
            </a:r>
            <a:r>
              <a:rPr lang="zh-CN" altLang="en-US" dirty="0"/>
              <a:t>了审批历史里的审批动作记录</a:t>
            </a:r>
          </a:p>
        </p:txBody>
      </p:sp>
      <p:graphicFrame>
        <p:nvGraphicFramePr>
          <p:cNvPr id="4" name="表格 3"/>
          <p:cNvGraphicFramePr>
            <a:graphicFrameLocks noGrp="1"/>
          </p:cNvGraphicFramePr>
          <p:nvPr>
            <p:extLst>
              <p:ext uri="{D42A27DB-BD31-4B8C-83A1-F6EECF244321}">
                <p14:modId xmlns:p14="http://schemas.microsoft.com/office/powerpoint/2010/main" val="785117300"/>
              </p:ext>
            </p:extLst>
          </p:nvPr>
        </p:nvGraphicFramePr>
        <p:xfrm>
          <a:off x="1184855" y="1873193"/>
          <a:ext cx="9775065" cy="4072237"/>
        </p:xfrm>
        <a:graphic>
          <a:graphicData uri="http://schemas.openxmlformats.org/drawingml/2006/table">
            <a:tbl>
              <a:tblPr/>
              <a:tblGrid>
                <a:gridCol w="1957590">
                  <a:extLst>
                    <a:ext uri="{9D8B030D-6E8A-4147-A177-3AD203B41FA5}">
                      <a16:colId xmlns:a16="http://schemas.microsoft.com/office/drawing/2014/main" val="1421859198"/>
                    </a:ext>
                  </a:extLst>
                </a:gridCol>
                <a:gridCol w="1996225">
                  <a:extLst>
                    <a:ext uri="{9D8B030D-6E8A-4147-A177-3AD203B41FA5}">
                      <a16:colId xmlns:a16="http://schemas.microsoft.com/office/drawing/2014/main" val="2748289148"/>
                    </a:ext>
                  </a:extLst>
                </a:gridCol>
                <a:gridCol w="5821250">
                  <a:extLst>
                    <a:ext uri="{9D8B030D-6E8A-4147-A177-3AD203B41FA5}">
                      <a16:colId xmlns:a16="http://schemas.microsoft.com/office/drawing/2014/main" val="3965499744"/>
                    </a:ext>
                  </a:extLst>
                </a:gridCol>
              </a:tblGrid>
              <a:tr h="313249">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编码</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90402537"/>
                  </a:ext>
                </a:extLst>
              </a:tr>
              <a:tr h="313249">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APPROVED</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同意</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默认内置，流程流转到下一节点</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283014"/>
                  </a:ext>
                </a:extLst>
              </a:tr>
              <a:tr h="313249">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APPROVED</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提交</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与同意功能一致</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093935"/>
                  </a:ext>
                </a:extLst>
              </a:tr>
              <a:tr h="313249">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REBUT_FIRST</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驳回</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驳回到第一节点</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638942"/>
                  </a:ext>
                </a:extLst>
              </a:tr>
              <a:tr h="313249">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REBUT_SELECT</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指定驳回</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驳回到已审批节点</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特定某节点</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选择可驳回节点</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787767"/>
                  </a:ext>
                </a:extLst>
              </a:tr>
              <a:tr h="313249">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ADD_SIGN</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加签</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单独配置，将流程转交给指定人审批，通过后再自行审批</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896458"/>
                  </a:ext>
                </a:extLst>
              </a:tr>
              <a:tr h="313249">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DELEGATE</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转交</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单独配置，将流程转交给指定人代替本人审批</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967416"/>
                  </a:ext>
                </a:extLst>
              </a:tr>
              <a:tr h="313249">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REJECTED</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拒绝</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默认内置，直接结束流程</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15376"/>
                  </a:ext>
                </a:extLst>
              </a:tr>
              <a:tr h="313249">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REJECTED</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撤销</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申请人取消申请的流程，和拒绝功能一致</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5797000"/>
                  </a:ext>
                </a:extLst>
              </a:tr>
              <a:tr h="313249">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JUMP</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跳转</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将流程跳转至指定环节</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6514742"/>
                  </a:ext>
                </a:extLst>
              </a:tr>
              <a:tr h="313249">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RECALL</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撤回</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发起人主动撤回流程</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459895"/>
                  </a:ext>
                </a:extLst>
              </a:tr>
              <a:tr h="313249">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AUTO_DELEGATE</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自动转交</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自动将流程转交给指定人处理</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681606"/>
                  </a:ext>
                </a:extLst>
              </a:tr>
              <a:tr h="313249">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CARBON_COPY</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抄送</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将处理结果告知指定人</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034945"/>
                  </a:ext>
                </a:extLst>
              </a:tr>
            </a:tbl>
          </a:graphicData>
        </a:graphic>
      </p:graphicFrame>
    </p:spTree>
    <p:extLst>
      <p:ext uri="{BB962C8B-B14F-4D97-AF65-F5344CB8AC3E}">
        <p14:creationId xmlns:p14="http://schemas.microsoft.com/office/powerpoint/2010/main" val="105555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执行流程</a:t>
            </a:r>
            <a:r>
              <a:rPr lang="en-US" altLang="zh-CN" dirty="0" smtClean="0"/>
              <a:t>-</a:t>
            </a:r>
            <a:r>
              <a:rPr lang="zh-CN" altLang="en-US" dirty="0"/>
              <a:t>抄送人</a:t>
            </a:r>
            <a:r>
              <a:rPr lang="zh-CN" altLang="en-US" dirty="0" smtClean="0"/>
              <a:t>管理</a:t>
            </a:r>
            <a:endParaRPr lang="zh-CN" altLang="en-US" dirty="0"/>
          </a:p>
        </p:txBody>
      </p:sp>
      <p:sp>
        <p:nvSpPr>
          <p:cNvPr id="3" name="副标题 2"/>
          <p:cNvSpPr>
            <a:spLocks noGrp="1"/>
          </p:cNvSpPr>
          <p:nvPr>
            <p:ph type="subTitle" idx="1"/>
          </p:nvPr>
        </p:nvSpPr>
        <p:spPr>
          <a:xfrm>
            <a:off x="674965" y="893606"/>
            <a:ext cx="7917313" cy="982000"/>
          </a:xfrm>
        </p:spPr>
        <p:txBody>
          <a:bodyPr/>
          <a:lstStyle/>
          <a:p>
            <a:r>
              <a:rPr lang="zh-CN" altLang="en-US" b="1" dirty="0"/>
              <a:t>手工选择</a:t>
            </a:r>
          </a:p>
          <a:p>
            <a:r>
              <a:rPr lang="zh-CN" altLang="en-US" dirty="0"/>
              <a:t>在流程办理过程中手工选择抄送人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374" y="1999110"/>
            <a:ext cx="7899981" cy="4094944"/>
          </a:xfrm>
          <a:prstGeom prst="rect">
            <a:avLst/>
          </a:prstGeom>
          <a:ln>
            <a:solidFill>
              <a:schemeClr val="bg1">
                <a:lumMod val="85000"/>
              </a:schemeClr>
            </a:solidFill>
          </a:ln>
        </p:spPr>
      </p:pic>
    </p:spTree>
    <p:extLst>
      <p:ext uri="{BB962C8B-B14F-4D97-AF65-F5344CB8AC3E}">
        <p14:creationId xmlns:p14="http://schemas.microsoft.com/office/powerpoint/2010/main" val="310232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12277</TotalTime>
  <Words>5156</Words>
  <Application>Microsoft Office PowerPoint</Application>
  <PresentationFormat>宽屏</PresentationFormat>
  <Paragraphs>1211</Paragraphs>
  <Slides>68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68</vt:i4>
      </vt:variant>
    </vt:vector>
  </HeadingPairs>
  <TitlesOfParts>
    <vt:vector size="81" baseType="lpstr">
      <vt:lpstr>ＭＳ Ｐゴシック</vt:lpstr>
      <vt:lpstr>等线</vt:lpstr>
      <vt:lpstr>思源黑体 CN Heavy</vt:lpstr>
      <vt:lpstr>思源黑体 CN Medium</vt:lpstr>
      <vt:lpstr>思源黑体 CN Normal</vt:lpstr>
      <vt:lpstr>宋体</vt:lpstr>
      <vt:lpstr>微软雅黑</vt:lpstr>
      <vt:lpstr>Arial</vt:lpstr>
      <vt:lpstr>Arial Black</vt:lpstr>
      <vt:lpstr>Calibri</vt:lpstr>
      <vt:lpstr>Times New Roman</vt:lpstr>
      <vt:lpstr>Wingdings</vt:lpstr>
      <vt:lpstr>Office 主题</vt:lpstr>
      <vt:lpstr>工作流详解二</vt:lpstr>
      <vt:lpstr>PowerPoint 演示文稿</vt:lpstr>
      <vt:lpstr>执行流程-创建并启动流程</vt:lpstr>
      <vt:lpstr>执行流程-创建并启动流程</vt:lpstr>
      <vt:lpstr>执行流程-业务办理</vt:lpstr>
      <vt:lpstr>执行流程-业务办理</vt:lpstr>
      <vt:lpstr>执行流程-审批按钮</vt:lpstr>
      <vt:lpstr>执行流程-审批动作管理</vt:lpstr>
      <vt:lpstr>执行流程-抄送人管理</vt:lpstr>
      <vt:lpstr>执行流程-抄送人管理</vt:lpstr>
      <vt:lpstr>执行流程-抄送人管理</vt:lpstr>
      <vt:lpstr>执行流程-办理人管理</vt:lpstr>
      <vt:lpstr>执行流程-办理人管理</vt:lpstr>
      <vt:lpstr>执行流程-办理人管理</vt:lpstr>
      <vt:lpstr>执行流程-办理人管理</vt:lpstr>
      <vt:lpstr>执行流程-办理人管理</vt:lpstr>
      <vt:lpstr>执行流程-办理人管理</vt:lpstr>
      <vt:lpstr>执行流程-办理人管理</vt:lpstr>
      <vt:lpstr>执行流程-办理人管理</vt:lpstr>
      <vt:lpstr>执行流程-办理人管理</vt:lpstr>
      <vt:lpstr>执行流程-办理人管理</vt:lpstr>
      <vt:lpstr>执行流程-办理人管理</vt:lpstr>
      <vt:lpstr>执行流程-办理人管理</vt:lpstr>
      <vt:lpstr>执行流程-保存数据</vt:lpstr>
      <vt:lpstr>执行流程-保存数据</vt:lpstr>
      <vt:lpstr>执行流程-流程处理</vt:lpstr>
      <vt:lpstr>执行流程-流程处理</vt:lpstr>
      <vt:lpstr>执行流程-流程处理</vt:lpstr>
      <vt:lpstr>执行流程-流程处理</vt:lpstr>
      <vt:lpstr>执行流程-流程处理</vt:lpstr>
      <vt:lpstr>执行流程-流程处理</vt:lpstr>
      <vt:lpstr>执行流程-流程处理</vt:lpstr>
      <vt:lpstr>执行流程-撤回管理</vt:lpstr>
      <vt:lpstr>执行流程-撤回管理</vt:lpstr>
      <vt:lpstr>执行流程-撤回管理</vt:lpstr>
      <vt:lpstr>执行流程-催办管理</vt:lpstr>
      <vt:lpstr>执行流程-催办管理</vt:lpstr>
      <vt:lpstr>执行流程-任务通知</vt:lpstr>
      <vt:lpstr>执行流程-任务通知</vt:lpstr>
      <vt:lpstr>执行流程-任务通知</vt:lpstr>
      <vt:lpstr>执行流程-任务通知</vt:lpstr>
      <vt:lpstr>执行流程-标准服务接口</vt:lpstr>
      <vt:lpstr>执行流程-标准服务接口</vt:lpstr>
      <vt:lpstr>执行流程-扩展服务接口</vt:lpstr>
      <vt:lpstr>执行流程-扩展服务接口</vt:lpstr>
      <vt:lpstr>执行流程-官方服务接口</vt:lpstr>
      <vt:lpstr>执行流程-官方服务接口</vt:lpstr>
      <vt:lpstr>执行流程-官方服务接口</vt:lpstr>
      <vt:lpstr>执行流程-官方服务接口</vt:lpstr>
      <vt:lpstr>执行流程-官方服务接口</vt:lpstr>
      <vt:lpstr>管理流程-流程设计</vt:lpstr>
      <vt:lpstr>管理流程-流程设计</vt:lpstr>
      <vt:lpstr>管理流程-流程监控</vt:lpstr>
      <vt:lpstr>管理流程-流程监控</vt:lpstr>
      <vt:lpstr>管理流程-流程日志</vt:lpstr>
      <vt:lpstr>管理流程-流程日志</vt:lpstr>
      <vt:lpstr>管理流程-流程日志</vt:lpstr>
      <vt:lpstr>管理流程-流程日志</vt:lpstr>
      <vt:lpstr>管理流程-流程办理</vt:lpstr>
      <vt:lpstr>管理流程-流程办理</vt:lpstr>
      <vt:lpstr>管理流程-流程办理</vt:lpstr>
      <vt:lpstr>管理流程-流程办理</vt:lpstr>
      <vt:lpstr>管理流程-流程办理</vt:lpstr>
      <vt:lpstr>管理流程-流程办理</vt:lpstr>
      <vt:lpstr>管理流程-流程数据</vt:lpstr>
      <vt:lpstr>管理流程-流程数据</vt:lpstr>
      <vt:lpstr>管理流程-流程数据</vt:lpstr>
      <vt:lpstr>后续培训计划</vt:lpstr>
    </vt:vector>
  </TitlesOfParts>
  <Company>szlanyou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卢俊哲(联友科技-IS事业部研发二部M&amp;SC领域)</dc:creator>
  <cp:lastModifiedBy>ljzforever</cp:lastModifiedBy>
  <cp:revision>1131</cp:revision>
  <dcterms:created xsi:type="dcterms:W3CDTF">2017-04-23T03:21:31Z</dcterms:created>
  <dcterms:modified xsi:type="dcterms:W3CDTF">2019-11-22T00:24:20Z</dcterms:modified>
</cp:coreProperties>
</file>