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75" r:id="rId2"/>
    <p:sldId id="276" r:id="rId3"/>
    <p:sldId id="558" r:id="rId4"/>
    <p:sldId id="618" r:id="rId5"/>
    <p:sldId id="619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81" r:id="rId21"/>
    <p:sldId id="582" r:id="rId22"/>
    <p:sldId id="621" r:id="rId23"/>
    <p:sldId id="573" r:id="rId24"/>
    <p:sldId id="574" r:id="rId25"/>
    <p:sldId id="575" r:id="rId26"/>
    <p:sldId id="576" r:id="rId27"/>
    <p:sldId id="577" r:id="rId28"/>
    <p:sldId id="578" r:id="rId29"/>
    <p:sldId id="579" r:id="rId30"/>
    <p:sldId id="580" r:id="rId31"/>
    <p:sldId id="583" r:id="rId32"/>
    <p:sldId id="584" r:id="rId33"/>
    <p:sldId id="585" r:id="rId34"/>
    <p:sldId id="622" r:id="rId35"/>
    <p:sldId id="623" r:id="rId36"/>
    <p:sldId id="624" r:id="rId37"/>
    <p:sldId id="586" r:id="rId38"/>
    <p:sldId id="587" r:id="rId39"/>
    <p:sldId id="588" r:id="rId40"/>
    <p:sldId id="589" r:id="rId41"/>
    <p:sldId id="590" r:id="rId42"/>
    <p:sldId id="591" r:id="rId43"/>
    <p:sldId id="614" r:id="rId44"/>
    <p:sldId id="615" r:id="rId45"/>
    <p:sldId id="616" r:id="rId46"/>
    <p:sldId id="617" r:id="rId47"/>
    <p:sldId id="592" r:id="rId48"/>
    <p:sldId id="593" r:id="rId49"/>
    <p:sldId id="594" r:id="rId50"/>
    <p:sldId id="595" r:id="rId51"/>
    <p:sldId id="596" r:id="rId52"/>
    <p:sldId id="597" r:id="rId53"/>
    <p:sldId id="598" r:id="rId54"/>
    <p:sldId id="599" r:id="rId55"/>
    <p:sldId id="600" r:id="rId56"/>
    <p:sldId id="601" r:id="rId57"/>
    <p:sldId id="602" r:id="rId58"/>
    <p:sldId id="603" r:id="rId59"/>
    <p:sldId id="604" r:id="rId60"/>
    <p:sldId id="605" r:id="rId61"/>
    <p:sldId id="606" r:id="rId62"/>
    <p:sldId id="607" r:id="rId63"/>
    <p:sldId id="608" r:id="rId64"/>
    <p:sldId id="609" r:id="rId65"/>
    <p:sldId id="610" r:id="rId66"/>
    <p:sldId id="611" r:id="rId67"/>
    <p:sldId id="612" r:id="rId68"/>
    <p:sldId id="613" r:id="rId69"/>
    <p:sldId id="299" r:id="rId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012F47"/>
    <a:srgbClr val="DFE2EB"/>
    <a:srgbClr val="EF8201"/>
    <a:srgbClr val="FFFFFF"/>
    <a:srgbClr val="F0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8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3CC8C-C665-40A9-9F28-8FBF6A87A0E4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D020A-4625-45EF-A556-C7886966C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1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1682" y="2017059"/>
            <a:ext cx="9144000" cy="931863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4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单击此处编辑封面标题样式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100482" y="3457824"/>
            <a:ext cx="3505200" cy="13636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单击此处编辑封面副标题样式</a:t>
            </a:r>
            <a:endParaRPr lang="zh-CN" altLang="en-US" dirty="0"/>
          </a:p>
        </p:txBody>
      </p:sp>
      <p:sp>
        <p:nvSpPr>
          <p:cNvPr id="6" name="任意多边形 5"/>
          <p:cNvSpPr/>
          <p:nvPr userDrawn="1"/>
        </p:nvSpPr>
        <p:spPr>
          <a:xfrm>
            <a:off x="9212502" y="2017059"/>
            <a:ext cx="2979494" cy="4240865"/>
          </a:xfrm>
          <a:custGeom>
            <a:avLst/>
            <a:gdLst>
              <a:gd name="connsiteX0" fmla="*/ 2979494 w 2979494"/>
              <a:gd name="connsiteY0" fmla="*/ 0 h 4245193"/>
              <a:gd name="connsiteX1" fmla="*/ 2979494 w 2979494"/>
              <a:gd name="connsiteY1" fmla="*/ 4245193 h 4245193"/>
              <a:gd name="connsiteX2" fmla="*/ 0 w 2979494"/>
              <a:gd name="connsiteY2" fmla="*/ 4245193 h 4245193"/>
              <a:gd name="connsiteX3" fmla="*/ 2979494 w 2979494"/>
              <a:gd name="connsiteY3" fmla="*/ 0 h 4245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9494" h="4245193">
                <a:moveTo>
                  <a:pt x="2979494" y="0"/>
                </a:moveTo>
                <a:lnTo>
                  <a:pt x="2979494" y="4245193"/>
                </a:lnTo>
                <a:lnTo>
                  <a:pt x="0" y="4245193"/>
                </a:lnTo>
                <a:lnTo>
                  <a:pt x="2979494" y="0"/>
                </a:lnTo>
                <a:close/>
              </a:path>
            </a:pathLst>
          </a:custGeom>
          <a:solidFill>
            <a:srgbClr val="DF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1" y="424734"/>
            <a:ext cx="3911111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6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3311691" y="164638"/>
            <a:ext cx="0" cy="5952661"/>
          </a:xfrm>
          <a:prstGeom prst="line">
            <a:avLst/>
          </a:prstGeom>
          <a:noFill/>
          <a:ln w="76200">
            <a:solidFill>
              <a:sysClr val="window" lastClr="FFFFFF">
                <a:lumMod val="85000"/>
              </a:sysClr>
            </a:solidFill>
            <a:beve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163" tIns="42584" rIns="85163" bIns="42584"/>
          <a:lstStyle/>
          <a:p>
            <a:pPr defTabSz="1166677" eaLnBrk="0" hangingPunct="0">
              <a:defRPr/>
            </a:pPr>
            <a:endParaRPr lang="zh-CN" altLang="en-US" sz="204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815937" y="2368077"/>
            <a:ext cx="1565255" cy="82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5163" tIns="42584" rIns="85163" bIns="42584" anchor="ctr">
            <a:spAutoFit/>
          </a:bodyPr>
          <a:lstStyle/>
          <a:p>
            <a:pPr algn="ctr" defTabSz="116667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12F4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微软雅黑" panose="020B0503020204020204" pitchFamily="34" charset="-122"/>
              </a:rPr>
              <a:t>目录</a:t>
            </a:r>
            <a:r>
              <a:rPr lang="zh-CN" altLang="en-US" sz="2400" b="1" dirty="0">
                <a:solidFill>
                  <a:srgbClr val="0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微软雅黑" panose="020B0503020204020204" pitchFamily="34" charset="-122"/>
              </a:rPr>
              <a:t> </a:t>
            </a:r>
          </a:p>
          <a:p>
            <a:pPr algn="ctr" defTabSz="116667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12F4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rgbClr val="012F4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463819" y="2276872"/>
            <a:ext cx="5537299" cy="1007072"/>
          </a:xfrm>
          <a:prstGeom prst="rect">
            <a:avLst/>
          </a:prstGeom>
        </p:spPr>
        <p:txBody>
          <a:bodyPr anchor="ctr"/>
          <a:lstStyle>
            <a:lvl1pPr marL="0" indent="-431989">
              <a:lnSpc>
                <a:spcPct val="150000"/>
              </a:lnSpc>
              <a:buClr>
                <a:srgbClr val="EF8201"/>
              </a:buClr>
              <a:buFont typeface="Wingdings" panose="05000000000000000000" pitchFamily="2" charset="2"/>
              <a:buChar char="n"/>
              <a:defRPr sz="2000" b="1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>
              <a:defRPr sz="2667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667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667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667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72" y="424734"/>
            <a:ext cx="1866667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8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143339" y="82047"/>
            <a:ext cx="3746982" cy="46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372" tIns="38686" rIns="77372" bIns="38686" anchor="ctr">
            <a:spAutoFit/>
          </a:bodyPr>
          <a:lstStyle>
            <a:lvl1pPr algn="l">
              <a:def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defRPr>
            </a:lvl1pPr>
          </a:lstStyle>
          <a:p>
            <a:pPr marL="0" lvl="0">
              <a:spcBef>
                <a:spcPct val="50000"/>
              </a:spcBef>
            </a:pPr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4965" y="1370125"/>
            <a:ext cx="791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lnSpc>
                <a:spcPct val="130000"/>
              </a:lnSpc>
              <a:buFontTx/>
              <a:buNone/>
              <a:def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zh-CN" altLang="en-US" dirty="0" smtClean="0"/>
              <a:t>单击此处编辑内容样式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 bwMode="auto">
          <a:xfrm>
            <a:off x="-662" y="644691"/>
            <a:ext cx="571261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29999">
                <a:srgbClr val="FF0000"/>
              </a:gs>
              <a:gs pos="100000">
                <a:srgbClr val="C00000"/>
              </a:gs>
            </a:gsLst>
            <a:lin ang="5400000" scaled="1"/>
          </a:gradFill>
          <a:ln w="25400" cap="flat" cmpd="sng" algn="ctr">
            <a:solidFill>
              <a:srgbClr val="012F4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77909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PE01561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3621022"/>
            <a:ext cx="3744416" cy="248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548747" y="1044155"/>
            <a:ext cx="4243726" cy="91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5333" b="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Thank you</a:t>
            </a:r>
            <a:r>
              <a:rPr lang="en-US" altLang="zh-CN" sz="5333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4861929" y="2692595"/>
            <a:ext cx="2064989" cy="91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5333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Q</a:t>
            </a:r>
            <a:r>
              <a:rPr lang="en-US" altLang="zh-CN" sz="5333" b="1" i="1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&amp;</a:t>
            </a:r>
            <a:r>
              <a:rPr lang="en-US" altLang="zh-CN" sz="5333" b="1" i="1" dirty="0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A</a:t>
            </a:r>
            <a:r>
              <a:rPr lang="en-US" altLang="zh-CN" sz="5333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72" y="424734"/>
            <a:ext cx="1866667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领导指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06"/>
          <p:cNvSpPr>
            <a:spLocks noChangeArrowheads="1"/>
          </p:cNvSpPr>
          <p:nvPr userDrawn="1"/>
        </p:nvSpPr>
        <p:spPr bwMode="auto">
          <a:xfrm>
            <a:off x="3119669" y="1983712"/>
            <a:ext cx="5468224" cy="93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163" tIns="51581" rIns="103163" bIns="5158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领 导 指 摘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72" y="424734"/>
            <a:ext cx="1866667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1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附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06"/>
          <p:cNvSpPr>
            <a:spLocks noChangeArrowheads="1"/>
          </p:cNvSpPr>
          <p:nvPr userDrawn="1"/>
        </p:nvSpPr>
        <p:spPr bwMode="auto">
          <a:xfrm>
            <a:off x="3311691" y="1983712"/>
            <a:ext cx="5468224" cy="93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163" tIns="51581" rIns="103163" bIns="5158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附   件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72" y="424734"/>
            <a:ext cx="1866667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3000">
                <a:schemeClr val="bg1">
                  <a:lumMod val="46000"/>
                  <a:lumOff val="54000"/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15"/>
          </a:p>
        </p:txBody>
      </p:sp>
      <p:sp>
        <p:nvSpPr>
          <p:cNvPr id="4" name="矩形 3"/>
          <p:cNvSpPr/>
          <p:nvPr userDrawn="1"/>
        </p:nvSpPr>
        <p:spPr>
          <a:xfrm>
            <a:off x="0" y="6262255"/>
            <a:ext cx="12191996" cy="595745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 userDrawn="1"/>
        </p:nvSpPr>
        <p:spPr>
          <a:xfrm>
            <a:off x="8794376" y="6262254"/>
            <a:ext cx="3397620" cy="595746"/>
          </a:xfrm>
          <a:custGeom>
            <a:avLst/>
            <a:gdLst>
              <a:gd name="connsiteX0" fmla="*/ 418126 w 3397620"/>
              <a:gd name="connsiteY0" fmla="*/ 0 h 595747"/>
              <a:gd name="connsiteX1" fmla="*/ 3397620 w 3397620"/>
              <a:gd name="connsiteY1" fmla="*/ 0 h 595747"/>
              <a:gd name="connsiteX2" fmla="*/ 3397620 w 3397620"/>
              <a:gd name="connsiteY2" fmla="*/ 595747 h 595747"/>
              <a:gd name="connsiteX3" fmla="*/ 0 w 3397620"/>
              <a:gd name="connsiteY3" fmla="*/ 595747 h 595747"/>
              <a:gd name="connsiteX4" fmla="*/ 418126 w 3397620"/>
              <a:gd name="connsiteY4" fmla="*/ 0 h 59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7620" h="595747">
                <a:moveTo>
                  <a:pt x="418126" y="0"/>
                </a:moveTo>
                <a:lnTo>
                  <a:pt x="3397620" y="0"/>
                </a:lnTo>
                <a:lnTo>
                  <a:pt x="3397620" y="595747"/>
                </a:lnTo>
                <a:lnTo>
                  <a:pt x="0" y="595747"/>
                </a:lnTo>
                <a:lnTo>
                  <a:pt x="418126" y="0"/>
                </a:lnTo>
                <a:close/>
              </a:path>
            </a:pathLst>
          </a:custGeom>
          <a:solidFill>
            <a:srgbClr val="01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 userDrawn="1"/>
        </p:nvSpPr>
        <p:spPr>
          <a:xfrm>
            <a:off x="9835904" y="6406236"/>
            <a:ext cx="206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 ● 服务 ● 共创价值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灯片编号占位符 7"/>
          <p:cNvSpPr txBox="1">
            <a:spLocks/>
          </p:cNvSpPr>
          <p:nvPr userDrawn="1"/>
        </p:nvSpPr>
        <p:spPr>
          <a:xfrm>
            <a:off x="8289546" y="6406236"/>
            <a:ext cx="504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866B30-BDE5-4977-9A7E-1A0FEAD1CAC5}" type="slidenum">
              <a:rPr lang="zh-CN" altLang="en-US" sz="18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algn="ctr"/>
              <a:t>‹#›</a:t>
            </a:fld>
            <a:endParaRPr lang="zh-CN" altLang="en-US" sz="1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05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52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ckjs/sockjs-client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集成与服务一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00481" y="3457824"/>
            <a:ext cx="3620167" cy="1363662"/>
          </a:xfrm>
        </p:spPr>
        <p:txBody>
          <a:bodyPr/>
          <a:lstStyle/>
          <a:p>
            <a:r>
              <a:rPr lang="zh-CN" altLang="en-US" dirty="0"/>
              <a:t>编制单位：信息技术部</a:t>
            </a:r>
          </a:p>
          <a:p>
            <a:r>
              <a:rPr lang="zh-CN" altLang="en-US" dirty="0"/>
              <a:t>编  制  人：卢俊哲</a:t>
            </a:r>
          </a:p>
          <a:p>
            <a:r>
              <a:rPr lang="zh-CN" altLang="en-US" dirty="0"/>
              <a:t>编制日期：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1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612603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/>
              <a:t>-</a:t>
            </a:r>
            <a:r>
              <a:rPr lang="en-US" altLang="zh-CN" dirty="0" err="1"/>
              <a:t>WebSockets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7917313" cy="982000"/>
          </a:xfrm>
        </p:spPr>
        <p:txBody>
          <a:bodyPr/>
          <a:lstStyle/>
          <a:p>
            <a:r>
              <a:rPr lang="en-US" altLang="zh-CN" dirty="0" err="1" smtClean="0"/>
              <a:t>com.hand.hap.message.websocket.CommandMessage</a:t>
            </a:r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zh-CN" altLang="en-US" dirty="0"/>
              <a:t>说明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2716"/>
              </p:ext>
            </p:extLst>
          </p:nvPr>
        </p:nvGraphicFramePr>
        <p:xfrm>
          <a:off x="759151" y="2675369"/>
          <a:ext cx="9444528" cy="2836670"/>
        </p:xfrm>
        <a:graphic>
          <a:graphicData uri="http://schemas.openxmlformats.org/drawingml/2006/table">
            <a:tbl>
              <a:tblPr/>
              <a:tblGrid>
                <a:gridCol w="2361132">
                  <a:extLst>
                    <a:ext uri="{9D8B030D-6E8A-4147-A177-3AD203B41FA5}">
                      <a16:colId xmlns:a16="http://schemas.microsoft.com/office/drawing/2014/main" val="3234014325"/>
                    </a:ext>
                  </a:extLst>
                </a:gridCol>
                <a:gridCol w="2361132">
                  <a:extLst>
                    <a:ext uri="{9D8B030D-6E8A-4147-A177-3AD203B41FA5}">
                      <a16:colId xmlns:a16="http://schemas.microsoft.com/office/drawing/2014/main" val="3607391721"/>
                    </a:ext>
                  </a:extLst>
                </a:gridCol>
                <a:gridCol w="2361132">
                  <a:extLst>
                    <a:ext uri="{9D8B030D-6E8A-4147-A177-3AD203B41FA5}">
                      <a16:colId xmlns:a16="http://schemas.microsoft.com/office/drawing/2014/main" val="4238989536"/>
                    </a:ext>
                  </a:extLst>
                </a:gridCol>
                <a:gridCol w="2361132">
                  <a:extLst>
                    <a:ext uri="{9D8B030D-6E8A-4147-A177-3AD203B41FA5}">
                      <a16:colId xmlns:a16="http://schemas.microsoft.com/office/drawing/2014/main" val="3089812695"/>
                    </a:ext>
                  </a:extLst>
                </a:gridCol>
              </a:tblGrid>
              <a:tr h="5673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是否必须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默认值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28640"/>
                  </a:ext>
                </a:extLst>
              </a:tr>
              <a:tr h="567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活动类型，前端根据这字段进行监听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499079"/>
                  </a:ext>
                </a:extLst>
              </a:tr>
              <a:tr h="567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629873"/>
                  </a:ext>
                </a:extLst>
              </a:tr>
              <a:tr h="567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sessionId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sessionId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496279"/>
                  </a:ext>
                </a:extLst>
              </a:tr>
              <a:tr h="567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parameter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Map&lt;String, Object&gt;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类型，用于传递数据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447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84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612603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/>
              <a:t>-</a:t>
            </a:r>
            <a:r>
              <a:rPr lang="en-US" altLang="zh-CN" dirty="0" err="1"/>
              <a:t>WebSockets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7917313" cy="982000"/>
          </a:xfrm>
        </p:spPr>
        <p:txBody>
          <a:bodyPr/>
          <a:lstStyle/>
          <a:p>
            <a:r>
              <a:rPr lang="zh-CN" altLang="en-US" b="1" dirty="0"/>
              <a:t>消费消息</a:t>
            </a:r>
          </a:p>
          <a:p>
            <a:r>
              <a:rPr lang="zh-CN" altLang="en-US" dirty="0"/>
              <a:t>前端引入</a:t>
            </a:r>
            <a:r>
              <a:rPr lang="en-US" altLang="zh-CN" dirty="0" err="1"/>
              <a:t>SockJS</a:t>
            </a:r>
            <a:r>
              <a:rPr lang="zh-CN" altLang="en-US" dirty="0"/>
              <a:t>，然后使用</a:t>
            </a:r>
            <a:r>
              <a:rPr lang="en-US" altLang="zh-CN" dirty="0"/>
              <a:t>LCP</a:t>
            </a:r>
            <a:r>
              <a:rPr lang="zh-CN" altLang="en-US" dirty="0"/>
              <a:t>提供的方法完成消息监听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743494"/>
              </p:ext>
            </p:extLst>
          </p:nvPr>
        </p:nvGraphicFramePr>
        <p:xfrm>
          <a:off x="674962" y="2723037"/>
          <a:ext cx="9460350" cy="2763362"/>
        </p:xfrm>
        <a:graphic>
          <a:graphicData uri="http://schemas.openxmlformats.org/drawingml/2006/table">
            <a:tbl>
              <a:tblPr/>
              <a:tblGrid>
                <a:gridCol w="3542130">
                  <a:extLst>
                    <a:ext uri="{9D8B030D-6E8A-4147-A177-3AD203B41FA5}">
                      <a16:colId xmlns:a16="http://schemas.microsoft.com/office/drawing/2014/main" val="1776666176"/>
                    </a:ext>
                  </a:extLst>
                </a:gridCol>
                <a:gridCol w="5918220">
                  <a:extLst>
                    <a:ext uri="{9D8B030D-6E8A-4147-A177-3AD203B41FA5}">
                      <a16:colId xmlns:a16="http://schemas.microsoft.com/office/drawing/2014/main" val="2672789425"/>
                    </a:ext>
                  </a:extLst>
                </a:gridCol>
              </a:tblGrid>
              <a:tr h="5633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方法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826991"/>
                  </a:ext>
                </a:extLst>
              </a:tr>
              <a:tr h="5633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onMessage(action, function(data, socket){})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action: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活动类型，来源于后台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77472"/>
                  </a:ext>
                </a:extLst>
              </a:tr>
              <a:tr h="5633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data: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数据，来源于后台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parameter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535632"/>
                  </a:ext>
                </a:extLst>
              </a:tr>
              <a:tr h="10733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socket：socket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对象，提供了底层通信对象的操作接口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536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69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612603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/>
              <a:t>-</a:t>
            </a:r>
            <a:r>
              <a:rPr lang="en-US" altLang="zh-CN" dirty="0" err="1"/>
              <a:t>WebSockets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示例代码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2121226"/>
            <a:ext cx="7833217" cy="23909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9850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16149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10896041" cy="2349361"/>
          </a:xfrm>
        </p:spPr>
        <p:txBody>
          <a:bodyPr/>
          <a:lstStyle/>
          <a:p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本身支持</a:t>
            </a:r>
            <a:r>
              <a:rPr lang="en-US" altLang="zh-CN" dirty="0"/>
              <a:t>MQ</a:t>
            </a:r>
            <a:r>
              <a:rPr lang="zh-CN" altLang="en-US" dirty="0"/>
              <a:t>功能，是一个轻量级的队列服务，具有高效性，但不具有可靠性（数据丢失），不提供队列监控。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消息队列多应用于即时数据分析、秒杀计数器、缓存等轻量级，高并发，延迟敏感场景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LCP</a:t>
            </a:r>
            <a:r>
              <a:rPr lang="zh-CN" altLang="en-US" dirty="0"/>
              <a:t>支持两种消息机制：队列消息，发布</a:t>
            </a:r>
            <a:r>
              <a:rPr lang="en-US" altLang="zh-CN" dirty="0"/>
              <a:t>/</a:t>
            </a:r>
            <a:r>
              <a:rPr lang="zh-CN" altLang="en-US" dirty="0"/>
              <a:t>订阅消息</a:t>
            </a:r>
          </a:p>
        </p:txBody>
      </p:sp>
    </p:spTree>
    <p:extLst>
      <p:ext uri="{BB962C8B-B14F-4D97-AF65-F5344CB8AC3E}">
        <p14:creationId xmlns:p14="http://schemas.microsoft.com/office/powerpoint/2010/main" val="3007921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16149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Redis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10819128" cy="1782219"/>
          </a:xfrm>
        </p:spPr>
        <p:txBody>
          <a:bodyPr/>
          <a:lstStyle/>
          <a:p>
            <a:r>
              <a:rPr lang="zh-CN" altLang="en-US" b="1" dirty="0"/>
              <a:t>队列消息</a:t>
            </a:r>
          </a:p>
          <a:p>
            <a:r>
              <a:rPr lang="zh-CN" altLang="en-US" dirty="0"/>
              <a:t>队列的特点是：即使是在集群或者多线程环境下，一个消息只能被一个消费者消费一次。如果一个队列有多个消费者，这些消费者取到消息的概率大致是相同的，消息会大致均匀分散给所有消费者处理。 </a:t>
            </a:r>
          </a:p>
        </p:txBody>
      </p:sp>
    </p:spTree>
    <p:extLst>
      <p:ext uri="{BB962C8B-B14F-4D97-AF65-F5344CB8AC3E}">
        <p14:creationId xmlns:p14="http://schemas.microsoft.com/office/powerpoint/2010/main" val="13308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16149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Redis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883014"/>
            <a:ext cx="10545663" cy="1717393"/>
          </a:xfrm>
        </p:spPr>
        <p:txBody>
          <a:bodyPr/>
          <a:lstStyle/>
          <a:p>
            <a:r>
              <a:rPr lang="zh-CN" altLang="en-US" b="1" dirty="0"/>
              <a:t>生产消息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注入 </a:t>
            </a:r>
            <a:r>
              <a:rPr lang="en-US" altLang="zh-CN" sz="1400" dirty="0" err="1"/>
              <a:t>IMessagePublisher</a:t>
            </a:r>
            <a:r>
              <a:rPr lang="en-US" altLang="zh-CN" sz="1400" dirty="0"/>
              <a:t> </a:t>
            </a:r>
            <a:r>
              <a:rPr lang="zh-CN" altLang="en-US" sz="1400" dirty="0"/>
              <a:t>用于发送消息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message </a:t>
            </a:r>
            <a:r>
              <a:rPr lang="zh-CN" altLang="en-US" sz="1400" dirty="0"/>
              <a:t>方法执行发送命令，注意 </a:t>
            </a:r>
            <a:r>
              <a:rPr lang="en-US" altLang="zh-CN" sz="1400" dirty="0"/>
              <a:t>2 </a:t>
            </a:r>
            <a:r>
              <a:rPr lang="zh-CN" altLang="en-US" sz="1400" dirty="0"/>
              <a:t>个参数的类型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消息类型是对象的会转换为 </a:t>
            </a:r>
            <a:r>
              <a:rPr lang="en-US" altLang="zh-CN" sz="1400" dirty="0" err="1"/>
              <a:t>json</a:t>
            </a:r>
            <a:r>
              <a:rPr lang="en-US" altLang="zh-CN" sz="1400" dirty="0"/>
              <a:t> </a:t>
            </a:r>
            <a:r>
              <a:rPr lang="zh-CN" altLang="en-US" sz="1400" dirty="0" smtClean="0"/>
              <a:t>格式</a:t>
            </a:r>
            <a:endParaRPr lang="en-US" altLang="zh-CN" sz="1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4" y="2788414"/>
            <a:ext cx="6238583" cy="3374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985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16149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Redis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59927"/>
            <a:ext cx="10528571" cy="1837426"/>
          </a:xfrm>
        </p:spPr>
        <p:txBody>
          <a:bodyPr/>
          <a:lstStyle/>
          <a:p>
            <a:r>
              <a:rPr lang="zh-CN" altLang="en-US" b="1" dirty="0"/>
              <a:t>消费消息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监听</a:t>
            </a:r>
            <a:r>
              <a:rPr lang="zh-CN" altLang="en-US" sz="1600" dirty="0"/>
              <a:t>类需要在 </a:t>
            </a:r>
            <a:r>
              <a:rPr lang="en-US" altLang="zh-CN" sz="1600" dirty="0"/>
              <a:t>Spring </a:t>
            </a:r>
            <a:r>
              <a:rPr lang="zh-CN" altLang="en-US" sz="1600" dirty="0"/>
              <a:t>中定义为 </a:t>
            </a:r>
            <a:r>
              <a:rPr lang="en-US" altLang="zh-CN" sz="1600" dirty="0"/>
              <a:t>bean </a:t>
            </a:r>
            <a:r>
              <a:rPr lang="zh-CN" altLang="en-US" sz="1600" dirty="0"/>
              <a:t>（也可以通过 </a:t>
            </a:r>
            <a:r>
              <a:rPr lang="en-US" altLang="zh-CN" sz="1600" dirty="0"/>
              <a:t>@Component </a:t>
            </a:r>
            <a:r>
              <a:rPr lang="zh-CN" altLang="en-US" sz="1600" dirty="0"/>
              <a:t>之类的注解自动扫描注册）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添加注解 </a:t>
            </a:r>
            <a:r>
              <a:rPr lang="en-US" altLang="zh-CN" sz="1600" dirty="0" err="1"/>
              <a:t>QueueMonitor</a:t>
            </a:r>
            <a:r>
              <a:rPr lang="zh-CN" altLang="en-US" sz="1600" dirty="0"/>
              <a:t>，表示这个类要监听队列 </a:t>
            </a:r>
            <a:r>
              <a:rPr lang="en-US" altLang="zh-CN" sz="1600" dirty="0"/>
              <a:t>queue1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实现接口 </a:t>
            </a:r>
            <a:r>
              <a:rPr lang="en-US" altLang="zh-CN" sz="1600" dirty="0" err="1"/>
              <a:t>IMessageConsumer</a:t>
            </a:r>
            <a:r>
              <a:rPr lang="zh-CN" altLang="en-US" sz="1600" dirty="0"/>
              <a:t>，指定消费的泛型类型。需与</a:t>
            </a:r>
            <a:r>
              <a:rPr lang="en-US" altLang="zh-CN" sz="1600" dirty="0" err="1"/>
              <a:t>messagePublisher</a:t>
            </a:r>
            <a:r>
              <a:rPr lang="zh-CN" altLang="en-US" sz="1600" dirty="0"/>
              <a:t>生产的保持</a:t>
            </a:r>
            <a:r>
              <a:rPr lang="zh-CN" altLang="en-US" sz="1600" dirty="0" smtClean="0"/>
              <a:t>一致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3209306"/>
            <a:ext cx="8903625" cy="28752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1966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16149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Redis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30843"/>
            <a:ext cx="11084048" cy="2877711"/>
          </a:xfrm>
        </p:spPr>
        <p:txBody>
          <a:bodyPr/>
          <a:lstStyle/>
          <a:p>
            <a:r>
              <a:rPr lang="zh-CN" altLang="en-US" b="1" dirty="0"/>
              <a:t>发布</a:t>
            </a:r>
            <a:r>
              <a:rPr lang="en-US" altLang="zh-CN" b="1" dirty="0"/>
              <a:t>/</a:t>
            </a:r>
            <a:r>
              <a:rPr lang="zh-CN" altLang="en-US" b="1" dirty="0"/>
              <a:t>订阅消息</a:t>
            </a:r>
          </a:p>
          <a:p>
            <a:r>
              <a:rPr lang="zh-CN" altLang="en-US" dirty="0"/>
              <a:t>发布订阅模式的特点是：一个消息会被所有订阅者收到（只会收到一次）。在</a:t>
            </a:r>
            <a:r>
              <a:rPr lang="en-US" altLang="zh-CN" dirty="0" err="1"/>
              <a:t>redis</a:t>
            </a:r>
            <a:r>
              <a:rPr lang="zh-CN" altLang="en-US" dirty="0"/>
              <a:t>中，发布的消息会被所有</a:t>
            </a:r>
            <a:r>
              <a:rPr lang="en-US" altLang="zh-CN" dirty="0" err="1"/>
              <a:t>db</a:t>
            </a:r>
            <a:r>
              <a:rPr lang="zh-CN" altLang="en-US" dirty="0"/>
              <a:t>共享。当多个项目共用一个</a:t>
            </a:r>
            <a:r>
              <a:rPr lang="en-US" altLang="zh-CN" dirty="0" err="1"/>
              <a:t>redis</a:t>
            </a:r>
            <a:r>
              <a:rPr lang="zh-CN" altLang="en-US" dirty="0"/>
              <a:t>，给每个项目添加一个不同的消息前缀，区分不同项目的消息。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config.properties</a:t>
            </a:r>
            <a:r>
              <a:rPr lang="en-US" altLang="zh-CN" dirty="0"/>
              <a:t> </a:t>
            </a:r>
            <a:r>
              <a:rPr lang="zh-CN" altLang="en-US" dirty="0"/>
              <a:t>添加如下配置指定本项目消息前缀即可：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4008554"/>
            <a:ext cx="6957422" cy="7939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2483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16149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Redis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891561"/>
            <a:ext cx="7917313" cy="2077492"/>
          </a:xfrm>
        </p:spPr>
        <p:txBody>
          <a:bodyPr/>
          <a:lstStyle/>
          <a:p>
            <a:r>
              <a:rPr lang="zh-CN" altLang="en-US" b="1" dirty="0"/>
              <a:t>生产消息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注入 </a:t>
            </a:r>
            <a:r>
              <a:rPr lang="en-US" altLang="zh-CN" dirty="0" err="1"/>
              <a:t>IMessagePublisher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publish </a:t>
            </a:r>
            <a:r>
              <a:rPr lang="zh-CN" altLang="en-US" dirty="0"/>
              <a:t>方法（这个与队列不同！）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支持多种数据类型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3037419"/>
            <a:ext cx="5051569" cy="30987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342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16149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Redis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59927"/>
            <a:ext cx="11118231" cy="1957459"/>
          </a:xfrm>
        </p:spPr>
        <p:txBody>
          <a:bodyPr/>
          <a:lstStyle/>
          <a:p>
            <a:r>
              <a:rPr lang="zh-CN" altLang="en-US" b="1" dirty="0"/>
              <a:t>消费消息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监听</a:t>
            </a:r>
            <a:r>
              <a:rPr lang="zh-CN" altLang="en-US" sz="1800" dirty="0"/>
              <a:t>类需要在 </a:t>
            </a:r>
            <a:r>
              <a:rPr lang="en-US" altLang="zh-CN" sz="1800" dirty="0"/>
              <a:t>Spring </a:t>
            </a:r>
            <a:r>
              <a:rPr lang="zh-CN" altLang="en-US" sz="1800" dirty="0"/>
              <a:t>中定义为 </a:t>
            </a:r>
            <a:r>
              <a:rPr lang="en-US" altLang="zh-CN" sz="1800" dirty="0"/>
              <a:t>bean </a:t>
            </a:r>
            <a:r>
              <a:rPr lang="zh-CN" altLang="en-US" sz="1800" dirty="0"/>
              <a:t>（也可以通过 </a:t>
            </a:r>
            <a:r>
              <a:rPr lang="en-US" altLang="zh-CN" sz="1800" dirty="0"/>
              <a:t>@Component </a:t>
            </a:r>
            <a:r>
              <a:rPr lang="zh-CN" altLang="en-US" sz="1800" dirty="0"/>
              <a:t>之类的注解自动扫描注册）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添加注解 </a:t>
            </a:r>
            <a:r>
              <a:rPr lang="en-US" altLang="zh-CN" sz="1800" dirty="0" err="1"/>
              <a:t>TopicMonitor</a:t>
            </a:r>
            <a:r>
              <a:rPr lang="zh-CN" altLang="en-US" sz="1800" dirty="0"/>
              <a:t>，</a:t>
            </a:r>
            <a:r>
              <a:rPr lang="en-US" altLang="zh-CN" sz="1800" dirty="0"/>
              <a:t>channel</a:t>
            </a:r>
            <a:r>
              <a:rPr lang="zh-CN" altLang="en-US" sz="1800" dirty="0"/>
              <a:t>是一个数组，可以同时订阅多个频道，需要保证消息类型一致。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实现接口 </a:t>
            </a:r>
            <a:r>
              <a:rPr lang="en-US" altLang="zh-CN" sz="1800" dirty="0" err="1"/>
              <a:t>IMessageConsumer</a:t>
            </a:r>
            <a:r>
              <a:rPr lang="zh-CN" altLang="en-US" sz="1800" dirty="0"/>
              <a:t>，指定消费的泛型类型。需与</a:t>
            </a:r>
            <a:r>
              <a:rPr lang="en-US" altLang="zh-CN" sz="1800" dirty="0" err="1"/>
              <a:t>messagePublisher</a:t>
            </a:r>
            <a:r>
              <a:rPr lang="zh-CN" altLang="en-US" sz="1800" dirty="0"/>
              <a:t>生产的保持</a:t>
            </a:r>
            <a:r>
              <a:rPr lang="zh-CN" altLang="en-US" sz="1800" dirty="0" smtClean="0"/>
              <a:t>一致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4" y="3329340"/>
            <a:ext cx="9132015" cy="24732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659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63819" y="1931350"/>
            <a:ext cx="5537299" cy="2589376"/>
          </a:xfrm>
        </p:spPr>
        <p:txBody>
          <a:bodyPr/>
          <a:lstStyle/>
          <a:p>
            <a:r>
              <a:rPr lang="zh-CN" altLang="en-US" dirty="0" smtClean="0"/>
              <a:t>消息集成</a:t>
            </a:r>
            <a:endParaRPr lang="en-US" altLang="zh-CN" dirty="0" smtClean="0"/>
          </a:p>
          <a:p>
            <a:r>
              <a:rPr lang="en-US" altLang="zh-CN" dirty="0" err="1" smtClean="0"/>
              <a:t>RESTFul</a:t>
            </a:r>
            <a:r>
              <a:rPr lang="zh-CN" altLang="en-US" dirty="0" smtClean="0"/>
              <a:t>集成</a:t>
            </a:r>
            <a:endParaRPr lang="en-US" altLang="zh-CN" dirty="0" smtClean="0"/>
          </a:p>
          <a:p>
            <a:r>
              <a:rPr lang="zh-CN" altLang="en-US" dirty="0" smtClean="0"/>
              <a:t>接口平台</a:t>
            </a:r>
            <a:endParaRPr lang="en-US" altLang="zh-CN" dirty="0" smtClean="0"/>
          </a:p>
          <a:p>
            <a:r>
              <a:rPr lang="zh-CN" altLang="en-US" dirty="0" smtClean="0"/>
              <a:t>后续</a:t>
            </a:r>
            <a:r>
              <a:rPr lang="zh-CN" altLang="en-US" dirty="0"/>
              <a:t>培训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7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253531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/>
              <a:t>-</a:t>
            </a:r>
            <a:r>
              <a:rPr lang="en-US" altLang="zh-CN" dirty="0" err="1"/>
              <a:t>RabbitMQ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339" y="934290"/>
            <a:ext cx="11427667" cy="892552"/>
          </a:xfrm>
        </p:spPr>
        <p:txBody>
          <a:bodyPr/>
          <a:lstStyle/>
          <a:p>
            <a:r>
              <a:rPr lang="zh-CN" altLang="en-US" dirty="0" smtClean="0"/>
              <a:t>本平台采用</a:t>
            </a:r>
            <a:r>
              <a:rPr lang="zh-CN" altLang="en-US" dirty="0"/>
              <a:t>主题模式。对于生产者，将消息发送至不同环境的交换机。对于消费者，绑定不同的环境的队列接收消息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1886663"/>
            <a:ext cx="5870508" cy="23675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86940"/>
              </p:ext>
            </p:extLst>
          </p:nvPr>
        </p:nvGraphicFramePr>
        <p:xfrm>
          <a:off x="6261576" y="1886663"/>
          <a:ext cx="5642715" cy="4018482"/>
        </p:xfrm>
        <a:graphic>
          <a:graphicData uri="http://schemas.openxmlformats.org/drawingml/2006/table">
            <a:tbl>
              <a:tblPr/>
              <a:tblGrid>
                <a:gridCol w="720338">
                  <a:extLst>
                    <a:ext uri="{9D8B030D-6E8A-4147-A177-3AD203B41FA5}">
                      <a16:colId xmlns:a16="http://schemas.microsoft.com/office/drawing/2014/main" val="4091134155"/>
                    </a:ext>
                  </a:extLst>
                </a:gridCol>
                <a:gridCol w="1068224">
                  <a:extLst>
                    <a:ext uri="{9D8B030D-6E8A-4147-A177-3AD203B41FA5}">
                      <a16:colId xmlns:a16="http://schemas.microsoft.com/office/drawing/2014/main" val="3151086286"/>
                    </a:ext>
                  </a:extLst>
                </a:gridCol>
                <a:gridCol w="1350236">
                  <a:extLst>
                    <a:ext uri="{9D8B030D-6E8A-4147-A177-3AD203B41FA5}">
                      <a16:colId xmlns:a16="http://schemas.microsoft.com/office/drawing/2014/main" val="48357506"/>
                    </a:ext>
                  </a:extLst>
                </a:gridCol>
                <a:gridCol w="1247686">
                  <a:extLst>
                    <a:ext uri="{9D8B030D-6E8A-4147-A177-3AD203B41FA5}">
                      <a16:colId xmlns:a16="http://schemas.microsoft.com/office/drawing/2014/main" val="1632423092"/>
                    </a:ext>
                  </a:extLst>
                </a:gridCol>
                <a:gridCol w="1256231">
                  <a:extLst>
                    <a:ext uri="{9D8B030D-6E8A-4147-A177-3AD203B41FA5}">
                      <a16:colId xmlns:a16="http://schemas.microsoft.com/office/drawing/2014/main" val="478811370"/>
                    </a:ext>
                  </a:extLst>
                </a:gridCol>
              </a:tblGrid>
              <a:tr h="4464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环境类型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服务地址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交换机名称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队列名称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队列描述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89029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开发环境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172.16.20.121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exchange.topic.dev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queue.portal.dev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门户开发环境队列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25512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queue.ams.dev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资产开发环境队列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06604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综测环境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172.16.20.121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exchange.topic.sit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queue.portal.sit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门户综测环境队列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95246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queue.ams.sit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资产综测环境队列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224814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业测环境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172.26.150.148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exchange.topic.uat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queue.portal.uat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门户业测环境队列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61077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queue.ams.uat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资产业测环境队列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103385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正式环境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172.26.150.160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exchange.topic.prod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queue.portal.prod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门户正式环境队列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198084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queue.ams.prod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资产正式环境队列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376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7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253531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/>
              <a:t>-</a:t>
            </a:r>
            <a:r>
              <a:rPr lang="en-US" altLang="zh-CN" dirty="0" err="1"/>
              <a:t>RabbitMQ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59927"/>
            <a:ext cx="7917313" cy="453650"/>
          </a:xfrm>
        </p:spPr>
        <p:txBody>
          <a:bodyPr/>
          <a:lstStyle/>
          <a:p>
            <a:r>
              <a:rPr lang="zh-CN" altLang="en-US" b="1" dirty="0"/>
              <a:t>命名</a:t>
            </a:r>
            <a:r>
              <a:rPr lang="zh-CN" altLang="en-US" b="1" dirty="0" smtClean="0"/>
              <a:t>规则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397596"/>
              </p:ext>
            </p:extLst>
          </p:nvPr>
        </p:nvGraphicFramePr>
        <p:xfrm>
          <a:off x="674965" y="1580971"/>
          <a:ext cx="10913132" cy="4486545"/>
        </p:xfrm>
        <a:graphic>
          <a:graphicData uri="http://schemas.openxmlformats.org/drawingml/2006/table">
            <a:tbl>
              <a:tblPr/>
              <a:tblGrid>
                <a:gridCol w="1546942">
                  <a:extLst>
                    <a:ext uri="{9D8B030D-6E8A-4147-A177-3AD203B41FA5}">
                      <a16:colId xmlns:a16="http://schemas.microsoft.com/office/drawing/2014/main" val="1931536238"/>
                    </a:ext>
                  </a:extLst>
                </a:gridCol>
                <a:gridCol w="2333001">
                  <a:extLst>
                    <a:ext uri="{9D8B030D-6E8A-4147-A177-3AD203B41FA5}">
                      <a16:colId xmlns:a16="http://schemas.microsoft.com/office/drawing/2014/main" val="1311157007"/>
                    </a:ext>
                  </a:extLst>
                </a:gridCol>
                <a:gridCol w="2162086">
                  <a:extLst>
                    <a:ext uri="{9D8B030D-6E8A-4147-A177-3AD203B41FA5}">
                      <a16:colId xmlns:a16="http://schemas.microsoft.com/office/drawing/2014/main" val="301567500"/>
                    </a:ext>
                  </a:extLst>
                </a:gridCol>
                <a:gridCol w="4871103">
                  <a:extLst>
                    <a:ext uri="{9D8B030D-6E8A-4147-A177-3AD203B41FA5}">
                      <a16:colId xmlns:a16="http://schemas.microsoft.com/office/drawing/2014/main" val="3831174693"/>
                    </a:ext>
                  </a:extLst>
                </a:gridCol>
              </a:tblGrid>
              <a:tr h="4985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命名规范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示例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63926"/>
                  </a:ext>
                </a:extLst>
              </a:tr>
              <a:tr h="4985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公司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主题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fsl.hr.org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FSL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人事领域的部门数据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259260"/>
                  </a:ext>
                </a:extLst>
              </a:tr>
              <a:tr h="4985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路由键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公司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主题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目标系统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fsl.hr.org.portal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点对点，将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FSL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HR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数据的组织数据发送至个人门户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205342"/>
                  </a:ext>
                </a:extLst>
              </a:tr>
              <a:tr h="4985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路由键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公司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主题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.*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fsl.sys.dict.*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广播，将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FSL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的数据字典数据发送至所有系统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456423"/>
                  </a:ext>
                </a:extLst>
              </a:tr>
              <a:tr h="4985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交换机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exchange.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环境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exchange.topic.dev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开发环境交换机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153410"/>
                  </a:ext>
                </a:extLst>
              </a:tr>
              <a:tr h="4985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队列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queue.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环境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queue.portal.sit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门户综测队列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177406"/>
                  </a:ext>
                </a:extLst>
              </a:tr>
              <a:tr h="4985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绑定键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公司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主题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目标系统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fsl.hr.org.portal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点对点，个人门户接收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FSL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HR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数据的组织数据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880955"/>
                  </a:ext>
                </a:extLst>
              </a:tr>
              <a:tr h="4985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绑定键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#.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目标系统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#.portal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点对点，个人门户接收所有发送到本系统的数据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996855"/>
                  </a:ext>
                </a:extLst>
              </a:tr>
              <a:tr h="4985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绑定键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#.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.*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#.dict.*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广播，个人门户接收所有的数据字典数据</a:t>
                      </a:r>
                    </a:p>
                  </a:txBody>
                  <a:tcPr marL="6958" marR="6958" marT="69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2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087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253531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/>
              <a:t>-</a:t>
            </a:r>
            <a:r>
              <a:rPr lang="en-US" altLang="zh-CN" dirty="0" err="1"/>
              <a:t>RabbitMQ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732224"/>
            <a:ext cx="7917313" cy="453650"/>
          </a:xfrm>
        </p:spPr>
        <p:txBody>
          <a:bodyPr/>
          <a:lstStyle/>
          <a:p>
            <a:r>
              <a:rPr lang="zh-CN" altLang="en-US" dirty="0"/>
              <a:t>数据持久化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71973"/>
              </p:ext>
            </p:extLst>
          </p:nvPr>
        </p:nvGraphicFramePr>
        <p:xfrm>
          <a:off x="674964" y="1293936"/>
          <a:ext cx="7554636" cy="1524048"/>
        </p:xfrm>
        <a:graphic>
          <a:graphicData uri="http://schemas.openxmlformats.org/drawingml/2006/table">
            <a:tbl>
              <a:tblPr/>
              <a:tblGrid>
                <a:gridCol w="2518212">
                  <a:extLst>
                    <a:ext uri="{9D8B030D-6E8A-4147-A177-3AD203B41FA5}">
                      <a16:colId xmlns:a16="http://schemas.microsoft.com/office/drawing/2014/main" val="1536970634"/>
                    </a:ext>
                  </a:extLst>
                </a:gridCol>
                <a:gridCol w="2518212">
                  <a:extLst>
                    <a:ext uri="{9D8B030D-6E8A-4147-A177-3AD203B41FA5}">
                      <a16:colId xmlns:a16="http://schemas.microsoft.com/office/drawing/2014/main" val="1635630175"/>
                    </a:ext>
                  </a:extLst>
                </a:gridCol>
                <a:gridCol w="2518212">
                  <a:extLst>
                    <a:ext uri="{9D8B030D-6E8A-4147-A177-3AD203B41FA5}">
                      <a16:colId xmlns:a16="http://schemas.microsoft.com/office/drawing/2014/main" val="3544024997"/>
                    </a:ext>
                  </a:extLst>
                </a:gridCol>
              </a:tblGrid>
              <a:tr h="38101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属性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05046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消息持久化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MessageProperties.PERSISTENT_TEXT_PLAIN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确保消息始终能从硬盘恢复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99346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交换机持久化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durable:true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确保交换机始终能从硬盘恢复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04898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队列持久化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durable:true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确保队列始终能从硬盘恢复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30189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527530"/>
              </p:ext>
            </p:extLst>
          </p:nvPr>
        </p:nvGraphicFramePr>
        <p:xfrm>
          <a:off x="674965" y="5059111"/>
          <a:ext cx="5888205" cy="1048464"/>
        </p:xfrm>
        <a:graphic>
          <a:graphicData uri="http://schemas.openxmlformats.org/drawingml/2006/table">
            <a:tbl>
              <a:tblPr/>
              <a:tblGrid>
                <a:gridCol w="1962735">
                  <a:extLst>
                    <a:ext uri="{9D8B030D-6E8A-4147-A177-3AD203B41FA5}">
                      <a16:colId xmlns:a16="http://schemas.microsoft.com/office/drawing/2014/main" val="2795222771"/>
                    </a:ext>
                  </a:extLst>
                </a:gridCol>
                <a:gridCol w="1962735">
                  <a:extLst>
                    <a:ext uri="{9D8B030D-6E8A-4147-A177-3AD203B41FA5}">
                      <a16:colId xmlns:a16="http://schemas.microsoft.com/office/drawing/2014/main" val="384291"/>
                    </a:ext>
                  </a:extLst>
                </a:gridCol>
                <a:gridCol w="1962735">
                  <a:extLst>
                    <a:ext uri="{9D8B030D-6E8A-4147-A177-3AD203B41FA5}">
                      <a16:colId xmlns:a16="http://schemas.microsoft.com/office/drawing/2014/main" val="1143364237"/>
                    </a:ext>
                  </a:extLst>
                </a:gridCol>
              </a:tblGrid>
              <a:tr h="3588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属性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493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生产者确认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confirmSelect→waitForConfirms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只有成功发送并返回后，才会认为消息发送成功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1691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消费者确认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autoAck=false→basicAck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只有成功消费并返回后，才会认为消息消费成功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064704"/>
                  </a:ext>
                </a:extLst>
              </a:tr>
            </a:tbl>
          </a:graphicData>
        </a:graphic>
      </p:graphicFrame>
      <p:sp>
        <p:nvSpPr>
          <p:cNvPr id="6" name="副标题 2"/>
          <p:cNvSpPr txBox="1">
            <a:spLocks/>
          </p:cNvSpPr>
          <p:nvPr/>
        </p:nvSpPr>
        <p:spPr>
          <a:xfrm>
            <a:off x="674965" y="4364649"/>
            <a:ext cx="7917313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数据可靠性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00" y="4364649"/>
            <a:ext cx="4586645" cy="1742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0653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352917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RabbitMQ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7317" y="985564"/>
            <a:ext cx="7917313" cy="982000"/>
          </a:xfrm>
        </p:spPr>
        <p:txBody>
          <a:bodyPr/>
          <a:lstStyle/>
          <a:p>
            <a:r>
              <a:rPr lang="zh-CN" altLang="en-US" b="1" dirty="0"/>
              <a:t>参数配置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config.properties</a:t>
            </a:r>
            <a:r>
              <a:rPr lang="zh-CN" altLang="en-US" dirty="0"/>
              <a:t>里面配置如下参数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48667"/>
              </p:ext>
            </p:extLst>
          </p:nvPr>
        </p:nvGraphicFramePr>
        <p:xfrm>
          <a:off x="367317" y="2333000"/>
          <a:ext cx="4882569" cy="3726567"/>
        </p:xfrm>
        <a:graphic>
          <a:graphicData uri="http://schemas.openxmlformats.org/drawingml/2006/table">
            <a:tbl>
              <a:tblPr/>
              <a:tblGrid>
                <a:gridCol w="2207890">
                  <a:extLst>
                    <a:ext uri="{9D8B030D-6E8A-4147-A177-3AD203B41FA5}">
                      <a16:colId xmlns:a16="http://schemas.microsoft.com/office/drawing/2014/main" val="2043255660"/>
                    </a:ext>
                  </a:extLst>
                </a:gridCol>
                <a:gridCol w="2674679">
                  <a:extLst>
                    <a:ext uri="{9D8B030D-6E8A-4147-A177-3AD203B41FA5}">
                      <a16:colId xmlns:a16="http://schemas.microsoft.com/office/drawing/2014/main" val="1026617791"/>
                    </a:ext>
                  </a:extLst>
                </a:gridCol>
              </a:tblGrid>
              <a:tr h="4140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</a:p>
                  </a:txBody>
                  <a:tcPr marL="8097" marR="8097" marT="80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含义</a:t>
                      </a:r>
                    </a:p>
                  </a:txBody>
                  <a:tcPr marL="8097" marR="8097" marT="80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508904"/>
                  </a:ext>
                </a:extLst>
              </a:tr>
              <a:tr h="4140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rabbit.mq.open</a:t>
                      </a:r>
                    </a:p>
                  </a:txBody>
                  <a:tcPr marL="8097" marR="8097" marT="80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rabbitmq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服务是否开启，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Y/N</a:t>
                      </a:r>
                    </a:p>
                  </a:txBody>
                  <a:tcPr marL="8097" marR="8097" marT="80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916261"/>
                  </a:ext>
                </a:extLst>
              </a:tr>
              <a:tr h="4140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rabbit.mq.host</a:t>
                      </a:r>
                    </a:p>
                  </a:txBody>
                  <a:tcPr marL="8097" marR="8097" marT="80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rabbitmq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服务的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ip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地址</a:t>
                      </a:r>
                    </a:p>
                  </a:txBody>
                  <a:tcPr marL="8097" marR="8097" marT="80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18588"/>
                  </a:ext>
                </a:extLst>
              </a:tr>
              <a:tr h="4140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rabbit.mq.port</a:t>
                      </a:r>
                    </a:p>
                  </a:txBody>
                  <a:tcPr marL="8097" marR="8097" marT="80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rabbitmq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服务的端口</a:t>
                      </a:r>
                    </a:p>
                  </a:txBody>
                  <a:tcPr marL="8097" marR="8097" marT="80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95033"/>
                  </a:ext>
                </a:extLst>
              </a:tr>
              <a:tr h="4140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rabbit.mq.username</a:t>
                      </a:r>
                    </a:p>
                  </a:txBody>
                  <a:tcPr marL="8097" marR="8097" marT="80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rabbitmq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服务的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username</a:t>
                      </a:r>
                    </a:p>
                  </a:txBody>
                  <a:tcPr marL="8097" marR="8097" marT="80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027770"/>
                  </a:ext>
                </a:extLst>
              </a:tr>
              <a:tr h="4140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rabbit.mq.password</a:t>
                      </a:r>
                    </a:p>
                  </a:txBody>
                  <a:tcPr marL="8097" marR="8097" marT="80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rabbitmq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服务的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password</a:t>
                      </a:r>
                    </a:p>
                  </a:txBody>
                  <a:tcPr marL="8097" marR="8097" marT="80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10583"/>
                  </a:ext>
                </a:extLst>
              </a:tr>
              <a:tr h="4140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rabbit.mq.exchange</a:t>
                      </a:r>
                    </a:p>
                  </a:txBody>
                  <a:tcPr marL="8097" marR="8097" marT="80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当作为生产者时，本系统默认绑定的交换机</a:t>
                      </a:r>
                    </a:p>
                  </a:txBody>
                  <a:tcPr marL="8097" marR="8097" marT="80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283011"/>
                  </a:ext>
                </a:extLst>
              </a:tr>
              <a:tr h="4140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rabbit.mq.queue</a:t>
                      </a:r>
                    </a:p>
                  </a:txBody>
                  <a:tcPr marL="8097" marR="8097" marT="80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当作为消费者时，本系统默认绑定的队列名</a:t>
                      </a:r>
                    </a:p>
                  </a:txBody>
                  <a:tcPr marL="8097" marR="8097" marT="80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3934"/>
                  </a:ext>
                </a:extLst>
              </a:tr>
              <a:tr h="4140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rabbit.mq.queue.concurrency</a:t>
                      </a:r>
                    </a:p>
                  </a:txBody>
                  <a:tcPr marL="8097" marR="8097" marT="80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并发消费的消费者数量，默认为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</a:t>
                      </a:r>
                    </a:p>
                  </a:txBody>
                  <a:tcPr marL="8097" marR="8097" marT="80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248871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142" y="2332999"/>
            <a:ext cx="6472458" cy="37265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85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253531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/>
              <a:t>-</a:t>
            </a:r>
            <a:r>
              <a:rPr lang="en-US" altLang="zh-CN" dirty="0" err="1"/>
              <a:t>RabbitMQ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05248"/>
            <a:ext cx="7917313" cy="982000"/>
          </a:xfrm>
        </p:spPr>
        <p:txBody>
          <a:bodyPr/>
          <a:lstStyle/>
          <a:p>
            <a:r>
              <a:rPr lang="zh-CN" altLang="en-US" b="1" dirty="0"/>
              <a:t>数据交换格式</a:t>
            </a:r>
          </a:p>
          <a:p>
            <a:r>
              <a:rPr lang="zh-CN" altLang="en-US" dirty="0"/>
              <a:t>使用统一的消息交换格式：</a:t>
            </a:r>
            <a:r>
              <a:rPr lang="en-US" altLang="zh-CN" dirty="0" err="1"/>
              <a:t>com.fsl.lcp.mq.vo.RabbitMqVo</a:t>
            </a:r>
            <a:r>
              <a:rPr lang="en-US" altLang="zh-CN" dirty="0"/>
              <a:t>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179293"/>
              </p:ext>
            </p:extLst>
          </p:nvPr>
        </p:nvGraphicFramePr>
        <p:xfrm>
          <a:off x="674964" y="2644524"/>
          <a:ext cx="10776399" cy="3405900"/>
        </p:xfrm>
        <a:graphic>
          <a:graphicData uri="http://schemas.openxmlformats.org/drawingml/2006/table">
            <a:tbl>
              <a:tblPr/>
              <a:tblGrid>
                <a:gridCol w="1589672">
                  <a:extLst>
                    <a:ext uri="{9D8B030D-6E8A-4147-A177-3AD203B41FA5}">
                      <a16:colId xmlns:a16="http://schemas.microsoft.com/office/drawing/2014/main" val="4035877199"/>
                    </a:ext>
                  </a:extLst>
                </a:gridCol>
                <a:gridCol w="1555334">
                  <a:extLst>
                    <a:ext uri="{9D8B030D-6E8A-4147-A177-3AD203B41FA5}">
                      <a16:colId xmlns:a16="http://schemas.microsoft.com/office/drawing/2014/main" val="4162853681"/>
                    </a:ext>
                  </a:extLst>
                </a:gridCol>
                <a:gridCol w="7631393">
                  <a:extLst>
                    <a:ext uri="{9D8B030D-6E8A-4147-A177-3AD203B41FA5}">
                      <a16:colId xmlns:a16="http://schemas.microsoft.com/office/drawing/2014/main" val="2244981581"/>
                    </a:ext>
                  </a:extLst>
                </a:gridCol>
              </a:tblGrid>
              <a:tr h="5676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12695"/>
                  </a:ext>
                </a:extLst>
              </a:tr>
              <a:tr h="56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消息类型主键，请参照规范命名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667399"/>
                  </a:ext>
                </a:extLst>
              </a:tr>
              <a:tr h="56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sourceSystem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消息来源系统编码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938688"/>
                  </a:ext>
                </a:extLst>
              </a:tr>
              <a:tr h="56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sendTime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消息发送时间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163635"/>
                  </a:ext>
                </a:extLst>
              </a:tr>
              <a:tr h="56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optionType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消息动作类型：插入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: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ADD；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更新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: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UPDATE；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删除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: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DELETE；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手工分发：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DISTRIBUTE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309199"/>
                  </a:ext>
                </a:extLst>
              </a:tr>
              <a:tr h="56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消息实体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960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182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253531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/>
              <a:t>-</a:t>
            </a:r>
            <a:r>
              <a:rPr lang="en-US" altLang="zh-CN" dirty="0" err="1"/>
              <a:t>RabbitMQ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811393"/>
            <a:ext cx="7917313" cy="453650"/>
          </a:xfrm>
        </p:spPr>
        <p:txBody>
          <a:bodyPr/>
          <a:lstStyle/>
          <a:p>
            <a:r>
              <a:rPr lang="zh-CN" altLang="en-US" b="1" dirty="0" smtClean="0"/>
              <a:t>生产者：</a:t>
            </a:r>
            <a:r>
              <a:rPr lang="en-US" altLang="zh-CN" dirty="0" err="1" smtClean="0"/>
              <a:t>com.fsl.lcp.mq.producer.RabbitMqProducer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1390241"/>
            <a:ext cx="8538075" cy="47712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1604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253531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/>
              <a:t>-</a:t>
            </a:r>
            <a:r>
              <a:rPr lang="en-US" altLang="zh-CN" dirty="0" err="1"/>
              <a:t>RabbitMQ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51381"/>
            <a:ext cx="7917313" cy="453650"/>
          </a:xfrm>
        </p:spPr>
        <p:txBody>
          <a:bodyPr/>
          <a:lstStyle/>
          <a:p>
            <a:r>
              <a:rPr lang="en-US" altLang="zh-CN" b="1" dirty="0"/>
              <a:t>API</a:t>
            </a:r>
            <a:r>
              <a:rPr lang="zh-CN" altLang="en-US" b="1" dirty="0" smtClean="0"/>
              <a:t>说明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470533"/>
              </p:ext>
            </p:extLst>
          </p:nvPr>
        </p:nvGraphicFramePr>
        <p:xfrm>
          <a:off x="674965" y="1569250"/>
          <a:ext cx="10673697" cy="4575186"/>
        </p:xfrm>
        <a:graphic>
          <a:graphicData uri="http://schemas.openxmlformats.org/drawingml/2006/table">
            <a:tbl>
              <a:tblPr/>
              <a:tblGrid>
                <a:gridCol w="2674986">
                  <a:extLst>
                    <a:ext uri="{9D8B030D-6E8A-4147-A177-3AD203B41FA5}">
                      <a16:colId xmlns:a16="http://schemas.microsoft.com/office/drawing/2014/main" val="2422031634"/>
                    </a:ext>
                  </a:extLst>
                </a:gridCol>
                <a:gridCol w="4440812">
                  <a:extLst>
                    <a:ext uri="{9D8B030D-6E8A-4147-A177-3AD203B41FA5}">
                      <a16:colId xmlns:a16="http://schemas.microsoft.com/office/drawing/2014/main" val="1855136099"/>
                    </a:ext>
                  </a:extLst>
                </a:gridCol>
                <a:gridCol w="3557899">
                  <a:extLst>
                    <a:ext uri="{9D8B030D-6E8A-4147-A177-3AD203B41FA5}">
                      <a16:colId xmlns:a16="http://schemas.microsoft.com/office/drawing/2014/main" val="64922992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方法名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方法说明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55628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sendMessage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进行消息发送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48241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含义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9911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exchange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mq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交换机名称，请参照规范命名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2029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routingKey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路由规则，请参照规范命名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15064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message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com.fsl.lcp.mq.vo.RabbitMqVo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消息实体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20699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属性名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属性说明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51822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ComfirmCallBack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消息是否成功发送到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mq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服务器的回调处理接口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75172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含义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60019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correlationData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org.springframework.amqp.rabbit.support.CorrelationData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里面有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redis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存原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vo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数据的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key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82408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ack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boolean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消息发送成功还是失败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true/false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4342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cause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失败原因信息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00972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vo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com.fsl.lcp.mq.vo.RabbitMqVo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原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vo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6342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属性名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属性说明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48185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ReturnCallBack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消息是否成功发送到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mq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队列的回调处理接口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97969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含义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7728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message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org.springframework.amqp.core.Message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原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mq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53085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replyCode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int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回复码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31183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replyText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回复信息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59164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exchange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交换机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33655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routingKey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路由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key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11961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vo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com.fsl.lcp.mq.vo.RabbitMqVo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原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vo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</a:t>
                      </a:r>
                    </a:p>
                  </a:txBody>
                  <a:tcPr marL="4457" marR="4457" marT="4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285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924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253531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/>
              <a:t>-</a:t>
            </a:r>
            <a:r>
              <a:rPr lang="en-US" altLang="zh-CN" dirty="0" err="1"/>
              <a:t>RabbitMQ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814648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示例代码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1346811"/>
            <a:ext cx="7639698" cy="48244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11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253531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/>
              <a:t>-</a:t>
            </a:r>
            <a:r>
              <a:rPr lang="en-US" altLang="zh-CN" dirty="0" err="1"/>
              <a:t>RabbitMQ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8924" y="1053930"/>
            <a:ext cx="5682954" cy="4750018"/>
          </a:xfrm>
        </p:spPr>
        <p:txBody>
          <a:bodyPr/>
          <a:lstStyle/>
          <a:p>
            <a:r>
              <a:rPr lang="zh-CN" altLang="en-US" b="1" dirty="0"/>
              <a:t>消费者</a:t>
            </a:r>
          </a:p>
          <a:p>
            <a:r>
              <a:rPr lang="zh-CN" altLang="en-US" dirty="0"/>
              <a:t>系统基于统一数据交换格式中的</a:t>
            </a:r>
            <a:r>
              <a:rPr lang="en-US" altLang="zh-CN" dirty="0"/>
              <a:t>key</a:t>
            </a:r>
            <a:r>
              <a:rPr lang="zh-CN" altLang="en-US" dirty="0"/>
              <a:t>属性查找对应的消息处理服务。消息处理服务需实现实现</a:t>
            </a:r>
            <a:r>
              <a:rPr lang="en-US" altLang="zh-CN" dirty="0" err="1"/>
              <a:t>com.fsl.lcp.mq.service.MqHandleService</a:t>
            </a:r>
            <a:r>
              <a:rPr lang="zh-CN" altLang="en-US" dirty="0"/>
              <a:t>接口，参考下面</a:t>
            </a:r>
            <a:r>
              <a:rPr lang="en-US" altLang="zh-CN" dirty="0"/>
              <a:t>xml</a:t>
            </a:r>
            <a:r>
              <a:rPr lang="zh-CN" altLang="en-US" dirty="0"/>
              <a:t>中</a:t>
            </a:r>
            <a:r>
              <a:rPr lang="en-US" altLang="zh-CN" dirty="0" err="1"/>
              <a:t>mdmDataHandleService</a:t>
            </a:r>
            <a:r>
              <a:rPr lang="zh-CN" altLang="en-US" dirty="0"/>
              <a:t>的配置。</a:t>
            </a:r>
            <a:br>
              <a:rPr lang="zh-CN" altLang="en-US" dirty="0"/>
            </a:br>
            <a:r>
              <a:rPr lang="zh-CN" altLang="en-US" dirty="0"/>
              <a:t>如果同一条消息需要使用多个消费者来处理，则可以参考下面的 </a:t>
            </a:r>
            <a:r>
              <a:rPr lang="en-US" altLang="zh-CN" dirty="0"/>
              <a:t>key=“</a:t>
            </a:r>
            <a:r>
              <a:rPr lang="en-US" altLang="zh-CN" dirty="0" err="1"/>
              <a:t>fsl.hr.dept</a:t>
            </a:r>
            <a:r>
              <a:rPr lang="en-US" altLang="zh-CN" dirty="0"/>
              <a:t>” </a:t>
            </a:r>
            <a:r>
              <a:rPr lang="zh-CN" altLang="en-US" dirty="0"/>
              <a:t>的配置，将会依次调用两个</a:t>
            </a:r>
            <a:r>
              <a:rPr lang="en-US" altLang="zh-CN" dirty="0" smtClean="0"/>
              <a:t>service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手动</a:t>
            </a:r>
            <a:r>
              <a:rPr lang="en-US" altLang="zh-CN" dirty="0" err="1"/>
              <a:t>ack</a:t>
            </a:r>
            <a:r>
              <a:rPr lang="zh-CN" altLang="en-US" dirty="0"/>
              <a:t>：队列需要加入如下属性 </a:t>
            </a:r>
            <a:r>
              <a:rPr lang="en-US" altLang="zh-CN" dirty="0"/>
              <a:t>acknowledge=“manual</a:t>
            </a:r>
            <a:r>
              <a:rPr lang="en-US" altLang="zh-CN" dirty="0" smtClean="0"/>
              <a:t>”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349" y="841747"/>
            <a:ext cx="5400943" cy="52991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81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253531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/>
              <a:t>-</a:t>
            </a:r>
            <a:r>
              <a:rPr lang="en-US" altLang="zh-CN" dirty="0" err="1"/>
              <a:t>RabbitMQ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71022"/>
            <a:ext cx="10981499" cy="1420902"/>
          </a:xfrm>
        </p:spPr>
        <p:txBody>
          <a:bodyPr/>
          <a:lstStyle/>
          <a:p>
            <a:r>
              <a:rPr lang="zh-CN" altLang="en-US" b="1" dirty="0"/>
              <a:t>示例代码</a:t>
            </a:r>
          </a:p>
          <a:p>
            <a:r>
              <a:rPr lang="en-US" altLang="zh-CN" dirty="0"/>
              <a:t>service</a:t>
            </a:r>
            <a:r>
              <a:rPr lang="zh-CN" altLang="en-US" dirty="0"/>
              <a:t>不需要</a:t>
            </a:r>
            <a:r>
              <a:rPr lang="en-US" altLang="zh-CN" dirty="0"/>
              <a:t>@Service</a:t>
            </a:r>
            <a:r>
              <a:rPr lang="zh-CN" altLang="en-US" dirty="0"/>
              <a:t>注解。当返回值为</a:t>
            </a:r>
            <a:r>
              <a:rPr lang="en-US" altLang="zh-CN" dirty="0"/>
              <a:t>false</a:t>
            </a:r>
            <a:r>
              <a:rPr lang="zh-CN" altLang="en-US" dirty="0"/>
              <a:t>时，不会提交</a:t>
            </a:r>
            <a:r>
              <a:rPr lang="en-US" altLang="zh-CN" dirty="0" err="1"/>
              <a:t>ack</a:t>
            </a:r>
            <a:r>
              <a:rPr lang="zh-CN" altLang="en-US" dirty="0"/>
              <a:t>，消息将回到</a:t>
            </a:r>
            <a:r>
              <a:rPr lang="en-US" altLang="zh-CN" dirty="0" err="1"/>
              <a:t>mq</a:t>
            </a:r>
            <a:r>
              <a:rPr lang="zh-CN" altLang="en-US" dirty="0"/>
              <a:t>服务器</a:t>
            </a:r>
            <a:r>
              <a:rPr lang="zh-CN" altLang="en-US" dirty="0" smtClean="0"/>
              <a:t>队列开头，</a:t>
            </a:r>
            <a:r>
              <a:rPr lang="zh-CN" altLang="en-US" dirty="0"/>
              <a:t>等待下次消费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2663038"/>
            <a:ext cx="7255532" cy="3476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292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1592546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10024370" cy="492443"/>
          </a:xfrm>
        </p:spPr>
        <p:txBody>
          <a:bodyPr/>
          <a:lstStyle/>
          <a:p>
            <a:r>
              <a:rPr lang="en-US" altLang="zh-CN" dirty="0" smtClean="0"/>
              <a:t>LCP</a:t>
            </a:r>
            <a:r>
              <a:rPr lang="zh-CN" altLang="en-US" dirty="0" smtClean="0"/>
              <a:t>集成了三</a:t>
            </a:r>
            <a:r>
              <a:rPr lang="zh-CN" altLang="en-US" dirty="0"/>
              <a:t>种消息机制：</a:t>
            </a:r>
            <a:r>
              <a:rPr lang="en-US" altLang="zh-CN" dirty="0" err="1"/>
              <a:t>WebSockets</a:t>
            </a:r>
            <a:r>
              <a:rPr lang="zh-CN" altLang="en-US" dirty="0"/>
              <a:t>消息，</a:t>
            </a:r>
            <a:r>
              <a:rPr lang="en-US" altLang="zh-CN" dirty="0" err="1"/>
              <a:t>Redis</a:t>
            </a:r>
            <a:r>
              <a:rPr lang="zh-CN" altLang="en-US" dirty="0"/>
              <a:t>消息，</a:t>
            </a:r>
            <a:r>
              <a:rPr lang="en-US" altLang="zh-CN" dirty="0" err="1"/>
              <a:t>RabbitMQ</a:t>
            </a:r>
            <a:r>
              <a:rPr lang="zh-CN" altLang="en-US" dirty="0"/>
              <a:t>消息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69" y="2837204"/>
            <a:ext cx="2124226" cy="1594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4" t="6735" r="32610" b="14729"/>
          <a:stretch/>
        </p:blipFill>
        <p:spPr>
          <a:xfrm>
            <a:off x="4953652" y="2835791"/>
            <a:ext cx="1727201" cy="15963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10" y="2835791"/>
            <a:ext cx="2146357" cy="15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99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253531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/>
              <a:t>-</a:t>
            </a:r>
            <a:r>
              <a:rPr lang="en-US" altLang="zh-CN" dirty="0" err="1"/>
              <a:t>RabbitMQ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19747"/>
            <a:ext cx="7917313" cy="982000"/>
          </a:xfrm>
        </p:spPr>
        <p:txBody>
          <a:bodyPr/>
          <a:lstStyle/>
          <a:p>
            <a:r>
              <a:rPr lang="zh-CN" altLang="en-US" b="1" dirty="0"/>
              <a:t>日志管理</a:t>
            </a:r>
          </a:p>
          <a:p>
            <a:r>
              <a:rPr lang="zh-CN" altLang="en-US" dirty="0"/>
              <a:t>系统会自动记录接口调用日志，方便问题查看和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67" y="2222849"/>
            <a:ext cx="8770858" cy="395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4064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253531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/>
              <a:t>-</a:t>
            </a:r>
            <a:r>
              <a:rPr lang="en-US" altLang="zh-CN" dirty="0" err="1"/>
              <a:t>RabbitMQ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25744"/>
            <a:ext cx="7917313" cy="1020792"/>
          </a:xfrm>
        </p:spPr>
        <p:txBody>
          <a:bodyPr/>
          <a:lstStyle/>
          <a:p>
            <a:r>
              <a:rPr lang="zh-CN" altLang="en-US" dirty="0" smtClean="0"/>
              <a:t>内置服务目录</a:t>
            </a:r>
            <a:endParaRPr lang="en-US" altLang="zh-CN" dirty="0" smtClean="0"/>
          </a:p>
          <a:p>
            <a:r>
              <a:rPr lang="en-US" altLang="zh-CN" dirty="0" smtClean="0"/>
              <a:t>LCP</a:t>
            </a:r>
            <a:r>
              <a:rPr lang="zh-CN" altLang="en-US" dirty="0" smtClean="0"/>
              <a:t>平台：消费者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11543"/>
              </p:ext>
            </p:extLst>
          </p:nvPr>
        </p:nvGraphicFramePr>
        <p:xfrm>
          <a:off x="786209" y="2087699"/>
          <a:ext cx="7648490" cy="4090912"/>
        </p:xfrm>
        <a:graphic>
          <a:graphicData uri="http://schemas.openxmlformats.org/drawingml/2006/table">
            <a:tbl>
              <a:tblPr/>
              <a:tblGrid>
                <a:gridCol w="3824245">
                  <a:extLst>
                    <a:ext uri="{9D8B030D-6E8A-4147-A177-3AD203B41FA5}">
                      <a16:colId xmlns:a16="http://schemas.microsoft.com/office/drawing/2014/main" val="1553977357"/>
                    </a:ext>
                  </a:extLst>
                </a:gridCol>
                <a:gridCol w="3824245">
                  <a:extLst>
                    <a:ext uri="{9D8B030D-6E8A-4147-A177-3AD203B41FA5}">
                      <a16:colId xmlns:a16="http://schemas.microsoft.com/office/drawing/2014/main" val="119709287"/>
                    </a:ext>
                  </a:extLst>
                </a:gridCol>
              </a:tblGrid>
              <a:tr h="2922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03882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组织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hr_org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110023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部门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hr_dept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886032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岗位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hr_post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885172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员工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hr_personnel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59059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员工工作关系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hr_psnjob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006533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外部组织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carrier_org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59323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外部部门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carrier_dept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936820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外部岗位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carrier_post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66235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外部员工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carrier_personnel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042298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外部员工工作关系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carrier_psnjob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2002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数据字典类型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dict_enumtype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002014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数据字典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dict_enum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1847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账号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fsl.portal.user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934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424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253531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/>
              <a:t>-</a:t>
            </a:r>
            <a:r>
              <a:rPr lang="en-US" altLang="zh-CN" dirty="0" err="1"/>
              <a:t>RabbitMQ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862929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门户：生产者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79194"/>
              </p:ext>
            </p:extLst>
          </p:nvPr>
        </p:nvGraphicFramePr>
        <p:xfrm>
          <a:off x="674965" y="1428046"/>
          <a:ext cx="5922387" cy="662680"/>
        </p:xfrm>
        <a:graphic>
          <a:graphicData uri="http://schemas.openxmlformats.org/drawingml/2006/table">
            <a:tbl>
              <a:tblPr/>
              <a:tblGrid>
                <a:gridCol w="1974129">
                  <a:extLst>
                    <a:ext uri="{9D8B030D-6E8A-4147-A177-3AD203B41FA5}">
                      <a16:colId xmlns:a16="http://schemas.microsoft.com/office/drawing/2014/main" val="2080523320"/>
                    </a:ext>
                  </a:extLst>
                </a:gridCol>
                <a:gridCol w="1974129">
                  <a:extLst>
                    <a:ext uri="{9D8B030D-6E8A-4147-A177-3AD203B41FA5}">
                      <a16:colId xmlns:a16="http://schemas.microsoft.com/office/drawing/2014/main" val="85426493"/>
                    </a:ext>
                  </a:extLst>
                </a:gridCol>
                <a:gridCol w="1974129">
                  <a:extLst>
                    <a:ext uri="{9D8B030D-6E8A-4147-A177-3AD203B41FA5}">
                      <a16:colId xmlns:a16="http://schemas.microsoft.com/office/drawing/2014/main" val="2172758360"/>
                    </a:ext>
                  </a:extLst>
                </a:gridCol>
              </a:tblGrid>
              <a:tr h="2280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路由键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728055"/>
                  </a:ext>
                </a:extLst>
              </a:tr>
              <a:tr h="43458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账号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fsl.portal.user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fsl.portal.user.*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062188"/>
                  </a:ext>
                </a:extLst>
              </a:tr>
            </a:tbl>
          </a:graphicData>
        </a:graphic>
      </p:graphicFrame>
      <p:sp>
        <p:nvSpPr>
          <p:cNvPr id="6" name="副标题 2"/>
          <p:cNvSpPr txBox="1">
            <a:spLocks/>
          </p:cNvSpPr>
          <p:nvPr/>
        </p:nvSpPr>
        <p:spPr>
          <a:xfrm>
            <a:off x="674965" y="2387074"/>
            <a:ext cx="7917313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主数据：生产者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43769"/>
              </p:ext>
            </p:extLst>
          </p:nvPr>
        </p:nvGraphicFramePr>
        <p:xfrm>
          <a:off x="674965" y="2906381"/>
          <a:ext cx="9383436" cy="3262142"/>
        </p:xfrm>
        <a:graphic>
          <a:graphicData uri="http://schemas.openxmlformats.org/drawingml/2006/table">
            <a:tbl>
              <a:tblPr/>
              <a:tblGrid>
                <a:gridCol w="3127812">
                  <a:extLst>
                    <a:ext uri="{9D8B030D-6E8A-4147-A177-3AD203B41FA5}">
                      <a16:colId xmlns:a16="http://schemas.microsoft.com/office/drawing/2014/main" val="4261490161"/>
                    </a:ext>
                  </a:extLst>
                </a:gridCol>
                <a:gridCol w="3127812">
                  <a:extLst>
                    <a:ext uri="{9D8B030D-6E8A-4147-A177-3AD203B41FA5}">
                      <a16:colId xmlns:a16="http://schemas.microsoft.com/office/drawing/2014/main" val="2358430718"/>
                    </a:ext>
                  </a:extLst>
                </a:gridCol>
                <a:gridCol w="3127812">
                  <a:extLst>
                    <a:ext uri="{9D8B030D-6E8A-4147-A177-3AD203B41FA5}">
                      <a16:colId xmlns:a16="http://schemas.microsoft.com/office/drawing/2014/main" val="1411138924"/>
                    </a:ext>
                  </a:extLst>
                </a:gridCol>
              </a:tblGrid>
              <a:tr h="2509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路由键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043247"/>
                  </a:ext>
                </a:extLst>
              </a:tr>
              <a:tr h="2509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组织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hr_org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fsl.hr.org.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业务系统名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293694"/>
                  </a:ext>
                </a:extLst>
              </a:tr>
              <a:tr h="2509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部门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hr_dept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fsl.hr.dept.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业务系统名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842170"/>
                  </a:ext>
                </a:extLst>
              </a:tr>
              <a:tr h="2509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岗位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hr_post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fsl.hr.post.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业务系统名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3168"/>
                  </a:ext>
                </a:extLst>
              </a:tr>
              <a:tr h="2509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员工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hr_personnel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fsl.hr.personnel.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业务系统名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544913"/>
                  </a:ext>
                </a:extLst>
              </a:tr>
              <a:tr h="2509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工作信息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hr_psnjob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fsl.hr.psnjob.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业务系统名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767046"/>
                  </a:ext>
                </a:extLst>
              </a:tr>
              <a:tr h="2509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外部组织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carrier_org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fsl.carrier.org.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业务系统名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370363"/>
                  </a:ext>
                </a:extLst>
              </a:tr>
              <a:tr h="2509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外部部门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carrier_dept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fsl.carrier.dept.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业务系统名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067137"/>
                  </a:ext>
                </a:extLst>
              </a:tr>
              <a:tr h="2509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外部岗位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carrier_post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fsl.carrier.post.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业务系统名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21285"/>
                  </a:ext>
                </a:extLst>
              </a:tr>
              <a:tr h="2509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外部员工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carrier_personnel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fsl.carrier.personnel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业务系统名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48956"/>
                  </a:ext>
                </a:extLst>
              </a:tr>
              <a:tr h="2509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外部工作信息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carrier_psnjob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fsl.carrier.psnjob.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业务系统名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914025"/>
                  </a:ext>
                </a:extLst>
              </a:tr>
              <a:tr h="2509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数据字典类型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dict_enumtype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fsl.mdm.enumtype.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业务系统名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908244"/>
                  </a:ext>
                </a:extLst>
              </a:tr>
              <a:tr h="2509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数据字典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dict_enum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fsl.mdm.enum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业务系统名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82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44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2281837" cy="465926"/>
          </a:xfrm>
        </p:spPr>
        <p:txBody>
          <a:bodyPr/>
          <a:lstStyle/>
          <a:p>
            <a:r>
              <a:rPr lang="en-US" altLang="zh-CN" dirty="0" err="1"/>
              <a:t>RESTFul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11007136" cy="3149580"/>
          </a:xfrm>
        </p:spPr>
        <p:txBody>
          <a:bodyPr/>
          <a:lstStyle/>
          <a:p>
            <a:r>
              <a:rPr lang="en-US" altLang="zh-CN" sz="2800" dirty="0"/>
              <a:t>REST</a:t>
            </a:r>
            <a:r>
              <a:rPr lang="zh-CN" altLang="en-US" sz="2800" dirty="0"/>
              <a:t>全称是</a:t>
            </a:r>
            <a:r>
              <a:rPr lang="en-US" altLang="zh-CN" sz="2800" dirty="0"/>
              <a:t>Representational State Transfer </a:t>
            </a:r>
            <a:r>
              <a:rPr lang="zh-CN" altLang="en-US" sz="2800" dirty="0"/>
              <a:t>，中文意思是表述（编者注：通常译为表征）性状态</a:t>
            </a:r>
            <a:r>
              <a:rPr lang="zh-CN" altLang="en-US" sz="2800" dirty="0" smtClean="0"/>
              <a:t>转移。</a:t>
            </a:r>
            <a:r>
              <a:rPr lang="en-US" altLang="zh-CN" sz="2800" dirty="0" smtClean="0"/>
              <a:t>RESTful</a:t>
            </a:r>
            <a:r>
              <a:rPr lang="zh-CN" altLang="en-US" sz="2800" dirty="0" smtClean="0"/>
              <a:t>是</a:t>
            </a:r>
            <a:r>
              <a:rPr lang="zh-CN" altLang="en-US" sz="2800" dirty="0"/>
              <a:t>目前最流行的 </a:t>
            </a:r>
            <a:r>
              <a:rPr lang="en-US" altLang="zh-CN" sz="2800" dirty="0"/>
              <a:t>API </a:t>
            </a:r>
            <a:r>
              <a:rPr lang="zh-CN" altLang="en-US" sz="2800" dirty="0"/>
              <a:t>设计规范，用于 </a:t>
            </a:r>
            <a:r>
              <a:rPr lang="en-US" altLang="zh-CN" sz="2800" dirty="0"/>
              <a:t>Web </a:t>
            </a:r>
            <a:r>
              <a:rPr lang="zh-CN" altLang="en-US" sz="2800" dirty="0"/>
              <a:t>数据接口的设计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FSL</a:t>
            </a:r>
            <a:r>
              <a:rPr lang="zh-CN" altLang="en-US" sz="2800" dirty="0" smtClean="0"/>
              <a:t>企业内各系统间的接口建议使用</a:t>
            </a:r>
            <a:r>
              <a:rPr lang="en-US" altLang="zh-CN" sz="2800" dirty="0" err="1" smtClean="0"/>
              <a:t>RESTFul</a:t>
            </a:r>
            <a:r>
              <a:rPr lang="zh-CN" altLang="en-US" sz="2800" dirty="0" smtClean="0"/>
              <a:t>模式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6512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969800" cy="465926"/>
          </a:xfrm>
        </p:spPr>
        <p:txBody>
          <a:bodyPr/>
          <a:lstStyle/>
          <a:p>
            <a:r>
              <a:rPr lang="en-US" altLang="zh-CN" dirty="0" err="1"/>
              <a:t>RESTFul</a:t>
            </a:r>
            <a:r>
              <a:rPr lang="zh-CN" altLang="en-US" dirty="0" smtClean="0"/>
              <a:t>集成</a:t>
            </a:r>
            <a:r>
              <a:rPr lang="en-US" altLang="zh-CN" dirty="0" smtClean="0"/>
              <a:t>-OAUTH2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4" y="1241938"/>
            <a:ext cx="10784945" cy="1420902"/>
          </a:xfrm>
        </p:spPr>
        <p:txBody>
          <a:bodyPr/>
          <a:lstStyle/>
          <a:p>
            <a:r>
              <a:rPr lang="en-US" altLang="zh-CN" dirty="0"/>
              <a:t>OAuth2.0</a:t>
            </a:r>
            <a:r>
              <a:rPr lang="zh-CN" altLang="en-US" dirty="0"/>
              <a:t>是一种允许第三方应用程序使用资源所有者的</a:t>
            </a:r>
            <a:r>
              <a:rPr lang="zh-CN" altLang="en-US" b="1" dirty="0"/>
              <a:t>凭据</a:t>
            </a:r>
            <a:r>
              <a:rPr lang="zh-CN" altLang="en-US" dirty="0"/>
              <a:t>获得对资源有限访问权限的一种授权协议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/>
              <a:t>OAuth2.0</a:t>
            </a:r>
            <a:r>
              <a:rPr lang="zh-CN" altLang="en-US" dirty="0"/>
              <a:t>中定义了</a:t>
            </a:r>
            <a:r>
              <a:rPr lang="zh-CN" altLang="en-US" b="1" dirty="0"/>
              <a:t>四种授权方式</a:t>
            </a:r>
            <a:endParaRPr lang="en-US" altLang="zh-CN" dirty="0" smtClean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743331" y="2892538"/>
            <a:ext cx="5195997" cy="23129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授权</a:t>
            </a:r>
            <a:r>
              <a:rPr lang="zh-CN" altLang="en-US" sz="1200" dirty="0"/>
              <a:t>码模式（</a:t>
            </a:r>
            <a:r>
              <a:rPr lang="en-US" altLang="zh-CN" sz="1200" dirty="0"/>
              <a:t>authorization code</a:t>
            </a:r>
            <a:r>
              <a:rPr lang="zh-CN" altLang="en-US" sz="1200" dirty="0"/>
              <a:t>）</a:t>
            </a:r>
            <a:r>
              <a:rPr lang="en-US" altLang="zh-CN" sz="1200" dirty="0"/>
              <a:t>(</a:t>
            </a:r>
            <a:r>
              <a:rPr lang="zh-CN" altLang="en-US" sz="1200" dirty="0"/>
              <a:t>正宗方式</a:t>
            </a:r>
            <a:r>
              <a:rPr lang="en-US" altLang="zh-CN" sz="1200" dirty="0"/>
              <a:t>)</a:t>
            </a:r>
          </a:p>
          <a:p>
            <a:pPr marL="360000" lvl="1" indent="-171450"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这种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模式算是正宗的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oauth2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的授权模式</a:t>
            </a:r>
          </a:p>
          <a:p>
            <a:pPr marL="360000" lvl="1" indent="-171450"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设计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了</a:t>
            </a:r>
            <a:r>
              <a:rPr lang="en-US" altLang="zh-CN" sz="12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auth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code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，通过这个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code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再获取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token</a:t>
            </a:r>
          </a:p>
          <a:p>
            <a:pPr marL="360000" lvl="1" indent="-171450"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refresh </a:t>
            </a:r>
            <a:r>
              <a:rPr lang="en-US" altLang="zh-CN" sz="1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token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dirty="0"/>
              <a:t>简化模式（</a:t>
            </a:r>
            <a:r>
              <a:rPr lang="en-US" altLang="zh-CN" sz="1200" dirty="0"/>
              <a:t>implicit</a:t>
            </a:r>
            <a:r>
              <a:rPr lang="zh-CN" altLang="en-US" sz="1200" dirty="0"/>
              <a:t>）</a:t>
            </a:r>
            <a:r>
              <a:rPr lang="en-US" altLang="zh-CN" sz="1200" dirty="0"/>
              <a:t>(</a:t>
            </a:r>
            <a:r>
              <a:rPr lang="zh-CN" altLang="en-US" sz="1200" dirty="0"/>
              <a:t>为</a:t>
            </a:r>
            <a:r>
              <a:rPr lang="en-US" altLang="zh-CN" sz="1200" dirty="0"/>
              <a:t>web</a:t>
            </a:r>
            <a:r>
              <a:rPr lang="zh-CN" altLang="en-US" sz="1200" dirty="0"/>
              <a:t>浏览器应用设计</a:t>
            </a:r>
            <a:r>
              <a:rPr lang="en-US" altLang="zh-CN" sz="1200" dirty="0"/>
              <a:t>)</a:t>
            </a:r>
          </a:p>
          <a:p>
            <a:pPr marL="360000" lvl="1"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这种模式比授权码模式少了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code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环节，回调</a:t>
            </a:r>
            <a:r>
              <a:rPr lang="en-US" altLang="zh-CN" sz="12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url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直接携带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token</a:t>
            </a:r>
          </a:p>
          <a:p>
            <a:pPr marL="360000" lvl="1"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这种模式的使用场景是基于浏览器的应用</a:t>
            </a:r>
          </a:p>
          <a:p>
            <a:pPr marL="360000" lvl="1"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这种模式基于安全性考虑，建议把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token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时效设置短一些</a:t>
            </a:r>
          </a:p>
          <a:p>
            <a:pPr marL="360000" lvl="1"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不支持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refresh </a:t>
            </a:r>
            <a:r>
              <a:rPr lang="en-US" altLang="zh-CN" sz="1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token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135803" y="2892537"/>
            <a:ext cx="5195997" cy="23129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密码</a:t>
            </a:r>
            <a:r>
              <a:rPr lang="zh-CN" altLang="en-US" sz="1200" dirty="0"/>
              <a:t>模式（</a:t>
            </a:r>
            <a:r>
              <a:rPr lang="en-US" altLang="zh-CN" sz="1200" dirty="0"/>
              <a:t>resource owner password credentials</a:t>
            </a:r>
            <a:r>
              <a:rPr lang="zh-CN" altLang="en-US" sz="1200" dirty="0"/>
              <a:t>）</a:t>
            </a:r>
            <a:r>
              <a:rPr lang="en-US" altLang="zh-CN" sz="1200" dirty="0"/>
              <a:t>(</a:t>
            </a:r>
            <a:r>
              <a:rPr lang="zh-CN" altLang="en-US" sz="1200" dirty="0"/>
              <a:t>为遗留系统设计</a:t>
            </a:r>
            <a:r>
              <a:rPr lang="en-US" altLang="zh-CN" sz="1200" dirty="0"/>
              <a:t>)</a:t>
            </a:r>
          </a:p>
          <a:p>
            <a:pPr marL="360000" lvl="1"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这种模式是最不推荐的，因为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client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可能存了用户密码</a:t>
            </a:r>
          </a:p>
          <a:p>
            <a:pPr marL="360000" lvl="1"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这种模式主要用来做遗留项目升级为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oauth2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的适配方案</a:t>
            </a:r>
          </a:p>
          <a:p>
            <a:pPr marL="360000" lvl="1"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当然如果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client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是自家的应用，也是可以</a:t>
            </a:r>
          </a:p>
          <a:p>
            <a:pPr marL="360000" lvl="1"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refresh </a:t>
            </a:r>
            <a:r>
              <a:rPr lang="en-US" altLang="zh-CN" sz="1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token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客户端</a:t>
            </a:r>
            <a:r>
              <a:rPr lang="zh-CN" altLang="en-US" sz="1200" dirty="0"/>
              <a:t>模式（</a:t>
            </a:r>
            <a:r>
              <a:rPr lang="en-US" altLang="zh-CN" sz="1200" dirty="0"/>
              <a:t>client credentials</a:t>
            </a:r>
            <a:r>
              <a:rPr lang="zh-CN" altLang="en-US" sz="1200" dirty="0"/>
              <a:t>）</a:t>
            </a:r>
            <a:r>
              <a:rPr lang="en-US" altLang="zh-CN" sz="1200" dirty="0"/>
              <a:t>(</a:t>
            </a:r>
            <a:r>
              <a:rPr lang="zh-CN" altLang="en-US" sz="1200" dirty="0"/>
              <a:t>为后台</a:t>
            </a:r>
            <a:r>
              <a:rPr lang="en-US" altLang="zh-CN" sz="1200" dirty="0" err="1"/>
              <a:t>api</a:t>
            </a:r>
            <a:r>
              <a:rPr lang="zh-CN" altLang="en-US" sz="1200" dirty="0"/>
              <a:t>服务消费者设计</a:t>
            </a:r>
            <a:r>
              <a:rPr lang="en-US" altLang="zh-CN" sz="1200" dirty="0"/>
              <a:t>)</a:t>
            </a:r>
          </a:p>
          <a:p>
            <a:pPr marL="360000" lvl="1" indent="-171450"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这种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模式直接根据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client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和密钥即可获取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token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，无需用户参与</a:t>
            </a:r>
          </a:p>
          <a:p>
            <a:pPr marL="360000" lvl="1" indent="-171450"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这种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模式比较合适消费</a:t>
            </a:r>
            <a:r>
              <a:rPr lang="en-US" altLang="zh-CN" sz="12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的后端服务，比如拉取一组用户信息等</a:t>
            </a:r>
          </a:p>
          <a:p>
            <a:pPr marL="360000" lvl="1" indent="-171450"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refresh token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，主要是没有必要</a:t>
            </a:r>
            <a:endParaRPr lang="zh-CN" altLang="en-US" sz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852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969800" cy="465926"/>
          </a:xfrm>
        </p:spPr>
        <p:txBody>
          <a:bodyPr/>
          <a:lstStyle/>
          <a:p>
            <a:r>
              <a:rPr lang="en-US" altLang="zh-CN" dirty="0" err="1"/>
              <a:t>RESTFul</a:t>
            </a:r>
            <a:r>
              <a:rPr lang="zh-CN" altLang="en-US" dirty="0"/>
              <a:t>集成</a:t>
            </a:r>
            <a:r>
              <a:rPr lang="en-US" altLang="zh-CN" dirty="0"/>
              <a:t>-OAUTH2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2595" y="829985"/>
            <a:ext cx="4469603" cy="453586"/>
          </a:xfrm>
        </p:spPr>
        <p:txBody>
          <a:bodyPr/>
          <a:lstStyle/>
          <a:p>
            <a:r>
              <a:rPr lang="zh-CN" altLang="en-US" b="1" dirty="0"/>
              <a:t>授权码模式（</a:t>
            </a:r>
            <a:r>
              <a:rPr lang="en-US" altLang="zh-CN" b="1" dirty="0"/>
              <a:t>authorization code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95" y="1283571"/>
            <a:ext cx="4775794" cy="48010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6300566" y="829985"/>
            <a:ext cx="4358508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简化模式（</a:t>
            </a:r>
            <a:r>
              <a:rPr lang="en-US" altLang="zh-CN" dirty="0" smtClean="0"/>
              <a:t>implicit</a:t>
            </a:r>
            <a:r>
              <a:rPr lang="en-US" dirty="0" smtClean="0"/>
              <a:t>）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566" y="1283570"/>
            <a:ext cx="4816325" cy="48010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15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969800" cy="465926"/>
          </a:xfrm>
        </p:spPr>
        <p:txBody>
          <a:bodyPr/>
          <a:lstStyle/>
          <a:p>
            <a:r>
              <a:rPr lang="en-US" altLang="zh-CN" dirty="0" err="1"/>
              <a:t>RESTFul</a:t>
            </a:r>
            <a:r>
              <a:rPr lang="zh-CN" altLang="en-US" dirty="0"/>
              <a:t>集成</a:t>
            </a:r>
            <a:r>
              <a:rPr lang="en-US" altLang="zh-CN" dirty="0"/>
              <a:t>-OAUTH2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077" y="878071"/>
            <a:ext cx="6070276" cy="492443"/>
          </a:xfrm>
        </p:spPr>
        <p:txBody>
          <a:bodyPr/>
          <a:lstStyle/>
          <a:p>
            <a:r>
              <a:rPr lang="zh-CN" altLang="en-US" dirty="0"/>
              <a:t>密码模式（</a:t>
            </a:r>
            <a:r>
              <a:rPr lang="en-US" altLang="zh-CN" dirty="0"/>
              <a:t>resource owner password </a:t>
            </a:r>
            <a:r>
              <a:rPr lang="en-US" altLang="zh-CN" dirty="0" smtClean="0"/>
              <a:t>credentials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77" y="1452785"/>
            <a:ext cx="4890275" cy="47813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515" y="1452785"/>
            <a:ext cx="5943600" cy="1352169"/>
          </a:xfrm>
          <a:prstGeom prst="rect">
            <a:avLst/>
          </a:prstGeom>
        </p:spPr>
      </p:pic>
      <p:sp>
        <p:nvSpPr>
          <p:cNvPr id="9" name="副标题 2"/>
          <p:cNvSpPr txBox="1">
            <a:spLocks/>
          </p:cNvSpPr>
          <p:nvPr/>
        </p:nvSpPr>
        <p:spPr>
          <a:xfrm>
            <a:off x="6799843" y="878070"/>
            <a:ext cx="40278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客户端模式（</a:t>
            </a:r>
            <a:r>
              <a:rPr lang="en-US" altLang="zh-CN" dirty="0"/>
              <a:t>client credentials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64001" cy="465926"/>
          </a:xfrm>
        </p:spPr>
        <p:txBody>
          <a:bodyPr/>
          <a:lstStyle/>
          <a:p>
            <a:r>
              <a:rPr lang="en-US" altLang="zh-CN" dirty="0" err="1"/>
              <a:t>RESTFul</a:t>
            </a:r>
            <a:r>
              <a:rPr lang="zh-CN" altLang="en-US" dirty="0" smtClean="0"/>
              <a:t>集成</a:t>
            </a:r>
            <a:r>
              <a:rPr lang="en-US" altLang="zh-CN" dirty="0" smtClean="0"/>
              <a:t>-</a:t>
            </a:r>
            <a:r>
              <a:rPr lang="zh-CN" altLang="en-US" dirty="0" smtClean="0"/>
              <a:t>受信接口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19747"/>
            <a:ext cx="10614029" cy="1509131"/>
          </a:xfrm>
        </p:spPr>
        <p:txBody>
          <a:bodyPr/>
          <a:lstStyle/>
          <a:p>
            <a:r>
              <a:rPr lang="zh-CN" altLang="en-US" dirty="0"/>
              <a:t>服务端</a:t>
            </a:r>
          </a:p>
          <a:p>
            <a:endParaRPr lang="zh-CN" altLang="en-US" dirty="0"/>
          </a:p>
          <a:p>
            <a:r>
              <a:rPr lang="zh-CN" altLang="en-US" sz="1800" dirty="0"/>
              <a:t>使用运维管理→服务订阅功能，新增登录参数，授权类型选择 </a:t>
            </a:r>
            <a:r>
              <a:rPr lang="en-US" altLang="zh-CN" sz="1800" dirty="0" err="1"/>
              <a:t>client_credentials</a:t>
            </a:r>
            <a:r>
              <a:rPr lang="zh-CN" altLang="en-US" sz="1800" dirty="0"/>
              <a:t>，请勿绑定任务服务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2607546"/>
            <a:ext cx="11151995" cy="20057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85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64001" cy="465926"/>
          </a:xfrm>
        </p:spPr>
        <p:txBody>
          <a:bodyPr/>
          <a:lstStyle/>
          <a:p>
            <a:r>
              <a:rPr lang="en-US" altLang="zh-CN" dirty="0" err="1"/>
              <a:t>RESTFul</a:t>
            </a:r>
            <a:r>
              <a:rPr lang="zh-CN" altLang="en-US" dirty="0"/>
              <a:t>集成</a:t>
            </a:r>
            <a:r>
              <a:rPr lang="en-US" altLang="zh-CN" dirty="0"/>
              <a:t>-</a:t>
            </a:r>
            <a:r>
              <a:rPr lang="zh-CN" altLang="en-US" dirty="0"/>
              <a:t>受信接口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10460205" cy="417487"/>
          </a:xfrm>
        </p:spPr>
        <p:txBody>
          <a:bodyPr/>
          <a:lstStyle/>
          <a:p>
            <a:r>
              <a:rPr lang="zh-CN" altLang="en-US" sz="1800" dirty="0"/>
              <a:t>将接口发布在</a:t>
            </a:r>
            <a:r>
              <a:rPr lang="en-US" altLang="zh-CN" sz="1800" dirty="0"/>
              <a:t>/</a:t>
            </a:r>
            <a:r>
              <a:rPr lang="en-US" altLang="zh-CN" sz="1800" dirty="0" err="1"/>
              <a:t>api</a:t>
            </a:r>
            <a:r>
              <a:rPr lang="en-US" altLang="zh-CN" sz="1800" dirty="0"/>
              <a:t>/restful/</a:t>
            </a:r>
            <a:r>
              <a:rPr lang="zh-CN" altLang="en-US" sz="1800" dirty="0"/>
              <a:t>路径下的，均为受信接口。客户端访问接口前，平台将对访问者作安全验证。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2145167"/>
            <a:ext cx="10272198" cy="20290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4037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64001" cy="465926"/>
          </a:xfrm>
        </p:spPr>
        <p:txBody>
          <a:bodyPr/>
          <a:lstStyle/>
          <a:p>
            <a:r>
              <a:rPr lang="en-US" altLang="zh-CN" dirty="0" err="1"/>
              <a:t>RESTFul</a:t>
            </a:r>
            <a:r>
              <a:rPr lang="zh-CN" altLang="en-US" dirty="0"/>
              <a:t>集成</a:t>
            </a:r>
            <a:r>
              <a:rPr lang="en-US" altLang="zh-CN" dirty="0"/>
              <a:t>-</a:t>
            </a:r>
            <a:r>
              <a:rPr lang="zh-CN" altLang="en-US" dirty="0"/>
              <a:t>受信接口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814648"/>
            <a:ext cx="11323330" cy="980781"/>
          </a:xfrm>
        </p:spPr>
        <p:txBody>
          <a:bodyPr/>
          <a:lstStyle/>
          <a:p>
            <a:r>
              <a:rPr lang="zh-CN" altLang="en-US" b="1" dirty="0"/>
              <a:t>客户端</a:t>
            </a:r>
          </a:p>
          <a:p>
            <a:r>
              <a:rPr lang="zh-CN" altLang="en-US" sz="1800" dirty="0"/>
              <a:t>针对不同的服务端，需从</a:t>
            </a:r>
            <a:r>
              <a:rPr lang="en-US" altLang="zh-CN" sz="1800" dirty="0" err="1"/>
              <a:t>com.fsl.lcp.restful.service.IAuthRestfulService</a:t>
            </a:r>
            <a:r>
              <a:rPr lang="zh-CN" altLang="en-US" sz="1800" dirty="0"/>
              <a:t>继承并定义各自的访问接口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1806256"/>
            <a:ext cx="9530330" cy="11532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副标题 2"/>
          <p:cNvSpPr txBox="1">
            <a:spLocks/>
          </p:cNvSpPr>
          <p:nvPr/>
        </p:nvSpPr>
        <p:spPr>
          <a:xfrm>
            <a:off x="674965" y="3365771"/>
            <a:ext cx="9964460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/>
              <a:t>HttpRequest</a:t>
            </a:r>
            <a:r>
              <a:rPr lang="zh-CN" altLang="en-US" sz="1800" dirty="0"/>
              <a:t>与</a:t>
            </a:r>
            <a:r>
              <a:rPr lang="en-US" altLang="zh-CN" sz="1800" dirty="0" err="1"/>
              <a:t>HttpResponse</a:t>
            </a:r>
            <a:r>
              <a:rPr lang="zh-CN" altLang="en-US" sz="1800" dirty="0"/>
              <a:t>类的相关使用方法参考</a:t>
            </a:r>
            <a:r>
              <a:rPr lang="en-US" altLang="zh-CN" sz="1800" dirty="0" err="1"/>
              <a:t>hutool</a:t>
            </a:r>
            <a:r>
              <a:rPr lang="zh-CN" altLang="en-US" sz="1800" dirty="0"/>
              <a:t>的官方文档。 </a:t>
            </a:r>
            <a:r>
              <a:rPr lang="en-US" altLang="zh-CN" sz="1800" dirty="0" err="1" smtClean="0"/>
              <a:t>IAuthRestfulService</a:t>
            </a:r>
            <a:r>
              <a:rPr lang="zh-CN" altLang="en-US" sz="1800" dirty="0"/>
              <a:t>接口定义如下 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124431"/>
              </p:ext>
            </p:extLst>
          </p:nvPr>
        </p:nvGraphicFramePr>
        <p:xfrm>
          <a:off x="674966" y="4178301"/>
          <a:ext cx="9530331" cy="2048172"/>
        </p:xfrm>
        <a:graphic>
          <a:graphicData uri="http://schemas.openxmlformats.org/drawingml/2006/table">
            <a:tbl>
              <a:tblPr/>
              <a:tblGrid>
                <a:gridCol w="3176777">
                  <a:extLst>
                    <a:ext uri="{9D8B030D-6E8A-4147-A177-3AD203B41FA5}">
                      <a16:colId xmlns:a16="http://schemas.microsoft.com/office/drawing/2014/main" val="451477342"/>
                    </a:ext>
                  </a:extLst>
                </a:gridCol>
                <a:gridCol w="3176777">
                  <a:extLst>
                    <a:ext uri="{9D8B030D-6E8A-4147-A177-3AD203B41FA5}">
                      <a16:colId xmlns:a16="http://schemas.microsoft.com/office/drawing/2014/main" val="2066079923"/>
                    </a:ext>
                  </a:extLst>
                </a:gridCol>
                <a:gridCol w="3176777">
                  <a:extLst>
                    <a:ext uri="{9D8B030D-6E8A-4147-A177-3AD203B41FA5}">
                      <a16:colId xmlns:a16="http://schemas.microsoft.com/office/drawing/2014/main" val="3361866983"/>
                    </a:ext>
                  </a:extLst>
                </a:gridCol>
              </a:tblGrid>
              <a:tr h="38338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方法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8680"/>
                  </a:ext>
                </a:extLst>
              </a:tr>
              <a:tr h="554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getAccessToken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()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access_token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，默认过期时间为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7000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秒。一般情况下，使用者不需使用此方法。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84673"/>
                  </a:ext>
                </a:extLst>
              </a:tr>
              <a:tr h="554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HttpResponse sendRequest(HttpRequest httpRequest)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httpRequest: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接口请求参数及头信息等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向服务端接口地址发送请求，获取返回值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715219"/>
                  </a:ext>
                </a:extLst>
              </a:tr>
              <a:tr h="55492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HttpResponse sendRequest(IRequest requestContext, HttpRequest httpRequest)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requestContext: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上下文，可以为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null，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如果有则记录日志时会记录调用者的工号。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httpRequest: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接口请求参数及头信息等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向服务端接口地址发送请求，获取返回值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131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66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612603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/>
              <a:t>-</a:t>
            </a:r>
            <a:r>
              <a:rPr lang="en-US" altLang="zh-CN" dirty="0" err="1"/>
              <a:t>WebSockets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2101" y="1370125"/>
            <a:ext cx="11455400" cy="3549690"/>
          </a:xfrm>
        </p:spPr>
        <p:txBody>
          <a:bodyPr/>
          <a:lstStyle/>
          <a:p>
            <a:r>
              <a:rPr lang="en-US" altLang="zh-CN" dirty="0" err="1"/>
              <a:t>WebSockets</a:t>
            </a:r>
            <a:r>
              <a:rPr lang="en-US" altLang="zh-CN" dirty="0"/>
              <a:t> </a:t>
            </a:r>
            <a:r>
              <a:rPr lang="zh-CN" altLang="en-US" dirty="0"/>
              <a:t>是一种先进的技术。它可以在用户的浏览器和服务器之间打开交互式通信会话。使用此</a:t>
            </a:r>
            <a:r>
              <a:rPr lang="en-US" altLang="zh-CN" dirty="0"/>
              <a:t>API</a:t>
            </a:r>
            <a:r>
              <a:rPr lang="zh-CN" altLang="en-US" dirty="0"/>
              <a:t>，您可以向服务器发送消息并接收事件驱动的响应，而无需通过轮询服务器的方式以获得响应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Websocket</a:t>
            </a:r>
            <a:r>
              <a:rPr lang="zh-CN" altLang="en-US" dirty="0"/>
              <a:t>协议本质上是一个基于</a:t>
            </a:r>
            <a:r>
              <a:rPr lang="en-US" altLang="zh-CN" dirty="0"/>
              <a:t>TCP</a:t>
            </a:r>
            <a:r>
              <a:rPr lang="zh-CN" altLang="en-US" dirty="0"/>
              <a:t>的独立协议，能够在浏览器和服务器之间建立双向连接，以基于消息的机制，赋予浏览器和服务器间实时通信能力。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WebSocket</a:t>
            </a:r>
            <a:r>
              <a:rPr lang="zh-CN" altLang="en-US" dirty="0"/>
              <a:t>资源</a:t>
            </a:r>
            <a:r>
              <a:rPr lang="en-US" altLang="zh-CN" dirty="0"/>
              <a:t>URI</a:t>
            </a:r>
            <a:r>
              <a:rPr lang="zh-CN" altLang="en-US" dirty="0"/>
              <a:t>采用了自定义模式：</a:t>
            </a:r>
            <a:r>
              <a:rPr lang="en-US" altLang="zh-CN" dirty="0" err="1"/>
              <a:t>ws</a:t>
            </a:r>
            <a:r>
              <a:rPr lang="zh-CN" altLang="en-US" dirty="0"/>
              <a:t>表示纯文本通信，其连接地址写法以</a:t>
            </a:r>
            <a:r>
              <a:rPr lang="en-US" altLang="zh-CN" dirty="0" err="1"/>
              <a:t>ws</a:t>
            </a:r>
            <a:r>
              <a:rPr lang="zh-CN" altLang="en-US" dirty="0"/>
              <a:t>开头 ，占用与</a:t>
            </a:r>
            <a:r>
              <a:rPr lang="en-US" altLang="zh-CN" dirty="0"/>
              <a:t>http</a:t>
            </a:r>
            <a:r>
              <a:rPr lang="zh-CN" altLang="en-US" dirty="0"/>
              <a:t>相同的</a:t>
            </a:r>
            <a:r>
              <a:rPr lang="en-US" altLang="zh-CN" dirty="0"/>
              <a:t>80</a:t>
            </a:r>
            <a:r>
              <a:rPr lang="zh-CN" altLang="en-US" dirty="0"/>
              <a:t>端口；</a:t>
            </a:r>
            <a:r>
              <a:rPr lang="en-US" altLang="zh-CN" dirty="0" err="1"/>
              <a:t>wss</a:t>
            </a:r>
            <a:r>
              <a:rPr lang="zh-CN" altLang="en-US" dirty="0"/>
              <a:t>开头表示使用加密信道通信</a:t>
            </a:r>
            <a:r>
              <a:rPr lang="en-US" altLang="zh-CN" dirty="0"/>
              <a:t>(TCP+TLS)</a:t>
            </a:r>
            <a:r>
              <a:rPr lang="zh-CN" altLang="en-US" dirty="0"/>
              <a:t>，基于</a:t>
            </a:r>
            <a:r>
              <a:rPr lang="en-US" altLang="zh-CN" dirty="0"/>
              <a:t>SSL</a:t>
            </a:r>
            <a:r>
              <a:rPr lang="zh-CN" altLang="en-US" dirty="0"/>
              <a:t>的安全传输，占用与</a:t>
            </a:r>
            <a:r>
              <a:rPr lang="en-US" altLang="zh-CN" dirty="0"/>
              <a:t>TLS</a:t>
            </a:r>
            <a:r>
              <a:rPr lang="zh-CN" altLang="en-US" dirty="0"/>
              <a:t>相同的</a:t>
            </a:r>
            <a:r>
              <a:rPr lang="en-US" altLang="zh-CN" dirty="0"/>
              <a:t>443</a:t>
            </a:r>
            <a:r>
              <a:rPr lang="zh-CN" altLang="en-US" dirty="0"/>
              <a:t>端口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471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64001" cy="465926"/>
          </a:xfrm>
        </p:spPr>
        <p:txBody>
          <a:bodyPr/>
          <a:lstStyle/>
          <a:p>
            <a:r>
              <a:rPr lang="en-US" altLang="zh-CN" dirty="0" err="1"/>
              <a:t>RESTFul</a:t>
            </a:r>
            <a:r>
              <a:rPr lang="zh-CN" altLang="en-US" dirty="0"/>
              <a:t>集成</a:t>
            </a:r>
            <a:r>
              <a:rPr lang="en-US" altLang="zh-CN" dirty="0"/>
              <a:t>-</a:t>
            </a:r>
            <a:r>
              <a:rPr lang="zh-CN" altLang="en-US" dirty="0"/>
              <a:t>受信接口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62476"/>
            <a:ext cx="10417476" cy="492443"/>
          </a:xfrm>
        </p:spPr>
        <p:txBody>
          <a:bodyPr/>
          <a:lstStyle/>
          <a:p>
            <a:r>
              <a:rPr lang="zh-CN" altLang="en-US" dirty="0"/>
              <a:t>继承</a:t>
            </a:r>
            <a:r>
              <a:rPr lang="en-US" altLang="zh-CN" dirty="0" err="1"/>
              <a:t>AuthRestfulServiceImpl</a:t>
            </a:r>
            <a:r>
              <a:rPr lang="zh-CN" altLang="en-US" dirty="0"/>
              <a:t>类，并实现</a:t>
            </a:r>
            <a:r>
              <a:rPr lang="en-US" altLang="zh-CN" dirty="0" err="1"/>
              <a:t>getTokenUrl</a:t>
            </a:r>
            <a:r>
              <a:rPr lang="zh-CN" altLang="en-US" dirty="0"/>
              <a:t>方法，提供获取</a:t>
            </a:r>
            <a:r>
              <a:rPr lang="en-US" altLang="zh-CN" dirty="0"/>
              <a:t>token</a:t>
            </a:r>
            <a:r>
              <a:rPr lang="zh-CN" altLang="en-US" dirty="0"/>
              <a:t>的服务端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1554919"/>
            <a:ext cx="9591675" cy="2362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674965" y="4044959"/>
            <a:ext cx="10417476" cy="162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在配置文件中添加</a:t>
            </a:r>
            <a:r>
              <a:rPr lang="en-US" altLang="zh-CN" sz="1600" dirty="0" err="1"/>
              <a:t>amsServer.tokenUrl</a:t>
            </a:r>
            <a:r>
              <a:rPr lang="zh-CN" altLang="en-US" sz="1600" dirty="0"/>
              <a:t>配置，其中</a:t>
            </a:r>
            <a:r>
              <a:rPr lang="en-US" altLang="zh-CN" sz="1600" dirty="0" err="1"/>
              <a:t>clientId</a:t>
            </a:r>
            <a:r>
              <a:rPr lang="zh-CN" altLang="en-US" sz="1600" dirty="0"/>
              <a:t>与</a:t>
            </a:r>
            <a:r>
              <a:rPr lang="en-US" altLang="zh-CN" sz="1600" dirty="0" err="1"/>
              <a:t>clientSecret</a:t>
            </a:r>
            <a:r>
              <a:rPr lang="zh-CN" altLang="en-US" sz="1600" dirty="0"/>
              <a:t>参数，来源于上面的服务端</a:t>
            </a:r>
            <a:r>
              <a:rPr lang="zh-CN" altLang="en-US" sz="1600" dirty="0" smtClean="0"/>
              <a:t>配置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err="1" smtClean="0"/>
              <a:t>amsServer.tokenUrl</a:t>
            </a:r>
            <a:r>
              <a:rPr lang="en-US" altLang="zh-CN" sz="1600" dirty="0" smtClean="0"/>
              <a:t>=http</a:t>
            </a:r>
            <a:r>
              <a:rPr lang="en-US" altLang="zh-CN" sz="1600" dirty="0"/>
              <a:t>://localhost:8080/api/public/lcp/restful/get_token?clientId=5q78gui8t1qf53nrqmrddkwp349vija1&amp;clientSecret=2470772c-2634-4fa3-bede-eeaa714e6dde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8096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64001" cy="465926"/>
          </a:xfrm>
        </p:spPr>
        <p:txBody>
          <a:bodyPr/>
          <a:lstStyle/>
          <a:p>
            <a:r>
              <a:rPr lang="en-US" altLang="zh-CN" dirty="0" err="1"/>
              <a:t>RESTFul</a:t>
            </a:r>
            <a:r>
              <a:rPr lang="zh-CN" altLang="en-US" dirty="0"/>
              <a:t>集成</a:t>
            </a:r>
            <a:r>
              <a:rPr lang="en-US" altLang="zh-CN" dirty="0"/>
              <a:t>-</a:t>
            </a:r>
            <a:r>
              <a:rPr lang="zh-CN" altLang="en-US" dirty="0"/>
              <a:t>受信接口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21728"/>
            <a:ext cx="10759308" cy="892552"/>
          </a:xfrm>
        </p:spPr>
        <p:txBody>
          <a:bodyPr/>
          <a:lstStyle/>
          <a:p>
            <a:r>
              <a:rPr lang="zh-CN" altLang="en-US" dirty="0"/>
              <a:t>最后，客户端使用上面定义的</a:t>
            </a:r>
            <a:r>
              <a:rPr lang="en-US" altLang="zh-CN" dirty="0" err="1"/>
              <a:t>IAmsRestfulService</a:t>
            </a:r>
            <a:r>
              <a:rPr lang="zh-CN" altLang="en-US" dirty="0"/>
              <a:t>接口访问受信接口。可以很方便的添加请求参数。平台将完成接口调用，异常处理与日志记录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2298685"/>
            <a:ext cx="10178194" cy="38293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6674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64001" cy="465926"/>
          </a:xfrm>
        </p:spPr>
        <p:txBody>
          <a:bodyPr/>
          <a:lstStyle/>
          <a:p>
            <a:r>
              <a:rPr lang="en-US" altLang="zh-CN" dirty="0" err="1"/>
              <a:t>RESTFul</a:t>
            </a:r>
            <a:r>
              <a:rPr lang="zh-CN" altLang="en-US" dirty="0"/>
              <a:t>集成</a:t>
            </a:r>
            <a:r>
              <a:rPr lang="en-US" altLang="zh-CN" dirty="0"/>
              <a:t>-</a:t>
            </a:r>
            <a:r>
              <a:rPr lang="zh-CN" altLang="en-US" dirty="0"/>
              <a:t>受信接口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19747"/>
            <a:ext cx="10323472" cy="492443"/>
          </a:xfrm>
        </p:spPr>
        <p:txBody>
          <a:bodyPr/>
          <a:lstStyle/>
          <a:p>
            <a:r>
              <a:rPr lang="zh-CN" altLang="en-US" dirty="0"/>
              <a:t>访问</a:t>
            </a:r>
            <a:r>
              <a:rPr lang="zh-CN" altLang="en-US" dirty="0" smtClean="0"/>
              <a:t>日志：平台会</a:t>
            </a:r>
            <a:r>
              <a:rPr lang="zh-CN" altLang="en-US" dirty="0"/>
              <a:t>记录客户端的调用日志与服务端的响应日志。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1722855"/>
            <a:ext cx="10067099" cy="4361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8416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64001" cy="465926"/>
          </a:xfrm>
        </p:spPr>
        <p:txBody>
          <a:bodyPr/>
          <a:lstStyle/>
          <a:p>
            <a:r>
              <a:rPr lang="en-US" altLang="zh-CN" dirty="0" err="1"/>
              <a:t>RESTFul</a:t>
            </a:r>
            <a:r>
              <a:rPr lang="zh-CN" altLang="en-US" dirty="0"/>
              <a:t>集成</a:t>
            </a:r>
            <a:r>
              <a:rPr lang="en-US" altLang="zh-CN" dirty="0" smtClean="0"/>
              <a:t>-</a:t>
            </a:r>
            <a:r>
              <a:rPr lang="zh-CN" altLang="en-US" dirty="0" smtClean="0"/>
              <a:t>公开接口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513000"/>
            <a:ext cx="10250210" cy="1462901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C00000"/>
                </a:solidFill>
              </a:rPr>
              <a:t>由于没有安全验证，所有公开接口的使用都需要主动向上级申报。原则上业务系统禁用公开接口。</a:t>
            </a:r>
          </a:p>
        </p:txBody>
      </p:sp>
    </p:spTree>
    <p:extLst>
      <p:ext uri="{BB962C8B-B14F-4D97-AF65-F5344CB8AC3E}">
        <p14:creationId xmlns:p14="http://schemas.microsoft.com/office/powerpoint/2010/main" val="826081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64001" cy="465926"/>
          </a:xfrm>
        </p:spPr>
        <p:txBody>
          <a:bodyPr/>
          <a:lstStyle/>
          <a:p>
            <a:r>
              <a:rPr lang="en-US" altLang="zh-CN" dirty="0" err="1"/>
              <a:t>RESTFul</a:t>
            </a:r>
            <a:r>
              <a:rPr lang="zh-CN" altLang="en-US" dirty="0"/>
              <a:t>集成</a:t>
            </a:r>
            <a:r>
              <a:rPr lang="en-US" altLang="zh-CN" dirty="0"/>
              <a:t>-</a:t>
            </a:r>
            <a:r>
              <a:rPr lang="zh-CN" altLang="en-US" dirty="0"/>
              <a:t>公开接口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27225"/>
            <a:ext cx="10735985" cy="1949252"/>
          </a:xfrm>
        </p:spPr>
        <p:txBody>
          <a:bodyPr/>
          <a:lstStyle/>
          <a:p>
            <a:r>
              <a:rPr lang="zh-CN" altLang="en-US" b="1" dirty="0"/>
              <a:t>服务端</a:t>
            </a:r>
          </a:p>
          <a:p>
            <a:endParaRPr lang="zh-CN" altLang="en-US" dirty="0"/>
          </a:p>
          <a:p>
            <a:r>
              <a:rPr lang="zh-CN" altLang="en-US" dirty="0"/>
              <a:t>将接口发布在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/public/</a:t>
            </a:r>
            <a:r>
              <a:rPr lang="zh-CN" altLang="en-US" dirty="0"/>
              <a:t>路径下的，均为公开接口。客户端可直接访问本接口，平台不会对访问者作安全验证。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2937684"/>
            <a:ext cx="9743134" cy="18907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1627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64001" cy="465926"/>
          </a:xfrm>
        </p:spPr>
        <p:txBody>
          <a:bodyPr/>
          <a:lstStyle/>
          <a:p>
            <a:r>
              <a:rPr lang="en-US" altLang="zh-CN" dirty="0" err="1"/>
              <a:t>RESTFul</a:t>
            </a:r>
            <a:r>
              <a:rPr lang="zh-CN" altLang="en-US" dirty="0"/>
              <a:t>集成</a:t>
            </a:r>
            <a:r>
              <a:rPr lang="en-US" altLang="zh-CN" dirty="0"/>
              <a:t>-</a:t>
            </a:r>
            <a:r>
              <a:rPr lang="zh-CN" altLang="en-US" dirty="0"/>
              <a:t>公开接口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893875"/>
            <a:ext cx="10850285" cy="1949252"/>
          </a:xfrm>
        </p:spPr>
        <p:txBody>
          <a:bodyPr/>
          <a:lstStyle/>
          <a:p>
            <a:r>
              <a:rPr lang="zh-CN" altLang="en-US" b="1" dirty="0"/>
              <a:t>客户端</a:t>
            </a:r>
          </a:p>
          <a:p>
            <a:endParaRPr lang="zh-CN" altLang="en-US" dirty="0"/>
          </a:p>
          <a:p>
            <a:r>
              <a:rPr lang="zh-CN" altLang="en-US" dirty="0"/>
              <a:t>客户端使用</a:t>
            </a:r>
            <a:r>
              <a:rPr lang="en-US" altLang="zh-CN" dirty="0" err="1"/>
              <a:t>com.fsl.lcp.restful.service.IRestfulService</a:t>
            </a:r>
            <a:r>
              <a:rPr lang="zh-CN" altLang="en-US" dirty="0"/>
              <a:t>接口访问公开接口。平台将完成接口调用，异常处理与日志记录。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2843127"/>
            <a:ext cx="10790342" cy="28813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80331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64001" cy="465926"/>
          </a:xfrm>
        </p:spPr>
        <p:txBody>
          <a:bodyPr/>
          <a:lstStyle/>
          <a:p>
            <a:r>
              <a:rPr lang="en-US" altLang="zh-CN" dirty="0" err="1"/>
              <a:t>RESTFul</a:t>
            </a:r>
            <a:r>
              <a:rPr lang="zh-CN" altLang="en-US" dirty="0"/>
              <a:t>集成</a:t>
            </a:r>
            <a:r>
              <a:rPr lang="en-US" altLang="zh-CN" dirty="0"/>
              <a:t>-</a:t>
            </a:r>
            <a:r>
              <a:rPr lang="zh-CN" altLang="en-US" dirty="0"/>
              <a:t>公开接口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6840" y="1179625"/>
            <a:ext cx="10478810" cy="853760"/>
          </a:xfrm>
        </p:spPr>
        <p:txBody>
          <a:bodyPr/>
          <a:lstStyle/>
          <a:p>
            <a:r>
              <a:rPr lang="en-US" altLang="zh-CN" dirty="0" err="1"/>
              <a:t>HttpRequest</a:t>
            </a:r>
            <a:r>
              <a:rPr lang="zh-CN" altLang="en-US" dirty="0"/>
              <a:t>与</a:t>
            </a:r>
            <a:r>
              <a:rPr lang="en-US" altLang="zh-CN" dirty="0" err="1"/>
              <a:t>HttpResponse</a:t>
            </a:r>
            <a:r>
              <a:rPr lang="zh-CN" altLang="en-US" dirty="0"/>
              <a:t>类的相关使用方法参考</a:t>
            </a:r>
            <a:r>
              <a:rPr lang="en-US" altLang="zh-CN" dirty="0" err="1"/>
              <a:t>hutool</a:t>
            </a:r>
            <a:r>
              <a:rPr lang="zh-CN" altLang="en-US" dirty="0"/>
              <a:t>的官方文档。</a:t>
            </a:r>
            <a:r>
              <a:rPr lang="en-US" altLang="zh-CN" dirty="0" err="1"/>
              <a:t>IRestfulService</a:t>
            </a:r>
            <a:r>
              <a:rPr lang="zh-CN" altLang="en-US" dirty="0"/>
              <a:t>接口定义如下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864593"/>
              </p:ext>
            </p:extLst>
          </p:nvPr>
        </p:nvGraphicFramePr>
        <p:xfrm>
          <a:off x="436840" y="2339181"/>
          <a:ext cx="10478811" cy="2947194"/>
        </p:xfrm>
        <a:graphic>
          <a:graphicData uri="http://schemas.openxmlformats.org/drawingml/2006/table">
            <a:tbl>
              <a:tblPr/>
              <a:tblGrid>
                <a:gridCol w="3492937">
                  <a:extLst>
                    <a:ext uri="{9D8B030D-6E8A-4147-A177-3AD203B41FA5}">
                      <a16:colId xmlns:a16="http://schemas.microsoft.com/office/drawing/2014/main" val="47431370"/>
                    </a:ext>
                  </a:extLst>
                </a:gridCol>
                <a:gridCol w="3492937">
                  <a:extLst>
                    <a:ext uri="{9D8B030D-6E8A-4147-A177-3AD203B41FA5}">
                      <a16:colId xmlns:a16="http://schemas.microsoft.com/office/drawing/2014/main" val="1797195873"/>
                    </a:ext>
                  </a:extLst>
                </a:gridCol>
                <a:gridCol w="3492937">
                  <a:extLst>
                    <a:ext uri="{9D8B030D-6E8A-4147-A177-3AD203B41FA5}">
                      <a16:colId xmlns:a16="http://schemas.microsoft.com/office/drawing/2014/main" val="549221985"/>
                    </a:ext>
                  </a:extLst>
                </a:gridCol>
              </a:tblGrid>
              <a:tr h="38832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方法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378531"/>
                  </a:ext>
                </a:extLst>
              </a:tr>
              <a:tr h="1099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HttpResponse sendRequest(HttpRequest httpRequest)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httpRequest: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接口请求参数及头信息等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向服务端接口地址发送请求，获取返回值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007241"/>
                  </a:ext>
                </a:extLst>
              </a:tr>
              <a:tr h="145929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HttpResponse sendRequest(IRequest requestContext, HttpRequest httpRequest)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requestContext: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上下文，可以为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null，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如果有则记录日志时会记录调用者的工号。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httpRequest: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接口请求参数及头信息等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向服务端接口地址发送请求，获取返回值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0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5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1592546" cy="465926"/>
          </a:xfrm>
        </p:spPr>
        <p:txBody>
          <a:bodyPr/>
          <a:lstStyle/>
          <a:p>
            <a:r>
              <a:rPr lang="zh-CN" altLang="en-US" dirty="0" smtClean="0"/>
              <a:t>接口平台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10477297" cy="2310569"/>
          </a:xfrm>
        </p:spPr>
        <p:txBody>
          <a:bodyPr/>
          <a:lstStyle/>
          <a:p>
            <a:r>
              <a:rPr lang="zh-CN" altLang="en-US" dirty="0"/>
              <a:t>统一管理服务</a:t>
            </a:r>
            <a:r>
              <a:rPr lang="zh-CN" altLang="en-US" dirty="0" smtClean="0"/>
              <a:t>，</a:t>
            </a:r>
            <a:r>
              <a:rPr lang="zh-CN" altLang="en-US" dirty="0"/>
              <a:t>将原始服务发布成需要</a:t>
            </a:r>
            <a:r>
              <a:rPr lang="en-US" altLang="zh-CN" dirty="0"/>
              <a:t>oauth2</a:t>
            </a:r>
            <a:r>
              <a:rPr lang="zh-CN" altLang="en-US" dirty="0"/>
              <a:t>认证的</a:t>
            </a:r>
            <a:r>
              <a:rPr lang="en-US" altLang="zh-CN" dirty="0"/>
              <a:t>rest</a:t>
            </a:r>
            <a:r>
              <a:rPr lang="zh-CN" altLang="en-US" dirty="0" smtClean="0"/>
              <a:t>服务或</a:t>
            </a:r>
            <a:r>
              <a:rPr lang="en-US" altLang="zh-CN" dirty="0" smtClean="0"/>
              <a:t>soap</a:t>
            </a:r>
            <a:r>
              <a:rPr lang="zh-CN" altLang="en-US" dirty="0" smtClean="0"/>
              <a:t>服务</a:t>
            </a:r>
            <a:r>
              <a:rPr lang="zh-CN" altLang="en-US" dirty="0"/>
              <a:t>，规范数据返回内容，屏蔽接口调用</a:t>
            </a:r>
            <a:r>
              <a:rPr lang="zh-CN" altLang="en-US" dirty="0" smtClean="0"/>
              <a:t>细节。通过将客户与服务绑定</a:t>
            </a:r>
            <a:r>
              <a:rPr lang="zh-CN" altLang="en-US" dirty="0"/>
              <a:t>，控制服务的访问权限。提供调用记录，可以查看服务的调用状态和明细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FSL</a:t>
            </a:r>
            <a:r>
              <a:rPr lang="zh-CN" altLang="en-US" dirty="0" smtClean="0"/>
              <a:t>企业与其它企业各</a:t>
            </a:r>
            <a:r>
              <a:rPr lang="zh-CN" altLang="en-US" dirty="0"/>
              <a:t>系统间的接口建议</a:t>
            </a:r>
            <a:r>
              <a:rPr lang="zh-CN" altLang="en-US" dirty="0" smtClean="0"/>
              <a:t>使用接口平台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2539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接口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服务发布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25743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服务发布画面如下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65" y="1440139"/>
            <a:ext cx="10484687" cy="4678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63764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接口平台</a:t>
            </a:r>
            <a:r>
              <a:rPr lang="en-US" altLang="zh-CN" dirty="0"/>
              <a:t>-</a:t>
            </a:r>
            <a:r>
              <a:rPr lang="zh-CN" altLang="en-US" dirty="0"/>
              <a:t>服务发布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18032"/>
            <a:ext cx="7917313" cy="453650"/>
          </a:xfrm>
        </p:spPr>
        <p:txBody>
          <a:bodyPr/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发布说明如下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50379"/>
              </p:ext>
            </p:extLst>
          </p:nvPr>
        </p:nvGraphicFramePr>
        <p:xfrm>
          <a:off x="419827" y="1842090"/>
          <a:ext cx="4213794" cy="4352016"/>
        </p:xfrm>
        <a:graphic>
          <a:graphicData uri="http://schemas.openxmlformats.org/drawingml/2006/table">
            <a:tbl>
              <a:tblPr/>
              <a:tblGrid>
                <a:gridCol w="1203874">
                  <a:extLst>
                    <a:ext uri="{9D8B030D-6E8A-4147-A177-3AD203B41FA5}">
                      <a16:colId xmlns:a16="http://schemas.microsoft.com/office/drawing/2014/main" val="3682123466"/>
                    </a:ext>
                  </a:extLst>
                </a:gridCol>
                <a:gridCol w="3009920">
                  <a:extLst>
                    <a:ext uri="{9D8B030D-6E8A-4147-A177-3AD203B41FA5}">
                      <a16:colId xmlns:a16="http://schemas.microsoft.com/office/drawing/2014/main" val="1294122142"/>
                    </a:ext>
                  </a:extLst>
                </a:gridCol>
              </a:tblGrid>
              <a:tr h="3626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服务基地址注册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51569"/>
                  </a:ext>
                </a:extLst>
              </a:tr>
              <a:tr h="3626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字段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63131"/>
                  </a:ext>
                </a:extLst>
              </a:tr>
              <a:tr h="3626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服务编码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服务的唯一编码，自定义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285625"/>
                  </a:ext>
                </a:extLst>
              </a:tr>
              <a:tr h="3626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服务名称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服务的名称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917112"/>
                  </a:ext>
                </a:extLst>
              </a:tr>
              <a:tr h="3626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服务类型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REST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或者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SOAP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466843"/>
                  </a:ext>
                </a:extLst>
              </a:tr>
              <a:tr h="3626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原系统地址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原始服务的基地址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17278"/>
                  </a:ext>
                </a:extLst>
              </a:tr>
              <a:tr h="3626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发布服务地址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转发后的服务基地址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751554"/>
                  </a:ext>
                </a:extLst>
              </a:tr>
              <a:tr h="3626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是否启用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是否启用本转发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537375"/>
                  </a:ext>
                </a:extLst>
              </a:tr>
              <a:tr h="3626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命名空间前缀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SAOP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专用，接口平台将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Json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转成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Xml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格式时，使用的命名空间前缀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282015"/>
                  </a:ext>
                </a:extLst>
              </a:tr>
              <a:tr h="3626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命名空间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SAOP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专用，接口平台将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Json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转成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Xml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格式时，使用的命名空间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411302"/>
                  </a:ext>
                </a:extLst>
              </a:tr>
              <a:tr h="3626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加密类型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SAOP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专用，选择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None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即可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342845"/>
                  </a:ext>
                </a:extLst>
              </a:tr>
              <a:tr h="3626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服务认证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选择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NONE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即可</a:t>
                      </a:r>
                    </a:p>
                  </a:txBody>
                  <a:tcPr marL="6736" marR="6736" marT="6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40946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11335"/>
              </p:ext>
            </p:extLst>
          </p:nvPr>
        </p:nvGraphicFramePr>
        <p:xfrm>
          <a:off x="5836905" y="1842089"/>
          <a:ext cx="5605913" cy="4352016"/>
        </p:xfrm>
        <a:graphic>
          <a:graphicData uri="http://schemas.openxmlformats.org/drawingml/2006/table">
            <a:tbl>
              <a:tblPr/>
              <a:tblGrid>
                <a:gridCol w="1184791">
                  <a:extLst>
                    <a:ext uri="{9D8B030D-6E8A-4147-A177-3AD203B41FA5}">
                      <a16:colId xmlns:a16="http://schemas.microsoft.com/office/drawing/2014/main" val="988480385"/>
                    </a:ext>
                  </a:extLst>
                </a:gridCol>
                <a:gridCol w="4421122">
                  <a:extLst>
                    <a:ext uri="{9D8B030D-6E8A-4147-A177-3AD203B41FA5}">
                      <a16:colId xmlns:a16="http://schemas.microsoft.com/office/drawing/2014/main" val="1453039276"/>
                    </a:ext>
                  </a:extLst>
                </a:gridCol>
              </a:tblGrid>
              <a:tr h="36266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服务明细地址注册，一个服务程序可注册多个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地址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528459"/>
                  </a:ext>
                </a:extLst>
              </a:tr>
              <a:tr h="3626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字段</a:t>
                      </a: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337465"/>
                  </a:ext>
                </a:extLst>
              </a:tr>
              <a:tr h="3626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接口编码</a:t>
                      </a: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接口的唯一编码，自定义</a:t>
                      </a: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437243"/>
                  </a:ext>
                </a:extLst>
              </a:tr>
              <a:tr h="3626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原接口地址</a:t>
                      </a: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接口原始的地址。与上述原系统地址拼接为完整的接口真实地址</a:t>
                      </a: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650874"/>
                  </a:ext>
                </a:extLst>
              </a:tr>
              <a:tr h="3626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发布接口地址</a:t>
                      </a: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接口转发后的地址，与本接口平台目录，上述发布服务地址拼接为完整的接口转发后的地址</a:t>
                      </a: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073758"/>
                  </a:ext>
                </a:extLst>
              </a:tr>
              <a:tr h="3626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映射类</a:t>
                      </a: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REST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专用，留空</a:t>
                      </a: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36256"/>
                  </a:ext>
                </a:extLst>
              </a:tr>
              <a:tr h="3626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请求方式</a:t>
                      </a: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REST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专用，接口平台对真实服务的请求方式，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GET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POST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PUT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DELETE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，按需配置</a:t>
                      </a: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900457"/>
                  </a:ext>
                </a:extLst>
              </a:tr>
              <a:tr h="3626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ContentType</a:t>
                      </a: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REST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专用，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application/json，application/xml，application/x-www-form-urlencoded，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按需配置</a:t>
                      </a: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87499"/>
                  </a:ext>
                </a:extLst>
              </a:tr>
              <a:tr h="3626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SOAP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版本</a:t>
                      </a: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SOAP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专用，选择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SOAP12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即可。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1.2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版本</a:t>
                      </a: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509356"/>
                  </a:ext>
                </a:extLst>
              </a:tr>
              <a:tr h="3626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是否启用</a:t>
                      </a: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是否启用本接口转发</a:t>
                      </a: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846679"/>
                  </a:ext>
                </a:extLst>
              </a:tr>
              <a:tr h="3626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记录调用详情</a:t>
                      </a: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是否开启日志记录</a:t>
                      </a: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550634"/>
                  </a:ext>
                </a:extLst>
              </a:tr>
              <a:tr h="3626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封装接口返回值</a:t>
                      </a: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如果勾选，则接口平台，会将真实服务返回的结果，作二次包装后返回给客户端</a:t>
                      </a:r>
                    </a:p>
                  </a:txBody>
                  <a:tcPr marL="3599" marR="3599" marT="35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23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23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612603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/>
              <a:t>-</a:t>
            </a:r>
            <a:r>
              <a:rPr lang="en-US" altLang="zh-CN" dirty="0" err="1"/>
              <a:t>WebSockets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11123335" cy="4478149"/>
          </a:xfrm>
        </p:spPr>
        <p:txBody>
          <a:bodyPr/>
          <a:lstStyle/>
          <a:p>
            <a:r>
              <a:rPr lang="en-US" altLang="zh-CN" dirty="0" err="1"/>
              <a:t>WebSockets</a:t>
            </a:r>
            <a:r>
              <a:rPr lang="zh-CN" altLang="en-US" dirty="0"/>
              <a:t>与</a:t>
            </a:r>
            <a:r>
              <a:rPr lang="en-US" altLang="zh-CN" dirty="0"/>
              <a:t>Http</a:t>
            </a:r>
            <a:r>
              <a:rPr lang="zh-CN" altLang="en-US" dirty="0"/>
              <a:t>的关系如下 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HTTP </a:t>
            </a:r>
            <a:r>
              <a:rPr lang="zh-CN" altLang="en-US" dirty="0"/>
              <a:t>都是基于 </a:t>
            </a:r>
            <a:r>
              <a:rPr lang="en-US" altLang="zh-CN" dirty="0"/>
              <a:t>TCP </a:t>
            </a:r>
            <a:r>
              <a:rPr lang="zh-CN" altLang="en-US" dirty="0"/>
              <a:t>的应用层协议协议；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客户端建立</a:t>
            </a:r>
            <a:r>
              <a:rPr lang="en-US" altLang="zh-CN" dirty="0" err="1"/>
              <a:t>WebSocket</a:t>
            </a:r>
            <a:r>
              <a:rPr lang="zh-CN" altLang="en-US" dirty="0"/>
              <a:t>连接时发送一个</a:t>
            </a:r>
            <a:r>
              <a:rPr lang="en-US" altLang="zh-CN" dirty="0"/>
              <a:t>header</a:t>
            </a:r>
            <a:r>
              <a:rPr lang="zh-CN" altLang="en-US" dirty="0"/>
              <a:t>，标记了</a:t>
            </a:r>
            <a:r>
              <a:rPr lang="en-US" altLang="zh-CN" dirty="0"/>
              <a:t>Upgrade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请求，表示请求协议升级；服务器直接在现有的</a:t>
            </a:r>
            <a:r>
              <a:rPr lang="en-US" altLang="zh-CN" dirty="0"/>
              <a:t>HTTP</a:t>
            </a:r>
            <a:r>
              <a:rPr lang="zh-CN" altLang="en-US" dirty="0"/>
              <a:t>服务器软件和端口上实现</a:t>
            </a:r>
            <a:r>
              <a:rPr lang="en-US" altLang="zh-CN" dirty="0" err="1"/>
              <a:t>WebSocket</a:t>
            </a:r>
            <a:r>
              <a:rPr lang="zh-CN" altLang="en-US" dirty="0"/>
              <a:t>，重用现有代码</a:t>
            </a:r>
            <a:r>
              <a:rPr lang="en-US" altLang="zh-CN" dirty="0"/>
              <a:t>(</a:t>
            </a:r>
            <a:r>
              <a:rPr lang="zh-CN" altLang="en-US" dirty="0"/>
              <a:t>比如解析和认证这个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r>
              <a:rPr lang="en-US" altLang="zh-CN" dirty="0"/>
              <a:t>)</a:t>
            </a:r>
            <a:r>
              <a:rPr lang="zh-CN" altLang="en-US" dirty="0"/>
              <a:t>，然后再回一个状态码为</a:t>
            </a:r>
            <a:r>
              <a:rPr lang="en-US" altLang="zh-CN" dirty="0"/>
              <a:t>101(</a:t>
            </a:r>
            <a:r>
              <a:rPr lang="zh-CN" altLang="en-US" dirty="0"/>
              <a:t>协议转换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响应完成握手，之后发送数据就跟</a:t>
            </a:r>
            <a:r>
              <a:rPr lang="en-US" altLang="zh-CN" dirty="0"/>
              <a:t>HTTP</a:t>
            </a:r>
            <a:r>
              <a:rPr lang="zh-CN" altLang="en-US" dirty="0"/>
              <a:t>没关系了。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HTTP</a:t>
            </a:r>
            <a:r>
              <a:rPr lang="zh-CN" altLang="en-US" dirty="0"/>
              <a:t>是非持久的协议</a:t>
            </a:r>
            <a:r>
              <a:rPr lang="en-US" altLang="zh-CN" dirty="0"/>
              <a:t>(</a:t>
            </a:r>
            <a:r>
              <a:rPr lang="zh-CN" altLang="en-US" dirty="0"/>
              <a:t>长连接、循环连接除外</a:t>
            </a:r>
            <a:r>
              <a:rPr lang="en-US" altLang="zh-CN" dirty="0"/>
              <a:t>)</a:t>
            </a:r>
            <a:r>
              <a:rPr lang="zh-CN" altLang="en-US" dirty="0"/>
              <a:t>。在</a:t>
            </a:r>
            <a:r>
              <a:rPr lang="en-US" altLang="zh-CN" dirty="0"/>
              <a:t>HTTP1.0</a:t>
            </a:r>
            <a:r>
              <a:rPr lang="zh-CN" altLang="en-US" dirty="0"/>
              <a:t>中，这次</a:t>
            </a:r>
            <a:r>
              <a:rPr lang="en-US" altLang="zh-CN" dirty="0"/>
              <a:t>HTTP</a:t>
            </a:r>
            <a:r>
              <a:rPr lang="zh-CN" altLang="en-US" dirty="0"/>
              <a:t>请求就结束了；在</a:t>
            </a:r>
            <a:r>
              <a:rPr lang="en-US" altLang="zh-CN" dirty="0"/>
              <a:t>HTTP1.1</a:t>
            </a:r>
            <a:r>
              <a:rPr lang="zh-CN" altLang="en-US" dirty="0"/>
              <a:t>中进行了改进，使得有一个</a:t>
            </a:r>
            <a:r>
              <a:rPr lang="en-US" altLang="zh-CN" dirty="0"/>
              <a:t>keep-alive</a:t>
            </a:r>
            <a:r>
              <a:rPr lang="zh-CN" altLang="en-US" dirty="0"/>
              <a:t>，可以发送多个</a:t>
            </a:r>
            <a:r>
              <a:rPr lang="en-US" altLang="zh-CN" dirty="0"/>
              <a:t>Request</a:t>
            </a:r>
            <a:r>
              <a:rPr lang="zh-CN" altLang="en-US" dirty="0"/>
              <a:t>，并接收多个</a:t>
            </a:r>
            <a:r>
              <a:rPr lang="en-US" altLang="zh-CN" dirty="0" err="1"/>
              <a:t>Respouse</a:t>
            </a:r>
            <a:r>
              <a:rPr lang="zh-CN" altLang="en-US" dirty="0"/>
              <a:t>；但是完成所有</a:t>
            </a:r>
            <a:r>
              <a:rPr lang="en-US" altLang="zh-CN" dirty="0"/>
              <a:t>Request</a:t>
            </a:r>
            <a:r>
              <a:rPr lang="zh-CN" altLang="en-US" dirty="0"/>
              <a:t>后，连接断开。</a:t>
            </a:r>
            <a:r>
              <a:rPr lang="en-US" altLang="zh-CN" dirty="0" err="1"/>
              <a:t>Websocket</a:t>
            </a:r>
            <a:r>
              <a:rPr lang="zh-CN" altLang="en-US" dirty="0"/>
              <a:t>是持久化的协议，一旦连接，持续通信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141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接口平台</a:t>
            </a:r>
            <a:r>
              <a:rPr lang="en-US" altLang="zh-CN" dirty="0"/>
              <a:t>-</a:t>
            </a:r>
            <a:r>
              <a:rPr lang="zh-CN" altLang="en-US" dirty="0"/>
              <a:t>服务发布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22297"/>
            <a:ext cx="10528571" cy="1020792"/>
          </a:xfrm>
        </p:spPr>
        <p:txBody>
          <a:bodyPr/>
          <a:lstStyle/>
          <a:p>
            <a:r>
              <a:rPr lang="en-US" altLang="zh-CN" b="1" dirty="0"/>
              <a:t>REST</a:t>
            </a:r>
          </a:p>
          <a:p>
            <a:r>
              <a:rPr lang="zh-CN" altLang="en-US" dirty="0"/>
              <a:t>接口平台以</a:t>
            </a:r>
            <a:r>
              <a:rPr lang="en-US" altLang="zh-CN" dirty="0" err="1"/>
              <a:t>Json</a:t>
            </a:r>
            <a:r>
              <a:rPr lang="zh-CN" altLang="en-US" dirty="0"/>
              <a:t>的格式调用真实服务，接收</a:t>
            </a:r>
            <a:r>
              <a:rPr lang="en-US" altLang="zh-CN" dirty="0" err="1"/>
              <a:t>Json</a:t>
            </a:r>
            <a:r>
              <a:rPr lang="zh-CN" altLang="en-US" dirty="0"/>
              <a:t>格式的调用结果。有如下两种地址</a:t>
            </a:r>
            <a:r>
              <a:rPr lang="zh-CN" altLang="en-US" dirty="0" smtClean="0"/>
              <a:t>前缀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237114"/>
              </p:ext>
            </p:extLst>
          </p:nvPr>
        </p:nvGraphicFramePr>
        <p:xfrm>
          <a:off x="674963" y="2634064"/>
          <a:ext cx="10528572" cy="2245584"/>
        </p:xfrm>
        <a:graphic>
          <a:graphicData uri="http://schemas.openxmlformats.org/drawingml/2006/table">
            <a:tbl>
              <a:tblPr/>
              <a:tblGrid>
                <a:gridCol w="2632143">
                  <a:extLst>
                    <a:ext uri="{9D8B030D-6E8A-4147-A177-3AD203B41FA5}">
                      <a16:colId xmlns:a16="http://schemas.microsoft.com/office/drawing/2014/main" val="4863682"/>
                    </a:ext>
                  </a:extLst>
                </a:gridCol>
                <a:gridCol w="2632143">
                  <a:extLst>
                    <a:ext uri="{9D8B030D-6E8A-4147-A177-3AD203B41FA5}">
                      <a16:colId xmlns:a16="http://schemas.microsoft.com/office/drawing/2014/main" val="3039358118"/>
                    </a:ext>
                  </a:extLst>
                </a:gridCol>
                <a:gridCol w="2632143">
                  <a:extLst>
                    <a:ext uri="{9D8B030D-6E8A-4147-A177-3AD203B41FA5}">
                      <a16:colId xmlns:a16="http://schemas.microsoft.com/office/drawing/2014/main" val="1515530176"/>
                    </a:ext>
                  </a:extLst>
                </a:gridCol>
                <a:gridCol w="2632143">
                  <a:extLst>
                    <a:ext uri="{9D8B030D-6E8A-4147-A177-3AD203B41FA5}">
                      <a16:colId xmlns:a16="http://schemas.microsoft.com/office/drawing/2014/main" val="3256996816"/>
                    </a:ext>
                  </a:extLst>
                </a:gridCol>
              </a:tblGrid>
              <a:tr h="7485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地址前缀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客户端调用接口平台格式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接口平台调用真实服务格式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792267"/>
                  </a:ext>
                </a:extLst>
              </a:tr>
              <a:tr h="748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/api/rest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需通过 服务订阅 功能，获取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OAUTH2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参数。通过鉴权后，才可访问服务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214287"/>
                  </a:ext>
                </a:extLst>
              </a:tr>
              <a:tr h="748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/api/pub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不带鉴权，发布后可直接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访问。业务系统原则上禁用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680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76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接口平台</a:t>
            </a:r>
            <a:r>
              <a:rPr lang="en-US" altLang="zh-CN" dirty="0"/>
              <a:t>-</a:t>
            </a:r>
            <a:r>
              <a:rPr lang="zh-CN" altLang="en-US" dirty="0"/>
              <a:t>服务发布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79120"/>
            <a:ext cx="10930224" cy="1020792"/>
          </a:xfrm>
        </p:spPr>
        <p:txBody>
          <a:bodyPr/>
          <a:lstStyle/>
          <a:p>
            <a:r>
              <a:rPr lang="en-US" altLang="zh-CN" dirty="0"/>
              <a:t>SOAP</a:t>
            </a:r>
          </a:p>
          <a:p>
            <a:r>
              <a:rPr lang="zh-CN" altLang="en-US" dirty="0" smtClean="0"/>
              <a:t>接口</a:t>
            </a:r>
            <a:r>
              <a:rPr lang="zh-CN" altLang="en-US" dirty="0"/>
              <a:t>平台以</a:t>
            </a:r>
            <a:r>
              <a:rPr lang="en-US" altLang="zh-CN" dirty="0"/>
              <a:t>Xml</a:t>
            </a:r>
            <a:r>
              <a:rPr lang="zh-CN" altLang="en-US" dirty="0"/>
              <a:t>的格式调用真实服务，接收</a:t>
            </a:r>
            <a:r>
              <a:rPr lang="en-US" altLang="zh-CN" dirty="0"/>
              <a:t>Xml</a:t>
            </a:r>
            <a:r>
              <a:rPr lang="zh-CN" altLang="en-US" dirty="0"/>
              <a:t>格式的调用结果。</a:t>
            </a:r>
            <a:r>
              <a:rPr lang="en-US" altLang="zh-CN" dirty="0"/>
              <a:t>SOAP</a:t>
            </a:r>
            <a:r>
              <a:rPr lang="zh-CN" altLang="en-US" dirty="0"/>
              <a:t>标准通信格式如下</a:t>
            </a:r>
            <a:r>
              <a:rPr lang="zh-CN" altLang="en-US" dirty="0" smtClean="0"/>
              <a:t>：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2218512"/>
            <a:ext cx="10743769" cy="38319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62169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接口平台</a:t>
            </a:r>
            <a:r>
              <a:rPr lang="en-US" altLang="zh-CN" dirty="0"/>
              <a:t>-</a:t>
            </a:r>
            <a:r>
              <a:rPr lang="zh-CN" altLang="en-US" dirty="0"/>
              <a:t>服务发布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47972"/>
            <a:ext cx="7917313" cy="492443"/>
          </a:xfrm>
        </p:spPr>
        <p:txBody>
          <a:bodyPr/>
          <a:lstStyle/>
          <a:p>
            <a:r>
              <a:rPr lang="en-US" altLang="zh-CN" dirty="0" smtClean="0"/>
              <a:t>SOAP</a:t>
            </a:r>
            <a:r>
              <a:rPr lang="zh-CN" altLang="en-US" dirty="0" smtClean="0"/>
              <a:t>有</a:t>
            </a:r>
            <a:r>
              <a:rPr lang="zh-CN" altLang="en-US" dirty="0"/>
              <a:t>如下四种地址前缀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37387"/>
              </p:ext>
            </p:extLst>
          </p:nvPr>
        </p:nvGraphicFramePr>
        <p:xfrm>
          <a:off x="674965" y="1839252"/>
          <a:ext cx="10844768" cy="3997526"/>
        </p:xfrm>
        <a:graphic>
          <a:graphicData uri="http://schemas.openxmlformats.org/drawingml/2006/table">
            <a:tbl>
              <a:tblPr/>
              <a:tblGrid>
                <a:gridCol w="2711192">
                  <a:extLst>
                    <a:ext uri="{9D8B030D-6E8A-4147-A177-3AD203B41FA5}">
                      <a16:colId xmlns:a16="http://schemas.microsoft.com/office/drawing/2014/main" val="3445569928"/>
                    </a:ext>
                  </a:extLst>
                </a:gridCol>
                <a:gridCol w="2711192">
                  <a:extLst>
                    <a:ext uri="{9D8B030D-6E8A-4147-A177-3AD203B41FA5}">
                      <a16:colId xmlns:a16="http://schemas.microsoft.com/office/drawing/2014/main" val="1729841365"/>
                    </a:ext>
                  </a:extLst>
                </a:gridCol>
                <a:gridCol w="2711192">
                  <a:extLst>
                    <a:ext uri="{9D8B030D-6E8A-4147-A177-3AD203B41FA5}">
                      <a16:colId xmlns:a16="http://schemas.microsoft.com/office/drawing/2014/main" val="1094545180"/>
                    </a:ext>
                  </a:extLst>
                </a:gridCol>
                <a:gridCol w="2711192">
                  <a:extLst>
                    <a:ext uri="{9D8B030D-6E8A-4147-A177-3AD203B41FA5}">
                      <a16:colId xmlns:a16="http://schemas.microsoft.com/office/drawing/2014/main" val="1118738267"/>
                    </a:ext>
                  </a:extLst>
                </a:gridCol>
              </a:tblGrid>
              <a:tr h="5756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地址前缀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客户端调用接口平台格式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接口平台调用真实服务格式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45748"/>
                  </a:ext>
                </a:extLst>
              </a:tr>
              <a:tr h="1135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/api/rest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需通过 服务订阅 功能，获取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OAUTH2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参数。通过鉴权后，才可访问服务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306951"/>
                  </a:ext>
                </a:extLst>
              </a:tr>
              <a:tr h="575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/api/pub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不带鉴权，发布后可直接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访问。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业务系统原则上禁用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290837"/>
                  </a:ext>
                </a:extLst>
              </a:tr>
              <a:tr h="1135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/api/soap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需通过 服务订阅 功能，获取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OAUTH2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参数。通过鉴权后，才可访问服务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168970"/>
                  </a:ext>
                </a:extLst>
              </a:tr>
              <a:tr h="575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/api/pub/soap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不带鉴权，发布后可直接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访问。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业务系统原则上禁用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854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4577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接口平台</a:t>
            </a:r>
            <a:r>
              <a:rPr lang="en-US" altLang="zh-CN" dirty="0"/>
              <a:t>-</a:t>
            </a:r>
            <a:r>
              <a:rPr lang="zh-CN" altLang="en-US" dirty="0"/>
              <a:t>服务发布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0199" y="908652"/>
            <a:ext cx="11374452" cy="2349361"/>
          </a:xfrm>
        </p:spPr>
        <p:txBody>
          <a:bodyPr/>
          <a:lstStyle/>
          <a:p>
            <a:r>
              <a:rPr lang="zh-CN" altLang="en-US" dirty="0"/>
              <a:t>当选择 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/rest </a:t>
            </a:r>
            <a:r>
              <a:rPr lang="zh-CN" altLang="en-US" dirty="0"/>
              <a:t>或 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/pub </a:t>
            </a:r>
            <a:r>
              <a:rPr lang="zh-CN" altLang="en-US" dirty="0"/>
              <a:t>路径时，客户端使用</a:t>
            </a:r>
            <a:r>
              <a:rPr lang="en-US" altLang="zh-CN" dirty="0" err="1"/>
              <a:t>Json</a:t>
            </a:r>
            <a:r>
              <a:rPr lang="zh-CN" altLang="en-US" dirty="0"/>
              <a:t>格式调用接口平台。接口平台使用参数，将其转换为</a:t>
            </a:r>
            <a:r>
              <a:rPr lang="en-US" altLang="zh-CN" dirty="0"/>
              <a:t>Xml</a:t>
            </a:r>
            <a:r>
              <a:rPr lang="zh-CN" altLang="en-US" dirty="0"/>
              <a:t>后调用真实服务。真实服务返回</a:t>
            </a:r>
            <a:r>
              <a:rPr lang="en-US" altLang="zh-CN" dirty="0"/>
              <a:t>Xml</a:t>
            </a:r>
            <a:r>
              <a:rPr lang="zh-CN" altLang="en-US" dirty="0"/>
              <a:t>结果，之后接口平台将结果转换回</a:t>
            </a:r>
            <a:r>
              <a:rPr lang="en-US" altLang="zh-CN" dirty="0" err="1"/>
              <a:t>Json</a:t>
            </a:r>
            <a:r>
              <a:rPr lang="zh-CN" altLang="en-US" dirty="0"/>
              <a:t>后，返回给客户端。示例如下：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客户端调用接口平台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9" y="3258013"/>
            <a:ext cx="9314915" cy="19133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36982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接口平台</a:t>
            </a:r>
            <a:r>
              <a:rPr lang="en-US" altLang="zh-CN" dirty="0"/>
              <a:t>-</a:t>
            </a:r>
            <a:r>
              <a:rPr lang="zh-CN" altLang="en-US" dirty="0"/>
              <a:t>服务发布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29085"/>
            <a:ext cx="7917313" cy="453650"/>
          </a:xfrm>
        </p:spPr>
        <p:txBody>
          <a:bodyPr/>
          <a:lstStyle/>
          <a:p>
            <a:r>
              <a:rPr lang="zh-CN" altLang="en-US" dirty="0"/>
              <a:t>接口平台调用真实服务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1582132"/>
            <a:ext cx="8258175" cy="2162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674965" y="4051458"/>
            <a:ext cx="7917313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接口平台</a:t>
            </a:r>
            <a:r>
              <a:rPr lang="zh-CN" altLang="en-US" dirty="0"/>
              <a:t>接收真实服务结果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65" y="4741091"/>
            <a:ext cx="9934575" cy="13239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74069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接口平台</a:t>
            </a:r>
            <a:r>
              <a:rPr lang="en-US" altLang="zh-CN" dirty="0"/>
              <a:t>-</a:t>
            </a:r>
            <a:r>
              <a:rPr lang="zh-CN" altLang="en-US" dirty="0"/>
              <a:t>服务发布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11201"/>
            <a:ext cx="7917313" cy="453650"/>
          </a:xfrm>
        </p:spPr>
        <p:txBody>
          <a:bodyPr/>
          <a:lstStyle/>
          <a:p>
            <a:r>
              <a:rPr lang="zh-CN" altLang="en-US" dirty="0"/>
              <a:t>客户端接收接口平台结果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1604651"/>
            <a:ext cx="9465454" cy="4488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5669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接口平台</a:t>
            </a:r>
            <a:r>
              <a:rPr lang="en-US" altLang="zh-CN" dirty="0" smtClean="0"/>
              <a:t>-</a:t>
            </a:r>
            <a:r>
              <a:rPr lang="zh-CN" altLang="en-US" dirty="0"/>
              <a:t>服务订阅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34289"/>
            <a:ext cx="7917313" cy="492443"/>
          </a:xfrm>
        </p:spPr>
        <p:txBody>
          <a:bodyPr/>
          <a:lstStyle/>
          <a:p>
            <a:r>
              <a:rPr lang="zh-CN" altLang="en-US" dirty="0" smtClean="0"/>
              <a:t>服务订阅界面示例如下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65" y="1472702"/>
            <a:ext cx="10275417" cy="45862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1668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接口平台</a:t>
            </a:r>
            <a:r>
              <a:rPr lang="en-US" altLang="zh-CN" dirty="0"/>
              <a:t>-</a:t>
            </a:r>
            <a:r>
              <a:rPr lang="zh-CN" altLang="en-US" dirty="0"/>
              <a:t>服务订阅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833736"/>
            <a:ext cx="7917313" cy="492443"/>
          </a:xfrm>
        </p:spPr>
        <p:txBody>
          <a:bodyPr/>
          <a:lstStyle/>
          <a:p>
            <a:r>
              <a:rPr lang="zh-CN" altLang="en-US" dirty="0" smtClean="0"/>
              <a:t>服务订阅属性说明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827575"/>
              </p:ext>
            </p:extLst>
          </p:nvPr>
        </p:nvGraphicFramePr>
        <p:xfrm>
          <a:off x="674965" y="1287386"/>
          <a:ext cx="10588392" cy="4857050"/>
        </p:xfrm>
        <a:graphic>
          <a:graphicData uri="http://schemas.openxmlformats.org/drawingml/2006/table">
            <a:tbl>
              <a:tblPr/>
              <a:tblGrid>
                <a:gridCol w="2672982">
                  <a:extLst>
                    <a:ext uri="{9D8B030D-6E8A-4147-A177-3AD203B41FA5}">
                      <a16:colId xmlns:a16="http://schemas.microsoft.com/office/drawing/2014/main" val="402156877"/>
                    </a:ext>
                  </a:extLst>
                </a:gridCol>
                <a:gridCol w="7915410">
                  <a:extLst>
                    <a:ext uri="{9D8B030D-6E8A-4147-A177-3AD203B41FA5}">
                      <a16:colId xmlns:a16="http://schemas.microsoft.com/office/drawing/2014/main" val="118845892"/>
                    </a:ext>
                  </a:extLst>
                </a:gridCol>
              </a:tblGrid>
              <a:tr h="2207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订阅程序注册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03373"/>
                  </a:ext>
                </a:extLst>
              </a:tr>
              <a:tr h="2207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字段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691359"/>
                  </a:ext>
                </a:extLst>
              </a:tr>
              <a:tr h="2207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应用编码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订阅者的唯一编码，自定义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482037"/>
                  </a:ext>
                </a:extLst>
              </a:tr>
              <a:tr h="2207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应用名称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订阅者的名称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880195"/>
                  </a:ext>
                </a:extLst>
              </a:tr>
              <a:tr h="2207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客户端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订阅者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，随机生成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421695"/>
                  </a:ext>
                </a:extLst>
              </a:tr>
              <a:tr h="2207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客户端密钥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订阅者密钥，随机生成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940237"/>
                  </a:ext>
                </a:extLst>
              </a:tr>
              <a:tr h="2207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Token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有效期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订阅者令牌有效期，留空。默认为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3000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秒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536738"/>
                  </a:ext>
                </a:extLst>
              </a:tr>
              <a:tr h="2207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Refresh Token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有效期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订阅者刷新令牌有效期，留空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226814"/>
                  </a:ext>
                </a:extLst>
              </a:tr>
              <a:tr h="2207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授权重定向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URL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如果授权类型为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authorization_code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则需填写，留空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369759"/>
                  </a:ext>
                </a:extLst>
              </a:tr>
              <a:tr h="2207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授权类型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选择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client_credentials，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此外还有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implicit，password，authorization_code，refresh_token。oauth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授权类型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775400"/>
                  </a:ext>
                </a:extLst>
              </a:tr>
              <a:tr h="2207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订阅服务注册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515780"/>
                  </a:ext>
                </a:extLst>
              </a:tr>
              <a:tr h="2207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字段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922609"/>
                  </a:ext>
                </a:extLst>
              </a:tr>
              <a:tr h="2207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服务代码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订阅服务的唯一编码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714587"/>
                  </a:ext>
                </a:extLst>
              </a:tr>
              <a:tr h="2207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服务名称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订阅服务的名称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651197"/>
                  </a:ext>
                </a:extLst>
              </a:tr>
              <a:tr h="2207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是否有效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订阅服务是否启用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386842"/>
                  </a:ext>
                </a:extLst>
              </a:tr>
              <a:tr h="2207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订阅服务访问限制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487209"/>
                  </a:ext>
                </a:extLst>
              </a:tr>
              <a:tr h="2207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字段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863196"/>
                  </a:ext>
                </a:extLst>
              </a:tr>
              <a:tr h="2207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启用限制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按需填写，例如选择是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41319"/>
                  </a:ext>
                </a:extLst>
              </a:tr>
              <a:tr h="2207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次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分钟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按需填写，例如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300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，即平均每秒最多调用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次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113884"/>
                  </a:ext>
                </a:extLst>
              </a:tr>
              <a:tr h="2207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是否启用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订阅的服务启用状态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471777"/>
                  </a:ext>
                </a:extLst>
              </a:tr>
              <a:tr h="2207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接口代码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订阅的接口的唯一编码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723119"/>
                  </a:ext>
                </a:extLst>
              </a:tr>
              <a:tr h="2207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接口名称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订阅的接口的名称</a:t>
                      </a:r>
                    </a:p>
                  </a:txBody>
                  <a:tcPr marL="3516" marR="3516" marT="3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43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3923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接口平台</a:t>
            </a:r>
            <a:r>
              <a:rPr lang="en-US" altLang="zh-CN" dirty="0"/>
              <a:t>-</a:t>
            </a:r>
            <a:r>
              <a:rPr lang="zh-CN" altLang="en-US" dirty="0" smtClean="0"/>
              <a:t>服务调用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1141" y="942835"/>
            <a:ext cx="11075502" cy="3005951"/>
          </a:xfrm>
        </p:spPr>
        <p:txBody>
          <a:bodyPr/>
          <a:lstStyle/>
          <a:p>
            <a:r>
              <a:rPr lang="en-US" altLang="zh-CN" dirty="0"/>
              <a:t>LCP</a:t>
            </a:r>
            <a:r>
              <a:rPr lang="zh-CN" altLang="en-US" dirty="0"/>
              <a:t>平台</a:t>
            </a:r>
          </a:p>
          <a:p>
            <a:r>
              <a:rPr lang="zh-CN" altLang="en-US" dirty="0"/>
              <a:t>单应用服务调用</a:t>
            </a:r>
          </a:p>
          <a:p>
            <a:endParaRPr lang="zh-CN" altLang="en-US" dirty="0"/>
          </a:p>
          <a:p>
            <a:r>
              <a:rPr lang="zh-CN" altLang="en-US" dirty="0"/>
              <a:t>需要调用的接口平台的接口都注册在同一应用下时，或者接口类型为 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/pub/ </a:t>
            </a:r>
            <a:r>
              <a:rPr lang="zh-CN" altLang="en-US" dirty="0"/>
              <a:t>的，可以使用</a:t>
            </a:r>
            <a:r>
              <a:rPr lang="en-US" altLang="zh-CN" dirty="0" err="1"/>
              <a:t>lcp</a:t>
            </a:r>
            <a:r>
              <a:rPr lang="zh-CN" altLang="en-US" dirty="0"/>
              <a:t>平台提供的默认实现类</a:t>
            </a:r>
            <a:r>
              <a:rPr lang="en-US" altLang="zh-CN" dirty="0" err="1"/>
              <a:t>gatewayServiceImpl</a:t>
            </a:r>
            <a:r>
              <a:rPr lang="zh-CN" altLang="en-US" dirty="0"/>
              <a:t>进行接口调用。 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 err="1"/>
              <a:t>config.properties</a:t>
            </a:r>
            <a:r>
              <a:rPr lang="zh-CN" altLang="en-US" dirty="0"/>
              <a:t>里面配置如下参数：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451508"/>
              </p:ext>
            </p:extLst>
          </p:nvPr>
        </p:nvGraphicFramePr>
        <p:xfrm>
          <a:off x="598914" y="4186061"/>
          <a:ext cx="6177900" cy="608130"/>
        </p:xfrm>
        <a:graphic>
          <a:graphicData uri="http://schemas.openxmlformats.org/drawingml/2006/table">
            <a:tbl>
              <a:tblPr/>
              <a:tblGrid>
                <a:gridCol w="3088950">
                  <a:extLst>
                    <a:ext uri="{9D8B030D-6E8A-4147-A177-3AD203B41FA5}">
                      <a16:colId xmlns:a16="http://schemas.microsoft.com/office/drawing/2014/main" val="675843327"/>
                    </a:ext>
                  </a:extLst>
                </a:gridCol>
                <a:gridCol w="3088950">
                  <a:extLst>
                    <a:ext uri="{9D8B030D-6E8A-4147-A177-3AD203B41FA5}">
                      <a16:colId xmlns:a16="http://schemas.microsoft.com/office/drawing/2014/main" val="3240091094"/>
                    </a:ext>
                  </a:extLst>
                </a:gridCol>
              </a:tblGrid>
              <a:tr h="2342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含义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660644"/>
                  </a:ext>
                </a:extLst>
              </a:tr>
              <a:tr h="373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gateway.token.url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access_token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的完整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166316"/>
                  </a:ext>
                </a:extLst>
              </a:tr>
            </a:tbl>
          </a:graphicData>
        </a:graphic>
      </p:graphicFrame>
      <p:sp>
        <p:nvSpPr>
          <p:cNvPr id="5" name="副标题 2"/>
          <p:cNvSpPr txBox="1">
            <a:spLocks/>
          </p:cNvSpPr>
          <p:nvPr/>
        </p:nvSpPr>
        <p:spPr>
          <a:xfrm>
            <a:off x="598914" y="5109844"/>
            <a:ext cx="11075502" cy="103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 #gateway </a:t>
            </a:r>
            <a:r>
              <a:rPr lang="en-US" altLang="zh-CN" sz="1400" dirty="0" err="1"/>
              <a:t>params</a:t>
            </a:r>
            <a:endParaRPr lang="en-US" altLang="zh-CN" sz="1400" dirty="0"/>
          </a:p>
          <a:p>
            <a:r>
              <a:rPr lang="en-US" altLang="zh-CN" sz="1400" dirty="0" smtClean="0"/>
              <a:t>gateway.token.url=http</a:t>
            </a:r>
            <a:r>
              <a:rPr lang="en-US" altLang="zh-CN" sz="1400" dirty="0"/>
              <a:t>://</a:t>
            </a:r>
            <a:r>
              <a:rPr lang="en-US" altLang="zh-CN" sz="1400" dirty="0" smtClean="0"/>
              <a:t>172.16.20.122:8080/gateway/oauth/token?grant_type=client_credentials&amp;client_secret=20ea4dee-40bf-433c-9c32-314f710f9914&amp;client_id=712eda1ee7cc4028942df772fa059726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6419593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接口平台</a:t>
            </a:r>
            <a:r>
              <a:rPr lang="en-US" altLang="zh-CN" dirty="0"/>
              <a:t>-</a:t>
            </a:r>
            <a:r>
              <a:rPr lang="zh-CN" altLang="en-US" dirty="0"/>
              <a:t>服务调用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2085" y="1004365"/>
            <a:ext cx="7917313" cy="453650"/>
          </a:xfrm>
        </p:spPr>
        <p:txBody>
          <a:bodyPr/>
          <a:lstStyle/>
          <a:p>
            <a:r>
              <a:rPr lang="zh-CN" altLang="en-US" dirty="0"/>
              <a:t>调用示例如下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85" y="1667964"/>
            <a:ext cx="10722470" cy="33046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143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612603" cy="465926"/>
          </a:xfrm>
        </p:spPr>
        <p:txBody>
          <a:bodyPr/>
          <a:lstStyle/>
          <a:p>
            <a:r>
              <a:rPr lang="zh-CN" altLang="en-US" dirty="0"/>
              <a:t>消息</a:t>
            </a:r>
            <a:r>
              <a:rPr lang="zh-CN" altLang="en-US" dirty="0" smtClean="0"/>
              <a:t>集成</a:t>
            </a:r>
            <a:r>
              <a:rPr lang="en-US" altLang="zh-CN" dirty="0" smtClean="0"/>
              <a:t>-</a:t>
            </a:r>
            <a:r>
              <a:rPr lang="en-US" altLang="zh-CN" dirty="0" err="1"/>
              <a:t>WebSockets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10990044" cy="2349361"/>
          </a:xfrm>
        </p:spPr>
        <p:txBody>
          <a:bodyPr/>
          <a:lstStyle/>
          <a:p>
            <a:r>
              <a:rPr lang="en-US" altLang="zh-CN" dirty="0" err="1"/>
              <a:t>Lcp</a:t>
            </a:r>
            <a:r>
              <a:rPr lang="en-US" altLang="zh-CN" dirty="0"/>
              <a:t> </a:t>
            </a:r>
            <a:r>
              <a:rPr lang="zh-CN" altLang="en-US" dirty="0"/>
              <a:t>前端使用</a:t>
            </a:r>
            <a:r>
              <a:rPr lang="en-US" altLang="zh-CN" dirty="0" err="1">
                <a:hlinkClick r:id="rId2" tooltip="https://github.com/sockjs/sockjs-client"/>
              </a:rPr>
              <a:t>SockJS</a:t>
            </a:r>
            <a:r>
              <a:rPr lang="zh-CN" altLang="en-US" dirty="0"/>
              <a:t>进行</a:t>
            </a:r>
            <a:r>
              <a:rPr lang="en-US" altLang="zh-CN" dirty="0" err="1"/>
              <a:t>websocket</a:t>
            </a:r>
            <a:r>
              <a:rPr lang="zh-CN" altLang="en-US" dirty="0"/>
              <a:t>的开发。当前使用的版本为</a:t>
            </a:r>
            <a:r>
              <a:rPr lang="en-US" altLang="zh-CN" dirty="0"/>
              <a:t>1.4</a:t>
            </a:r>
            <a:r>
              <a:rPr lang="zh-CN" altLang="en-US" dirty="0"/>
              <a:t>。</a:t>
            </a:r>
            <a:r>
              <a:rPr lang="en-US" altLang="zh-CN" dirty="0" err="1"/>
              <a:t>SockJS</a:t>
            </a:r>
            <a:r>
              <a:rPr lang="zh-CN" altLang="en-US" dirty="0"/>
              <a:t>是一个浏览器</a:t>
            </a:r>
            <a:r>
              <a:rPr lang="en-US" altLang="zh-CN" dirty="0"/>
              <a:t>JavaScript</a:t>
            </a:r>
            <a:r>
              <a:rPr lang="zh-CN" altLang="en-US" dirty="0"/>
              <a:t>库，它提供了一个类似于网络的对象。</a:t>
            </a:r>
            <a:r>
              <a:rPr lang="en-US" altLang="zh-CN" dirty="0" err="1"/>
              <a:t>SockJS</a:t>
            </a:r>
            <a:r>
              <a:rPr lang="zh-CN" altLang="en-US" dirty="0"/>
              <a:t>提供了一个连贯的、跨浏览器的</a:t>
            </a:r>
            <a:r>
              <a:rPr lang="en-US" altLang="zh-CN" dirty="0" err="1"/>
              <a:t>Javascript</a:t>
            </a:r>
            <a:r>
              <a:rPr lang="en-US" altLang="zh-CN" dirty="0"/>
              <a:t> API</a:t>
            </a:r>
            <a:r>
              <a:rPr lang="zh-CN" altLang="en-US" dirty="0"/>
              <a:t>，它在浏览器和</a:t>
            </a:r>
            <a:r>
              <a:rPr lang="en-US" altLang="zh-CN" dirty="0"/>
              <a:t>web</a:t>
            </a:r>
            <a:r>
              <a:rPr lang="zh-CN" altLang="en-US" dirty="0"/>
              <a:t>服务器之间创建了一个低延迟、全双工、跨域通信通道。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WebSockets</a:t>
            </a:r>
            <a:r>
              <a:rPr lang="zh-CN" altLang="en-US" dirty="0"/>
              <a:t>的浏览器兼容性如下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013185"/>
              </p:ext>
            </p:extLst>
          </p:nvPr>
        </p:nvGraphicFramePr>
        <p:xfrm>
          <a:off x="775176" y="3982062"/>
          <a:ext cx="5736720" cy="1119152"/>
        </p:xfrm>
        <a:graphic>
          <a:graphicData uri="http://schemas.openxmlformats.org/drawingml/2006/table">
            <a:tbl>
              <a:tblPr/>
              <a:tblGrid>
                <a:gridCol w="1147344">
                  <a:extLst>
                    <a:ext uri="{9D8B030D-6E8A-4147-A177-3AD203B41FA5}">
                      <a16:colId xmlns:a16="http://schemas.microsoft.com/office/drawing/2014/main" val="646529530"/>
                    </a:ext>
                  </a:extLst>
                </a:gridCol>
                <a:gridCol w="1147344">
                  <a:extLst>
                    <a:ext uri="{9D8B030D-6E8A-4147-A177-3AD203B41FA5}">
                      <a16:colId xmlns:a16="http://schemas.microsoft.com/office/drawing/2014/main" val="3581842540"/>
                    </a:ext>
                  </a:extLst>
                </a:gridCol>
                <a:gridCol w="1147344">
                  <a:extLst>
                    <a:ext uri="{9D8B030D-6E8A-4147-A177-3AD203B41FA5}">
                      <a16:colId xmlns:a16="http://schemas.microsoft.com/office/drawing/2014/main" val="2141214300"/>
                    </a:ext>
                  </a:extLst>
                </a:gridCol>
                <a:gridCol w="1147344">
                  <a:extLst>
                    <a:ext uri="{9D8B030D-6E8A-4147-A177-3AD203B41FA5}">
                      <a16:colId xmlns:a16="http://schemas.microsoft.com/office/drawing/2014/main" val="644990775"/>
                    </a:ext>
                  </a:extLst>
                </a:gridCol>
                <a:gridCol w="1147344">
                  <a:extLst>
                    <a:ext uri="{9D8B030D-6E8A-4147-A177-3AD203B41FA5}">
                      <a16:colId xmlns:a16="http://schemas.microsoft.com/office/drawing/2014/main" val="64162993"/>
                    </a:ext>
                  </a:extLst>
                </a:gridCol>
              </a:tblGrid>
              <a:tr h="559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Chrome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Firefox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Safari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Opera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916890"/>
                  </a:ext>
                </a:extLst>
              </a:tr>
              <a:tr h="5595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14+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12.10+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27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9751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接口平台</a:t>
            </a:r>
            <a:r>
              <a:rPr lang="en-US" altLang="zh-CN" dirty="0"/>
              <a:t>-</a:t>
            </a:r>
            <a:r>
              <a:rPr lang="zh-CN" altLang="en-US" dirty="0"/>
              <a:t>服务调用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3911" y="851058"/>
            <a:ext cx="11289147" cy="1709186"/>
          </a:xfrm>
        </p:spPr>
        <p:txBody>
          <a:bodyPr/>
          <a:lstStyle/>
          <a:p>
            <a:r>
              <a:rPr lang="zh-CN" altLang="en-US" dirty="0"/>
              <a:t>多应用服务调用</a:t>
            </a:r>
          </a:p>
          <a:p>
            <a:r>
              <a:rPr lang="zh-CN" altLang="en-US" sz="1600" dirty="0" smtClean="0"/>
              <a:t>如果</a:t>
            </a:r>
            <a:r>
              <a:rPr lang="zh-CN" altLang="en-US" sz="1600" dirty="0"/>
              <a:t>接口平台服务订阅了多个应用，并且当前系统调用的接口也在不同应用中，则需要通过配置指定不同接口平台</a:t>
            </a:r>
            <a:r>
              <a:rPr lang="en-US" altLang="zh-CN" sz="1600" dirty="0"/>
              <a:t>token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url</a:t>
            </a:r>
            <a:r>
              <a:rPr lang="zh-CN" altLang="en-US" sz="1600" dirty="0"/>
              <a:t>，然后继承指定基类，实现接口完成接口调用</a:t>
            </a:r>
          </a:p>
          <a:p>
            <a:r>
              <a:rPr lang="zh-CN" altLang="en-US" sz="1600" dirty="0" smtClean="0"/>
              <a:t>针对</a:t>
            </a:r>
            <a:r>
              <a:rPr lang="zh-CN" altLang="en-US" sz="1600" dirty="0"/>
              <a:t>不同的服务端，需从 </a:t>
            </a:r>
            <a:r>
              <a:rPr lang="en-US" altLang="zh-CN" sz="1600" dirty="0" err="1"/>
              <a:t>com.hand.hap.api.gateway.service.IGatewayService</a:t>
            </a:r>
            <a:r>
              <a:rPr lang="en-US" altLang="zh-CN" sz="1600" dirty="0"/>
              <a:t> </a:t>
            </a:r>
            <a:r>
              <a:rPr lang="zh-CN" altLang="en-US" sz="1600" dirty="0"/>
              <a:t>继承并定义各自的访问接口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11" y="2752235"/>
            <a:ext cx="6907090" cy="5891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693911" y="3654079"/>
            <a:ext cx="11289147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IGatewayService</a:t>
            </a:r>
            <a:r>
              <a:rPr lang="zh-CN" altLang="en-US" dirty="0"/>
              <a:t>接口定义如下 </a:t>
            </a:r>
            <a:endParaRPr lang="zh-CN" altLang="en-US" sz="1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31226"/>
              </p:ext>
            </p:extLst>
          </p:nvPr>
        </p:nvGraphicFramePr>
        <p:xfrm>
          <a:off x="693911" y="4190238"/>
          <a:ext cx="10073790" cy="2014009"/>
        </p:xfrm>
        <a:graphic>
          <a:graphicData uri="http://schemas.openxmlformats.org/drawingml/2006/table">
            <a:tbl>
              <a:tblPr/>
              <a:tblGrid>
                <a:gridCol w="3357930">
                  <a:extLst>
                    <a:ext uri="{9D8B030D-6E8A-4147-A177-3AD203B41FA5}">
                      <a16:colId xmlns:a16="http://schemas.microsoft.com/office/drawing/2014/main" val="2655611404"/>
                    </a:ext>
                  </a:extLst>
                </a:gridCol>
                <a:gridCol w="3357930">
                  <a:extLst>
                    <a:ext uri="{9D8B030D-6E8A-4147-A177-3AD203B41FA5}">
                      <a16:colId xmlns:a16="http://schemas.microsoft.com/office/drawing/2014/main" val="3588300922"/>
                    </a:ext>
                  </a:extLst>
                </a:gridCol>
                <a:gridCol w="3357930">
                  <a:extLst>
                    <a:ext uri="{9D8B030D-6E8A-4147-A177-3AD203B41FA5}">
                      <a16:colId xmlns:a16="http://schemas.microsoft.com/office/drawing/2014/main" val="2266896970"/>
                    </a:ext>
                  </a:extLst>
                </a:gridCol>
              </a:tblGrid>
              <a:tr h="2813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方法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841731"/>
                  </a:ext>
                </a:extLst>
              </a:tr>
              <a:tr h="5379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 getAccessToken()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access_token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，默认过期时间为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7000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秒。一般情况下，使用者不需使用此方法。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295680"/>
                  </a:ext>
                </a:extLst>
              </a:tr>
              <a:tr h="419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HttpResponse sendRequest(HttpRequest httpRequest)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httpRequest: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接口请求参数及头信息等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向服务端接口地址发送请求，获取返回值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699178"/>
                  </a:ext>
                </a:extLst>
              </a:tr>
              <a:tr h="77554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HttpResponse sendRequest(IRequest requestContext, HttpRequest httpRequest)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requestContext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: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上下文，可以为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null，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如果有则记录日志时会记录调用者的工号。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httpRequest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: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接口请求参数及头信息等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向服务端接口地址发送请求，获取返回值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06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3279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接口平台</a:t>
            </a:r>
            <a:r>
              <a:rPr lang="en-US" altLang="zh-CN" dirty="0"/>
              <a:t>-</a:t>
            </a:r>
            <a:r>
              <a:rPr lang="zh-CN" altLang="en-US" dirty="0"/>
              <a:t>服务调用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10656758" cy="492443"/>
          </a:xfrm>
        </p:spPr>
        <p:txBody>
          <a:bodyPr/>
          <a:lstStyle/>
          <a:p>
            <a:r>
              <a:rPr lang="zh-CN" altLang="en-US" dirty="0"/>
              <a:t>继承 </a:t>
            </a:r>
            <a:r>
              <a:rPr lang="en-US" altLang="zh-CN" dirty="0" err="1"/>
              <a:t>GatewayServiceImpl</a:t>
            </a:r>
            <a:r>
              <a:rPr lang="en-US" altLang="zh-CN" dirty="0"/>
              <a:t> </a:t>
            </a:r>
            <a:r>
              <a:rPr lang="zh-CN" altLang="en-US" dirty="0"/>
              <a:t>类，并实现</a:t>
            </a:r>
            <a:r>
              <a:rPr lang="en-US" altLang="zh-CN" dirty="0" err="1"/>
              <a:t>getTokenUrl</a:t>
            </a:r>
            <a:r>
              <a:rPr lang="zh-CN" altLang="en-US" dirty="0"/>
              <a:t>方法，提供获取</a:t>
            </a:r>
            <a:r>
              <a:rPr lang="en-US" altLang="zh-CN" dirty="0"/>
              <a:t>token</a:t>
            </a:r>
            <a:r>
              <a:rPr lang="zh-CN" altLang="en-US" dirty="0"/>
              <a:t>的服务端</a:t>
            </a:r>
            <a:r>
              <a:rPr lang="zh-CN" altLang="en-US" dirty="0" smtClean="0"/>
              <a:t>路径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1956364"/>
            <a:ext cx="9134475" cy="23812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674964" y="4728623"/>
            <a:ext cx="11109685" cy="126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在配置文件中添加</a:t>
            </a:r>
            <a:r>
              <a:rPr lang="en-US" altLang="zh-CN" dirty="0"/>
              <a:t>ams.token.url</a:t>
            </a:r>
            <a:r>
              <a:rPr lang="zh-CN" altLang="en-US" dirty="0"/>
              <a:t>配置，其中</a:t>
            </a:r>
            <a:r>
              <a:rPr lang="en-US" altLang="zh-CN" dirty="0" err="1"/>
              <a:t>clientId</a:t>
            </a:r>
            <a:r>
              <a:rPr lang="zh-CN" altLang="en-US" dirty="0"/>
              <a:t>与</a:t>
            </a:r>
            <a:r>
              <a:rPr lang="en-US" altLang="zh-CN" dirty="0" err="1"/>
              <a:t>clientSecret</a:t>
            </a:r>
            <a:r>
              <a:rPr lang="zh-CN" altLang="en-US" dirty="0"/>
              <a:t>参数，来源于接口平台的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r>
              <a:rPr lang="en-US" altLang="zh-CN" sz="1600" dirty="0" smtClean="0"/>
              <a:t>ams.token.url=http</a:t>
            </a:r>
            <a:r>
              <a:rPr lang="en-US" altLang="zh-CN" sz="1600" dirty="0"/>
              <a:t>://172.16.20.122:8080/gateway/oauth/token?grant_type=client_credentials&amp;client_secret=20ea4dee-40bf-433c-9c32-314f710f9914&amp;client_id=712eda1ee7cc4028942df772fa059726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2039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接口平台</a:t>
            </a:r>
            <a:r>
              <a:rPr lang="en-US" altLang="zh-CN" dirty="0"/>
              <a:t>-</a:t>
            </a:r>
            <a:r>
              <a:rPr lang="zh-CN" altLang="en-US" dirty="0"/>
              <a:t>服务调用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79568"/>
            <a:ext cx="7917313" cy="453650"/>
          </a:xfrm>
        </p:spPr>
        <p:txBody>
          <a:bodyPr/>
          <a:lstStyle/>
          <a:p>
            <a:r>
              <a:rPr lang="zh-CN" altLang="en-US" dirty="0"/>
              <a:t>最后，调用示例如下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4" y="1938025"/>
            <a:ext cx="10077889" cy="30099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04940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接口平台</a:t>
            </a:r>
            <a:r>
              <a:rPr lang="en-US" altLang="zh-CN" dirty="0"/>
              <a:t>-</a:t>
            </a:r>
            <a:r>
              <a:rPr lang="zh-CN" altLang="en-US" dirty="0"/>
              <a:t>服务调用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848517"/>
            <a:ext cx="7917313" cy="753540"/>
          </a:xfrm>
        </p:spPr>
        <p:txBody>
          <a:bodyPr/>
          <a:lstStyle/>
          <a:p>
            <a:r>
              <a:rPr lang="zh-CN" altLang="en-US" sz="1400" dirty="0" smtClean="0"/>
              <a:t>关于</a:t>
            </a:r>
            <a:r>
              <a:rPr lang="zh-CN" altLang="en-US" sz="1400" dirty="0"/>
              <a:t>刷新</a:t>
            </a:r>
            <a:r>
              <a:rPr lang="en-US" altLang="zh-CN" sz="1400" dirty="0" err="1"/>
              <a:t>access_token</a:t>
            </a:r>
            <a:endParaRPr lang="en-US" altLang="zh-CN" sz="1400" dirty="0"/>
          </a:p>
          <a:p>
            <a:r>
              <a:rPr lang="zh-CN" altLang="en-US" sz="1400" dirty="0" smtClean="0"/>
              <a:t>在</a:t>
            </a:r>
            <a:r>
              <a:rPr lang="zh-CN" altLang="en-US" sz="1400" dirty="0"/>
              <a:t>方法内部，首先访问特定地址完成了</a:t>
            </a:r>
            <a:r>
              <a:rPr lang="en-US" altLang="zh-CN" sz="1400" dirty="0" err="1"/>
              <a:t>access_token</a:t>
            </a:r>
            <a:r>
              <a:rPr lang="zh-CN" altLang="en-US" sz="1400" dirty="0"/>
              <a:t>的获取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22330"/>
              </p:ext>
            </p:extLst>
          </p:nvPr>
        </p:nvGraphicFramePr>
        <p:xfrm>
          <a:off x="744197" y="1694719"/>
          <a:ext cx="8587810" cy="917648"/>
        </p:xfrm>
        <a:graphic>
          <a:graphicData uri="http://schemas.openxmlformats.org/drawingml/2006/table">
            <a:tbl>
              <a:tblPr/>
              <a:tblGrid>
                <a:gridCol w="1870816">
                  <a:extLst>
                    <a:ext uri="{9D8B030D-6E8A-4147-A177-3AD203B41FA5}">
                      <a16:colId xmlns:a16="http://schemas.microsoft.com/office/drawing/2014/main" val="1166706989"/>
                    </a:ext>
                  </a:extLst>
                </a:gridCol>
                <a:gridCol w="6716994">
                  <a:extLst>
                    <a:ext uri="{9D8B030D-6E8A-4147-A177-3AD203B41FA5}">
                      <a16:colId xmlns:a16="http://schemas.microsoft.com/office/drawing/2014/main" val="3639662172"/>
                    </a:ext>
                  </a:extLst>
                </a:gridCol>
              </a:tblGrid>
              <a:tr h="2294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501188"/>
                  </a:ext>
                </a:extLst>
              </a:tr>
              <a:tr h="229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接口平台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url/oauth/token?grant_type=client_credentials&amp;client_id=XX&amp;client_secret=XX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180203"/>
                  </a:ext>
                </a:extLst>
              </a:tr>
              <a:tr h="22941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调用方式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048580"/>
                  </a:ext>
                </a:extLst>
              </a:tr>
              <a:tr h="22941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604202"/>
                  </a:ext>
                </a:extLst>
              </a:tr>
            </a:tbl>
          </a:graphicData>
        </a:graphic>
      </p:graphicFrame>
      <p:sp>
        <p:nvSpPr>
          <p:cNvPr id="5" name="副标题 2"/>
          <p:cNvSpPr txBox="1">
            <a:spLocks/>
          </p:cNvSpPr>
          <p:nvPr/>
        </p:nvSpPr>
        <p:spPr>
          <a:xfrm>
            <a:off x="674965" y="2724168"/>
            <a:ext cx="10220923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将返回的</a:t>
            </a:r>
            <a:r>
              <a:rPr lang="en-US" altLang="zh-CN" sz="1600" dirty="0" err="1"/>
              <a:t>access_token</a:t>
            </a:r>
            <a:r>
              <a:rPr lang="zh-CN" altLang="en-US" sz="1600" dirty="0"/>
              <a:t>存入</a:t>
            </a:r>
            <a:r>
              <a:rPr lang="en-US" altLang="zh-CN" sz="1600" dirty="0" err="1"/>
              <a:t>Redis</a:t>
            </a:r>
            <a:r>
              <a:rPr lang="zh-CN" altLang="en-US" sz="1600" dirty="0"/>
              <a:t>，设置过期时间为返回的有效期值</a:t>
            </a:r>
            <a:r>
              <a:rPr lang="en-US" altLang="zh-CN" sz="1600" dirty="0"/>
              <a:t>-500 </a:t>
            </a:r>
            <a:r>
              <a:rPr lang="zh-CN" altLang="en-US" sz="1600" dirty="0"/>
              <a:t>秒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97" y="3116186"/>
            <a:ext cx="7829550" cy="1457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副标题 2"/>
          <p:cNvSpPr txBox="1">
            <a:spLocks/>
          </p:cNvSpPr>
          <p:nvPr/>
        </p:nvSpPr>
        <p:spPr>
          <a:xfrm>
            <a:off x="674965" y="4636179"/>
            <a:ext cx="10220923" cy="62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每次请求服务前，尝试从</a:t>
            </a:r>
            <a:r>
              <a:rPr lang="en-US" altLang="zh-CN" sz="1400" dirty="0" err="1"/>
              <a:t>Redis</a:t>
            </a:r>
            <a:r>
              <a:rPr lang="zh-CN" altLang="en-US" sz="1400" dirty="0"/>
              <a:t>中获取</a:t>
            </a:r>
            <a:r>
              <a:rPr lang="en-US" altLang="zh-CN" sz="1400" dirty="0" err="1"/>
              <a:t>access_token</a:t>
            </a:r>
            <a:r>
              <a:rPr lang="zh-CN" altLang="en-US" sz="1400" dirty="0"/>
              <a:t>。如果获取失败，则重新执行上面的逻辑获取最新</a:t>
            </a:r>
            <a:r>
              <a:rPr lang="en-US" altLang="zh-CN" sz="1400" dirty="0" err="1"/>
              <a:t>access_token</a:t>
            </a:r>
            <a:r>
              <a:rPr lang="zh-CN" altLang="en-US" sz="1400" dirty="0"/>
              <a:t>。否则完成地址拼接，加入</a:t>
            </a:r>
            <a:r>
              <a:rPr lang="en-US" altLang="zh-CN" sz="1400" dirty="0" err="1"/>
              <a:t>access_token</a:t>
            </a:r>
            <a:r>
              <a:rPr lang="zh-CN" altLang="en-US" sz="1400" dirty="0"/>
              <a:t>完成对服务转发地址的调用 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28196"/>
              </p:ext>
            </p:extLst>
          </p:nvPr>
        </p:nvGraphicFramePr>
        <p:xfrm>
          <a:off x="744195" y="5324146"/>
          <a:ext cx="8647632" cy="842660"/>
        </p:xfrm>
        <a:graphic>
          <a:graphicData uri="http://schemas.openxmlformats.org/drawingml/2006/table">
            <a:tbl>
              <a:tblPr/>
              <a:tblGrid>
                <a:gridCol w="2956134">
                  <a:extLst>
                    <a:ext uri="{9D8B030D-6E8A-4147-A177-3AD203B41FA5}">
                      <a16:colId xmlns:a16="http://schemas.microsoft.com/office/drawing/2014/main" val="991097259"/>
                    </a:ext>
                  </a:extLst>
                </a:gridCol>
                <a:gridCol w="5691498">
                  <a:extLst>
                    <a:ext uri="{9D8B030D-6E8A-4147-A177-3AD203B41FA5}">
                      <a16:colId xmlns:a16="http://schemas.microsoft.com/office/drawing/2014/main" val="3467403032"/>
                    </a:ext>
                  </a:extLst>
                </a:gridCol>
              </a:tblGrid>
              <a:tr h="2106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28762"/>
                  </a:ext>
                </a:extLst>
              </a:tr>
              <a:tr h="2106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url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接口平台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url/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配置的发布地址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?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access_token=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获取的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access_token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631210"/>
                  </a:ext>
                </a:extLst>
              </a:tr>
              <a:tr h="2106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调用方式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099592"/>
                  </a:ext>
                </a:extLst>
              </a:tr>
              <a:tr h="2106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接口定义的参数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27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8655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接口平台</a:t>
            </a:r>
            <a:r>
              <a:rPr lang="en-US" altLang="zh-CN" dirty="0"/>
              <a:t>-</a:t>
            </a:r>
            <a:r>
              <a:rPr lang="zh-CN" altLang="en-US" dirty="0"/>
              <a:t>服务调用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9947456" cy="1292662"/>
          </a:xfrm>
        </p:spPr>
        <p:txBody>
          <a:bodyPr/>
          <a:lstStyle/>
          <a:p>
            <a:r>
              <a:rPr lang="zh-CN" altLang="en-US" dirty="0"/>
              <a:t>第三方平台</a:t>
            </a:r>
            <a:r>
              <a:rPr lang="zh-CN" altLang="en-US" dirty="0" smtClean="0"/>
              <a:t>，支持浏览器端通过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直接访问。知识库中为</a:t>
            </a:r>
            <a:r>
              <a:rPr lang="zh-CN" altLang="en-US" dirty="0"/>
              <a:t>使用</a:t>
            </a:r>
            <a:r>
              <a:rPr lang="en-US" altLang="zh-CN" dirty="0"/>
              <a:t>JQuery</a:t>
            </a:r>
            <a:r>
              <a:rPr lang="zh-CN" altLang="en-US" dirty="0"/>
              <a:t>在浏览器发出服务调用请求的示例。</a:t>
            </a:r>
            <a:r>
              <a:rPr lang="en-US" altLang="zh-CN" dirty="0" err="1"/>
              <a:t>ddHelper</a:t>
            </a:r>
            <a:r>
              <a:rPr lang="zh-CN" altLang="en-US" dirty="0"/>
              <a:t>对象完成了对</a:t>
            </a:r>
            <a:r>
              <a:rPr lang="en-US" altLang="zh-CN" dirty="0"/>
              <a:t>token</a:t>
            </a:r>
            <a:r>
              <a:rPr lang="zh-CN" altLang="en-US" dirty="0"/>
              <a:t>的管理与返回值的通用解析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13972"/>
              </p:ext>
            </p:extLst>
          </p:nvPr>
        </p:nvGraphicFramePr>
        <p:xfrm>
          <a:off x="674963" y="2555550"/>
          <a:ext cx="9947458" cy="2067725"/>
        </p:xfrm>
        <a:graphic>
          <a:graphicData uri="http://schemas.openxmlformats.org/drawingml/2006/table">
            <a:tbl>
              <a:tblPr/>
              <a:tblGrid>
                <a:gridCol w="2837358">
                  <a:extLst>
                    <a:ext uri="{9D8B030D-6E8A-4147-A177-3AD203B41FA5}">
                      <a16:colId xmlns:a16="http://schemas.microsoft.com/office/drawing/2014/main" val="141982460"/>
                    </a:ext>
                  </a:extLst>
                </a:gridCol>
                <a:gridCol w="7110100">
                  <a:extLst>
                    <a:ext uri="{9D8B030D-6E8A-4147-A177-3AD203B41FA5}">
                      <a16:colId xmlns:a16="http://schemas.microsoft.com/office/drawing/2014/main" val="1338786296"/>
                    </a:ext>
                  </a:extLst>
                </a:gridCol>
              </a:tblGrid>
              <a:tr h="4135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555809"/>
                  </a:ext>
                </a:extLst>
              </a:tr>
              <a:tr h="4135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请求方式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只能是：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490126"/>
                  </a:ext>
                </a:extLst>
              </a:tr>
              <a:tr h="4135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Content-Type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只能是：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application/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675896"/>
                  </a:ext>
                </a:extLst>
              </a:tr>
              <a:tr h="4135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url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只能是形如：接口平台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url/xx/xx?access_token=xxx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022416"/>
                  </a:ext>
                </a:extLst>
              </a:tr>
              <a:tr h="4135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body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只能是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json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字符串，如：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{“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employeeCode”:“admin”,“employeeId”:“123”}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442488"/>
                  </a:ext>
                </a:extLst>
              </a:tr>
            </a:tbl>
          </a:graphicData>
        </a:graphic>
      </p:graphicFrame>
      <p:sp>
        <p:nvSpPr>
          <p:cNvPr id="6" name="爆炸形 2 5"/>
          <p:cNvSpPr/>
          <p:nvPr/>
        </p:nvSpPr>
        <p:spPr>
          <a:xfrm rot="1364595">
            <a:off x="9965401" y="253875"/>
            <a:ext cx="1485900" cy="85783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dirty="0" smtClean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现场演示</a:t>
            </a:r>
            <a:endParaRPr lang="zh-CN" altLang="en-US" sz="12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594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接口平台</a:t>
            </a:r>
            <a:r>
              <a:rPr lang="en-US" altLang="zh-CN" dirty="0"/>
              <a:t>-</a:t>
            </a:r>
            <a:r>
              <a:rPr lang="zh-CN" altLang="en-US" dirty="0"/>
              <a:t>服务调用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00106"/>
            <a:ext cx="2888631" cy="1510350"/>
          </a:xfrm>
        </p:spPr>
        <p:txBody>
          <a:bodyPr/>
          <a:lstStyle/>
          <a:p>
            <a:r>
              <a:rPr lang="zh-CN" altLang="en-US" dirty="0"/>
              <a:t>服务返回值</a:t>
            </a:r>
          </a:p>
          <a:p>
            <a:endParaRPr lang="zh-CN" altLang="en-US" dirty="0"/>
          </a:p>
          <a:p>
            <a:r>
              <a:rPr lang="zh-CN" altLang="en-US" dirty="0"/>
              <a:t>调用成功且正常返回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2476633"/>
            <a:ext cx="4610100" cy="3648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829" y="2476633"/>
            <a:ext cx="5753100" cy="24193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副标题 2"/>
          <p:cNvSpPr txBox="1">
            <a:spLocks/>
          </p:cNvSpPr>
          <p:nvPr/>
        </p:nvSpPr>
        <p:spPr>
          <a:xfrm>
            <a:off x="6101545" y="900106"/>
            <a:ext cx="2888631" cy="154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调用异常且正常返回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9567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接口平台</a:t>
            </a:r>
            <a:r>
              <a:rPr lang="en-US" altLang="zh-CN" dirty="0"/>
              <a:t>-</a:t>
            </a:r>
            <a:r>
              <a:rPr lang="zh-CN" altLang="en-US" dirty="0"/>
              <a:t>服务调用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3646"/>
            <a:ext cx="1820407" cy="453650"/>
          </a:xfrm>
        </p:spPr>
        <p:txBody>
          <a:bodyPr/>
          <a:lstStyle/>
          <a:p>
            <a:r>
              <a:rPr lang="zh-CN" altLang="en-US" dirty="0"/>
              <a:t>网络异常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2345464"/>
            <a:ext cx="4581525" cy="1295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791" y="2345465"/>
            <a:ext cx="4776169" cy="1295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副标题 2"/>
          <p:cNvSpPr txBox="1">
            <a:spLocks/>
          </p:cNvSpPr>
          <p:nvPr/>
        </p:nvSpPr>
        <p:spPr>
          <a:xfrm>
            <a:off x="6824791" y="1370125"/>
            <a:ext cx="1820407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网络中断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1964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接口平台</a:t>
            </a:r>
            <a:r>
              <a:rPr lang="en-US" altLang="zh-CN" dirty="0"/>
              <a:t>-</a:t>
            </a:r>
            <a:r>
              <a:rPr lang="zh-CN" altLang="en-US" dirty="0" smtClean="0"/>
              <a:t>服务日志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1472" y="883015"/>
            <a:ext cx="11425727" cy="1292662"/>
          </a:xfrm>
        </p:spPr>
        <p:txBody>
          <a:bodyPr/>
          <a:lstStyle/>
          <a:p>
            <a:r>
              <a:rPr lang="zh-CN" altLang="en-US" dirty="0"/>
              <a:t>可以查看服务调用日志信息。默认情况下，单次调用的日志大小限制在</a:t>
            </a:r>
            <a:r>
              <a:rPr lang="en-US" altLang="zh-CN" dirty="0"/>
              <a:t>10M</a:t>
            </a:r>
            <a:r>
              <a:rPr lang="zh-CN" altLang="en-US" dirty="0"/>
              <a:t>以下。当访问数据量超过设定值时，平台不会转发本次请求。平台记录本次异常，并返回相应错误信息。如果需要调整，在系统参数页面修改对应配置：</a:t>
            </a:r>
            <a:r>
              <a:rPr lang="en-US" altLang="zh-CN" dirty="0"/>
              <a:t>GATEWAY_API_SIZE_LIMIT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2" y="2389219"/>
            <a:ext cx="11425727" cy="18047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461472" y="4407465"/>
            <a:ext cx="11425727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同时，需要同步修改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数据库配置文件中的</a:t>
            </a:r>
            <a:r>
              <a:rPr lang="en-US" altLang="zh-CN" sz="1800" dirty="0" err="1" smtClean="0"/>
              <a:t>max_allowed_packet</a:t>
            </a:r>
            <a:r>
              <a:rPr lang="zh-CN" altLang="en-US" sz="1800" dirty="0"/>
              <a:t>属性，使之足够大，能够保存对应的数据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8" y="4979884"/>
            <a:ext cx="5128649" cy="8483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64121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接口平台</a:t>
            </a:r>
            <a:r>
              <a:rPr lang="en-US" altLang="zh-CN" dirty="0"/>
              <a:t>-</a:t>
            </a:r>
            <a:r>
              <a:rPr lang="zh-CN" altLang="en-US" dirty="0"/>
              <a:t>服务日志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836725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日志界面如下：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4" y="1480875"/>
            <a:ext cx="10227331" cy="4529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76154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2310691" cy="465926"/>
          </a:xfrm>
        </p:spPr>
        <p:txBody>
          <a:bodyPr/>
          <a:lstStyle/>
          <a:p>
            <a:r>
              <a:rPr lang="zh-CN" altLang="en-US" dirty="0" smtClean="0"/>
              <a:t>后续培训计划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34289"/>
            <a:ext cx="10537117" cy="892552"/>
          </a:xfrm>
        </p:spPr>
        <p:txBody>
          <a:bodyPr/>
          <a:lstStyle/>
          <a:p>
            <a:r>
              <a:rPr lang="zh-CN" altLang="en-US" dirty="0" smtClean="0"/>
              <a:t>每周四完成一次技术培训，共计</a:t>
            </a:r>
            <a:r>
              <a:rPr lang="en-US" altLang="zh-CN" dirty="0" smtClean="0"/>
              <a:t>12</a:t>
            </a:r>
            <a:r>
              <a:rPr lang="zh-CN" altLang="en-US" dirty="0" smtClean="0"/>
              <a:t>次培训。培训方式为：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讲解</a:t>
            </a:r>
            <a:r>
              <a:rPr lang="en-US" altLang="zh-CN" dirty="0" smtClean="0"/>
              <a:t>+</a:t>
            </a:r>
            <a:r>
              <a:rPr lang="zh-CN" altLang="en-US" dirty="0" smtClean="0"/>
              <a:t>现场示例</a:t>
            </a:r>
            <a:r>
              <a:rPr lang="en-US" altLang="zh-CN" dirty="0" smtClean="0"/>
              <a:t>+</a:t>
            </a:r>
            <a:r>
              <a:rPr lang="zh-CN" altLang="en-US" dirty="0" smtClean="0"/>
              <a:t>课后考试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73674"/>
              </p:ext>
            </p:extLst>
          </p:nvPr>
        </p:nvGraphicFramePr>
        <p:xfrm>
          <a:off x="674963" y="1685336"/>
          <a:ext cx="11084051" cy="4164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8958">
                  <a:extLst>
                    <a:ext uri="{9D8B030D-6E8A-4147-A177-3AD203B41FA5}">
                      <a16:colId xmlns:a16="http://schemas.microsoft.com/office/drawing/2014/main" val="3361862123"/>
                    </a:ext>
                  </a:extLst>
                </a:gridCol>
                <a:gridCol w="6200695">
                  <a:extLst>
                    <a:ext uri="{9D8B030D-6E8A-4147-A177-3AD203B41FA5}">
                      <a16:colId xmlns:a16="http://schemas.microsoft.com/office/drawing/2014/main" val="83388634"/>
                    </a:ext>
                  </a:extLst>
                </a:gridCol>
                <a:gridCol w="1797199">
                  <a:extLst>
                    <a:ext uri="{9D8B030D-6E8A-4147-A177-3AD203B41FA5}">
                      <a16:colId xmlns:a16="http://schemas.microsoft.com/office/drawing/2014/main" val="131371000"/>
                    </a:ext>
                  </a:extLst>
                </a:gridCol>
                <a:gridCol w="1797199">
                  <a:extLst>
                    <a:ext uri="{9D8B030D-6E8A-4147-A177-3AD203B41FA5}">
                      <a16:colId xmlns:a16="http://schemas.microsoft.com/office/drawing/2014/main" val="4168501613"/>
                    </a:ext>
                  </a:extLst>
                </a:gridCol>
              </a:tblGrid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序号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主题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时间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进度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905804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</a:t>
                      </a: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平台简介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2019.10.18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完成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564206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构建第一个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LCP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应用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2019.10.24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完成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263928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基础功能</a:t>
                      </a: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详解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一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2019.10.31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357740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基础功能</a:t>
                      </a: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详解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二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2019.11.7</a:t>
                      </a: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207249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数据权限与工作流详解一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2019.11.15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416170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工作流详解二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2019.11.21</a:t>
                      </a: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完成</a:t>
                      </a: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865384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集成与服务一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2019.11.28</a:t>
                      </a: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进行中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184401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集成与服务二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2019.12.5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944349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数据迁移、发布与日志诊断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2019.12.12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344856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软件质量标准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2019.12.19</a:t>
                      </a: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805471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11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前端兼容性问题汇总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321750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测试常见问题汇总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356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612603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/>
              <a:t>-</a:t>
            </a:r>
            <a:r>
              <a:rPr lang="en-US" altLang="zh-CN" dirty="0" err="1"/>
              <a:t>WebSockets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9990186" cy="1549142"/>
          </a:xfrm>
        </p:spPr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 smtClean="0"/>
              <a:t>配置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zh-CN" altLang="en-US" dirty="0"/>
              <a:t>使用了</a:t>
            </a:r>
            <a:r>
              <a:rPr lang="en-US" altLang="zh-CN" dirty="0" err="1"/>
              <a:t>websocket</a:t>
            </a:r>
            <a:r>
              <a:rPr lang="zh-CN" altLang="en-US" dirty="0"/>
              <a:t>技术的应用，</a:t>
            </a:r>
            <a:r>
              <a:rPr lang="en-US" altLang="zh-CN" dirty="0" err="1"/>
              <a:t>nginx</a:t>
            </a:r>
            <a:r>
              <a:rPr lang="zh-CN" altLang="en-US" dirty="0"/>
              <a:t>配置必须添加以下配置，否则</a:t>
            </a:r>
            <a:r>
              <a:rPr lang="en-US" altLang="zh-CN" dirty="0"/>
              <a:t>socket</a:t>
            </a:r>
            <a:r>
              <a:rPr lang="zh-CN" altLang="en-US" dirty="0"/>
              <a:t>连接不上</a:t>
            </a:r>
            <a:r>
              <a:rPr lang="zh-CN" altLang="en-US" dirty="0" smtClean="0"/>
              <a:t>。 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91" y="3450906"/>
            <a:ext cx="5982161" cy="8647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4124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612603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/>
              <a:t>-</a:t>
            </a:r>
            <a:r>
              <a:rPr lang="en-US" altLang="zh-CN" dirty="0" err="1"/>
              <a:t>WebSockets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13751"/>
            <a:ext cx="10502934" cy="2077492"/>
          </a:xfrm>
        </p:spPr>
        <p:txBody>
          <a:bodyPr/>
          <a:lstStyle/>
          <a:p>
            <a:r>
              <a:rPr lang="zh-CN" altLang="en-US" b="1" dirty="0"/>
              <a:t>生产消息</a:t>
            </a:r>
          </a:p>
          <a:p>
            <a:r>
              <a:rPr lang="zh-CN" altLang="en-US" dirty="0"/>
              <a:t>在服务器端发送</a:t>
            </a:r>
            <a:r>
              <a:rPr lang="en-US" altLang="zh-CN" dirty="0" err="1"/>
              <a:t>websocket</a:t>
            </a:r>
            <a:r>
              <a:rPr lang="zh-CN" altLang="en-US" dirty="0"/>
              <a:t>依赖</a:t>
            </a:r>
            <a:r>
              <a:rPr lang="en-US" altLang="zh-CN" dirty="0" err="1"/>
              <a:t>sessionId</a:t>
            </a:r>
            <a:r>
              <a:rPr lang="zh-CN" altLang="en-US" dirty="0"/>
              <a:t>，</a:t>
            </a:r>
            <a:r>
              <a:rPr lang="en-US" altLang="zh-CN" dirty="0" err="1"/>
              <a:t>sessionId</a:t>
            </a:r>
            <a:r>
              <a:rPr lang="zh-CN" altLang="en-US" dirty="0"/>
              <a:t>作为身份标识，与客户端进行连接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zh-CN" altLang="en-US" dirty="0"/>
              <a:t>消息发送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3191243"/>
            <a:ext cx="7458075" cy="23812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117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612603" cy="465926"/>
          </a:xfrm>
        </p:spPr>
        <p:txBody>
          <a:bodyPr/>
          <a:lstStyle/>
          <a:p>
            <a:r>
              <a:rPr lang="zh-CN" altLang="en-US" dirty="0"/>
              <a:t>消息集成</a:t>
            </a:r>
            <a:r>
              <a:rPr lang="en-US" altLang="zh-CN" dirty="0"/>
              <a:t>-</a:t>
            </a:r>
            <a:r>
              <a:rPr lang="en-US" altLang="zh-CN" dirty="0" err="1"/>
              <a:t>WebSockets</a:t>
            </a:r>
            <a:r>
              <a:rPr lang="zh-CN" altLang="en-US" dirty="0"/>
              <a:t>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59049"/>
            <a:ext cx="10605484" cy="892552"/>
          </a:xfrm>
        </p:spPr>
        <p:txBody>
          <a:bodyPr/>
          <a:lstStyle/>
          <a:p>
            <a:r>
              <a:rPr lang="zh-CN" altLang="en-US" dirty="0"/>
              <a:t>指定</a:t>
            </a:r>
            <a:r>
              <a:rPr lang="en-US" altLang="zh-CN" dirty="0"/>
              <a:t>Session</a:t>
            </a:r>
            <a:r>
              <a:rPr lang="zh-CN" altLang="en-US" dirty="0"/>
              <a:t>消息发送（这个</a:t>
            </a:r>
            <a:r>
              <a:rPr lang="en-US" altLang="zh-CN" dirty="0" err="1"/>
              <a:t>sessionId</a:t>
            </a:r>
            <a:r>
              <a:rPr lang="zh-CN" altLang="en-US" dirty="0"/>
              <a:t>是</a:t>
            </a:r>
            <a:r>
              <a:rPr lang="en-US" altLang="zh-CN" dirty="0" err="1"/>
              <a:t>webSocketSession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，每当前端与后端建立一个</a:t>
            </a:r>
            <a:r>
              <a:rPr lang="en-US" altLang="zh-CN" dirty="0"/>
              <a:t>socket</a:t>
            </a:r>
            <a:r>
              <a:rPr lang="zh-CN" altLang="en-US" dirty="0"/>
              <a:t>连接，产生一个</a:t>
            </a:r>
            <a:r>
              <a:rPr lang="en-US" altLang="zh-CN" dirty="0" err="1"/>
              <a:t>sessionId</a:t>
            </a:r>
            <a:r>
              <a:rPr lang="zh-CN" altLang="en-US" dirty="0"/>
              <a:t>，不同于登录的</a:t>
            </a:r>
            <a:r>
              <a:rPr lang="en-US" altLang="zh-CN" dirty="0" err="1"/>
              <a:t>sessionId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2091761"/>
            <a:ext cx="7934325" cy="3924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48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13330</TotalTime>
  <Words>4382</Words>
  <Application>Microsoft Office PowerPoint</Application>
  <PresentationFormat>宽屏</PresentationFormat>
  <Paragraphs>790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2" baseType="lpstr">
      <vt:lpstr>MS PGothic</vt:lpstr>
      <vt:lpstr>等线</vt:lpstr>
      <vt:lpstr>思源黑体 CN Heavy</vt:lpstr>
      <vt:lpstr>思源黑体 CN Medium</vt:lpstr>
      <vt:lpstr>思源黑体 CN Normal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Office 主题</vt:lpstr>
      <vt:lpstr>集成与服务一</vt:lpstr>
      <vt:lpstr>PowerPoint 演示文稿</vt:lpstr>
      <vt:lpstr>消息集成</vt:lpstr>
      <vt:lpstr>消息集成-WebSockets消息</vt:lpstr>
      <vt:lpstr>消息集成-WebSockets消息</vt:lpstr>
      <vt:lpstr>消息集成-WebSockets消息</vt:lpstr>
      <vt:lpstr>消息集成-WebSockets消息</vt:lpstr>
      <vt:lpstr>消息集成-WebSockets消息</vt:lpstr>
      <vt:lpstr>消息集成-WebSockets消息</vt:lpstr>
      <vt:lpstr>消息集成-WebSockets消息</vt:lpstr>
      <vt:lpstr>消息集成-WebSockets消息</vt:lpstr>
      <vt:lpstr>消息集成-WebSockets消息</vt:lpstr>
      <vt:lpstr>消息集成-Redis消息</vt:lpstr>
      <vt:lpstr>消息集成-Redis消息</vt:lpstr>
      <vt:lpstr>消息集成-Redis消息</vt:lpstr>
      <vt:lpstr>消息集成-Redis消息</vt:lpstr>
      <vt:lpstr>消息集成-Redis消息</vt:lpstr>
      <vt:lpstr>消息集成-Redis消息</vt:lpstr>
      <vt:lpstr>消息集成-Redis消息</vt:lpstr>
      <vt:lpstr>消息集成-RabbitMQ消息</vt:lpstr>
      <vt:lpstr>消息集成-RabbitMQ消息</vt:lpstr>
      <vt:lpstr>消息集成-RabbitMQ消息</vt:lpstr>
      <vt:lpstr>消息集成-RabbitMQ消息</vt:lpstr>
      <vt:lpstr>消息集成-RabbitMQ消息</vt:lpstr>
      <vt:lpstr>消息集成-RabbitMQ消息</vt:lpstr>
      <vt:lpstr>消息集成-RabbitMQ消息</vt:lpstr>
      <vt:lpstr>消息集成-RabbitMQ消息</vt:lpstr>
      <vt:lpstr>消息集成-RabbitMQ消息</vt:lpstr>
      <vt:lpstr>消息集成-RabbitMQ消息</vt:lpstr>
      <vt:lpstr>消息集成-RabbitMQ消息</vt:lpstr>
      <vt:lpstr>消息集成-RabbitMQ消息</vt:lpstr>
      <vt:lpstr>消息集成-RabbitMQ消息</vt:lpstr>
      <vt:lpstr>RESTFul集成</vt:lpstr>
      <vt:lpstr>RESTFul集成-OAUTH2</vt:lpstr>
      <vt:lpstr>RESTFul集成-OAUTH2</vt:lpstr>
      <vt:lpstr>RESTFul集成-OAUTH2</vt:lpstr>
      <vt:lpstr>RESTFul集成-受信接口</vt:lpstr>
      <vt:lpstr>RESTFul集成-受信接口</vt:lpstr>
      <vt:lpstr>RESTFul集成-受信接口</vt:lpstr>
      <vt:lpstr>RESTFul集成-受信接口</vt:lpstr>
      <vt:lpstr>RESTFul集成-受信接口</vt:lpstr>
      <vt:lpstr>RESTFul集成-受信接口</vt:lpstr>
      <vt:lpstr>RESTFul集成-公开接口</vt:lpstr>
      <vt:lpstr>RESTFul集成-公开接口</vt:lpstr>
      <vt:lpstr>RESTFul集成-公开接口</vt:lpstr>
      <vt:lpstr>RESTFul集成-公开接口</vt:lpstr>
      <vt:lpstr>接口平台</vt:lpstr>
      <vt:lpstr>接口平台-服务发布</vt:lpstr>
      <vt:lpstr>接口平台-服务发布</vt:lpstr>
      <vt:lpstr>接口平台-服务发布</vt:lpstr>
      <vt:lpstr>接口平台-服务发布</vt:lpstr>
      <vt:lpstr>接口平台-服务发布</vt:lpstr>
      <vt:lpstr>接口平台-服务发布</vt:lpstr>
      <vt:lpstr>接口平台-服务发布</vt:lpstr>
      <vt:lpstr>接口平台-服务发布</vt:lpstr>
      <vt:lpstr>接口平台-服务订阅</vt:lpstr>
      <vt:lpstr>接口平台-服务订阅</vt:lpstr>
      <vt:lpstr>接口平台-服务调用</vt:lpstr>
      <vt:lpstr>接口平台-服务调用</vt:lpstr>
      <vt:lpstr>接口平台-服务调用</vt:lpstr>
      <vt:lpstr>接口平台-服务调用</vt:lpstr>
      <vt:lpstr>接口平台-服务调用</vt:lpstr>
      <vt:lpstr>接口平台-服务调用</vt:lpstr>
      <vt:lpstr>接口平台-服务调用</vt:lpstr>
      <vt:lpstr>接口平台-服务调用</vt:lpstr>
      <vt:lpstr>接口平台-服务调用</vt:lpstr>
      <vt:lpstr>接口平台-服务日志</vt:lpstr>
      <vt:lpstr>接口平台-服务日志</vt:lpstr>
      <vt:lpstr>后续培训计划</vt:lpstr>
    </vt:vector>
  </TitlesOfParts>
  <Company>szlanyou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卢俊哲(联友科技-IS事业部研发二部M&amp;SC领域)</dc:creator>
  <cp:lastModifiedBy>ljzforever</cp:lastModifiedBy>
  <cp:revision>1280</cp:revision>
  <dcterms:created xsi:type="dcterms:W3CDTF">2017-04-23T03:21:31Z</dcterms:created>
  <dcterms:modified xsi:type="dcterms:W3CDTF">2019-11-28T06:46:40Z</dcterms:modified>
</cp:coreProperties>
</file>