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75" r:id="rId2"/>
    <p:sldId id="276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51" r:id="rId29"/>
    <p:sldId id="650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60" r:id="rId38"/>
    <p:sldId id="659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69" r:id="rId48"/>
    <p:sldId id="670" r:id="rId49"/>
    <p:sldId id="681" r:id="rId50"/>
    <p:sldId id="671" r:id="rId51"/>
    <p:sldId id="672" r:id="rId52"/>
    <p:sldId id="673" r:id="rId53"/>
    <p:sldId id="674" r:id="rId54"/>
    <p:sldId id="675" r:id="rId55"/>
    <p:sldId id="676" r:id="rId56"/>
    <p:sldId id="677" r:id="rId57"/>
    <p:sldId id="678" r:id="rId58"/>
    <p:sldId id="679" r:id="rId59"/>
    <p:sldId id="680" r:id="rId60"/>
    <p:sldId id="299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012F47"/>
    <a:srgbClr val="DFE2EB"/>
    <a:srgbClr val="EF8201"/>
    <a:srgbClr val="FFFFFF"/>
    <a:srgbClr val="F0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3CC8C-C665-40A9-9F28-8FBF6A87A0E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D020A-4625-45EF-A556-C7886966C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1682" y="2017059"/>
            <a:ext cx="9144000" cy="931863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单击此处编辑封面标题样式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00482" y="3457824"/>
            <a:ext cx="3505200" cy="13636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单击此处编辑封面副标题样式</a:t>
            </a:r>
            <a:endParaRPr lang="zh-CN" altLang="en-US" dirty="0"/>
          </a:p>
        </p:txBody>
      </p:sp>
      <p:sp>
        <p:nvSpPr>
          <p:cNvPr id="6" name="任意多边形 5"/>
          <p:cNvSpPr/>
          <p:nvPr userDrawn="1"/>
        </p:nvSpPr>
        <p:spPr>
          <a:xfrm>
            <a:off x="9212502" y="2017059"/>
            <a:ext cx="2979494" cy="4240865"/>
          </a:xfrm>
          <a:custGeom>
            <a:avLst/>
            <a:gdLst>
              <a:gd name="connsiteX0" fmla="*/ 2979494 w 2979494"/>
              <a:gd name="connsiteY0" fmla="*/ 0 h 4245193"/>
              <a:gd name="connsiteX1" fmla="*/ 2979494 w 2979494"/>
              <a:gd name="connsiteY1" fmla="*/ 4245193 h 4245193"/>
              <a:gd name="connsiteX2" fmla="*/ 0 w 2979494"/>
              <a:gd name="connsiteY2" fmla="*/ 4245193 h 4245193"/>
              <a:gd name="connsiteX3" fmla="*/ 2979494 w 2979494"/>
              <a:gd name="connsiteY3" fmla="*/ 0 h 424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9494" h="4245193">
                <a:moveTo>
                  <a:pt x="2979494" y="0"/>
                </a:moveTo>
                <a:lnTo>
                  <a:pt x="2979494" y="4245193"/>
                </a:lnTo>
                <a:lnTo>
                  <a:pt x="0" y="4245193"/>
                </a:lnTo>
                <a:lnTo>
                  <a:pt x="2979494" y="0"/>
                </a:lnTo>
                <a:close/>
              </a:path>
            </a:pathLst>
          </a:custGeom>
          <a:solidFill>
            <a:srgbClr val="D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424734"/>
            <a:ext cx="3911111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3311691" y="164638"/>
            <a:ext cx="0" cy="5952661"/>
          </a:xfrm>
          <a:prstGeom prst="line">
            <a:avLst/>
          </a:prstGeom>
          <a:noFill/>
          <a:ln w="76200">
            <a:solidFill>
              <a:sysClr val="window" lastClr="FFFFFF">
                <a:lumMod val="85000"/>
              </a:sysClr>
            </a:solidFill>
            <a:beve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63" tIns="42584" rIns="85163" bIns="42584"/>
          <a:lstStyle/>
          <a:p>
            <a:pPr defTabSz="1166677" eaLnBrk="0" hangingPunct="0">
              <a:defRPr/>
            </a:pPr>
            <a:endParaRPr lang="zh-CN" altLang="en-US" sz="204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815937" y="2368077"/>
            <a:ext cx="1565255" cy="82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163" tIns="42584" rIns="85163" bIns="42584" anchor="ctr">
            <a:spAutoFit/>
          </a:bodyPr>
          <a:lstStyle/>
          <a:p>
            <a:pPr algn="ctr" defTabSz="11666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12F4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目录</a:t>
            </a:r>
            <a:r>
              <a:rPr lang="zh-CN" altLang="en-US" sz="2400" b="1" dirty="0">
                <a:solidFill>
                  <a:srgbClr val="0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 </a:t>
            </a:r>
          </a:p>
          <a:p>
            <a:pPr algn="ctr" defTabSz="11666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2F4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rgbClr val="012F4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63819" y="2276872"/>
            <a:ext cx="5537299" cy="1007072"/>
          </a:xfrm>
          <a:prstGeom prst="rect">
            <a:avLst/>
          </a:prstGeom>
        </p:spPr>
        <p:txBody>
          <a:bodyPr anchor="ctr"/>
          <a:lstStyle>
            <a:lvl1pPr marL="0" indent="-431989">
              <a:lnSpc>
                <a:spcPct val="150000"/>
              </a:lnSpc>
              <a:buClr>
                <a:srgbClr val="EF8201"/>
              </a:buClr>
              <a:buFont typeface="Wingdings" panose="05000000000000000000" pitchFamily="2" charset="2"/>
              <a:buChar char="n"/>
              <a:defRPr sz="2000" b="1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143339" y="82047"/>
            <a:ext cx="3746982" cy="46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372" tIns="38686" rIns="77372" bIns="38686" anchor="ctr">
            <a:spAutoFit/>
          </a:bodyPr>
          <a:lstStyle>
            <a:lvl1pPr algn="l">
              <a:def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defRPr>
            </a:lvl1pPr>
          </a:lstStyle>
          <a:p>
            <a:pPr marL="0" lvl="0">
              <a:spcBef>
                <a:spcPct val="50000"/>
              </a:spcBef>
            </a:pPr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4965" y="1370125"/>
            <a:ext cx="791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FontTx/>
              <a:buNone/>
              <a:def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 smtClean="0"/>
              <a:t>单击此处编辑内容样式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-662" y="644691"/>
            <a:ext cx="571261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29999">
                <a:srgbClr val="FF0000"/>
              </a:gs>
              <a:gs pos="100000">
                <a:srgbClr val="C00000"/>
              </a:gs>
            </a:gsLst>
            <a:lin ang="5400000" scaled="1"/>
          </a:gradFill>
          <a:ln w="25400" cap="flat" cmpd="sng" algn="ctr">
            <a:solidFill>
              <a:srgbClr val="012F4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790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PE01561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621022"/>
            <a:ext cx="3744416" cy="24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48747" y="1044155"/>
            <a:ext cx="4243726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333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Thank you</a:t>
            </a:r>
            <a:r>
              <a:rPr lang="en-US" altLang="zh-CN" sz="5333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4861929" y="2692595"/>
            <a:ext cx="2064989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333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Q</a:t>
            </a:r>
            <a:r>
              <a:rPr lang="en-US" altLang="zh-CN" sz="5333" b="1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&amp;</a:t>
            </a:r>
            <a:r>
              <a:rPr lang="en-US" altLang="zh-CN" sz="5333" b="1" i="1" dirty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n-US" altLang="zh-CN" sz="5333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领导指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06"/>
          <p:cNvSpPr>
            <a:spLocks noChangeArrowheads="1"/>
          </p:cNvSpPr>
          <p:nvPr userDrawn="1"/>
        </p:nvSpPr>
        <p:spPr bwMode="auto">
          <a:xfrm>
            <a:off x="3119669" y="1983712"/>
            <a:ext cx="5468224" cy="9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163" tIns="51581" rIns="103163" bIns="5158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领 导 指 摘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附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6"/>
          <p:cNvSpPr>
            <a:spLocks noChangeArrowheads="1"/>
          </p:cNvSpPr>
          <p:nvPr userDrawn="1"/>
        </p:nvSpPr>
        <p:spPr bwMode="auto">
          <a:xfrm>
            <a:off x="3311691" y="1983712"/>
            <a:ext cx="5468224" cy="9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163" tIns="51581" rIns="103163" bIns="5158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附   件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chemeClr val="bg1">
                  <a:lumMod val="46000"/>
                  <a:lumOff val="54000"/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15"/>
          </a:p>
        </p:txBody>
      </p:sp>
      <p:sp>
        <p:nvSpPr>
          <p:cNvPr id="4" name="矩形 3"/>
          <p:cNvSpPr/>
          <p:nvPr userDrawn="1"/>
        </p:nvSpPr>
        <p:spPr>
          <a:xfrm>
            <a:off x="0" y="6262255"/>
            <a:ext cx="12191996" cy="595745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 userDrawn="1"/>
        </p:nvSpPr>
        <p:spPr>
          <a:xfrm>
            <a:off x="8794376" y="6262254"/>
            <a:ext cx="3397620" cy="595746"/>
          </a:xfrm>
          <a:custGeom>
            <a:avLst/>
            <a:gdLst>
              <a:gd name="connsiteX0" fmla="*/ 418126 w 3397620"/>
              <a:gd name="connsiteY0" fmla="*/ 0 h 595747"/>
              <a:gd name="connsiteX1" fmla="*/ 3397620 w 3397620"/>
              <a:gd name="connsiteY1" fmla="*/ 0 h 595747"/>
              <a:gd name="connsiteX2" fmla="*/ 3397620 w 3397620"/>
              <a:gd name="connsiteY2" fmla="*/ 595747 h 595747"/>
              <a:gd name="connsiteX3" fmla="*/ 0 w 3397620"/>
              <a:gd name="connsiteY3" fmla="*/ 595747 h 595747"/>
              <a:gd name="connsiteX4" fmla="*/ 418126 w 3397620"/>
              <a:gd name="connsiteY4" fmla="*/ 0 h 59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7620" h="595747">
                <a:moveTo>
                  <a:pt x="418126" y="0"/>
                </a:moveTo>
                <a:lnTo>
                  <a:pt x="3397620" y="0"/>
                </a:lnTo>
                <a:lnTo>
                  <a:pt x="3397620" y="595747"/>
                </a:lnTo>
                <a:lnTo>
                  <a:pt x="0" y="595747"/>
                </a:lnTo>
                <a:lnTo>
                  <a:pt x="418126" y="0"/>
                </a:lnTo>
                <a:close/>
              </a:path>
            </a:pathLst>
          </a:custGeom>
          <a:solidFill>
            <a:srgbClr val="01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9835904" y="6406236"/>
            <a:ext cx="206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● 服务 ● 共创价值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7"/>
          <p:cNvSpPr txBox="1">
            <a:spLocks/>
          </p:cNvSpPr>
          <p:nvPr userDrawn="1"/>
        </p:nvSpPr>
        <p:spPr>
          <a:xfrm>
            <a:off x="8289546" y="6406236"/>
            <a:ext cx="504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866B30-BDE5-4977-9A7E-1A0FEAD1CAC5}" type="slidenum">
              <a:rPr lang="zh-CN" altLang="en-US" sz="18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algn="ctr"/>
              <a:t>‹#›</a:t>
            </a:fld>
            <a:endPara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52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集成与服务二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00481" y="3457824"/>
            <a:ext cx="3620167" cy="1363662"/>
          </a:xfrm>
        </p:spPr>
        <p:txBody>
          <a:bodyPr/>
          <a:lstStyle/>
          <a:p>
            <a:r>
              <a:rPr lang="zh-CN" altLang="en-US" dirty="0"/>
              <a:t>编制单位：信息技术部</a:t>
            </a:r>
          </a:p>
          <a:p>
            <a:r>
              <a:rPr lang="zh-CN" altLang="en-US" dirty="0"/>
              <a:t>编  制  人：卢俊哲</a:t>
            </a:r>
          </a:p>
          <a:p>
            <a:r>
              <a:rPr lang="zh-CN" altLang="en-US" dirty="0"/>
              <a:t>编制日期：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创建钉钉应用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51184"/>
            <a:ext cx="2423835" cy="4682946"/>
          </a:xfrm>
        </p:spPr>
        <p:txBody>
          <a:bodyPr/>
          <a:lstStyle/>
          <a:p>
            <a:r>
              <a:rPr lang="zh-CN" altLang="en-US" dirty="0"/>
              <a:t>默认情况下，新加入的应用显示在钉钉工作台最下端。管理员可通过移动端管理工作台功能，调整显示分组与顺序。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93" y="1151183"/>
            <a:ext cx="2671495" cy="4749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79" y="1151182"/>
            <a:ext cx="2671495" cy="4749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5491163" y="2019300"/>
            <a:ext cx="609600" cy="4286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037700" y="2030411"/>
            <a:ext cx="609600" cy="31432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149" y="1151182"/>
            <a:ext cx="2671496" cy="4749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8629414" y="1303020"/>
            <a:ext cx="609600" cy="4286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9175951" y="1314131"/>
            <a:ext cx="609600" cy="31432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创建钉钉应用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54970"/>
            <a:ext cx="7917313" cy="453650"/>
          </a:xfrm>
        </p:spPr>
        <p:txBody>
          <a:bodyPr/>
          <a:lstStyle/>
          <a:p>
            <a:r>
              <a:rPr lang="zh-CN" altLang="en-US" b="1" dirty="0"/>
              <a:t>基础应用</a:t>
            </a:r>
            <a:r>
              <a:rPr lang="zh-CN" altLang="en-US" b="1" dirty="0" smtClean="0"/>
              <a:t>信息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48006"/>
              </p:ext>
            </p:extLst>
          </p:nvPr>
        </p:nvGraphicFramePr>
        <p:xfrm>
          <a:off x="674964" y="1424531"/>
          <a:ext cx="10284957" cy="4684988"/>
        </p:xfrm>
        <a:graphic>
          <a:graphicData uri="http://schemas.openxmlformats.org/drawingml/2006/table">
            <a:tbl>
              <a:tblPr/>
              <a:tblGrid>
                <a:gridCol w="1855932">
                  <a:extLst>
                    <a:ext uri="{9D8B030D-6E8A-4147-A177-3AD203B41FA5}">
                      <a16:colId xmlns:a16="http://schemas.microsoft.com/office/drawing/2014/main" val="1550781665"/>
                    </a:ext>
                  </a:extLst>
                </a:gridCol>
                <a:gridCol w="8429025">
                  <a:extLst>
                    <a:ext uri="{9D8B030D-6E8A-4147-A177-3AD203B41FA5}">
                      <a16:colId xmlns:a16="http://schemas.microsoft.com/office/drawing/2014/main" val="3671570358"/>
                    </a:ext>
                  </a:extLst>
                </a:gridCol>
              </a:tblGrid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70812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应用的名字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18811"/>
                  </a:ext>
                </a:extLst>
              </a:tr>
              <a:tr h="6189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开发应用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微应用：微应用开发类型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开发应用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小程序：小程序开发类型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快捷链接：仅作地址跳转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993988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应用的图标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599452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应用简介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应用的简单描述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645529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应用首页地址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用户在手机端钉钉工作台上打开这个应用并显示该链接内容。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565412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端管理地址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用户在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版钉钉工作台上打开这个应用并显示该链接内容。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977907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可使用范围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能够使用本应用的员工范围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997579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AgentId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在创建应用时，系统会自动生成一个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AgentId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，可用于发送企业会话消息等场景。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37994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服务器出口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为支撑前端应用而布署的服务器授予访问权限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205114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在创建应用时，系统会自动分配一对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AppKey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AppSecret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，该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AppKey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是应用开发过程中的唯一性标识。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11817"/>
                  </a:ext>
                </a:extLst>
              </a:tr>
              <a:tr h="366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AppSecret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AppSecret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和上面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AppKey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一同生成，使用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AppKey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AppSecret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来换取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2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1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创建钉钉应用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48153"/>
            <a:ext cx="10774352" cy="892552"/>
          </a:xfrm>
        </p:spPr>
        <p:txBody>
          <a:bodyPr/>
          <a:lstStyle/>
          <a:p>
            <a:r>
              <a:rPr lang="zh-CN" altLang="en-US" dirty="0"/>
              <a:t>不同环境，出口</a:t>
            </a:r>
            <a:r>
              <a:rPr lang="en-US" altLang="zh-CN" dirty="0"/>
              <a:t>IP</a:t>
            </a:r>
            <a:r>
              <a:rPr lang="zh-CN" altLang="en-US" dirty="0"/>
              <a:t>与各页面地址配置</a:t>
            </a:r>
            <a:r>
              <a:rPr lang="zh-CN" altLang="en-US" dirty="0" smtClean="0"/>
              <a:t>如下。内网需要同步作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配置，将外网域名请求转发到正确的内网服务器端口上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26084"/>
              </p:ext>
            </p:extLst>
          </p:nvPr>
        </p:nvGraphicFramePr>
        <p:xfrm>
          <a:off x="718166" y="1940705"/>
          <a:ext cx="10731151" cy="4024228"/>
        </p:xfrm>
        <a:graphic>
          <a:graphicData uri="http://schemas.openxmlformats.org/drawingml/2006/table">
            <a:tbl>
              <a:tblPr/>
              <a:tblGrid>
                <a:gridCol w="1097011">
                  <a:extLst>
                    <a:ext uri="{9D8B030D-6E8A-4147-A177-3AD203B41FA5}">
                      <a16:colId xmlns:a16="http://schemas.microsoft.com/office/drawing/2014/main" val="1070263939"/>
                    </a:ext>
                  </a:extLst>
                </a:gridCol>
                <a:gridCol w="2794033">
                  <a:extLst>
                    <a:ext uri="{9D8B030D-6E8A-4147-A177-3AD203B41FA5}">
                      <a16:colId xmlns:a16="http://schemas.microsoft.com/office/drawing/2014/main" val="3767171347"/>
                    </a:ext>
                  </a:extLst>
                </a:gridCol>
                <a:gridCol w="3413464">
                  <a:extLst>
                    <a:ext uri="{9D8B030D-6E8A-4147-A177-3AD203B41FA5}">
                      <a16:colId xmlns:a16="http://schemas.microsoft.com/office/drawing/2014/main" val="3680202658"/>
                    </a:ext>
                  </a:extLst>
                </a:gridCol>
                <a:gridCol w="3426643">
                  <a:extLst>
                    <a:ext uri="{9D8B030D-6E8A-4147-A177-3AD203B41FA5}">
                      <a16:colId xmlns:a16="http://schemas.microsoft.com/office/drawing/2014/main" val="1008123112"/>
                    </a:ext>
                  </a:extLst>
                </a:gridCol>
              </a:tblGrid>
              <a:tr h="4215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出口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应用首页链接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PC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端首页地址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2628"/>
                  </a:ext>
                </a:extLst>
              </a:tr>
              <a:tr h="803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219.135.191.*,120.197.10.*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https://dingtest.fslgz.com/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自定义路径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https://dingtest.fslgz.com/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自定义路径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814287"/>
                  </a:ext>
                </a:extLst>
              </a:tr>
              <a:tr h="803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219.135.191.*,120.197.10.*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https://dingtest.fslgz.com/portal/activiti/system_task_collect.html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https://dingtest.fslgz.com/portal/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944351"/>
                  </a:ext>
                </a:extLst>
              </a:tr>
              <a:tr h="1193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58.248.166.*,14.23.175.*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https://app-uat.fslgz.com/portal/activiti/system_task_collect.html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https://app-uat.fslgz.com/portal/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778705"/>
                  </a:ext>
                </a:extLst>
              </a:tr>
              <a:tr h="803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58.248.166.*,14.23.175.*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https://app.fslgz.com/portal/activiti/system_task_collect.html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https://app.fslgz.com/portal/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08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7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创建钉钉应用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88214"/>
            <a:ext cx="7917313" cy="453650"/>
          </a:xfrm>
        </p:spPr>
        <p:txBody>
          <a:bodyPr/>
          <a:lstStyle/>
          <a:p>
            <a:r>
              <a:rPr lang="zh-CN" altLang="en-US" b="1" dirty="0"/>
              <a:t>接口</a:t>
            </a:r>
            <a:r>
              <a:rPr lang="zh-CN" altLang="en-US" b="1" dirty="0" smtClean="0"/>
              <a:t>权限：</a:t>
            </a:r>
            <a:r>
              <a:rPr lang="zh-CN" altLang="en-US" dirty="0" smtClean="0"/>
              <a:t>后台</a:t>
            </a:r>
            <a:r>
              <a:rPr lang="zh-CN" altLang="en-US" dirty="0"/>
              <a:t>服务端向钉钉服务器请求数据的接口权限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37598"/>
              </p:ext>
            </p:extLst>
          </p:nvPr>
        </p:nvGraphicFramePr>
        <p:xfrm>
          <a:off x="674965" y="1450603"/>
          <a:ext cx="10091773" cy="4752858"/>
        </p:xfrm>
        <a:graphic>
          <a:graphicData uri="http://schemas.openxmlformats.org/drawingml/2006/table">
            <a:tbl>
              <a:tblPr/>
              <a:tblGrid>
                <a:gridCol w="2179683">
                  <a:extLst>
                    <a:ext uri="{9D8B030D-6E8A-4147-A177-3AD203B41FA5}">
                      <a16:colId xmlns:a16="http://schemas.microsoft.com/office/drawing/2014/main" val="808282676"/>
                    </a:ext>
                  </a:extLst>
                </a:gridCol>
                <a:gridCol w="7100721">
                  <a:extLst>
                    <a:ext uri="{9D8B030D-6E8A-4147-A177-3AD203B41FA5}">
                      <a16:colId xmlns:a16="http://schemas.microsoft.com/office/drawing/2014/main" val="867493881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1572548774"/>
                    </a:ext>
                  </a:extLst>
                </a:gridCol>
              </a:tblGrid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默认状态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4783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基础权限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51531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身份验证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获取员工的基本信息，用于登录系统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292058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消息通知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获取企业的消息通道给企业及员工发送消息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79453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高级权限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企业通讯录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46080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通讯录只读权限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获取企业员工通讯录数据的权限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3627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通讯录编辑权限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获取企业员工通讯录数据、新增、删除、修改企业通讯录的权限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49374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手机号码信息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获取授权范围内的成员手机号码信息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52717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邮箱等个人信息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获取授权范围内的成员信息（如邮箱、工作地点、扩展字段等）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608241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未登录员工列表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企业使用此接口可查询指定日期内未登录钉钉的企业员工列表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519200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手机号获取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userid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通过手机号获取其所对应员工的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userid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651536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高级权限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微应用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227986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钉盘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获取钉盘文件的存储、删除、更新的权限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046007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签到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获取企业员工签到数据的权限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4231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考勤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获取企业员工考勤数据的权限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565484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审批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获取企业人员审批数据、发起审批的权限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49005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日志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获取企业员工日志数据的权限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96079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公告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获取企业员工公告数据的权限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552665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钉钉运动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获取企业员工运动数据的权限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11142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智能人事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获取企业员工智能人事数据的权限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03236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企业会话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获取、管理企业会话数据的权限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553078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DING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日程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管理钉钉日程数据权限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679" marR="2679" marT="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创建钉钉应用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413745" cy="1020792"/>
          </a:xfrm>
        </p:spPr>
        <p:txBody>
          <a:bodyPr/>
          <a:lstStyle/>
          <a:p>
            <a:r>
              <a:rPr lang="zh-CN" altLang="en-US" b="1" dirty="0"/>
              <a:t>应用发布</a:t>
            </a:r>
          </a:p>
          <a:p>
            <a:r>
              <a:rPr lang="zh-CN" altLang="en-US" dirty="0"/>
              <a:t>发布后，该应用将会出现在钉钉的工作台上，企业组织内部的用户将会看到该应用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25900"/>
              </p:ext>
            </p:extLst>
          </p:nvPr>
        </p:nvGraphicFramePr>
        <p:xfrm>
          <a:off x="674965" y="2794195"/>
          <a:ext cx="10310714" cy="2177049"/>
        </p:xfrm>
        <a:graphic>
          <a:graphicData uri="http://schemas.openxmlformats.org/drawingml/2006/table">
            <a:tbl>
              <a:tblPr/>
              <a:tblGrid>
                <a:gridCol w="5155357">
                  <a:extLst>
                    <a:ext uri="{9D8B030D-6E8A-4147-A177-3AD203B41FA5}">
                      <a16:colId xmlns:a16="http://schemas.microsoft.com/office/drawing/2014/main" val="394192613"/>
                    </a:ext>
                  </a:extLst>
                </a:gridCol>
                <a:gridCol w="5155357">
                  <a:extLst>
                    <a:ext uri="{9D8B030D-6E8A-4147-A177-3AD203B41FA5}">
                      <a16:colId xmlns:a16="http://schemas.microsoft.com/office/drawing/2014/main" val="167090758"/>
                    </a:ext>
                  </a:extLst>
                </a:gridCol>
              </a:tblGrid>
              <a:tr h="3942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15577"/>
                  </a:ext>
                </a:extLst>
              </a:tr>
              <a:tr h="5942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全部员工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组织内所有员工都可使用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477650"/>
                  </a:ext>
                </a:extLst>
              </a:tr>
              <a:tr h="5942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部份员工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选定范围内的员工才能使用，可按部门或人员选择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401684"/>
                  </a:ext>
                </a:extLst>
              </a:tr>
              <a:tr h="5942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仅限管理员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仅管理员才能使用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8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/>
              <a:t>参数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35275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将新建应用的</a:t>
            </a:r>
            <a:r>
              <a:rPr lang="en-US" altLang="zh-CN" dirty="0" err="1" smtClean="0"/>
              <a:t>agentid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更新到配置文件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813306"/>
            <a:ext cx="7210425" cy="1685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5" y="3823612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当项目不作修改时，平台内置的默认参数来源如下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01431"/>
              </p:ext>
            </p:extLst>
          </p:nvPr>
        </p:nvGraphicFramePr>
        <p:xfrm>
          <a:off x="674963" y="4601643"/>
          <a:ext cx="7210426" cy="1425670"/>
        </p:xfrm>
        <a:graphic>
          <a:graphicData uri="http://schemas.openxmlformats.org/drawingml/2006/table">
            <a:tbl>
              <a:tblPr/>
              <a:tblGrid>
                <a:gridCol w="3605213">
                  <a:extLst>
                    <a:ext uri="{9D8B030D-6E8A-4147-A177-3AD203B41FA5}">
                      <a16:colId xmlns:a16="http://schemas.microsoft.com/office/drawing/2014/main" val="3516995967"/>
                    </a:ext>
                  </a:extLst>
                </a:gridCol>
                <a:gridCol w="3605213">
                  <a:extLst>
                    <a:ext uri="{9D8B030D-6E8A-4147-A177-3AD203B41FA5}">
                      <a16:colId xmlns:a16="http://schemas.microsoft.com/office/drawing/2014/main" val="370252697"/>
                    </a:ext>
                  </a:extLst>
                </a:gridCol>
              </a:tblGrid>
              <a:tr h="2851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环境名称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74309"/>
                  </a:ext>
                </a:extLst>
              </a:tr>
              <a:tr h="2851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风神工作台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537682"/>
                  </a:ext>
                </a:extLst>
              </a:tr>
              <a:tr h="2851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风神工作台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78205"/>
                  </a:ext>
                </a:extLst>
              </a:tr>
              <a:tr h="2851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风神工作台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206004"/>
                  </a:ext>
                </a:extLst>
              </a:tr>
              <a:tr h="2851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风神工作台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9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/>
              <a:t>钉钉接口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77848"/>
            <a:ext cx="10465260" cy="492443"/>
          </a:xfrm>
        </p:spPr>
        <p:txBody>
          <a:bodyPr/>
          <a:lstStyle/>
          <a:p>
            <a:r>
              <a:rPr lang="en-US" altLang="zh-CN" dirty="0" err="1" smtClean="0"/>
              <a:t>com.fsl.lcp.dingding.service.IDingDingService</a:t>
            </a:r>
            <a:r>
              <a:rPr lang="zh-CN" altLang="en-US" dirty="0"/>
              <a:t>：提供调用钉钉服务的服务端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30713"/>
              </p:ext>
            </p:extLst>
          </p:nvPr>
        </p:nvGraphicFramePr>
        <p:xfrm>
          <a:off x="515155" y="1532583"/>
          <a:ext cx="11101591" cy="4391700"/>
        </p:xfrm>
        <a:graphic>
          <a:graphicData uri="http://schemas.openxmlformats.org/drawingml/2006/table">
            <a:tbl>
              <a:tblPr/>
              <a:tblGrid>
                <a:gridCol w="3940935">
                  <a:extLst>
                    <a:ext uri="{9D8B030D-6E8A-4147-A177-3AD203B41FA5}">
                      <a16:colId xmlns:a16="http://schemas.microsoft.com/office/drawing/2014/main" val="990696712"/>
                    </a:ext>
                  </a:extLst>
                </a:gridCol>
                <a:gridCol w="2537138">
                  <a:extLst>
                    <a:ext uri="{9D8B030D-6E8A-4147-A177-3AD203B41FA5}">
                      <a16:colId xmlns:a16="http://schemas.microsoft.com/office/drawing/2014/main" val="2728281335"/>
                    </a:ext>
                  </a:extLst>
                </a:gridCol>
                <a:gridCol w="4623518">
                  <a:extLst>
                    <a:ext uri="{9D8B030D-6E8A-4147-A177-3AD203B41FA5}">
                      <a16:colId xmlns:a16="http://schemas.microsoft.com/office/drawing/2014/main" val="1435887621"/>
                    </a:ext>
                  </a:extLst>
                </a:gridCol>
              </a:tblGrid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11645"/>
                  </a:ext>
                </a:extLst>
              </a:tr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身份方法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12091"/>
                  </a:ext>
                </a:extLst>
              </a:tr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getAccessToken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，默认过期时间为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6900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秒。一般情况下，使用者不需使用此方法。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钉钉接口所有方法均实现了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的自动刷新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016679"/>
                  </a:ext>
                </a:extLst>
              </a:tr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 getJsTicket()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js_ticket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，默认过期时间为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6900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秒。一般情况下，使用者不需使用此方法。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钉钉接口所有方法均实现了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js_ticket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的自动刷新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39155"/>
                  </a:ext>
                </a:extLst>
              </a:tr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JsApiSignatureVo getJsApiSignature(JsApiSignatureVo apiSignatureVo)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JsApiSignatureVo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签名参数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使用票据，随机字符串，时间戳，页面地址生成本页面唯一的签名，并返回本次使用的企业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，应用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，随机字符串，时间戳，页面地址，签名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650051"/>
                  </a:ext>
                </a:extLst>
              </a:tr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阿里服务调用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879381"/>
                  </a:ext>
                </a:extLst>
              </a:tr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&lt;T extends TaobaoResponse&gt; T execute(String serviceUrl, TaobaoRequest&lt;T&gt; request)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serviceUrl：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服务地址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request：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请求参数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调用钉钉接口获取返回值。有四个方法重载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295568"/>
                  </a:ext>
                </a:extLst>
              </a:tr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消息推送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3419"/>
                  </a:ext>
                </a:extLst>
              </a:tr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OapiMessageCorpconversationAsyncsendV2Response sendWorkMsg(NotifyMessageRecord messageRecord)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messageRecord：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钉钉消息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发送钉钉消息，如果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messageRecord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对象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eUrl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为空，则发送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markdown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消息，否则为卡片消息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85243"/>
                  </a:ext>
                </a:extLst>
              </a:tr>
              <a:tr h="439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void sendWorkMsgAsync(NotifyMessageRecord messageRecord)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messageRecord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钉钉消息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异步发送钉钉消息</a:t>
                      </a:r>
                    </a:p>
                  </a:txBody>
                  <a:tcPr marL="6103" marR="6103" marT="6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63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7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钉钉接口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48625"/>
              </p:ext>
            </p:extLst>
          </p:nvPr>
        </p:nvGraphicFramePr>
        <p:xfrm>
          <a:off x="674965" y="1313644"/>
          <a:ext cx="10491017" cy="4456093"/>
        </p:xfrm>
        <a:graphic>
          <a:graphicData uri="http://schemas.openxmlformats.org/drawingml/2006/table">
            <a:tbl>
              <a:tblPr/>
              <a:tblGrid>
                <a:gridCol w="4489463">
                  <a:extLst>
                    <a:ext uri="{9D8B030D-6E8A-4147-A177-3AD203B41FA5}">
                      <a16:colId xmlns:a16="http://schemas.microsoft.com/office/drawing/2014/main" val="731619792"/>
                    </a:ext>
                  </a:extLst>
                </a:gridCol>
                <a:gridCol w="3508639">
                  <a:extLst>
                    <a:ext uri="{9D8B030D-6E8A-4147-A177-3AD203B41FA5}">
                      <a16:colId xmlns:a16="http://schemas.microsoft.com/office/drawing/2014/main" val="2255795502"/>
                    </a:ext>
                  </a:extLst>
                </a:gridCol>
                <a:gridCol w="2492915">
                  <a:extLst>
                    <a:ext uri="{9D8B030D-6E8A-4147-A177-3AD203B41FA5}">
                      <a16:colId xmlns:a16="http://schemas.microsoft.com/office/drawing/2014/main" val="3760297808"/>
                    </a:ext>
                  </a:extLst>
                </a:gridCol>
              </a:tblGrid>
              <a:tr h="3478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58777"/>
                  </a:ext>
                </a:extLst>
              </a:tr>
              <a:tr h="3478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信息查询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14974"/>
                  </a:ext>
                </a:extLst>
              </a:tr>
              <a:tr h="66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OapiUserGetResponse queryUserInfo(String userId)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userId：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基于钉钉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user_id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查询钉钉用户信息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113138"/>
                  </a:ext>
                </a:extLst>
              </a:tr>
              <a:tr h="3478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List&lt;DdDeptRelation&gt; queryAllDdDeptRelation()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查询所有钉钉部门关联信息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79389"/>
                  </a:ext>
                </a:extLst>
              </a:tr>
              <a:tr h="1391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List&lt;DdDeptRelation&gt; queryDdDeptRelationList(DdDeptRelation ddDeptRelation, int page, int pageSize)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ddDeptRelation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：钉钉部门关联表查询条件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page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：当前页数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pageSize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：每页行数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分页查询钉钉部门关联信息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85640"/>
                  </a:ext>
                </a:extLst>
              </a:tr>
              <a:tr h="66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DdDeptRelation queryDdDeptRelation(DdDeptRelation ddDeptRelation)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ddDeptRelation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：钉钉部门关联表查询条件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查询单个钉钉部门关联信息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473658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DingVo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&gt;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getFunctionByEmployeeCode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(String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empCode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String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empCode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：员工编码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eid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：功能模块编码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基于模块编码与员工编码查询功能清单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46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/>
              <a:t>钉钉接口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7540" y="945123"/>
            <a:ext cx="10993294" cy="492443"/>
          </a:xfrm>
        </p:spPr>
        <p:txBody>
          <a:bodyPr/>
          <a:lstStyle/>
          <a:p>
            <a:r>
              <a:rPr lang="en-US" altLang="zh-CN" dirty="0" err="1"/>
              <a:t>com.fsl.lcp.dingding.constant.UrlConstant</a:t>
            </a:r>
            <a:r>
              <a:rPr lang="zh-CN" altLang="en-US" dirty="0"/>
              <a:t>：封装常用的钉钉服务地址</a:t>
            </a:r>
            <a:r>
              <a:rPr lang="zh-CN" altLang="en-US" dirty="0" smtClean="0"/>
              <a:t>信息。部份信息如下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08635"/>
              </p:ext>
            </p:extLst>
          </p:nvPr>
        </p:nvGraphicFramePr>
        <p:xfrm>
          <a:off x="674964" y="1531543"/>
          <a:ext cx="10684201" cy="4431375"/>
        </p:xfrm>
        <a:graphic>
          <a:graphicData uri="http://schemas.openxmlformats.org/drawingml/2006/table">
            <a:tbl>
              <a:tblPr/>
              <a:tblGrid>
                <a:gridCol w="4347797">
                  <a:extLst>
                    <a:ext uri="{9D8B030D-6E8A-4147-A177-3AD203B41FA5}">
                      <a16:colId xmlns:a16="http://schemas.microsoft.com/office/drawing/2014/main" val="3336007774"/>
                    </a:ext>
                  </a:extLst>
                </a:gridCol>
                <a:gridCol w="2452445">
                  <a:extLst>
                    <a:ext uri="{9D8B030D-6E8A-4147-A177-3AD203B41FA5}">
                      <a16:colId xmlns:a16="http://schemas.microsoft.com/office/drawing/2014/main" val="474899042"/>
                    </a:ext>
                  </a:extLst>
                </a:gridCol>
                <a:gridCol w="3883959">
                  <a:extLst>
                    <a:ext uri="{9D8B030D-6E8A-4147-A177-3AD203B41FA5}">
                      <a16:colId xmlns:a16="http://schemas.microsoft.com/office/drawing/2014/main" val="2893385422"/>
                    </a:ext>
                  </a:extLst>
                </a:gridCol>
              </a:tblGrid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接口名称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83315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GET_TOKEN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https://oapi.dingtalk.com/gettoken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9232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获取用户详情（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USER_GET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https://oapi.dingtalk.com/user/get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387965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通过免登授权码和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获取用户的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userid（GET）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USER_GET_USERINFO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https://oapi.dingtalk.com/user/getuserinfo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9350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获取部门用户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列表（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USER_GET_DEPT_MEMBER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https://oapi.dingtalk.com/user/getDeptMember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91833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获取部门用户（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USER_SIMPLE_LIST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https://oapi.dingtalk.com/user/simplelist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176490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获取部门用户详情（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USER_LIST_BY_PAGE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https://oapi.dingtalk.com/user/listbypage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26147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获取管理员列表（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USER_GET_ADMIN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https://oapi.dingtalk.com/user/get_admin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21256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获取管理员通讯录权限范围（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USER_GET_ADMIN_SCOPE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https://oapi.dingtalk.com/topapi/user/get_admin_scope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72554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根据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unionid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userid（GET）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USER_GET_BY_UNIONID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https://oapi.dingtalk.com/user/getUseridByUnionid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58868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创建用户（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USER_CREATE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https://oapi.dingtalk.com/user/create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28653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更新用户（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USER_UPDATE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https://oapi.dingtalk.com/user/update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221615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删除用户（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USER_DELETE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https://oapi.dingtalk.com/user/delete</a:t>
                      </a:r>
                    </a:p>
                  </a:txBody>
                  <a:tcPr marL="4356" marR="4356" marT="4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0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/>
              <a:t>钉钉事件回调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99669"/>
            <a:ext cx="11044810" cy="492443"/>
          </a:xfrm>
        </p:spPr>
        <p:txBody>
          <a:bodyPr/>
          <a:lstStyle/>
          <a:p>
            <a:r>
              <a:rPr lang="zh-CN" altLang="en-US" dirty="0"/>
              <a:t>当在钉钉上做指定操作时，钉钉会将相关事件主动推送至指定</a:t>
            </a:r>
            <a:r>
              <a:rPr lang="en-US" altLang="zh-CN" dirty="0" err="1"/>
              <a:t>RESTFul</a:t>
            </a:r>
            <a:r>
              <a:rPr lang="zh-CN" altLang="en-US" dirty="0"/>
              <a:t>接口，实现事件通知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1" y="2297373"/>
            <a:ext cx="3635899" cy="3421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777996" y="2297373"/>
            <a:ext cx="4450827" cy="342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接口注册</a:t>
            </a:r>
            <a:endParaRPr lang="en-US" altLang="zh-CN" dirty="0" smtClean="0"/>
          </a:p>
          <a:p>
            <a:r>
              <a:rPr lang="zh-CN" altLang="en-US" dirty="0"/>
              <a:t>向钉钉服务器指定地址发起请求，将回调</a:t>
            </a:r>
            <a:r>
              <a:rPr lang="en-US" altLang="zh-CN" dirty="0"/>
              <a:t>URL</a:t>
            </a:r>
            <a:r>
              <a:rPr lang="zh-CN" altLang="en-US" dirty="0"/>
              <a:t>作为参数告知钉钉</a:t>
            </a:r>
            <a:r>
              <a:rPr lang="en-US" altLang="zh-CN" dirty="0"/>
              <a:t>(</a:t>
            </a:r>
            <a:r>
              <a:rPr lang="zh-CN" altLang="en-US" dirty="0"/>
              <a:t>注册回调接口</a:t>
            </a:r>
            <a:r>
              <a:rPr lang="en-US" altLang="zh-CN" dirty="0"/>
              <a:t>)</a:t>
            </a:r>
            <a:r>
              <a:rPr lang="zh-CN" altLang="en-US" dirty="0"/>
              <a:t>。钉钉服务器会立刻向回调</a:t>
            </a:r>
            <a:r>
              <a:rPr lang="en-US" altLang="zh-CN" dirty="0"/>
              <a:t>URL</a:t>
            </a:r>
            <a:r>
              <a:rPr lang="zh-CN" altLang="en-US" dirty="0"/>
              <a:t>发起</a:t>
            </a:r>
            <a:r>
              <a:rPr lang="en-US" altLang="zh-CN" dirty="0"/>
              <a:t>【</a:t>
            </a:r>
            <a:r>
              <a:rPr lang="zh-CN" altLang="en-US" dirty="0"/>
              <a:t>测试回调</a:t>
            </a:r>
            <a:r>
              <a:rPr lang="en-US" altLang="zh-CN" dirty="0"/>
              <a:t>URL】</a:t>
            </a:r>
            <a:r>
              <a:rPr lang="zh-CN" altLang="en-US" dirty="0"/>
              <a:t>事件，来验证</a:t>
            </a:r>
            <a:r>
              <a:rPr lang="en-US" altLang="zh-CN" dirty="0"/>
              <a:t>URL</a:t>
            </a:r>
            <a:r>
              <a:rPr lang="zh-CN" altLang="en-US" dirty="0"/>
              <a:t>的合法性，回调</a:t>
            </a:r>
            <a:r>
              <a:rPr lang="en-US" altLang="zh-CN" dirty="0"/>
              <a:t>URL</a:t>
            </a:r>
            <a:r>
              <a:rPr lang="zh-CN" altLang="en-US" dirty="0"/>
              <a:t>服务器需要在接收到回调之后返回字符串“</a:t>
            </a:r>
            <a:r>
              <a:rPr lang="en-US" altLang="zh-CN" dirty="0"/>
              <a:t>success”</a:t>
            </a:r>
            <a:r>
              <a:rPr lang="zh-CN" altLang="en-US" dirty="0"/>
              <a:t>的加密</a:t>
            </a:r>
            <a:r>
              <a:rPr lang="en-US" altLang="zh-CN" dirty="0" err="1"/>
              <a:t>json</a:t>
            </a:r>
            <a:r>
              <a:rPr lang="zh-CN" altLang="en-US" dirty="0"/>
              <a:t>数据，才能完成注册。</a:t>
            </a:r>
          </a:p>
        </p:txBody>
      </p:sp>
    </p:spTree>
    <p:extLst>
      <p:ext uri="{BB962C8B-B14F-4D97-AF65-F5344CB8AC3E}">
        <p14:creationId xmlns:p14="http://schemas.microsoft.com/office/powerpoint/2010/main" val="12311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63819" y="1931350"/>
            <a:ext cx="5537299" cy="2589376"/>
          </a:xfrm>
        </p:spPr>
        <p:txBody>
          <a:bodyPr/>
          <a:lstStyle/>
          <a:p>
            <a:r>
              <a:rPr lang="zh-CN" altLang="en-US" dirty="0" smtClean="0"/>
              <a:t>钉钉集成</a:t>
            </a:r>
            <a:endParaRPr lang="en-US" altLang="zh-CN" dirty="0" smtClean="0"/>
          </a:p>
          <a:p>
            <a:r>
              <a:rPr lang="zh-CN" altLang="en-US" dirty="0" smtClean="0"/>
              <a:t>微信集成</a:t>
            </a:r>
            <a:endParaRPr lang="en-US" altLang="zh-CN" dirty="0" smtClean="0"/>
          </a:p>
          <a:p>
            <a:r>
              <a:rPr lang="zh-CN" altLang="en-US" dirty="0" smtClean="0"/>
              <a:t>系统集成</a:t>
            </a:r>
            <a:endParaRPr lang="en-US" altLang="zh-CN" dirty="0" smtClean="0"/>
          </a:p>
          <a:p>
            <a:r>
              <a:rPr lang="zh-CN" altLang="en-US" dirty="0" smtClean="0"/>
              <a:t>后续</a:t>
            </a:r>
            <a:r>
              <a:rPr lang="zh-CN" altLang="en-US" dirty="0"/>
              <a:t>培训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钉钉事件回调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67849"/>
            <a:ext cx="7917313" cy="453650"/>
          </a:xfrm>
        </p:spPr>
        <p:txBody>
          <a:bodyPr/>
          <a:lstStyle/>
          <a:p>
            <a:r>
              <a:rPr lang="zh-CN" altLang="en-US" b="1" dirty="0"/>
              <a:t>通讯录事件回</a:t>
            </a:r>
            <a:r>
              <a:rPr lang="zh-CN" altLang="en-US" b="1" dirty="0" smtClean="0"/>
              <a:t>调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94994"/>
              </p:ext>
            </p:extLst>
          </p:nvPr>
        </p:nvGraphicFramePr>
        <p:xfrm>
          <a:off x="674965" y="1532581"/>
          <a:ext cx="7917312" cy="4623520"/>
        </p:xfrm>
        <a:graphic>
          <a:graphicData uri="http://schemas.openxmlformats.org/drawingml/2006/table">
            <a:tbl>
              <a:tblPr/>
              <a:tblGrid>
                <a:gridCol w="2639104">
                  <a:extLst>
                    <a:ext uri="{9D8B030D-6E8A-4147-A177-3AD203B41FA5}">
                      <a16:colId xmlns:a16="http://schemas.microsoft.com/office/drawing/2014/main" val="1780656475"/>
                    </a:ext>
                  </a:extLst>
                </a:gridCol>
                <a:gridCol w="2639104">
                  <a:extLst>
                    <a:ext uri="{9D8B030D-6E8A-4147-A177-3AD203B41FA5}">
                      <a16:colId xmlns:a16="http://schemas.microsoft.com/office/drawing/2014/main" val="3624866534"/>
                    </a:ext>
                  </a:extLst>
                </a:gridCol>
                <a:gridCol w="2639104">
                  <a:extLst>
                    <a:ext uri="{9D8B030D-6E8A-4147-A177-3AD203B41FA5}">
                      <a16:colId xmlns:a16="http://schemas.microsoft.com/office/drawing/2014/main" val="3737110229"/>
                    </a:ext>
                  </a:extLst>
                </a:gridCol>
              </a:tblGrid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事件类型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类别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40525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user_add_org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通讯录用户增加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743898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user_modify_org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通讯录用户更改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380832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user_leave_org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通讯录用户离职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887321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user_active_org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加入企业后用户激活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071130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org_admin_add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通讯录用户被设为管理员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30127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org_admin_remove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通讯录用户被取消设置管理员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593640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org_dept_create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通讯录企业部门创建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65439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org_dept_modify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通讯录企业部门修改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60310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org_dept_remove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通讯录企业部门删除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51135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org_remove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企业信息变更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企业被解散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52980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org_change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企业信息变更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企业信息发生变更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979313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label_user_change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员工角色信息发生变更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838111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label_conf_add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增加角色或者角色组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876991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label_conf_del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删除角色或者角色组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403253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label_conf_modify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角色变更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修改角色或者角色组</a:t>
                      </a:r>
                    </a:p>
                  </a:txBody>
                  <a:tcPr marL="5759" marR="5759" marT="5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81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钉钉事件回调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453650"/>
          </a:xfrm>
        </p:spPr>
        <p:txBody>
          <a:bodyPr/>
          <a:lstStyle/>
          <a:p>
            <a:r>
              <a:rPr lang="zh-CN" altLang="en-US" b="1" dirty="0"/>
              <a:t>群会话事件回</a:t>
            </a:r>
            <a:r>
              <a:rPr lang="zh-CN" altLang="en-US" b="1" dirty="0" smtClean="0"/>
              <a:t>调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97095"/>
              </p:ext>
            </p:extLst>
          </p:nvPr>
        </p:nvGraphicFramePr>
        <p:xfrm>
          <a:off x="674965" y="2142081"/>
          <a:ext cx="7309936" cy="3601899"/>
        </p:xfrm>
        <a:graphic>
          <a:graphicData uri="http://schemas.openxmlformats.org/drawingml/2006/table">
            <a:tbl>
              <a:tblPr/>
              <a:tblGrid>
                <a:gridCol w="3654968">
                  <a:extLst>
                    <a:ext uri="{9D8B030D-6E8A-4147-A177-3AD203B41FA5}">
                      <a16:colId xmlns:a16="http://schemas.microsoft.com/office/drawing/2014/main" val="2216760873"/>
                    </a:ext>
                  </a:extLst>
                </a:gridCol>
                <a:gridCol w="3654968">
                  <a:extLst>
                    <a:ext uri="{9D8B030D-6E8A-4147-A177-3AD203B41FA5}">
                      <a16:colId xmlns:a16="http://schemas.microsoft.com/office/drawing/2014/main" val="1045453984"/>
                    </a:ext>
                  </a:extLst>
                </a:gridCol>
              </a:tblGrid>
              <a:tr h="5145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事件类型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33687"/>
                  </a:ext>
                </a:extLst>
              </a:tr>
              <a:tr h="514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chat_add_member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群会话添加人员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70652"/>
                  </a:ext>
                </a:extLst>
              </a:tr>
              <a:tr h="514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chat_remove_member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群会话删除人员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71035"/>
                  </a:ext>
                </a:extLst>
              </a:tr>
              <a:tr h="514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chat_quit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群会话用户主动退群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567190"/>
                  </a:ext>
                </a:extLst>
              </a:tr>
              <a:tr h="514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chat_update_owner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群会话更换群主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565474"/>
                  </a:ext>
                </a:extLst>
              </a:tr>
              <a:tr h="514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chat_update_title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群会话更换群名称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18350"/>
                  </a:ext>
                </a:extLst>
              </a:tr>
              <a:tr h="514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chat_disband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群会话解散群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81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钉钉事件回调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12547"/>
            <a:ext cx="7917313" cy="453650"/>
          </a:xfrm>
        </p:spPr>
        <p:txBody>
          <a:bodyPr/>
          <a:lstStyle/>
          <a:p>
            <a:r>
              <a:rPr lang="zh-CN" altLang="en-US" b="1" dirty="0"/>
              <a:t>签到事件回</a:t>
            </a:r>
            <a:r>
              <a:rPr lang="zh-CN" altLang="en-US" b="1" dirty="0" smtClean="0"/>
              <a:t>调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38392"/>
              </p:ext>
            </p:extLst>
          </p:nvPr>
        </p:nvGraphicFramePr>
        <p:xfrm>
          <a:off x="718165" y="1727748"/>
          <a:ext cx="8245530" cy="986588"/>
        </p:xfrm>
        <a:graphic>
          <a:graphicData uri="http://schemas.openxmlformats.org/drawingml/2006/table">
            <a:tbl>
              <a:tblPr/>
              <a:tblGrid>
                <a:gridCol w="4122765">
                  <a:extLst>
                    <a:ext uri="{9D8B030D-6E8A-4147-A177-3AD203B41FA5}">
                      <a16:colId xmlns:a16="http://schemas.microsoft.com/office/drawing/2014/main" val="156180719"/>
                    </a:ext>
                  </a:extLst>
                </a:gridCol>
                <a:gridCol w="4122765">
                  <a:extLst>
                    <a:ext uri="{9D8B030D-6E8A-4147-A177-3AD203B41FA5}">
                      <a16:colId xmlns:a16="http://schemas.microsoft.com/office/drawing/2014/main" val="2824093531"/>
                    </a:ext>
                  </a:extLst>
                </a:gridCol>
              </a:tblGrid>
              <a:tr h="4932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事件类型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927346"/>
                  </a:ext>
                </a:extLst>
              </a:tr>
              <a:tr h="49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check_in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用户签到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49428"/>
                  </a:ext>
                </a:extLst>
              </a:tr>
            </a:tbl>
          </a:graphicData>
        </a:graphic>
      </p:graphicFrame>
      <p:sp>
        <p:nvSpPr>
          <p:cNvPr id="6" name="副标题 2"/>
          <p:cNvSpPr txBox="1">
            <a:spLocks/>
          </p:cNvSpPr>
          <p:nvPr/>
        </p:nvSpPr>
        <p:spPr>
          <a:xfrm>
            <a:off x="674965" y="3577556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审批事件回调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99009"/>
              </p:ext>
            </p:extLst>
          </p:nvPr>
        </p:nvGraphicFramePr>
        <p:xfrm>
          <a:off x="718167" y="4192757"/>
          <a:ext cx="8245528" cy="1486824"/>
        </p:xfrm>
        <a:graphic>
          <a:graphicData uri="http://schemas.openxmlformats.org/drawingml/2006/table">
            <a:tbl>
              <a:tblPr/>
              <a:tblGrid>
                <a:gridCol w="4122764">
                  <a:extLst>
                    <a:ext uri="{9D8B030D-6E8A-4147-A177-3AD203B41FA5}">
                      <a16:colId xmlns:a16="http://schemas.microsoft.com/office/drawing/2014/main" val="3120475035"/>
                    </a:ext>
                  </a:extLst>
                </a:gridCol>
                <a:gridCol w="4122764">
                  <a:extLst>
                    <a:ext uri="{9D8B030D-6E8A-4147-A177-3AD203B41FA5}">
                      <a16:colId xmlns:a16="http://schemas.microsoft.com/office/drawing/2014/main" val="2272939540"/>
                    </a:ext>
                  </a:extLst>
                </a:gridCol>
              </a:tblGrid>
              <a:tr h="495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事件类型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6813"/>
                  </a:ext>
                </a:extLst>
              </a:tr>
              <a:tr h="495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bpms_instance_change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审批实例开始，结束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26143"/>
                  </a:ext>
                </a:extLst>
              </a:tr>
              <a:tr h="495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bpms_task_change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审批任务开始，结束，转交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84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/>
              <a:t>日志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913" y="1073911"/>
            <a:ext cx="10496281" cy="85376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IDingDingService.execute</a:t>
            </a:r>
            <a:r>
              <a:rPr lang="en-US" altLang="zh-CN" dirty="0"/>
              <a:t> </a:t>
            </a:r>
            <a:r>
              <a:rPr lang="zh-CN" altLang="en-US" dirty="0"/>
              <a:t>方法调用接口，系统会自动记录接口调用日志，方便问题查看和调试。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2160130"/>
            <a:ext cx="9062433" cy="3751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97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运行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453650"/>
          </a:xfrm>
        </p:spPr>
        <p:txBody>
          <a:bodyPr/>
          <a:lstStyle/>
          <a:p>
            <a:r>
              <a:rPr lang="zh-CN" altLang="en-US" dirty="0"/>
              <a:t>当前存在两套运行环境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18923"/>
              </p:ext>
            </p:extLst>
          </p:nvPr>
        </p:nvGraphicFramePr>
        <p:xfrm>
          <a:off x="701994" y="2174009"/>
          <a:ext cx="10129137" cy="2797235"/>
        </p:xfrm>
        <a:graphic>
          <a:graphicData uri="http://schemas.openxmlformats.org/drawingml/2006/table">
            <a:tbl>
              <a:tblPr/>
              <a:tblGrid>
                <a:gridCol w="1963933">
                  <a:extLst>
                    <a:ext uri="{9D8B030D-6E8A-4147-A177-3AD203B41FA5}">
                      <a16:colId xmlns:a16="http://schemas.microsoft.com/office/drawing/2014/main" val="978520087"/>
                    </a:ext>
                  </a:extLst>
                </a:gridCol>
                <a:gridCol w="2137893">
                  <a:extLst>
                    <a:ext uri="{9D8B030D-6E8A-4147-A177-3AD203B41FA5}">
                      <a16:colId xmlns:a16="http://schemas.microsoft.com/office/drawing/2014/main" val="3792257715"/>
                    </a:ext>
                  </a:extLst>
                </a:gridCol>
                <a:gridCol w="6027311">
                  <a:extLst>
                    <a:ext uri="{9D8B030D-6E8A-4147-A177-3AD203B41FA5}">
                      <a16:colId xmlns:a16="http://schemas.microsoft.com/office/drawing/2014/main" val="1298840283"/>
                    </a:ext>
                  </a:extLst>
                </a:gridCol>
              </a:tblGrid>
              <a:tr h="6113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环境名称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适用范围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2219"/>
                  </a:ext>
                </a:extLst>
              </a:tr>
              <a:tr h="10929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公众测试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DEV/SIT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拥有全部接口权限，无专门的后台管理界面，专供测试使用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04071"/>
                  </a:ext>
                </a:extLst>
              </a:tr>
              <a:tr h="10929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物流企业号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UAT/PROD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拥有服务号接口权限，有专门的后台管理界面，供用户正常使用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2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账号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35274"/>
            <a:ext cx="10825869" cy="2605842"/>
          </a:xfrm>
        </p:spPr>
        <p:txBody>
          <a:bodyPr/>
          <a:lstStyle/>
          <a:p>
            <a:r>
              <a:rPr lang="zh-CN" altLang="en-US" dirty="0"/>
              <a:t>当前存在四种账号类型，服务号、订阅号、企业微信、小程序。风神物流为服务号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如果想简单的发送消息</a:t>
            </a:r>
            <a:r>
              <a:rPr lang="en-US" altLang="zh-CN" dirty="0"/>
              <a:t>,</a:t>
            </a:r>
            <a:r>
              <a:rPr lang="zh-CN" altLang="en-US" dirty="0"/>
              <a:t>达到宣传效果</a:t>
            </a:r>
            <a:r>
              <a:rPr lang="en-US" altLang="zh-CN" dirty="0"/>
              <a:t>,</a:t>
            </a:r>
            <a:r>
              <a:rPr lang="zh-CN" altLang="en-US" dirty="0"/>
              <a:t>建议可选择订阅号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如果想用公众号获得更多的功能</a:t>
            </a:r>
            <a:r>
              <a:rPr lang="en-US" altLang="zh-CN" dirty="0"/>
              <a:t>,</a:t>
            </a:r>
            <a:r>
              <a:rPr lang="zh-CN" altLang="en-US" dirty="0"/>
              <a:t>例如开通微信支付</a:t>
            </a:r>
            <a:r>
              <a:rPr lang="en-US" altLang="zh-CN" dirty="0"/>
              <a:t>,</a:t>
            </a:r>
            <a:r>
              <a:rPr lang="zh-CN" altLang="en-US" dirty="0"/>
              <a:t>建议可以选择服务号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如果想用来管理内部企业员工、团队</a:t>
            </a:r>
            <a:r>
              <a:rPr lang="en-US" altLang="zh-CN" dirty="0"/>
              <a:t>,</a:t>
            </a:r>
            <a:r>
              <a:rPr lang="zh-CN" altLang="en-US" dirty="0"/>
              <a:t>对内使用</a:t>
            </a:r>
            <a:r>
              <a:rPr lang="en-US" altLang="zh-CN" dirty="0"/>
              <a:t>,</a:t>
            </a:r>
            <a:r>
              <a:rPr lang="zh-CN" altLang="en-US" dirty="0"/>
              <a:t>可申请企业微信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原企业号已升级为企业微</a:t>
            </a:r>
            <a:r>
              <a:rPr lang="zh-CN" altLang="en-US" dirty="0" smtClean="0"/>
              <a:t>信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16257"/>
              </p:ext>
            </p:extLst>
          </p:nvPr>
        </p:nvGraphicFramePr>
        <p:xfrm>
          <a:off x="743654" y="3837905"/>
          <a:ext cx="10087477" cy="2305318"/>
        </p:xfrm>
        <a:graphic>
          <a:graphicData uri="http://schemas.openxmlformats.org/drawingml/2006/table">
            <a:tbl>
              <a:tblPr/>
              <a:tblGrid>
                <a:gridCol w="1347942">
                  <a:extLst>
                    <a:ext uri="{9D8B030D-6E8A-4147-A177-3AD203B41FA5}">
                      <a16:colId xmlns:a16="http://schemas.microsoft.com/office/drawing/2014/main" val="1670306441"/>
                    </a:ext>
                  </a:extLst>
                </a:gridCol>
                <a:gridCol w="8739535">
                  <a:extLst>
                    <a:ext uri="{9D8B030D-6E8A-4147-A177-3AD203B41FA5}">
                      <a16:colId xmlns:a16="http://schemas.microsoft.com/office/drawing/2014/main" val="3626209470"/>
                    </a:ext>
                  </a:extLst>
                </a:gridCol>
              </a:tblGrid>
              <a:tr h="3607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账号类型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功能简介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4675"/>
                  </a:ext>
                </a:extLst>
              </a:tr>
              <a:tr h="45981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订阅号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主要偏于为用户传达资讯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类似报纸杂志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),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认证前后部是每天只可以群发一条消息。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适用于个人和组织）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62225"/>
                  </a:ext>
                </a:extLst>
              </a:tr>
              <a:tr h="45981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服务号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主要偏于服务交互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类似银行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,114,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提供服务查询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),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认证前后部是每个月可群发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条消息。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不适用于个人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15556"/>
                  </a:ext>
                </a:extLst>
              </a:tr>
              <a:tr h="5124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企业微信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企业微信是一个面向企业级市场的产品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是一个独立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好用的基础办公沟通工具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拥有最基础和最实用的功能服务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专门提供给企业使用的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IM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产品。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适用于企业、政府、事业单位或其他组织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673890"/>
                  </a:ext>
                </a:extLst>
              </a:tr>
              <a:tr h="5124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小程序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是一种新的开放能力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开发者可以快速地开发一个小程序、小程序可以在微信内被便捷地获取和传播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同时具有出色的使用体验。</a:t>
                      </a:r>
                    </a:p>
                  </a:txBody>
                  <a:tcPr marL="4314" marR="4314" marT="43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3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编程模式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453650"/>
          </a:xfrm>
        </p:spPr>
        <p:txBody>
          <a:bodyPr/>
          <a:lstStyle/>
          <a:p>
            <a:r>
              <a:rPr lang="zh-CN" altLang="en-US" dirty="0"/>
              <a:t>当前存在两套编程模式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42556"/>
              </p:ext>
            </p:extLst>
          </p:nvPr>
        </p:nvGraphicFramePr>
        <p:xfrm>
          <a:off x="674965" y="2180127"/>
          <a:ext cx="10452384" cy="3293393"/>
        </p:xfrm>
        <a:graphic>
          <a:graphicData uri="http://schemas.openxmlformats.org/drawingml/2006/table">
            <a:tbl>
              <a:tblPr/>
              <a:tblGrid>
                <a:gridCol w="1668990">
                  <a:extLst>
                    <a:ext uri="{9D8B030D-6E8A-4147-A177-3AD203B41FA5}">
                      <a16:colId xmlns:a16="http://schemas.microsoft.com/office/drawing/2014/main" val="1549719737"/>
                    </a:ext>
                  </a:extLst>
                </a:gridCol>
                <a:gridCol w="1764406">
                  <a:extLst>
                    <a:ext uri="{9D8B030D-6E8A-4147-A177-3AD203B41FA5}">
                      <a16:colId xmlns:a16="http://schemas.microsoft.com/office/drawing/2014/main" val="2885258524"/>
                    </a:ext>
                  </a:extLst>
                </a:gridCol>
                <a:gridCol w="3709115">
                  <a:extLst>
                    <a:ext uri="{9D8B030D-6E8A-4147-A177-3AD203B41FA5}">
                      <a16:colId xmlns:a16="http://schemas.microsoft.com/office/drawing/2014/main" val="1154591537"/>
                    </a:ext>
                  </a:extLst>
                </a:gridCol>
                <a:gridCol w="3309873">
                  <a:extLst>
                    <a:ext uri="{9D8B030D-6E8A-4147-A177-3AD203B41FA5}">
                      <a16:colId xmlns:a16="http://schemas.microsoft.com/office/drawing/2014/main" val="1768547567"/>
                    </a:ext>
                  </a:extLst>
                </a:gridCol>
              </a:tblGrid>
              <a:tr h="4942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运行环境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调用方式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856"/>
                  </a:ext>
                </a:extLst>
              </a:tr>
              <a:tr h="1399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前端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微信客户端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从客户端发出对钉钉服务器的各类请求，构建客户端界面，调用设备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script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标签引入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JSAPI，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不同的方法有不同的使用范围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Android，IOS，PC)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006643"/>
                  </a:ext>
                </a:extLst>
              </a:tr>
              <a:tr h="1399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服务端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后台环境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从服务端后台发出对钉钉服务器的各类请求，同步应用数据，实现后台管理等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官方无支持。引入了第三方</a:t>
                      </a:r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WxJava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框架，实现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Java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后台开发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7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编程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746263" cy="453650"/>
          </a:xfrm>
        </p:spPr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API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20385"/>
              </p:ext>
            </p:extLst>
          </p:nvPr>
        </p:nvGraphicFramePr>
        <p:xfrm>
          <a:off x="674965" y="2179725"/>
          <a:ext cx="4141735" cy="2881674"/>
        </p:xfrm>
        <a:graphic>
          <a:graphicData uri="http://schemas.openxmlformats.org/drawingml/2006/table">
            <a:tbl>
              <a:tblPr/>
              <a:tblGrid>
                <a:gridCol w="828347">
                  <a:extLst>
                    <a:ext uri="{9D8B030D-6E8A-4147-A177-3AD203B41FA5}">
                      <a16:colId xmlns:a16="http://schemas.microsoft.com/office/drawing/2014/main" val="2354293034"/>
                    </a:ext>
                  </a:extLst>
                </a:gridCol>
                <a:gridCol w="828347">
                  <a:extLst>
                    <a:ext uri="{9D8B030D-6E8A-4147-A177-3AD203B41FA5}">
                      <a16:colId xmlns:a16="http://schemas.microsoft.com/office/drawing/2014/main" val="4125228704"/>
                    </a:ext>
                  </a:extLst>
                </a:gridCol>
                <a:gridCol w="828347">
                  <a:extLst>
                    <a:ext uri="{9D8B030D-6E8A-4147-A177-3AD203B41FA5}">
                      <a16:colId xmlns:a16="http://schemas.microsoft.com/office/drawing/2014/main" val="4209882244"/>
                    </a:ext>
                  </a:extLst>
                </a:gridCol>
                <a:gridCol w="828347">
                  <a:extLst>
                    <a:ext uri="{9D8B030D-6E8A-4147-A177-3AD203B41FA5}">
                      <a16:colId xmlns:a16="http://schemas.microsoft.com/office/drawing/2014/main" val="1570501215"/>
                    </a:ext>
                  </a:extLst>
                </a:gridCol>
                <a:gridCol w="828347">
                  <a:extLst>
                    <a:ext uri="{9D8B030D-6E8A-4147-A177-3AD203B41FA5}">
                      <a16:colId xmlns:a16="http://schemas.microsoft.com/office/drawing/2014/main" val="4283235521"/>
                    </a:ext>
                  </a:extLst>
                </a:gridCol>
              </a:tblGrid>
              <a:tr h="960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基础接口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分享接口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图像接口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音频接口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智能接口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56892"/>
                  </a:ext>
                </a:extLst>
              </a:tr>
              <a:tr h="960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网络状态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地理位置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摇一摇周边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界面操作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微信扫一扫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75895"/>
                  </a:ext>
                </a:extLst>
              </a:tr>
              <a:tr h="960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微信小店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微信卡券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微信支付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快速输入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665617"/>
                  </a:ext>
                </a:extLst>
              </a:tr>
            </a:tbl>
          </a:graphicData>
        </a:graphic>
      </p:graphicFrame>
      <p:sp>
        <p:nvSpPr>
          <p:cNvPr id="5" name="副标题 2"/>
          <p:cNvSpPr txBox="1">
            <a:spLocks/>
          </p:cNvSpPr>
          <p:nvPr/>
        </p:nvSpPr>
        <p:spPr>
          <a:xfrm>
            <a:off x="6599247" y="1370125"/>
            <a:ext cx="174626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后台</a:t>
            </a:r>
            <a:r>
              <a:rPr lang="en-US" altLang="zh-CN" dirty="0" smtClean="0"/>
              <a:t>API 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75375"/>
              </p:ext>
            </p:extLst>
          </p:nvPr>
        </p:nvGraphicFramePr>
        <p:xfrm>
          <a:off x="6506513" y="2179725"/>
          <a:ext cx="4762500" cy="2881672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22144897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2564589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27888073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269986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67286867"/>
                    </a:ext>
                  </a:extLst>
                </a:gridCol>
              </a:tblGrid>
              <a:tr h="7204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素材管理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留言管理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61158"/>
                  </a:ext>
                </a:extLst>
              </a:tr>
              <a:tr h="7204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账号管理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数据统计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微信卡券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微信门店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微信小店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796415"/>
                  </a:ext>
                </a:extLst>
              </a:tr>
              <a:tr h="7204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智能接口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微信设备功能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微信客服功能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微信摇一摇周边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微信连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Wi-Fi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048794"/>
                  </a:ext>
                </a:extLst>
              </a:tr>
              <a:tr h="7204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微信“一物一码”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微信发票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微信非税缴费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4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开发者工具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02577"/>
            <a:ext cx="10452381" cy="1020792"/>
          </a:xfrm>
        </p:spPr>
        <p:txBody>
          <a:bodyPr/>
          <a:lstStyle/>
          <a:p>
            <a:r>
              <a:rPr lang="zh-CN" altLang="en-US" b="1" dirty="0"/>
              <a:t>公众测试账号</a:t>
            </a:r>
          </a:p>
          <a:p>
            <a:r>
              <a:rPr lang="zh-CN" altLang="en-US" dirty="0"/>
              <a:t>无需申请公众帐号、可在测试帐号中体验并测试微信公众平台所有高级</a:t>
            </a:r>
            <a:r>
              <a:rPr lang="zh-CN" altLang="en-US" dirty="0" smtClean="0"/>
              <a:t>接口。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10" y="1823369"/>
            <a:ext cx="7748115" cy="43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开发者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54971"/>
            <a:ext cx="10452381" cy="1420902"/>
          </a:xfrm>
        </p:spPr>
        <p:txBody>
          <a:bodyPr/>
          <a:lstStyle/>
          <a:p>
            <a:r>
              <a:rPr lang="zh-CN" altLang="en-US" b="1" dirty="0"/>
              <a:t>在线调试工具</a:t>
            </a:r>
          </a:p>
          <a:p>
            <a:r>
              <a:rPr lang="zh-CN" altLang="en-US" dirty="0"/>
              <a:t>帮助开发者检测调用微信公众平台开发者</a:t>
            </a:r>
            <a:r>
              <a:rPr lang="en-US" altLang="zh-CN" dirty="0"/>
              <a:t>API</a:t>
            </a:r>
            <a:r>
              <a:rPr lang="zh-CN" altLang="en-US" dirty="0"/>
              <a:t>时发送的请求参数是否正确，提交信息后可获得服务器验证结果。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11" y="2027614"/>
            <a:ext cx="6160729" cy="4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/>
              <a:t>运行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453650"/>
          </a:xfrm>
        </p:spPr>
        <p:txBody>
          <a:bodyPr/>
          <a:lstStyle/>
          <a:p>
            <a:r>
              <a:rPr lang="zh-CN" altLang="en-US" dirty="0"/>
              <a:t>当前存在两套钉钉环境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48062"/>
              </p:ext>
            </p:extLst>
          </p:nvPr>
        </p:nvGraphicFramePr>
        <p:xfrm>
          <a:off x="674965" y="2347981"/>
          <a:ext cx="10704492" cy="2906599"/>
        </p:xfrm>
        <a:graphic>
          <a:graphicData uri="http://schemas.openxmlformats.org/drawingml/2006/table">
            <a:tbl>
              <a:tblPr/>
              <a:tblGrid>
                <a:gridCol w="2676123">
                  <a:extLst>
                    <a:ext uri="{9D8B030D-6E8A-4147-A177-3AD203B41FA5}">
                      <a16:colId xmlns:a16="http://schemas.microsoft.com/office/drawing/2014/main" val="1661995224"/>
                    </a:ext>
                  </a:extLst>
                </a:gridCol>
                <a:gridCol w="2676123">
                  <a:extLst>
                    <a:ext uri="{9D8B030D-6E8A-4147-A177-3AD203B41FA5}">
                      <a16:colId xmlns:a16="http://schemas.microsoft.com/office/drawing/2014/main" val="3837929291"/>
                    </a:ext>
                  </a:extLst>
                </a:gridCol>
                <a:gridCol w="2676123">
                  <a:extLst>
                    <a:ext uri="{9D8B030D-6E8A-4147-A177-3AD203B41FA5}">
                      <a16:colId xmlns:a16="http://schemas.microsoft.com/office/drawing/2014/main" val="461293380"/>
                    </a:ext>
                  </a:extLst>
                </a:gridCol>
                <a:gridCol w="2676123">
                  <a:extLst>
                    <a:ext uri="{9D8B030D-6E8A-4147-A177-3AD203B41FA5}">
                      <a16:colId xmlns:a16="http://schemas.microsoft.com/office/drawing/2014/main" val="3253704924"/>
                    </a:ext>
                  </a:extLst>
                </a:gridCol>
              </a:tblGrid>
              <a:tr h="6536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环境名称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适用范围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568507"/>
                  </a:ext>
                </a:extLst>
              </a:tr>
              <a:tr h="12858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DEV/SIT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包含全套组织架构，包含信息技术部员工，少量其它部门参与测试的员工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可将公司员工手机号作替换，实现无工号人员正常使用本环境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999920"/>
                  </a:ext>
                </a:extLst>
              </a:tr>
              <a:tr h="9671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风神物流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UAT/PROD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包含全套组织架构，包含公司所有员工，外部员工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11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风神工作台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86790"/>
            <a:ext cx="10491018" cy="853760"/>
          </a:xfrm>
        </p:spPr>
        <p:txBody>
          <a:bodyPr/>
          <a:lstStyle/>
          <a:p>
            <a:r>
              <a:rPr lang="zh-CN" altLang="en-US" dirty="0"/>
              <a:t>关注公众号后，公众号将显示 风神工作台 菜单，点击后跳转至微信风神工作台首页。工作台菜单链接配置如下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16040"/>
              </p:ext>
            </p:extLst>
          </p:nvPr>
        </p:nvGraphicFramePr>
        <p:xfrm>
          <a:off x="674964" y="2060620"/>
          <a:ext cx="10491019" cy="3760630"/>
        </p:xfrm>
        <a:graphic>
          <a:graphicData uri="http://schemas.openxmlformats.org/drawingml/2006/table">
            <a:tbl>
              <a:tblPr/>
              <a:tblGrid>
                <a:gridCol w="1115198">
                  <a:extLst>
                    <a:ext uri="{9D8B030D-6E8A-4147-A177-3AD203B41FA5}">
                      <a16:colId xmlns:a16="http://schemas.microsoft.com/office/drawing/2014/main" val="4157972052"/>
                    </a:ext>
                  </a:extLst>
                </a:gridCol>
                <a:gridCol w="1197736">
                  <a:extLst>
                    <a:ext uri="{9D8B030D-6E8A-4147-A177-3AD203B41FA5}">
                      <a16:colId xmlns:a16="http://schemas.microsoft.com/office/drawing/2014/main" val="207073931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val="1208906673"/>
                    </a:ext>
                  </a:extLst>
                </a:gridCol>
                <a:gridCol w="6375042">
                  <a:extLst>
                    <a:ext uri="{9D8B030D-6E8A-4147-A177-3AD203B41FA5}">
                      <a16:colId xmlns:a16="http://schemas.microsoft.com/office/drawing/2014/main" val="2517622173"/>
                    </a:ext>
                  </a:extLst>
                </a:gridCol>
              </a:tblGrid>
              <a:tr h="3826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环境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白名单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网页授权域名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业务域名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/JS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接口安全域名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菜单链接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402899"/>
                  </a:ext>
                </a:extLst>
              </a:tr>
              <a:tr h="844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DEV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dingtest.fslgz.com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https://open.weixin.qq.com/connect/oauth2/authorize?appid=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&amp;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redirect_uri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&amp;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response_type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code&amp;scope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snsapi_base#wechat_redirect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20550"/>
                  </a:ext>
                </a:extLst>
              </a:tr>
              <a:tr h="844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SIT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dingtest.fslgz.com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https://open.weixin.qq.com/connect/oauth2/authorize?appid=wxdaa8c45050e1968c&amp;redirect_uri=https%3A%2F%2Fdingtest.fslgz.com%2Fportal%2Fwx%2Fsystem_integration.html&amp;response_type=code&amp;scope=snsapi_base#wechat_redirect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13545"/>
                  </a:ext>
                </a:extLst>
              </a:tr>
              <a:tr h="844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UAT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TBD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app-uat.fslgz.com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https://open.weixin.qq.com/connect/oauth2/authorize?appid=wxdaa8c45050e1968c&amp;redirect_uri=https%3A%2F%2Fapp-uat.fslgz.com%2Fportal%2Fwx%2Fsystem_integration.html&amp;response_type=code&amp;scope=snsapi_base#wechat_redirect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231894"/>
                  </a:ext>
                </a:extLst>
              </a:tr>
              <a:tr h="844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PROD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TBD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app.fslgz.com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https://open.weixin.qq.com/connect/oauth2/authorize?appid=wx1f3f8e7a4b67da22&amp;redirect_uri=https%3A%2F%2Fapp.fslgz.com%2Fportal%2Fwx%2Fsystem_integration.html&amp;response_type=code&amp;scope=snsapi_base#wechat_redirect</a:t>
                      </a:r>
                    </a:p>
                  </a:txBody>
                  <a:tcPr marL="2738" marR="2738" marT="27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664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风神工作台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49334"/>
            <a:ext cx="10709959" cy="1420902"/>
          </a:xfrm>
        </p:spPr>
        <p:txBody>
          <a:bodyPr/>
          <a:lstStyle/>
          <a:p>
            <a:r>
              <a:rPr lang="zh-CN" altLang="en-US" dirty="0"/>
              <a:t>网页授权机制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用户在微信客户端中访问第三方网页，公众号可以通过微信网页授权机制</a:t>
            </a:r>
            <a:r>
              <a:rPr lang="zh-CN" altLang="en-US" dirty="0" smtClean="0"/>
              <a:t>，使第三方网页获取</a:t>
            </a:r>
            <a:r>
              <a:rPr lang="zh-CN" altLang="en-US" dirty="0"/>
              <a:t>用户基本信息，进而实现业务逻辑。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01033"/>
              </p:ext>
            </p:extLst>
          </p:nvPr>
        </p:nvGraphicFramePr>
        <p:xfrm>
          <a:off x="674965" y="2726743"/>
          <a:ext cx="10709958" cy="3182541"/>
        </p:xfrm>
        <a:graphic>
          <a:graphicData uri="http://schemas.openxmlformats.org/drawingml/2006/table">
            <a:tbl>
              <a:tblPr/>
              <a:tblGrid>
                <a:gridCol w="2274297">
                  <a:extLst>
                    <a:ext uri="{9D8B030D-6E8A-4147-A177-3AD203B41FA5}">
                      <a16:colId xmlns:a16="http://schemas.microsoft.com/office/drawing/2014/main" val="1616890282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3654949880"/>
                    </a:ext>
                  </a:extLst>
                </a:gridCol>
                <a:gridCol w="6581103">
                  <a:extLst>
                    <a:ext uri="{9D8B030D-6E8A-4147-A177-3AD203B41FA5}">
                      <a16:colId xmlns:a16="http://schemas.microsoft.com/office/drawing/2014/main" val="3058974998"/>
                    </a:ext>
                  </a:extLst>
                </a:gridCol>
              </a:tblGrid>
              <a:tr h="2772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必填项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400939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appid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公众号的唯一标识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84694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redirect_uri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授权后重定向的回调链接地址， 请使用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urlEncode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对链接进行处理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438697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response_type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返回类型，请填写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code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532929"/>
                  </a:ext>
                </a:extLst>
              </a:tr>
              <a:tr h="602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scope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应用授权作用域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snsapi_base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（不弹出授权页面，直接跳转，只能获取用户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openid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snsapi_userinfo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（弹出授权页面，可通过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openid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拿到昵称、性别、所在地。并且， 即使在未关注的情况下，只要用户授权，也能获取其信息 ）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051018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state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重定向后会带上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state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参数，开发者可以填写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a-zA-Z0-9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的参数值，最多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997521"/>
                  </a:ext>
                </a:extLst>
              </a:tr>
              <a:tr h="40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#wechat_redirect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无论直接打开还是做页面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302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重定向时候，必须带此参数</a:t>
                      </a:r>
                    </a:p>
                  </a:txBody>
                  <a:tcPr marL="4225" marR="4225" marT="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0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风神工作台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93607"/>
            <a:ext cx="11083446" cy="1700978"/>
          </a:xfrm>
        </p:spPr>
        <p:txBody>
          <a:bodyPr/>
          <a:lstStyle/>
          <a:p>
            <a:r>
              <a:rPr lang="zh-CN" altLang="en-US" dirty="0"/>
              <a:t>身份识别机制</a:t>
            </a:r>
          </a:p>
          <a:p>
            <a:r>
              <a:rPr lang="zh-CN" altLang="en-US" sz="1800" dirty="0" smtClean="0"/>
              <a:t>在</a:t>
            </a:r>
            <a:r>
              <a:rPr lang="zh-CN" altLang="en-US" sz="1800" dirty="0"/>
              <a:t>网页授权过程中，关注者与公众号产生了消息交互，公众号可获得关注者的</a:t>
            </a:r>
            <a:r>
              <a:rPr lang="en-US" altLang="zh-CN" sz="1800" dirty="0" err="1"/>
              <a:t>OpenID</a:t>
            </a:r>
            <a:r>
              <a:rPr lang="zh-CN" altLang="en-US" sz="1800" dirty="0"/>
              <a:t>（加密后的微信号，每个用户对每个公众号的</a:t>
            </a:r>
            <a:r>
              <a:rPr lang="en-US" altLang="zh-CN" sz="1800" dirty="0" err="1"/>
              <a:t>OpenID</a:t>
            </a:r>
            <a:r>
              <a:rPr lang="zh-CN" altLang="en-US" sz="1800" dirty="0"/>
              <a:t>是唯一的。对于不同公众号，同一用户的</a:t>
            </a:r>
            <a:r>
              <a:rPr lang="en-US" altLang="zh-CN" sz="1800" dirty="0" err="1"/>
              <a:t>openid</a:t>
            </a:r>
            <a:r>
              <a:rPr lang="zh-CN" altLang="en-US" sz="1800" dirty="0"/>
              <a:t>不同）。公众号可通过本接口来根据</a:t>
            </a:r>
            <a:r>
              <a:rPr lang="en-US" altLang="zh-CN" sz="1800" dirty="0" err="1"/>
              <a:t>OpenID</a:t>
            </a:r>
            <a:r>
              <a:rPr lang="zh-CN" altLang="en-US" sz="1800" dirty="0"/>
              <a:t>获取用户基本信息，包括昵称、头像、性别、所在城市、语言和关注时间。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68179"/>
              </p:ext>
            </p:extLst>
          </p:nvPr>
        </p:nvGraphicFramePr>
        <p:xfrm>
          <a:off x="674964" y="2678480"/>
          <a:ext cx="10671322" cy="3493523"/>
        </p:xfrm>
        <a:graphic>
          <a:graphicData uri="http://schemas.openxmlformats.org/drawingml/2006/table">
            <a:tbl>
              <a:tblPr/>
              <a:tblGrid>
                <a:gridCol w="1759143">
                  <a:extLst>
                    <a:ext uri="{9D8B030D-6E8A-4147-A177-3AD203B41FA5}">
                      <a16:colId xmlns:a16="http://schemas.microsoft.com/office/drawing/2014/main" val="1183826696"/>
                    </a:ext>
                  </a:extLst>
                </a:gridCol>
                <a:gridCol w="8912179">
                  <a:extLst>
                    <a:ext uri="{9D8B030D-6E8A-4147-A177-3AD203B41FA5}">
                      <a16:colId xmlns:a16="http://schemas.microsoft.com/office/drawing/2014/main" val="573043759"/>
                    </a:ext>
                  </a:extLst>
                </a:gridCol>
              </a:tblGrid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用户基本信息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https://api.weixin.qq.com/sns/userinfo?access_token=ACCESS_TOKEN&amp;openid=OPENID&amp;lang=zh_CN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8402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29462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openid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用户的唯一标识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76619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nickname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用户昵称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005541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sex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用户的性别，值为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时是男性，值为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时是女性，值为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时是未知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73199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province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用户个人资料填写的省份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56948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city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普通用户个人资料填写的城市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055641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country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国家，如中国为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498582"/>
                  </a:ext>
                </a:extLst>
              </a:tr>
              <a:tr h="414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headimgurl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用户头像，最后一个数值代表正方形头像大小（有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132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数值可选，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代表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640*640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正方形头像），用户没有头像时该项为空。若用户更换头像，原有头像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将失效。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97109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privilege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用户特权信息，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json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数组，如微信沃卡用户为（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chinaunicom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6620"/>
                  </a:ext>
                </a:extLst>
              </a:tr>
              <a:tr h="30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unionid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只有在用户将公众号绑定到微信开放平台帐号后，才会出现该字段。</a:t>
                      </a:r>
                    </a:p>
                  </a:txBody>
                  <a:tcPr marL="3823" marR="3823" marT="3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57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0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风神工作台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2448"/>
              </p:ext>
            </p:extLst>
          </p:nvPr>
        </p:nvGraphicFramePr>
        <p:xfrm>
          <a:off x="489394" y="783323"/>
          <a:ext cx="11024318" cy="5372777"/>
        </p:xfrm>
        <a:graphic>
          <a:graphicData uri="http://schemas.openxmlformats.org/drawingml/2006/table">
            <a:tbl>
              <a:tblPr/>
              <a:tblGrid>
                <a:gridCol w="1841682">
                  <a:extLst>
                    <a:ext uri="{9D8B030D-6E8A-4147-A177-3AD203B41FA5}">
                      <a16:colId xmlns:a16="http://schemas.microsoft.com/office/drawing/2014/main" val="2326312668"/>
                    </a:ext>
                  </a:extLst>
                </a:gridCol>
                <a:gridCol w="9182636">
                  <a:extLst>
                    <a:ext uri="{9D8B030D-6E8A-4147-A177-3AD203B41FA5}">
                      <a16:colId xmlns:a16="http://schemas.microsoft.com/office/drawing/2014/main" val="797783953"/>
                    </a:ext>
                  </a:extLst>
                </a:gridCol>
              </a:tblGrid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用户扩展信息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https://api.weixin.qq.com/cgi-bin/user/info?access_token=ACCESS_TOKEN&amp;openid=OPENID&amp;lang=zh_CN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93439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065272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subscribe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用户是否订阅该公众号标识，值为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时，代表此用户没有关注该公众号，拉取不到其余信息。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697300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openid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用户的唯一标识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961486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nickname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用户昵称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175174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sex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用户的性别，值为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时是男性，值为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时是女性，值为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时是未知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386051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city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普通用户个人资料填写的城市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310546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country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国家，如中国为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CN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341763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province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用户个人资料填写的省份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91463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language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用户的语言，简体中文为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zh_CN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74658"/>
                  </a:ext>
                </a:extLst>
              </a:tr>
              <a:tr h="371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headimgurl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用户头像，最后一个数值代表正方形头像大小（有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132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数值可选，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代表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640*640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正方形头像），用户没有头像时该项为空。若用户更换头像，原有头像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将失效。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599275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subscribe_time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用户关注时间，为时间戳。如果用户曾多次关注，则取最后关注时间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87408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unionid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只有在用户将公众号绑定到微信开放平台帐号后，才会出现该字段。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8578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remark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公众号运营者对粉丝的备注，公众号运营者可在微信公众平台用户管理界面对粉丝添加备注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416057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groupid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用户所在的分组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（兼容旧的用户分组接口）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01095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tagid_list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用户被打上的标签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列表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68514"/>
                  </a:ext>
                </a:extLst>
              </a:tr>
              <a:tr h="1666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subscribe_scene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返回用户关注的渠道来源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ADD_SCENE_SEARCH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公众号搜索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ADD_SCENE_ACCOUNT_MIGRATION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公众号迁移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ADD_SCENE_PROFILE_CARD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名片分享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ADD_SCENE_QR_CODE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扫描二维码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ADD_SCENE_PROFILE_LINK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图文页内名称点击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ADD_SCENE_PROFILE_ITEM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图文页右上角菜单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ADD_SCENE_PAID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支付后关注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ADD_SCENE_OTHERS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其他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551529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qr_scene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二维码扫码场景（开发者自定义）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062998"/>
                  </a:ext>
                </a:extLst>
              </a:tr>
              <a:tr h="196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qr_scene_str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二维码扫码场景描述（开发者自定义）</a:t>
                      </a:r>
                    </a:p>
                  </a:txBody>
                  <a:tcPr marL="1715" marR="1715" marT="1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6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微信安全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60751"/>
              </p:ext>
            </p:extLst>
          </p:nvPr>
        </p:nvGraphicFramePr>
        <p:xfrm>
          <a:off x="618183" y="975619"/>
          <a:ext cx="10470526" cy="4703963"/>
        </p:xfrm>
        <a:graphic>
          <a:graphicData uri="http://schemas.openxmlformats.org/drawingml/2006/table">
            <a:tbl>
              <a:tblPr/>
              <a:tblGrid>
                <a:gridCol w="2640172">
                  <a:extLst>
                    <a:ext uri="{9D8B030D-6E8A-4147-A177-3AD203B41FA5}">
                      <a16:colId xmlns:a16="http://schemas.microsoft.com/office/drawing/2014/main" val="1306609045"/>
                    </a:ext>
                  </a:extLst>
                </a:gridCol>
                <a:gridCol w="7830354">
                  <a:extLst>
                    <a:ext uri="{9D8B030D-6E8A-4147-A177-3AD203B41FA5}">
                      <a16:colId xmlns:a16="http://schemas.microsoft.com/office/drawing/2014/main" val="1685810775"/>
                    </a:ext>
                  </a:extLst>
                </a:gridCol>
              </a:tblGrid>
              <a:tr h="5013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参数名称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76700"/>
                  </a:ext>
                </a:extLst>
              </a:tr>
              <a:tr h="1050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白名单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通过开发者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及密码调用获取</a:t>
                      </a:r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接口时，需要设置访问来源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为白名单。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86961"/>
                  </a:ext>
                </a:extLst>
              </a:tr>
              <a:tr h="10506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网页授权域名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用户在网页授权页同意授权给公众号后，微信会将授权数据传给一个回调页面，回调页面需在此域名下，以确保安全可靠。需下载验证文件至配置地址根目录，一个公众号最多可以设置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个。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423249"/>
                  </a:ext>
                </a:extLst>
              </a:tr>
              <a:tr h="10506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业务域名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设置业务域名后，在微信内访问该域名下页面时，不会被重新排版。用户在该域名上进行输入时，不出现下图所示的安全提示。需下载验证文件至配置地址根目录，一个公众号最多可以设置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个。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249580"/>
                  </a:ext>
                </a:extLst>
              </a:tr>
              <a:tr h="1050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接口安全域名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接口安全域名后，公众号开发者可在该域名下调用微信开放的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接口。需下载验证文件至配置地址根目录，一个公众号最多可以设置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个。</a:t>
                      </a:r>
                    </a:p>
                  </a:txBody>
                  <a:tcPr marL="3567" marR="3567" marT="3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4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微信安全机制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6" y="1099669"/>
            <a:ext cx="1939446" cy="453650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白名单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6" y="1888702"/>
            <a:ext cx="5254669" cy="3261776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334661" y="1099669"/>
            <a:ext cx="1939446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网页授权域名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61" y="1893659"/>
            <a:ext cx="5303204" cy="32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微信安全机制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6" y="1099669"/>
            <a:ext cx="2055356" cy="453650"/>
          </a:xfrm>
        </p:spPr>
        <p:txBody>
          <a:bodyPr/>
          <a:lstStyle/>
          <a:p>
            <a:r>
              <a:rPr lang="zh-CN" altLang="en-US" dirty="0"/>
              <a:t>业务域名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6" y="1944316"/>
            <a:ext cx="4618251" cy="3244179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5969538" y="1099669"/>
            <a:ext cx="2055356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JS</a:t>
            </a:r>
            <a:r>
              <a:rPr lang="zh-CN" altLang="en-US" dirty="0"/>
              <a:t>接口安全域名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38" y="1944316"/>
            <a:ext cx="5583920" cy="32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微信应用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25427"/>
            <a:ext cx="7917313" cy="453650"/>
          </a:xfrm>
        </p:spPr>
        <p:txBody>
          <a:bodyPr/>
          <a:lstStyle/>
          <a:p>
            <a:r>
              <a:rPr lang="zh-CN" altLang="en-US" dirty="0"/>
              <a:t>将其它业务系统的微信端集成至微信风神工作台，使之成为一个整体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880384"/>
            <a:ext cx="10811000" cy="4083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14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微信应用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25427"/>
            <a:ext cx="7917313" cy="453650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界面描述如下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49026"/>
              </p:ext>
            </p:extLst>
          </p:nvPr>
        </p:nvGraphicFramePr>
        <p:xfrm>
          <a:off x="674965" y="1877987"/>
          <a:ext cx="10632686" cy="4007657"/>
        </p:xfrm>
        <a:graphic>
          <a:graphicData uri="http://schemas.openxmlformats.org/drawingml/2006/table">
            <a:tbl>
              <a:tblPr/>
              <a:tblGrid>
                <a:gridCol w="3098545">
                  <a:extLst>
                    <a:ext uri="{9D8B030D-6E8A-4147-A177-3AD203B41FA5}">
                      <a16:colId xmlns:a16="http://schemas.microsoft.com/office/drawing/2014/main" val="3837649176"/>
                    </a:ext>
                  </a:extLst>
                </a:gridCol>
                <a:gridCol w="7534141">
                  <a:extLst>
                    <a:ext uri="{9D8B030D-6E8A-4147-A177-3AD203B41FA5}">
                      <a16:colId xmlns:a16="http://schemas.microsoft.com/office/drawing/2014/main" val="1075571229"/>
                    </a:ext>
                  </a:extLst>
                </a:gridCol>
              </a:tblGrid>
              <a:tr h="37220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56121"/>
                  </a:ext>
                </a:extLst>
              </a:tr>
              <a:tr h="6059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系统编码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系统唯一识别码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376369"/>
                  </a:ext>
                </a:extLst>
              </a:tr>
              <a:tr h="6059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系统名称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显示在界面上的系统名称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923829"/>
                  </a:ext>
                </a:extLst>
              </a:tr>
              <a:tr h="6059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系统图标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待办面板上显示的系统图标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00805"/>
                  </a:ext>
                </a:extLst>
              </a:tr>
              <a:tr h="6059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系统地址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业务系统实际的访问地址。如业务系统需获取用户信息，则使用符合微信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OAuth2.0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协议的方式配置地址。参考风神工作台地址配置。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204454"/>
                  </a:ext>
                </a:extLst>
              </a:tr>
              <a:tr h="6059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排序号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界面上系统的排列顺序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34964"/>
                  </a:ext>
                </a:extLst>
              </a:tr>
              <a:tr h="6059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是否启用本配置项</a:t>
                      </a:r>
                    </a:p>
                  </a:txBody>
                  <a:tcPr marL="8404" marR="8404" marT="8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2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7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微信应用集成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5275" y="1078577"/>
            <a:ext cx="3626579" cy="453650"/>
          </a:xfrm>
        </p:spPr>
        <p:txBody>
          <a:bodyPr/>
          <a:lstStyle/>
          <a:p>
            <a:r>
              <a:rPr lang="zh-CN" altLang="en-US" dirty="0"/>
              <a:t>工作台集成界面如下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19"/>
          <a:stretch/>
        </p:blipFill>
        <p:spPr>
          <a:xfrm>
            <a:off x="5890541" y="1078577"/>
            <a:ext cx="4026191" cy="4658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8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349350" cy="3094180"/>
          </a:xfrm>
        </p:spPr>
        <p:txBody>
          <a:bodyPr/>
          <a:lstStyle/>
          <a:p>
            <a:r>
              <a:rPr lang="zh-CN" altLang="en-US" dirty="0"/>
              <a:t>钉钉开放平台支持小程序和</a:t>
            </a:r>
            <a:r>
              <a:rPr lang="en-US" altLang="zh-CN" dirty="0"/>
              <a:t>H5</a:t>
            </a:r>
            <a:r>
              <a:rPr lang="zh-CN" altLang="en-US" dirty="0"/>
              <a:t>微应用两种类型的应用开发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小</a:t>
            </a:r>
            <a:r>
              <a:rPr lang="zh-CN" altLang="en-US" sz="1800" dirty="0"/>
              <a:t>程序是指使用钉钉自有语法，使用专用工具开发移动端应用。小程序暂不支持</a:t>
            </a:r>
            <a:r>
              <a:rPr lang="en-US" altLang="zh-CN" sz="1800" dirty="0"/>
              <a:t>PC</a:t>
            </a:r>
            <a:r>
              <a:rPr lang="zh-CN" altLang="en-US" sz="1800" dirty="0"/>
              <a:t>端部署。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微</a:t>
            </a:r>
            <a:r>
              <a:rPr lang="zh-CN" altLang="en-US" sz="1800" dirty="0"/>
              <a:t>应用是指传统的</a:t>
            </a:r>
            <a:r>
              <a:rPr lang="en-US" altLang="zh-CN" sz="1800" dirty="0"/>
              <a:t>H5</a:t>
            </a:r>
            <a:r>
              <a:rPr lang="zh-CN" altLang="en-US" sz="1800" dirty="0"/>
              <a:t>方式开发的移动端应用。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原则上</a:t>
            </a:r>
            <a:r>
              <a:rPr lang="zh-CN" altLang="en-US" sz="1800" dirty="0"/>
              <a:t>选择微应用，即</a:t>
            </a:r>
            <a:r>
              <a:rPr lang="en-US" altLang="zh-CN" sz="1800" dirty="0"/>
              <a:t>H5</a:t>
            </a:r>
            <a:r>
              <a:rPr lang="zh-CN" altLang="en-US" sz="1800" dirty="0"/>
              <a:t>原生开发。自行展开</a:t>
            </a:r>
            <a:r>
              <a:rPr lang="en-US" altLang="zh-CN" sz="1800" dirty="0"/>
              <a:t>H5</a:t>
            </a:r>
            <a:r>
              <a:rPr lang="zh-CN" altLang="en-US" sz="1800" dirty="0"/>
              <a:t>开发具备最大的开发灵活性。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1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参数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48153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在配置文件中设置如下参数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4" y="1624336"/>
            <a:ext cx="5577397" cy="1002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5" y="3250002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当项目不作修改时，平台内置的默认参数来源如下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03321"/>
              </p:ext>
            </p:extLst>
          </p:nvPr>
        </p:nvGraphicFramePr>
        <p:xfrm>
          <a:off x="674964" y="3825025"/>
          <a:ext cx="6884938" cy="1781055"/>
        </p:xfrm>
        <a:graphic>
          <a:graphicData uri="http://schemas.openxmlformats.org/drawingml/2006/table">
            <a:tbl>
              <a:tblPr/>
              <a:tblGrid>
                <a:gridCol w="3442469">
                  <a:extLst>
                    <a:ext uri="{9D8B030D-6E8A-4147-A177-3AD203B41FA5}">
                      <a16:colId xmlns:a16="http://schemas.microsoft.com/office/drawing/2014/main" val="2939665778"/>
                    </a:ext>
                  </a:extLst>
                </a:gridCol>
                <a:gridCol w="3442469">
                  <a:extLst>
                    <a:ext uri="{9D8B030D-6E8A-4147-A177-3AD203B41FA5}">
                      <a16:colId xmlns:a16="http://schemas.microsoft.com/office/drawing/2014/main" val="100572016"/>
                    </a:ext>
                  </a:extLst>
                </a:gridCol>
              </a:tblGrid>
              <a:tr h="35621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环境名称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80698"/>
                  </a:ext>
                </a:extLst>
              </a:tr>
              <a:tr h="356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公众测试号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432684"/>
                  </a:ext>
                </a:extLst>
              </a:tr>
              <a:tr h="356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公众测试号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99290"/>
                  </a:ext>
                </a:extLst>
              </a:tr>
              <a:tr h="356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风神物流企业号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59482"/>
                  </a:ext>
                </a:extLst>
              </a:tr>
              <a:tr h="356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风神物流企业号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87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650802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-Token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980415" cy="2446375"/>
          </a:xfrm>
        </p:spPr>
        <p:txBody>
          <a:bodyPr/>
          <a:lstStyle/>
          <a:p>
            <a:r>
              <a:rPr lang="en-US" altLang="zh-CN" sz="2400" dirty="0" err="1"/>
              <a:t>access_token</a:t>
            </a:r>
            <a:r>
              <a:rPr lang="zh-CN" altLang="en-US" sz="2400" dirty="0"/>
              <a:t>是公众号的全局唯一接口调用凭据，公众号调用各接口时都需使用</a:t>
            </a:r>
            <a:r>
              <a:rPr lang="en-US" altLang="zh-CN" sz="2400" dirty="0" err="1"/>
              <a:t>access_token</a:t>
            </a:r>
            <a:r>
              <a:rPr lang="zh-CN" altLang="en-US" sz="2400" dirty="0"/>
              <a:t>。开发者需要进行妥善保存。</a:t>
            </a:r>
            <a:r>
              <a:rPr lang="en-US" altLang="zh-CN" sz="2400" dirty="0" err="1"/>
              <a:t>access_token</a:t>
            </a:r>
            <a:r>
              <a:rPr lang="zh-CN" altLang="en-US" sz="2400" dirty="0"/>
              <a:t>的存储至少要保留</a:t>
            </a:r>
            <a:r>
              <a:rPr lang="en-US" altLang="zh-CN" sz="2400" dirty="0"/>
              <a:t>512</a:t>
            </a:r>
            <a:r>
              <a:rPr lang="zh-CN" altLang="en-US" sz="2400" dirty="0"/>
              <a:t>个字符空间。</a:t>
            </a:r>
            <a:r>
              <a:rPr lang="en-US" altLang="zh-CN" sz="2400" dirty="0" err="1"/>
              <a:t>access_token</a:t>
            </a:r>
            <a:r>
              <a:rPr lang="zh-CN" altLang="en-US" sz="2400" dirty="0"/>
              <a:t>的有效期目前为</a:t>
            </a:r>
            <a:r>
              <a:rPr lang="en-US" altLang="zh-CN" sz="2400" dirty="0"/>
              <a:t>2</a:t>
            </a:r>
            <a:r>
              <a:rPr lang="zh-CN" altLang="en-US" sz="2400" dirty="0"/>
              <a:t>个小时，需定时刷新，重复获取将导致上次获取的</a:t>
            </a:r>
            <a:r>
              <a:rPr lang="en-US" altLang="zh-CN" sz="2400" dirty="0" err="1"/>
              <a:t>access_token</a:t>
            </a:r>
            <a:r>
              <a:rPr lang="zh-CN" altLang="en-US" sz="2400" dirty="0"/>
              <a:t>失效，因此所有应用统一从门户系统获取</a:t>
            </a:r>
            <a:r>
              <a:rPr lang="en-US" altLang="zh-CN" sz="2400" dirty="0" err="1"/>
              <a:t>access_token</a:t>
            </a:r>
            <a:r>
              <a:rPr lang="zh-CN" altLang="en-US" sz="2400" dirty="0"/>
              <a:t>，保证</a:t>
            </a:r>
            <a:r>
              <a:rPr lang="en-US" altLang="zh-CN" sz="2400" dirty="0" err="1"/>
              <a:t>access_token</a:t>
            </a:r>
            <a:r>
              <a:rPr lang="zh-CN" altLang="en-US" sz="2400" dirty="0"/>
              <a:t>的正确性。 </a:t>
            </a:r>
          </a:p>
        </p:txBody>
      </p:sp>
    </p:spTree>
    <p:extLst>
      <p:ext uri="{BB962C8B-B14F-4D97-AF65-F5344CB8AC3E}">
        <p14:creationId xmlns:p14="http://schemas.microsoft.com/office/powerpoint/2010/main" val="37366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51415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-Token</a:t>
            </a:r>
            <a:r>
              <a:rPr lang="zh-CN" altLang="en-US" dirty="0"/>
              <a:t>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12548"/>
            <a:ext cx="7917313" cy="453650"/>
          </a:xfrm>
        </p:spPr>
        <p:txBody>
          <a:bodyPr/>
          <a:lstStyle/>
          <a:p>
            <a:r>
              <a:rPr lang="zh-CN" altLang="en-US" dirty="0"/>
              <a:t>对于客户端或第三方系统，调用此门户系统的接口获取</a:t>
            </a:r>
            <a:r>
              <a:rPr lang="en-US" altLang="zh-CN" dirty="0"/>
              <a:t>Token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98088"/>
              </p:ext>
            </p:extLst>
          </p:nvPr>
        </p:nvGraphicFramePr>
        <p:xfrm>
          <a:off x="674964" y="1699857"/>
          <a:ext cx="10066015" cy="4417608"/>
        </p:xfrm>
        <a:graphic>
          <a:graphicData uri="http://schemas.openxmlformats.org/drawingml/2006/table">
            <a:tbl>
              <a:tblPr/>
              <a:tblGrid>
                <a:gridCol w="3370076">
                  <a:extLst>
                    <a:ext uri="{9D8B030D-6E8A-4147-A177-3AD203B41FA5}">
                      <a16:colId xmlns:a16="http://schemas.microsoft.com/office/drawing/2014/main" val="2656933629"/>
                    </a:ext>
                  </a:extLst>
                </a:gridCol>
                <a:gridCol w="6695939">
                  <a:extLst>
                    <a:ext uri="{9D8B030D-6E8A-4147-A177-3AD203B41FA5}">
                      <a16:colId xmlns:a16="http://schemas.microsoft.com/office/drawing/2014/main" val="1840307306"/>
                    </a:ext>
                  </a:extLst>
                </a:gridCol>
              </a:tblGrid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服务地址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5107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综测环境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https://dingtest.fslgz.com/portal/api/restful/wx/access_token/get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177386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业测环境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https://app-uat.fslgz.com/portal/api/restful/wx/access_token/get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72682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正式环境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https://app.fslgz.com/portal/api/restful/wx/access_token/get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48787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85228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请求方式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Content-Type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758693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application/json;charset=UTF-8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256991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850636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不需要任何参数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90928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响应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018970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585641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success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是否成功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true/false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73686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row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6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 smtClean="0"/>
              <a:t>-</a:t>
            </a:r>
            <a:r>
              <a:rPr lang="zh-CN" altLang="en-US" dirty="0"/>
              <a:t>模板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26573"/>
            <a:ext cx="10671322" cy="853760"/>
          </a:xfrm>
        </p:spPr>
        <p:txBody>
          <a:bodyPr/>
          <a:lstStyle/>
          <a:p>
            <a:r>
              <a:rPr lang="zh-CN" altLang="en-US" dirty="0"/>
              <a:t>使用接口实现通过公众号（服务号和订阅号）向用户推送模板消息。模板消息仅用于公众号主动向用户发送重要的服务通知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0" y="2114616"/>
            <a:ext cx="5852441" cy="3850113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5" y="2114616"/>
            <a:ext cx="4193249" cy="14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选择消息模板</a:t>
            </a:r>
          </a:p>
          <a:p>
            <a:r>
              <a:rPr lang="zh-CN" altLang="en-US" dirty="0" smtClean="0"/>
              <a:t>在公众号后台选择目标模板，一个典型的消息模板如下所示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模板消息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13350"/>
            <a:ext cx="7917313" cy="982000"/>
          </a:xfrm>
        </p:spPr>
        <p:txBody>
          <a:bodyPr/>
          <a:lstStyle/>
          <a:p>
            <a:r>
              <a:rPr lang="zh-CN" altLang="en-US" b="1" dirty="0"/>
              <a:t>消息参数</a:t>
            </a:r>
          </a:p>
          <a:p>
            <a:r>
              <a:rPr lang="en-US" altLang="zh-CN" dirty="0" err="1"/>
              <a:t>com.fsl.lcp.weixin.dto.WxTemplateMsg</a:t>
            </a:r>
            <a:r>
              <a:rPr lang="zh-CN" altLang="en-US" dirty="0"/>
              <a:t>，微信模板消息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56454"/>
              </p:ext>
            </p:extLst>
          </p:nvPr>
        </p:nvGraphicFramePr>
        <p:xfrm>
          <a:off x="674965" y="2054665"/>
          <a:ext cx="9923079" cy="2062551"/>
        </p:xfrm>
        <a:graphic>
          <a:graphicData uri="http://schemas.openxmlformats.org/drawingml/2006/table">
            <a:tbl>
              <a:tblPr/>
              <a:tblGrid>
                <a:gridCol w="2273028">
                  <a:extLst>
                    <a:ext uri="{9D8B030D-6E8A-4147-A177-3AD203B41FA5}">
                      <a16:colId xmlns:a16="http://schemas.microsoft.com/office/drawing/2014/main" val="2839616804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val="2930815603"/>
                    </a:ext>
                  </a:extLst>
                </a:gridCol>
                <a:gridCol w="4481848">
                  <a:extLst>
                    <a:ext uri="{9D8B030D-6E8A-4147-A177-3AD203B41FA5}">
                      <a16:colId xmlns:a16="http://schemas.microsoft.com/office/drawing/2014/main" val="4010951151"/>
                    </a:ext>
                  </a:extLst>
                </a:gridCol>
              </a:tblGrid>
              <a:tr h="2316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09066"/>
                  </a:ext>
                </a:extLst>
              </a:tr>
              <a:tr h="301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toUser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消息接受者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openId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18756"/>
                  </a:ext>
                </a:extLst>
              </a:tr>
              <a:tr h="301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templateId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模板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413722"/>
                  </a:ext>
                </a:extLst>
              </a:tr>
              <a:tr h="301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跳转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39504"/>
                  </a:ext>
                </a:extLst>
              </a:tr>
              <a:tr h="301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miniAppId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小程序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66380"/>
                  </a:ext>
                </a:extLst>
              </a:tr>
              <a:tr h="301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miniPagePath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所需跳转到小程序的具体页面路径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135740"/>
                  </a:ext>
                </a:extLst>
              </a:tr>
              <a:tr h="301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List&lt;WxTemplateMsgData&gt;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模板数据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988704"/>
                  </a:ext>
                </a:extLst>
              </a:tr>
            </a:tbl>
          </a:graphicData>
        </a:graphic>
      </p:graphicFrame>
      <p:sp>
        <p:nvSpPr>
          <p:cNvPr id="5" name="副标题 2"/>
          <p:cNvSpPr txBox="1">
            <a:spLocks/>
          </p:cNvSpPr>
          <p:nvPr/>
        </p:nvSpPr>
        <p:spPr>
          <a:xfrm>
            <a:off x="674965" y="4276531"/>
            <a:ext cx="106584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com.fsl.lcp.weixin.dto.WxTemplateMsgData</a:t>
            </a:r>
            <a:r>
              <a:rPr lang="en-US" smtClean="0"/>
              <a:t>，</a:t>
            </a:r>
            <a:r>
              <a:rPr lang="zh-CN" altLang="en-US" smtClean="0"/>
              <a:t>微信模板消息</a:t>
            </a:r>
            <a:r>
              <a:rPr lang="en-US" altLang="zh-CN" smtClean="0"/>
              <a:t>-</a:t>
            </a:r>
            <a:r>
              <a:rPr lang="zh-CN" altLang="en-US" smtClean="0"/>
              <a:t>模板数据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09050"/>
              </p:ext>
            </p:extLst>
          </p:nvPr>
        </p:nvGraphicFramePr>
        <p:xfrm>
          <a:off x="701994" y="4928287"/>
          <a:ext cx="9896049" cy="1214936"/>
        </p:xfrm>
        <a:graphic>
          <a:graphicData uri="http://schemas.openxmlformats.org/drawingml/2006/table">
            <a:tbl>
              <a:tblPr/>
              <a:tblGrid>
                <a:gridCol w="2234389">
                  <a:extLst>
                    <a:ext uri="{9D8B030D-6E8A-4147-A177-3AD203B41FA5}">
                      <a16:colId xmlns:a16="http://schemas.microsoft.com/office/drawing/2014/main" val="1544257218"/>
                    </a:ext>
                  </a:extLst>
                </a:gridCol>
                <a:gridCol w="3206840">
                  <a:extLst>
                    <a:ext uri="{9D8B030D-6E8A-4147-A177-3AD203B41FA5}">
                      <a16:colId xmlns:a16="http://schemas.microsoft.com/office/drawing/2014/main" val="673889575"/>
                    </a:ext>
                  </a:extLst>
                </a:gridCol>
                <a:gridCol w="4454820">
                  <a:extLst>
                    <a:ext uri="{9D8B030D-6E8A-4147-A177-3AD203B41FA5}">
                      <a16:colId xmlns:a16="http://schemas.microsoft.com/office/drawing/2014/main" val="4044789616"/>
                    </a:ext>
                  </a:extLst>
                </a:gridCol>
              </a:tblGrid>
              <a:tr h="3037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76357"/>
                  </a:ext>
                </a:extLst>
              </a:tr>
              <a:tr h="303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模板数据的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283369"/>
                  </a:ext>
                </a:extLst>
              </a:tr>
              <a:tr h="303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模板数据的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value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14323"/>
                  </a:ext>
                </a:extLst>
              </a:tr>
              <a:tr h="303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模板数据的颜色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82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5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模板消息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0268" y="940904"/>
            <a:ext cx="8842522" cy="982000"/>
          </a:xfrm>
        </p:spPr>
        <p:txBody>
          <a:bodyPr/>
          <a:lstStyle/>
          <a:p>
            <a:r>
              <a:rPr lang="zh-CN" altLang="en-US" b="1" dirty="0"/>
              <a:t>前端接口</a:t>
            </a:r>
          </a:p>
          <a:p>
            <a:r>
              <a:rPr lang="zh-CN" altLang="en-US" dirty="0"/>
              <a:t>对于客户端</a:t>
            </a:r>
            <a:r>
              <a:rPr lang="zh-CN" altLang="en-US" dirty="0" smtClean="0"/>
              <a:t>或第三</a:t>
            </a:r>
            <a:r>
              <a:rPr lang="zh-CN" altLang="en-US" dirty="0"/>
              <a:t>方系统，调用此门户系统的接口发送消息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70926"/>
              </p:ext>
            </p:extLst>
          </p:nvPr>
        </p:nvGraphicFramePr>
        <p:xfrm>
          <a:off x="430266" y="2109774"/>
          <a:ext cx="10310714" cy="4033455"/>
        </p:xfrm>
        <a:graphic>
          <a:graphicData uri="http://schemas.openxmlformats.org/drawingml/2006/table">
            <a:tbl>
              <a:tblPr/>
              <a:tblGrid>
                <a:gridCol w="2510717">
                  <a:extLst>
                    <a:ext uri="{9D8B030D-6E8A-4147-A177-3AD203B41FA5}">
                      <a16:colId xmlns:a16="http://schemas.microsoft.com/office/drawing/2014/main" val="2841568232"/>
                    </a:ext>
                  </a:extLst>
                </a:gridCol>
                <a:gridCol w="7799997">
                  <a:extLst>
                    <a:ext uri="{9D8B030D-6E8A-4147-A177-3AD203B41FA5}">
                      <a16:colId xmlns:a16="http://schemas.microsoft.com/office/drawing/2014/main" val="4057162539"/>
                    </a:ext>
                  </a:extLst>
                </a:gridCol>
              </a:tblGrid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服务地址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468190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综测环境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https://dingtest.fslgz.com/portal/api/restful/wx/send_template_msg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133261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业测环境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https://app-uat.fslgz.com/portal/api/restful/wx/send_template_msg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46535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正式环境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https://app.fslgz.com/portal/api/restful/wx/send_template_msg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588102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603198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请求方式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Content-Type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90340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POST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application/json;charset=UTF-8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744650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10448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WxTemplateMsg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参考上面消息参数结构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59500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响应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04549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03146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success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是否成功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true/false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846305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code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异常编码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14125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message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异常信息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22936"/>
                  </a:ext>
                </a:extLst>
              </a:tr>
              <a:tr h="268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row</a:t>
                      </a: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微信接口返回的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msgid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5885" marR="5885" marT="5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42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1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模板消息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12547"/>
            <a:ext cx="7917313" cy="453650"/>
          </a:xfrm>
        </p:spPr>
        <p:txBody>
          <a:bodyPr/>
          <a:lstStyle/>
          <a:p>
            <a:r>
              <a:rPr lang="zh-CN" altLang="en-US" dirty="0"/>
              <a:t>调用示例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727245"/>
            <a:ext cx="8180679" cy="43644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98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模板消息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70880"/>
            <a:ext cx="7917313" cy="982000"/>
          </a:xfrm>
        </p:spPr>
        <p:txBody>
          <a:bodyPr/>
          <a:lstStyle/>
          <a:p>
            <a:r>
              <a:rPr lang="zh-CN" altLang="en-US" b="1" dirty="0"/>
              <a:t>服务层</a:t>
            </a:r>
            <a:r>
              <a:rPr lang="zh-CN" altLang="en-US" b="1" dirty="0" smtClean="0"/>
              <a:t>接口</a:t>
            </a:r>
            <a:endParaRPr lang="en-US" altLang="zh-CN" b="1" dirty="0" smtClean="0"/>
          </a:p>
          <a:p>
            <a:r>
              <a:rPr lang="zh-CN" altLang="en-US" dirty="0"/>
              <a:t>对于</a:t>
            </a:r>
            <a:r>
              <a:rPr lang="en-US" altLang="zh-CN" dirty="0"/>
              <a:t>LCP</a:t>
            </a:r>
            <a:r>
              <a:rPr lang="zh-CN" altLang="en-US" dirty="0"/>
              <a:t>系统自身，调用此接口发送消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190951"/>
            <a:ext cx="9221685" cy="3874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89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微信集成</a:t>
            </a:r>
            <a:r>
              <a:rPr lang="en-US" altLang="zh-CN" dirty="0"/>
              <a:t>-</a:t>
            </a:r>
            <a:r>
              <a:rPr lang="zh-CN" altLang="en-US" dirty="0"/>
              <a:t>模板消息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3575063" cy="453650"/>
          </a:xfrm>
        </p:spPr>
        <p:txBody>
          <a:bodyPr/>
          <a:lstStyle/>
          <a:p>
            <a:r>
              <a:rPr lang="zh-CN" altLang="en-US" b="1" dirty="0"/>
              <a:t>调用</a:t>
            </a:r>
            <a:r>
              <a:rPr lang="zh-CN" altLang="en-US" b="1" dirty="0" smtClean="0"/>
              <a:t>结果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30" y="1073910"/>
            <a:ext cx="2824196" cy="50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2456565" cy="465926"/>
          </a:xfrm>
        </p:spPr>
        <p:txBody>
          <a:bodyPr/>
          <a:lstStyle/>
          <a:p>
            <a:r>
              <a:rPr lang="zh-CN" altLang="en-US" dirty="0"/>
              <a:t>微信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63748"/>
            <a:ext cx="7917313" cy="492443"/>
          </a:xfrm>
        </p:spPr>
        <p:txBody>
          <a:bodyPr/>
          <a:lstStyle/>
          <a:p>
            <a:r>
              <a:rPr lang="zh-CN" altLang="en-US" dirty="0"/>
              <a:t>两者都能实现客户端应用开发</a:t>
            </a:r>
            <a:r>
              <a:rPr lang="zh-CN" altLang="en-US" dirty="0" smtClean="0"/>
              <a:t>需求。钉钉与微信的应用对比如下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17831"/>
              </p:ext>
            </p:extLst>
          </p:nvPr>
        </p:nvGraphicFramePr>
        <p:xfrm>
          <a:off x="1654858" y="1742616"/>
          <a:ext cx="8155714" cy="4464107"/>
        </p:xfrm>
        <a:graphic>
          <a:graphicData uri="http://schemas.openxmlformats.org/drawingml/2006/table">
            <a:tbl>
              <a:tblPr/>
              <a:tblGrid>
                <a:gridCol w="2030355">
                  <a:extLst>
                    <a:ext uri="{9D8B030D-6E8A-4147-A177-3AD203B41FA5}">
                      <a16:colId xmlns:a16="http://schemas.microsoft.com/office/drawing/2014/main" val="3286760383"/>
                    </a:ext>
                  </a:extLst>
                </a:gridCol>
                <a:gridCol w="3189576">
                  <a:extLst>
                    <a:ext uri="{9D8B030D-6E8A-4147-A177-3AD203B41FA5}">
                      <a16:colId xmlns:a16="http://schemas.microsoft.com/office/drawing/2014/main" val="2507336149"/>
                    </a:ext>
                  </a:extLst>
                </a:gridCol>
                <a:gridCol w="2935783">
                  <a:extLst>
                    <a:ext uri="{9D8B030D-6E8A-4147-A177-3AD203B41FA5}">
                      <a16:colId xmlns:a16="http://schemas.microsoft.com/office/drawing/2014/main" val="575478215"/>
                    </a:ext>
                  </a:extLst>
                </a:gridCol>
              </a:tblGrid>
              <a:tr h="5066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044266"/>
                  </a:ext>
                </a:extLst>
              </a:tr>
              <a:tr h="9653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适用人群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公司内部用户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公司上游客户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公司下游供应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43888"/>
                  </a:ext>
                </a:extLst>
              </a:tr>
              <a:tr h="5066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使用条件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入职公司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关注公众号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04068"/>
                  </a:ext>
                </a:extLst>
              </a:tr>
              <a:tr h="5066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Token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管理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重复获取无影响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重复获取将导致上次获取的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access_token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失效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06859"/>
                  </a:ext>
                </a:extLst>
              </a:tr>
              <a:tr h="5066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应用总览面板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钉钉工作台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风神工作台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670758"/>
                  </a:ext>
                </a:extLst>
              </a:tr>
              <a:tr h="5066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应用注册方式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官网后台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微信集成菜单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24571"/>
                  </a:ext>
                </a:extLst>
              </a:tr>
              <a:tr h="9653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典型应用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风神工作台，考勤管理，业财管理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采购，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4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4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应用类型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88763"/>
            <a:ext cx="7917313" cy="453650"/>
          </a:xfrm>
        </p:spPr>
        <p:txBody>
          <a:bodyPr/>
          <a:lstStyle/>
          <a:p>
            <a:r>
              <a:rPr lang="zh-CN" altLang="en-US" dirty="0"/>
              <a:t>小程序和</a:t>
            </a:r>
            <a:r>
              <a:rPr lang="en-US" altLang="zh-CN" dirty="0"/>
              <a:t>H5</a:t>
            </a:r>
            <a:r>
              <a:rPr lang="zh-CN" altLang="en-US" dirty="0"/>
              <a:t>微</a:t>
            </a:r>
            <a:r>
              <a:rPr lang="zh-CN" altLang="en-US" dirty="0" smtClean="0"/>
              <a:t>应差异对比如下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64601"/>
              </p:ext>
            </p:extLst>
          </p:nvPr>
        </p:nvGraphicFramePr>
        <p:xfrm>
          <a:off x="772732" y="1825626"/>
          <a:ext cx="10573554" cy="4291841"/>
        </p:xfrm>
        <a:graphic>
          <a:graphicData uri="http://schemas.openxmlformats.org/drawingml/2006/table">
            <a:tbl>
              <a:tblPr/>
              <a:tblGrid>
                <a:gridCol w="2034862">
                  <a:extLst>
                    <a:ext uri="{9D8B030D-6E8A-4147-A177-3AD203B41FA5}">
                      <a16:colId xmlns:a16="http://schemas.microsoft.com/office/drawing/2014/main" val="2799388969"/>
                    </a:ext>
                  </a:extLst>
                </a:gridCol>
                <a:gridCol w="4031088">
                  <a:extLst>
                    <a:ext uri="{9D8B030D-6E8A-4147-A177-3AD203B41FA5}">
                      <a16:colId xmlns:a16="http://schemas.microsoft.com/office/drawing/2014/main" val="3233909959"/>
                    </a:ext>
                  </a:extLst>
                </a:gridCol>
                <a:gridCol w="4507604">
                  <a:extLst>
                    <a:ext uri="{9D8B030D-6E8A-4147-A177-3AD203B41FA5}">
                      <a16:colId xmlns:a16="http://schemas.microsoft.com/office/drawing/2014/main" val="3150594521"/>
                    </a:ext>
                  </a:extLst>
                </a:gridCol>
              </a:tblGrid>
              <a:tr h="3136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对比项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小程序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微应用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23471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加载性能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首次使用略慢，后续加载快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受到很多因素影响，优化不够好，容易慢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510636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使用体验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非常顺滑，接近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Native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容易卡顿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33464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页面跳转，返回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Native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的效果一样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做不到和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Native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一样的体验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651503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开发环境搭建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提供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IDE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，快速创建项目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成本高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65770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调试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提供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IDE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，可以在电脑上调试大部分功能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在电脑上只能调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UI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，涉及到钉钉的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jsapi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，必须真机调试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249933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使用开源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UI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组件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目前不支持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825862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npm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26946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模块化组织代码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 小程序 特有的模块化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React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等框架可以轻松获得模块化支持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993878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灰度发布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钉钉提供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需要自己实现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171896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CDN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小程序包默认在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CDN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需要开发者自己购买相关服务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780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开发个人应用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不支持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85514"/>
                  </a:ext>
                </a:extLst>
              </a:tr>
              <a:tr h="3315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应用离线化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不支持</a:t>
                      </a:r>
                    </a:p>
                  </a:txBody>
                  <a:tcPr marL="6065" marR="6065" marT="6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30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6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1592546" cy="465926"/>
          </a:xfrm>
        </p:spPr>
        <p:txBody>
          <a:bodyPr/>
          <a:lstStyle/>
          <a:p>
            <a:r>
              <a:rPr lang="zh-CN" altLang="en-US" dirty="0" smtClean="0"/>
              <a:t>系统集成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267094"/>
            <a:ext cx="10362229" cy="453650"/>
          </a:xfrm>
        </p:spPr>
        <p:txBody>
          <a:bodyPr/>
          <a:lstStyle/>
          <a:p>
            <a:r>
              <a:rPr lang="zh-CN" altLang="en-US" dirty="0"/>
              <a:t>将其它业务系统的菜单，审批等功能集成至本系统，使之成为一个</a:t>
            </a:r>
            <a:r>
              <a:rPr lang="zh-CN" altLang="en-US" dirty="0" smtClean="0"/>
              <a:t>整体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9" y="2072383"/>
            <a:ext cx="11207839" cy="330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23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系统集成</a:t>
            </a:r>
            <a:r>
              <a:rPr lang="en-US" altLang="zh-CN" dirty="0" smtClean="0"/>
              <a:t>-</a:t>
            </a:r>
            <a:r>
              <a:rPr lang="zh-CN" altLang="en-US" dirty="0"/>
              <a:t>基本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92756"/>
            <a:ext cx="10362229" cy="453650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业务系统的基本信息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90456"/>
              </p:ext>
            </p:extLst>
          </p:nvPr>
        </p:nvGraphicFramePr>
        <p:xfrm>
          <a:off x="674963" y="1846209"/>
          <a:ext cx="9859954" cy="3176550"/>
        </p:xfrm>
        <a:graphic>
          <a:graphicData uri="http://schemas.openxmlformats.org/drawingml/2006/table">
            <a:tbl>
              <a:tblPr/>
              <a:tblGrid>
                <a:gridCol w="4929977">
                  <a:extLst>
                    <a:ext uri="{9D8B030D-6E8A-4147-A177-3AD203B41FA5}">
                      <a16:colId xmlns:a16="http://schemas.microsoft.com/office/drawing/2014/main" val="4101592251"/>
                    </a:ext>
                  </a:extLst>
                </a:gridCol>
                <a:gridCol w="4929977">
                  <a:extLst>
                    <a:ext uri="{9D8B030D-6E8A-4147-A177-3AD203B41FA5}">
                      <a16:colId xmlns:a16="http://schemas.microsoft.com/office/drawing/2014/main" val="788790980"/>
                    </a:ext>
                  </a:extLst>
                </a:gridCol>
              </a:tblGrid>
              <a:tr h="529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07502"/>
                  </a:ext>
                </a:extLst>
              </a:tr>
              <a:tr h="529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系统唯一识别码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212019"/>
                  </a:ext>
                </a:extLst>
              </a:tr>
              <a:tr h="529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显示在界面上的系统名称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980990"/>
                  </a:ext>
                </a:extLst>
              </a:tr>
              <a:tr h="529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系统图标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待办面板上显示的系统图标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81766"/>
                  </a:ext>
                </a:extLst>
              </a:tr>
              <a:tr h="529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排序号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界面上系统的排列顺序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691495"/>
                  </a:ext>
                </a:extLst>
              </a:tr>
              <a:tr h="529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是否启用本配置项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67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8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系统集成</a:t>
            </a:r>
            <a:r>
              <a:rPr lang="en-US" altLang="zh-CN" dirty="0" smtClean="0"/>
              <a:t>-</a:t>
            </a:r>
            <a:r>
              <a:rPr lang="zh-CN" altLang="en-US" dirty="0"/>
              <a:t>菜单集成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38305"/>
            <a:ext cx="7917313" cy="1549142"/>
          </a:xfrm>
        </p:spPr>
        <p:txBody>
          <a:bodyPr/>
          <a:lstStyle/>
          <a:p>
            <a:r>
              <a:rPr lang="zh-CN" altLang="en-US" dirty="0"/>
              <a:t>将其它业务系统的</a:t>
            </a:r>
            <a:r>
              <a:rPr lang="en-US" altLang="zh-CN" dirty="0"/>
              <a:t>PC</a:t>
            </a:r>
            <a:r>
              <a:rPr lang="zh-CN" altLang="en-US" dirty="0"/>
              <a:t>端菜单集成至本系统</a:t>
            </a:r>
            <a:r>
              <a:rPr lang="en-US" altLang="zh-CN" dirty="0"/>
              <a:t>PC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b="1" dirty="0"/>
              <a:t>集成类型</a:t>
            </a:r>
          </a:p>
          <a:p>
            <a:r>
              <a:rPr lang="zh-CN" altLang="en-US" dirty="0"/>
              <a:t>选择不同的菜单类型，菜单地址需要配置的地址类型也不一样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55028"/>
              </p:ext>
            </p:extLst>
          </p:nvPr>
        </p:nvGraphicFramePr>
        <p:xfrm>
          <a:off x="674965" y="3051652"/>
          <a:ext cx="10078894" cy="2718084"/>
        </p:xfrm>
        <a:graphic>
          <a:graphicData uri="http://schemas.openxmlformats.org/drawingml/2006/table">
            <a:tbl>
              <a:tblPr/>
              <a:tblGrid>
                <a:gridCol w="5039447">
                  <a:extLst>
                    <a:ext uri="{9D8B030D-6E8A-4147-A177-3AD203B41FA5}">
                      <a16:colId xmlns:a16="http://schemas.microsoft.com/office/drawing/2014/main" val="3097029171"/>
                    </a:ext>
                  </a:extLst>
                </a:gridCol>
                <a:gridCol w="5039447">
                  <a:extLst>
                    <a:ext uri="{9D8B030D-6E8A-4147-A177-3AD203B41FA5}">
                      <a16:colId xmlns:a16="http://schemas.microsoft.com/office/drawing/2014/main" val="1539178787"/>
                    </a:ext>
                  </a:extLst>
                </a:gridCol>
              </a:tblGrid>
              <a:tr h="4489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菜单类型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菜单地址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58323"/>
                  </a:ext>
                </a:extLst>
              </a:tr>
              <a:tr h="5672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180541"/>
                  </a:ext>
                </a:extLst>
              </a:tr>
              <a:tr h="567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业务系统的根地址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81871"/>
                  </a:ext>
                </a:extLst>
              </a:tr>
              <a:tr h="5672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外部系统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获取业务系统菜单的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RESTFul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接口路径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288007"/>
                  </a:ext>
                </a:extLst>
              </a:tr>
              <a:tr h="5672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外部链接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业务系统的首页地址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67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系统集成</a:t>
            </a:r>
            <a:r>
              <a:rPr lang="en-US" altLang="zh-CN" dirty="0"/>
              <a:t>-</a:t>
            </a:r>
            <a:r>
              <a:rPr lang="zh-CN" altLang="en-US" dirty="0"/>
              <a:t>菜单集成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86790"/>
            <a:ext cx="10941779" cy="4591000"/>
          </a:xfrm>
        </p:spPr>
        <p:txBody>
          <a:bodyPr/>
          <a:lstStyle/>
          <a:p>
            <a:r>
              <a:rPr lang="zh-CN" altLang="en-US" b="1" dirty="0"/>
              <a:t>无</a:t>
            </a:r>
          </a:p>
          <a:p>
            <a:r>
              <a:rPr lang="en-US" altLang="zh-CN" dirty="0"/>
              <a:t>PC</a:t>
            </a:r>
            <a:r>
              <a:rPr lang="zh-CN" altLang="en-US" dirty="0"/>
              <a:t>端不作菜单集成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LCP</a:t>
            </a:r>
            <a:r>
              <a:rPr lang="zh-CN" altLang="en-US" b="1" dirty="0"/>
              <a:t>系统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LCP</a:t>
            </a:r>
            <a:r>
              <a:rPr lang="zh-CN" altLang="en-US" dirty="0"/>
              <a:t>开发的业务系统，请选择此项 </a:t>
            </a:r>
          </a:p>
          <a:p>
            <a:r>
              <a:rPr lang="en-US" altLang="zh-CN" dirty="0"/>
              <a:t>LCP</a:t>
            </a:r>
            <a:r>
              <a:rPr lang="zh-CN" altLang="en-US" dirty="0"/>
              <a:t>平台已内置</a:t>
            </a:r>
            <a:r>
              <a:rPr lang="en-US" altLang="zh-CN" dirty="0"/>
              <a:t>PC</a:t>
            </a:r>
            <a:r>
              <a:rPr lang="zh-CN" altLang="en-US" dirty="0"/>
              <a:t>端菜单实现。基于配置的系统根路径，便会自动访问对应系统路径接口并获取菜单数据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系统集成</a:t>
            </a:r>
            <a:r>
              <a:rPr lang="en-US" altLang="zh-CN" dirty="0"/>
              <a:t>-</a:t>
            </a:r>
            <a:r>
              <a:rPr lang="zh-CN" altLang="en-US" dirty="0"/>
              <a:t>菜单集成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06485"/>
            <a:ext cx="10980415" cy="1549142"/>
          </a:xfrm>
        </p:spPr>
        <p:txBody>
          <a:bodyPr/>
          <a:lstStyle/>
          <a:p>
            <a:r>
              <a:rPr lang="zh-CN" altLang="en-US" b="1" dirty="0"/>
              <a:t>外部系统</a:t>
            </a:r>
          </a:p>
          <a:p>
            <a:r>
              <a:rPr lang="zh-CN" altLang="en-US" dirty="0"/>
              <a:t>非</a:t>
            </a:r>
            <a:r>
              <a:rPr lang="en-US" altLang="zh-CN" dirty="0"/>
              <a:t>LCP</a:t>
            </a:r>
            <a:r>
              <a:rPr lang="zh-CN" altLang="en-US" dirty="0"/>
              <a:t>开发系统，且需要将菜单明细整合到门户中的，请选择此项。 </a:t>
            </a:r>
          </a:p>
          <a:p>
            <a:r>
              <a:rPr lang="zh-CN" altLang="en-US" dirty="0"/>
              <a:t>基于配置的业务系统菜单的</a:t>
            </a:r>
            <a:r>
              <a:rPr lang="en-US" altLang="zh-CN" dirty="0" err="1"/>
              <a:t>RESTFul</a:t>
            </a:r>
            <a:r>
              <a:rPr lang="zh-CN" altLang="en-US" dirty="0"/>
              <a:t>接口路径，获取并生成菜单。此接口需符合菜单</a:t>
            </a:r>
            <a:r>
              <a:rPr lang="zh-CN" altLang="en-US" dirty="0" smtClean="0"/>
              <a:t>接口规范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75550"/>
              </p:ext>
            </p:extLst>
          </p:nvPr>
        </p:nvGraphicFramePr>
        <p:xfrm>
          <a:off x="674965" y="2588657"/>
          <a:ext cx="10362228" cy="3533306"/>
        </p:xfrm>
        <a:graphic>
          <a:graphicData uri="http://schemas.openxmlformats.org/drawingml/2006/table">
            <a:tbl>
              <a:tblPr/>
              <a:tblGrid>
                <a:gridCol w="4888708">
                  <a:extLst>
                    <a:ext uri="{9D8B030D-6E8A-4147-A177-3AD203B41FA5}">
                      <a16:colId xmlns:a16="http://schemas.microsoft.com/office/drawing/2014/main" val="1589134810"/>
                    </a:ext>
                  </a:extLst>
                </a:gridCol>
                <a:gridCol w="5473520">
                  <a:extLst>
                    <a:ext uri="{9D8B030D-6E8A-4147-A177-3AD203B41FA5}">
                      <a16:colId xmlns:a16="http://schemas.microsoft.com/office/drawing/2014/main" val="3585886415"/>
                    </a:ext>
                  </a:extLst>
                </a:gridCol>
              </a:tblGrid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示例地址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90334"/>
                  </a:ext>
                </a:extLst>
              </a:tr>
              <a:tr h="22998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dingtest.fslgz.com/lcpbase/api/public/getMenuData?loginName=014574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64284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10937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请求方式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Content-Type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77332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application/json;charset=UTF-8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85606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830750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loginName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登录用户编码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91228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响应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43374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507063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唯一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567354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test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显示名称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292678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地址，要求全路径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48115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functionCode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功能编码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唯一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666953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children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子菜单数组</a:t>
                      </a:r>
                    </a:p>
                  </a:txBody>
                  <a:tcPr marL="8539" marR="8539" marT="8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48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系统集成</a:t>
            </a:r>
            <a:r>
              <a:rPr lang="en-US" altLang="zh-CN" dirty="0"/>
              <a:t>-</a:t>
            </a:r>
            <a:r>
              <a:rPr lang="zh-CN" altLang="en-US" dirty="0"/>
              <a:t>菜单集成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90537" y="1048153"/>
            <a:ext cx="2643084" cy="453650"/>
          </a:xfrm>
        </p:spPr>
        <p:txBody>
          <a:bodyPr/>
          <a:lstStyle/>
          <a:p>
            <a:r>
              <a:rPr lang="zh-CN" altLang="en-US" dirty="0"/>
              <a:t>返回值示例如下：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80" y="875762"/>
            <a:ext cx="5465484" cy="52321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18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系统集成</a:t>
            </a:r>
            <a:r>
              <a:rPr lang="en-US" altLang="zh-CN" dirty="0"/>
              <a:t>-</a:t>
            </a:r>
            <a:r>
              <a:rPr lang="zh-CN" altLang="en-US" dirty="0"/>
              <a:t>菜单集成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96638"/>
            <a:ext cx="9344798" cy="982000"/>
          </a:xfrm>
        </p:spPr>
        <p:txBody>
          <a:bodyPr/>
          <a:lstStyle/>
          <a:p>
            <a:r>
              <a:rPr lang="zh-CN" altLang="en-US" b="1" dirty="0"/>
              <a:t>外部链接</a:t>
            </a:r>
          </a:p>
          <a:p>
            <a:r>
              <a:rPr lang="zh-CN" altLang="en-US" dirty="0"/>
              <a:t>非</a:t>
            </a:r>
            <a:r>
              <a:rPr lang="en-US" altLang="zh-CN" dirty="0"/>
              <a:t>LCP</a:t>
            </a:r>
            <a:r>
              <a:rPr lang="zh-CN" altLang="en-US" dirty="0"/>
              <a:t>开发系统，且在独立区域打开系统的，请选择此项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28919"/>
              </p:ext>
            </p:extLst>
          </p:nvPr>
        </p:nvGraphicFramePr>
        <p:xfrm>
          <a:off x="674965" y="2427303"/>
          <a:ext cx="10078894" cy="3104972"/>
        </p:xfrm>
        <a:graphic>
          <a:graphicData uri="http://schemas.openxmlformats.org/drawingml/2006/table">
            <a:tbl>
              <a:tblPr/>
              <a:tblGrid>
                <a:gridCol w="2931120">
                  <a:extLst>
                    <a:ext uri="{9D8B030D-6E8A-4147-A177-3AD203B41FA5}">
                      <a16:colId xmlns:a16="http://schemas.microsoft.com/office/drawing/2014/main" val="413984283"/>
                    </a:ext>
                  </a:extLst>
                </a:gridCol>
                <a:gridCol w="7147774">
                  <a:extLst>
                    <a:ext uri="{9D8B030D-6E8A-4147-A177-3AD203B41FA5}">
                      <a16:colId xmlns:a16="http://schemas.microsoft.com/office/drawing/2014/main" val="1377131663"/>
                    </a:ext>
                  </a:extLst>
                </a:gridCol>
              </a:tblGrid>
              <a:tr h="5343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09461"/>
                  </a:ext>
                </a:extLst>
              </a:tr>
              <a:tr h="8568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菜单地址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将要打开的系统地址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737401"/>
                  </a:ext>
                </a:extLst>
              </a:tr>
              <a:tr h="8568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勾选：在菜单栏显示菜单，不勾选：在“其它”中显示菜单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48163"/>
                  </a:ext>
                </a:extLst>
              </a:tr>
              <a:tr h="8568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Tab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页打开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勾选：点击后在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Tab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区域中打开，不勾选：点击后在浏览器新窗口打开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04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系统集成</a:t>
            </a:r>
            <a:r>
              <a:rPr lang="en-US" altLang="zh-CN" dirty="0"/>
              <a:t>-</a:t>
            </a:r>
            <a:r>
              <a:rPr lang="zh-CN" altLang="en-US" dirty="0"/>
              <a:t>菜单集成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12547"/>
            <a:ext cx="7917313" cy="982000"/>
          </a:xfrm>
        </p:spPr>
        <p:txBody>
          <a:bodyPr/>
          <a:lstStyle/>
          <a:p>
            <a:r>
              <a:rPr lang="zh-CN" altLang="en-US" b="1" dirty="0"/>
              <a:t>权限管理</a:t>
            </a:r>
          </a:p>
          <a:p>
            <a:r>
              <a:rPr lang="zh-CN" altLang="en-US" dirty="0"/>
              <a:t>选择不同的菜单类型，权限管理的方式也不一样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88038"/>
              </p:ext>
            </p:extLst>
          </p:nvPr>
        </p:nvGraphicFramePr>
        <p:xfrm>
          <a:off x="674964" y="2434106"/>
          <a:ext cx="11031931" cy="3410110"/>
        </p:xfrm>
        <a:graphic>
          <a:graphicData uri="http://schemas.openxmlformats.org/drawingml/2006/table">
            <a:tbl>
              <a:tblPr/>
              <a:tblGrid>
                <a:gridCol w="1354466">
                  <a:extLst>
                    <a:ext uri="{9D8B030D-6E8A-4147-A177-3AD203B41FA5}">
                      <a16:colId xmlns:a16="http://schemas.microsoft.com/office/drawing/2014/main" val="1830055320"/>
                    </a:ext>
                  </a:extLst>
                </a:gridCol>
                <a:gridCol w="9677465">
                  <a:extLst>
                    <a:ext uri="{9D8B030D-6E8A-4147-A177-3AD203B41FA5}">
                      <a16:colId xmlns:a16="http://schemas.microsoft.com/office/drawing/2014/main" val="4052599582"/>
                    </a:ext>
                  </a:extLst>
                </a:gridCol>
              </a:tblGrid>
              <a:tr h="4674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菜单类型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权限管理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71153"/>
                  </a:ext>
                </a:extLst>
              </a:tr>
              <a:tr h="735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985591"/>
                  </a:ext>
                </a:extLst>
              </a:tr>
              <a:tr h="73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如果在目标系统未分配任何角色，则表示当前用户无限访问此外部系统。将不显示此系统菜单标题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70229"/>
                  </a:ext>
                </a:extLst>
              </a:tr>
              <a:tr h="735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外部系统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如果接口返回为空数组，则表示当前用户无限访问此外部系统。将不显示此系统菜单标题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046220"/>
                  </a:ext>
                </a:extLst>
              </a:tr>
              <a:tr h="735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外部链接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如果未配置链接权限校验接口地址，或者链接权限校验接口返回为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true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，则显示此菜单。否则不显示此菜单</a:t>
                      </a:r>
                    </a:p>
                  </a:txBody>
                  <a:tcPr marL="6998" marR="6998" marT="6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71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0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系统集成</a:t>
            </a:r>
            <a:r>
              <a:rPr lang="en-US" altLang="zh-CN" dirty="0"/>
              <a:t>-</a:t>
            </a:r>
            <a:r>
              <a:rPr lang="zh-CN" altLang="en-US" dirty="0"/>
              <a:t>菜单集成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6" y="5164678"/>
            <a:ext cx="2312934" cy="453650"/>
          </a:xfrm>
        </p:spPr>
        <p:txBody>
          <a:bodyPr/>
          <a:lstStyle/>
          <a:p>
            <a:r>
              <a:rPr lang="zh-CN" altLang="en-US" dirty="0"/>
              <a:t>响应示例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10991"/>
              </p:ext>
            </p:extLst>
          </p:nvPr>
        </p:nvGraphicFramePr>
        <p:xfrm>
          <a:off x="674963" y="850638"/>
          <a:ext cx="10594050" cy="3373630"/>
        </p:xfrm>
        <a:graphic>
          <a:graphicData uri="http://schemas.openxmlformats.org/drawingml/2006/table">
            <a:tbl>
              <a:tblPr/>
              <a:tblGrid>
                <a:gridCol w="5297025">
                  <a:extLst>
                    <a:ext uri="{9D8B030D-6E8A-4147-A177-3AD203B41FA5}">
                      <a16:colId xmlns:a16="http://schemas.microsoft.com/office/drawing/2014/main" val="991501849"/>
                    </a:ext>
                  </a:extLst>
                </a:gridCol>
                <a:gridCol w="5297025">
                  <a:extLst>
                    <a:ext uri="{9D8B030D-6E8A-4147-A177-3AD203B41FA5}">
                      <a16:colId xmlns:a16="http://schemas.microsoft.com/office/drawing/2014/main" val="2689586027"/>
                    </a:ext>
                  </a:extLst>
                </a:gridCol>
              </a:tblGrid>
              <a:tr h="3373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示例地址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74966"/>
                  </a:ext>
                </a:extLst>
              </a:tr>
              <a:tr h="33736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https://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dingtest.fslgz.com/lcpbase/lcp/common/checkAuthResource?employeeCode=014574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949691"/>
                  </a:ext>
                </a:extLst>
              </a:tr>
              <a:tr h="3373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4109"/>
                  </a:ext>
                </a:extLst>
              </a:tr>
              <a:tr h="3373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请求方式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Content-Type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34828"/>
                  </a:ext>
                </a:extLst>
              </a:tr>
              <a:tr h="337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application/json;charset=UTF-8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665771"/>
                  </a:ext>
                </a:extLst>
              </a:tr>
              <a:tr h="3373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04494"/>
                  </a:ext>
                </a:extLst>
              </a:tr>
              <a:tr h="337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employeeCode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员工编码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447879"/>
                  </a:ext>
                </a:extLst>
              </a:tr>
              <a:tr h="3373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响应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90704"/>
                  </a:ext>
                </a:extLst>
              </a:tr>
              <a:tr h="3373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45834"/>
                  </a:ext>
                </a:extLst>
              </a:tr>
              <a:tr h="337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suceess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true/false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是否有权限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10456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83" y="4721255"/>
            <a:ext cx="5467809" cy="1340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42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系统集成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待办集成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0053136" cy="1591141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目前正基于钉钉智能工作流作二次整合。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r>
              <a:rPr lang="zh-CN" altLang="en-US" sz="3600" b="1" dirty="0" smtClean="0">
                <a:solidFill>
                  <a:srgbClr val="C00000"/>
                </a:solidFill>
              </a:rPr>
              <a:t>完成后再作宣讲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/>
              <a:t>编程模式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453650"/>
          </a:xfrm>
        </p:spPr>
        <p:txBody>
          <a:bodyPr/>
          <a:lstStyle/>
          <a:p>
            <a:r>
              <a:rPr lang="zh-CN" altLang="en-US" dirty="0"/>
              <a:t>当前存在两套编程模式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30760"/>
              </p:ext>
            </p:extLst>
          </p:nvPr>
        </p:nvGraphicFramePr>
        <p:xfrm>
          <a:off x="399244" y="2205885"/>
          <a:ext cx="10972802" cy="3022938"/>
        </p:xfrm>
        <a:graphic>
          <a:graphicData uri="http://schemas.openxmlformats.org/drawingml/2006/table">
            <a:tbl>
              <a:tblPr/>
              <a:tblGrid>
                <a:gridCol w="906011">
                  <a:extLst>
                    <a:ext uri="{9D8B030D-6E8A-4147-A177-3AD203B41FA5}">
                      <a16:colId xmlns:a16="http://schemas.microsoft.com/office/drawing/2014/main" val="1350666603"/>
                    </a:ext>
                  </a:extLst>
                </a:gridCol>
                <a:gridCol w="1051579">
                  <a:extLst>
                    <a:ext uri="{9D8B030D-6E8A-4147-A177-3AD203B41FA5}">
                      <a16:colId xmlns:a16="http://schemas.microsoft.com/office/drawing/2014/main" val="2215109177"/>
                    </a:ext>
                  </a:extLst>
                </a:gridCol>
                <a:gridCol w="3567448">
                  <a:extLst>
                    <a:ext uri="{9D8B030D-6E8A-4147-A177-3AD203B41FA5}">
                      <a16:colId xmlns:a16="http://schemas.microsoft.com/office/drawing/2014/main" val="1855582092"/>
                    </a:ext>
                  </a:extLst>
                </a:gridCol>
                <a:gridCol w="5447764">
                  <a:extLst>
                    <a:ext uri="{9D8B030D-6E8A-4147-A177-3AD203B41FA5}">
                      <a16:colId xmlns:a16="http://schemas.microsoft.com/office/drawing/2014/main" val="1649391128"/>
                    </a:ext>
                  </a:extLst>
                </a:gridCol>
              </a:tblGrid>
              <a:tr h="526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运行环境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调用方式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64024"/>
                  </a:ext>
                </a:extLst>
              </a:tr>
              <a:tr h="1492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前端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钉钉客户端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从客户端发出对钉钉服务器的各类请求，构建客户端界面，调用设备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小程序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API，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在钉钉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iOS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客户端、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Android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客户端均可正常使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H5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微应用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API，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script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标签引入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JSAPI，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不同的方法有不同的使用范围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Android，IOS，PC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18907"/>
                  </a:ext>
                </a:extLst>
              </a:tr>
              <a:tr h="10039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服务端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后台环境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从服务端后台发出对钉钉服务器的各类请求，同步应用数据，实现后台管理等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Java，PHP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Net，Python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后台运行环境。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6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4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2310691" cy="465926"/>
          </a:xfrm>
        </p:spPr>
        <p:txBody>
          <a:bodyPr/>
          <a:lstStyle/>
          <a:p>
            <a:r>
              <a:rPr lang="zh-CN" altLang="en-US" dirty="0" smtClean="0"/>
              <a:t>后续培训计划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34289"/>
            <a:ext cx="10537117" cy="892552"/>
          </a:xfrm>
        </p:spPr>
        <p:txBody>
          <a:bodyPr/>
          <a:lstStyle/>
          <a:p>
            <a:r>
              <a:rPr lang="zh-CN" altLang="en-US" dirty="0" smtClean="0"/>
              <a:t>每周四完成一次技术培训，共计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次培训。培训方式为：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讲解</a:t>
            </a:r>
            <a:r>
              <a:rPr lang="en-US" altLang="zh-CN" dirty="0" smtClean="0"/>
              <a:t>+</a:t>
            </a:r>
            <a:r>
              <a:rPr lang="zh-CN" altLang="en-US" dirty="0" smtClean="0"/>
              <a:t>现场示例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课后考试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96610"/>
              </p:ext>
            </p:extLst>
          </p:nvPr>
        </p:nvGraphicFramePr>
        <p:xfrm>
          <a:off x="674963" y="1685336"/>
          <a:ext cx="11084051" cy="4164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958">
                  <a:extLst>
                    <a:ext uri="{9D8B030D-6E8A-4147-A177-3AD203B41FA5}">
                      <a16:colId xmlns:a16="http://schemas.microsoft.com/office/drawing/2014/main" val="3361862123"/>
                    </a:ext>
                  </a:extLst>
                </a:gridCol>
                <a:gridCol w="6200695">
                  <a:extLst>
                    <a:ext uri="{9D8B030D-6E8A-4147-A177-3AD203B41FA5}">
                      <a16:colId xmlns:a16="http://schemas.microsoft.com/office/drawing/2014/main" val="83388634"/>
                    </a:ext>
                  </a:extLst>
                </a:gridCol>
                <a:gridCol w="1797199">
                  <a:extLst>
                    <a:ext uri="{9D8B030D-6E8A-4147-A177-3AD203B41FA5}">
                      <a16:colId xmlns:a16="http://schemas.microsoft.com/office/drawing/2014/main" val="131371000"/>
                    </a:ext>
                  </a:extLst>
                </a:gridCol>
                <a:gridCol w="1797199">
                  <a:extLst>
                    <a:ext uri="{9D8B030D-6E8A-4147-A177-3AD203B41FA5}">
                      <a16:colId xmlns:a16="http://schemas.microsoft.com/office/drawing/2014/main" val="4168501613"/>
                    </a:ext>
                  </a:extLst>
                </a:gridCol>
              </a:tblGrid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序号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主题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时间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进度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05804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平台简介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2019.10.18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564206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构建第一个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LCP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应用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2019.10.24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263928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基础功能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详解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一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2019.10.31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35774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基础功能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详解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二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2019.11.7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07249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数据权限与工作流详解一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2019.11.15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41617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工作流详解二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2019.11.21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865384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集成与服务一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2019.11.28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184401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集成与服务二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2019.12.5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进行中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944349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数据迁移、发布与日志诊断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2019.12.12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344856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软件质量标准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2019.12.19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805471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前端兼容性问题汇总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32175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测试常见问题汇总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35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/>
              <a:t>-</a:t>
            </a:r>
            <a:r>
              <a:rPr lang="zh-CN" altLang="en-US" dirty="0"/>
              <a:t>编程模式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1591717" cy="453650"/>
          </a:xfrm>
        </p:spPr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51538"/>
              </p:ext>
            </p:extLst>
          </p:nvPr>
        </p:nvGraphicFramePr>
        <p:xfrm>
          <a:off x="674964" y="2088177"/>
          <a:ext cx="4811435" cy="3436858"/>
        </p:xfrm>
        <a:graphic>
          <a:graphicData uri="http://schemas.openxmlformats.org/drawingml/2006/table">
            <a:tbl>
              <a:tblPr/>
              <a:tblGrid>
                <a:gridCol w="962287">
                  <a:extLst>
                    <a:ext uri="{9D8B030D-6E8A-4147-A177-3AD203B41FA5}">
                      <a16:colId xmlns:a16="http://schemas.microsoft.com/office/drawing/2014/main" val="896992615"/>
                    </a:ext>
                  </a:extLst>
                </a:gridCol>
                <a:gridCol w="962287">
                  <a:extLst>
                    <a:ext uri="{9D8B030D-6E8A-4147-A177-3AD203B41FA5}">
                      <a16:colId xmlns:a16="http://schemas.microsoft.com/office/drawing/2014/main" val="2906620805"/>
                    </a:ext>
                  </a:extLst>
                </a:gridCol>
                <a:gridCol w="962287">
                  <a:extLst>
                    <a:ext uri="{9D8B030D-6E8A-4147-A177-3AD203B41FA5}">
                      <a16:colId xmlns:a16="http://schemas.microsoft.com/office/drawing/2014/main" val="1935623512"/>
                    </a:ext>
                  </a:extLst>
                </a:gridCol>
                <a:gridCol w="962287">
                  <a:extLst>
                    <a:ext uri="{9D8B030D-6E8A-4147-A177-3AD203B41FA5}">
                      <a16:colId xmlns:a16="http://schemas.microsoft.com/office/drawing/2014/main" val="4147754308"/>
                    </a:ext>
                  </a:extLst>
                </a:gridCol>
                <a:gridCol w="962287">
                  <a:extLst>
                    <a:ext uri="{9D8B030D-6E8A-4147-A177-3AD203B41FA5}">
                      <a16:colId xmlns:a16="http://schemas.microsoft.com/office/drawing/2014/main" val="1471354644"/>
                    </a:ext>
                  </a:extLst>
                </a:gridCol>
              </a:tblGrid>
              <a:tr h="4316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容器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弹窗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摇一摇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日期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&amp;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月历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669447"/>
                  </a:ext>
                </a:extLst>
              </a:tr>
              <a:tr h="6010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导航栏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UI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获取免登授权码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扫码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250019"/>
                  </a:ext>
                </a:extLst>
              </a:tr>
              <a:tr h="6010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图片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打开新页面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658863"/>
                  </a:ext>
                </a:extLst>
              </a:tr>
              <a:tr h="6010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发钉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通讯录选人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外部联系人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自定义联系人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474766"/>
                  </a:ext>
                </a:extLst>
              </a:tr>
              <a:tr h="6010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会话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音频接口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数据加解密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86318"/>
                  </a:ext>
                </a:extLst>
              </a:tr>
              <a:tr h="6010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旋转屏幕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统一跳转协议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页面事件监听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351597"/>
                  </a:ext>
                </a:extLst>
              </a:tr>
            </a:tbl>
          </a:graphicData>
        </a:graphic>
      </p:graphicFrame>
      <p:sp>
        <p:nvSpPr>
          <p:cNvPr id="5" name="副标题 2"/>
          <p:cNvSpPr txBox="1">
            <a:spLocks/>
          </p:cNvSpPr>
          <p:nvPr/>
        </p:nvSpPr>
        <p:spPr>
          <a:xfrm>
            <a:off x="6921218" y="1370125"/>
            <a:ext cx="1591717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后台</a:t>
            </a:r>
            <a:r>
              <a:rPr lang="en-US" altLang="zh-CN" dirty="0" smtClean="0"/>
              <a:t>API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3390"/>
              </p:ext>
            </p:extLst>
          </p:nvPr>
        </p:nvGraphicFramePr>
        <p:xfrm>
          <a:off x="6467879" y="2088177"/>
          <a:ext cx="4685225" cy="3436857"/>
        </p:xfrm>
        <a:graphic>
          <a:graphicData uri="http://schemas.openxmlformats.org/drawingml/2006/table">
            <a:tbl>
              <a:tblPr/>
              <a:tblGrid>
                <a:gridCol w="937045">
                  <a:extLst>
                    <a:ext uri="{9D8B030D-6E8A-4147-A177-3AD203B41FA5}">
                      <a16:colId xmlns:a16="http://schemas.microsoft.com/office/drawing/2014/main" val="3782691846"/>
                    </a:ext>
                  </a:extLst>
                </a:gridCol>
                <a:gridCol w="937045">
                  <a:extLst>
                    <a:ext uri="{9D8B030D-6E8A-4147-A177-3AD203B41FA5}">
                      <a16:colId xmlns:a16="http://schemas.microsoft.com/office/drawing/2014/main" val="3406747441"/>
                    </a:ext>
                  </a:extLst>
                </a:gridCol>
                <a:gridCol w="937045">
                  <a:extLst>
                    <a:ext uri="{9D8B030D-6E8A-4147-A177-3AD203B41FA5}">
                      <a16:colId xmlns:a16="http://schemas.microsoft.com/office/drawing/2014/main" val="503483058"/>
                    </a:ext>
                  </a:extLst>
                </a:gridCol>
                <a:gridCol w="937045">
                  <a:extLst>
                    <a:ext uri="{9D8B030D-6E8A-4147-A177-3AD203B41FA5}">
                      <a16:colId xmlns:a16="http://schemas.microsoft.com/office/drawing/2014/main" val="4221804253"/>
                    </a:ext>
                  </a:extLst>
                </a:gridCol>
                <a:gridCol w="937045">
                  <a:extLst>
                    <a:ext uri="{9D8B030D-6E8A-4147-A177-3AD203B41FA5}">
                      <a16:colId xmlns:a16="http://schemas.microsoft.com/office/drawing/2014/main" val="1836128323"/>
                    </a:ext>
                  </a:extLst>
                </a:gridCol>
              </a:tblGrid>
              <a:tr h="11456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身份验证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通讯录管理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消息通知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智能工作流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考勤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979994"/>
                  </a:ext>
                </a:extLst>
              </a:tr>
              <a:tr h="11456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智能人事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Ding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签到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公告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410912"/>
                  </a:ext>
                </a:extLst>
              </a:tr>
              <a:tr h="11456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钉钉运动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群机器人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文件存储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业务事件回调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82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创建钉钉应用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1469120"/>
          </a:xfrm>
        </p:spPr>
        <p:txBody>
          <a:bodyPr/>
          <a:lstStyle/>
          <a:p>
            <a:r>
              <a:rPr lang="zh-CN" altLang="en-US" dirty="0"/>
              <a:t>在每个人的钉钉工作台，显示 风神工作台 应用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</a:t>
            </a:r>
            <a:r>
              <a:rPr lang="en-US" altLang="zh-CN" sz="1800" dirty="0"/>
              <a:t>PC</a:t>
            </a:r>
            <a:r>
              <a:rPr lang="zh-CN" altLang="en-US" sz="1800" dirty="0"/>
              <a:t>端点击后，免密进入</a:t>
            </a:r>
            <a:r>
              <a:rPr lang="en-US" altLang="zh-CN" sz="1800" dirty="0"/>
              <a:t>PC</a:t>
            </a:r>
            <a:r>
              <a:rPr lang="zh-CN" altLang="en-US" sz="1800" dirty="0"/>
              <a:t>端统一门户页面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手机端点击后，免密进入移动端待办面板</a:t>
            </a:r>
            <a:r>
              <a:rPr lang="zh-CN" altLang="en-US" sz="1800" dirty="0" smtClean="0"/>
              <a:t>页面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3150495"/>
            <a:ext cx="6105525" cy="2514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01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钉钉集成</a:t>
            </a:r>
            <a:r>
              <a:rPr lang="en-US" altLang="zh-CN" dirty="0" smtClean="0"/>
              <a:t>-</a:t>
            </a:r>
            <a:r>
              <a:rPr lang="zh-CN" altLang="en-US" dirty="0"/>
              <a:t>创建钉钉应用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851" y="1627702"/>
            <a:ext cx="3915177" cy="3693319"/>
          </a:xfrm>
        </p:spPr>
        <p:txBody>
          <a:bodyPr/>
          <a:lstStyle/>
          <a:p>
            <a:r>
              <a:rPr lang="zh-CN" altLang="en-US" dirty="0"/>
              <a:t>进入钉钉工作台管理后台，创建微应用。选择企业内部自主开发，开发模式选择开发应用，开发应用类型选择微应用，录入名称与</a:t>
            </a:r>
            <a:r>
              <a:rPr lang="en-US" altLang="zh-CN" dirty="0"/>
              <a:t>Logo</a:t>
            </a:r>
            <a:r>
              <a:rPr lang="zh-CN" altLang="en-US" dirty="0"/>
              <a:t>，应用首页链接输入移动端待办面板页面链接，</a:t>
            </a:r>
            <a:r>
              <a:rPr lang="en-US" altLang="zh-CN" dirty="0"/>
              <a:t>PC</a:t>
            </a:r>
            <a:r>
              <a:rPr lang="zh-CN" altLang="en-US" dirty="0"/>
              <a:t>端首页地址输入</a:t>
            </a:r>
            <a:r>
              <a:rPr lang="en-US" altLang="zh-CN" dirty="0"/>
              <a:t>PC</a:t>
            </a:r>
            <a:r>
              <a:rPr lang="zh-CN" altLang="en-US" dirty="0"/>
              <a:t>端统一门户页面，最后录入服务器出口</a:t>
            </a:r>
            <a:r>
              <a:rPr lang="en-US" altLang="zh-CN" dirty="0"/>
              <a:t>IP</a:t>
            </a:r>
            <a:r>
              <a:rPr lang="zh-CN" altLang="en-US" dirty="0"/>
              <a:t>，之后发布至所有用户即可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7" y="1635804"/>
            <a:ext cx="7225048" cy="3685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12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14426</TotalTime>
  <Words>5053</Words>
  <Application>Microsoft Office PowerPoint</Application>
  <PresentationFormat>宽屏</PresentationFormat>
  <Paragraphs>1005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ＭＳ Ｐゴシック</vt:lpstr>
      <vt:lpstr>等线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Office 主题</vt:lpstr>
      <vt:lpstr>集成与服务二</vt:lpstr>
      <vt:lpstr>PowerPoint 演示文稿</vt:lpstr>
      <vt:lpstr>钉钉集成-运行环境</vt:lpstr>
      <vt:lpstr>钉钉集成-应用类型</vt:lpstr>
      <vt:lpstr>钉钉集成-应用类型</vt:lpstr>
      <vt:lpstr>钉钉集成-编程模式</vt:lpstr>
      <vt:lpstr>钉钉集成-编程模式</vt:lpstr>
      <vt:lpstr>钉钉集成-创建钉钉应用</vt:lpstr>
      <vt:lpstr>钉钉集成-创建钉钉应用</vt:lpstr>
      <vt:lpstr>钉钉集成-创建钉钉应用</vt:lpstr>
      <vt:lpstr>钉钉集成-创建钉钉应用</vt:lpstr>
      <vt:lpstr>钉钉集成-创建钉钉应用</vt:lpstr>
      <vt:lpstr>钉钉集成-创建钉钉应用</vt:lpstr>
      <vt:lpstr>钉钉集成-创建钉钉应用</vt:lpstr>
      <vt:lpstr>钉钉集成-参数设置</vt:lpstr>
      <vt:lpstr>钉钉集成-钉钉接口</vt:lpstr>
      <vt:lpstr>钉钉集成-钉钉接口</vt:lpstr>
      <vt:lpstr>钉钉集成-钉钉接口</vt:lpstr>
      <vt:lpstr>钉钉集成-钉钉事件回调</vt:lpstr>
      <vt:lpstr>钉钉集成-钉钉事件回调</vt:lpstr>
      <vt:lpstr>钉钉集成-钉钉事件回调</vt:lpstr>
      <vt:lpstr>钉钉集成-钉钉事件回调</vt:lpstr>
      <vt:lpstr>钉钉集成-日志管理</vt:lpstr>
      <vt:lpstr>微信集成-运行环境</vt:lpstr>
      <vt:lpstr>微信集成-账号类型</vt:lpstr>
      <vt:lpstr>微信集成-编程模式</vt:lpstr>
      <vt:lpstr>微信集成-编程模式</vt:lpstr>
      <vt:lpstr>微信集成-开发者工具</vt:lpstr>
      <vt:lpstr>微信集成-开发者工具</vt:lpstr>
      <vt:lpstr>微信集成-风神工作台</vt:lpstr>
      <vt:lpstr>微信集成-风神工作台</vt:lpstr>
      <vt:lpstr>微信集成-风神工作台</vt:lpstr>
      <vt:lpstr>微信集成-风神工作台</vt:lpstr>
      <vt:lpstr>微信集成-微信安全机制</vt:lpstr>
      <vt:lpstr>微信集成-微信安全机制</vt:lpstr>
      <vt:lpstr>微信集成-微信安全机制</vt:lpstr>
      <vt:lpstr>微信集成-微信应用集成</vt:lpstr>
      <vt:lpstr>微信集成-微信应用集成</vt:lpstr>
      <vt:lpstr>微信集成-微信应用集成</vt:lpstr>
      <vt:lpstr>微信集成-参数配置</vt:lpstr>
      <vt:lpstr>微信集成-Token管理</vt:lpstr>
      <vt:lpstr>微信集成-Token管理</vt:lpstr>
      <vt:lpstr>微信集成-模板消息</vt:lpstr>
      <vt:lpstr>微信集成-模板消息</vt:lpstr>
      <vt:lpstr>微信集成-模板消息</vt:lpstr>
      <vt:lpstr>微信集成-模板消息</vt:lpstr>
      <vt:lpstr>微信集成-模板消息</vt:lpstr>
      <vt:lpstr>微信集成-模板消息</vt:lpstr>
      <vt:lpstr>微信集成-小结</vt:lpstr>
      <vt:lpstr>系统集成</vt:lpstr>
      <vt:lpstr>系统集成-基本信息</vt:lpstr>
      <vt:lpstr>系统集成-菜单集成</vt:lpstr>
      <vt:lpstr>系统集成-菜单集成</vt:lpstr>
      <vt:lpstr>系统集成-菜单集成</vt:lpstr>
      <vt:lpstr>系统集成-菜单集成</vt:lpstr>
      <vt:lpstr>系统集成-菜单集成</vt:lpstr>
      <vt:lpstr>系统集成-菜单集成</vt:lpstr>
      <vt:lpstr>系统集成-菜单集成</vt:lpstr>
      <vt:lpstr>系统集成-待办集成</vt:lpstr>
      <vt:lpstr>后续培训计划</vt:lpstr>
    </vt:vector>
  </TitlesOfParts>
  <Company>szlanyou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卢俊哲(联友科技-IS事业部研发二部M&amp;SC领域)</dc:creator>
  <cp:lastModifiedBy>ljzforever</cp:lastModifiedBy>
  <cp:revision>1432</cp:revision>
  <dcterms:created xsi:type="dcterms:W3CDTF">2017-04-23T03:21:31Z</dcterms:created>
  <dcterms:modified xsi:type="dcterms:W3CDTF">2019-12-05T12:24:58Z</dcterms:modified>
</cp:coreProperties>
</file>