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75" r:id="rId2"/>
    <p:sldId id="276" r:id="rId3"/>
    <p:sldId id="625" r:id="rId4"/>
    <p:sldId id="626" r:id="rId5"/>
    <p:sldId id="627" r:id="rId6"/>
    <p:sldId id="628" r:id="rId7"/>
    <p:sldId id="629" r:id="rId8"/>
    <p:sldId id="630" r:id="rId9"/>
    <p:sldId id="631" r:id="rId10"/>
    <p:sldId id="632" r:id="rId11"/>
    <p:sldId id="633" r:id="rId12"/>
    <p:sldId id="634" r:id="rId13"/>
    <p:sldId id="635" r:id="rId14"/>
    <p:sldId id="636" r:id="rId15"/>
    <p:sldId id="637" r:id="rId16"/>
    <p:sldId id="638" r:id="rId17"/>
    <p:sldId id="639" r:id="rId18"/>
    <p:sldId id="640" r:id="rId19"/>
    <p:sldId id="641" r:id="rId20"/>
    <p:sldId id="668" r:id="rId21"/>
    <p:sldId id="669" r:id="rId22"/>
    <p:sldId id="670" r:id="rId23"/>
    <p:sldId id="642" r:id="rId24"/>
    <p:sldId id="643" r:id="rId25"/>
    <p:sldId id="644" r:id="rId26"/>
    <p:sldId id="645" r:id="rId27"/>
    <p:sldId id="646" r:id="rId28"/>
    <p:sldId id="686" r:id="rId29"/>
    <p:sldId id="647" r:id="rId30"/>
    <p:sldId id="687" r:id="rId31"/>
    <p:sldId id="648" r:id="rId32"/>
    <p:sldId id="649" r:id="rId33"/>
    <p:sldId id="650" r:id="rId34"/>
    <p:sldId id="652" r:id="rId35"/>
    <p:sldId id="653" r:id="rId36"/>
    <p:sldId id="654" r:id="rId37"/>
    <p:sldId id="655" r:id="rId38"/>
    <p:sldId id="651" r:id="rId39"/>
    <p:sldId id="656" r:id="rId40"/>
    <p:sldId id="657" r:id="rId41"/>
    <p:sldId id="658" r:id="rId42"/>
    <p:sldId id="659" r:id="rId43"/>
    <p:sldId id="660" r:id="rId44"/>
    <p:sldId id="661" r:id="rId45"/>
    <p:sldId id="662" r:id="rId46"/>
    <p:sldId id="663" r:id="rId47"/>
    <p:sldId id="664" r:id="rId48"/>
    <p:sldId id="665" r:id="rId49"/>
    <p:sldId id="666" r:id="rId50"/>
    <p:sldId id="667" r:id="rId51"/>
    <p:sldId id="671" r:id="rId52"/>
    <p:sldId id="672" r:id="rId53"/>
    <p:sldId id="673" r:id="rId54"/>
    <p:sldId id="674" r:id="rId55"/>
    <p:sldId id="675" r:id="rId56"/>
    <p:sldId id="676" r:id="rId57"/>
    <p:sldId id="677" r:id="rId58"/>
    <p:sldId id="678" r:id="rId59"/>
    <p:sldId id="679" r:id="rId60"/>
    <p:sldId id="680" r:id="rId61"/>
    <p:sldId id="681" r:id="rId62"/>
    <p:sldId id="682" r:id="rId63"/>
    <p:sldId id="685" r:id="rId64"/>
    <p:sldId id="683" r:id="rId65"/>
    <p:sldId id="299"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012F47"/>
    <a:srgbClr val="DFE2EB"/>
    <a:srgbClr val="EF8201"/>
    <a:srgbClr val="FFFFFF"/>
    <a:srgbClr val="F0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660"/>
  </p:normalViewPr>
  <p:slideViewPr>
    <p:cSldViewPr snapToGrid="0">
      <p:cViewPr varScale="1">
        <p:scale>
          <a:sx n="74" d="100"/>
          <a:sy n="74" d="100"/>
        </p:scale>
        <p:origin x="67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3CC8C-C665-40A9-9F28-8FBF6A87A0E4}" type="datetimeFigureOut">
              <a:rPr lang="zh-CN" altLang="en-US" smtClean="0"/>
              <a:t>2019/12/12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D020A-4625-45EF-A556-C7886966C965}" type="slidenum">
              <a:rPr lang="zh-CN" altLang="en-US" smtClean="0"/>
              <a:t>‹#›</a:t>
            </a:fld>
            <a:endParaRPr lang="zh-CN" altLang="en-US"/>
          </a:p>
        </p:txBody>
      </p:sp>
    </p:spTree>
    <p:extLst>
      <p:ext uri="{BB962C8B-B14F-4D97-AF65-F5344CB8AC3E}">
        <p14:creationId xmlns:p14="http://schemas.microsoft.com/office/powerpoint/2010/main" val="909710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1682" y="2017059"/>
            <a:ext cx="9144000" cy="931863"/>
          </a:xfrm>
          <a:prstGeom prst="rect">
            <a:avLst/>
          </a:prstGeom>
        </p:spPr>
        <p:txBody>
          <a:bodyPr anchor="ctr"/>
          <a:lstStyle>
            <a:lvl1pPr algn="ctr">
              <a:defRPr lang="zh-CN" altLang="en-US" sz="4000" b="1" kern="1200"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r>
              <a:rPr lang="zh-CN" altLang="en-US" dirty="0" smtClean="0"/>
              <a:t>单击此处编辑封面标题样式</a:t>
            </a:r>
            <a:endParaRPr lang="zh-CN" altLang="en-US" dirty="0"/>
          </a:p>
        </p:txBody>
      </p:sp>
      <p:sp>
        <p:nvSpPr>
          <p:cNvPr id="3" name="副标题 2"/>
          <p:cNvSpPr>
            <a:spLocks noGrp="1"/>
          </p:cNvSpPr>
          <p:nvPr>
            <p:ph type="subTitle" idx="1" hasCustomPrompt="1"/>
          </p:nvPr>
        </p:nvSpPr>
        <p:spPr>
          <a:xfrm>
            <a:off x="6100482" y="3457824"/>
            <a:ext cx="3505200" cy="1363662"/>
          </a:xfrm>
          <a:prstGeom prst="rect">
            <a:avLst/>
          </a:prstGeom>
        </p:spPr>
        <p:txBody>
          <a:bodyPr/>
          <a:lstStyle>
            <a:lvl1pPr marL="0" indent="0" algn="l">
              <a:buNone/>
              <a:defRPr sz="2000">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单击此处编辑封面副标题样式</a:t>
            </a:r>
            <a:endParaRPr lang="zh-CN" altLang="en-US" dirty="0"/>
          </a:p>
        </p:txBody>
      </p:sp>
      <p:sp>
        <p:nvSpPr>
          <p:cNvPr id="6" name="任意多边形 5"/>
          <p:cNvSpPr/>
          <p:nvPr userDrawn="1"/>
        </p:nvSpPr>
        <p:spPr>
          <a:xfrm>
            <a:off x="9212502" y="2017059"/>
            <a:ext cx="2979494" cy="4240865"/>
          </a:xfrm>
          <a:custGeom>
            <a:avLst/>
            <a:gdLst>
              <a:gd name="connsiteX0" fmla="*/ 2979494 w 2979494"/>
              <a:gd name="connsiteY0" fmla="*/ 0 h 4245193"/>
              <a:gd name="connsiteX1" fmla="*/ 2979494 w 2979494"/>
              <a:gd name="connsiteY1" fmla="*/ 4245193 h 4245193"/>
              <a:gd name="connsiteX2" fmla="*/ 0 w 2979494"/>
              <a:gd name="connsiteY2" fmla="*/ 4245193 h 4245193"/>
              <a:gd name="connsiteX3" fmla="*/ 2979494 w 2979494"/>
              <a:gd name="connsiteY3" fmla="*/ 0 h 4245193"/>
            </a:gdLst>
            <a:ahLst/>
            <a:cxnLst>
              <a:cxn ang="0">
                <a:pos x="connsiteX0" y="connsiteY0"/>
              </a:cxn>
              <a:cxn ang="0">
                <a:pos x="connsiteX1" y="connsiteY1"/>
              </a:cxn>
              <a:cxn ang="0">
                <a:pos x="connsiteX2" y="connsiteY2"/>
              </a:cxn>
              <a:cxn ang="0">
                <a:pos x="connsiteX3" y="connsiteY3"/>
              </a:cxn>
            </a:cxnLst>
            <a:rect l="l" t="t" r="r" b="b"/>
            <a:pathLst>
              <a:path w="2979494" h="4245193">
                <a:moveTo>
                  <a:pt x="2979494" y="0"/>
                </a:moveTo>
                <a:lnTo>
                  <a:pt x="2979494" y="4245193"/>
                </a:lnTo>
                <a:lnTo>
                  <a:pt x="0" y="4245193"/>
                </a:lnTo>
                <a:lnTo>
                  <a:pt x="2979494" y="0"/>
                </a:lnTo>
                <a:close/>
              </a:path>
            </a:pathLst>
          </a:custGeom>
          <a:solidFill>
            <a:srgbClr val="DFE2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841" y="424734"/>
            <a:ext cx="3911111" cy="495238"/>
          </a:xfrm>
          <a:prstGeom prst="rect">
            <a:avLst/>
          </a:prstGeom>
        </p:spPr>
      </p:pic>
    </p:spTree>
    <p:extLst>
      <p:ext uri="{BB962C8B-B14F-4D97-AF65-F5344CB8AC3E}">
        <p14:creationId xmlns:p14="http://schemas.microsoft.com/office/powerpoint/2010/main" val="147916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Line 5"/>
          <p:cNvSpPr>
            <a:spLocks noChangeShapeType="1"/>
          </p:cNvSpPr>
          <p:nvPr userDrawn="1"/>
        </p:nvSpPr>
        <p:spPr bwMode="auto">
          <a:xfrm flipV="1">
            <a:off x="3311691" y="164638"/>
            <a:ext cx="0" cy="5952661"/>
          </a:xfrm>
          <a:prstGeom prst="line">
            <a:avLst/>
          </a:prstGeom>
          <a:noFill/>
          <a:ln w="76200">
            <a:solidFill>
              <a:sysClr val="window" lastClr="FFFFFF">
                <a:lumMod val="85000"/>
              </a:sysClr>
            </a:solidFill>
            <a:beve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5163" tIns="42584" rIns="85163" bIns="42584"/>
          <a:lstStyle/>
          <a:p>
            <a:pPr defTabSz="1166677" eaLnBrk="0" hangingPunct="0">
              <a:defRPr/>
            </a:pPr>
            <a:endParaRPr lang="zh-CN" altLang="en-US" sz="2040" kern="0">
              <a:solidFill>
                <a:srgbClr val="000000"/>
              </a:solidFill>
              <a:latin typeface="Arial" panose="020B0604020202020204" pitchFamily="34" charset="0"/>
            </a:endParaRPr>
          </a:p>
        </p:txBody>
      </p:sp>
      <p:sp>
        <p:nvSpPr>
          <p:cNvPr id="6" name="Rectangle 7"/>
          <p:cNvSpPr>
            <a:spLocks noChangeArrowheads="1"/>
          </p:cNvSpPr>
          <p:nvPr userDrawn="1"/>
        </p:nvSpPr>
        <p:spPr bwMode="auto">
          <a:xfrm>
            <a:off x="815937" y="2368077"/>
            <a:ext cx="1565255" cy="82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5163" tIns="42584" rIns="85163" bIns="42584" anchor="ctr">
            <a:spAutoFit/>
          </a:bodyPr>
          <a:lstStyle/>
          <a:p>
            <a:pPr algn="ctr" defTabSz="1166677" eaLnBrk="0" fontAlgn="base" hangingPunct="0">
              <a:spcBef>
                <a:spcPct val="0"/>
              </a:spcBef>
              <a:spcAft>
                <a:spcPct val="0"/>
              </a:spcAft>
              <a:buFont typeface="Arial" panose="020B0604020202020204" pitchFamily="34" charset="0"/>
              <a:buNone/>
            </a:pPr>
            <a:r>
              <a:rPr lang="zh-CN" altLang="en-US"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目录</a:t>
            </a:r>
            <a:r>
              <a:rPr lang="zh-CN" altLang="en-US" sz="2400" b="1" dirty="0">
                <a:solidFill>
                  <a:srgbClr val="000000"/>
                </a:solidFill>
                <a:latin typeface="思源黑体 CN Heavy" panose="020B0A00000000000000" pitchFamily="34" charset="-122"/>
                <a:ea typeface="思源黑体 CN Heavy" panose="020B0A00000000000000" pitchFamily="34" charset="-122"/>
                <a:sym typeface="微软雅黑" panose="020B0503020204020204" pitchFamily="34" charset="-122"/>
              </a:rPr>
              <a:t> </a:t>
            </a:r>
          </a:p>
          <a:p>
            <a:pPr algn="ctr" defTabSz="1166677" eaLnBrk="0" fontAlgn="base" hangingPunct="0">
              <a:spcBef>
                <a:spcPct val="0"/>
              </a:spcBef>
              <a:spcAft>
                <a:spcPct val="0"/>
              </a:spcAft>
              <a:buFont typeface="Arial" panose="020B0604020202020204" pitchFamily="34" charset="0"/>
              <a:buNone/>
            </a:pPr>
            <a:r>
              <a:rPr lang="en-US" altLang="zh-CN"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Contents</a:t>
            </a:r>
            <a:endParaRPr lang="zh-CN" altLang="en-US" sz="2400" dirty="0">
              <a:solidFill>
                <a:srgbClr val="012F47"/>
              </a:solidFill>
              <a:latin typeface="思源黑体 CN Heavy" panose="020B0A00000000000000" pitchFamily="34" charset="-122"/>
              <a:ea typeface="思源黑体 CN Heavy" panose="020B0A00000000000000" pitchFamily="34" charset="-122"/>
            </a:endParaRPr>
          </a:p>
        </p:txBody>
      </p:sp>
      <p:sp>
        <p:nvSpPr>
          <p:cNvPr id="7" name="文本占位符 2"/>
          <p:cNvSpPr>
            <a:spLocks noGrp="1"/>
          </p:cNvSpPr>
          <p:nvPr>
            <p:ph type="body" sz="quarter" idx="10" hasCustomPrompt="1"/>
          </p:nvPr>
        </p:nvSpPr>
        <p:spPr>
          <a:xfrm>
            <a:off x="4463819" y="2276872"/>
            <a:ext cx="5537299" cy="1007072"/>
          </a:xfrm>
          <a:prstGeom prst="rect">
            <a:avLst/>
          </a:prstGeom>
        </p:spPr>
        <p:txBody>
          <a:bodyPr anchor="ctr"/>
          <a:lstStyle>
            <a:lvl1pPr marL="0" indent="-431989">
              <a:lnSpc>
                <a:spcPct val="150000"/>
              </a:lnSpc>
              <a:buClr>
                <a:srgbClr val="EF8201"/>
              </a:buClr>
              <a:buFont typeface="Wingdings" panose="05000000000000000000" pitchFamily="2" charset="2"/>
              <a:buChar char="n"/>
              <a:defRPr sz="2000" b="1">
                <a:latin typeface="思源黑体 CN Medium" panose="020B0600000000000000" pitchFamily="34" charset="-122"/>
                <a:ea typeface="思源黑体 CN Medium" panose="020B0600000000000000" pitchFamily="34" charset="-122"/>
              </a:defRPr>
            </a:lvl1pPr>
            <a:lvl2pPr>
              <a:defRPr sz="2667">
                <a:latin typeface="微软雅黑" panose="020B0503020204020204" pitchFamily="34" charset="-122"/>
                <a:ea typeface="微软雅黑" panose="020B0503020204020204" pitchFamily="34" charset="-122"/>
              </a:defRPr>
            </a:lvl2pPr>
            <a:lvl3pPr>
              <a:defRPr sz="2667">
                <a:latin typeface="微软雅黑" panose="020B0503020204020204" pitchFamily="34" charset="-122"/>
                <a:ea typeface="微软雅黑" panose="020B0503020204020204" pitchFamily="34" charset="-122"/>
              </a:defRPr>
            </a:lvl3pPr>
            <a:lvl4pPr>
              <a:defRPr sz="2667">
                <a:latin typeface="微软雅黑" panose="020B0503020204020204" pitchFamily="34" charset="-122"/>
                <a:ea typeface="微软雅黑" panose="020B0503020204020204" pitchFamily="34" charset="-122"/>
              </a:defRPr>
            </a:lvl4pPr>
            <a:lvl5pPr>
              <a:defRPr sz="2667">
                <a:latin typeface="微软雅黑" panose="020B0503020204020204" pitchFamily="34" charset="-122"/>
                <a:ea typeface="微软雅黑" panose="020B0503020204020204" pitchFamily="34" charset="-122"/>
              </a:defRPr>
            </a:lvl5pPr>
          </a:lstStyle>
          <a:p>
            <a:pPr lvl="0"/>
            <a:r>
              <a:rPr lang="zh-CN" altLang="en-US" dirty="0" smtClean="0"/>
              <a:t>单击此处编辑标题样式</a:t>
            </a: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60108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143339" y="82047"/>
            <a:ext cx="3746982" cy="46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372" tIns="38686" rIns="77372" bIns="38686" anchor="ctr">
            <a:spAutoFit/>
          </a:bodyPr>
          <a:lstStyle>
            <a:lvl1pPr algn="l">
              <a:defRPr lang="zh-CN" altLang="en-US" sz="28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pPr marL="0" lvl="0">
              <a:spcBef>
                <a:spcPct val="50000"/>
              </a:spcBef>
            </a:pPr>
            <a:r>
              <a:rPr lang="zh-CN" altLang="en-US" dirty="0" smtClean="0"/>
              <a:t>单击此处编辑标题样式</a:t>
            </a:r>
            <a:endParaRPr lang="zh-CN" altLang="en-US" dirty="0"/>
          </a:p>
        </p:txBody>
      </p:sp>
      <p:sp>
        <p:nvSpPr>
          <p:cNvPr id="6" name="副标题 2"/>
          <p:cNvSpPr>
            <a:spLocks noGrp="1"/>
          </p:cNvSpPr>
          <p:nvPr>
            <p:ph type="subTitle" idx="1" hasCustomPrompt="1"/>
          </p:nvPr>
        </p:nvSpPr>
        <p:spPr>
          <a:xfrm>
            <a:off x="674965" y="1370125"/>
            <a:ext cx="79173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nSpc>
                <a:spcPct val="130000"/>
              </a:lnSpc>
              <a:buFontTx/>
              <a:buNone/>
              <a:defRPr lang="zh-CN" altLang="en-US" sz="2000" b="0">
                <a:solidFill>
                  <a:schemeClr val="tx1">
                    <a:lumMod val="75000"/>
                    <a:lumOff val="25000"/>
                  </a:schemeClr>
                </a:solidFill>
                <a:latin typeface="思源黑体 CN Normal" panose="020B0400000000000000" pitchFamily="34" charset="-122"/>
                <a:ea typeface="思源黑体 CN Normal" panose="020B0400000000000000" pitchFamily="34" charset="-122"/>
              </a:defRPr>
            </a:lvl1pPr>
          </a:lstStyle>
          <a:p>
            <a:pPr marL="0" lvl="0">
              <a:lnSpc>
                <a:spcPct val="150000"/>
              </a:lnSpc>
            </a:pPr>
            <a:r>
              <a:rPr lang="zh-CN" altLang="en-US" dirty="0" smtClean="0"/>
              <a:t>单击此处编辑内容样式</a:t>
            </a:r>
            <a:endParaRPr lang="zh-CN" altLang="en-US" dirty="0"/>
          </a:p>
        </p:txBody>
      </p:sp>
      <p:cxnSp>
        <p:nvCxnSpPr>
          <p:cNvPr id="7" name="直接连接符 6"/>
          <p:cNvCxnSpPr/>
          <p:nvPr userDrawn="1"/>
        </p:nvCxnSpPr>
        <p:spPr bwMode="auto">
          <a:xfrm>
            <a:off x="-662" y="644691"/>
            <a:ext cx="5712619" cy="0"/>
          </a:xfrm>
          <a:prstGeom prst="line">
            <a:avLst/>
          </a:prstGeom>
          <a:gradFill rotWithShape="0">
            <a:gsLst>
              <a:gs pos="0">
                <a:srgbClr val="FFFFFF"/>
              </a:gs>
              <a:gs pos="29999">
                <a:srgbClr val="FF0000"/>
              </a:gs>
              <a:gs pos="100000">
                <a:srgbClr val="C00000"/>
              </a:gs>
            </a:gsLst>
            <a:lin ang="5400000" scaled="1"/>
          </a:gradFill>
          <a:ln w="25400" cap="flat" cmpd="sng" algn="ctr">
            <a:solidFill>
              <a:srgbClr val="012F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377909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6" name="Picture 9" descr="PE01561_"/>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24192" y="3621022"/>
            <a:ext cx="3744416" cy="248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userDrawn="1"/>
        </p:nvSpPr>
        <p:spPr bwMode="auto">
          <a:xfrm>
            <a:off x="548747" y="1044155"/>
            <a:ext cx="4243726"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chemeClr val="tx1">
                    <a:lumMod val="75000"/>
                    <a:lumOff val="25000"/>
                  </a:schemeClr>
                </a:solidFill>
                <a:effectLst>
                  <a:outerShdw blurRad="38100" dist="38100" dir="2700000" algn="tl">
                    <a:srgbClr val="C0C0C0"/>
                  </a:outerShdw>
                </a:effectLst>
                <a:latin typeface="Arial Black" panose="020B0A04020102020204" pitchFamily="34" charset="0"/>
              </a:rPr>
              <a:t>Thank you</a:t>
            </a:r>
            <a:r>
              <a:rPr lang="en-US" altLang="zh-CN" sz="5333" b="1" dirty="0">
                <a:solidFill>
                  <a:schemeClr val="tx1">
                    <a:lumMod val="75000"/>
                    <a:lumOff val="25000"/>
                  </a:schemeClr>
                </a:solidFill>
                <a:effectLst>
                  <a:outerShdw blurRad="38100" dist="38100" dir="2700000" algn="tl">
                    <a:srgbClr val="C0C0C0"/>
                  </a:outerShdw>
                </a:effectLst>
              </a:rPr>
              <a:t> </a:t>
            </a:r>
          </a:p>
        </p:txBody>
      </p:sp>
      <p:sp>
        <p:nvSpPr>
          <p:cNvPr id="8" name="Text Box 11"/>
          <p:cNvSpPr txBox="1">
            <a:spLocks noChangeArrowheads="1"/>
          </p:cNvSpPr>
          <p:nvPr userDrawn="1"/>
        </p:nvSpPr>
        <p:spPr bwMode="auto">
          <a:xfrm>
            <a:off x="4861929" y="2692595"/>
            <a:ext cx="2064989"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rgbClr val="FF0000"/>
                </a:solidFill>
                <a:effectLst>
                  <a:outerShdw blurRad="38100" dist="38100" dir="2700000" algn="tl">
                    <a:srgbClr val="C0C0C0"/>
                  </a:outerShdw>
                </a:effectLst>
                <a:latin typeface="Arial Black" panose="020B0A04020102020204" pitchFamily="34" charset="0"/>
              </a:rPr>
              <a:t>Q</a:t>
            </a:r>
            <a:r>
              <a:rPr lang="en-US" altLang="zh-CN" sz="5333" b="1" i="1" dirty="0">
                <a:solidFill>
                  <a:srgbClr val="3366FF"/>
                </a:solidFill>
                <a:effectLst>
                  <a:outerShdw blurRad="38100" dist="38100" dir="2700000" algn="tl">
                    <a:srgbClr val="C0C0C0"/>
                  </a:outerShdw>
                </a:effectLst>
                <a:latin typeface="Arial Black" panose="020B0A04020102020204" pitchFamily="34" charset="0"/>
              </a:rPr>
              <a:t>&amp;</a:t>
            </a:r>
            <a:r>
              <a:rPr lang="en-US" altLang="zh-CN" sz="5333" b="1" i="1" dirty="0">
                <a:solidFill>
                  <a:srgbClr val="33CC33"/>
                </a:solidFill>
                <a:effectLst>
                  <a:outerShdw blurRad="38100" dist="38100" dir="2700000" algn="tl">
                    <a:srgbClr val="C0C0C0"/>
                  </a:outerShdw>
                </a:effectLst>
                <a:latin typeface="Arial Black" panose="020B0A04020102020204" pitchFamily="34" charset="0"/>
              </a:rPr>
              <a:t>A</a:t>
            </a:r>
            <a:r>
              <a:rPr lang="en-US" altLang="zh-CN" sz="5333" b="1" dirty="0">
                <a:effectLst>
                  <a:outerShdw blurRad="38100" dist="38100" dir="2700000" algn="tl">
                    <a:srgbClr val="C0C0C0"/>
                  </a:outerShdw>
                </a:effectLst>
              </a:rPr>
              <a:t> </a:t>
            </a:r>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13332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领导指摘">
    <p:spTree>
      <p:nvGrpSpPr>
        <p:cNvPr id="1" name=""/>
        <p:cNvGrpSpPr/>
        <p:nvPr/>
      </p:nvGrpSpPr>
      <p:grpSpPr>
        <a:xfrm>
          <a:off x="0" y="0"/>
          <a:ext cx="0" cy="0"/>
          <a:chOff x="0" y="0"/>
          <a:chExt cx="0" cy="0"/>
        </a:xfrm>
      </p:grpSpPr>
      <p:sp>
        <p:nvSpPr>
          <p:cNvPr id="3" name="矩形 106"/>
          <p:cNvSpPr>
            <a:spLocks noChangeArrowheads="1"/>
          </p:cNvSpPr>
          <p:nvPr userDrawn="1"/>
        </p:nvSpPr>
        <p:spPr bwMode="auto">
          <a:xfrm>
            <a:off x="3119669"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领 导 指 摘</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42849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附件">
    <p:spTree>
      <p:nvGrpSpPr>
        <p:cNvPr id="1" name=""/>
        <p:cNvGrpSpPr/>
        <p:nvPr/>
      </p:nvGrpSpPr>
      <p:grpSpPr>
        <a:xfrm>
          <a:off x="0" y="0"/>
          <a:ext cx="0" cy="0"/>
          <a:chOff x="0" y="0"/>
          <a:chExt cx="0" cy="0"/>
        </a:xfrm>
      </p:grpSpPr>
      <p:sp>
        <p:nvSpPr>
          <p:cNvPr id="4" name="矩形 106"/>
          <p:cNvSpPr>
            <a:spLocks noChangeArrowheads="1"/>
          </p:cNvSpPr>
          <p:nvPr userDrawn="1"/>
        </p:nvSpPr>
        <p:spPr bwMode="auto">
          <a:xfrm>
            <a:off x="3311691"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附   件</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284620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正方形/長方形 2"/>
          <p:cNvSpPr/>
          <p:nvPr userDrawn="1"/>
        </p:nvSpPr>
        <p:spPr>
          <a:xfrm>
            <a:off x="0" y="0"/>
            <a:ext cx="12192000" cy="6858000"/>
          </a:xfrm>
          <a:prstGeom prst="rect">
            <a:avLst/>
          </a:prstGeom>
          <a:gradFill flip="none" rotWithShape="1">
            <a:gsLst>
              <a:gs pos="0">
                <a:schemeClr val="bg1">
                  <a:lumMod val="85000"/>
                </a:schemeClr>
              </a:gs>
              <a:gs pos="43000">
                <a:schemeClr val="bg1">
                  <a:lumMod val="46000"/>
                  <a:lumOff val="54000"/>
                  <a:alpha val="3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15"/>
          </a:p>
        </p:txBody>
      </p:sp>
      <p:sp>
        <p:nvSpPr>
          <p:cNvPr id="4" name="矩形 3"/>
          <p:cNvSpPr/>
          <p:nvPr userDrawn="1"/>
        </p:nvSpPr>
        <p:spPr>
          <a:xfrm>
            <a:off x="0" y="6262255"/>
            <a:ext cx="12191996" cy="595745"/>
          </a:xfrm>
          <a:prstGeom prst="rect">
            <a:avLst/>
          </a:prstGeom>
          <a:solidFill>
            <a:srgbClr val="EF8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userDrawn="1"/>
        </p:nvSpPr>
        <p:spPr>
          <a:xfrm>
            <a:off x="8794376" y="6262254"/>
            <a:ext cx="3397620" cy="595746"/>
          </a:xfrm>
          <a:custGeom>
            <a:avLst/>
            <a:gdLst>
              <a:gd name="connsiteX0" fmla="*/ 418126 w 3397620"/>
              <a:gd name="connsiteY0" fmla="*/ 0 h 595747"/>
              <a:gd name="connsiteX1" fmla="*/ 3397620 w 3397620"/>
              <a:gd name="connsiteY1" fmla="*/ 0 h 595747"/>
              <a:gd name="connsiteX2" fmla="*/ 3397620 w 3397620"/>
              <a:gd name="connsiteY2" fmla="*/ 595747 h 595747"/>
              <a:gd name="connsiteX3" fmla="*/ 0 w 3397620"/>
              <a:gd name="connsiteY3" fmla="*/ 595747 h 595747"/>
              <a:gd name="connsiteX4" fmla="*/ 418126 w 3397620"/>
              <a:gd name="connsiteY4" fmla="*/ 0 h 59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7620" h="595747">
                <a:moveTo>
                  <a:pt x="418126" y="0"/>
                </a:moveTo>
                <a:lnTo>
                  <a:pt x="3397620" y="0"/>
                </a:lnTo>
                <a:lnTo>
                  <a:pt x="3397620" y="595747"/>
                </a:lnTo>
                <a:lnTo>
                  <a:pt x="0" y="595747"/>
                </a:lnTo>
                <a:lnTo>
                  <a:pt x="418126" y="0"/>
                </a:lnTo>
                <a:close/>
              </a:path>
            </a:pathLst>
          </a:custGeom>
          <a:solidFill>
            <a:srgbClr val="01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userDrawn="1"/>
        </p:nvSpPr>
        <p:spPr>
          <a:xfrm>
            <a:off x="9835904" y="6406236"/>
            <a:ext cx="2067601" cy="307777"/>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专业 ● 服务 ● 共创价值</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8" name="灯片编号占位符 7"/>
          <p:cNvSpPr txBox="1">
            <a:spLocks/>
          </p:cNvSpPr>
          <p:nvPr userDrawn="1"/>
        </p:nvSpPr>
        <p:spPr>
          <a:xfrm>
            <a:off x="8289546" y="6406236"/>
            <a:ext cx="50482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866B30-BDE5-4977-9A7E-1A0FEAD1CAC5}" type="slidenum">
              <a:rPr lang="zh-CN" altLang="en-US" sz="1800" kern="1200" smtClean="0">
                <a:solidFill>
                  <a:schemeClr val="bg1"/>
                </a:solidFill>
                <a:latin typeface="微软雅黑" panose="020B0503020204020204" pitchFamily="34" charset="-122"/>
                <a:ea typeface="微软雅黑" panose="020B0503020204020204" pitchFamily="34" charset="-122"/>
                <a:cs typeface="+mn-cs"/>
              </a:rPr>
              <a:pPr algn="ctr"/>
              <a:t>‹#›</a:t>
            </a:fld>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20057434"/>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2"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数据迁移</a:t>
            </a:r>
            <a:r>
              <a:rPr lang="zh-CN" altLang="en-US" dirty="0" smtClean="0"/>
              <a:t>、</a:t>
            </a:r>
            <a:r>
              <a:rPr lang="zh-CN" altLang="en-US" dirty="0" smtClean="0"/>
              <a:t>持续集成</a:t>
            </a:r>
            <a:r>
              <a:rPr lang="zh-CN" altLang="en-US" dirty="0" smtClean="0"/>
              <a:t>与</a:t>
            </a:r>
            <a:r>
              <a:rPr lang="zh-CN" altLang="en-US" dirty="0"/>
              <a:t>日志诊断</a:t>
            </a:r>
          </a:p>
        </p:txBody>
      </p:sp>
      <p:sp>
        <p:nvSpPr>
          <p:cNvPr id="3" name="副标题 2"/>
          <p:cNvSpPr>
            <a:spLocks noGrp="1"/>
          </p:cNvSpPr>
          <p:nvPr>
            <p:ph type="subTitle" idx="1"/>
          </p:nvPr>
        </p:nvSpPr>
        <p:spPr>
          <a:xfrm>
            <a:off x="6100481" y="3457824"/>
            <a:ext cx="3620167" cy="1363662"/>
          </a:xfrm>
        </p:spPr>
        <p:txBody>
          <a:bodyPr/>
          <a:lstStyle/>
          <a:p>
            <a:r>
              <a:rPr lang="zh-CN" altLang="en-US" dirty="0"/>
              <a:t>编制单位：信息技术部</a:t>
            </a:r>
          </a:p>
          <a:p>
            <a:r>
              <a:rPr lang="zh-CN" altLang="en-US" dirty="0"/>
              <a:t>编  制  人：卢俊哲</a:t>
            </a:r>
          </a:p>
          <a:p>
            <a:r>
              <a:rPr lang="zh-CN" altLang="en-US" dirty="0"/>
              <a:t>编制日期：</a:t>
            </a:r>
            <a:r>
              <a:rPr lang="en-US" altLang="zh-CN" dirty="0" smtClean="0"/>
              <a:t>2019</a:t>
            </a:r>
            <a:r>
              <a:rPr lang="zh-CN" altLang="en-US" dirty="0" smtClean="0"/>
              <a:t>年</a:t>
            </a:r>
            <a:r>
              <a:rPr lang="en-US" altLang="zh-CN" dirty="0" smtClean="0"/>
              <a:t>12</a:t>
            </a:r>
            <a:r>
              <a:rPr lang="zh-CN" altLang="en-US" dirty="0" smtClean="0"/>
              <a:t>月</a:t>
            </a:r>
            <a:r>
              <a:rPr lang="en-US" altLang="zh-CN" dirty="0" smtClean="0"/>
              <a:t>12</a:t>
            </a:r>
            <a:r>
              <a:rPr lang="zh-CN" altLang="en-US" dirty="0" smtClean="0"/>
              <a:t>号</a:t>
            </a:r>
            <a:endParaRPr lang="zh-CN" altLang="en-US" dirty="0"/>
          </a:p>
        </p:txBody>
      </p:sp>
    </p:spTree>
    <p:extLst>
      <p:ext uri="{BB962C8B-B14F-4D97-AF65-F5344CB8AC3E}">
        <p14:creationId xmlns:p14="http://schemas.microsoft.com/office/powerpoint/2010/main" val="3050163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数据迁移</a:t>
            </a:r>
            <a:r>
              <a:rPr lang="en-US" altLang="zh-CN" dirty="0"/>
              <a:t>-</a:t>
            </a:r>
            <a:r>
              <a:rPr lang="zh-CN" altLang="en-US" dirty="0"/>
              <a:t>客户端调用</a:t>
            </a:r>
          </a:p>
        </p:txBody>
      </p:sp>
      <p:sp>
        <p:nvSpPr>
          <p:cNvPr id="3" name="副标题 2"/>
          <p:cNvSpPr>
            <a:spLocks noGrp="1"/>
          </p:cNvSpPr>
          <p:nvPr>
            <p:ph type="subTitle" idx="1"/>
          </p:nvPr>
        </p:nvSpPr>
        <p:spPr>
          <a:xfrm>
            <a:off x="674965" y="1370125"/>
            <a:ext cx="7917313" cy="453650"/>
          </a:xfrm>
        </p:spPr>
        <p:txBody>
          <a:bodyPr/>
          <a:lstStyle/>
          <a:p>
            <a:r>
              <a:rPr lang="zh-CN" altLang="en-US" dirty="0"/>
              <a:t>在项目配置</a:t>
            </a:r>
            <a:r>
              <a:rPr lang="en-US" altLang="zh-CN" dirty="0"/>
              <a:t>application</a:t>
            </a:r>
            <a:r>
              <a:rPr lang="zh-CN" altLang="en-US" dirty="0"/>
              <a:t>中，设定项目的个性化配置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2402882"/>
            <a:ext cx="10725150" cy="2838450"/>
          </a:xfrm>
          <a:prstGeom prst="rect">
            <a:avLst/>
          </a:prstGeom>
        </p:spPr>
      </p:pic>
    </p:spTree>
    <p:extLst>
      <p:ext uri="{BB962C8B-B14F-4D97-AF65-F5344CB8AC3E}">
        <p14:creationId xmlns:p14="http://schemas.microsoft.com/office/powerpoint/2010/main" val="3601013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数据迁移</a:t>
            </a:r>
            <a:r>
              <a:rPr lang="en-US" altLang="zh-CN" dirty="0"/>
              <a:t>-</a:t>
            </a:r>
            <a:r>
              <a:rPr lang="zh-CN" altLang="en-US" dirty="0"/>
              <a:t>客户端调用</a:t>
            </a:r>
          </a:p>
        </p:txBody>
      </p:sp>
      <p:sp>
        <p:nvSpPr>
          <p:cNvPr id="3" name="副标题 2"/>
          <p:cNvSpPr>
            <a:spLocks noGrp="1"/>
          </p:cNvSpPr>
          <p:nvPr>
            <p:ph type="subTitle" idx="1"/>
          </p:nvPr>
        </p:nvSpPr>
        <p:spPr>
          <a:xfrm>
            <a:off x="674965" y="994110"/>
            <a:ext cx="10297835" cy="1020792"/>
          </a:xfrm>
        </p:spPr>
        <p:txBody>
          <a:bodyPr/>
          <a:lstStyle/>
          <a:p>
            <a:r>
              <a:rPr lang="zh-CN" altLang="en-US" dirty="0"/>
              <a:t>连接配置</a:t>
            </a:r>
          </a:p>
          <a:p>
            <a:r>
              <a:rPr lang="zh-CN" altLang="en-US" dirty="0" smtClean="0"/>
              <a:t>在</a:t>
            </a:r>
            <a:r>
              <a:rPr lang="zh-CN" altLang="en-US" dirty="0"/>
              <a:t>项目的</a:t>
            </a:r>
            <a:r>
              <a:rPr lang="zh-CN" altLang="en-US" dirty="0" smtClean="0"/>
              <a:t>配置文件</a:t>
            </a:r>
            <a:r>
              <a:rPr lang="en-US" altLang="zh-CN" dirty="0" err="1"/>
              <a:t>app.properties</a:t>
            </a:r>
            <a:r>
              <a:rPr lang="zh-CN" altLang="en-US" dirty="0" smtClean="0"/>
              <a:t>中</a:t>
            </a:r>
            <a:r>
              <a:rPr lang="zh-CN" altLang="en-US" dirty="0"/>
              <a:t>设定配置中心的地址与所属项目</a:t>
            </a:r>
            <a:r>
              <a:rPr lang="en-US" altLang="zh-CN" dirty="0" smtClean="0"/>
              <a:t>Id</a:t>
            </a:r>
            <a:endParaRPr lang="zh-CN" altLang="en-US" dirty="0"/>
          </a:p>
        </p:txBody>
      </p:sp>
      <p:pic>
        <p:nvPicPr>
          <p:cNvPr id="5" name="图片 4"/>
          <p:cNvPicPr>
            <a:picLocks noChangeAspect="1"/>
          </p:cNvPicPr>
          <p:nvPr/>
        </p:nvPicPr>
        <p:blipFill>
          <a:blip r:embed="rId2"/>
          <a:stretch>
            <a:fillRect/>
          </a:stretch>
        </p:blipFill>
        <p:spPr>
          <a:xfrm>
            <a:off x="674965" y="2205171"/>
            <a:ext cx="6128281" cy="905498"/>
          </a:xfrm>
          <a:prstGeom prst="rect">
            <a:avLst/>
          </a:prstGeom>
          <a:ln>
            <a:solidFill>
              <a:schemeClr val="bg1">
                <a:lumMod val="85000"/>
              </a:schemeClr>
            </a:solidFill>
          </a:ln>
        </p:spPr>
      </p:pic>
      <p:sp>
        <p:nvSpPr>
          <p:cNvPr id="6" name="副标题 2"/>
          <p:cNvSpPr txBox="1">
            <a:spLocks/>
          </p:cNvSpPr>
          <p:nvPr/>
        </p:nvSpPr>
        <p:spPr>
          <a:xfrm>
            <a:off x="674965" y="3660398"/>
            <a:ext cx="10297835" cy="9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调用配置</a:t>
            </a:r>
          </a:p>
          <a:p>
            <a:r>
              <a:rPr lang="zh-CN" altLang="en-US" dirty="0" smtClean="0"/>
              <a:t>使用</a:t>
            </a:r>
            <a:r>
              <a:rPr lang="en-US" altLang="zh-CN" dirty="0"/>
              <a:t>Spring</a:t>
            </a:r>
            <a:r>
              <a:rPr lang="zh-CN" altLang="en-US" dirty="0"/>
              <a:t>标准的</a:t>
            </a:r>
            <a:r>
              <a:rPr lang="en-US" altLang="zh-CN" dirty="0"/>
              <a:t>@Value</a:t>
            </a:r>
            <a:r>
              <a:rPr lang="zh-CN" altLang="en-US" dirty="0"/>
              <a:t>注解即可，代码无需任何改动 </a:t>
            </a:r>
            <a:endParaRPr lang="en-US" dirty="0"/>
          </a:p>
        </p:txBody>
      </p:sp>
      <p:pic>
        <p:nvPicPr>
          <p:cNvPr id="7" name="图片 6"/>
          <p:cNvPicPr>
            <a:picLocks noChangeAspect="1"/>
          </p:cNvPicPr>
          <p:nvPr/>
        </p:nvPicPr>
        <p:blipFill>
          <a:blip r:embed="rId3"/>
          <a:stretch>
            <a:fillRect/>
          </a:stretch>
        </p:blipFill>
        <p:spPr>
          <a:xfrm>
            <a:off x="674965" y="4824530"/>
            <a:ext cx="6128650" cy="1072067"/>
          </a:xfrm>
          <a:prstGeom prst="rect">
            <a:avLst/>
          </a:prstGeom>
          <a:ln>
            <a:solidFill>
              <a:schemeClr val="bg1">
                <a:lumMod val="85000"/>
              </a:schemeClr>
            </a:solidFill>
          </a:ln>
        </p:spPr>
      </p:pic>
    </p:spTree>
    <p:extLst>
      <p:ext uri="{BB962C8B-B14F-4D97-AF65-F5344CB8AC3E}">
        <p14:creationId xmlns:p14="http://schemas.microsoft.com/office/powerpoint/2010/main" val="207889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smtClean="0"/>
              <a:t>最佳实践</a:t>
            </a:r>
            <a:endParaRPr lang="zh-CN" altLang="en-US" dirty="0"/>
          </a:p>
        </p:txBody>
      </p:sp>
      <p:sp>
        <p:nvSpPr>
          <p:cNvPr id="3" name="副标题 2"/>
          <p:cNvSpPr>
            <a:spLocks noGrp="1"/>
          </p:cNvSpPr>
          <p:nvPr>
            <p:ph type="subTitle" idx="1"/>
          </p:nvPr>
        </p:nvSpPr>
        <p:spPr>
          <a:xfrm>
            <a:off x="674965" y="1147934"/>
            <a:ext cx="10366201" cy="4206280"/>
          </a:xfrm>
        </p:spPr>
        <p:txBody>
          <a:bodyPr/>
          <a:lstStyle/>
          <a:p>
            <a:r>
              <a:rPr lang="zh-CN" altLang="en-US" b="1" dirty="0"/>
              <a:t>命名</a:t>
            </a:r>
            <a:r>
              <a:rPr lang="zh-CN" altLang="en-US" b="1" dirty="0" smtClean="0"/>
              <a:t>空间</a:t>
            </a:r>
            <a:endParaRPr lang="en-US" altLang="zh-CN" b="1" dirty="0" smtClean="0"/>
          </a:p>
          <a:p>
            <a:r>
              <a:rPr lang="en-US" altLang="zh-CN" dirty="0" smtClean="0"/>
              <a:t>Apollo</a:t>
            </a:r>
            <a:r>
              <a:rPr lang="zh-CN" altLang="en-US" dirty="0"/>
              <a:t>是以命名空间</a:t>
            </a:r>
            <a:r>
              <a:rPr lang="en-US" altLang="zh-CN" dirty="0"/>
              <a:t>(</a:t>
            </a:r>
            <a:r>
              <a:rPr lang="zh-CN" altLang="en-US" dirty="0"/>
              <a:t>配置组</a:t>
            </a:r>
            <a:r>
              <a:rPr lang="en-US" altLang="zh-CN" dirty="0"/>
              <a:t>)</a:t>
            </a:r>
            <a:r>
              <a:rPr lang="zh-CN" altLang="en-US" dirty="0"/>
              <a:t>的方式管理配置。一个应用可以设定一个或多个命名空间。可以简单地把</a:t>
            </a:r>
            <a:r>
              <a:rPr lang="en-US" altLang="zh-CN" dirty="0"/>
              <a:t>namespace</a:t>
            </a:r>
            <a:r>
              <a:rPr lang="zh-CN" altLang="en-US" dirty="0"/>
              <a:t>类比为文件，不同类型的配置存放在不同的文件中</a:t>
            </a:r>
            <a:r>
              <a:rPr lang="zh-CN" altLang="en-US" dirty="0" smtClean="0"/>
              <a:t>。</a:t>
            </a:r>
            <a:endParaRPr lang="zh-CN" altLang="en-US" dirty="0"/>
          </a:p>
          <a:p>
            <a:pPr marL="342900" indent="-342900">
              <a:buFont typeface="Wingdings" panose="05000000000000000000" pitchFamily="2" charset="2"/>
              <a:buChar char="l"/>
            </a:pPr>
            <a:r>
              <a:rPr lang="zh-CN" altLang="en-US" dirty="0" smtClean="0"/>
              <a:t>全局</a:t>
            </a:r>
            <a:r>
              <a:rPr lang="zh-CN" altLang="en-US" dirty="0"/>
              <a:t>将存在一个名为</a:t>
            </a:r>
            <a:r>
              <a:rPr lang="en-US" altLang="zh-CN" dirty="0"/>
              <a:t>framework</a:t>
            </a:r>
            <a:r>
              <a:rPr lang="zh-CN" altLang="en-US" dirty="0"/>
              <a:t>的命名空间，里面存放了平台公共配置，并可供其它项目引用。当本命名空间配置发生修改时，所有引用的项目都将同步修改。</a:t>
            </a:r>
          </a:p>
          <a:p>
            <a:pPr marL="342900" indent="-342900">
              <a:buFont typeface="Wingdings" panose="05000000000000000000" pitchFamily="2" charset="2"/>
              <a:buChar char="l"/>
            </a:pPr>
            <a:r>
              <a:rPr lang="zh-CN" altLang="en-US" dirty="0" smtClean="0"/>
              <a:t>当</a:t>
            </a:r>
            <a:r>
              <a:rPr lang="zh-CN" altLang="en-US" dirty="0"/>
              <a:t>项目创建时，将创建名为</a:t>
            </a:r>
            <a:r>
              <a:rPr lang="en-US" altLang="zh-CN" dirty="0"/>
              <a:t>application</a:t>
            </a:r>
            <a:r>
              <a:rPr lang="zh-CN" altLang="en-US" dirty="0"/>
              <a:t>的命名空间作为项目的默认命名空间。里面存入项目的个性化配置</a:t>
            </a:r>
          </a:p>
          <a:p>
            <a:pPr marL="342900" indent="-342900">
              <a:buFont typeface="Wingdings" panose="05000000000000000000" pitchFamily="2" charset="2"/>
              <a:buChar char="l"/>
            </a:pPr>
            <a:r>
              <a:rPr lang="zh-CN" altLang="en-US" dirty="0" smtClean="0"/>
              <a:t>通过</a:t>
            </a:r>
            <a:r>
              <a:rPr lang="zh-CN" altLang="en-US" dirty="0"/>
              <a:t>关联的方式，项目还将引用平台的命名空间并做出针对性修改，最终实现所有参数的统一管理</a:t>
            </a:r>
            <a:r>
              <a:rPr lang="zh-CN" altLang="en-US" dirty="0" smtClean="0"/>
              <a:t>。</a:t>
            </a:r>
            <a:endParaRPr lang="zh-CN" altLang="en-US" dirty="0"/>
          </a:p>
        </p:txBody>
      </p:sp>
    </p:spTree>
    <p:extLst>
      <p:ext uri="{BB962C8B-B14F-4D97-AF65-F5344CB8AC3E}">
        <p14:creationId xmlns:p14="http://schemas.microsoft.com/office/powerpoint/2010/main" val="1262303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最佳实践</a:t>
            </a:r>
          </a:p>
        </p:txBody>
      </p:sp>
      <p:sp>
        <p:nvSpPr>
          <p:cNvPr id="3" name="副标题 2"/>
          <p:cNvSpPr>
            <a:spLocks noGrp="1"/>
          </p:cNvSpPr>
          <p:nvPr>
            <p:ph type="subTitle" idx="1"/>
          </p:nvPr>
        </p:nvSpPr>
        <p:spPr>
          <a:xfrm>
            <a:off x="674965" y="1370125"/>
            <a:ext cx="10998590" cy="3821559"/>
          </a:xfrm>
        </p:spPr>
        <p:txBody>
          <a:bodyPr/>
          <a:lstStyle/>
          <a:p>
            <a:r>
              <a:rPr lang="zh-CN" altLang="en-US" b="1" dirty="0"/>
              <a:t>本地</a:t>
            </a:r>
            <a:r>
              <a:rPr lang="zh-CN" altLang="en-US" b="1" dirty="0" smtClean="0"/>
              <a:t>调试</a:t>
            </a:r>
            <a:endParaRPr lang="zh-CN" altLang="en-US" b="1" dirty="0"/>
          </a:p>
          <a:p>
            <a:r>
              <a:rPr lang="zh-CN" altLang="en-US" dirty="0"/>
              <a:t>在项目开发阶段，对于同一个配置项，不同的开发人员可能会使用不同的配置值</a:t>
            </a:r>
            <a:r>
              <a:rPr lang="en-US" altLang="zh-CN" dirty="0"/>
              <a:t>(</a:t>
            </a:r>
            <a:r>
              <a:rPr lang="zh-CN" altLang="en-US" dirty="0"/>
              <a:t>例如本地</a:t>
            </a:r>
            <a:r>
              <a:rPr lang="en-US" altLang="zh-CN" dirty="0"/>
              <a:t>tomcat</a:t>
            </a:r>
            <a:r>
              <a:rPr lang="zh-CN" altLang="en-US" dirty="0"/>
              <a:t>端口号，数据库</a:t>
            </a:r>
            <a:r>
              <a:rPr lang="en-US" altLang="zh-CN" dirty="0" err="1"/>
              <a:t>jndi</a:t>
            </a:r>
            <a:r>
              <a:rPr lang="zh-CN" altLang="en-US" dirty="0"/>
              <a:t>名称等</a:t>
            </a:r>
            <a:r>
              <a:rPr lang="en-US" altLang="zh-CN" dirty="0"/>
              <a:t>)</a:t>
            </a:r>
            <a:r>
              <a:rPr lang="zh-CN" altLang="en-US" dirty="0"/>
              <a:t>。可使用</a:t>
            </a:r>
            <a:r>
              <a:rPr lang="en-US" altLang="zh-CN" dirty="0"/>
              <a:t>Apollo</a:t>
            </a:r>
            <a:r>
              <a:rPr lang="zh-CN" altLang="en-US" dirty="0"/>
              <a:t>预埋的逻辑，即当某命名空间不存在某配置时，会尝试从</a:t>
            </a:r>
            <a:r>
              <a:rPr lang="en-US" altLang="zh-CN" dirty="0" err="1"/>
              <a:t>classpath</a:t>
            </a:r>
            <a:r>
              <a:rPr lang="en-US" altLang="zh-CN" dirty="0"/>
              <a:t>:/META-INF/</a:t>
            </a:r>
            <a:r>
              <a:rPr lang="en-US" altLang="zh-CN" dirty="0" err="1"/>
              <a:t>config</a:t>
            </a:r>
            <a:r>
              <a:rPr lang="en-US" altLang="zh-CN" dirty="0"/>
              <a:t>/</a:t>
            </a:r>
            <a:r>
              <a:rPr lang="zh-CN" altLang="en-US" dirty="0"/>
              <a:t>目录下的同名配置文件读取配置。 例用此特性，一方面，平台在</a:t>
            </a:r>
            <a:r>
              <a:rPr lang="en-US" altLang="zh-CN" dirty="0"/>
              <a:t>Apollo</a:t>
            </a:r>
            <a:r>
              <a:rPr lang="zh-CN" altLang="en-US" dirty="0"/>
              <a:t>上预设了</a:t>
            </a:r>
            <a:r>
              <a:rPr lang="en-US" altLang="zh-CN" dirty="0"/>
              <a:t>application-local</a:t>
            </a:r>
            <a:r>
              <a:rPr lang="zh-CN" altLang="en-US" dirty="0"/>
              <a:t>命名空间，且不包含任何属性。另一方面，在目录中预设了</a:t>
            </a:r>
            <a:r>
              <a:rPr lang="en-US" altLang="zh-CN" dirty="0" err="1"/>
              <a:t>config</a:t>
            </a:r>
            <a:r>
              <a:rPr lang="en-US" altLang="zh-CN" dirty="0"/>
              <a:t>/application-local</a:t>
            </a:r>
            <a:r>
              <a:rPr lang="zh-CN" altLang="en-US" dirty="0"/>
              <a:t>配置文件，专门用于本地调试使用。注意，本地文件配置不支持热更新</a:t>
            </a:r>
            <a:r>
              <a:rPr lang="en-US" altLang="zh-CN" dirty="0"/>
              <a:t>(</a:t>
            </a:r>
            <a:r>
              <a:rPr lang="zh-CN" altLang="en-US" dirty="0"/>
              <a:t>需重启应用更新配置</a:t>
            </a:r>
            <a:r>
              <a:rPr lang="en-US" altLang="zh-CN" dirty="0" smtClean="0"/>
              <a:t>)</a:t>
            </a:r>
            <a:endParaRPr lang="en-US" altLang="zh-CN" dirty="0"/>
          </a:p>
        </p:txBody>
      </p:sp>
    </p:spTree>
    <p:extLst>
      <p:ext uri="{BB962C8B-B14F-4D97-AF65-F5344CB8AC3E}">
        <p14:creationId xmlns:p14="http://schemas.microsoft.com/office/powerpoint/2010/main" val="424805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最佳实践</a:t>
            </a:r>
          </a:p>
        </p:txBody>
      </p:sp>
      <p:sp>
        <p:nvSpPr>
          <p:cNvPr id="3" name="副标题 2"/>
          <p:cNvSpPr>
            <a:spLocks noGrp="1"/>
          </p:cNvSpPr>
          <p:nvPr>
            <p:ph type="subTitle" idx="1"/>
          </p:nvPr>
        </p:nvSpPr>
        <p:spPr>
          <a:xfrm>
            <a:off x="674965" y="1370125"/>
            <a:ext cx="10408930" cy="4062651"/>
          </a:xfrm>
        </p:spPr>
        <p:txBody>
          <a:bodyPr/>
          <a:lstStyle/>
          <a:p>
            <a:r>
              <a:rPr lang="zh-CN" altLang="en-US" b="1" dirty="0"/>
              <a:t>配置读取</a:t>
            </a:r>
            <a:r>
              <a:rPr lang="zh-CN" altLang="en-US" b="1" dirty="0" smtClean="0"/>
              <a:t>顺序</a:t>
            </a:r>
            <a:endParaRPr lang="zh-CN" altLang="en-US" b="1" dirty="0"/>
          </a:p>
          <a:p>
            <a:r>
              <a:rPr lang="zh-CN" altLang="en-US" dirty="0"/>
              <a:t>如果在多个地方设置了相同的配置项，系统将使用读取顺序靠前的配置项所对应的值。当前读取的顺序如下</a:t>
            </a:r>
          </a:p>
          <a:p>
            <a:pPr marL="342900" indent="-342900">
              <a:buFont typeface="Wingdings" panose="05000000000000000000" pitchFamily="2" charset="2"/>
              <a:buChar char="l"/>
            </a:pPr>
            <a:r>
              <a:rPr lang="en-US" altLang="zh-CN" dirty="0" smtClean="0"/>
              <a:t>application-local</a:t>
            </a:r>
            <a:r>
              <a:rPr lang="zh-CN" altLang="en-US" dirty="0"/>
              <a:t>命名空间</a:t>
            </a:r>
            <a:r>
              <a:rPr lang="en-US" altLang="zh-CN" dirty="0"/>
              <a:t>(</a:t>
            </a:r>
            <a:r>
              <a:rPr lang="zh-CN" altLang="en-US" dirty="0"/>
              <a:t>不包含任何配置</a:t>
            </a:r>
            <a:r>
              <a:rPr lang="en-US" altLang="zh-CN" dirty="0"/>
              <a:t>)</a:t>
            </a:r>
          </a:p>
          <a:p>
            <a:pPr marL="342900" indent="-342900">
              <a:buFont typeface="Wingdings" panose="05000000000000000000" pitchFamily="2" charset="2"/>
              <a:buChar char="l"/>
            </a:pPr>
            <a:r>
              <a:rPr lang="en-US" altLang="zh-CN" dirty="0" err="1" smtClean="0"/>
              <a:t>config</a:t>
            </a:r>
            <a:r>
              <a:rPr lang="en-US" altLang="zh-CN" dirty="0" smtClean="0"/>
              <a:t>/application-local</a:t>
            </a:r>
            <a:r>
              <a:rPr lang="zh-CN" altLang="en-US" dirty="0"/>
              <a:t>配置文件</a:t>
            </a:r>
            <a:r>
              <a:rPr lang="en-US" altLang="zh-CN" dirty="0"/>
              <a:t>(</a:t>
            </a:r>
            <a:r>
              <a:rPr lang="zh-CN" altLang="en-US" dirty="0"/>
              <a:t>本地调试专用，不支持热更新</a:t>
            </a:r>
            <a:r>
              <a:rPr lang="en-US" altLang="zh-CN" dirty="0"/>
              <a:t>)</a:t>
            </a:r>
          </a:p>
          <a:p>
            <a:pPr marL="342900" indent="-342900">
              <a:buFont typeface="Wingdings" panose="05000000000000000000" pitchFamily="2" charset="2"/>
              <a:buChar char="l"/>
            </a:pPr>
            <a:r>
              <a:rPr lang="en-US" altLang="zh-CN" dirty="0" smtClean="0"/>
              <a:t>application</a:t>
            </a:r>
            <a:r>
              <a:rPr lang="zh-CN" altLang="en-US" dirty="0"/>
              <a:t>命名空间</a:t>
            </a:r>
            <a:r>
              <a:rPr lang="en-US" altLang="zh-CN" dirty="0"/>
              <a:t>(</a:t>
            </a:r>
            <a:r>
              <a:rPr lang="zh-CN" altLang="en-US" dirty="0"/>
              <a:t>项目个性化配置的区域</a:t>
            </a:r>
            <a:r>
              <a:rPr lang="en-US" altLang="zh-CN" dirty="0"/>
              <a:t>)</a:t>
            </a:r>
          </a:p>
          <a:p>
            <a:pPr marL="342900" indent="-342900">
              <a:buFont typeface="Wingdings" panose="05000000000000000000" pitchFamily="2" charset="2"/>
              <a:buChar char="l"/>
            </a:pPr>
            <a:r>
              <a:rPr lang="en-US" altLang="zh-CN" dirty="0" smtClean="0"/>
              <a:t>framework</a:t>
            </a:r>
            <a:r>
              <a:rPr lang="zh-CN" altLang="en-US" dirty="0"/>
              <a:t>命名空间</a:t>
            </a:r>
            <a:r>
              <a:rPr lang="en-US" altLang="zh-CN" dirty="0"/>
              <a:t>(</a:t>
            </a:r>
            <a:r>
              <a:rPr lang="zh-CN" altLang="en-US" dirty="0"/>
              <a:t>引用的平台配置，做针对性覆盖</a:t>
            </a:r>
            <a:r>
              <a:rPr lang="en-US" altLang="zh-CN" dirty="0"/>
              <a:t>)</a:t>
            </a:r>
          </a:p>
          <a:p>
            <a:pPr marL="342900" indent="-342900">
              <a:buFont typeface="Wingdings" panose="05000000000000000000" pitchFamily="2" charset="2"/>
              <a:buChar char="l"/>
            </a:pPr>
            <a:r>
              <a:rPr lang="zh-CN" altLang="en-US" dirty="0" smtClean="0"/>
              <a:t>项目</a:t>
            </a:r>
            <a:r>
              <a:rPr lang="en-US" altLang="zh-CN" dirty="0" err="1"/>
              <a:t>config.properties</a:t>
            </a:r>
            <a:r>
              <a:rPr lang="zh-CN" altLang="en-US" dirty="0"/>
              <a:t>配置文件</a:t>
            </a:r>
            <a:r>
              <a:rPr lang="en-US" altLang="zh-CN" dirty="0"/>
              <a:t>(</a:t>
            </a:r>
            <a:r>
              <a:rPr lang="zh-CN" altLang="en-US" dirty="0"/>
              <a:t>不推荐使用，不支持热更新</a:t>
            </a:r>
            <a:r>
              <a:rPr lang="en-US" altLang="zh-CN" dirty="0"/>
              <a:t>)</a:t>
            </a:r>
          </a:p>
        </p:txBody>
      </p:sp>
    </p:spTree>
    <p:extLst>
      <p:ext uri="{BB962C8B-B14F-4D97-AF65-F5344CB8AC3E}">
        <p14:creationId xmlns:p14="http://schemas.microsoft.com/office/powerpoint/2010/main" val="2381457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最佳实践</a:t>
            </a:r>
          </a:p>
        </p:txBody>
      </p:sp>
      <p:sp>
        <p:nvSpPr>
          <p:cNvPr id="3" name="副标题 2"/>
          <p:cNvSpPr>
            <a:spLocks noGrp="1"/>
          </p:cNvSpPr>
          <p:nvPr>
            <p:ph type="subTitle" idx="1"/>
          </p:nvPr>
        </p:nvSpPr>
        <p:spPr>
          <a:xfrm>
            <a:off x="222038" y="1036839"/>
            <a:ext cx="5195996" cy="4751044"/>
          </a:xfrm>
        </p:spPr>
        <p:txBody>
          <a:bodyPr/>
          <a:lstStyle/>
          <a:p>
            <a:r>
              <a:rPr lang="zh-CN" altLang="en-US" b="1" dirty="0"/>
              <a:t>服务端</a:t>
            </a:r>
            <a:r>
              <a:rPr lang="zh-CN" altLang="en-US" b="1" dirty="0" smtClean="0"/>
              <a:t>设计</a:t>
            </a:r>
            <a:endParaRPr lang="en-US" altLang="zh-CN" b="1" dirty="0" smtClean="0"/>
          </a:p>
          <a:p>
            <a:r>
              <a:rPr lang="zh-CN" altLang="en-US" sz="1200" dirty="0"/>
              <a:t>上图简要描述了</a:t>
            </a:r>
            <a:r>
              <a:rPr lang="en-US" altLang="zh-CN" sz="1200" dirty="0"/>
              <a:t>Apollo</a:t>
            </a:r>
            <a:r>
              <a:rPr lang="zh-CN" altLang="en-US" sz="1200" dirty="0"/>
              <a:t>服务端的布署</a:t>
            </a:r>
            <a:r>
              <a:rPr lang="zh-CN" altLang="en-US" sz="1200" dirty="0" smtClean="0"/>
              <a:t>架构</a:t>
            </a:r>
            <a:endParaRPr lang="en-US" altLang="zh-CN" sz="1200" dirty="0" smtClean="0"/>
          </a:p>
          <a:p>
            <a:pPr marL="171450" indent="-171450">
              <a:buFont typeface="Wingdings" panose="05000000000000000000" pitchFamily="2" charset="2"/>
              <a:buChar char="l"/>
            </a:pPr>
            <a:r>
              <a:rPr lang="zh-CN" altLang="en-US" sz="1200" b="1" dirty="0" smtClean="0"/>
              <a:t>一</a:t>
            </a:r>
            <a:r>
              <a:rPr lang="zh-CN" altLang="en-US" sz="1200" b="1" dirty="0"/>
              <a:t>个完整的配置中心服务包含三个子服务：</a:t>
            </a:r>
            <a:r>
              <a:rPr lang="en-US" altLang="zh-CN" sz="1200" b="1" dirty="0"/>
              <a:t>Meta Server</a:t>
            </a:r>
            <a:r>
              <a:rPr lang="zh-CN" altLang="en-US" sz="1200" b="1" dirty="0"/>
              <a:t>、</a:t>
            </a:r>
            <a:r>
              <a:rPr lang="en-US" altLang="zh-CN" sz="1200" b="1" dirty="0" err="1"/>
              <a:t>Config</a:t>
            </a:r>
            <a:r>
              <a:rPr lang="en-US" altLang="zh-CN" sz="1200" b="1" dirty="0"/>
              <a:t> Service</a:t>
            </a:r>
            <a:r>
              <a:rPr lang="zh-CN" altLang="en-US" sz="1200" b="1" dirty="0"/>
              <a:t>和</a:t>
            </a:r>
            <a:r>
              <a:rPr lang="en-US" altLang="zh-CN" sz="1200" b="1" dirty="0"/>
              <a:t>Admin Service</a:t>
            </a:r>
          </a:p>
          <a:p>
            <a:pPr marL="171450" indent="-171450">
              <a:buFont typeface="Wingdings" panose="05000000000000000000" pitchFamily="2" charset="2"/>
              <a:buChar char="l"/>
            </a:pPr>
            <a:r>
              <a:rPr lang="en-US" altLang="zh-CN" sz="1200" b="1" dirty="0" smtClean="0"/>
              <a:t>Meta </a:t>
            </a:r>
            <a:r>
              <a:rPr lang="en-US" altLang="zh-CN" sz="1200" b="1" dirty="0"/>
              <a:t>Server</a:t>
            </a:r>
            <a:r>
              <a:rPr lang="zh-CN" altLang="en-US" sz="1200" b="1" dirty="0"/>
              <a:t>和</a:t>
            </a:r>
            <a:r>
              <a:rPr lang="en-US" altLang="zh-CN" sz="1200" b="1" dirty="0" err="1"/>
              <a:t>Config</a:t>
            </a:r>
            <a:r>
              <a:rPr lang="en-US" altLang="zh-CN" sz="1200" b="1" dirty="0"/>
              <a:t> Service</a:t>
            </a:r>
            <a:r>
              <a:rPr lang="zh-CN" altLang="en-US" sz="1200" b="1" dirty="0"/>
              <a:t>部署在同一个</a:t>
            </a:r>
            <a:r>
              <a:rPr lang="en-US" altLang="zh-CN" sz="1200" b="1" dirty="0"/>
              <a:t>JVM</a:t>
            </a:r>
            <a:r>
              <a:rPr lang="zh-CN" altLang="en-US" sz="1200" b="1" dirty="0"/>
              <a:t>进程内，</a:t>
            </a:r>
            <a:r>
              <a:rPr lang="en-US" altLang="zh-CN" sz="1200" b="1" dirty="0"/>
              <a:t>Admin Service</a:t>
            </a:r>
            <a:r>
              <a:rPr lang="zh-CN" altLang="en-US" sz="1200" b="1" dirty="0"/>
              <a:t>部署在同一台服务器的另一个</a:t>
            </a:r>
            <a:r>
              <a:rPr lang="en-US" altLang="zh-CN" sz="1200" b="1" dirty="0"/>
              <a:t>JVM</a:t>
            </a:r>
            <a:r>
              <a:rPr lang="zh-CN" altLang="en-US" sz="1200" b="1" dirty="0"/>
              <a:t>进程内</a:t>
            </a:r>
          </a:p>
          <a:p>
            <a:pPr marL="171450" indent="-171450">
              <a:buFont typeface="Wingdings" panose="05000000000000000000" pitchFamily="2" charset="2"/>
              <a:buChar char="l"/>
            </a:pPr>
            <a:r>
              <a:rPr lang="en-US" altLang="zh-CN" sz="1200" b="1" dirty="0" smtClean="0"/>
              <a:t>Meta </a:t>
            </a:r>
            <a:r>
              <a:rPr lang="en-US" altLang="zh-CN" sz="1200" b="1" dirty="0"/>
              <a:t>Server</a:t>
            </a:r>
            <a:r>
              <a:rPr lang="zh-CN" altLang="en-US" sz="1200" b="1" dirty="0"/>
              <a:t>、</a:t>
            </a:r>
            <a:r>
              <a:rPr lang="en-US" altLang="zh-CN" sz="1200" b="1" dirty="0" err="1"/>
              <a:t>Config</a:t>
            </a:r>
            <a:r>
              <a:rPr lang="en-US" altLang="zh-CN" sz="1200" b="1" dirty="0"/>
              <a:t> Service</a:t>
            </a:r>
            <a:r>
              <a:rPr lang="zh-CN" altLang="en-US" sz="1200" b="1" dirty="0"/>
              <a:t>和</a:t>
            </a:r>
            <a:r>
              <a:rPr lang="en-US" altLang="zh-CN" sz="1200" b="1" dirty="0"/>
              <a:t>Admin Service</a:t>
            </a:r>
            <a:r>
              <a:rPr lang="zh-CN" altLang="en-US" sz="1200" b="1" dirty="0"/>
              <a:t>在</a:t>
            </a:r>
            <a:r>
              <a:rPr lang="en-US" altLang="zh-CN" sz="1200" b="1" dirty="0"/>
              <a:t>DEV</a:t>
            </a:r>
            <a:r>
              <a:rPr lang="zh-CN" altLang="en-US" sz="1200" b="1" dirty="0"/>
              <a:t>、</a:t>
            </a:r>
            <a:r>
              <a:rPr lang="en-US" altLang="zh-CN" sz="1200" b="1" dirty="0"/>
              <a:t>SIT</a:t>
            </a:r>
            <a:r>
              <a:rPr lang="zh-CN" altLang="en-US" sz="1200" b="1" dirty="0"/>
              <a:t>、</a:t>
            </a:r>
            <a:r>
              <a:rPr lang="en-US" altLang="zh-CN" sz="1200" b="1" dirty="0"/>
              <a:t>UAT</a:t>
            </a:r>
            <a:r>
              <a:rPr lang="zh-CN" altLang="en-US" sz="1200" b="1" dirty="0"/>
              <a:t>、</a:t>
            </a:r>
            <a:r>
              <a:rPr lang="en-US" altLang="zh-CN" sz="1200" b="1" dirty="0"/>
              <a:t>PROD</a:t>
            </a:r>
            <a:r>
              <a:rPr lang="zh-CN" altLang="en-US" sz="1200" b="1" dirty="0"/>
              <a:t>等每个环境都单独部署，各自使用独立的数据库</a:t>
            </a:r>
          </a:p>
          <a:p>
            <a:pPr marL="171450" indent="-171450">
              <a:buFont typeface="Wingdings" panose="05000000000000000000" pitchFamily="2" charset="2"/>
              <a:buChar char="l"/>
            </a:pPr>
            <a:r>
              <a:rPr lang="en-US" altLang="zh-CN" sz="1200" b="1" dirty="0" smtClean="0"/>
              <a:t>Portal</a:t>
            </a:r>
            <a:r>
              <a:rPr lang="zh-CN" altLang="en-US" sz="1200" b="1" dirty="0"/>
              <a:t>服务部署在生产环境的机房，通过它来直接管理</a:t>
            </a:r>
            <a:r>
              <a:rPr lang="en-US" altLang="zh-CN" sz="1200" b="1" dirty="0"/>
              <a:t>DEV</a:t>
            </a:r>
            <a:r>
              <a:rPr lang="zh-CN" altLang="en-US" sz="1200" b="1" dirty="0"/>
              <a:t>、</a:t>
            </a:r>
            <a:r>
              <a:rPr lang="en-US" altLang="zh-CN" sz="1200" b="1" dirty="0"/>
              <a:t>SIT</a:t>
            </a:r>
            <a:r>
              <a:rPr lang="zh-CN" altLang="en-US" sz="1200" b="1" dirty="0"/>
              <a:t>、</a:t>
            </a:r>
            <a:r>
              <a:rPr lang="en-US" altLang="zh-CN" sz="1200" b="1" dirty="0"/>
              <a:t>UAT</a:t>
            </a:r>
            <a:r>
              <a:rPr lang="zh-CN" altLang="en-US" sz="1200" b="1" dirty="0"/>
              <a:t>、</a:t>
            </a:r>
            <a:r>
              <a:rPr lang="en-US" altLang="zh-CN" sz="1200" b="1" dirty="0"/>
              <a:t>PROD</a:t>
            </a:r>
            <a:r>
              <a:rPr lang="zh-CN" altLang="en-US" sz="1200" b="1" dirty="0"/>
              <a:t>等环境的配置。</a:t>
            </a:r>
          </a:p>
          <a:p>
            <a:pPr marL="171450" indent="-171450">
              <a:buFont typeface="Wingdings" panose="05000000000000000000" pitchFamily="2" charset="2"/>
              <a:buChar char="l"/>
            </a:pPr>
            <a:r>
              <a:rPr lang="zh-CN" altLang="en-US" sz="1200" b="1" dirty="0" smtClean="0"/>
              <a:t>本</a:t>
            </a:r>
            <a:r>
              <a:rPr lang="zh-CN" altLang="en-US" sz="1200" b="1" dirty="0"/>
              <a:t>平台布署了两套</a:t>
            </a:r>
            <a:r>
              <a:rPr lang="en-US" altLang="zh-CN" sz="1200" b="1" dirty="0"/>
              <a:t>Portal</a:t>
            </a:r>
            <a:r>
              <a:rPr lang="zh-CN" altLang="en-US" sz="1200" b="1" dirty="0"/>
              <a:t>服务，四套配置中心服务</a:t>
            </a:r>
          </a:p>
          <a:p>
            <a:pPr marL="360000" lvl="1" indent="-171450">
              <a:lnSpc>
                <a:spcPct val="130000"/>
              </a:lnSpc>
              <a:buFont typeface="Wingdings" panose="05000000000000000000" pitchFamily="2" charset="2"/>
              <a:buChar char="l"/>
            </a:pPr>
            <a:r>
              <a:rPr lang="zh-CN" altLang="en-US" sz="1200" b="1" dirty="0" smtClean="0">
                <a:latin typeface="思源黑体 CN Normal" panose="020B0400000000000000" pitchFamily="34" charset="-122"/>
                <a:ea typeface="思源黑体 CN Normal" panose="020B0400000000000000" pitchFamily="34" charset="-122"/>
              </a:rPr>
              <a:t>风神</a:t>
            </a:r>
            <a:r>
              <a:rPr lang="zh-CN" altLang="en-US" sz="1200" b="1" dirty="0">
                <a:latin typeface="思源黑体 CN Normal" panose="020B0400000000000000" pitchFamily="34" charset="-122"/>
                <a:ea typeface="思源黑体 CN Normal" panose="020B0400000000000000" pitchFamily="34" charset="-122"/>
              </a:rPr>
              <a:t>机房布署</a:t>
            </a:r>
            <a:r>
              <a:rPr lang="en-US" altLang="zh-CN" sz="1200" b="1" dirty="0">
                <a:latin typeface="思源黑体 CN Normal" panose="020B0400000000000000" pitchFamily="34" charset="-122"/>
                <a:ea typeface="思源黑体 CN Normal" panose="020B0400000000000000" pitchFamily="34" charset="-122"/>
              </a:rPr>
              <a:t>DEV</a:t>
            </a:r>
            <a:r>
              <a:rPr lang="zh-CN" altLang="en-US" sz="1200" b="1" dirty="0">
                <a:latin typeface="思源黑体 CN Normal" panose="020B0400000000000000" pitchFamily="34" charset="-122"/>
                <a:ea typeface="思源黑体 CN Normal" panose="020B0400000000000000" pitchFamily="34" charset="-122"/>
              </a:rPr>
              <a:t>与</a:t>
            </a:r>
            <a:r>
              <a:rPr lang="en-US" altLang="zh-CN" sz="1200" b="1" dirty="0">
                <a:latin typeface="思源黑体 CN Normal" panose="020B0400000000000000" pitchFamily="34" charset="-122"/>
                <a:ea typeface="思源黑体 CN Normal" panose="020B0400000000000000" pitchFamily="34" charset="-122"/>
              </a:rPr>
              <a:t>SIT</a:t>
            </a:r>
            <a:r>
              <a:rPr lang="zh-CN" altLang="en-US" sz="1200" b="1" dirty="0">
                <a:latin typeface="思源黑体 CN Normal" panose="020B0400000000000000" pitchFamily="34" charset="-122"/>
                <a:ea typeface="思源黑体 CN Normal" panose="020B0400000000000000" pitchFamily="34" charset="-122"/>
              </a:rPr>
              <a:t>环境的配置中心服务，同时在</a:t>
            </a:r>
            <a:r>
              <a:rPr lang="en-US" altLang="zh-CN" sz="1200" b="1" dirty="0">
                <a:latin typeface="思源黑体 CN Normal" panose="020B0400000000000000" pitchFamily="34" charset="-122"/>
                <a:ea typeface="思源黑体 CN Normal" panose="020B0400000000000000" pitchFamily="34" charset="-122"/>
              </a:rPr>
              <a:t>SIT</a:t>
            </a:r>
            <a:r>
              <a:rPr lang="zh-CN" altLang="en-US" sz="1200" b="1" dirty="0">
                <a:latin typeface="思源黑体 CN Normal" panose="020B0400000000000000" pitchFamily="34" charset="-122"/>
                <a:ea typeface="思源黑体 CN Normal" panose="020B0400000000000000" pitchFamily="34" charset="-122"/>
              </a:rPr>
              <a:t>环境布署</a:t>
            </a:r>
            <a:r>
              <a:rPr lang="en-US" altLang="zh-CN" sz="1200" b="1" dirty="0">
                <a:latin typeface="思源黑体 CN Normal" panose="020B0400000000000000" pitchFamily="34" charset="-122"/>
                <a:ea typeface="思源黑体 CN Normal" panose="020B0400000000000000" pitchFamily="34" charset="-122"/>
              </a:rPr>
              <a:t>Portal</a:t>
            </a:r>
            <a:r>
              <a:rPr lang="zh-CN" altLang="en-US" sz="1200" b="1" dirty="0">
                <a:latin typeface="思源黑体 CN Normal" panose="020B0400000000000000" pitchFamily="34" charset="-122"/>
                <a:ea typeface="思源黑体 CN Normal" panose="020B0400000000000000" pitchFamily="34" charset="-122"/>
              </a:rPr>
              <a:t>服务进行管理</a:t>
            </a:r>
          </a:p>
          <a:p>
            <a:pPr marL="360000" lvl="1" indent="-171450">
              <a:lnSpc>
                <a:spcPct val="130000"/>
              </a:lnSpc>
              <a:buFont typeface="Wingdings" panose="05000000000000000000" pitchFamily="2" charset="2"/>
              <a:buChar char="l"/>
            </a:pPr>
            <a:r>
              <a:rPr lang="zh-CN" altLang="en-US" sz="1200" b="1" dirty="0" smtClean="0">
                <a:latin typeface="思源黑体 CN Normal" panose="020B0400000000000000" pitchFamily="34" charset="-122"/>
                <a:ea typeface="思源黑体 CN Normal" panose="020B0400000000000000" pitchFamily="34" charset="-122"/>
              </a:rPr>
              <a:t>云</a:t>
            </a:r>
            <a:r>
              <a:rPr lang="zh-CN" altLang="en-US" sz="1200" b="1" dirty="0">
                <a:latin typeface="思源黑体 CN Normal" panose="020B0400000000000000" pitchFamily="34" charset="-122"/>
                <a:ea typeface="思源黑体 CN Normal" panose="020B0400000000000000" pitchFamily="34" charset="-122"/>
              </a:rPr>
              <a:t>机房布署</a:t>
            </a:r>
            <a:r>
              <a:rPr lang="en-US" altLang="zh-CN" sz="1200" b="1" dirty="0">
                <a:latin typeface="思源黑体 CN Normal" panose="020B0400000000000000" pitchFamily="34" charset="-122"/>
                <a:ea typeface="思源黑体 CN Normal" panose="020B0400000000000000" pitchFamily="34" charset="-122"/>
              </a:rPr>
              <a:t>UAT</a:t>
            </a:r>
            <a:r>
              <a:rPr lang="zh-CN" altLang="en-US" sz="1200" b="1" dirty="0">
                <a:latin typeface="思源黑体 CN Normal" panose="020B0400000000000000" pitchFamily="34" charset="-122"/>
                <a:ea typeface="思源黑体 CN Normal" panose="020B0400000000000000" pitchFamily="34" charset="-122"/>
              </a:rPr>
              <a:t>与</a:t>
            </a:r>
            <a:r>
              <a:rPr lang="en-US" altLang="zh-CN" sz="1200" b="1" dirty="0">
                <a:latin typeface="思源黑体 CN Normal" panose="020B0400000000000000" pitchFamily="34" charset="-122"/>
                <a:ea typeface="思源黑体 CN Normal" panose="020B0400000000000000" pitchFamily="34" charset="-122"/>
              </a:rPr>
              <a:t>PROD</a:t>
            </a:r>
            <a:r>
              <a:rPr lang="zh-CN" altLang="en-US" sz="1200" b="1" dirty="0">
                <a:latin typeface="思源黑体 CN Normal" panose="020B0400000000000000" pitchFamily="34" charset="-122"/>
                <a:ea typeface="思源黑体 CN Normal" panose="020B0400000000000000" pitchFamily="34" charset="-122"/>
              </a:rPr>
              <a:t>环境的配置中心服务，同时在</a:t>
            </a:r>
            <a:r>
              <a:rPr lang="en-US" altLang="zh-CN" sz="1200" b="1" dirty="0">
                <a:latin typeface="思源黑体 CN Normal" panose="020B0400000000000000" pitchFamily="34" charset="-122"/>
                <a:ea typeface="思源黑体 CN Normal" panose="020B0400000000000000" pitchFamily="34" charset="-122"/>
              </a:rPr>
              <a:t>PROD</a:t>
            </a:r>
            <a:r>
              <a:rPr lang="zh-CN" altLang="en-US" sz="1200" b="1" dirty="0">
                <a:latin typeface="思源黑体 CN Normal" panose="020B0400000000000000" pitchFamily="34" charset="-122"/>
                <a:ea typeface="思源黑体 CN Normal" panose="020B0400000000000000" pitchFamily="34" charset="-122"/>
              </a:rPr>
              <a:t>环境布署</a:t>
            </a:r>
            <a:r>
              <a:rPr lang="en-US" altLang="zh-CN" sz="1200" b="1" dirty="0">
                <a:latin typeface="思源黑体 CN Normal" panose="020B0400000000000000" pitchFamily="34" charset="-122"/>
                <a:ea typeface="思源黑体 CN Normal" panose="020B0400000000000000" pitchFamily="34" charset="-122"/>
              </a:rPr>
              <a:t>Portal</a:t>
            </a:r>
            <a:r>
              <a:rPr lang="zh-CN" altLang="en-US" sz="1200" b="1" dirty="0">
                <a:latin typeface="思源黑体 CN Normal" panose="020B0400000000000000" pitchFamily="34" charset="-122"/>
                <a:ea typeface="思源黑体 CN Normal" panose="020B0400000000000000" pitchFamily="34" charset="-122"/>
              </a:rPr>
              <a:t>服务进行</a:t>
            </a:r>
            <a:r>
              <a:rPr lang="zh-CN" altLang="en-US" sz="1200" b="1" dirty="0" smtClean="0">
                <a:latin typeface="思源黑体 CN Normal" panose="020B0400000000000000" pitchFamily="34" charset="-122"/>
                <a:ea typeface="思源黑体 CN Normal" panose="020B0400000000000000" pitchFamily="34" charset="-122"/>
              </a:rPr>
              <a:t>管理</a:t>
            </a:r>
            <a:endParaRPr lang="zh-CN" altLang="en-US" sz="1800" b="1" dirty="0">
              <a:latin typeface="思源黑体 CN Normal" panose="020B0400000000000000" pitchFamily="34" charset="-122"/>
              <a:ea typeface="思源黑体 CN Normal" panose="020B0400000000000000"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947" y="82047"/>
            <a:ext cx="6385803" cy="6711860"/>
          </a:xfrm>
          <a:prstGeom prst="rect">
            <a:avLst/>
          </a:prstGeom>
          <a:ln>
            <a:solidFill>
              <a:schemeClr val="bg1">
                <a:lumMod val="85000"/>
              </a:schemeClr>
            </a:solidFill>
          </a:ln>
        </p:spPr>
      </p:pic>
    </p:spTree>
    <p:extLst>
      <p:ext uri="{BB962C8B-B14F-4D97-AF65-F5344CB8AC3E}">
        <p14:creationId xmlns:p14="http://schemas.microsoft.com/office/powerpoint/2010/main" val="1685472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最佳实践</a:t>
            </a:r>
          </a:p>
        </p:txBody>
      </p:sp>
      <p:sp>
        <p:nvSpPr>
          <p:cNvPr id="3" name="副标题 2"/>
          <p:cNvSpPr>
            <a:spLocks noGrp="1"/>
          </p:cNvSpPr>
          <p:nvPr>
            <p:ph type="subTitle" idx="1"/>
          </p:nvPr>
        </p:nvSpPr>
        <p:spPr>
          <a:xfrm>
            <a:off x="674965" y="1014946"/>
            <a:ext cx="4777251" cy="453650"/>
          </a:xfrm>
        </p:spPr>
        <p:txBody>
          <a:bodyPr/>
          <a:lstStyle/>
          <a:p>
            <a:r>
              <a:rPr lang="zh-CN" altLang="en-US" b="1" dirty="0"/>
              <a:t>客户端</a:t>
            </a:r>
            <a:r>
              <a:rPr lang="zh-CN" altLang="en-US" b="1" dirty="0" smtClean="0"/>
              <a:t>设计</a:t>
            </a:r>
            <a:endParaRPr lang="zh-CN" altLang="en-US"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1613152"/>
            <a:ext cx="9210675" cy="4486275"/>
          </a:xfrm>
          <a:prstGeom prst="rect">
            <a:avLst/>
          </a:prstGeom>
        </p:spPr>
      </p:pic>
    </p:spTree>
    <p:extLst>
      <p:ext uri="{BB962C8B-B14F-4D97-AF65-F5344CB8AC3E}">
        <p14:creationId xmlns:p14="http://schemas.microsoft.com/office/powerpoint/2010/main" val="2194523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最佳实践</a:t>
            </a:r>
          </a:p>
        </p:txBody>
      </p:sp>
      <p:sp>
        <p:nvSpPr>
          <p:cNvPr id="3" name="副标题 2"/>
          <p:cNvSpPr>
            <a:spLocks noGrp="1"/>
          </p:cNvSpPr>
          <p:nvPr>
            <p:ph type="subTitle" idx="1"/>
          </p:nvPr>
        </p:nvSpPr>
        <p:spPr>
          <a:xfrm>
            <a:off x="461321" y="780465"/>
            <a:ext cx="11169506" cy="5295296"/>
          </a:xfrm>
        </p:spPr>
        <p:txBody>
          <a:bodyPr/>
          <a:lstStyle/>
          <a:p>
            <a:r>
              <a:rPr lang="zh-CN" altLang="en-US" dirty="0"/>
              <a:t>上图简要描述了</a:t>
            </a:r>
            <a:r>
              <a:rPr lang="en-US" altLang="zh-CN" dirty="0"/>
              <a:t>Apollo</a:t>
            </a:r>
            <a:r>
              <a:rPr lang="zh-CN" altLang="en-US" dirty="0"/>
              <a:t>客户端的实现</a:t>
            </a:r>
            <a:r>
              <a:rPr lang="zh-CN" altLang="en-US" dirty="0" smtClean="0"/>
              <a:t>原理</a:t>
            </a:r>
            <a:endParaRPr lang="en-US" altLang="zh-CN" dirty="0" smtClean="0"/>
          </a:p>
          <a:p>
            <a:pPr marL="285750" indent="-285750">
              <a:buFont typeface="Wingdings" panose="05000000000000000000" pitchFamily="2" charset="2"/>
              <a:buChar char="l"/>
            </a:pPr>
            <a:r>
              <a:rPr lang="zh-CN" altLang="en-US" sz="1600" dirty="0" smtClean="0"/>
              <a:t>客户端</a:t>
            </a:r>
            <a:r>
              <a:rPr lang="zh-CN" altLang="en-US" sz="1600" dirty="0"/>
              <a:t>和服务端保持了一个长连接，从而能第一时间获得配置更新的推送。</a:t>
            </a:r>
          </a:p>
          <a:p>
            <a:pPr marL="285750" indent="-285750">
              <a:buFont typeface="Wingdings" panose="05000000000000000000" pitchFamily="2" charset="2"/>
              <a:buChar char="l"/>
            </a:pPr>
            <a:r>
              <a:rPr lang="zh-CN" altLang="en-US" sz="1600" dirty="0" smtClean="0"/>
              <a:t>客户端</a:t>
            </a:r>
            <a:r>
              <a:rPr lang="zh-CN" altLang="en-US" sz="1600" dirty="0"/>
              <a:t>还会每隔</a:t>
            </a:r>
            <a:r>
              <a:rPr lang="en-US" altLang="zh-CN" sz="1600" dirty="0"/>
              <a:t>5</a:t>
            </a:r>
            <a:r>
              <a:rPr lang="zh-CN" altLang="en-US" sz="1600" dirty="0"/>
              <a:t>分钟定时从</a:t>
            </a:r>
            <a:r>
              <a:rPr lang="en-US" altLang="zh-CN" sz="1600" dirty="0"/>
              <a:t>Apollo</a:t>
            </a:r>
            <a:r>
              <a:rPr lang="zh-CN" altLang="en-US" sz="1600" dirty="0"/>
              <a:t>配置中心服务端拉取应用的最新配置。</a:t>
            </a:r>
          </a:p>
          <a:p>
            <a:pPr marL="285750" indent="-285750">
              <a:buFont typeface="Wingdings" panose="05000000000000000000" pitchFamily="2" charset="2"/>
              <a:buChar char="l"/>
            </a:pPr>
            <a:r>
              <a:rPr lang="zh-CN" altLang="en-US" sz="1600" dirty="0" smtClean="0"/>
              <a:t>客户端</a:t>
            </a:r>
            <a:r>
              <a:rPr lang="zh-CN" altLang="en-US" sz="1600" dirty="0"/>
              <a:t>从</a:t>
            </a:r>
            <a:r>
              <a:rPr lang="en-US" altLang="zh-CN" sz="1600" dirty="0"/>
              <a:t>Apollo</a:t>
            </a:r>
            <a:r>
              <a:rPr lang="zh-CN" altLang="en-US" sz="1600" dirty="0"/>
              <a:t>配置中心服务端获取到应用的最新配置后，会保存在内存中</a:t>
            </a:r>
          </a:p>
          <a:p>
            <a:pPr marL="285750" indent="-285750">
              <a:buFont typeface="Wingdings" panose="05000000000000000000" pitchFamily="2" charset="2"/>
              <a:buChar char="l"/>
            </a:pPr>
            <a:r>
              <a:rPr lang="zh-CN" altLang="en-US" sz="1600" dirty="0" smtClean="0"/>
              <a:t>客户端</a:t>
            </a:r>
            <a:r>
              <a:rPr lang="zh-CN" altLang="en-US" sz="1600" dirty="0"/>
              <a:t>会把从服务端获取到的配置在本地文件系统缓存一份，在遇到服务不可用，或网络不通的时候，依然能从本地</a:t>
            </a:r>
            <a:r>
              <a:rPr lang="zh-CN" altLang="en-US" sz="1600" dirty="0" smtClean="0"/>
              <a:t>恢复。配置</a:t>
            </a:r>
            <a:r>
              <a:rPr lang="zh-CN" altLang="en-US" sz="1600" dirty="0"/>
              <a:t>本地缓存路径默认位于以下路径</a:t>
            </a:r>
          </a:p>
          <a:p>
            <a:pPr marL="720000" lvl="1" indent="-285750">
              <a:lnSpc>
                <a:spcPct val="130000"/>
              </a:lnSpc>
              <a:buFont typeface="Wingdings" panose="05000000000000000000" pitchFamily="2" charset="2"/>
              <a:buChar char="l"/>
            </a:pPr>
            <a:r>
              <a:rPr lang="en-US" altLang="zh-CN" sz="1600" dirty="0" smtClean="0">
                <a:latin typeface="思源黑体 CN Normal" panose="020B0400000000000000" pitchFamily="34" charset="-122"/>
                <a:ea typeface="思源黑体 CN Normal" panose="020B0400000000000000" pitchFamily="34" charset="-122"/>
              </a:rPr>
              <a:t>Mac/Linux</a:t>
            </a:r>
            <a:r>
              <a:rPr lang="en-US" altLang="zh-CN" sz="1600" dirty="0">
                <a:latin typeface="思源黑体 CN Normal" panose="020B0400000000000000" pitchFamily="34" charset="-122"/>
                <a:ea typeface="思源黑体 CN Normal" panose="020B0400000000000000" pitchFamily="34" charset="-122"/>
              </a:rPr>
              <a:t>: /opt/data/{</a:t>
            </a:r>
            <a:r>
              <a:rPr lang="en-US" altLang="zh-CN" sz="1600" dirty="0" err="1">
                <a:latin typeface="思源黑体 CN Normal" panose="020B0400000000000000" pitchFamily="34" charset="-122"/>
                <a:ea typeface="思源黑体 CN Normal" panose="020B0400000000000000" pitchFamily="34" charset="-122"/>
              </a:rPr>
              <a:t>appId</a:t>
            </a:r>
            <a:r>
              <a:rPr lang="en-US" altLang="zh-CN" sz="1600" dirty="0">
                <a:latin typeface="思源黑体 CN Normal" panose="020B0400000000000000" pitchFamily="34" charset="-122"/>
                <a:ea typeface="思源黑体 CN Normal" panose="020B0400000000000000" pitchFamily="34" charset="-122"/>
              </a:rPr>
              <a:t>}/</a:t>
            </a:r>
            <a:r>
              <a:rPr lang="en-US" altLang="zh-CN" sz="1600" dirty="0" err="1">
                <a:latin typeface="思源黑体 CN Normal" panose="020B0400000000000000" pitchFamily="34" charset="-122"/>
                <a:ea typeface="思源黑体 CN Normal" panose="020B0400000000000000" pitchFamily="34" charset="-122"/>
              </a:rPr>
              <a:t>config</a:t>
            </a:r>
            <a:r>
              <a:rPr lang="en-US" altLang="zh-CN" sz="1600" dirty="0">
                <a:latin typeface="思源黑体 CN Normal" panose="020B0400000000000000" pitchFamily="34" charset="-122"/>
                <a:ea typeface="思源黑体 CN Normal" panose="020B0400000000000000" pitchFamily="34" charset="-122"/>
              </a:rPr>
              <a:t>-cache</a:t>
            </a:r>
          </a:p>
          <a:p>
            <a:pPr marL="720000" lvl="1" indent="-285750">
              <a:lnSpc>
                <a:spcPct val="130000"/>
              </a:lnSpc>
              <a:buFont typeface="Wingdings" panose="05000000000000000000" pitchFamily="2" charset="2"/>
              <a:buChar char="l"/>
            </a:pPr>
            <a:r>
              <a:rPr lang="en-US" altLang="zh-CN" sz="1600" dirty="0" smtClean="0">
                <a:latin typeface="思源黑体 CN Normal" panose="020B0400000000000000" pitchFamily="34" charset="-122"/>
                <a:ea typeface="思源黑体 CN Normal" panose="020B0400000000000000" pitchFamily="34" charset="-122"/>
              </a:rPr>
              <a:t>Windows</a:t>
            </a:r>
            <a:r>
              <a:rPr lang="en-US" altLang="zh-CN" sz="1600" dirty="0">
                <a:latin typeface="思源黑体 CN Normal" panose="020B0400000000000000" pitchFamily="34" charset="-122"/>
                <a:ea typeface="思源黑体 CN Normal" panose="020B0400000000000000" pitchFamily="34" charset="-122"/>
              </a:rPr>
              <a:t>: C:/opt/data/{appId}/config-cache</a:t>
            </a:r>
          </a:p>
          <a:p>
            <a:pPr marL="285750" indent="-285750">
              <a:buFont typeface="Wingdings" panose="05000000000000000000" pitchFamily="2" charset="2"/>
              <a:buChar char="l"/>
            </a:pPr>
            <a:r>
              <a:rPr lang="zh-CN" altLang="en-US" sz="1600" dirty="0" smtClean="0"/>
              <a:t>本地</a:t>
            </a:r>
            <a:r>
              <a:rPr lang="zh-CN" altLang="en-US" sz="1600" dirty="0"/>
              <a:t>配置文件会以</a:t>
            </a:r>
            <a:r>
              <a:rPr lang="en-US" altLang="zh-CN" sz="1600" dirty="0"/>
              <a:t>{</a:t>
            </a:r>
            <a:r>
              <a:rPr lang="en-US" altLang="zh-CN" sz="1600" dirty="0" err="1"/>
              <a:t>appId</a:t>
            </a:r>
            <a:r>
              <a:rPr lang="en-US" altLang="zh-CN" sz="1600" dirty="0"/>
              <a:t>}+{cluster}+{namespace}.properties</a:t>
            </a:r>
            <a:r>
              <a:rPr lang="zh-CN" altLang="en-US" sz="1600" dirty="0"/>
              <a:t>格式放置于本地缓存路径下</a:t>
            </a:r>
          </a:p>
          <a:p>
            <a:pPr marL="720000" lvl="1" indent="-285750">
              <a:lnSpc>
                <a:spcPct val="130000"/>
              </a:lnSpc>
              <a:buFont typeface="Wingdings" panose="05000000000000000000" pitchFamily="2" charset="2"/>
              <a:buChar char="l"/>
            </a:pPr>
            <a:r>
              <a:rPr lang="en-US" altLang="zh-CN" sz="1600" dirty="0" err="1" smtClean="0">
                <a:latin typeface="思源黑体 CN Normal" panose="020B0400000000000000" pitchFamily="34" charset="-122"/>
                <a:ea typeface="思源黑体 CN Normal" panose="020B0400000000000000" pitchFamily="34" charset="-122"/>
              </a:rPr>
              <a:t>appId</a:t>
            </a:r>
            <a:r>
              <a:rPr lang="zh-CN" altLang="en-US" sz="1600" dirty="0">
                <a:latin typeface="思源黑体 CN Normal" panose="020B0400000000000000" pitchFamily="34" charset="-122"/>
                <a:ea typeface="思源黑体 CN Normal" panose="020B0400000000000000" pitchFamily="34" charset="-122"/>
              </a:rPr>
              <a:t>就是应用自己的</a:t>
            </a:r>
            <a:r>
              <a:rPr lang="en-US" altLang="zh-CN" sz="1600" dirty="0" err="1">
                <a:latin typeface="思源黑体 CN Normal" panose="020B0400000000000000" pitchFamily="34" charset="-122"/>
                <a:ea typeface="思源黑体 CN Normal" panose="020B0400000000000000" pitchFamily="34" charset="-122"/>
              </a:rPr>
              <a:t>appId</a:t>
            </a:r>
            <a:r>
              <a:rPr lang="zh-CN" altLang="en-US" sz="1600" dirty="0">
                <a:latin typeface="思源黑体 CN Normal" panose="020B0400000000000000" pitchFamily="34" charset="-122"/>
                <a:ea typeface="思源黑体 CN Normal" panose="020B0400000000000000" pitchFamily="34" charset="-122"/>
              </a:rPr>
              <a:t>，如</a:t>
            </a:r>
            <a:r>
              <a:rPr lang="en-US" altLang="zh-CN" sz="1600" dirty="0">
                <a:latin typeface="思源黑体 CN Normal" panose="020B0400000000000000" pitchFamily="34" charset="-122"/>
                <a:ea typeface="思源黑体 CN Normal" panose="020B0400000000000000" pitchFamily="34" charset="-122"/>
              </a:rPr>
              <a:t>100004458</a:t>
            </a:r>
          </a:p>
          <a:p>
            <a:pPr marL="720000" lvl="1" indent="-285750">
              <a:lnSpc>
                <a:spcPct val="130000"/>
              </a:lnSpc>
              <a:buFont typeface="Wingdings" panose="05000000000000000000" pitchFamily="2" charset="2"/>
              <a:buChar char="l"/>
            </a:pPr>
            <a:r>
              <a:rPr lang="en-US" altLang="zh-CN" sz="1600" dirty="0" smtClean="0">
                <a:latin typeface="思源黑体 CN Normal" panose="020B0400000000000000" pitchFamily="34" charset="-122"/>
                <a:ea typeface="思源黑体 CN Normal" panose="020B0400000000000000" pitchFamily="34" charset="-122"/>
              </a:rPr>
              <a:t>cluster</a:t>
            </a:r>
            <a:r>
              <a:rPr lang="zh-CN" altLang="en-US" sz="1600" dirty="0">
                <a:latin typeface="思源黑体 CN Normal" panose="020B0400000000000000" pitchFamily="34" charset="-122"/>
                <a:ea typeface="思源黑体 CN Normal" panose="020B0400000000000000" pitchFamily="34" charset="-122"/>
              </a:rPr>
              <a:t>就是应用使用的集群，一般在本地模式下没有做过配置的话，就是</a:t>
            </a:r>
            <a:r>
              <a:rPr lang="en-US" altLang="zh-CN" sz="1600" dirty="0">
                <a:latin typeface="思源黑体 CN Normal" panose="020B0400000000000000" pitchFamily="34" charset="-122"/>
                <a:ea typeface="思源黑体 CN Normal" panose="020B0400000000000000" pitchFamily="34" charset="-122"/>
              </a:rPr>
              <a:t>default</a:t>
            </a:r>
          </a:p>
          <a:p>
            <a:pPr marL="720000" lvl="1" indent="-285750">
              <a:lnSpc>
                <a:spcPct val="130000"/>
              </a:lnSpc>
              <a:buFont typeface="Wingdings" panose="05000000000000000000" pitchFamily="2" charset="2"/>
              <a:buChar char="l"/>
            </a:pPr>
            <a:r>
              <a:rPr lang="en-US" altLang="zh-CN" sz="1600" dirty="0" smtClean="0">
                <a:latin typeface="思源黑体 CN Normal" panose="020B0400000000000000" pitchFamily="34" charset="-122"/>
                <a:ea typeface="思源黑体 CN Normal" panose="020B0400000000000000" pitchFamily="34" charset="-122"/>
              </a:rPr>
              <a:t>namespace</a:t>
            </a:r>
            <a:r>
              <a:rPr lang="zh-CN" altLang="en-US" sz="1600" dirty="0">
                <a:latin typeface="思源黑体 CN Normal" panose="020B0400000000000000" pitchFamily="34" charset="-122"/>
                <a:ea typeface="思源黑体 CN Normal" panose="020B0400000000000000" pitchFamily="34" charset="-122"/>
              </a:rPr>
              <a:t>就是应用使用的配置</a:t>
            </a:r>
            <a:r>
              <a:rPr lang="en-US" altLang="zh-CN" sz="1600" dirty="0">
                <a:latin typeface="思源黑体 CN Normal" panose="020B0400000000000000" pitchFamily="34" charset="-122"/>
                <a:ea typeface="思源黑体 CN Normal" panose="020B0400000000000000" pitchFamily="34" charset="-122"/>
              </a:rPr>
              <a:t>namespace</a:t>
            </a:r>
            <a:r>
              <a:rPr lang="zh-CN" altLang="en-US" sz="1600" dirty="0">
                <a:latin typeface="思源黑体 CN Normal" panose="020B0400000000000000" pitchFamily="34" charset="-122"/>
                <a:ea typeface="思源黑体 CN Normal" panose="020B0400000000000000" pitchFamily="34" charset="-122"/>
              </a:rPr>
              <a:t>。一般情况下，一个项目将同时使用三个命名空间：</a:t>
            </a:r>
            <a:r>
              <a:rPr lang="en-US" altLang="zh-CN" sz="1600" dirty="0">
                <a:latin typeface="思源黑体 CN Normal" panose="020B0400000000000000" pitchFamily="34" charset="-122"/>
                <a:ea typeface="思源黑体 CN Normal" panose="020B0400000000000000" pitchFamily="34" charset="-122"/>
              </a:rPr>
              <a:t>application-local</a:t>
            </a:r>
            <a:r>
              <a:rPr lang="zh-CN" altLang="en-US" sz="1600" dirty="0">
                <a:latin typeface="思源黑体 CN Normal" panose="020B0400000000000000" pitchFamily="34" charset="-122"/>
                <a:ea typeface="思源黑体 CN Normal" panose="020B0400000000000000" pitchFamily="34" charset="-122"/>
              </a:rPr>
              <a:t>，</a:t>
            </a:r>
            <a:r>
              <a:rPr lang="en-US" altLang="zh-CN" sz="1600" dirty="0">
                <a:latin typeface="思源黑体 CN Normal" panose="020B0400000000000000" pitchFamily="34" charset="-122"/>
                <a:ea typeface="思源黑体 CN Normal" panose="020B0400000000000000" pitchFamily="34" charset="-122"/>
              </a:rPr>
              <a:t>application</a:t>
            </a:r>
            <a:r>
              <a:rPr lang="zh-CN" altLang="en-US" sz="1600" dirty="0">
                <a:latin typeface="思源黑体 CN Normal" panose="020B0400000000000000" pitchFamily="34" charset="-122"/>
                <a:ea typeface="思源黑体 CN Normal" panose="020B0400000000000000" pitchFamily="34" charset="-122"/>
              </a:rPr>
              <a:t>，</a:t>
            </a:r>
            <a:r>
              <a:rPr lang="en-US" altLang="zh-CN" sz="1600" dirty="0" smtClean="0">
                <a:latin typeface="思源黑体 CN Normal" panose="020B0400000000000000" pitchFamily="34" charset="-122"/>
                <a:ea typeface="思源黑体 CN Normal" panose="020B0400000000000000" pitchFamily="34" charset="-122"/>
              </a:rPr>
              <a:t>framework</a:t>
            </a:r>
            <a:endParaRPr lang="zh-CN" altLang="en-US" sz="18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3243386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最佳实践</a:t>
            </a:r>
          </a:p>
        </p:txBody>
      </p:sp>
      <p:sp>
        <p:nvSpPr>
          <p:cNvPr id="3" name="副标题 2"/>
          <p:cNvSpPr>
            <a:spLocks noGrp="1"/>
          </p:cNvSpPr>
          <p:nvPr>
            <p:ph type="subTitle" idx="1"/>
          </p:nvPr>
        </p:nvSpPr>
        <p:spPr>
          <a:xfrm>
            <a:off x="674965" y="1036839"/>
            <a:ext cx="11160960" cy="3294235"/>
          </a:xfrm>
        </p:spPr>
        <p:txBody>
          <a:bodyPr/>
          <a:lstStyle/>
          <a:p>
            <a:r>
              <a:rPr lang="zh-CN" altLang="en-US" dirty="0"/>
              <a:t>老系统</a:t>
            </a:r>
            <a:r>
              <a:rPr lang="zh-CN" altLang="en-US" dirty="0" smtClean="0"/>
              <a:t>使用</a:t>
            </a:r>
            <a:r>
              <a:rPr lang="en-US" altLang="zh-CN" dirty="0" smtClean="0"/>
              <a:t>Apollo</a:t>
            </a:r>
          </a:p>
          <a:p>
            <a:pPr marL="342900" indent="-342900">
              <a:buFont typeface="Wingdings" panose="05000000000000000000" pitchFamily="2" charset="2"/>
              <a:buChar char="l"/>
            </a:pPr>
            <a:r>
              <a:rPr lang="zh-CN" altLang="en-US" sz="1800" dirty="0" smtClean="0"/>
              <a:t>更新</a:t>
            </a:r>
            <a:r>
              <a:rPr lang="zh-CN" altLang="en-US" sz="1800" dirty="0"/>
              <a:t>到平台最新版本</a:t>
            </a:r>
          </a:p>
          <a:p>
            <a:pPr marL="342900" indent="-342900">
              <a:buFont typeface="Wingdings" panose="05000000000000000000" pitchFamily="2" charset="2"/>
              <a:buChar char="l"/>
            </a:pPr>
            <a:r>
              <a:rPr lang="zh-CN" altLang="en-US" sz="1800" dirty="0" smtClean="0"/>
              <a:t>配置文件</a:t>
            </a:r>
            <a:r>
              <a:rPr lang="zh-CN" altLang="en-US" sz="1800" dirty="0"/>
              <a:t>中添加以下配置开启使用 </a:t>
            </a:r>
            <a:r>
              <a:rPr lang="en-US" altLang="zh-CN" sz="1800" dirty="0" err="1"/>
              <a:t>apollo</a:t>
            </a:r>
            <a:endParaRPr lang="en-US" altLang="zh-CN" sz="1800" dirty="0"/>
          </a:p>
          <a:p>
            <a:pPr marL="342900" indent="-342900">
              <a:buFont typeface="Wingdings" panose="05000000000000000000" pitchFamily="2" charset="2"/>
              <a:buChar char="l"/>
            </a:pPr>
            <a:r>
              <a:rPr lang="zh-CN" altLang="en-US" sz="1800" dirty="0" smtClean="0"/>
              <a:t>项目</a:t>
            </a:r>
            <a:r>
              <a:rPr lang="zh-CN" altLang="en-US" sz="1800" dirty="0"/>
              <a:t>中添加</a:t>
            </a:r>
            <a:r>
              <a:rPr lang="en-US" altLang="zh-CN" sz="1800" dirty="0" err="1"/>
              <a:t>apollo</a:t>
            </a:r>
            <a:r>
              <a:rPr lang="zh-CN" altLang="en-US" sz="1800" dirty="0"/>
              <a:t>所需的配置文件</a:t>
            </a:r>
          </a:p>
          <a:p>
            <a:pPr marL="1028700" lvl="1" indent="-342900">
              <a:lnSpc>
                <a:spcPct val="130000"/>
              </a:lnSpc>
              <a:buFont typeface="Wingdings" panose="05000000000000000000" pitchFamily="2" charset="2"/>
              <a:buChar char="l"/>
            </a:pPr>
            <a:r>
              <a:rPr lang="zh-CN" altLang="en-US" sz="1800" dirty="0" smtClean="0">
                <a:latin typeface="思源黑体 CN Normal" panose="020B0400000000000000" pitchFamily="34" charset="-122"/>
                <a:ea typeface="思源黑体 CN Normal" panose="020B0400000000000000" pitchFamily="34" charset="-122"/>
              </a:rPr>
              <a:t>在</a:t>
            </a:r>
            <a:r>
              <a:rPr lang="en-US" altLang="zh-CN" sz="1800" dirty="0">
                <a:latin typeface="思源黑体 CN Normal" panose="020B0400000000000000" pitchFamily="34" charset="-122"/>
                <a:ea typeface="思源黑体 CN Normal" panose="020B0400000000000000" pitchFamily="34" charset="-122"/>
              </a:rPr>
              <a:t>profiles</a:t>
            </a:r>
            <a:r>
              <a:rPr lang="zh-CN" altLang="en-US" sz="1800" dirty="0">
                <a:latin typeface="思源黑体 CN Normal" panose="020B0400000000000000" pitchFamily="34" charset="-122"/>
                <a:ea typeface="思源黑体 CN Normal" panose="020B0400000000000000" pitchFamily="34" charset="-122"/>
              </a:rPr>
              <a:t>目录下的</a:t>
            </a:r>
            <a:r>
              <a:rPr lang="en-US" altLang="zh-CN" sz="1800" dirty="0">
                <a:latin typeface="思源黑体 CN Normal" panose="020B0400000000000000" pitchFamily="34" charset="-122"/>
                <a:ea typeface="思源黑体 CN Normal" panose="020B0400000000000000" pitchFamily="34" charset="-122"/>
              </a:rPr>
              <a:t>dev</a:t>
            </a:r>
            <a:r>
              <a:rPr lang="zh-CN" altLang="en-US" sz="1800" dirty="0">
                <a:latin typeface="思源黑体 CN Normal" panose="020B0400000000000000" pitchFamily="34" charset="-122"/>
                <a:ea typeface="思源黑体 CN Normal" panose="020B0400000000000000" pitchFamily="34" charset="-122"/>
              </a:rPr>
              <a:t>，</a:t>
            </a:r>
            <a:r>
              <a:rPr lang="en-US" altLang="zh-CN" sz="1800" dirty="0">
                <a:latin typeface="思源黑体 CN Normal" panose="020B0400000000000000" pitchFamily="34" charset="-122"/>
                <a:ea typeface="思源黑体 CN Normal" panose="020B0400000000000000" pitchFamily="34" charset="-122"/>
              </a:rPr>
              <a:t>sit</a:t>
            </a:r>
            <a:r>
              <a:rPr lang="zh-CN" altLang="en-US" sz="1800" dirty="0">
                <a:latin typeface="思源黑体 CN Normal" panose="020B0400000000000000" pitchFamily="34" charset="-122"/>
                <a:ea typeface="思源黑体 CN Normal" panose="020B0400000000000000" pitchFamily="34" charset="-122"/>
              </a:rPr>
              <a:t>，</a:t>
            </a:r>
            <a:r>
              <a:rPr lang="en-US" altLang="zh-CN" sz="1800" dirty="0" err="1">
                <a:latin typeface="思源黑体 CN Normal" panose="020B0400000000000000" pitchFamily="34" charset="-122"/>
                <a:ea typeface="思源黑体 CN Normal" panose="020B0400000000000000" pitchFamily="34" charset="-122"/>
              </a:rPr>
              <a:t>uat</a:t>
            </a:r>
            <a:r>
              <a:rPr lang="zh-CN" altLang="en-US" sz="1800" dirty="0">
                <a:latin typeface="思源黑体 CN Normal" panose="020B0400000000000000" pitchFamily="34" charset="-122"/>
                <a:ea typeface="思源黑体 CN Normal" panose="020B0400000000000000" pitchFamily="34" charset="-122"/>
              </a:rPr>
              <a:t>，</a:t>
            </a:r>
            <a:r>
              <a:rPr lang="en-US" altLang="zh-CN" sz="1800" dirty="0">
                <a:latin typeface="思源黑体 CN Normal" panose="020B0400000000000000" pitchFamily="34" charset="-122"/>
                <a:ea typeface="思源黑体 CN Normal" panose="020B0400000000000000" pitchFamily="34" charset="-122"/>
              </a:rPr>
              <a:t>prod</a:t>
            </a:r>
            <a:r>
              <a:rPr lang="zh-CN" altLang="en-US" sz="1800" dirty="0">
                <a:latin typeface="思源黑体 CN Normal" panose="020B0400000000000000" pitchFamily="34" charset="-122"/>
                <a:ea typeface="思源黑体 CN Normal" panose="020B0400000000000000" pitchFamily="34" charset="-122"/>
              </a:rPr>
              <a:t>目录中添加</a:t>
            </a:r>
            <a:r>
              <a:rPr lang="en-US" altLang="zh-CN" sz="1800" dirty="0" err="1">
                <a:latin typeface="思源黑体 CN Normal" panose="020B0400000000000000" pitchFamily="34" charset="-122"/>
                <a:ea typeface="思源黑体 CN Normal" panose="020B0400000000000000" pitchFamily="34" charset="-122"/>
              </a:rPr>
              <a:t>app.properties</a:t>
            </a:r>
            <a:r>
              <a:rPr lang="zh-CN" altLang="en-US" sz="1800" dirty="0">
                <a:latin typeface="思源黑体 CN Normal" panose="020B0400000000000000" pitchFamily="34" charset="-122"/>
                <a:ea typeface="思源黑体 CN Normal" panose="020B0400000000000000" pitchFamily="34" charset="-122"/>
              </a:rPr>
              <a:t>，添加对应配置项</a:t>
            </a:r>
          </a:p>
          <a:p>
            <a:pPr marL="1028700" lvl="1" indent="-342900">
              <a:lnSpc>
                <a:spcPct val="130000"/>
              </a:lnSpc>
              <a:buFont typeface="Wingdings" panose="05000000000000000000" pitchFamily="2" charset="2"/>
              <a:buChar char="l"/>
            </a:pPr>
            <a:r>
              <a:rPr lang="zh-CN" altLang="en-US" sz="1800" dirty="0" smtClean="0">
                <a:latin typeface="思源黑体 CN Normal" panose="020B0400000000000000" pitchFamily="34" charset="-122"/>
                <a:ea typeface="思源黑体 CN Normal" panose="020B0400000000000000" pitchFamily="34" charset="-122"/>
              </a:rPr>
              <a:t>在</a:t>
            </a:r>
            <a:r>
              <a:rPr lang="en-US" altLang="zh-CN" sz="1800" dirty="0">
                <a:latin typeface="思源黑体 CN Normal" panose="020B0400000000000000" pitchFamily="34" charset="-122"/>
                <a:ea typeface="思源黑体 CN Normal" panose="020B0400000000000000" pitchFamily="34" charset="-122"/>
              </a:rPr>
              <a:t>profiles</a:t>
            </a:r>
            <a:r>
              <a:rPr lang="zh-CN" altLang="en-US" sz="1800" dirty="0">
                <a:latin typeface="思源黑体 CN Normal" panose="020B0400000000000000" pitchFamily="34" charset="-122"/>
                <a:ea typeface="思源黑体 CN Normal" panose="020B0400000000000000" pitchFamily="34" charset="-122"/>
              </a:rPr>
              <a:t>目录下的</a:t>
            </a:r>
            <a:r>
              <a:rPr lang="en-US" altLang="zh-CN" sz="1800" dirty="0">
                <a:latin typeface="思源黑体 CN Normal" panose="020B0400000000000000" pitchFamily="34" charset="-122"/>
                <a:ea typeface="思源黑体 CN Normal" panose="020B0400000000000000" pitchFamily="34" charset="-122"/>
              </a:rPr>
              <a:t>dev</a:t>
            </a:r>
            <a:r>
              <a:rPr lang="zh-CN" altLang="en-US" sz="1800" dirty="0">
                <a:latin typeface="思源黑体 CN Normal" panose="020B0400000000000000" pitchFamily="34" charset="-122"/>
                <a:ea typeface="思源黑体 CN Normal" panose="020B0400000000000000" pitchFamily="34" charset="-122"/>
              </a:rPr>
              <a:t>目录中添加</a:t>
            </a:r>
            <a:r>
              <a:rPr lang="en-US" altLang="zh-CN" sz="1800" dirty="0" err="1">
                <a:latin typeface="思源黑体 CN Normal" panose="020B0400000000000000" pitchFamily="34" charset="-122"/>
                <a:ea typeface="思源黑体 CN Normal" panose="020B0400000000000000" pitchFamily="34" charset="-122"/>
              </a:rPr>
              <a:t>config</a:t>
            </a:r>
            <a:r>
              <a:rPr lang="en-US" altLang="zh-CN" sz="1800" dirty="0">
                <a:latin typeface="思源黑体 CN Normal" panose="020B0400000000000000" pitchFamily="34" charset="-122"/>
                <a:ea typeface="思源黑体 CN Normal" panose="020B0400000000000000" pitchFamily="34" charset="-122"/>
              </a:rPr>
              <a:t>/application-</a:t>
            </a:r>
            <a:r>
              <a:rPr lang="en-US" altLang="zh-CN" sz="1800" dirty="0" err="1">
                <a:latin typeface="思源黑体 CN Normal" panose="020B0400000000000000" pitchFamily="34" charset="-122"/>
                <a:ea typeface="思源黑体 CN Normal" panose="020B0400000000000000" pitchFamily="34" charset="-122"/>
              </a:rPr>
              <a:t>local.properties</a:t>
            </a:r>
            <a:endParaRPr lang="en-US" altLang="zh-CN" sz="1800" dirty="0">
              <a:latin typeface="思源黑体 CN Normal" panose="020B0400000000000000" pitchFamily="34" charset="-122"/>
              <a:ea typeface="思源黑体 CN Normal" panose="020B0400000000000000" pitchFamily="34" charset="-122"/>
            </a:endParaRPr>
          </a:p>
          <a:p>
            <a:pPr marL="342900" indent="-342900">
              <a:buFont typeface="Wingdings" panose="05000000000000000000" pitchFamily="2" charset="2"/>
              <a:buChar char="l"/>
            </a:pPr>
            <a:r>
              <a:rPr lang="zh-CN" altLang="en-US" sz="1800" dirty="0" smtClean="0"/>
              <a:t>删除</a:t>
            </a:r>
            <a:r>
              <a:rPr lang="en-US" altLang="zh-CN" sz="1800" dirty="0"/>
              <a:t>profiles</a:t>
            </a:r>
            <a:r>
              <a:rPr lang="zh-CN" altLang="en-US" sz="1800" dirty="0"/>
              <a:t>目录下的</a:t>
            </a:r>
            <a:r>
              <a:rPr lang="en-US" altLang="zh-CN" sz="1800" dirty="0"/>
              <a:t>dev</a:t>
            </a:r>
            <a:r>
              <a:rPr lang="zh-CN" altLang="en-US" sz="1800" dirty="0"/>
              <a:t>，</a:t>
            </a:r>
            <a:r>
              <a:rPr lang="en-US" altLang="zh-CN" sz="1800" dirty="0"/>
              <a:t>sit</a:t>
            </a:r>
            <a:r>
              <a:rPr lang="zh-CN" altLang="en-US" sz="1800" dirty="0"/>
              <a:t>，</a:t>
            </a:r>
            <a:r>
              <a:rPr lang="en-US" altLang="zh-CN" sz="1800" dirty="0" err="1"/>
              <a:t>uat</a:t>
            </a:r>
            <a:r>
              <a:rPr lang="zh-CN" altLang="en-US" sz="1800" dirty="0"/>
              <a:t>，</a:t>
            </a:r>
            <a:r>
              <a:rPr lang="en-US" altLang="zh-CN" sz="1800" dirty="0"/>
              <a:t>prod</a:t>
            </a:r>
            <a:r>
              <a:rPr lang="zh-CN" altLang="en-US" sz="1800" dirty="0"/>
              <a:t>目录中</a:t>
            </a:r>
            <a:r>
              <a:rPr lang="en-US" altLang="zh-CN" sz="1800" dirty="0" err="1"/>
              <a:t>config.properties</a:t>
            </a:r>
            <a:r>
              <a:rPr lang="zh-CN" altLang="en-US" sz="1800" dirty="0"/>
              <a:t>所有文件内容。暂时添加如下</a:t>
            </a:r>
            <a:r>
              <a:rPr lang="zh-CN" altLang="en-US" sz="1800" dirty="0" smtClean="0"/>
              <a:t>开关</a:t>
            </a:r>
            <a:endParaRPr lang="zh-CN" altLang="en-US" dirty="0"/>
          </a:p>
        </p:txBody>
      </p:sp>
      <p:pic>
        <p:nvPicPr>
          <p:cNvPr id="4" name="图片 3"/>
          <p:cNvPicPr>
            <a:picLocks noChangeAspect="1"/>
          </p:cNvPicPr>
          <p:nvPr/>
        </p:nvPicPr>
        <p:blipFill>
          <a:blip r:embed="rId2"/>
          <a:stretch>
            <a:fillRect/>
          </a:stretch>
        </p:blipFill>
        <p:spPr>
          <a:xfrm>
            <a:off x="674965" y="4478731"/>
            <a:ext cx="7411110" cy="845299"/>
          </a:xfrm>
          <a:prstGeom prst="rect">
            <a:avLst/>
          </a:prstGeom>
          <a:ln>
            <a:solidFill>
              <a:schemeClr val="bg1">
                <a:lumMod val="85000"/>
              </a:schemeClr>
            </a:solidFill>
          </a:ln>
        </p:spPr>
      </p:pic>
    </p:spTree>
    <p:extLst>
      <p:ext uri="{BB962C8B-B14F-4D97-AF65-F5344CB8AC3E}">
        <p14:creationId xmlns:p14="http://schemas.microsoft.com/office/powerpoint/2010/main" val="2933207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最佳实践</a:t>
            </a:r>
          </a:p>
        </p:txBody>
      </p:sp>
      <p:sp>
        <p:nvSpPr>
          <p:cNvPr id="3" name="副标题 2"/>
          <p:cNvSpPr>
            <a:spLocks noGrp="1"/>
          </p:cNvSpPr>
          <p:nvPr>
            <p:ph type="subTitle" idx="1"/>
          </p:nvPr>
        </p:nvSpPr>
        <p:spPr>
          <a:xfrm>
            <a:off x="674965" y="1370125"/>
            <a:ext cx="10648213" cy="453650"/>
          </a:xfrm>
        </p:spPr>
        <p:txBody>
          <a:bodyPr/>
          <a:lstStyle/>
          <a:p>
            <a:pPr marL="342900" indent="-342900">
              <a:buFont typeface="Wingdings" panose="05000000000000000000" pitchFamily="2" charset="2"/>
              <a:buChar char="l"/>
            </a:pPr>
            <a:r>
              <a:rPr lang="en-US" altLang="zh-CN" dirty="0" err="1"/>
              <a:t>pom</a:t>
            </a:r>
            <a:r>
              <a:rPr lang="zh-CN" altLang="en-US" dirty="0"/>
              <a:t>文件中删除原有</a:t>
            </a:r>
            <a:r>
              <a:rPr lang="en-US" altLang="zh-CN" dirty="0" err="1"/>
              <a:t>src</a:t>
            </a:r>
            <a:r>
              <a:rPr lang="en-US" altLang="zh-CN" dirty="0"/>
              <a:t>/main/resources/profiles/${</a:t>
            </a:r>
            <a:r>
              <a:rPr lang="en-US" altLang="zh-CN" dirty="0" err="1"/>
              <a:t>profile.env</a:t>
            </a:r>
            <a:r>
              <a:rPr lang="en-US" altLang="zh-CN" dirty="0"/>
              <a:t>}</a:t>
            </a:r>
            <a:r>
              <a:rPr lang="zh-CN" altLang="en-US" dirty="0"/>
              <a:t>配置，并添加如下配置</a:t>
            </a:r>
          </a:p>
        </p:txBody>
      </p:sp>
      <p:pic>
        <p:nvPicPr>
          <p:cNvPr id="5" name="图片 4"/>
          <p:cNvPicPr>
            <a:picLocks noChangeAspect="1"/>
          </p:cNvPicPr>
          <p:nvPr/>
        </p:nvPicPr>
        <p:blipFill>
          <a:blip r:embed="rId2"/>
          <a:stretch>
            <a:fillRect/>
          </a:stretch>
        </p:blipFill>
        <p:spPr>
          <a:xfrm>
            <a:off x="674965" y="2104358"/>
            <a:ext cx="9024512" cy="3699134"/>
          </a:xfrm>
          <a:prstGeom prst="rect">
            <a:avLst/>
          </a:prstGeom>
          <a:ln>
            <a:solidFill>
              <a:schemeClr val="bg1">
                <a:lumMod val="85000"/>
              </a:schemeClr>
            </a:solidFill>
          </a:ln>
        </p:spPr>
      </p:pic>
    </p:spTree>
    <p:extLst>
      <p:ext uri="{BB962C8B-B14F-4D97-AF65-F5344CB8AC3E}">
        <p14:creationId xmlns:p14="http://schemas.microsoft.com/office/powerpoint/2010/main" val="2768606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63819" y="1931350"/>
            <a:ext cx="5537299" cy="2589376"/>
          </a:xfrm>
        </p:spPr>
        <p:txBody>
          <a:bodyPr/>
          <a:lstStyle/>
          <a:p>
            <a:r>
              <a:rPr lang="zh-CN" altLang="en-US" dirty="0" smtClean="0"/>
              <a:t>数据迁移</a:t>
            </a:r>
            <a:endParaRPr lang="en-US" altLang="zh-CN" dirty="0" smtClean="0"/>
          </a:p>
          <a:p>
            <a:r>
              <a:rPr lang="zh-CN" altLang="en-US" dirty="0"/>
              <a:t>持续</a:t>
            </a:r>
            <a:r>
              <a:rPr lang="zh-CN" altLang="en-US" dirty="0" smtClean="0"/>
              <a:t>集成</a:t>
            </a:r>
            <a:endParaRPr lang="en-US" altLang="zh-CN" dirty="0" smtClean="0"/>
          </a:p>
          <a:p>
            <a:r>
              <a:rPr lang="zh-CN" altLang="en-US" dirty="0" smtClean="0"/>
              <a:t>日志诊断</a:t>
            </a:r>
            <a:endParaRPr lang="en-US" altLang="zh-CN" dirty="0" smtClean="0"/>
          </a:p>
          <a:p>
            <a:r>
              <a:rPr lang="zh-CN" altLang="en-US" dirty="0" smtClean="0"/>
              <a:t>后续</a:t>
            </a:r>
            <a:r>
              <a:rPr lang="zh-CN" altLang="en-US" dirty="0"/>
              <a:t>培训</a:t>
            </a:r>
            <a:r>
              <a:rPr lang="zh-CN" altLang="en-US" dirty="0" smtClean="0"/>
              <a:t>计划</a:t>
            </a:r>
            <a:endParaRPr lang="zh-CN" altLang="en-US" dirty="0"/>
          </a:p>
        </p:txBody>
      </p:sp>
    </p:spTree>
    <p:extLst>
      <p:ext uri="{BB962C8B-B14F-4D97-AF65-F5344CB8AC3E}">
        <p14:creationId xmlns:p14="http://schemas.microsoft.com/office/powerpoint/2010/main" val="1641777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351314" cy="465926"/>
          </a:xfrm>
        </p:spPr>
        <p:txBody>
          <a:bodyPr/>
          <a:lstStyle/>
          <a:p>
            <a:r>
              <a:rPr lang="zh-CN" altLang="en-US" dirty="0"/>
              <a:t>数据迁移</a:t>
            </a:r>
            <a:r>
              <a:rPr lang="en-US" altLang="zh-CN" dirty="0" smtClean="0"/>
              <a:t>-Apollo</a:t>
            </a:r>
            <a:r>
              <a:rPr lang="zh-CN" altLang="en-US" dirty="0" smtClean="0"/>
              <a:t>实施影响</a:t>
            </a:r>
            <a:endParaRPr lang="zh-CN" altLang="en-US" dirty="0"/>
          </a:p>
        </p:txBody>
      </p:sp>
      <p:sp>
        <p:nvSpPr>
          <p:cNvPr id="3" name="副标题 2"/>
          <p:cNvSpPr>
            <a:spLocks noGrp="1"/>
          </p:cNvSpPr>
          <p:nvPr>
            <p:ph type="subTitle" idx="1"/>
          </p:nvPr>
        </p:nvSpPr>
        <p:spPr>
          <a:xfrm>
            <a:off x="674965" y="968473"/>
            <a:ext cx="7917313" cy="492443"/>
          </a:xfrm>
        </p:spPr>
        <p:txBody>
          <a:bodyPr/>
          <a:lstStyle/>
          <a:p>
            <a:r>
              <a:rPr lang="zh-CN" altLang="en-US" dirty="0"/>
              <a:t>当前平台存在</a:t>
            </a:r>
            <a:r>
              <a:rPr lang="en-US" altLang="zh-CN" dirty="0"/>
              <a:t>30</a:t>
            </a:r>
            <a:r>
              <a:rPr lang="zh-CN" altLang="en-US" dirty="0"/>
              <a:t>个组件配置文件</a:t>
            </a:r>
            <a:r>
              <a:rPr lang="zh-CN" altLang="en-US" dirty="0" smtClean="0"/>
              <a:t>，随代码迁移即可。配置清单</a:t>
            </a:r>
            <a:r>
              <a:rPr lang="zh-CN" altLang="en-US" dirty="0"/>
              <a:t>如下</a:t>
            </a:r>
          </a:p>
        </p:txBody>
      </p:sp>
      <p:graphicFrame>
        <p:nvGraphicFramePr>
          <p:cNvPr id="4" name="表格 3"/>
          <p:cNvGraphicFramePr>
            <a:graphicFrameLocks noGrp="1"/>
          </p:cNvGraphicFramePr>
          <p:nvPr>
            <p:extLst>
              <p:ext uri="{D42A27DB-BD31-4B8C-83A1-F6EECF244321}">
                <p14:modId xmlns:p14="http://schemas.microsoft.com/office/powerpoint/2010/main" val="581634109"/>
              </p:ext>
            </p:extLst>
          </p:nvPr>
        </p:nvGraphicFramePr>
        <p:xfrm>
          <a:off x="674965" y="1511396"/>
          <a:ext cx="10075644" cy="4598853"/>
        </p:xfrm>
        <a:graphic>
          <a:graphicData uri="http://schemas.openxmlformats.org/drawingml/2006/table">
            <a:tbl>
              <a:tblPr/>
              <a:tblGrid>
                <a:gridCol w="5488522">
                  <a:extLst>
                    <a:ext uri="{9D8B030D-6E8A-4147-A177-3AD203B41FA5}">
                      <a16:colId xmlns:a16="http://schemas.microsoft.com/office/drawing/2014/main" val="2129582129"/>
                    </a:ext>
                  </a:extLst>
                </a:gridCol>
                <a:gridCol w="3505443">
                  <a:extLst>
                    <a:ext uri="{9D8B030D-6E8A-4147-A177-3AD203B41FA5}">
                      <a16:colId xmlns:a16="http://schemas.microsoft.com/office/drawing/2014/main" val="2638111104"/>
                    </a:ext>
                  </a:extLst>
                </a:gridCol>
                <a:gridCol w="1081679">
                  <a:extLst>
                    <a:ext uri="{9D8B030D-6E8A-4147-A177-3AD203B41FA5}">
                      <a16:colId xmlns:a16="http://schemas.microsoft.com/office/drawing/2014/main" val="572298817"/>
                    </a:ext>
                  </a:extLst>
                </a:gridCol>
              </a:tblGrid>
              <a:tr h="218993">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配置文件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模块名称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项目覆盖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50138981"/>
                  </a:ext>
                </a:extLst>
              </a:tr>
              <a:tr h="218993">
                <a:tc gridSpan="2">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Spring</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根容器注册对象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2123731"/>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公共对象注册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2073258"/>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applicationContext-ext.xml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扩展对象注册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5905534"/>
                  </a:ext>
                </a:extLst>
              </a:tr>
              <a:tr h="218993">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applicationContext-beans.xml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项目对象注册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957894"/>
                  </a:ext>
                </a:extLst>
              </a:tr>
              <a:tr h="218993">
                <a:tc>
                  <a:txBody>
                    <a:bodyPr/>
                    <a:lstStyle/>
                    <a:p>
                      <a:pPr algn="l" fontAlgn="ctr"/>
                      <a:r>
                        <a:rPr lang="en-US" altLang="zh-CN"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Mvc</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子容器注册对象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10396689"/>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appServlet/servlet-context.xml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公共对象注册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2172721"/>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appServlet/controllers.xml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控制器对象注册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07698"/>
                  </a:ext>
                </a:extLst>
              </a:tr>
              <a:tr h="218993">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接口认证管理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63774314"/>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applicationContext-gateway.xml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网关设置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7783378"/>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oauth2Security-gateway.xml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网关安全设置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530970"/>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applicationContext-oauth2.xml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OAuth2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设置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223394"/>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oauth2Security.xml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OAuth2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安全认证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532692"/>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applicationContext-cxf.xml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CXF</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设置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334632"/>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cxfSecurity.xml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CXF</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安全认证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953527"/>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cxf-beans-demo.xml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CXF</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使用样例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511719"/>
                  </a:ext>
                </a:extLst>
              </a:tr>
              <a:tr h="218993">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用户认证管理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8738265"/>
                  </a:ext>
                </a:extLst>
              </a:tr>
              <a:tr h="218993">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applicationContext-security.xml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登录开关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2857700"/>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casSecurity.xml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单点认证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4767103"/>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standardSecurity.xml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标准认证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468734"/>
                  </a:ext>
                </a:extLst>
              </a:tr>
              <a:tr h="218993">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standardSecurity-LDAP.xml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基于目录服务的标准认证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337440"/>
                  </a:ext>
                </a:extLst>
              </a:tr>
            </a:tbl>
          </a:graphicData>
        </a:graphic>
      </p:graphicFrame>
    </p:spTree>
    <p:extLst>
      <p:ext uri="{BB962C8B-B14F-4D97-AF65-F5344CB8AC3E}">
        <p14:creationId xmlns:p14="http://schemas.microsoft.com/office/powerpoint/2010/main" val="2160048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351314" cy="465926"/>
          </a:xfrm>
        </p:spPr>
        <p:txBody>
          <a:bodyPr/>
          <a:lstStyle/>
          <a:p>
            <a:r>
              <a:rPr lang="zh-CN" altLang="en-US" dirty="0"/>
              <a:t>数据迁移</a:t>
            </a:r>
            <a:r>
              <a:rPr lang="en-US" altLang="zh-CN" dirty="0" smtClean="0"/>
              <a:t>-</a:t>
            </a:r>
            <a:r>
              <a:rPr lang="en-US" altLang="zh-CN" dirty="0"/>
              <a:t>Apollo</a:t>
            </a:r>
            <a:r>
              <a:rPr lang="zh-CN" altLang="en-US" dirty="0"/>
              <a:t>实施影响</a:t>
            </a:r>
          </a:p>
        </p:txBody>
      </p:sp>
      <p:graphicFrame>
        <p:nvGraphicFramePr>
          <p:cNvPr id="4" name="表格 3"/>
          <p:cNvGraphicFramePr>
            <a:graphicFrameLocks noGrp="1"/>
          </p:cNvGraphicFramePr>
          <p:nvPr>
            <p:extLst>
              <p:ext uri="{D42A27DB-BD31-4B8C-83A1-F6EECF244321}">
                <p14:modId xmlns:p14="http://schemas.microsoft.com/office/powerpoint/2010/main" val="2944091168"/>
              </p:ext>
            </p:extLst>
          </p:nvPr>
        </p:nvGraphicFramePr>
        <p:xfrm>
          <a:off x="705681" y="1184654"/>
          <a:ext cx="10472218" cy="4899960"/>
        </p:xfrm>
        <a:graphic>
          <a:graphicData uri="http://schemas.openxmlformats.org/drawingml/2006/table">
            <a:tbl>
              <a:tblPr/>
              <a:tblGrid>
                <a:gridCol w="5704548">
                  <a:extLst>
                    <a:ext uri="{9D8B030D-6E8A-4147-A177-3AD203B41FA5}">
                      <a16:colId xmlns:a16="http://schemas.microsoft.com/office/drawing/2014/main" val="2943128931"/>
                    </a:ext>
                  </a:extLst>
                </a:gridCol>
                <a:gridCol w="3643416">
                  <a:extLst>
                    <a:ext uri="{9D8B030D-6E8A-4147-A177-3AD203B41FA5}">
                      <a16:colId xmlns:a16="http://schemas.microsoft.com/office/drawing/2014/main" val="3960011779"/>
                    </a:ext>
                  </a:extLst>
                </a:gridCol>
                <a:gridCol w="1124254">
                  <a:extLst>
                    <a:ext uri="{9D8B030D-6E8A-4147-A177-3AD203B41FA5}">
                      <a16:colId xmlns:a16="http://schemas.microsoft.com/office/drawing/2014/main" val="764252761"/>
                    </a:ext>
                  </a:extLst>
                </a:gridCol>
              </a:tblGrid>
              <a:tr h="272220">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配置文件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模块名称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项目覆盖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01795956"/>
                  </a:ext>
                </a:extLst>
              </a:tr>
              <a:tr h="272220">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通知管理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23967686"/>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applicationContext-msg.xml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消息管理开关</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始终指向</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Redis)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877380"/>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message/rabbitmq.xml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RabbitMQ</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消息配置</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废弃</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258955"/>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message/redis.xml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Redis</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消息管理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822620"/>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applicationContext-nofify.xml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通知管理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623982"/>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applicationContext-mail.xml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邮件管理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676217"/>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applicationContext-rabbitmq.xml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队列管理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484197"/>
                  </a:ext>
                </a:extLst>
              </a:tr>
              <a:tr h="272220">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applicationContext-rabbitmq-customer.xml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消费者个性化配置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9792807"/>
                  </a:ext>
                </a:extLst>
              </a:tr>
              <a:tr h="272220">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工作流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51143983"/>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applicationContext-activiti.xml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工作流管理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09950"/>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appServlet/servlet-activiti.xml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工作流</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Web</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应用管理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746458"/>
                  </a:ext>
                </a:extLst>
              </a:tr>
              <a:tr h="272220">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其它模块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420645"/>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applicationContext-apollo.xml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Apollo</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547548"/>
                  </a:ext>
                </a:extLst>
              </a:tr>
              <a:tr h="272220">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applicationContext-db.xml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数据库连接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731680"/>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applicationContext-job.xml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调度管理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1615161"/>
                  </a:ext>
                </a:extLst>
              </a:tr>
              <a:tr h="27222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applicationContext-redis.xml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缓存配置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2293071"/>
                  </a:ext>
                </a:extLst>
              </a:tr>
              <a:tr h="272220">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applicationContext-websocket.xml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webSocket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379236"/>
                  </a:ext>
                </a:extLst>
              </a:tr>
            </a:tbl>
          </a:graphicData>
        </a:graphic>
      </p:graphicFrame>
    </p:spTree>
    <p:extLst>
      <p:ext uri="{BB962C8B-B14F-4D97-AF65-F5344CB8AC3E}">
        <p14:creationId xmlns:p14="http://schemas.microsoft.com/office/powerpoint/2010/main" val="3915259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351314" cy="465926"/>
          </a:xfrm>
        </p:spPr>
        <p:txBody>
          <a:bodyPr/>
          <a:lstStyle/>
          <a:p>
            <a:r>
              <a:rPr lang="zh-CN" altLang="en-US" dirty="0"/>
              <a:t>数据迁移</a:t>
            </a:r>
            <a:r>
              <a:rPr lang="en-US" altLang="zh-CN" dirty="0"/>
              <a:t>-Apollo</a:t>
            </a:r>
            <a:r>
              <a:rPr lang="zh-CN" altLang="en-US" dirty="0"/>
              <a:t>实施影响</a:t>
            </a:r>
          </a:p>
        </p:txBody>
      </p:sp>
      <p:sp>
        <p:nvSpPr>
          <p:cNvPr id="3" name="副标题 2"/>
          <p:cNvSpPr>
            <a:spLocks noGrp="1"/>
          </p:cNvSpPr>
          <p:nvPr>
            <p:ph type="subTitle" idx="1"/>
          </p:nvPr>
        </p:nvSpPr>
        <p:spPr>
          <a:xfrm>
            <a:off x="674965" y="848832"/>
            <a:ext cx="10836220" cy="1850250"/>
          </a:xfrm>
        </p:spPr>
        <p:txBody>
          <a:bodyPr/>
          <a:lstStyle/>
          <a:p>
            <a:r>
              <a:rPr lang="zh-CN" altLang="en-US" sz="1400" dirty="0"/>
              <a:t>在</a:t>
            </a:r>
            <a:r>
              <a:rPr lang="en-US" altLang="zh-CN" sz="1400" dirty="0"/>
              <a:t>spring</a:t>
            </a:r>
            <a:r>
              <a:rPr lang="zh-CN" altLang="en-US" sz="1400" dirty="0"/>
              <a:t>文件夹下创建 </a:t>
            </a:r>
            <a:r>
              <a:rPr lang="en-US" altLang="zh-CN" sz="1400" dirty="0"/>
              <a:t>applicationContext-rabbitmq-customer.xml </a:t>
            </a:r>
            <a:r>
              <a:rPr lang="zh-CN" altLang="en-US" sz="1400" dirty="0"/>
              <a:t>文件，完成数据交换格式中的</a:t>
            </a:r>
            <a:r>
              <a:rPr lang="en-US" altLang="zh-CN" sz="1400" dirty="0"/>
              <a:t>key</a:t>
            </a:r>
            <a:r>
              <a:rPr lang="zh-CN" altLang="en-US" sz="1400" dirty="0"/>
              <a:t>属性与服务对应关系的对应</a:t>
            </a:r>
            <a:r>
              <a:rPr lang="zh-CN" altLang="en-US" sz="1400" dirty="0" smtClean="0"/>
              <a:t>配置</a:t>
            </a:r>
            <a:endParaRPr lang="en-US" altLang="zh-CN" sz="1400" dirty="0" smtClean="0"/>
          </a:p>
          <a:p>
            <a:pPr marL="342900" indent="-342900">
              <a:buFont typeface="Wingdings" panose="05000000000000000000" pitchFamily="2" charset="2"/>
              <a:buChar char="l"/>
            </a:pPr>
            <a:r>
              <a:rPr lang="zh-CN" altLang="en-US" sz="1400" dirty="0" smtClean="0"/>
              <a:t>使用</a:t>
            </a:r>
            <a:r>
              <a:rPr lang="en-US" altLang="zh-CN" sz="1400" dirty="0"/>
              <a:t>parent</a:t>
            </a:r>
            <a:r>
              <a:rPr lang="zh-CN" altLang="en-US" sz="1400" dirty="0"/>
              <a:t>属性继承平台的消费配置。将</a:t>
            </a:r>
            <a:r>
              <a:rPr lang="en-US" altLang="zh-CN" sz="1400" dirty="0"/>
              <a:t>merge</a:t>
            </a:r>
            <a:r>
              <a:rPr lang="zh-CN" altLang="en-US" sz="1400" dirty="0"/>
              <a:t>属性设为</a:t>
            </a:r>
            <a:r>
              <a:rPr lang="en-US" altLang="zh-CN" sz="1400" dirty="0"/>
              <a:t>true</a:t>
            </a:r>
            <a:r>
              <a:rPr lang="zh-CN" altLang="en-US" sz="1400" dirty="0"/>
              <a:t>，当</a:t>
            </a:r>
            <a:r>
              <a:rPr lang="en-US" altLang="zh-CN" sz="1400" dirty="0"/>
              <a:t>entry</a:t>
            </a:r>
            <a:r>
              <a:rPr lang="zh-CN" altLang="en-US" sz="1400" dirty="0"/>
              <a:t>项与平台配置</a:t>
            </a:r>
            <a:r>
              <a:rPr lang="en-US" altLang="zh-CN" sz="1400" dirty="0"/>
              <a:t>key</a:t>
            </a:r>
            <a:r>
              <a:rPr lang="zh-CN" altLang="en-US" sz="1400" dirty="0"/>
              <a:t>同名时，覆盖平台配置，否则是追加</a:t>
            </a:r>
            <a:r>
              <a:rPr lang="en-US" altLang="zh-CN" sz="1400" dirty="0"/>
              <a:t>entry</a:t>
            </a:r>
            <a:r>
              <a:rPr lang="zh-CN" altLang="en-US" sz="1400" dirty="0"/>
              <a:t>消费配置。</a:t>
            </a:r>
          </a:p>
          <a:p>
            <a:pPr marL="342900" indent="-342900">
              <a:buFont typeface="Wingdings" panose="05000000000000000000" pitchFamily="2" charset="2"/>
              <a:buChar char="l"/>
            </a:pPr>
            <a:r>
              <a:rPr lang="zh-CN" altLang="en-US" sz="1400" dirty="0" smtClean="0"/>
              <a:t>如果</a:t>
            </a:r>
            <a:r>
              <a:rPr lang="zh-CN" altLang="en-US" sz="1400" dirty="0"/>
              <a:t>同一条消息需要使用多个消费者来处理，将会依次调用两个</a:t>
            </a:r>
            <a:r>
              <a:rPr lang="en-US" altLang="zh-CN" sz="1400" dirty="0"/>
              <a:t>service</a:t>
            </a:r>
            <a:r>
              <a:rPr lang="zh-CN" altLang="en-US" sz="1400" dirty="0"/>
              <a:t>。</a:t>
            </a:r>
          </a:p>
          <a:p>
            <a:pPr marL="342900" indent="-342900">
              <a:buFont typeface="Wingdings" panose="05000000000000000000" pitchFamily="2" charset="2"/>
              <a:buChar char="l"/>
            </a:pPr>
            <a:r>
              <a:rPr lang="zh-CN" altLang="en-US" sz="1400" dirty="0" smtClean="0"/>
              <a:t>当</a:t>
            </a:r>
            <a:r>
              <a:rPr lang="zh-CN" altLang="en-US" sz="1400" dirty="0"/>
              <a:t>任意一个</a:t>
            </a:r>
            <a:r>
              <a:rPr lang="en-US" altLang="zh-CN" sz="1400" dirty="0"/>
              <a:t>service</a:t>
            </a:r>
            <a:r>
              <a:rPr lang="zh-CN" altLang="en-US" sz="1400" dirty="0"/>
              <a:t>抛出异常时，调用链结束，消息将回到</a:t>
            </a:r>
            <a:r>
              <a:rPr lang="en-US" altLang="zh-CN" sz="1400" dirty="0" err="1"/>
              <a:t>mq</a:t>
            </a:r>
            <a:r>
              <a:rPr lang="zh-CN" altLang="en-US" sz="1400" dirty="0"/>
              <a:t>服务器队列开头，等待下次消费</a:t>
            </a:r>
            <a:r>
              <a:rPr lang="zh-CN" altLang="en-US" sz="1400" dirty="0" smtClean="0"/>
              <a:t>。</a:t>
            </a:r>
            <a:endParaRPr lang="zh-CN" altLang="en-US" sz="1400" dirty="0"/>
          </a:p>
        </p:txBody>
      </p:sp>
      <p:pic>
        <p:nvPicPr>
          <p:cNvPr id="4" name="图片 3"/>
          <p:cNvPicPr>
            <a:picLocks noChangeAspect="1"/>
          </p:cNvPicPr>
          <p:nvPr/>
        </p:nvPicPr>
        <p:blipFill rotWithShape="1">
          <a:blip r:embed="rId2"/>
          <a:srcRect t="23163" b="4578"/>
          <a:stretch/>
        </p:blipFill>
        <p:spPr>
          <a:xfrm>
            <a:off x="674965" y="2699082"/>
            <a:ext cx="9925050" cy="3572142"/>
          </a:xfrm>
          <a:prstGeom prst="rect">
            <a:avLst/>
          </a:prstGeom>
        </p:spPr>
      </p:pic>
    </p:spTree>
    <p:extLst>
      <p:ext uri="{BB962C8B-B14F-4D97-AF65-F5344CB8AC3E}">
        <p14:creationId xmlns:p14="http://schemas.microsoft.com/office/powerpoint/2010/main" val="2411704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a:t>使用背景</a:t>
            </a:r>
          </a:p>
        </p:txBody>
      </p:sp>
      <p:sp>
        <p:nvSpPr>
          <p:cNvPr id="3" name="副标题 2"/>
          <p:cNvSpPr>
            <a:spLocks noGrp="1"/>
          </p:cNvSpPr>
          <p:nvPr>
            <p:ph type="subTitle" idx="1"/>
          </p:nvPr>
        </p:nvSpPr>
        <p:spPr>
          <a:xfrm>
            <a:off x="674965" y="1009516"/>
            <a:ext cx="9921820" cy="2349361"/>
          </a:xfrm>
        </p:spPr>
        <p:txBody>
          <a:bodyPr/>
          <a:lstStyle/>
          <a:p>
            <a:r>
              <a:rPr lang="zh-CN" altLang="en-US" dirty="0" smtClean="0"/>
              <a:t>在</a:t>
            </a:r>
            <a:r>
              <a:rPr lang="zh-CN" altLang="en-US" dirty="0"/>
              <a:t>真实的项目开发中，我们每个人都会有一</a:t>
            </a:r>
            <a:r>
              <a:rPr lang="zh-CN" altLang="en-US" dirty="0" smtClean="0"/>
              <a:t>个独立的应用软件，共享同一套开发环境数据库。但有时候为了方便调试，偶尔也会在本地临时构建一套</a:t>
            </a:r>
            <a:r>
              <a:rPr lang="zh-CN" altLang="en-US" dirty="0"/>
              <a:t>相应的</a:t>
            </a:r>
            <a:r>
              <a:rPr lang="zh-CN" altLang="en-US" dirty="0" smtClean="0"/>
              <a:t>数据库系统。对于一个项目团队来讲，一般会面临如下</a:t>
            </a:r>
            <a:r>
              <a:rPr lang="en-US" altLang="zh-CN" dirty="0" smtClean="0"/>
              <a:t>2</a:t>
            </a:r>
            <a:r>
              <a:rPr lang="zh-CN" altLang="en-US" dirty="0" smtClean="0"/>
              <a:t>个问题。</a:t>
            </a:r>
            <a:endParaRPr lang="en-US" altLang="zh-CN" dirty="0" smtClean="0"/>
          </a:p>
          <a:p>
            <a:pPr marL="342900" indent="-342900">
              <a:buFont typeface="Wingdings" panose="05000000000000000000" pitchFamily="2" charset="2"/>
              <a:buChar char="l"/>
            </a:pPr>
            <a:r>
              <a:rPr lang="zh-CN" altLang="en-US" dirty="0" smtClean="0"/>
              <a:t>如何集成开发环境的各个数据库系统</a:t>
            </a:r>
            <a:endParaRPr lang="en-US" altLang="zh-CN" dirty="0" smtClean="0"/>
          </a:p>
          <a:p>
            <a:pPr marL="342900" indent="-342900">
              <a:buFont typeface="Wingdings" panose="05000000000000000000" pitchFamily="2" charset="2"/>
              <a:buChar char="l"/>
            </a:pPr>
            <a:r>
              <a:rPr lang="zh-CN" altLang="en-US" dirty="0" smtClean="0"/>
              <a:t>如何在不同环境间完成数据库迁移</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3358877"/>
            <a:ext cx="7581900" cy="3124200"/>
          </a:xfrm>
          <a:prstGeom prst="rect">
            <a:avLst/>
          </a:prstGeom>
          <a:ln>
            <a:solidFill>
              <a:schemeClr val="bg1">
                <a:lumMod val="85000"/>
              </a:schemeClr>
            </a:solidFill>
          </a:ln>
        </p:spPr>
      </p:pic>
    </p:spTree>
    <p:extLst>
      <p:ext uri="{BB962C8B-B14F-4D97-AF65-F5344CB8AC3E}">
        <p14:creationId xmlns:p14="http://schemas.microsoft.com/office/powerpoint/2010/main" val="3972938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82487" cy="465926"/>
          </a:xfrm>
        </p:spPr>
        <p:txBody>
          <a:bodyPr/>
          <a:lstStyle/>
          <a:p>
            <a:r>
              <a:rPr lang="zh-CN" altLang="en-US" dirty="0"/>
              <a:t>数据迁移</a:t>
            </a:r>
            <a:r>
              <a:rPr lang="en-US" altLang="zh-CN" dirty="0"/>
              <a:t>-</a:t>
            </a:r>
            <a:r>
              <a:rPr lang="en-US" altLang="zh-CN" dirty="0" err="1"/>
              <a:t>FlywayDB</a:t>
            </a:r>
            <a:endParaRPr lang="zh-CN" altLang="en-US" dirty="0"/>
          </a:p>
        </p:txBody>
      </p:sp>
      <p:sp>
        <p:nvSpPr>
          <p:cNvPr id="3" name="副标题 2"/>
          <p:cNvSpPr>
            <a:spLocks noGrp="1"/>
          </p:cNvSpPr>
          <p:nvPr>
            <p:ph type="subTitle" idx="1"/>
          </p:nvPr>
        </p:nvSpPr>
        <p:spPr>
          <a:xfrm>
            <a:off x="365872" y="785184"/>
            <a:ext cx="11517035" cy="3021340"/>
          </a:xfrm>
        </p:spPr>
        <p:txBody>
          <a:bodyPr/>
          <a:lstStyle/>
          <a:p>
            <a:r>
              <a:rPr lang="en-US" altLang="zh-CN" dirty="0"/>
              <a:t>Flyway </a:t>
            </a:r>
            <a:r>
              <a:rPr lang="zh-CN" altLang="en-US" dirty="0"/>
              <a:t>是独立于数据库的应用、管理并跟踪数据库变更的数据库版本管理工具</a:t>
            </a:r>
            <a:r>
              <a:rPr lang="zh-CN" altLang="en-US" dirty="0" smtClean="0"/>
              <a:t>。</a:t>
            </a:r>
            <a:endParaRPr lang="en-US" altLang="zh-CN" dirty="0" smtClean="0"/>
          </a:p>
          <a:p>
            <a:r>
              <a:rPr lang="en-US" altLang="zh-CN" dirty="0"/>
              <a:t>Flyway</a:t>
            </a:r>
            <a:r>
              <a:rPr lang="zh-CN" altLang="en-US" dirty="0"/>
              <a:t>的运行机制很简单，其中</a:t>
            </a:r>
            <a:r>
              <a:rPr lang="en-US" altLang="zh-CN" dirty="0"/>
              <a:t>Migrate</a:t>
            </a:r>
            <a:r>
              <a:rPr lang="zh-CN" altLang="en-US" dirty="0"/>
              <a:t>是</a:t>
            </a:r>
            <a:r>
              <a:rPr lang="en-US" altLang="zh-CN" dirty="0"/>
              <a:t>Flyway</a:t>
            </a:r>
            <a:r>
              <a:rPr lang="zh-CN" altLang="en-US" dirty="0"/>
              <a:t>工作流的核心功能，主要目的就是把数据库</a:t>
            </a:r>
            <a:r>
              <a:rPr lang="en-US" altLang="zh-CN" dirty="0"/>
              <a:t>Schema</a:t>
            </a:r>
            <a:r>
              <a:rPr lang="zh-CN" altLang="en-US" dirty="0"/>
              <a:t>迁移到最新版本，</a:t>
            </a:r>
            <a:r>
              <a:rPr lang="en-US" altLang="zh-CN" dirty="0"/>
              <a:t>Flyway</a:t>
            </a:r>
            <a:r>
              <a:rPr lang="zh-CN" altLang="en-US" dirty="0"/>
              <a:t>每次在执行</a:t>
            </a:r>
            <a:r>
              <a:rPr lang="en-US" altLang="zh-CN" dirty="0"/>
              <a:t>Migrate</a:t>
            </a:r>
            <a:r>
              <a:rPr lang="zh-CN" altLang="en-US" dirty="0"/>
              <a:t>的时候会检测你的数据库中的</a:t>
            </a:r>
            <a:r>
              <a:rPr lang="en-US" altLang="zh-CN" dirty="0" err="1"/>
              <a:t>flyway_schema_history</a:t>
            </a:r>
            <a:r>
              <a:rPr lang="zh-CN" altLang="en-US" dirty="0"/>
              <a:t>表，如果它没有检测到，会自动创建一张新的</a:t>
            </a:r>
            <a:r>
              <a:rPr lang="en-US" altLang="zh-CN" dirty="0" err="1"/>
              <a:t>flyway_schema_history</a:t>
            </a:r>
            <a:r>
              <a:rPr lang="zh-CN" altLang="en-US" dirty="0"/>
              <a:t>表用于版本控制。当检测到你有新的版本需要迁移的时候，</a:t>
            </a:r>
            <a:r>
              <a:rPr lang="en-US" altLang="zh-CN" dirty="0"/>
              <a:t>Flyway</a:t>
            </a:r>
            <a:r>
              <a:rPr lang="zh-CN" altLang="en-US" dirty="0"/>
              <a:t>会逐一比对</a:t>
            </a:r>
            <a:r>
              <a:rPr lang="en-US" altLang="zh-CN" dirty="0" err="1"/>
              <a:t>flyway_schema_history</a:t>
            </a:r>
            <a:r>
              <a:rPr lang="zh-CN" altLang="en-US" dirty="0"/>
              <a:t>表中的已存在的版本记录，如果有未应用的</a:t>
            </a:r>
            <a:r>
              <a:rPr lang="en-US" altLang="zh-CN" dirty="0"/>
              <a:t>Migrations</a:t>
            </a:r>
            <a:r>
              <a:rPr lang="zh-CN" altLang="en-US" dirty="0"/>
              <a:t>，</a:t>
            </a:r>
            <a:r>
              <a:rPr lang="en-US" altLang="zh-CN" dirty="0"/>
              <a:t>Flyway</a:t>
            </a:r>
            <a:r>
              <a:rPr lang="zh-CN" altLang="en-US" dirty="0"/>
              <a:t>会获取这些</a:t>
            </a:r>
            <a:r>
              <a:rPr lang="en-US" altLang="zh-CN" dirty="0"/>
              <a:t>Migrations</a:t>
            </a:r>
            <a:r>
              <a:rPr lang="zh-CN" altLang="en-US" dirty="0"/>
              <a:t>并按次序</a:t>
            </a:r>
            <a:r>
              <a:rPr lang="en-US" altLang="zh-CN" dirty="0"/>
              <a:t>Apply</a:t>
            </a:r>
            <a:r>
              <a:rPr lang="zh-CN" altLang="en-US" dirty="0"/>
              <a:t>到数据库中，否则不需要做任何事情。另外，通常在应用程序启动时应默认执行</a:t>
            </a:r>
            <a:r>
              <a:rPr lang="en-US" altLang="zh-CN" dirty="0"/>
              <a:t>Migrate</a:t>
            </a:r>
            <a:r>
              <a:rPr lang="zh-CN" altLang="en-US" dirty="0"/>
              <a:t>操作，从而避免程序和数据库的不一致性</a:t>
            </a:r>
            <a:r>
              <a:rPr lang="zh-CN" altLang="en-US" dirty="0" smtClean="0"/>
              <a:t>。</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293" y="3806524"/>
            <a:ext cx="10391775" cy="2381250"/>
          </a:xfrm>
          <a:prstGeom prst="rect">
            <a:avLst/>
          </a:prstGeom>
        </p:spPr>
      </p:pic>
    </p:spTree>
    <p:extLst>
      <p:ext uri="{BB962C8B-B14F-4D97-AF65-F5344CB8AC3E}">
        <p14:creationId xmlns:p14="http://schemas.microsoft.com/office/powerpoint/2010/main" val="19961995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82487" cy="465926"/>
          </a:xfrm>
        </p:spPr>
        <p:txBody>
          <a:bodyPr/>
          <a:lstStyle/>
          <a:p>
            <a:r>
              <a:rPr lang="zh-CN" altLang="en-US" dirty="0"/>
              <a:t>数据迁移</a:t>
            </a:r>
            <a:r>
              <a:rPr lang="en-US" altLang="zh-CN" dirty="0"/>
              <a:t>-</a:t>
            </a:r>
            <a:r>
              <a:rPr lang="en-US" altLang="zh-CN" dirty="0" err="1"/>
              <a:t>FlywayDB</a:t>
            </a:r>
            <a:endParaRPr lang="zh-CN" altLang="en-US" dirty="0"/>
          </a:p>
        </p:txBody>
      </p:sp>
      <p:sp>
        <p:nvSpPr>
          <p:cNvPr id="3" name="副标题 2"/>
          <p:cNvSpPr>
            <a:spLocks noGrp="1"/>
          </p:cNvSpPr>
          <p:nvPr>
            <p:ph type="subTitle" idx="1"/>
          </p:nvPr>
        </p:nvSpPr>
        <p:spPr>
          <a:xfrm>
            <a:off x="674965" y="849006"/>
            <a:ext cx="7917313" cy="453650"/>
          </a:xfrm>
        </p:spPr>
        <p:txBody>
          <a:bodyPr/>
          <a:lstStyle/>
          <a:p>
            <a:r>
              <a:rPr lang="zh-CN" altLang="en-US" dirty="0" smtClean="0"/>
              <a:t>后续的变更</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1358595"/>
            <a:ext cx="6934200" cy="2390775"/>
          </a:xfrm>
          <a:prstGeom prst="rect">
            <a:avLst/>
          </a:prstGeom>
        </p:spPr>
      </p:pic>
      <p:pic>
        <p:nvPicPr>
          <p:cNvPr id="6" name="图片 5"/>
          <p:cNvPicPr>
            <a:picLocks noChangeAspect="1"/>
          </p:cNvPicPr>
          <p:nvPr/>
        </p:nvPicPr>
        <p:blipFill>
          <a:blip r:embed="rId3"/>
          <a:stretch>
            <a:fillRect/>
          </a:stretch>
        </p:blipFill>
        <p:spPr>
          <a:xfrm>
            <a:off x="674965" y="4805086"/>
            <a:ext cx="10629900" cy="1343025"/>
          </a:xfrm>
          <a:prstGeom prst="rect">
            <a:avLst/>
          </a:prstGeom>
        </p:spPr>
      </p:pic>
      <p:sp>
        <p:nvSpPr>
          <p:cNvPr id="7" name="副标题 2"/>
          <p:cNvSpPr txBox="1">
            <a:spLocks/>
          </p:cNvSpPr>
          <p:nvPr/>
        </p:nvSpPr>
        <p:spPr>
          <a:xfrm>
            <a:off x="674965" y="4164774"/>
            <a:ext cx="79173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第三次合并后</a:t>
            </a:r>
            <a:r>
              <a:rPr lang="en-US" altLang="zh-CN" dirty="0" err="1"/>
              <a:t>flyway_schema_history</a:t>
            </a:r>
            <a:r>
              <a:rPr lang="zh-CN" altLang="en-US" dirty="0"/>
              <a:t>表数据 </a:t>
            </a:r>
            <a:endParaRPr lang="zh-CN" altLang="en-US" dirty="0"/>
          </a:p>
        </p:txBody>
      </p:sp>
    </p:spTree>
    <p:extLst>
      <p:ext uri="{BB962C8B-B14F-4D97-AF65-F5344CB8AC3E}">
        <p14:creationId xmlns:p14="http://schemas.microsoft.com/office/powerpoint/2010/main" val="51132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a:t>脚本存储</a:t>
            </a:r>
          </a:p>
        </p:txBody>
      </p:sp>
      <p:sp>
        <p:nvSpPr>
          <p:cNvPr id="3" name="副标题 2"/>
          <p:cNvSpPr>
            <a:spLocks noGrp="1"/>
          </p:cNvSpPr>
          <p:nvPr>
            <p:ph type="subTitle" idx="1"/>
          </p:nvPr>
        </p:nvSpPr>
        <p:spPr>
          <a:xfrm>
            <a:off x="674965" y="827200"/>
            <a:ext cx="10836220" cy="1782219"/>
          </a:xfrm>
        </p:spPr>
        <p:txBody>
          <a:bodyPr/>
          <a:lstStyle/>
          <a:p>
            <a:r>
              <a:rPr lang="zh-CN" altLang="en-US" b="1" dirty="0"/>
              <a:t>命名规范</a:t>
            </a:r>
          </a:p>
          <a:p>
            <a:r>
              <a:rPr lang="zh-CN" altLang="en-US" dirty="0"/>
              <a:t>以上步骤</a:t>
            </a:r>
            <a:r>
              <a:rPr lang="en-US" altLang="zh-CN" dirty="0"/>
              <a:t>Flyway</a:t>
            </a:r>
            <a:r>
              <a:rPr lang="zh-CN" altLang="en-US" dirty="0"/>
              <a:t>都会自动替我们完成，所以在实际使用中我们真正需要注意的就是如何按照</a:t>
            </a:r>
            <a:r>
              <a:rPr lang="en-US" altLang="zh-CN" dirty="0"/>
              <a:t>Flyway</a:t>
            </a:r>
            <a:r>
              <a:rPr lang="zh-CN" altLang="en-US" dirty="0"/>
              <a:t>的约定去完成</a:t>
            </a:r>
            <a:r>
              <a:rPr lang="en-US" altLang="zh-CN" dirty="0"/>
              <a:t>Migrations</a:t>
            </a:r>
            <a:r>
              <a:rPr lang="zh-CN" altLang="en-US" dirty="0"/>
              <a:t>。</a:t>
            </a:r>
            <a:r>
              <a:rPr lang="en-US" altLang="zh-CN" dirty="0"/>
              <a:t>Flyway</a:t>
            </a:r>
            <a:r>
              <a:rPr lang="zh-CN" altLang="en-US" dirty="0"/>
              <a:t>支持</a:t>
            </a:r>
            <a:r>
              <a:rPr lang="en-US" altLang="zh-CN" dirty="0"/>
              <a:t>2</a:t>
            </a:r>
            <a:r>
              <a:rPr lang="zh-CN" altLang="en-US" dirty="0"/>
              <a:t>种类型的脚本</a:t>
            </a:r>
            <a:r>
              <a:rPr lang="en-US" altLang="zh-CN" dirty="0"/>
              <a:t>(</a:t>
            </a:r>
            <a:r>
              <a:rPr lang="zh-CN" altLang="en-US" dirty="0"/>
              <a:t>专业版支持</a:t>
            </a:r>
            <a:r>
              <a:rPr lang="en-US" altLang="zh-CN" dirty="0"/>
              <a:t>3</a:t>
            </a:r>
            <a:r>
              <a:rPr lang="zh-CN" altLang="en-US" dirty="0"/>
              <a:t>种</a:t>
            </a:r>
            <a:r>
              <a:rPr lang="en-US" altLang="zh-CN" dirty="0"/>
              <a:t>)</a:t>
            </a:r>
            <a:r>
              <a:rPr lang="zh-CN" altLang="en-US" dirty="0"/>
              <a:t>，脚本文件名称需要有一定的命名规范才可以被</a:t>
            </a:r>
            <a:r>
              <a:rPr lang="en-US" altLang="zh-CN" dirty="0"/>
              <a:t>Flyway</a:t>
            </a:r>
            <a:r>
              <a:rPr lang="zh-CN" altLang="en-US" dirty="0"/>
              <a:t>识别和处理。官方的命名规范如下 </a:t>
            </a:r>
          </a:p>
        </p:txBody>
      </p:sp>
      <p:pic>
        <p:nvPicPr>
          <p:cNvPr id="4" name="图片 3"/>
          <p:cNvPicPr>
            <a:picLocks noChangeAspect="1"/>
          </p:cNvPicPr>
          <p:nvPr/>
        </p:nvPicPr>
        <p:blipFill rotWithShape="1">
          <a:blip r:embed="rId2"/>
          <a:srcRect l="67365" r="66"/>
          <a:stretch/>
        </p:blipFill>
        <p:spPr>
          <a:xfrm>
            <a:off x="6886575" y="3764879"/>
            <a:ext cx="4057649" cy="2409825"/>
          </a:xfrm>
          <a:prstGeom prst="rect">
            <a:avLst/>
          </a:prstGeom>
          <a:ln>
            <a:solidFill>
              <a:schemeClr val="bg1">
                <a:lumMod val="85000"/>
              </a:schemeClr>
            </a:solidFill>
          </a:ln>
        </p:spPr>
      </p:pic>
      <p:pic>
        <p:nvPicPr>
          <p:cNvPr id="5" name="图片 4"/>
          <p:cNvPicPr>
            <a:picLocks noChangeAspect="1"/>
          </p:cNvPicPr>
          <p:nvPr/>
        </p:nvPicPr>
        <p:blipFill rotWithShape="1">
          <a:blip r:embed="rId2"/>
          <a:srcRect r="67171"/>
          <a:stretch/>
        </p:blipFill>
        <p:spPr>
          <a:xfrm>
            <a:off x="734659" y="3764880"/>
            <a:ext cx="4090053" cy="2409825"/>
          </a:xfrm>
          <a:prstGeom prst="rect">
            <a:avLst/>
          </a:prstGeom>
          <a:ln>
            <a:solidFill>
              <a:schemeClr val="bg1">
                <a:lumMod val="85000"/>
              </a:schemeClr>
            </a:solidFill>
          </a:ln>
        </p:spPr>
      </p:pic>
      <p:sp>
        <p:nvSpPr>
          <p:cNvPr id="6" name="副标题 2"/>
          <p:cNvSpPr txBox="1">
            <a:spLocks/>
          </p:cNvSpPr>
          <p:nvPr/>
        </p:nvSpPr>
        <p:spPr>
          <a:xfrm>
            <a:off x="674965" y="2796786"/>
            <a:ext cx="4901587"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版本升级的</a:t>
            </a:r>
            <a:r>
              <a:rPr lang="zh-CN" altLang="en-US" sz="1400" dirty="0" smtClean="0"/>
              <a:t>脚本</a:t>
            </a:r>
            <a:r>
              <a:rPr lang="zh-CN" altLang="en-US" sz="1400" dirty="0"/>
              <a:t>：</a:t>
            </a:r>
            <a:r>
              <a:rPr lang="zh-CN" altLang="en-US" sz="1400" dirty="0" smtClean="0"/>
              <a:t>用于</a:t>
            </a:r>
            <a:r>
              <a:rPr lang="zh-CN" altLang="en-US" sz="1400" dirty="0"/>
              <a:t>版本升级</a:t>
            </a:r>
            <a:r>
              <a:rPr lang="en-US" altLang="zh-CN" sz="1400" dirty="0"/>
              <a:t>, </a:t>
            </a:r>
            <a:r>
              <a:rPr lang="zh-CN" altLang="en-US" sz="1400" dirty="0"/>
              <a:t>每个版本有唯一的版本号并只能 </a:t>
            </a:r>
            <a:r>
              <a:rPr lang="en-US" altLang="zh-CN" sz="1400" dirty="0"/>
              <a:t>apply </a:t>
            </a:r>
            <a:r>
              <a:rPr lang="zh-CN" altLang="en-US" sz="1400" dirty="0"/>
              <a:t>一次</a:t>
            </a:r>
            <a:r>
              <a:rPr lang="en-US" altLang="zh-CN" sz="1400" dirty="0"/>
              <a:t>.</a:t>
            </a:r>
            <a:endParaRPr lang="zh-CN" altLang="en-US" sz="1400" dirty="0"/>
          </a:p>
        </p:txBody>
      </p:sp>
      <p:sp>
        <p:nvSpPr>
          <p:cNvPr id="7" name="副标题 2"/>
          <p:cNvSpPr txBox="1">
            <a:spLocks/>
          </p:cNvSpPr>
          <p:nvPr/>
        </p:nvSpPr>
        <p:spPr>
          <a:xfrm>
            <a:off x="6323527" y="2796786"/>
            <a:ext cx="5464635"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反复执行的</a:t>
            </a:r>
            <a:r>
              <a:rPr lang="zh-CN" altLang="en-US" sz="1400" dirty="0" smtClean="0"/>
              <a:t>脚本：一旦 </a:t>
            </a:r>
            <a:r>
              <a:rPr lang="en-US" altLang="zh-CN" sz="1400" dirty="0"/>
              <a:t>SQL </a:t>
            </a:r>
            <a:r>
              <a:rPr lang="zh-CN" altLang="en-US" sz="1400" dirty="0"/>
              <a:t>脚本的 </a:t>
            </a:r>
            <a:r>
              <a:rPr lang="en-US" altLang="zh-CN" sz="1400" dirty="0"/>
              <a:t>checksum </a:t>
            </a:r>
            <a:r>
              <a:rPr lang="zh-CN" altLang="en-US" sz="1400" dirty="0"/>
              <a:t>有变动</a:t>
            </a:r>
            <a:r>
              <a:rPr lang="en-US" altLang="zh-CN" sz="1400" dirty="0"/>
              <a:t>, flyway </a:t>
            </a:r>
            <a:r>
              <a:rPr lang="zh-CN" altLang="en-US" sz="1400" dirty="0"/>
              <a:t>就会重新应用该脚本</a:t>
            </a:r>
            <a:r>
              <a:rPr lang="zh-CN" altLang="en-US" sz="1400" dirty="0" smtClean="0"/>
              <a:t>。它</a:t>
            </a:r>
            <a:r>
              <a:rPr lang="zh-CN" altLang="en-US" sz="1400" dirty="0"/>
              <a:t>并不用于版本更新</a:t>
            </a:r>
            <a:r>
              <a:rPr lang="en-US" altLang="zh-CN" sz="1400" dirty="0"/>
              <a:t>, </a:t>
            </a:r>
            <a:r>
              <a:rPr lang="zh-CN" altLang="en-US" sz="1400" dirty="0"/>
              <a:t>这类的 </a:t>
            </a:r>
            <a:r>
              <a:rPr lang="en-US" altLang="zh-CN" sz="1400" dirty="0"/>
              <a:t>migration </a:t>
            </a:r>
            <a:r>
              <a:rPr lang="zh-CN" altLang="en-US" sz="1400" dirty="0"/>
              <a:t>总是在 </a:t>
            </a:r>
            <a:r>
              <a:rPr lang="en-US" altLang="zh-CN" sz="1400" dirty="0"/>
              <a:t>versioned migration </a:t>
            </a:r>
            <a:r>
              <a:rPr lang="zh-CN" altLang="en-US" sz="1400" dirty="0"/>
              <a:t>执行之后才被执行</a:t>
            </a:r>
          </a:p>
        </p:txBody>
      </p:sp>
    </p:spTree>
    <p:extLst>
      <p:ext uri="{BB962C8B-B14F-4D97-AF65-F5344CB8AC3E}">
        <p14:creationId xmlns:p14="http://schemas.microsoft.com/office/powerpoint/2010/main" val="3017922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a:t>脚本存储</a:t>
            </a:r>
            <a:endParaRPr lang="zh-CN" altLang="en-US" dirty="0"/>
          </a:p>
        </p:txBody>
      </p:sp>
      <p:sp>
        <p:nvSpPr>
          <p:cNvPr id="3" name="副标题 2"/>
          <p:cNvSpPr>
            <a:spLocks noGrp="1"/>
          </p:cNvSpPr>
          <p:nvPr>
            <p:ph type="subTitle" idx="1"/>
          </p:nvPr>
        </p:nvSpPr>
        <p:spPr>
          <a:xfrm>
            <a:off x="674965" y="970075"/>
            <a:ext cx="10802660" cy="4359142"/>
          </a:xfrm>
        </p:spPr>
        <p:txBody>
          <a:bodyPr/>
          <a:lstStyle/>
          <a:p>
            <a:r>
              <a:rPr lang="zh-CN" altLang="en-US" sz="1800" dirty="0"/>
              <a:t>为了更好的执行数据库</a:t>
            </a:r>
            <a:r>
              <a:rPr lang="en-US" altLang="zh-CN" sz="1800" dirty="0"/>
              <a:t>schema</a:t>
            </a:r>
            <a:r>
              <a:rPr lang="zh-CN" altLang="en-US" sz="1800" dirty="0"/>
              <a:t>迁移，以版本升级的脚本为例，平台要求的文件命名规范</a:t>
            </a:r>
            <a:r>
              <a:rPr lang="zh-CN" altLang="en-US" sz="1800" dirty="0" smtClean="0"/>
              <a:t>如下</a:t>
            </a:r>
            <a:endParaRPr lang="en-US" altLang="zh-CN" sz="1800" dirty="0" smtClean="0"/>
          </a:p>
          <a:p>
            <a:endParaRPr lang="en-US" altLang="zh-CN" sz="1800" dirty="0"/>
          </a:p>
          <a:p>
            <a:pPr marL="285750" indent="-285750">
              <a:buFont typeface="Wingdings" panose="05000000000000000000" pitchFamily="2" charset="2"/>
              <a:buChar char="l"/>
            </a:pPr>
            <a:r>
              <a:rPr lang="zh-CN" altLang="en-US" sz="1800" dirty="0"/>
              <a:t>前端：</a:t>
            </a:r>
            <a:r>
              <a:rPr lang="en-US" altLang="zh-CN" sz="1800" dirty="0"/>
              <a:t>V</a:t>
            </a:r>
          </a:p>
          <a:p>
            <a:pPr marL="285750" indent="-285750">
              <a:buFont typeface="Wingdings" panose="05000000000000000000" pitchFamily="2" charset="2"/>
              <a:buChar char="l"/>
            </a:pPr>
            <a:r>
              <a:rPr lang="zh-CN" altLang="en-US" sz="1800" dirty="0"/>
              <a:t>版本号：</a:t>
            </a:r>
            <a:r>
              <a:rPr lang="en-US" altLang="zh-CN" sz="1800" dirty="0" err="1" smtClean="0"/>
              <a:t>yyyyMMdd.hhmm</a:t>
            </a:r>
            <a:endParaRPr lang="en-US" altLang="zh-CN" sz="1800" dirty="0" smtClean="0"/>
          </a:p>
          <a:p>
            <a:pPr marL="285750" indent="-285750">
              <a:buFont typeface="Wingdings" panose="05000000000000000000" pitchFamily="2" charset="2"/>
              <a:buChar char="l"/>
            </a:pPr>
            <a:r>
              <a:rPr lang="zh-CN" altLang="en-US" sz="1800" dirty="0" smtClean="0"/>
              <a:t>间隔</a:t>
            </a:r>
            <a:r>
              <a:rPr lang="zh-CN" altLang="en-US" sz="1800" dirty="0"/>
              <a:t>：两个下划线</a:t>
            </a:r>
          </a:p>
          <a:p>
            <a:pPr marL="285750" indent="-285750">
              <a:buFont typeface="Wingdings" panose="05000000000000000000" pitchFamily="2" charset="2"/>
              <a:buChar char="l"/>
            </a:pPr>
            <a:r>
              <a:rPr lang="zh-CN" altLang="en-US" sz="1800" dirty="0"/>
              <a:t>名称：本次变更名称</a:t>
            </a:r>
          </a:p>
          <a:p>
            <a:pPr marL="285750" indent="-285750">
              <a:buFont typeface="Wingdings" panose="05000000000000000000" pitchFamily="2" charset="2"/>
              <a:buChar char="l"/>
            </a:pPr>
            <a:r>
              <a:rPr lang="zh-CN" altLang="en-US" sz="1800" dirty="0"/>
              <a:t>扩展名：</a:t>
            </a:r>
            <a:r>
              <a:rPr lang="en-US" altLang="zh-CN" sz="1800" dirty="0"/>
              <a:t>.</a:t>
            </a:r>
            <a:r>
              <a:rPr lang="en-US" altLang="zh-CN" sz="1800" dirty="0" err="1" smtClean="0"/>
              <a:t>sql</a:t>
            </a:r>
            <a:endParaRPr lang="en-US" altLang="zh-CN" sz="1800" dirty="0" smtClean="0"/>
          </a:p>
          <a:p>
            <a:pPr marL="285750" indent="-285750">
              <a:buFont typeface="Wingdings" panose="05000000000000000000" pitchFamily="2" charset="2"/>
              <a:buChar char="l"/>
            </a:pPr>
            <a:endParaRPr lang="en-US" altLang="zh-CN" sz="1800" dirty="0"/>
          </a:p>
          <a:p>
            <a:r>
              <a:rPr lang="zh-CN" altLang="en-US" sz="1800" dirty="0"/>
              <a:t>例如：</a:t>
            </a:r>
            <a:r>
              <a:rPr lang="en-US" altLang="zh-CN" sz="1800" dirty="0"/>
              <a:t>【V20190127.2212__</a:t>
            </a:r>
            <a:r>
              <a:rPr lang="zh-CN" altLang="en-US" sz="1800" dirty="0"/>
              <a:t>更新车型信息</a:t>
            </a:r>
            <a:r>
              <a:rPr lang="en-US" altLang="zh-CN" sz="1800" dirty="0"/>
              <a:t>.</a:t>
            </a:r>
            <a:r>
              <a:rPr lang="en-US" altLang="zh-CN" sz="1800" dirty="0" err="1"/>
              <a:t>sql</a:t>
            </a:r>
            <a:r>
              <a:rPr lang="en-US" altLang="zh-CN" sz="1800" dirty="0"/>
              <a:t>】</a:t>
            </a:r>
            <a:r>
              <a:rPr lang="zh-CN" altLang="en-US" sz="1800" dirty="0"/>
              <a:t>就是一个合法的名称 </a:t>
            </a:r>
            <a:endParaRPr lang="en-US" altLang="zh-CN" sz="1800" dirty="0"/>
          </a:p>
        </p:txBody>
      </p:sp>
    </p:spTree>
    <p:extLst>
      <p:ext uri="{BB962C8B-B14F-4D97-AF65-F5344CB8AC3E}">
        <p14:creationId xmlns:p14="http://schemas.microsoft.com/office/powerpoint/2010/main" val="4115349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a:t>脚本存储</a:t>
            </a:r>
            <a:endParaRPr lang="zh-CN" altLang="en-US" dirty="0"/>
          </a:p>
        </p:txBody>
      </p:sp>
      <p:sp>
        <p:nvSpPr>
          <p:cNvPr id="3" name="副标题 2"/>
          <p:cNvSpPr>
            <a:spLocks noGrp="1"/>
          </p:cNvSpPr>
          <p:nvPr>
            <p:ph type="subTitle" idx="1"/>
          </p:nvPr>
        </p:nvSpPr>
        <p:spPr>
          <a:xfrm>
            <a:off x="674965" y="970075"/>
            <a:ext cx="10802660" cy="2141099"/>
          </a:xfrm>
        </p:spPr>
        <p:txBody>
          <a:bodyPr/>
          <a:lstStyle/>
          <a:p>
            <a:r>
              <a:rPr lang="zh-CN" altLang="en-US" sz="2400" b="1" dirty="0"/>
              <a:t>路径规范</a:t>
            </a:r>
          </a:p>
          <a:p>
            <a:r>
              <a:rPr lang="zh-CN" altLang="en-US" sz="2400" dirty="0"/>
              <a:t>能够被</a:t>
            </a:r>
            <a:r>
              <a:rPr lang="en-US" altLang="zh-CN" sz="2400" dirty="0"/>
              <a:t>Flyway </a:t>
            </a:r>
            <a:r>
              <a:rPr lang="zh-CN" altLang="en-US" sz="2400" dirty="0"/>
              <a:t>识别并</a:t>
            </a:r>
            <a:r>
              <a:rPr lang="en-US" altLang="zh-CN" sz="2400" dirty="0"/>
              <a:t>Maven</a:t>
            </a:r>
            <a:r>
              <a:rPr lang="zh-CN" altLang="en-US" sz="2400" dirty="0"/>
              <a:t>执行</a:t>
            </a:r>
            <a:r>
              <a:rPr lang="en-US" altLang="zh-CN" sz="2400" dirty="0"/>
              <a:t>Migrations</a:t>
            </a:r>
            <a:r>
              <a:rPr lang="zh-CN" altLang="en-US" sz="2400" dirty="0"/>
              <a:t>的</a:t>
            </a:r>
            <a:r>
              <a:rPr lang="en-US" altLang="zh-CN" sz="2400" dirty="0"/>
              <a:t>SQL</a:t>
            </a:r>
            <a:r>
              <a:rPr lang="zh-CN" altLang="en-US" sz="2400" dirty="0"/>
              <a:t>脚本，还需要放置在指定的文件夹中。默认情况下，文件将保存在</a:t>
            </a:r>
            <a:r>
              <a:rPr lang="en-US" altLang="zh-CN" sz="2400" dirty="0" err="1"/>
              <a:t>src</a:t>
            </a:r>
            <a:r>
              <a:rPr lang="en-US" altLang="zh-CN" sz="2400" dirty="0"/>
              <a:t>/main/resources/</a:t>
            </a:r>
            <a:r>
              <a:rPr lang="en-US" altLang="zh-CN" sz="2400" dirty="0" err="1"/>
              <a:t>db</a:t>
            </a:r>
            <a:r>
              <a:rPr lang="en-US" altLang="zh-CN" sz="2400" dirty="0"/>
              <a:t>/migration/</a:t>
            </a:r>
            <a:r>
              <a:rPr lang="zh-CN" altLang="en-US" sz="2400" dirty="0"/>
              <a:t>路径下。可依据项目实绩与脚本类型，自行编制更下级的不同目录，然后存放。 </a:t>
            </a:r>
          </a:p>
        </p:txBody>
      </p:sp>
    </p:spTree>
    <p:extLst>
      <p:ext uri="{BB962C8B-B14F-4D97-AF65-F5344CB8AC3E}">
        <p14:creationId xmlns:p14="http://schemas.microsoft.com/office/powerpoint/2010/main" val="3467802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a:t>使用示例</a:t>
            </a:r>
          </a:p>
        </p:txBody>
      </p:sp>
      <p:sp>
        <p:nvSpPr>
          <p:cNvPr id="3" name="副标题 2"/>
          <p:cNvSpPr>
            <a:spLocks noGrp="1"/>
          </p:cNvSpPr>
          <p:nvPr>
            <p:ph type="subTitle" idx="1"/>
          </p:nvPr>
        </p:nvSpPr>
        <p:spPr>
          <a:xfrm>
            <a:off x="185881" y="794873"/>
            <a:ext cx="2643084" cy="453650"/>
          </a:xfrm>
        </p:spPr>
        <p:txBody>
          <a:bodyPr/>
          <a:lstStyle/>
          <a:p>
            <a:r>
              <a:rPr lang="zh-CN" altLang="en-US" dirty="0"/>
              <a:t>文件命名与存储 </a:t>
            </a:r>
            <a:endParaRPr lang="zh-CN" altLang="en-US" dirty="0"/>
          </a:p>
        </p:txBody>
      </p:sp>
      <p:pic>
        <p:nvPicPr>
          <p:cNvPr id="4" name="图片 3"/>
          <p:cNvPicPr>
            <a:picLocks noChangeAspect="1"/>
          </p:cNvPicPr>
          <p:nvPr/>
        </p:nvPicPr>
        <p:blipFill>
          <a:blip r:embed="rId2"/>
          <a:stretch>
            <a:fillRect/>
          </a:stretch>
        </p:blipFill>
        <p:spPr>
          <a:xfrm>
            <a:off x="185881" y="1495423"/>
            <a:ext cx="3439945" cy="4143375"/>
          </a:xfrm>
          <a:prstGeom prst="rect">
            <a:avLst/>
          </a:prstGeom>
        </p:spPr>
      </p:pic>
      <p:pic>
        <p:nvPicPr>
          <p:cNvPr id="5" name="图片 4"/>
          <p:cNvPicPr>
            <a:picLocks noChangeAspect="1"/>
          </p:cNvPicPr>
          <p:nvPr/>
        </p:nvPicPr>
        <p:blipFill>
          <a:blip r:embed="rId3"/>
          <a:stretch>
            <a:fillRect/>
          </a:stretch>
        </p:blipFill>
        <p:spPr>
          <a:xfrm>
            <a:off x="3841912" y="1495424"/>
            <a:ext cx="8192329" cy="4143375"/>
          </a:xfrm>
          <a:prstGeom prst="rect">
            <a:avLst/>
          </a:prstGeom>
        </p:spPr>
      </p:pic>
      <p:sp>
        <p:nvSpPr>
          <p:cNvPr id="6" name="副标题 2"/>
          <p:cNvSpPr txBox="1">
            <a:spLocks/>
          </p:cNvSpPr>
          <p:nvPr/>
        </p:nvSpPr>
        <p:spPr>
          <a:xfrm>
            <a:off x="3841912" y="794873"/>
            <a:ext cx="2643084"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文件内容</a:t>
            </a:r>
            <a:endParaRPr lang="zh-CN" altLang="en-US" dirty="0"/>
          </a:p>
        </p:txBody>
      </p:sp>
    </p:spTree>
    <p:extLst>
      <p:ext uri="{BB962C8B-B14F-4D97-AF65-F5344CB8AC3E}">
        <p14:creationId xmlns:p14="http://schemas.microsoft.com/office/powerpoint/2010/main" val="3505935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592546" cy="465926"/>
          </a:xfrm>
        </p:spPr>
        <p:txBody>
          <a:bodyPr/>
          <a:lstStyle/>
          <a:p>
            <a:r>
              <a:rPr lang="zh-CN" altLang="en-US" dirty="0" smtClean="0"/>
              <a:t>数据迁移</a:t>
            </a:r>
            <a:endParaRPr lang="zh-CN" altLang="en-US" dirty="0"/>
          </a:p>
        </p:txBody>
      </p:sp>
      <p:sp>
        <p:nvSpPr>
          <p:cNvPr id="5" name="副标题 4"/>
          <p:cNvSpPr>
            <a:spLocks noGrp="1"/>
          </p:cNvSpPr>
          <p:nvPr>
            <p:ph type="subTitle" idx="1"/>
          </p:nvPr>
        </p:nvSpPr>
        <p:spPr>
          <a:xfrm>
            <a:off x="674965" y="1233392"/>
            <a:ext cx="7917313" cy="453650"/>
          </a:xfrm>
        </p:spPr>
        <p:txBody>
          <a:bodyPr/>
          <a:lstStyle/>
          <a:p>
            <a:r>
              <a:rPr lang="zh-CN" altLang="en-US" dirty="0" smtClean="0"/>
              <a:t>一个项目，包含三类数据的迁移</a:t>
            </a:r>
            <a:endParaRPr lang="zh-CN" altLang="en-US"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70833"/>
          <a:stretch/>
        </p:blipFill>
        <p:spPr>
          <a:xfrm>
            <a:off x="1085315" y="2345706"/>
            <a:ext cx="2691926" cy="243565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903" y="2345706"/>
            <a:ext cx="3063713" cy="2435652"/>
          </a:xfrm>
          <a:prstGeom prst="rect">
            <a:avLst/>
          </a:prstGeom>
        </p:spPr>
      </p:pic>
      <p:pic>
        <p:nvPicPr>
          <p:cNvPr id="9" name="图片 8"/>
          <p:cNvPicPr>
            <a:picLocks noChangeAspect="1"/>
          </p:cNvPicPr>
          <p:nvPr/>
        </p:nvPicPr>
        <p:blipFill>
          <a:blip r:embed="rId4" cstate="print">
            <a:extLst>
              <a:ext uri="{BEBA8EAE-BF5A-486C-A8C5-ECC9F3942E4B}">
                <a14:imgProps xmlns:a14="http://schemas.microsoft.com/office/drawing/2010/main">
                  <a14:imgLayer r:embed="rId5">
                    <a14:imgEffect>
                      <a14:backgroundRemoval t="2637" b="96191" l="3418" r="96973">
                        <a14:foregroundMark x1="80566" y1="24023" x2="80566" y2="24023"/>
                        <a14:foregroundMark x1="78711" y1="18457" x2="44824" y2="17383"/>
                        <a14:foregroundMark x1="74609" y1="29004" x2="74609" y2="29004"/>
                        <a14:foregroundMark x1="78223" y1="38086" x2="78223" y2="38086"/>
                        <a14:foregroundMark x1="81250" y1="46680" x2="81250" y2="46680"/>
                        <a14:foregroundMark x1="79492" y1="58984" x2="79492" y2="58984"/>
                        <a14:foregroundMark x1="79492" y1="70410" x2="79492" y2="70410"/>
                        <a14:foregroundMark x1="85547" y1="75977" x2="85547" y2="75977"/>
                        <a14:foregroundMark x1="79980" y1="78516" x2="79980" y2="78516"/>
                        <a14:foregroundMark x1="76270" y1="78320" x2="76270" y2="78320"/>
                        <a14:foregroundMark x1="73730" y1="77441" x2="73730" y2="77441"/>
                        <a14:foregroundMark x1="70703" y1="77051" x2="70703" y2="77051"/>
                        <a14:foregroundMark x1="68945" y1="76855" x2="68945" y2="76855"/>
                        <a14:foregroundMark x1="67871" y1="74707" x2="67871" y2="74707"/>
                      </a14:backgroundRemoval>
                    </a14:imgEffect>
                  </a14:imgLayer>
                </a14:imgProps>
              </a:ext>
              <a:ext uri="{28A0092B-C50C-407E-A947-70E740481C1C}">
                <a14:useLocalDpi xmlns:a14="http://schemas.microsoft.com/office/drawing/2010/main" val="0"/>
              </a:ext>
            </a:extLst>
          </a:blip>
          <a:stretch>
            <a:fillRect/>
          </a:stretch>
        </p:blipFill>
        <p:spPr>
          <a:xfrm>
            <a:off x="8592278" y="2345706"/>
            <a:ext cx="2435652" cy="2435652"/>
          </a:xfrm>
          <a:prstGeom prst="rect">
            <a:avLst/>
          </a:prstGeom>
        </p:spPr>
      </p:pic>
      <p:sp>
        <p:nvSpPr>
          <p:cNvPr id="10" name="副标题 4"/>
          <p:cNvSpPr txBox="1">
            <a:spLocks/>
          </p:cNvSpPr>
          <p:nvPr/>
        </p:nvSpPr>
        <p:spPr>
          <a:xfrm>
            <a:off x="1604433" y="5193800"/>
            <a:ext cx="1653689"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t>配置数据</a:t>
            </a:r>
            <a:endParaRPr lang="zh-CN" altLang="en-US" sz="2800" dirty="0"/>
          </a:p>
        </p:txBody>
      </p:sp>
      <p:sp>
        <p:nvSpPr>
          <p:cNvPr id="11" name="副标题 4"/>
          <p:cNvSpPr txBox="1">
            <a:spLocks/>
          </p:cNvSpPr>
          <p:nvPr/>
        </p:nvSpPr>
        <p:spPr>
          <a:xfrm>
            <a:off x="5357914" y="5193800"/>
            <a:ext cx="1653689"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t>结构数据</a:t>
            </a:r>
            <a:endParaRPr lang="zh-CN" altLang="en-US" sz="2800" dirty="0"/>
          </a:p>
        </p:txBody>
      </p:sp>
      <p:sp>
        <p:nvSpPr>
          <p:cNvPr id="12" name="副标题 4"/>
          <p:cNvSpPr txBox="1">
            <a:spLocks/>
          </p:cNvSpPr>
          <p:nvPr/>
        </p:nvSpPr>
        <p:spPr>
          <a:xfrm>
            <a:off x="8983259" y="5193800"/>
            <a:ext cx="1653689"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t>基础数据</a:t>
            </a:r>
            <a:endParaRPr lang="zh-CN" altLang="en-US" sz="2800" dirty="0"/>
          </a:p>
        </p:txBody>
      </p:sp>
    </p:spTree>
    <p:extLst>
      <p:ext uri="{BB962C8B-B14F-4D97-AF65-F5344CB8AC3E}">
        <p14:creationId xmlns:p14="http://schemas.microsoft.com/office/powerpoint/2010/main" val="2728865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smtClean="0"/>
              <a:t>最佳实践</a:t>
            </a:r>
            <a:endParaRPr lang="zh-CN" altLang="en-US" dirty="0"/>
          </a:p>
        </p:txBody>
      </p:sp>
      <p:sp>
        <p:nvSpPr>
          <p:cNvPr id="3" name="副标题 2"/>
          <p:cNvSpPr>
            <a:spLocks noGrp="1"/>
          </p:cNvSpPr>
          <p:nvPr>
            <p:ph type="subTitle" idx="1"/>
          </p:nvPr>
        </p:nvSpPr>
        <p:spPr>
          <a:xfrm>
            <a:off x="674965" y="1202699"/>
            <a:ext cx="11019052" cy="3806170"/>
          </a:xfrm>
        </p:spPr>
        <p:txBody>
          <a:bodyPr/>
          <a:lstStyle/>
          <a:p>
            <a:r>
              <a:rPr lang="zh-CN" altLang="en-US" b="1" dirty="0"/>
              <a:t>开发阶段</a:t>
            </a:r>
          </a:p>
          <a:p>
            <a:r>
              <a:rPr lang="zh-CN" altLang="en-US" dirty="0" smtClean="0"/>
              <a:t>在</a:t>
            </a:r>
            <a:r>
              <a:rPr lang="zh-CN" altLang="en-US" dirty="0"/>
              <a:t>项目开发阶段，项目组更多的是运用</a:t>
            </a:r>
            <a:r>
              <a:rPr lang="en-US" altLang="zh-CN" dirty="0" err="1"/>
              <a:t>PowerDesigner</a:t>
            </a:r>
            <a:r>
              <a:rPr lang="zh-CN" altLang="en-US" dirty="0"/>
              <a:t>、</a:t>
            </a:r>
            <a:r>
              <a:rPr lang="en-US" altLang="zh-CN" dirty="0" err="1"/>
              <a:t>PDMan</a:t>
            </a:r>
            <a:r>
              <a:rPr lang="zh-CN" altLang="en-US" dirty="0"/>
              <a:t>、</a:t>
            </a:r>
            <a:r>
              <a:rPr lang="en-US" altLang="zh-CN" dirty="0" err="1"/>
              <a:t>Navicat</a:t>
            </a:r>
            <a:r>
              <a:rPr lang="zh-CN" altLang="en-US" dirty="0"/>
              <a:t>等可视化工具设计、生成和修改数据库。</a:t>
            </a:r>
            <a:r>
              <a:rPr lang="en-US" altLang="zh-CN" dirty="0" err="1"/>
              <a:t>flywaydb</a:t>
            </a:r>
            <a:r>
              <a:rPr lang="zh-CN" altLang="en-US" dirty="0"/>
              <a:t>这种纯脚本</a:t>
            </a:r>
            <a:r>
              <a:rPr lang="en-US" altLang="zh-CN" dirty="0"/>
              <a:t>+</a:t>
            </a:r>
            <a:r>
              <a:rPr lang="zh-CN" altLang="en-US" dirty="0"/>
              <a:t>命令的方式，增加了脚本更新难度，降低了开发</a:t>
            </a:r>
            <a:r>
              <a:rPr lang="zh-CN" altLang="en-US" dirty="0" smtClean="0"/>
              <a:t>效率</a:t>
            </a:r>
            <a:endParaRPr lang="en-US" altLang="zh-CN" dirty="0" smtClean="0"/>
          </a:p>
          <a:p>
            <a:endParaRPr lang="zh-CN" altLang="en-US" dirty="0"/>
          </a:p>
          <a:p>
            <a:r>
              <a:rPr lang="zh-CN" altLang="en-US" b="1" dirty="0"/>
              <a:t>首次迁移</a:t>
            </a:r>
          </a:p>
          <a:p>
            <a:r>
              <a:rPr lang="zh-CN" altLang="en-US" dirty="0" smtClean="0"/>
              <a:t>在</a:t>
            </a:r>
            <a:r>
              <a:rPr lang="zh-CN" altLang="en-US" dirty="0"/>
              <a:t>项目在新环境的首次迁移时，不仅包含数据结构的创建，还包含各类基础参数的数据迁移。从头生成所有结构与数据脚本，增加了迁移难度，降低了迁移效率。推荐使用数据库整体导出</a:t>
            </a:r>
            <a:r>
              <a:rPr lang="en-US" altLang="zh-CN" dirty="0"/>
              <a:t>+</a:t>
            </a:r>
            <a:r>
              <a:rPr lang="zh-CN" altLang="en-US" dirty="0"/>
              <a:t>导入的方式进行。后续零星的结构与数据迁移，可以使用</a:t>
            </a:r>
            <a:r>
              <a:rPr lang="en-US" altLang="zh-CN" dirty="0" err="1"/>
              <a:t>flywaydb</a:t>
            </a:r>
            <a:r>
              <a:rPr lang="zh-CN" altLang="en-US" dirty="0"/>
              <a:t>方式</a:t>
            </a:r>
            <a:r>
              <a:rPr lang="zh-CN" altLang="en-US" dirty="0" smtClean="0"/>
              <a:t>。</a:t>
            </a:r>
            <a:endParaRPr lang="zh-CN" altLang="en-US" dirty="0"/>
          </a:p>
        </p:txBody>
      </p:sp>
    </p:spTree>
    <p:extLst>
      <p:ext uri="{BB962C8B-B14F-4D97-AF65-F5344CB8AC3E}">
        <p14:creationId xmlns:p14="http://schemas.microsoft.com/office/powerpoint/2010/main" val="3544880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a:t>基础</a:t>
            </a:r>
            <a:r>
              <a:rPr lang="zh-CN" altLang="en-US" dirty="0" smtClean="0"/>
              <a:t>数据</a:t>
            </a:r>
            <a:endParaRPr lang="zh-CN" altLang="en-US" dirty="0"/>
          </a:p>
        </p:txBody>
      </p:sp>
      <p:sp>
        <p:nvSpPr>
          <p:cNvPr id="3" name="副标题 2"/>
          <p:cNvSpPr>
            <a:spLocks noGrp="1"/>
          </p:cNvSpPr>
          <p:nvPr>
            <p:ph type="subTitle" idx="1"/>
          </p:nvPr>
        </p:nvSpPr>
        <p:spPr>
          <a:xfrm>
            <a:off x="674965" y="1055800"/>
            <a:ext cx="10793135" cy="1292662"/>
          </a:xfrm>
        </p:spPr>
        <p:txBody>
          <a:bodyPr/>
          <a:lstStyle/>
          <a:p>
            <a:r>
              <a:rPr lang="zh-CN" altLang="en-US" dirty="0"/>
              <a:t>当项目进行版本发布活动时，通常都伴随着系统数据的迁移。目前平台提供了如下</a:t>
            </a:r>
            <a:r>
              <a:rPr lang="en-US" altLang="zh-CN" dirty="0" smtClean="0"/>
              <a:t>16</a:t>
            </a:r>
            <a:r>
              <a:rPr lang="zh-CN" altLang="en-US" dirty="0" smtClean="0"/>
              <a:t>个</a:t>
            </a:r>
            <a:r>
              <a:rPr lang="zh-CN" altLang="en-US" dirty="0"/>
              <a:t>标准功能的数据迁移，通过各功能的编码实现数据的新增或更新。每个功能导入</a:t>
            </a:r>
            <a:r>
              <a:rPr lang="en-US" altLang="zh-CN" dirty="0"/>
              <a:t>/</a:t>
            </a:r>
            <a:r>
              <a:rPr lang="zh-CN" altLang="en-US" dirty="0"/>
              <a:t>出一份</a:t>
            </a:r>
            <a:r>
              <a:rPr lang="en-US" altLang="zh-CN" dirty="0"/>
              <a:t>excel</a:t>
            </a:r>
            <a:r>
              <a:rPr lang="zh-CN" altLang="en-US" dirty="0"/>
              <a:t>文档，使用多页签的形式包含多个数据项</a:t>
            </a:r>
            <a:r>
              <a:rPr lang="zh-CN" altLang="en-US"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22552641"/>
              </p:ext>
            </p:extLst>
          </p:nvPr>
        </p:nvGraphicFramePr>
        <p:xfrm>
          <a:off x="674965" y="2348453"/>
          <a:ext cx="10793134" cy="3804696"/>
        </p:xfrm>
        <a:graphic>
          <a:graphicData uri="http://schemas.openxmlformats.org/drawingml/2006/table">
            <a:tbl>
              <a:tblPr/>
              <a:tblGrid>
                <a:gridCol w="1204193">
                  <a:extLst>
                    <a:ext uri="{9D8B030D-6E8A-4147-A177-3AD203B41FA5}">
                      <a16:colId xmlns:a16="http://schemas.microsoft.com/office/drawing/2014/main" val="1561351184"/>
                    </a:ext>
                  </a:extLst>
                </a:gridCol>
                <a:gridCol w="1560990">
                  <a:extLst>
                    <a:ext uri="{9D8B030D-6E8A-4147-A177-3AD203B41FA5}">
                      <a16:colId xmlns:a16="http://schemas.microsoft.com/office/drawing/2014/main" val="1979527576"/>
                    </a:ext>
                  </a:extLst>
                </a:gridCol>
                <a:gridCol w="2765183">
                  <a:extLst>
                    <a:ext uri="{9D8B030D-6E8A-4147-A177-3AD203B41FA5}">
                      <a16:colId xmlns:a16="http://schemas.microsoft.com/office/drawing/2014/main" val="3209787560"/>
                    </a:ext>
                  </a:extLst>
                </a:gridCol>
                <a:gridCol w="5262768">
                  <a:extLst>
                    <a:ext uri="{9D8B030D-6E8A-4147-A177-3AD203B41FA5}">
                      <a16:colId xmlns:a16="http://schemas.microsoft.com/office/drawing/2014/main" val="1179845848"/>
                    </a:ext>
                  </a:extLst>
                </a:gridCol>
              </a:tblGrid>
              <a:tr h="211372">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功能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数据项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30059111"/>
                  </a:ext>
                </a:extLst>
              </a:tr>
              <a:tr h="211372">
                <a:tc rowSpan="2">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角色管理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角色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SYS_ROLE_B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55649"/>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用户角色关系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SYS_USER_ROLE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230785"/>
                  </a:ext>
                </a:extLst>
              </a:tr>
              <a:tr h="211372">
                <a:tc rowSpan="5">
                  <a:txBody>
                    <a:bodyPr/>
                    <a:lstStyle/>
                    <a:p>
                      <a:pPr algn="r" fontAlgn="ct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功能管理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功能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SYS_FUNCTION_B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3190716"/>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功能资源关系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SYS_FUNCTION_RESOURCE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530821"/>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资源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SYS_RESOURCE_B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9752379"/>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资源组件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SYS_RESOURCE_ITEM_B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457264"/>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资源组件元素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SYS_RESOURCE_ITEM_ELEMENT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683994"/>
                  </a:ext>
                </a:extLst>
              </a:tr>
              <a:tr h="211372">
                <a:tc rowSpan="2">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功能分配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角色功能关系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SYS_ROLE_FUNCTION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839510"/>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资源组件分配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SYS_RESOURCE_ITEM_ASSIGN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247402"/>
                  </a:ext>
                </a:extLst>
              </a:tr>
              <a:tr h="211372">
                <a:tc rowSpan="2">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数据权限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权限资源定义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LCP_AUTHORITY_RESOURCE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2948958"/>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权限资源分配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LCP_RESOURCE_USER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461129"/>
                  </a:ext>
                </a:extLst>
              </a:tr>
              <a:tr h="211372">
                <a:tc rowSpan="2">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系统参数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系统参数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SYS_PROFILE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869831"/>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系统参数明细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SYS_PROFILE_VALUE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0160187"/>
                  </a:ext>
                </a:extLst>
              </a:tr>
              <a:tr h="211372">
                <a:tc rowSpan="2">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数据字典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数据字典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SYS_CODE_B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903879"/>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数据字典值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SYS_CODE_VALUE_B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937729"/>
                  </a:ext>
                </a:extLst>
              </a:tr>
              <a:tr h="211372">
                <a:tc rowSpan="2">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LOV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LOV</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SYS_LOV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897988"/>
                  </a:ext>
                </a:extLst>
              </a:tr>
              <a:tr h="211372">
                <a:tc vMerge="1">
                  <a:txBody>
                    <a:bodyPr/>
                    <a:lstStyle/>
                    <a:p>
                      <a:endParaRPr lang="zh-CN" altLang="en-US"/>
                    </a:p>
                  </a:txBody>
                  <a:tcPr/>
                </a:tc>
                <a:tc vMerge="1">
                  <a:txBody>
                    <a:bodyPr/>
                    <a:lstStyle/>
                    <a:p>
                      <a:endParaRPr lang="zh-CN" altLang="en-US"/>
                    </a:p>
                  </a:txBody>
                  <a:tcPr/>
                </a:tc>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LOV</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配置项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SYS_LOV_ITEM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5316536"/>
                  </a:ext>
                </a:extLst>
              </a:tr>
            </a:tbl>
          </a:graphicData>
        </a:graphic>
      </p:graphicFrame>
    </p:spTree>
    <p:extLst>
      <p:ext uri="{BB962C8B-B14F-4D97-AF65-F5344CB8AC3E}">
        <p14:creationId xmlns:p14="http://schemas.microsoft.com/office/powerpoint/2010/main" val="685068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基础数据</a:t>
            </a:r>
          </a:p>
        </p:txBody>
      </p:sp>
      <p:graphicFrame>
        <p:nvGraphicFramePr>
          <p:cNvPr id="4" name="表格 3"/>
          <p:cNvGraphicFramePr>
            <a:graphicFrameLocks noGrp="1"/>
          </p:cNvGraphicFramePr>
          <p:nvPr>
            <p:extLst>
              <p:ext uri="{D42A27DB-BD31-4B8C-83A1-F6EECF244321}">
                <p14:modId xmlns:p14="http://schemas.microsoft.com/office/powerpoint/2010/main" val="3421474757"/>
              </p:ext>
            </p:extLst>
          </p:nvPr>
        </p:nvGraphicFramePr>
        <p:xfrm>
          <a:off x="412750" y="1123941"/>
          <a:ext cx="11093449" cy="5188876"/>
        </p:xfrm>
        <a:graphic>
          <a:graphicData uri="http://schemas.openxmlformats.org/drawingml/2006/table">
            <a:tbl>
              <a:tblPr/>
              <a:tblGrid>
                <a:gridCol w="2065447">
                  <a:extLst>
                    <a:ext uri="{9D8B030D-6E8A-4147-A177-3AD203B41FA5}">
                      <a16:colId xmlns:a16="http://schemas.microsoft.com/office/drawing/2014/main" val="1863727607"/>
                    </a:ext>
                  </a:extLst>
                </a:gridCol>
                <a:gridCol w="1165978">
                  <a:extLst>
                    <a:ext uri="{9D8B030D-6E8A-4147-A177-3AD203B41FA5}">
                      <a16:colId xmlns:a16="http://schemas.microsoft.com/office/drawing/2014/main" val="1419509148"/>
                    </a:ext>
                  </a:extLst>
                </a:gridCol>
                <a:gridCol w="3931012">
                  <a:extLst>
                    <a:ext uri="{9D8B030D-6E8A-4147-A177-3AD203B41FA5}">
                      <a16:colId xmlns:a16="http://schemas.microsoft.com/office/drawing/2014/main" val="1387244166"/>
                    </a:ext>
                  </a:extLst>
                </a:gridCol>
                <a:gridCol w="3931012">
                  <a:extLst>
                    <a:ext uri="{9D8B030D-6E8A-4147-A177-3AD203B41FA5}">
                      <a16:colId xmlns:a16="http://schemas.microsoft.com/office/drawing/2014/main" val="3154048494"/>
                    </a:ext>
                  </a:extLst>
                </a:gridCol>
              </a:tblGrid>
              <a:tr h="235858">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功能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数据项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93579790"/>
                  </a:ext>
                </a:extLst>
              </a:tr>
              <a:tr h="235858">
                <a:tc rowSpan="2">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流水号配置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流水号配置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SYS_CODE_RULES_HEADER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1616235"/>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流水号段配置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SYS_CODE_RULES_LINE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041942"/>
                  </a:ext>
                </a:extLst>
              </a:tr>
              <a:tr h="235858">
                <a:tc rowSpan="2">
                  <a:txBody>
                    <a:bodyPr/>
                    <a:lstStyle/>
                    <a:p>
                      <a:pPr algn="r"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9</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工作流定义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流程定义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ACT_RE_MODEL</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7668101"/>
                  </a:ext>
                </a:extLst>
              </a:tr>
              <a:tr h="235858">
                <a:tc vMerge="1">
                  <a:txBody>
                    <a:bodyPr/>
                    <a:lstStyle/>
                    <a:p>
                      <a:endParaRPr lang="zh-CN" alt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CN" altLang="en-US"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流程资源定义</a:t>
                      </a:r>
                      <a:endPar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ACT_GE_BYTEARRAY</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7010607"/>
                  </a:ext>
                </a:extLst>
              </a:tr>
              <a:tr h="235858">
                <a:tc rowSpan="3">
                  <a:txBody>
                    <a:bodyPr/>
                    <a:lstStyle/>
                    <a:p>
                      <a:pPr algn="r"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10</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工作流参数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流程抄送配置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LCP_WFL_CC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7747784"/>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流程节点主担配置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LCP_WFL_MAIN_FUNCTION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170849"/>
                  </a:ext>
                </a:extLst>
              </a:tr>
              <a:tr h="235858">
                <a:tc vMerge="1">
                  <a:txBody>
                    <a:bodyPr/>
                    <a:lstStyle/>
                    <a:p>
                      <a:endParaRPr lang="zh-CN" altLang="en-US"/>
                    </a:p>
                  </a:txBody>
                  <a:tcPr/>
                </a:tc>
                <a:tc vMerge="1">
                  <a:txBody>
                    <a:bodyPr/>
                    <a:lstStyle/>
                    <a:p>
                      <a:endParaRPr lang="zh-CN" altLang="en-US" dirty="0"/>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流程移动端配置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LCP_WFL_MOBILE_CONFIG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080716"/>
                  </a:ext>
                </a:extLst>
              </a:tr>
              <a:tr h="235858">
                <a:tc rowSpan="2">
                  <a:txBody>
                    <a:bodyPr/>
                    <a:lstStyle/>
                    <a:p>
                      <a:pPr algn="r"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11</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职能主担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部门职能关系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LCP_WFL_FUCTION_DEPT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4778550"/>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部门职能员工关系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LCP_WFL_FUCTION_DEPT_EMP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49518"/>
                  </a:ext>
                </a:extLst>
              </a:tr>
              <a:tr h="235858">
                <a:tc rowSpan="2">
                  <a:txBody>
                    <a:bodyPr/>
                    <a:lstStyle/>
                    <a:p>
                      <a:pPr algn="r"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12</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审批权限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审批权限配置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WFL_BUSINESS_RULE_HEADER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84493"/>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审批权限明细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WFL_BUSINESS_RULE_LINE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287069"/>
                  </a:ext>
                </a:extLst>
              </a:tr>
              <a:tr h="235858">
                <a:tc rowSpan="4">
                  <a:txBody>
                    <a:bodyPr/>
                    <a:lstStyle/>
                    <a:p>
                      <a:pPr algn="r"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13</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定时任务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Cron</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类型触发器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QRTZ_CRON_TRIGGERS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53379"/>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简单类型触发器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QRTZ_SIMPLE_TRIGGERS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305821"/>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已定义的触发器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QRTZ_TRIGGERS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286944"/>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任务明细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QRTZ_JOB_DETAILS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544896"/>
                  </a:ext>
                </a:extLst>
              </a:tr>
              <a:tr h="235858">
                <a:tc>
                  <a:txBody>
                    <a:bodyPr/>
                    <a:lstStyle/>
                    <a:p>
                      <a:pPr algn="r"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14</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通知模板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通知模板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LCP_NOTIFY_TEMPLATE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343198"/>
                  </a:ext>
                </a:extLst>
              </a:tr>
              <a:tr h="235858">
                <a:tc rowSpan="2">
                  <a:txBody>
                    <a:bodyPr/>
                    <a:lstStyle/>
                    <a:p>
                      <a:pPr algn="r"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15</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服务发布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生产者配置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API_CONFIG_SERVER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099692"/>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生产者接口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API_CONFIG_INTERFACE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22346"/>
                  </a:ext>
                </a:extLst>
              </a:tr>
              <a:tr h="235858">
                <a:tc rowSpan="3">
                  <a:txBody>
                    <a:bodyPr/>
                    <a:lstStyle/>
                    <a:p>
                      <a:pPr algn="r"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16</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服务订阅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消费者配置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API_CONFIG_APPLICATION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1834566"/>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消费者限制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API_CLIENT_INTERFACE_LIMIT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113871"/>
                  </a:ext>
                </a:extLst>
              </a:tr>
              <a:tr h="235858">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消费者授权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SYS_OAUTH_CLIENT_DETAILS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5593862"/>
                  </a:ext>
                </a:extLst>
              </a:tr>
            </a:tbl>
          </a:graphicData>
        </a:graphic>
      </p:graphicFrame>
    </p:spTree>
    <p:extLst>
      <p:ext uri="{BB962C8B-B14F-4D97-AF65-F5344CB8AC3E}">
        <p14:creationId xmlns:p14="http://schemas.microsoft.com/office/powerpoint/2010/main" val="3063755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a:t>数据收集</a:t>
            </a:r>
          </a:p>
        </p:txBody>
      </p:sp>
      <p:sp>
        <p:nvSpPr>
          <p:cNvPr id="3" name="副标题 2"/>
          <p:cNvSpPr>
            <a:spLocks noGrp="1"/>
          </p:cNvSpPr>
          <p:nvPr>
            <p:ph type="subTitle" idx="1"/>
          </p:nvPr>
        </p:nvSpPr>
        <p:spPr>
          <a:xfrm>
            <a:off x="722591" y="1370125"/>
            <a:ext cx="10297834" cy="2765885"/>
          </a:xfrm>
        </p:spPr>
        <p:txBody>
          <a:bodyPr/>
          <a:lstStyle/>
          <a:p>
            <a:r>
              <a:rPr lang="zh-CN" altLang="en-US" sz="1800" dirty="0"/>
              <a:t>系统业测</a:t>
            </a:r>
            <a:r>
              <a:rPr lang="en-US" altLang="zh-CN" sz="1800" dirty="0"/>
              <a:t>/</a:t>
            </a:r>
            <a:r>
              <a:rPr lang="zh-CN" altLang="en-US" sz="1800" dirty="0"/>
              <a:t>上线前，需向业务收集各类基础，完成系统使用数据初始化。目前平台建议有如下收集项 </a:t>
            </a:r>
            <a:endParaRPr lang="en-US" altLang="zh-CN" sz="1800" dirty="0" smtClean="0"/>
          </a:p>
          <a:p>
            <a:pPr marL="342900" indent="-342900">
              <a:buFont typeface="Wingdings" panose="05000000000000000000" pitchFamily="2" charset="2"/>
              <a:buChar char="l"/>
            </a:pPr>
            <a:r>
              <a:rPr lang="zh-CN" altLang="en-US" sz="1800" dirty="0" smtClean="0"/>
              <a:t>用户</a:t>
            </a:r>
            <a:r>
              <a:rPr lang="zh-CN" altLang="en-US" sz="1800" dirty="0"/>
              <a:t>角色关系</a:t>
            </a:r>
          </a:p>
          <a:p>
            <a:pPr marL="342900" indent="-342900">
              <a:buFont typeface="Wingdings" panose="05000000000000000000" pitchFamily="2" charset="2"/>
              <a:buChar char="l"/>
            </a:pPr>
            <a:r>
              <a:rPr lang="zh-CN" altLang="en-US" sz="1800" dirty="0"/>
              <a:t>数据权限</a:t>
            </a:r>
          </a:p>
          <a:p>
            <a:pPr marL="342900" indent="-342900">
              <a:buFont typeface="Wingdings" panose="05000000000000000000" pitchFamily="2" charset="2"/>
              <a:buChar char="l"/>
            </a:pPr>
            <a:r>
              <a:rPr lang="zh-CN" altLang="en-US" sz="1800" dirty="0"/>
              <a:t>职能主担</a:t>
            </a:r>
          </a:p>
          <a:p>
            <a:pPr marL="342900" indent="-342900">
              <a:buFont typeface="Wingdings" panose="05000000000000000000" pitchFamily="2" charset="2"/>
              <a:buChar char="l"/>
            </a:pPr>
            <a:r>
              <a:rPr lang="zh-CN" altLang="en-US" sz="1800" dirty="0" smtClean="0"/>
              <a:t>数据字典</a:t>
            </a:r>
            <a:endParaRPr lang="zh-CN" altLang="en-US" sz="1800" dirty="0"/>
          </a:p>
        </p:txBody>
      </p:sp>
    </p:spTree>
    <p:extLst>
      <p:ext uri="{BB962C8B-B14F-4D97-AF65-F5344CB8AC3E}">
        <p14:creationId xmlns:p14="http://schemas.microsoft.com/office/powerpoint/2010/main" val="830978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数据收集</a:t>
            </a:r>
          </a:p>
        </p:txBody>
      </p:sp>
      <p:sp>
        <p:nvSpPr>
          <p:cNvPr id="3" name="副标题 2"/>
          <p:cNvSpPr>
            <a:spLocks noGrp="1"/>
          </p:cNvSpPr>
          <p:nvPr>
            <p:ph type="subTitle" idx="1"/>
          </p:nvPr>
        </p:nvSpPr>
        <p:spPr>
          <a:xfrm>
            <a:off x="674965" y="998650"/>
            <a:ext cx="11126510" cy="2349361"/>
          </a:xfrm>
        </p:spPr>
        <p:txBody>
          <a:bodyPr/>
          <a:lstStyle/>
          <a:p>
            <a:r>
              <a:rPr lang="zh-CN" altLang="en-US" dirty="0"/>
              <a:t>用户角色关系</a:t>
            </a:r>
          </a:p>
          <a:p>
            <a:r>
              <a:rPr lang="zh-CN" altLang="en-US" dirty="0" smtClean="0"/>
              <a:t>在</a:t>
            </a:r>
            <a:r>
              <a:rPr lang="zh-CN" altLang="en-US" dirty="0"/>
              <a:t>项目</a:t>
            </a:r>
            <a:r>
              <a:rPr lang="en-US" altLang="zh-CN" dirty="0"/>
              <a:t>UAT</a:t>
            </a:r>
            <a:r>
              <a:rPr lang="zh-CN" altLang="en-US" dirty="0"/>
              <a:t>阶段后期，项目角色已基本确认，各角色功能范围也已完成设定，这时需组织业务在公司范围内收集用户角色关系，做好系统大规模实施的准备。</a:t>
            </a:r>
          </a:p>
          <a:p>
            <a:r>
              <a:rPr lang="zh-CN" altLang="en-US" dirty="0" smtClean="0"/>
              <a:t>可以</a:t>
            </a:r>
            <a:r>
              <a:rPr lang="zh-CN" altLang="en-US" dirty="0"/>
              <a:t>在角色管理功能中导出系统现有的数据。在第一个页签中列出当前系统所有的角色清单，用户需在第二个页签，完成员工编号与角色编号的关系设定。用户填写完毕后，直接导入系统即可。 </a:t>
            </a:r>
          </a:p>
        </p:txBody>
      </p:sp>
      <p:pic>
        <p:nvPicPr>
          <p:cNvPr id="4" name="图片 3"/>
          <p:cNvPicPr>
            <a:picLocks noChangeAspect="1"/>
          </p:cNvPicPr>
          <p:nvPr/>
        </p:nvPicPr>
        <p:blipFill>
          <a:blip r:embed="rId2"/>
          <a:stretch>
            <a:fillRect/>
          </a:stretch>
        </p:blipFill>
        <p:spPr>
          <a:xfrm>
            <a:off x="674964" y="3798688"/>
            <a:ext cx="11121081" cy="1905000"/>
          </a:xfrm>
          <a:prstGeom prst="rect">
            <a:avLst/>
          </a:prstGeom>
        </p:spPr>
      </p:pic>
    </p:spTree>
    <p:extLst>
      <p:ext uri="{BB962C8B-B14F-4D97-AF65-F5344CB8AC3E}">
        <p14:creationId xmlns:p14="http://schemas.microsoft.com/office/powerpoint/2010/main" val="3716676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数据收集</a:t>
            </a:r>
          </a:p>
        </p:txBody>
      </p:sp>
      <p:sp>
        <p:nvSpPr>
          <p:cNvPr id="3" name="副标题 2"/>
          <p:cNvSpPr>
            <a:spLocks noGrp="1"/>
          </p:cNvSpPr>
          <p:nvPr>
            <p:ph type="subTitle" idx="1"/>
          </p:nvPr>
        </p:nvSpPr>
        <p:spPr>
          <a:xfrm>
            <a:off x="570190" y="1151050"/>
            <a:ext cx="11040785" cy="2349361"/>
          </a:xfrm>
        </p:spPr>
        <p:txBody>
          <a:bodyPr/>
          <a:lstStyle/>
          <a:p>
            <a:r>
              <a:rPr lang="zh-CN" altLang="en-US" dirty="0"/>
              <a:t>数据权限</a:t>
            </a:r>
          </a:p>
          <a:p>
            <a:r>
              <a:rPr lang="zh-CN" altLang="en-US" dirty="0" smtClean="0"/>
              <a:t>同理</a:t>
            </a:r>
            <a:r>
              <a:rPr lang="zh-CN" altLang="en-US" dirty="0"/>
              <a:t>，在项目</a:t>
            </a:r>
            <a:r>
              <a:rPr lang="en-US" altLang="zh-CN" dirty="0"/>
              <a:t>UAT</a:t>
            </a:r>
            <a:r>
              <a:rPr lang="zh-CN" altLang="en-US" dirty="0"/>
              <a:t>阶段后期，也需组织业务展开全公司的数据权限设定的收集工作。</a:t>
            </a:r>
          </a:p>
          <a:p>
            <a:r>
              <a:rPr lang="zh-CN" altLang="en-US" dirty="0" smtClean="0"/>
              <a:t>可以</a:t>
            </a:r>
            <a:r>
              <a:rPr lang="zh-CN" altLang="en-US" dirty="0"/>
              <a:t>在数据权限功能中导出系统现有的数据。在第一个页签中列出当前系统所有的数据权限资源，用户需在第二个页签，完成员工编号与各数据权限的关系设定。用户填写完毕后，直接导入系统即可。 </a:t>
            </a:r>
          </a:p>
        </p:txBody>
      </p:sp>
      <p:pic>
        <p:nvPicPr>
          <p:cNvPr id="4" name="图片 3"/>
          <p:cNvPicPr>
            <a:picLocks noChangeAspect="1"/>
          </p:cNvPicPr>
          <p:nvPr/>
        </p:nvPicPr>
        <p:blipFill>
          <a:blip r:embed="rId2"/>
          <a:stretch>
            <a:fillRect/>
          </a:stretch>
        </p:blipFill>
        <p:spPr>
          <a:xfrm>
            <a:off x="570190" y="3857624"/>
            <a:ext cx="11040785" cy="1402337"/>
          </a:xfrm>
          <a:prstGeom prst="rect">
            <a:avLst/>
          </a:prstGeom>
        </p:spPr>
      </p:pic>
    </p:spTree>
    <p:extLst>
      <p:ext uri="{BB962C8B-B14F-4D97-AF65-F5344CB8AC3E}">
        <p14:creationId xmlns:p14="http://schemas.microsoft.com/office/powerpoint/2010/main" val="3365430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数据收集</a:t>
            </a:r>
            <a:endParaRPr lang="zh-CN" altLang="en-US" dirty="0"/>
          </a:p>
        </p:txBody>
      </p:sp>
      <p:sp>
        <p:nvSpPr>
          <p:cNvPr id="3" name="副标题 2"/>
          <p:cNvSpPr>
            <a:spLocks noGrp="1"/>
          </p:cNvSpPr>
          <p:nvPr>
            <p:ph type="subTitle" idx="1"/>
          </p:nvPr>
        </p:nvSpPr>
        <p:spPr>
          <a:xfrm>
            <a:off x="674965" y="1147935"/>
            <a:ext cx="10810583" cy="2349361"/>
          </a:xfrm>
        </p:spPr>
        <p:txBody>
          <a:bodyPr/>
          <a:lstStyle/>
          <a:p>
            <a:r>
              <a:rPr lang="zh-CN" altLang="en-US" b="1" dirty="0"/>
              <a:t>职能主担</a:t>
            </a:r>
          </a:p>
          <a:p>
            <a:r>
              <a:rPr lang="zh-CN" altLang="en-US" dirty="0" smtClean="0"/>
              <a:t>同理</a:t>
            </a:r>
            <a:r>
              <a:rPr lang="zh-CN" altLang="en-US" dirty="0"/>
              <a:t>，在项目</a:t>
            </a:r>
            <a:r>
              <a:rPr lang="en-US" altLang="zh-CN" dirty="0"/>
              <a:t>UAT</a:t>
            </a:r>
            <a:r>
              <a:rPr lang="zh-CN" altLang="en-US" dirty="0"/>
              <a:t>阶段后期，也需组织业务展开全公司的流程权限设定的收集工作。</a:t>
            </a:r>
          </a:p>
          <a:p>
            <a:r>
              <a:rPr lang="zh-CN" altLang="en-US" dirty="0" smtClean="0"/>
              <a:t>可以</a:t>
            </a:r>
            <a:r>
              <a:rPr lang="zh-CN" altLang="en-US" dirty="0"/>
              <a:t>在职能主担功能中导出系统现有的数据。用户需在第一个页签填写部门、职能主担与人员的对应关系。第二个页签为附页，列出当前系统存在的职能主担，第三个页签也为附页，列出当前系统存在的部门编码与名称 </a:t>
            </a:r>
            <a:endParaRPr lang="zh-CN" altLang="en-US" dirty="0"/>
          </a:p>
        </p:txBody>
      </p:sp>
      <p:pic>
        <p:nvPicPr>
          <p:cNvPr id="4" name="图片 3"/>
          <p:cNvPicPr>
            <a:picLocks noChangeAspect="1"/>
          </p:cNvPicPr>
          <p:nvPr/>
        </p:nvPicPr>
        <p:blipFill>
          <a:blip r:embed="rId2"/>
          <a:stretch>
            <a:fillRect/>
          </a:stretch>
        </p:blipFill>
        <p:spPr>
          <a:xfrm>
            <a:off x="674964" y="3876853"/>
            <a:ext cx="10810583" cy="1535594"/>
          </a:xfrm>
          <a:prstGeom prst="rect">
            <a:avLst/>
          </a:prstGeom>
        </p:spPr>
      </p:pic>
    </p:spTree>
    <p:extLst>
      <p:ext uri="{BB962C8B-B14F-4D97-AF65-F5344CB8AC3E}">
        <p14:creationId xmlns:p14="http://schemas.microsoft.com/office/powerpoint/2010/main" val="522051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a:t>-</a:t>
            </a:r>
            <a:r>
              <a:rPr lang="zh-CN" altLang="en-US" dirty="0"/>
              <a:t>数据收集</a:t>
            </a:r>
          </a:p>
        </p:txBody>
      </p:sp>
      <p:sp>
        <p:nvSpPr>
          <p:cNvPr id="3" name="副标题 2"/>
          <p:cNvSpPr>
            <a:spLocks noGrp="1"/>
          </p:cNvSpPr>
          <p:nvPr>
            <p:ph type="subTitle" idx="1"/>
          </p:nvPr>
        </p:nvSpPr>
        <p:spPr>
          <a:xfrm>
            <a:off x="674965" y="1079568"/>
            <a:ext cx="10870403" cy="1949252"/>
          </a:xfrm>
        </p:spPr>
        <p:txBody>
          <a:bodyPr/>
          <a:lstStyle/>
          <a:p>
            <a:r>
              <a:rPr lang="zh-CN" altLang="en-US" b="1" dirty="0"/>
              <a:t>数据字典</a:t>
            </a:r>
          </a:p>
          <a:p>
            <a:r>
              <a:rPr lang="zh-CN" altLang="en-US" dirty="0" smtClean="0"/>
              <a:t>在</a:t>
            </a:r>
            <a:r>
              <a:rPr lang="zh-CN" altLang="en-US" dirty="0"/>
              <a:t>整个项目过程中，随着功能的不断展开，需要同步向业务展开数据字典的收集工作</a:t>
            </a:r>
          </a:p>
          <a:p>
            <a:r>
              <a:rPr lang="zh-CN" altLang="en-US" dirty="0" smtClean="0"/>
              <a:t>可以</a:t>
            </a:r>
            <a:r>
              <a:rPr lang="zh-CN" altLang="en-US" dirty="0"/>
              <a:t>使用数据字典的导出功能，删除导出数据后成为一个导入模板。用户需填写两个页签。用户在第一个页签设定字典项，在第二个页签设定具体的字典值。 </a:t>
            </a:r>
          </a:p>
        </p:txBody>
      </p:sp>
      <p:pic>
        <p:nvPicPr>
          <p:cNvPr id="4" name="图片 3"/>
          <p:cNvPicPr>
            <a:picLocks noChangeAspect="1"/>
          </p:cNvPicPr>
          <p:nvPr/>
        </p:nvPicPr>
        <p:blipFill>
          <a:blip r:embed="rId2"/>
          <a:stretch>
            <a:fillRect/>
          </a:stretch>
        </p:blipFill>
        <p:spPr>
          <a:xfrm>
            <a:off x="674964" y="3312740"/>
            <a:ext cx="10864167" cy="2267663"/>
          </a:xfrm>
          <a:prstGeom prst="rect">
            <a:avLst/>
          </a:prstGeom>
        </p:spPr>
      </p:pic>
    </p:spTree>
    <p:extLst>
      <p:ext uri="{BB962C8B-B14F-4D97-AF65-F5344CB8AC3E}">
        <p14:creationId xmlns:p14="http://schemas.microsoft.com/office/powerpoint/2010/main" val="564567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数据迁移</a:t>
            </a:r>
            <a:r>
              <a:rPr lang="en-US" altLang="zh-CN" dirty="0" smtClean="0"/>
              <a:t>-</a:t>
            </a:r>
            <a:r>
              <a:rPr lang="zh-CN" altLang="en-US" dirty="0"/>
              <a:t>迁移规范</a:t>
            </a:r>
          </a:p>
        </p:txBody>
      </p:sp>
      <p:sp>
        <p:nvSpPr>
          <p:cNvPr id="3" name="副标题 2"/>
          <p:cNvSpPr>
            <a:spLocks noGrp="1"/>
          </p:cNvSpPr>
          <p:nvPr>
            <p:ph type="subTitle" idx="1"/>
          </p:nvPr>
        </p:nvSpPr>
        <p:spPr>
          <a:xfrm>
            <a:off x="674965" y="1132000"/>
            <a:ext cx="9850160" cy="3934410"/>
          </a:xfrm>
        </p:spPr>
        <p:txBody>
          <a:bodyPr/>
          <a:lstStyle/>
          <a:p>
            <a:r>
              <a:rPr lang="zh-CN" altLang="en-US" b="1" dirty="0"/>
              <a:t>命名规范</a:t>
            </a:r>
          </a:p>
          <a:p>
            <a:r>
              <a:rPr lang="zh-CN" altLang="en-US" dirty="0" smtClean="0"/>
              <a:t>对于</a:t>
            </a:r>
            <a:r>
              <a:rPr lang="zh-CN" altLang="en-US" dirty="0"/>
              <a:t>项目自身的基础数据功能，如果未做</a:t>
            </a:r>
            <a:r>
              <a:rPr lang="en-US" altLang="zh-CN" dirty="0"/>
              <a:t>excel</a:t>
            </a:r>
            <a:r>
              <a:rPr lang="zh-CN" altLang="en-US" dirty="0"/>
              <a:t>导入</a:t>
            </a:r>
            <a:r>
              <a:rPr lang="en-US" altLang="zh-CN" dirty="0"/>
              <a:t>/</a:t>
            </a:r>
            <a:r>
              <a:rPr lang="zh-CN" altLang="en-US" dirty="0"/>
              <a:t>导出的，可以延用脚本的方式</a:t>
            </a:r>
          </a:p>
          <a:p>
            <a:r>
              <a:rPr lang="zh-CN" altLang="en-US" dirty="0" smtClean="0"/>
              <a:t>为了</a:t>
            </a:r>
            <a:r>
              <a:rPr lang="zh-CN" altLang="en-US" dirty="0"/>
              <a:t>更好的执行数据迁移，平台要求的文件命名规范与数据结构迁移规范保持致一致，即：</a:t>
            </a:r>
            <a:r>
              <a:rPr lang="en-US" altLang="zh-CN" dirty="0"/>
              <a:t>V</a:t>
            </a:r>
            <a:r>
              <a:rPr lang="zh-CN" altLang="en-US" dirty="0"/>
              <a:t>版本号</a:t>
            </a:r>
            <a:r>
              <a:rPr lang="en-US" altLang="zh-CN" dirty="0"/>
              <a:t>__</a:t>
            </a:r>
            <a:r>
              <a:rPr lang="zh-CN" altLang="en-US" dirty="0"/>
              <a:t>名称</a:t>
            </a:r>
            <a:r>
              <a:rPr lang="en-US" altLang="zh-CN" dirty="0"/>
              <a:t>.</a:t>
            </a:r>
            <a:r>
              <a:rPr lang="zh-CN" altLang="en-US" dirty="0"/>
              <a:t>扩展名</a:t>
            </a:r>
          </a:p>
          <a:p>
            <a:endParaRPr lang="en-US" altLang="zh-CN" dirty="0" smtClean="0"/>
          </a:p>
          <a:p>
            <a:r>
              <a:rPr lang="zh-CN" altLang="en-US" b="1" dirty="0" smtClean="0"/>
              <a:t>存储</a:t>
            </a:r>
            <a:r>
              <a:rPr lang="zh-CN" altLang="en-US" b="1" dirty="0"/>
              <a:t>路径</a:t>
            </a:r>
          </a:p>
          <a:p>
            <a:r>
              <a:rPr lang="zh-CN" altLang="en-US" dirty="0" smtClean="0"/>
              <a:t>文件</a:t>
            </a:r>
            <a:r>
              <a:rPr lang="zh-CN" altLang="en-US" dirty="0"/>
              <a:t>保存在</a:t>
            </a:r>
            <a:r>
              <a:rPr lang="en-US" altLang="zh-CN" dirty="0" err="1"/>
              <a:t>src</a:t>
            </a:r>
            <a:r>
              <a:rPr lang="en-US" altLang="zh-CN" dirty="0"/>
              <a:t>/main/resources/</a:t>
            </a:r>
            <a:r>
              <a:rPr lang="en-US" altLang="zh-CN" dirty="0" err="1"/>
              <a:t>db</a:t>
            </a:r>
            <a:r>
              <a:rPr lang="en-US" altLang="zh-CN" dirty="0"/>
              <a:t>/data/</a:t>
            </a:r>
            <a:r>
              <a:rPr lang="zh-CN" altLang="en-US" dirty="0"/>
              <a:t>路径下。可依据项目实绩与脚本类型，自行编制更下级的不同目录，然后存放。</a:t>
            </a:r>
          </a:p>
        </p:txBody>
      </p:sp>
    </p:spTree>
    <p:extLst>
      <p:ext uri="{BB962C8B-B14F-4D97-AF65-F5344CB8AC3E}">
        <p14:creationId xmlns:p14="http://schemas.microsoft.com/office/powerpoint/2010/main" val="35286566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592546" cy="465926"/>
          </a:xfrm>
        </p:spPr>
        <p:txBody>
          <a:bodyPr/>
          <a:lstStyle/>
          <a:p>
            <a:r>
              <a:rPr lang="zh-CN" altLang="en-US" dirty="0"/>
              <a:t>持续集成</a:t>
            </a:r>
            <a:endParaRPr lang="zh-CN" altLang="en-US" dirty="0"/>
          </a:p>
        </p:txBody>
      </p:sp>
      <p:sp>
        <p:nvSpPr>
          <p:cNvPr id="3" name="副标题 2"/>
          <p:cNvSpPr>
            <a:spLocks noGrp="1"/>
          </p:cNvSpPr>
          <p:nvPr>
            <p:ph type="subTitle" idx="1"/>
          </p:nvPr>
        </p:nvSpPr>
        <p:spPr>
          <a:xfrm>
            <a:off x="674965" y="1071022"/>
            <a:ext cx="11015682" cy="4991879"/>
          </a:xfrm>
        </p:spPr>
        <p:txBody>
          <a:bodyPr/>
          <a:lstStyle/>
          <a:p>
            <a:r>
              <a:rPr lang="zh-CN" altLang="en-US" sz="1600" dirty="0"/>
              <a:t>什么是持续</a:t>
            </a:r>
            <a:r>
              <a:rPr lang="zh-CN" altLang="en-US" sz="1600" dirty="0" smtClean="0"/>
              <a:t>集成</a:t>
            </a:r>
            <a:endParaRPr lang="en-US" altLang="zh-CN" sz="1600" dirty="0" smtClean="0"/>
          </a:p>
          <a:p>
            <a:r>
              <a:rPr lang="zh-CN" altLang="en-US" sz="1600" dirty="0"/>
              <a:t>随着软件开发复杂度的不断提高，团队开发成员间如何更好地协同工作以确保软件开发的质量已经慢慢成为开发过程中不可回避的问题。尤其是近些年来，敏捷（</a:t>
            </a:r>
            <a:r>
              <a:rPr lang="en-US" altLang="zh-CN" sz="1600" dirty="0"/>
              <a:t>Agile</a:t>
            </a:r>
            <a:r>
              <a:rPr lang="zh-CN" altLang="en-US" sz="1600" dirty="0"/>
              <a:t>） 在软件工程领域越来越红火，如何能再不断变化的需求中快速适应和保证软件的质量也显得尤其的重要。</a:t>
            </a:r>
          </a:p>
          <a:p>
            <a:r>
              <a:rPr lang="zh-CN" altLang="en-US" sz="1600" dirty="0" smtClean="0"/>
              <a:t>持续</a:t>
            </a:r>
            <a:r>
              <a:rPr lang="zh-CN" altLang="en-US" sz="1600" dirty="0"/>
              <a:t>集成正是针对这一类问题的一种软件开发实践。它倡导团队开发成员必须经常集成他们的工作，甚至每天都可能发生多次集成。而每次的集成都是通过自动化的构建来验证，包括自动编译、发布和测试，从而尽快地发现集成错误，让团队能够更快的开发内聚的软件。</a:t>
            </a:r>
          </a:p>
          <a:p>
            <a:r>
              <a:rPr lang="zh-CN" altLang="en-US" sz="1600" dirty="0" smtClean="0"/>
              <a:t>持续</a:t>
            </a:r>
            <a:r>
              <a:rPr lang="zh-CN" altLang="en-US" sz="1600" dirty="0"/>
              <a:t>集成的核心价值在于：</a:t>
            </a:r>
          </a:p>
          <a:p>
            <a:pPr marL="285750" indent="-285750">
              <a:buFont typeface="Wingdings" panose="05000000000000000000" pitchFamily="2" charset="2"/>
              <a:buChar char="l"/>
            </a:pPr>
            <a:r>
              <a:rPr lang="zh-CN" altLang="en-US" sz="1600" dirty="0" smtClean="0"/>
              <a:t>持续</a:t>
            </a:r>
            <a:r>
              <a:rPr lang="zh-CN" altLang="en-US" sz="1600" dirty="0"/>
              <a:t>集成中的任何一个环节都是自动完成的，无需太多的人工干预，有利于减少重复过程以节省时间、费用和工作量；</a:t>
            </a:r>
          </a:p>
          <a:p>
            <a:pPr marL="285750" indent="-285750">
              <a:buFont typeface="Wingdings" panose="05000000000000000000" pitchFamily="2" charset="2"/>
              <a:buChar char="l"/>
            </a:pPr>
            <a:r>
              <a:rPr lang="zh-CN" altLang="en-US" sz="1600" dirty="0" smtClean="0"/>
              <a:t>持续</a:t>
            </a:r>
            <a:r>
              <a:rPr lang="zh-CN" altLang="en-US" sz="1600" dirty="0"/>
              <a:t>集成保障了每个时间点上团队成员提交的代码是能成功集成的。换言之，任何时间点都能第一时间发现软件的集成问题，使任意时间发布可部署的软件成为了可能；</a:t>
            </a:r>
          </a:p>
          <a:p>
            <a:pPr marL="285750" indent="-285750">
              <a:buFont typeface="Wingdings" panose="05000000000000000000" pitchFamily="2" charset="2"/>
              <a:buChar char="l"/>
            </a:pPr>
            <a:r>
              <a:rPr lang="zh-CN" altLang="en-US" sz="1600" dirty="0" smtClean="0"/>
              <a:t>持续</a:t>
            </a:r>
            <a:r>
              <a:rPr lang="zh-CN" altLang="en-US" sz="1600" dirty="0"/>
              <a:t>集成还能利于软件本身的发展趋势，这点在需求不明确或是频繁性变更的情景中尤其重要，持续集成的质量能帮助团队进行有效决策，同时建立团队对开发产品的信心。</a:t>
            </a:r>
          </a:p>
        </p:txBody>
      </p:sp>
    </p:spTree>
    <p:extLst>
      <p:ext uri="{BB962C8B-B14F-4D97-AF65-F5344CB8AC3E}">
        <p14:creationId xmlns:p14="http://schemas.microsoft.com/office/powerpoint/2010/main" val="140402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915024" cy="465926"/>
          </a:xfrm>
        </p:spPr>
        <p:txBody>
          <a:bodyPr/>
          <a:lstStyle/>
          <a:p>
            <a:r>
              <a:rPr lang="zh-CN" altLang="en-US" dirty="0"/>
              <a:t>数据</a:t>
            </a:r>
            <a:r>
              <a:rPr lang="zh-CN" altLang="en-US" dirty="0" smtClean="0"/>
              <a:t>迁移</a:t>
            </a:r>
            <a:r>
              <a:rPr lang="en-US" altLang="zh-CN" dirty="0" smtClean="0"/>
              <a:t>-Apollo</a:t>
            </a:r>
            <a:endParaRPr lang="zh-CN" altLang="en-US" dirty="0"/>
          </a:p>
        </p:txBody>
      </p:sp>
      <p:sp>
        <p:nvSpPr>
          <p:cNvPr id="3" name="副标题 2"/>
          <p:cNvSpPr>
            <a:spLocks noGrp="1"/>
          </p:cNvSpPr>
          <p:nvPr>
            <p:ph type="subTitle" idx="1"/>
          </p:nvPr>
        </p:nvSpPr>
        <p:spPr>
          <a:xfrm>
            <a:off x="674965" y="1139388"/>
            <a:ext cx="11075502" cy="5151154"/>
          </a:xfrm>
        </p:spPr>
        <p:txBody>
          <a:bodyPr/>
          <a:lstStyle/>
          <a:p>
            <a:r>
              <a:rPr lang="en-US" altLang="zh-CN" dirty="0"/>
              <a:t>Apollo</a:t>
            </a:r>
            <a:r>
              <a:rPr lang="zh-CN" altLang="en-US" dirty="0"/>
              <a:t>（阿波罗）是携程框架部门研发的开源配置管理中心，能够集中化管理应用不同环境、不同集群的配置，配置修改后能够实时推送到应用端，并且具备规范的权限、流程治理等特性。目前提供了以下的</a:t>
            </a:r>
            <a:r>
              <a:rPr lang="zh-CN" altLang="en-US" dirty="0" smtClean="0"/>
              <a:t>特性</a:t>
            </a:r>
            <a:endParaRPr lang="en-US" altLang="zh-CN" dirty="0" smtClean="0"/>
          </a:p>
          <a:p>
            <a:endParaRPr lang="en-US" altLang="zh-CN" dirty="0" smtClean="0"/>
          </a:p>
          <a:p>
            <a:pPr marL="285750" indent="-285750">
              <a:buFont typeface="Wingdings" panose="05000000000000000000" pitchFamily="2" charset="2"/>
              <a:buChar char="l"/>
            </a:pPr>
            <a:r>
              <a:rPr lang="zh-CN" altLang="en-US" sz="1600" dirty="0"/>
              <a:t>统一管理不同环境、不同集群的配置</a:t>
            </a:r>
          </a:p>
          <a:p>
            <a:r>
              <a:rPr lang="zh-CN" altLang="en-US" sz="1600" dirty="0" smtClean="0"/>
              <a:t>    </a:t>
            </a:r>
            <a:r>
              <a:rPr lang="en-US" altLang="zh-CN" sz="1600" dirty="0"/>
              <a:t>Apollo</a:t>
            </a:r>
            <a:r>
              <a:rPr lang="zh-CN" altLang="en-US" sz="1600" dirty="0"/>
              <a:t>提供了一个统一界面集中式管理不同环境（</a:t>
            </a:r>
            <a:r>
              <a:rPr lang="en-US" altLang="zh-CN" sz="1600" dirty="0"/>
              <a:t>environment</a:t>
            </a:r>
            <a:r>
              <a:rPr lang="zh-CN" altLang="en-US" sz="1600" dirty="0"/>
              <a:t>）、不同集群（</a:t>
            </a:r>
            <a:r>
              <a:rPr lang="en-US" altLang="zh-CN" sz="1600" dirty="0"/>
              <a:t>cluster</a:t>
            </a:r>
            <a:r>
              <a:rPr lang="zh-CN" altLang="en-US" sz="1600" dirty="0"/>
              <a:t>）、不同命名空间（</a:t>
            </a:r>
            <a:r>
              <a:rPr lang="en-US" altLang="zh-CN" sz="1600" dirty="0"/>
              <a:t>namespace</a:t>
            </a:r>
            <a:r>
              <a:rPr lang="zh-CN" altLang="en-US" sz="1600" dirty="0"/>
              <a:t>）的配置。</a:t>
            </a:r>
          </a:p>
          <a:p>
            <a:r>
              <a:rPr lang="zh-CN" altLang="en-US" sz="1600" dirty="0"/>
              <a:t>    同一份代码部署在不同的集群，可以有不同的配置，比如</a:t>
            </a:r>
            <a:r>
              <a:rPr lang="en-US" altLang="zh-CN" sz="1600" dirty="0"/>
              <a:t>zookeeper</a:t>
            </a:r>
            <a:r>
              <a:rPr lang="zh-CN" altLang="en-US" sz="1600" dirty="0"/>
              <a:t>的地址等</a:t>
            </a:r>
          </a:p>
          <a:p>
            <a:r>
              <a:rPr lang="zh-CN" altLang="en-US" sz="1600" dirty="0"/>
              <a:t>    通过命名空间（</a:t>
            </a:r>
            <a:r>
              <a:rPr lang="en-US" altLang="zh-CN" sz="1600" dirty="0"/>
              <a:t>namespace</a:t>
            </a:r>
            <a:r>
              <a:rPr lang="zh-CN" altLang="en-US" sz="1600" dirty="0"/>
              <a:t>）可以很方便地支持多个不同应用共享同一份配置，同时还允许应用对共享的配置进行</a:t>
            </a:r>
            <a:r>
              <a:rPr lang="zh-CN" altLang="en-US" sz="1600" dirty="0" smtClean="0"/>
              <a:t>覆盖</a:t>
            </a:r>
            <a:endParaRPr lang="zh-CN" altLang="en-US" sz="1600" dirty="0"/>
          </a:p>
          <a:p>
            <a:pPr marL="285750" indent="-285750">
              <a:buFont typeface="Wingdings" panose="05000000000000000000" pitchFamily="2" charset="2"/>
              <a:buChar char="l"/>
            </a:pPr>
            <a:r>
              <a:rPr lang="zh-CN" altLang="en-US" sz="1600" dirty="0"/>
              <a:t>配置修改实时生效（热发布</a:t>
            </a:r>
            <a:r>
              <a:rPr lang="zh-CN" altLang="en-US" sz="1600" dirty="0" smtClean="0"/>
              <a:t>）</a:t>
            </a:r>
            <a:endParaRPr lang="zh-CN" altLang="en-US" sz="1600" dirty="0"/>
          </a:p>
          <a:p>
            <a:r>
              <a:rPr lang="zh-CN" altLang="en-US" sz="1600" dirty="0"/>
              <a:t>    用户在</a:t>
            </a:r>
            <a:r>
              <a:rPr lang="en-US" altLang="zh-CN" sz="1600" dirty="0"/>
              <a:t>Apollo</a:t>
            </a:r>
            <a:r>
              <a:rPr lang="zh-CN" altLang="en-US" sz="1600" dirty="0"/>
              <a:t>修改完配置并发布后，客户端能实时（</a:t>
            </a:r>
            <a:r>
              <a:rPr lang="en-US" altLang="zh-CN" sz="1600" dirty="0"/>
              <a:t>1</a:t>
            </a:r>
            <a:r>
              <a:rPr lang="zh-CN" altLang="en-US" sz="1600" dirty="0"/>
              <a:t>秒）接收到最新的配置，并通知到</a:t>
            </a:r>
            <a:r>
              <a:rPr lang="zh-CN" altLang="en-US" sz="1600" dirty="0" smtClean="0"/>
              <a:t>应用程序</a:t>
            </a:r>
            <a:endParaRPr lang="zh-CN" altLang="en-US" sz="1600" dirty="0"/>
          </a:p>
        </p:txBody>
      </p:sp>
    </p:spTree>
    <p:extLst>
      <p:ext uri="{BB962C8B-B14F-4D97-AF65-F5344CB8AC3E}">
        <p14:creationId xmlns:p14="http://schemas.microsoft.com/office/powerpoint/2010/main" val="1149185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592546" cy="465926"/>
          </a:xfrm>
        </p:spPr>
        <p:txBody>
          <a:bodyPr/>
          <a:lstStyle/>
          <a:p>
            <a:r>
              <a:rPr lang="zh-CN" altLang="en-US" dirty="0"/>
              <a:t>持续集成</a:t>
            </a:r>
          </a:p>
        </p:txBody>
      </p:sp>
      <p:sp>
        <p:nvSpPr>
          <p:cNvPr id="3" name="副标题 2"/>
          <p:cNvSpPr>
            <a:spLocks noGrp="1"/>
          </p:cNvSpPr>
          <p:nvPr>
            <p:ph type="subTitle" idx="1"/>
          </p:nvPr>
        </p:nvSpPr>
        <p:spPr>
          <a:xfrm>
            <a:off x="674965" y="1053930"/>
            <a:ext cx="10964407" cy="4334520"/>
          </a:xfrm>
        </p:spPr>
        <p:txBody>
          <a:bodyPr/>
          <a:lstStyle/>
          <a:p>
            <a:r>
              <a:rPr lang="zh-CN" altLang="en-US" dirty="0"/>
              <a:t>持续集成的原则</a:t>
            </a:r>
          </a:p>
          <a:p>
            <a:r>
              <a:rPr lang="zh-CN" altLang="en-US" dirty="0" smtClean="0"/>
              <a:t>业界</a:t>
            </a:r>
            <a:r>
              <a:rPr lang="zh-CN" altLang="en-US" dirty="0"/>
              <a:t>普遍认同的持续集成的原则包括：</a:t>
            </a:r>
          </a:p>
          <a:p>
            <a:pPr marL="342900" indent="-342900">
              <a:buFont typeface="Wingdings" panose="05000000000000000000" pitchFamily="2" charset="2"/>
              <a:buChar char="l"/>
            </a:pPr>
            <a:r>
              <a:rPr lang="zh-CN" altLang="en-US" dirty="0" smtClean="0"/>
              <a:t>需要</a:t>
            </a:r>
            <a:r>
              <a:rPr lang="zh-CN" altLang="en-US" dirty="0"/>
              <a:t>版本控制软件保障团队成员提交的代码不会导致集成失败。常用的版本控制软件有 </a:t>
            </a:r>
            <a:r>
              <a:rPr lang="en-US" altLang="zh-CN" dirty="0"/>
              <a:t>IBM Rational </a:t>
            </a:r>
            <a:r>
              <a:rPr lang="en-US" altLang="zh-CN" dirty="0" err="1"/>
              <a:t>ClearCase</a:t>
            </a:r>
            <a:r>
              <a:rPr lang="zh-CN" altLang="en-US" dirty="0"/>
              <a:t>、</a:t>
            </a:r>
            <a:r>
              <a:rPr lang="en-US" altLang="zh-CN" dirty="0"/>
              <a:t>CVS</a:t>
            </a:r>
            <a:r>
              <a:rPr lang="zh-CN" altLang="en-US" dirty="0"/>
              <a:t>、</a:t>
            </a:r>
            <a:r>
              <a:rPr lang="en-US" altLang="zh-CN" dirty="0"/>
              <a:t>Subversion </a:t>
            </a:r>
            <a:r>
              <a:rPr lang="zh-CN" altLang="en-US" dirty="0"/>
              <a:t>等；</a:t>
            </a:r>
          </a:p>
          <a:p>
            <a:pPr marL="342900" indent="-342900">
              <a:buFont typeface="Wingdings" panose="05000000000000000000" pitchFamily="2" charset="2"/>
              <a:buChar char="l"/>
            </a:pPr>
            <a:r>
              <a:rPr lang="zh-CN" altLang="en-US" dirty="0" smtClean="0"/>
              <a:t>开发</a:t>
            </a:r>
            <a:r>
              <a:rPr lang="zh-CN" altLang="en-US" dirty="0"/>
              <a:t>人员必须及时向版本控制库中提交代码，也必须经常性地从版本控制库中更新代码到本地；</a:t>
            </a:r>
          </a:p>
          <a:p>
            <a:pPr marL="342900" indent="-342900">
              <a:buFont typeface="Wingdings" panose="05000000000000000000" pitchFamily="2" charset="2"/>
              <a:buChar char="l"/>
            </a:pPr>
            <a:r>
              <a:rPr lang="zh-CN" altLang="en-US" dirty="0" smtClean="0"/>
              <a:t>需要</a:t>
            </a:r>
            <a:r>
              <a:rPr lang="zh-CN" altLang="en-US" dirty="0"/>
              <a:t>有专门的集成服务器来执行集成构建。根据项目的具体实际，集成构建可以被软件的修改来直接触发，也可以定时启动，如每半个小时构建一次；</a:t>
            </a:r>
          </a:p>
          <a:p>
            <a:pPr marL="342900" indent="-342900">
              <a:buFont typeface="Wingdings" panose="05000000000000000000" pitchFamily="2" charset="2"/>
              <a:buChar char="l"/>
            </a:pPr>
            <a:r>
              <a:rPr lang="zh-CN" altLang="en-US" dirty="0" smtClean="0"/>
              <a:t>必须</a:t>
            </a:r>
            <a:r>
              <a:rPr lang="zh-CN" altLang="en-US" dirty="0"/>
              <a:t>保证构建的成功。如果构建失败，修复构建过程中的错误是优先级最高的工作。一旦修复，需要手动启动一次构建。</a:t>
            </a:r>
          </a:p>
        </p:txBody>
      </p:sp>
    </p:spTree>
    <p:extLst>
      <p:ext uri="{BB962C8B-B14F-4D97-AF65-F5344CB8AC3E}">
        <p14:creationId xmlns:p14="http://schemas.microsoft.com/office/powerpoint/2010/main" val="1724570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592546" cy="465926"/>
          </a:xfrm>
        </p:spPr>
        <p:txBody>
          <a:bodyPr/>
          <a:lstStyle/>
          <a:p>
            <a:r>
              <a:rPr lang="zh-CN" altLang="en-US" dirty="0"/>
              <a:t>持续集成</a:t>
            </a:r>
          </a:p>
        </p:txBody>
      </p:sp>
      <p:sp>
        <p:nvSpPr>
          <p:cNvPr id="3" name="副标题 2"/>
          <p:cNvSpPr>
            <a:spLocks noGrp="1"/>
          </p:cNvSpPr>
          <p:nvPr>
            <p:ph type="subTitle" idx="1"/>
          </p:nvPr>
        </p:nvSpPr>
        <p:spPr>
          <a:xfrm>
            <a:off x="674965" y="1370125"/>
            <a:ext cx="11195143" cy="2605842"/>
          </a:xfrm>
        </p:spPr>
        <p:txBody>
          <a:bodyPr/>
          <a:lstStyle/>
          <a:p>
            <a:r>
              <a:rPr lang="zh-CN" altLang="en-US" dirty="0"/>
              <a:t>持续集成系统的组成</a:t>
            </a:r>
          </a:p>
          <a:p>
            <a:r>
              <a:rPr lang="zh-CN" altLang="en-US" dirty="0" smtClean="0"/>
              <a:t>由此可见</a:t>
            </a:r>
            <a:r>
              <a:rPr lang="zh-CN" altLang="en-US" dirty="0"/>
              <a:t>，一个完整的构建系统必须包括：</a:t>
            </a:r>
          </a:p>
          <a:p>
            <a:pPr marL="342900" indent="-342900">
              <a:buFont typeface="Wingdings" panose="05000000000000000000" pitchFamily="2" charset="2"/>
              <a:buChar char="l"/>
            </a:pPr>
            <a:r>
              <a:rPr lang="zh-CN" altLang="en-US" dirty="0" smtClean="0"/>
              <a:t>一</a:t>
            </a:r>
            <a:r>
              <a:rPr lang="zh-CN" altLang="en-US" dirty="0"/>
              <a:t>个自动构建过程，包括自动编译、分发、部署和测试等。</a:t>
            </a:r>
          </a:p>
          <a:p>
            <a:pPr marL="342900" indent="-342900">
              <a:buFont typeface="Wingdings" panose="05000000000000000000" pitchFamily="2" charset="2"/>
              <a:buChar char="l"/>
            </a:pPr>
            <a:r>
              <a:rPr lang="zh-CN" altLang="en-US" dirty="0" smtClean="0"/>
              <a:t>一</a:t>
            </a:r>
            <a:r>
              <a:rPr lang="zh-CN" altLang="en-US" dirty="0"/>
              <a:t>个代码存储库，即需要版本控制软件来保障代码的可维护性，同时作为构建过程的素材库。</a:t>
            </a:r>
          </a:p>
          <a:p>
            <a:pPr marL="342900" indent="-342900">
              <a:buFont typeface="Wingdings" panose="05000000000000000000" pitchFamily="2" charset="2"/>
              <a:buChar char="l"/>
            </a:pPr>
            <a:r>
              <a:rPr lang="zh-CN" altLang="en-US" dirty="0" smtClean="0"/>
              <a:t>一</a:t>
            </a:r>
            <a:r>
              <a:rPr lang="zh-CN" altLang="en-US" dirty="0"/>
              <a:t>个持续集成服务器。本文中介绍的 </a:t>
            </a:r>
            <a:r>
              <a:rPr lang="en-US" altLang="zh-CN" dirty="0"/>
              <a:t>Jenkins </a:t>
            </a:r>
            <a:r>
              <a:rPr lang="zh-CN" altLang="en-US" dirty="0"/>
              <a:t>就是一个配置简单和使用方便的持续集成服务器。</a:t>
            </a:r>
          </a:p>
        </p:txBody>
      </p:sp>
    </p:spTree>
    <p:extLst>
      <p:ext uri="{BB962C8B-B14F-4D97-AF65-F5344CB8AC3E}">
        <p14:creationId xmlns:p14="http://schemas.microsoft.com/office/powerpoint/2010/main" val="3908547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a:t>
            </a:r>
            <a:r>
              <a:rPr lang="zh-CN" altLang="en-US" dirty="0" smtClean="0"/>
              <a:t>集成</a:t>
            </a:r>
            <a:r>
              <a:rPr lang="en-US" altLang="zh-CN" dirty="0" smtClean="0"/>
              <a:t>-Jenkins</a:t>
            </a:r>
            <a:endParaRPr lang="zh-CN" altLang="en-US" dirty="0"/>
          </a:p>
        </p:txBody>
      </p:sp>
      <p:sp>
        <p:nvSpPr>
          <p:cNvPr id="3" name="副标题 2"/>
          <p:cNvSpPr>
            <a:spLocks noGrp="1"/>
          </p:cNvSpPr>
          <p:nvPr>
            <p:ph type="subTitle" idx="1"/>
          </p:nvPr>
        </p:nvSpPr>
        <p:spPr>
          <a:xfrm>
            <a:off x="3476511" y="2018321"/>
            <a:ext cx="8051766" cy="2221121"/>
          </a:xfrm>
        </p:spPr>
        <p:txBody>
          <a:bodyPr/>
          <a:lstStyle/>
          <a:p>
            <a:r>
              <a:rPr lang="en-US" altLang="zh-CN" dirty="0"/>
              <a:t>Jenkins </a:t>
            </a:r>
            <a:r>
              <a:rPr lang="zh-CN" altLang="en-US" dirty="0"/>
              <a:t>简介</a:t>
            </a:r>
          </a:p>
          <a:p>
            <a:r>
              <a:rPr lang="en-US" altLang="zh-CN" dirty="0" smtClean="0"/>
              <a:t>Jenkins </a:t>
            </a:r>
            <a:r>
              <a:rPr lang="zh-CN" altLang="en-US" dirty="0"/>
              <a:t>是一个开源项目，提供了一种易于使用的持续集成系统，使开发者从繁杂的集成中解脱出来，专注于更为重要的业务逻辑实现上。同时 </a:t>
            </a:r>
            <a:r>
              <a:rPr lang="en-US" altLang="zh-CN" dirty="0"/>
              <a:t>Jenkins </a:t>
            </a:r>
            <a:r>
              <a:rPr lang="zh-CN" altLang="en-US" dirty="0"/>
              <a:t>能实施监控集成中存在的错误，提供详细的日志文件和提醒功能，还能用图表的形式形象地展示项目构建的趋势和稳定性</a:t>
            </a:r>
            <a:r>
              <a:rPr lang="zh-CN" altLang="en-US" dirty="0" smtClean="0"/>
              <a:t>。</a:t>
            </a:r>
            <a:endParaRPr lang="zh-CN" altLang="en-US" dirty="0"/>
          </a:p>
        </p:txBody>
      </p:sp>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ackgroundRemoval t="512" b="100000" l="7527" r="91398">
                        <a14:foregroundMark x1="61559" y1="61637" x2="61559" y2="61637"/>
                        <a14:foregroundMark x1="61290" y1="67008" x2="61290" y2="67008"/>
                        <a14:foregroundMark x1="53226" y1="80051" x2="53226" y2="80051"/>
                        <a14:foregroundMark x1="63172" y1="90026" x2="63172" y2="90026"/>
                        <a14:foregroundMark x1="69086" y1="79284" x2="69086" y2="79284"/>
                        <a14:foregroundMark x1="77151" y1="73657" x2="77151" y2="73657"/>
                        <a14:foregroundMark x1="47043" y1="81841" x2="47043" y2="81841"/>
                        <a14:foregroundMark x1="32796" y1="21739" x2="32796" y2="21739"/>
                        <a14:foregroundMark x1="30376" y1="16368" x2="30376" y2="16368"/>
                        <a14:foregroundMark x1="36559" y1="7673" x2="36559" y2="7673"/>
                        <a14:foregroundMark x1="53226" y1="87980" x2="53226" y2="87980"/>
                        <a14:foregroundMark x1="49462" y1="86957" x2="49462" y2="86957"/>
                      </a14:backgroundRemoval>
                    </a14:imgEffect>
                  </a14:imgLayer>
                </a14:imgProps>
              </a:ext>
              <a:ext uri="{28A0092B-C50C-407E-A947-70E740481C1C}">
                <a14:useLocalDpi xmlns:a14="http://schemas.microsoft.com/office/drawing/2010/main" val="0"/>
              </a:ext>
            </a:extLst>
          </a:blip>
          <a:stretch>
            <a:fillRect/>
          </a:stretch>
        </p:blipFill>
        <p:spPr>
          <a:xfrm>
            <a:off x="436014" y="1387216"/>
            <a:ext cx="3134500" cy="3294595"/>
          </a:xfrm>
          <a:prstGeom prst="rect">
            <a:avLst/>
          </a:prstGeom>
        </p:spPr>
      </p:pic>
    </p:spTree>
    <p:extLst>
      <p:ext uri="{BB962C8B-B14F-4D97-AF65-F5344CB8AC3E}">
        <p14:creationId xmlns:p14="http://schemas.microsoft.com/office/powerpoint/2010/main" val="23404368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持续集成</a:t>
            </a:r>
            <a:r>
              <a:rPr lang="en-US" altLang="zh-CN" dirty="0"/>
              <a:t>-Jenkins</a:t>
            </a:r>
            <a:endParaRPr lang="zh-CN" altLang="en-US" dirty="0"/>
          </a:p>
        </p:txBody>
      </p:sp>
      <p:sp>
        <p:nvSpPr>
          <p:cNvPr id="3" name="副标题 2"/>
          <p:cNvSpPr>
            <a:spLocks noGrp="1"/>
          </p:cNvSpPr>
          <p:nvPr>
            <p:ph type="subTitle" idx="1"/>
          </p:nvPr>
        </p:nvSpPr>
        <p:spPr>
          <a:xfrm>
            <a:off x="674965" y="968472"/>
            <a:ext cx="7917313" cy="1020792"/>
          </a:xfrm>
        </p:spPr>
        <p:txBody>
          <a:bodyPr/>
          <a:lstStyle/>
          <a:p>
            <a:r>
              <a:rPr lang="zh-CN" altLang="en-US" b="1" dirty="0"/>
              <a:t>创建任务</a:t>
            </a:r>
            <a:r>
              <a:rPr lang="zh-CN" altLang="en-US" b="1" dirty="0" smtClean="0"/>
              <a:t>类型</a:t>
            </a:r>
            <a:endParaRPr lang="en-US" altLang="zh-CN" b="1" dirty="0" smtClean="0"/>
          </a:p>
          <a:p>
            <a:r>
              <a:rPr lang="zh-CN" altLang="en-US" dirty="0"/>
              <a:t>新建项目→构建一个</a:t>
            </a:r>
            <a:r>
              <a:rPr lang="en-US" altLang="zh-CN" dirty="0"/>
              <a:t>maven</a:t>
            </a:r>
            <a:r>
              <a:rPr lang="zh-CN" altLang="en-US" dirty="0"/>
              <a:t>项目</a:t>
            </a:r>
            <a:endParaRPr lang="zh-CN" altLang="en-US" b="1" dirty="0"/>
          </a:p>
        </p:txBody>
      </p:sp>
      <p:pic>
        <p:nvPicPr>
          <p:cNvPr id="4" name="图片 3"/>
          <p:cNvPicPr>
            <a:picLocks noChangeAspect="1"/>
          </p:cNvPicPr>
          <p:nvPr/>
        </p:nvPicPr>
        <p:blipFill>
          <a:blip r:embed="rId2"/>
          <a:stretch>
            <a:fillRect/>
          </a:stretch>
        </p:blipFill>
        <p:spPr>
          <a:xfrm>
            <a:off x="674965" y="2215473"/>
            <a:ext cx="9039741" cy="3694627"/>
          </a:xfrm>
          <a:prstGeom prst="rect">
            <a:avLst/>
          </a:prstGeom>
        </p:spPr>
      </p:pic>
    </p:spTree>
    <p:extLst>
      <p:ext uri="{BB962C8B-B14F-4D97-AF65-F5344CB8AC3E}">
        <p14:creationId xmlns:p14="http://schemas.microsoft.com/office/powerpoint/2010/main" val="15334176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持续集成</a:t>
            </a:r>
            <a:r>
              <a:rPr lang="en-US" altLang="zh-CN" dirty="0"/>
              <a:t>-Jenkins</a:t>
            </a:r>
            <a:endParaRPr lang="zh-CN" altLang="en-US" dirty="0"/>
          </a:p>
        </p:txBody>
      </p:sp>
      <p:sp>
        <p:nvSpPr>
          <p:cNvPr id="3" name="副标题 2"/>
          <p:cNvSpPr>
            <a:spLocks noGrp="1"/>
          </p:cNvSpPr>
          <p:nvPr>
            <p:ph type="subTitle" idx="1"/>
          </p:nvPr>
        </p:nvSpPr>
        <p:spPr>
          <a:xfrm>
            <a:off x="674965" y="718485"/>
            <a:ext cx="9853454" cy="2231380"/>
          </a:xfrm>
        </p:spPr>
        <p:txBody>
          <a:bodyPr/>
          <a:lstStyle/>
          <a:p>
            <a:r>
              <a:rPr lang="en-US" altLang="zh-CN" b="1" dirty="0"/>
              <a:t>General</a:t>
            </a:r>
            <a:r>
              <a:rPr lang="zh-CN" altLang="en-US" b="1" dirty="0"/>
              <a:t>配置</a:t>
            </a:r>
          </a:p>
          <a:p>
            <a:pPr marL="342900" indent="-342900">
              <a:buFont typeface="Wingdings" panose="05000000000000000000" pitchFamily="2" charset="2"/>
              <a:buChar char="l"/>
            </a:pPr>
            <a:r>
              <a:rPr lang="zh-CN" altLang="en-US" dirty="0" smtClean="0"/>
              <a:t>勾</a:t>
            </a:r>
            <a:r>
              <a:rPr lang="zh-CN" altLang="en-US" dirty="0"/>
              <a:t>选丢弃旧的构建，按实际需求输入，用以节约系统空间</a:t>
            </a:r>
          </a:p>
          <a:p>
            <a:pPr marL="1028700" lvl="1" indent="-342900">
              <a:buFont typeface="Wingdings" panose="05000000000000000000" pitchFamily="2" charset="2"/>
              <a:buChar char="l"/>
            </a:pP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保持</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构建的天数，填写</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7</a:t>
            </a:r>
          </a:p>
          <a:p>
            <a:pPr marL="1028700" lvl="1" indent="-342900">
              <a:buFont typeface="Wingdings" panose="05000000000000000000" pitchFamily="2" charset="2"/>
              <a:buChar char="l"/>
            </a:pP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保持</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构建的最大个数，填写</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7</a:t>
            </a:r>
          </a:p>
          <a:p>
            <a:pPr marL="342900" indent="-342900">
              <a:buFont typeface="Wingdings" panose="05000000000000000000" pitchFamily="2" charset="2"/>
              <a:buChar char="l"/>
            </a:pPr>
            <a:r>
              <a:rPr lang="zh-CN" altLang="en-US" dirty="0" smtClean="0"/>
              <a:t>限制</a:t>
            </a:r>
            <a:r>
              <a:rPr lang="zh-CN" altLang="en-US" dirty="0"/>
              <a:t>项目的运行节点，填写目标运行节点名称</a:t>
            </a:r>
            <a:r>
              <a:rPr lang="en-US" altLang="zh-CN" dirty="0"/>
              <a:t>(</a:t>
            </a:r>
            <a:r>
              <a:rPr lang="zh-CN" altLang="en-US" dirty="0"/>
              <a:t>这里</a:t>
            </a:r>
            <a:r>
              <a:rPr lang="zh-CN" altLang="en-US" dirty="0" smtClean="0"/>
              <a:t>输入</a:t>
            </a:r>
            <a:r>
              <a:rPr lang="en-US" altLang="zh-CN" dirty="0" smtClean="0"/>
              <a:t>172.16.5.215)</a:t>
            </a:r>
            <a:endParaRPr lang="en-US" altLang="zh-CN" dirty="0"/>
          </a:p>
        </p:txBody>
      </p:sp>
      <p:pic>
        <p:nvPicPr>
          <p:cNvPr id="4" name="图片 3"/>
          <p:cNvPicPr>
            <a:picLocks noChangeAspect="1"/>
          </p:cNvPicPr>
          <p:nvPr/>
        </p:nvPicPr>
        <p:blipFill rotWithShape="1">
          <a:blip r:embed="rId2"/>
          <a:srcRect t="30233"/>
          <a:stretch/>
        </p:blipFill>
        <p:spPr>
          <a:xfrm>
            <a:off x="674965" y="2949865"/>
            <a:ext cx="7707450" cy="3073807"/>
          </a:xfrm>
          <a:prstGeom prst="rect">
            <a:avLst/>
          </a:prstGeom>
        </p:spPr>
      </p:pic>
    </p:spTree>
    <p:extLst>
      <p:ext uri="{BB962C8B-B14F-4D97-AF65-F5344CB8AC3E}">
        <p14:creationId xmlns:p14="http://schemas.microsoft.com/office/powerpoint/2010/main" val="33117026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持续集成</a:t>
            </a:r>
            <a:r>
              <a:rPr lang="en-US" altLang="zh-CN" dirty="0"/>
              <a:t>-Jenkins</a:t>
            </a:r>
            <a:endParaRPr lang="zh-CN" altLang="en-US" dirty="0"/>
          </a:p>
        </p:txBody>
      </p:sp>
      <p:sp>
        <p:nvSpPr>
          <p:cNvPr id="3" name="副标题 2"/>
          <p:cNvSpPr>
            <a:spLocks noGrp="1"/>
          </p:cNvSpPr>
          <p:nvPr>
            <p:ph type="subTitle" idx="1"/>
          </p:nvPr>
        </p:nvSpPr>
        <p:spPr>
          <a:xfrm>
            <a:off x="674966" y="789010"/>
            <a:ext cx="7917313" cy="1703030"/>
          </a:xfrm>
        </p:spPr>
        <p:txBody>
          <a:bodyPr/>
          <a:lstStyle/>
          <a:p>
            <a:r>
              <a:rPr lang="zh-CN" altLang="en-US" dirty="0"/>
              <a:t>源码</a:t>
            </a:r>
            <a:r>
              <a:rPr lang="zh-CN" altLang="en-US" dirty="0" smtClean="0"/>
              <a:t>管理</a:t>
            </a:r>
            <a:endParaRPr lang="zh-CN" altLang="en-US" dirty="0"/>
          </a:p>
          <a:p>
            <a:pPr marL="342900" indent="-342900">
              <a:buFont typeface="Wingdings" panose="05000000000000000000" pitchFamily="2" charset="2"/>
              <a:buChar char="l"/>
            </a:pPr>
            <a:r>
              <a:rPr lang="zh-CN" altLang="en-US" dirty="0"/>
              <a:t>选择</a:t>
            </a:r>
            <a:r>
              <a:rPr lang="en-US" altLang="zh-CN" dirty="0"/>
              <a:t>Subversion</a:t>
            </a:r>
          </a:p>
          <a:p>
            <a:pPr marL="1028700" lvl="1" indent="-342900">
              <a:buFont typeface="Wingdings" panose="05000000000000000000" pitchFamily="2" charset="2"/>
              <a:buChar char="l"/>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Repository </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URL</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，项目</a:t>
            </a:r>
            <a:r>
              <a:rPr lang="en-US" altLang="zh-CN" sz="20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svn</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地址</a:t>
            </a:r>
          </a:p>
          <a:p>
            <a:pPr marL="1028700" lvl="1" indent="-342900">
              <a:buFont typeface="Wingdings" panose="05000000000000000000" pitchFamily="2" charset="2"/>
              <a:buChar char="l"/>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Credentials</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，用户名密码</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信息</a:t>
            </a:r>
            <a:endPar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5" name="图片 4"/>
          <p:cNvPicPr>
            <a:picLocks noChangeAspect="1"/>
          </p:cNvPicPr>
          <p:nvPr/>
        </p:nvPicPr>
        <p:blipFill>
          <a:blip r:embed="rId2"/>
          <a:stretch>
            <a:fillRect/>
          </a:stretch>
        </p:blipFill>
        <p:spPr>
          <a:xfrm>
            <a:off x="674966" y="2492040"/>
            <a:ext cx="9426164" cy="3612815"/>
          </a:xfrm>
          <a:prstGeom prst="rect">
            <a:avLst/>
          </a:prstGeom>
        </p:spPr>
      </p:pic>
    </p:spTree>
    <p:extLst>
      <p:ext uri="{BB962C8B-B14F-4D97-AF65-F5344CB8AC3E}">
        <p14:creationId xmlns:p14="http://schemas.microsoft.com/office/powerpoint/2010/main" val="10234981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持续集成</a:t>
            </a:r>
            <a:r>
              <a:rPr lang="en-US" altLang="zh-CN" dirty="0"/>
              <a:t>-Jenkins</a:t>
            </a:r>
            <a:endParaRPr lang="zh-CN" altLang="en-US" dirty="0"/>
          </a:p>
        </p:txBody>
      </p:sp>
      <p:sp>
        <p:nvSpPr>
          <p:cNvPr id="3" name="副标题 2"/>
          <p:cNvSpPr>
            <a:spLocks noGrp="1"/>
          </p:cNvSpPr>
          <p:nvPr>
            <p:ph type="subTitle" idx="1"/>
          </p:nvPr>
        </p:nvSpPr>
        <p:spPr>
          <a:xfrm>
            <a:off x="674965" y="1122297"/>
            <a:ext cx="10118373" cy="1549142"/>
          </a:xfrm>
        </p:spPr>
        <p:txBody>
          <a:bodyPr/>
          <a:lstStyle/>
          <a:p>
            <a:r>
              <a:rPr lang="zh-CN" altLang="en-US" dirty="0" smtClean="0"/>
              <a:t>构建</a:t>
            </a:r>
            <a:r>
              <a:rPr lang="zh-CN" altLang="en-US" dirty="0"/>
              <a:t>触发器</a:t>
            </a:r>
          </a:p>
          <a:p>
            <a:pPr marL="342900" indent="-342900">
              <a:buFont typeface="Wingdings" panose="05000000000000000000" pitchFamily="2" charset="2"/>
              <a:buChar char="l"/>
            </a:pPr>
            <a:r>
              <a:rPr lang="zh-CN" altLang="en-US" dirty="0" smtClean="0"/>
              <a:t>取消</a:t>
            </a:r>
            <a:r>
              <a:rPr lang="zh-CN" altLang="en-US" dirty="0"/>
              <a:t>勾选</a:t>
            </a:r>
            <a:r>
              <a:rPr lang="en-US" altLang="zh-CN" dirty="0"/>
              <a:t>Build whenever a SNAPSHOT dependency is built</a:t>
            </a:r>
          </a:p>
          <a:p>
            <a:pPr marL="342900" indent="-342900">
              <a:buFont typeface="Wingdings" panose="05000000000000000000" pitchFamily="2" charset="2"/>
              <a:buChar char="l"/>
            </a:pPr>
            <a:r>
              <a:rPr lang="zh-CN" altLang="en-US" dirty="0" smtClean="0"/>
              <a:t>勾</a:t>
            </a:r>
            <a:r>
              <a:rPr lang="zh-CN" altLang="en-US" dirty="0"/>
              <a:t>选定时构建，选择每天凌晨</a:t>
            </a:r>
            <a:r>
              <a:rPr lang="en-US" altLang="zh-CN" dirty="0"/>
              <a:t>5</a:t>
            </a:r>
            <a:r>
              <a:rPr lang="zh-CN" altLang="en-US" dirty="0"/>
              <a:t>点进行每日构建，构建日程输入</a:t>
            </a:r>
            <a:r>
              <a:rPr lang="en-US" altLang="zh-CN" dirty="0"/>
              <a:t>【H 5 * * * </a:t>
            </a:r>
            <a:r>
              <a:rPr lang="en-US" altLang="zh-CN" dirty="0" smtClean="0"/>
              <a:t>】</a:t>
            </a:r>
            <a:endParaRPr lang="en-US" altLang="zh-CN" dirty="0"/>
          </a:p>
        </p:txBody>
      </p:sp>
      <p:pic>
        <p:nvPicPr>
          <p:cNvPr id="4" name="图片 3"/>
          <p:cNvPicPr>
            <a:picLocks noChangeAspect="1"/>
          </p:cNvPicPr>
          <p:nvPr/>
        </p:nvPicPr>
        <p:blipFill>
          <a:blip r:embed="rId2"/>
          <a:stretch>
            <a:fillRect/>
          </a:stretch>
        </p:blipFill>
        <p:spPr>
          <a:xfrm>
            <a:off x="674965" y="2864575"/>
            <a:ext cx="11143869" cy="2745026"/>
          </a:xfrm>
          <a:prstGeom prst="rect">
            <a:avLst/>
          </a:prstGeom>
        </p:spPr>
      </p:pic>
    </p:spTree>
    <p:extLst>
      <p:ext uri="{BB962C8B-B14F-4D97-AF65-F5344CB8AC3E}">
        <p14:creationId xmlns:p14="http://schemas.microsoft.com/office/powerpoint/2010/main" val="27140807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持续集成</a:t>
            </a:r>
            <a:r>
              <a:rPr lang="en-US" altLang="zh-CN" dirty="0"/>
              <a:t>-Jenkins</a:t>
            </a:r>
            <a:endParaRPr lang="zh-CN" altLang="en-US" dirty="0"/>
          </a:p>
        </p:txBody>
      </p:sp>
      <p:sp>
        <p:nvSpPr>
          <p:cNvPr id="3" name="副标题 2"/>
          <p:cNvSpPr>
            <a:spLocks noGrp="1"/>
          </p:cNvSpPr>
          <p:nvPr>
            <p:ph type="subTitle" idx="1"/>
          </p:nvPr>
        </p:nvSpPr>
        <p:spPr>
          <a:xfrm>
            <a:off x="674965" y="1122297"/>
            <a:ext cx="7917313" cy="1020792"/>
          </a:xfrm>
        </p:spPr>
        <p:txBody>
          <a:bodyPr/>
          <a:lstStyle/>
          <a:p>
            <a:r>
              <a:rPr lang="zh-CN" altLang="en-US" dirty="0"/>
              <a:t>构建环境</a:t>
            </a:r>
          </a:p>
          <a:p>
            <a:pPr marL="342900" indent="-342900">
              <a:buFont typeface="Wingdings" panose="05000000000000000000" pitchFamily="2" charset="2"/>
              <a:buChar char="l"/>
            </a:pPr>
            <a:r>
              <a:rPr lang="zh-CN" altLang="en-US" dirty="0" smtClean="0"/>
              <a:t>勾</a:t>
            </a:r>
            <a:r>
              <a:rPr lang="zh-CN" altLang="en-US" dirty="0"/>
              <a:t>选</a:t>
            </a:r>
            <a:r>
              <a:rPr lang="en-US" altLang="zh-CN" dirty="0"/>
              <a:t>Add timestamps to the Console </a:t>
            </a:r>
            <a:r>
              <a:rPr lang="en-US" altLang="zh-CN" dirty="0" smtClean="0"/>
              <a:t>Output</a:t>
            </a:r>
            <a:endParaRPr lang="en-US" altLang="zh-CN" dirty="0"/>
          </a:p>
        </p:txBody>
      </p:sp>
      <p:pic>
        <p:nvPicPr>
          <p:cNvPr id="4" name="图片 3"/>
          <p:cNvPicPr>
            <a:picLocks noChangeAspect="1"/>
          </p:cNvPicPr>
          <p:nvPr/>
        </p:nvPicPr>
        <p:blipFill>
          <a:blip r:embed="rId2"/>
          <a:stretch>
            <a:fillRect/>
          </a:stretch>
        </p:blipFill>
        <p:spPr>
          <a:xfrm>
            <a:off x="674965" y="2380760"/>
            <a:ext cx="11144250" cy="3019425"/>
          </a:xfrm>
          <a:prstGeom prst="rect">
            <a:avLst/>
          </a:prstGeom>
        </p:spPr>
      </p:pic>
    </p:spTree>
    <p:extLst>
      <p:ext uri="{BB962C8B-B14F-4D97-AF65-F5344CB8AC3E}">
        <p14:creationId xmlns:p14="http://schemas.microsoft.com/office/powerpoint/2010/main" val="1242474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持续集成</a:t>
            </a:r>
            <a:r>
              <a:rPr lang="en-US" altLang="zh-CN" dirty="0"/>
              <a:t>-Jenkins</a:t>
            </a:r>
            <a:endParaRPr lang="zh-CN" altLang="en-US" dirty="0"/>
          </a:p>
        </p:txBody>
      </p:sp>
      <p:sp>
        <p:nvSpPr>
          <p:cNvPr id="3" name="副标题 2"/>
          <p:cNvSpPr>
            <a:spLocks noGrp="1"/>
          </p:cNvSpPr>
          <p:nvPr>
            <p:ph type="subTitle" idx="1"/>
          </p:nvPr>
        </p:nvSpPr>
        <p:spPr>
          <a:xfrm>
            <a:off x="674965" y="1062475"/>
            <a:ext cx="10605484" cy="2077492"/>
          </a:xfrm>
        </p:spPr>
        <p:txBody>
          <a:bodyPr/>
          <a:lstStyle/>
          <a:p>
            <a:r>
              <a:rPr lang="en-US" altLang="zh-CN" b="1" dirty="0"/>
              <a:t>Build</a:t>
            </a:r>
          </a:p>
          <a:p>
            <a:pPr marL="342900" indent="-342900">
              <a:buFont typeface="Wingdings" panose="05000000000000000000" pitchFamily="2" charset="2"/>
              <a:buChar char="l"/>
            </a:pPr>
            <a:r>
              <a:rPr lang="en-US" altLang="zh-CN" dirty="0" smtClean="0"/>
              <a:t>    </a:t>
            </a:r>
            <a:r>
              <a:rPr lang="en-US" altLang="zh-CN" dirty="0"/>
              <a:t>Maven Version→</a:t>
            </a:r>
            <a:r>
              <a:rPr lang="zh-CN" altLang="en-US" dirty="0"/>
              <a:t>选择与节点相同的选项</a:t>
            </a:r>
          </a:p>
          <a:p>
            <a:pPr marL="342900" indent="-342900">
              <a:buFont typeface="Wingdings" panose="05000000000000000000" pitchFamily="2" charset="2"/>
              <a:buChar char="l"/>
            </a:pPr>
            <a:r>
              <a:rPr lang="zh-CN" altLang="en-US" dirty="0"/>
              <a:t>    </a:t>
            </a:r>
            <a:r>
              <a:rPr lang="en-US" altLang="zh-CN" dirty="0"/>
              <a:t>Root POM→</a:t>
            </a:r>
            <a:r>
              <a:rPr lang="zh-CN" altLang="en-US" dirty="0"/>
              <a:t>按需填写</a:t>
            </a:r>
            <a:r>
              <a:rPr lang="en-US" altLang="zh-CN" dirty="0" err="1"/>
              <a:t>pom</a:t>
            </a:r>
            <a:r>
              <a:rPr lang="zh-CN" altLang="en-US" dirty="0"/>
              <a:t>文件。这里填写</a:t>
            </a:r>
            <a:r>
              <a:rPr lang="en-US" altLang="zh-CN" dirty="0"/>
              <a:t>【pom.xml】</a:t>
            </a:r>
          </a:p>
          <a:p>
            <a:pPr marL="342900" indent="-342900">
              <a:buFont typeface="Wingdings" panose="05000000000000000000" pitchFamily="2" charset="2"/>
              <a:buChar char="l"/>
            </a:pPr>
            <a:r>
              <a:rPr lang="en-US" altLang="zh-CN" dirty="0"/>
              <a:t>    Goals and options→【clean package -P sit -U】</a:t>
            </a:r>
            <a:r>
              <a:rPr lang="zh-CN" altLang="en-US" dirty="0"/>
              <a:t>，完成清理，打包与数据</a:t>
            </a:r>
            <a:r>
              <a:rPr lang="zh-CN" altLang="en-US" dirty="0" smtClean="0"/>
              <a:t>迁移</a:t>
            </a:r>
            <a:endParaRPr lang="zh-CN" altLang="en-US" dirty="0"/>
          </a:p>
        </p:txBody>
      </p:sp>
      <p:pic>
        <p:nvPicPr>
          <p:cNvPr id="6" name="图片 5"/>
          <p:cNvPicPr>
            <a:picLocks noChangeAspect="1"/>
          </p:cNvPicPr>
          <p:nvPr/>
        </p:nvPicPr>
        <p:blipFill>
          <a:blip r:embed="rId2"/>
          <a:stretch>
            <a:fillRect/>
          </a:stretch>
        </p:blipFill>
        <p:spPr>
          <a:xfrm>
            <a:off x="674965" y="3449874"/>
            <a:ext cx="9596652" cy="2335629"/>
          </a:xfrm>
          <a:prstGeom prst="rect">
            <a:avLst/>
          </a:prstGeom>
          <a:ln>
            <a:solidFill>
              <a:schemeClr val="bg1">
                <a:lumMod val="85000"/>
              </a:schemeClr>
            </a:solidFill>
          </a:ln>
        </p:spPr>
      </p:pic>
    </p:spTree>
    <p:extLst>
      <p:ext uri="{BB962C8B-B14F-4D97-AF65-F5344CB8AC3E}">
        <p14:creationId xmlns:p14="http://schemas.microsoft.com/office/powerpoint/2010/main" val="221949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持续集成</a:t>
            </a:r>
            <a:r>
              <a:rPr lang="en-US" altLang="zh-CN" dirty="0"/>
              <a:t>-Jenkins</a:t>
            </a:r>
            <a:endParaRPr lang="zh-CN" altLang="en-US" dirty="0"/>
          </a:p>
        </p:txBody>
      </p:sp>
      <p:sp>
        <p:nvSpPr>
          <p:cNvPr id="3" name="副标题 2"/>
          <p:cNvSpPr>
            <a:spLocks noGrp="1"/>
          </p:cNvSpPr>
          <p:nvPr>
            <p:ph type="subTitle" idx="1"/>
          </p:nvPr>
        </p:nvSpPr>
        <p:spPr>
          <a:xfrm>
            <a:off x="674965" y="865922"/>
            <a:ext cx="9767996" cy="2726387"/>
          </a:xfrm>
        </p:spPr>
        <p:txBody>
          <a:bodyPr/>
          <a:lstStyle/>
          <a:p>
            <a:r>
              <a:rPr lang="zh-CN" altLang="en-US" dirty="0"/>
              <a:t>构建后操作</a:t>
            </a:r>
          </a:p>
          <a:p>
            <a:pPr marL="342900" indent="-342900">
              <a:buFont typeface="Wingdings" panose="05000000000000000000" pitchFamily="2" charset="2"/>
              <a:buChar char="l"/>
            </a:pPr>
            <a:r>
              <a:rPr lang="zh-CN" altLang="en-US" dirty="0" smtClean="0"/>
              <a:t>勾</a:t>
            </a:r>
            <a:r>
              <a:rPr lang="zh-CN" altLang="en-US" dirty="0"/>
              <a:t>选</a:t>
            </a:r>
            <a:r>
              <a:rPr lang="en-US" altLang="zh-CN" dirty="0"/>
              <a:t>Add timestamps to the Console Output</a:t>
            </a:r>
          </a:p>
          <a:p>
            <a:pPr marL="1028700" lvl="1" indent="-342900">
              <a:buFont typeface="Wingdings" panose="05000000000000000000" pitchFamily="2" charset="2"/>
              <a:buChar char="l"/>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WAR/EAR </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files</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target/*.</a:t>
            </a:r>
            <a:r>
              <a:rPr lang="en-US" altLang="zh-CN"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war</a:t>
            </a:r>
          </a:p>
          <a:p>
            <a:pPr marL="1028700" lvl="1" indent="-342900">
              <a:buFont typeface="Wingdings" panose="05000000000000000000" pitchFamily="2" charset="2"/>
              <a:buChar char="l"/>
            </a:pPr>
            <a:r>
              <a:rPr lang="en-US" altLang="zh-CN"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Context path</a:t>
            </a:r>
            <a:r>
              <a:rPr lang="zh-CN" altLang="en-US"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：网站基路径名字。如果包名与</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基</a:t>
            </a:r>
            <a:r>
              <a:rPr lang="zh-CN" altLang="en-US"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路径同名则不用填写</a:t>
            </a:r>
            <a:endPar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028700" lvl="1" indent="-342900">
              <a:buFont typeface="Wingdings" panose="05000000000000000000" pitchFamily="2" charset="2"/>
              <a:buChar char="l"/>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Containers</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Tomcat 8.x</a:t>
            </a:r>
          </a:p>
          <a:p>
            <a:pPr marL="1028700" lvl="1" indent="-342900">
              <a:buFont typeface="Wingdings" panose="05000000000000000000" pitchFamily="2" charset="2"/>
              <a:buChar char="l"/>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Credentials</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Tomcat</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配置文件中的用户名</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密码</a:t>
            </a:r>
          </a:p>
          <a:p>
            <a:pPr marL="1028700" lvl="1" indent="-342900">
              <a:buFont typeface="Wingdings" panose="05000000000000000000" pitchFamily="2" charset="2"/>
              <a:buChar char="l"/>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Tomcat </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URL</a:t>
            </a:r>
            <a:r>
              <a:rPr lang="zh-CN" altLang="en-US"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en-US" altLang="zh-CN"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Tomcat</a:t>
            </a:r>
            <a:r>
              <a:rPr lang="zh-CN" altLang="en-US"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地址</a:t>
            </a:r>
            <a:r>
              <a:rPr lang="en-US" altLang="zh-CN"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(http</a:t>
            </a: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en-US" altLang="zh-CN"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172.16.20.103:8000)</a:t>
            </a:r>
            <a:endPar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5" name="图片 4"/>
          <p:cNvPicPr>
            <a:picLocks noChangeAspect="1"/>
          </p:cNvPicPr>
          <p:nvPr/>
        </p:nvPicPr>
        <p:blipFill rotWithShape="1">
          <a:blip r:embed="rId2"/>
          <a:srcRect b="13051"/>
          <a:stretch/>
        </p:blipFill>
        <p:spPr>
          <a:xfrm>
            <a:off x="674965" y="3652131"/>
            <a:ext cx="10506075" cy="2509388"/>
          </a:xfrm>
          <a:prstGeom prst="rect">
            <a:avLst/>
          </a:prstGeom>
          <a:ln>
            <a:solidFill>
              <a:schemeClr val="bg1">
                <a:lumMod val="85000"/>
              </a:schemeClr>
            </a:solidFill>
          </a:ln>
        </p:spPr>
      </p:pic>
    </p:spTree>
    <p:extLst>
      <p:ext uri="{BB962C8B-B14F-4D97-AF65-F5344CB8AC3E}">
        <p14:creationId xmlns:p14="http://schemas.microsoft.com/office/powerpoint/2010/main" val="966538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915024" cy="465926"/>
          </a:xfrm>
        </p:spPr>
        <p:txBody>
          <a:bodyPr/>
          <a:lstStyle/>
          <a:p>
            <a:r>
              <a:rPr lang="zh-CN" altLang="en-US" dirty="0"/>
              <a:t>数据迁移</a:t>
            </a:r>
            <a:r>
              <a:rPr lang="en-US" altLang="zh-CN" dirty="0"/>
              <a:t>-Apollo</a:t>
            </a:r>
            <a:endParaRPr lang="zh-CN" altLang="en-US" dirty="0"/>
          </a:p>
        </p:txBody>
      </p:sp>
      <p:sp>
        <p:nvSpPr>
          <p:cNvPr id="3" name="副标题 2"/>
          <p:cNvSpPr>
            <a:spLocks noGrp="1"/>
          </p:cNvSpPr>
          <p:nvPr>
            <p:ph type="subTitle" idx="1"/>
          </p:nvPr>
        </p:nvSpPr>
        <p:spPr>
          <a:xfrm>
            <a:off x="674965" y="1293213"/>
            <a:ext cx="10896041" cy="3968009"/>
          </a:xfrm>
        </p:spPr>
        <p:txBody>
          <a:bodyPr/>
          <a:lstStyle/>
          <a:p>
            <a:pPr marL="285750" indent="-285750">
              <a:buFont typeface="Wingdings" panose="05000000000000000000" pitchFamily="2" charset="2"/>
              <a:buChar char="l"/>
            </a:pPr>
            <a:r>
              <a:rPr lang="zh-CN" altLang="en-US" sz="1600" dirty="0"/>
              <a:t>版本发布</a:t>
            </a:r>
            <a:r>
              <a:rPr lang="zh-CN" altLang="en-US" sz="1600" dirty="0" smtClean="0"/>
              <a:t>管理</a:t>
            </a:r>
            <a:endParaRPr lang="zh-CN" altLang="en-US" sz="1600" dirty="0"/>
          </a:p>
          <a:p>
            <a:r>
              <a:rPr lang="zh-CN" altLang="en-US" sz="1600" dirty="0"/>
              <a:t>    所有的配置发布都有版本概念，从而可以方便地支持配置的回</a:t>
            </a:r>
            <a:r>
              <a:rPr lang="zh-CN" altLang="en-US" sz="1600" dirty="0" smtClean="0"/>
              <a:t>滚</a:t>
            </a:r>
            <a:endParaRPr lang="zh-CN" altLang="en-US" sz="1600" dirty="0"/>
          </a:p>
          <a:p>
            <a:pPr marL="285750" indent="-285750">
              <a:buFont typeface="Wingdings" panose="05000000000000000000" pitchFamily="2" charset="2"/>
              <a:buChar char="l"/>
            </a:pPr>
            <a:r>
              <a:rPr lang="zh-CN" altLang="en-US" sz="1600" dirty="0"/>
              <a:t>灰度</a:t>
            </a:r>
            <a:r>
              <a:rPr lang="zh-CN" altLang="en-US" sz="1600" dirty="0" smtClean="0"/>
              <a:t>发布</a:t>
            </a:r>
            <a:endParaRPr lang="zh-CN" altLang="en-US" sz="1600" dirty="0"/>
          </a:p>
          <a:p>
            <a:r>
              <a:rPr lang="zh-CN" altLang="en-US" sz="1600" dirty="0"/>
              <a:t>    支持配置的灰度发布，比如点了发布后，只对部分应用实例生效，等观察一段时间没问题后再推给所有应用</a:t>
            </a:r>
            <a:r>
              <a:rPr lang="zh-CN" altLang="en-US" sz="1600" dirty="0" smtClean="0"/>
              <a:t>实例</a:t>
            </a:r>
            <a:endParaRPr lang="zh-CN" altLang="en-US" sz="1600" dirty="0"/>
          </a:p>
          <a:p>
            <a:pPr marL="285750" indent="-285750">
              <a:buFont typeface="Wingdings" panose="05000000000000000000" pitchFamily="2" charset="2"/>
              <a:buChar char="l"/>
            </a:pPr>
            <a:r>
              <a:rPr lang="zh-CN" altLang="en-US" sz="1600" dirty="0"/>
              <a:t>权限管理、发布审核、操作</a:t>
            </a:r>
            <a:r>
              <a:rPr lang="zh-CN" altLang="en-US" sz="1600" dirty="0" smtClean="0"/>
              <a:t>审计</a:t>
            </a:r>
            <a:endParaRPr lang="zh-CN" altLang="en-US" sz="1600" dirty="0"/>
          </a:p>
          <a:p>
            <a:r>
              <a:rPr lang="zh-CN" altLang="en-US" sz="1600" dirty="0"/>
              <a:t>    应用和配置的管理都有完善的权限管理机制，对配置的管理还分为了编辑和发布两个环节，从而减少人为的错误。</a:t>
            </a:r>
          </a:p>
          <a:p>
            <a:r>
              <a:rPr lang="zh-CN" altLang="en-US" sz="1600" dirty="0"/>
              <a:t>    所有的操作都有审计日志，可以方便地追踪</a:t>
            </a:r>
            <a:r>
              <a:rPr lang="zh-CN" altLang="en-US" sz="1600" dirty="0" smtClean="0"/>
              <a:t>问题</a:t>
            </a:r>
            <a:endParaRPr lang="zh-CN" altLang="en-US" sz="1600" dirty="0"/>
          </a:p>
          <a:p>
            <a:pPr marL="285750" indent="-285750">
              <a:buFont typeface="Wingdings" panose="05000000000000000000" pitchFamily="2" charset="2"/>
              <a:buChar char="l"/>
            </a:pPr>
            <a:r>
              <a:rPr lang="zh-CN" altLang="en-US" sz="1600" dirty="0"/>
              <a:t>客户端配置信息</a:t>
            </a:r>
            <a:r>
              <a:rPr lang="zh-CN" altLang="en-US" sz="1600" dirty="0" smtClean="0"/>
              <a:t>监控</a:t>
            </a:r>
            <a:endParaRPr lang="zh-CN" altLang="en-US" sz="1600" dirty="0"/>
          </a:p>
          <a:p>
            <a:r>
              <a:rPr lang="zh-CN" altLang="en-US" sz="1600" dirty="0"/>
              <a:t>    可以在界面上方便地看到配置在被哪些实例</a:t>
            </a:r>
            <a:r>
              <a:rPr lang="zh-CN" altLang="en-US" sz="1600" dirty="0" smtClean="0"/>
              <a:t>使用</a:t>
            </a:r>
            <a:endParaRPr lang="zh-CN" altLang="en-US" sz="1600" dirty="0"/>
          </a:p>
        </p:txBody>
      </p:sp>
    </p:spTree>
    <p:extLst>
      <p:ext uri="{BB962C8B-B14F-4D97-AF65-F5344CB8AC3E}">
        <p14:creationId xmlns:p14="http://schemas.microsoft.com/office/powerpoint/2010/main" val="10764865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持续集成</a:t>
            </a:r>
            <a:r>
              <a:rPr lang="en-US" altLang="zh-CN" dirty="0"/>
              <a:t>-Jenkins</a:t>
            </a:r>
            <a:endParaRPr lang="zh-CN" altLang="en-US" dirty="0"/>
          </a:p>
        </p:txBody>
      </p:sp>
      <p:sp>
        <p:nvSpPr>
          <p:cNvPr id="3" name="副标题 2"/>
          <p:cNvSpPr>
            <a:spLocks noGrp="1"/>
          </p:cNvSpPr>
          <p:nvPr>
            <p:ph type="subTitle" idx="1"/>
          </p:nvPr>
        </p:nvSpPr>
        <p:spPr>
          <a:xfrm>
            <a:off x="674965" y="985564"/>
            <a:ext cx="10998590" cy="1717393"/>
          </a:xfrm>
        </p:spPr>
        <p:txBody>
          <a:bodyPr/>
          <a:lstStyle/>
          <a:p>
            <a:pPr marL="0" lvl="1" indent="0">
              <a:lnSpc>
                <a:spcPct val="130000"/>
              </a:lnSpc>
              <a:spcBef>
                <a:spcPts val="1000"/>
              </a:spcBef>
              <a:buNone/>
            </a:pPr>
            <a:r>
              <a:rPr lang="en-US" altLang="zh-CN"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Tomcat</a:t>
            </a:r>
            <a:r>
              <a:rPr lang="zh-CN" altLang="en-US"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的管理功能需手工开启</a:t>
            </a:r>
            <a:endParaRPr lang="en-US" altLang="zh-CN" sz="20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342900" lvl="1" indent="-342900">
              <a:lnSpc>
                <a:spcPct val="130000"/>
              </a:lnSpc>
              <a:spcBef>
                <a:spcPts val="1000"/>
              </a:spcBef>
              <a:buFont typeface="Wingdings" panose="05000000000000000000" pitchFamily="2" charset="2"/>
              <a:buChar char="l"/>
            </a:pPr>
            <a:r>
              <a:rPr lang="zh-CN" altLang="en-US" sz="14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打开</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目标服务器</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tomcat</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目录</a:t>
            </a:r>
          </a:p>
          <a:p>
            <a:pPr marL="800100" lvl="2" indent="-342900">
              <a:lnSpc>
                <a:spcPct val="130000"/>
              </a:lnSpc>
              <a:spcBef>
                <a:spcPts val="1000"/>
              </a:spcBef>
              <a:buFont typeface="Wingdings" panose="05000000000000000000" pitchFamily="2" charset="2"/>
              <a:buChar char="l"/>
            </a:pP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打开</a:t>
            </a:r>
            <a:r>
              <a:rPr lang="en-US" altLang="zh-CN" sz="14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webapps</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/manager/META-INF/context.xml</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文件，添加</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172</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与</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192</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网段</a:t>
            </a:r>
          </a:p>
          <a:p>
            <a:pPr marL="800100" lvl="2" indent="-342900">
              <a:lnSpc>
                <a:spcPct val="130000"/>
              </a:lnSpc>
              <a:spcBef>
                <a:spcPts val="1000"/>
              </a:spcBef>
              <a:buFont typeface="Wingdings" panose="05000000000000000000" pitchFamily="2" charset="2"/>
              <a:buChar char="l"/>
            </a:pP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打开</a:t>
            </a:r>
            <a:r>
              <a:rPr lang="en-US" altLang="zh-CN" sz="14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webapps</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/host-manager/META-INF/context.xml</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文件，添加</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172</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与</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192</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网</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段</a:t>
            </a:r>
            <a:endPar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4" name="图片 3"/>
          <p:cNvPicPr>
            <a:picLocks noChangeAspect="1"/>
          </p:cNvPicPr>
          <p:nvPr/>
        </p:nvPicPr>
        <p:blipFill>
          <a:blip r:embed="rId2"/>
          <a:stretch>
            <a:fillRect/>
          </a:stretch>
        </p:blipFill>
        <p:spPr>
          <a:xfrm>
            <a:off x="674965" y="2846961"/>
            <a:ext cx="9025082" cy="587174"/>
          </a:xfrm>
          <a:prstGeom prst="rect">
            <a:avLst/>
          </a:prstGeom>
        </p:spPr>
      </p:pic>
      <p:sp>
        <p:nvSpPr>
          <p:cNvPr id="5" name="副标题 2"/>
          <p:cNvSpPr txBox="1">
            <a:spLocks/>
          </p:cNvSpPr>
          <p:nvPr/>
        </p:nvSpPr>
        <p:spPr>
          <a:xfrm>
            <a:off x="674965" y="4227619"/>
            <a:ext cx="10998590" cy="345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30000"/>
              </a:lnSpc>
              <a:spcBef>
                <a:spcPts val="1000"/>
              </a:spcBef>
              <a:buFont typeface="Wingdings" panose="05000000000000000000" pitchFamily="2" charset="2"/>
              <a:buChar char="l"/>
            </a:pPr>
            <a:r>
              <a:rPr lang="zh-CN" altLang="en-US" sz="14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打开</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目标服务器</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tomcat</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目录</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en-US" altLang="zh-CN" sz="14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conf</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/tomcat-users.xml</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文件，添加如下</a:t>
            </a:r>
            <a:r>
              <a:rPr lang="zh-CN" altLang="en-US" sz="1400" dirty="0" smtClean="0">
                <a:solidFill>
                  <a:schemeClr val="tx1">
                    <a:lumMod val="75000"/>
                    <a:lumOff val="25000"/>
                  </a:schemeClr>
                </a:solidFill>
                <a:latin typeface="思源黑体 CN Normal" panose="020B0400000000000000" pitchFamily="34" charset="-122"/>
                <a:ea typeface="思源黑体 CN Normal" panose="020B0400000000000000" pitchFamily="34" charset="-122"/>
              </a:rPr>
              <a:t>内容</a:t>
            </a:r>
            <a:endPar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6" name="图片 5"/>
          <p:cNvPicPr>
            <a:picLocks noChangeAspect="1"/>
          </p:cNvPicPr>
          <p:nvPr/>
        </p:nvPicPr>
        <p:blipFill>
          <a:blip r:embed="rId3"/>
          <a:stretch>
            <a:fillRect/>
          </a:stretch>
        </p:blipFill>
        <p:spPr>
          <a:xfrm>
            <a:off x="674965" y="4718240"/>
            <a:ext cx="9021796" cy="1178357"/>
          </a:xfrm>
          <a:prstGeom prst="rect">
            <a:avLst/>
          </a:prstGeom>
        </p:spPr>
      </p:pic>
    </p:spTree>
    <p:extLst>
      <p:ext uri="{BB962C8B-B14F-4D97-AF65-F5344CB8AC3E}">
        <p14:creationId xmlns:p14="http://schemas.microsoft.com/office/powerpoint/2010/main" val="22407580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068912" cy="465926"/>
          </a:xfrm>
        </p:spPr>
        <p:txBody>
          <a:bodyPr/>
          <a:lstStyle/>
          <a:p>
            <a:r>
              <a:rPr lang="zh-CN" altLang="en-US" dirty="0"/>
              <a:t>持续集成</a:t>
            </a:r>
            <a:r>
              <a:rPr lang="en-US" altLang="zh-CN" dirty="0"/>
              <a:t>-Jenkins</a:t>
            </a:r>
            <a:endParaRPr lang="zh-CN" altLang="en-US" dirty="0"/>
          </a:p>
        </p:txBody>
      </p:sp>
      <p:sp>
        <p:nvSpPr>
          <p:cNvPr id="3" name="副标题 2"/>
          <p:cNvSpPr>
            <a:spLocks noGrp="1"/>
          </p:cNvSpPr>
          <p:nvPr>
            <p:ph type="subTitle" idx="1"/>
          </p:nvPr>
        </p:nvSpPr>
        <p:spPr>
          <a:xfrm>
            <a:off x="674965" y="1395763"/>
            <a:ext cx="10571300" cy="2349361"/>
          </a:xfrm>
        </p:spPr>
        <p:txBody>
          <a:bodyPr/>
          <a:lstStyle/>
          <a:p>
            <a:pPr marL="342900" indent="-342900">
              <a:buFont typeface="Wingdings" panose="05000000000000000000" pitchFamily="2" charset="2"/>
              <a:buChar char="l"/>
            </a:pPr>
            <a:r>
              <a:rPr lang="zh-CN" altLang="en-US" dirty="0" smtClean="0"/>
              <a:t>对于</a:t>
            </a:r>
            <a:r>
              <a:rPr lang="en-US" altLang="zh-CN" dirty="0" smtClean="0"/>
              <a:t>SIT</a:t>
            </a:r>
            <a:r>
              <a:rPr lang="zh-CN" altLang="en-US" dirty="0" smtClean="0"/>
              <a:t>环境，由</a:t>
            </a:r>
            <a:r>
              <a:rPr lang="en-US" altLang="zh-CN" dirty="0" smtClean="0"/>
              <a:t>Jenkins</a:t>
            </a:r>
            <a:r>
              <a:rPr lang="zh-CN" altLang="en-US" dirty="0" smtClean="0"/>
              <a:t>完成从打包到发布的</a:t>
            </a:r>
            <a:r>
              <a:rPr lang="zh-CN" altLang="en-US" dirty="0"/>
              <a:t>所有</a:t>
            </a:r>
            <a:r>
              <a:rPr lang="zh-CN" altLang="en-US" dirty="0" smtClean="0"/>
              <a:t>工作</a:t>
            </a:r>
            <a:endParaRPr lang="en-US" altLang="zh-CN" dirty="0" smtClean="0"/>
          </a:p>
          <a:p>
            <a:pPr marL="342900" indent="-342900">
              <a:buFont typeface="Wingdings" panose="05000000000000000000" pitchFamily="2" charset="2"/>
              <a:buChar char="l"/>
            </a:pPr>
            <a:r>
              <a:rPr lang="zh-CN" altLang="en-US" dirty="0" smtClean="0"/>
              <a:t>对于</a:t>
            </a:r>
            <a:r>
              <a:rPr lang="en-US" altLang="zh-CN" dirty="0" smtClean="0"/>
              <a:t>UAT/PROD</a:t>
            </a:r>
            <a:r>
              <a:rPr lang="zh-CN" altLang="en-US" dirty="0" smtClean="0"/>
              <a:t>环境，当于前当网络环境的限制，</a:t>
            </a:r>
            <a:r>
              <a:rPr lang="en-US" altLang="zh-CN" dirty="0" smtClean="0"/>
              <a:t>Jenkins</a:t>
            </a:r>
            <a:r>
              <a:rPr lang="zh-CN" altLang="en-US" dirty="0" smtClean="0"/>
              <a:t>仅完成打包工作，使用伟波电脑上的专用发布脚本实现云环境的发布工作</a:t>
            </a:r>
            <a:endParaRPr lang="en-US" altLang="zh-CN" dirty="0" smtClean="0"/>
          </a:p>
          <a:p>
            <a:pPr marL="342900" indent="-342900">
              <a:buFont typeface="Wingdings" panose="05000000000000000000" pitchFamily="2" charset="2"/>
              <a:buChar char="l"/>
            </a:pPr>
            <a:r>
              <a:rPr lang="zh-CN" altLang="en-US" dirty="0" smtClean="0"/>
              <a:t>待</a:t>
            </a:r>
            <a:r>
              <a:rPr lang="zh-CN" altLang="en-US" dirty="0"/>
              <a:t>打通</a:t>
            </a:r>
            <a:r>
              <a:rPr lang="zh-CN" altLang="en-US" dirty="0" smtClean="0"/>
              <a:t>本地机房与云机房网络后，</a:t>
            </a:r>
            <a:r>
              <a:rPr lang="en-US" altLang="zh-CN" dirty="0"/>
              <a:t> Jenkins </a:t>
            </a:r>
            <a:r>
              <a:rPr lang="zh-CN" altLang="en-US" dirty="0" smtClean="0"/>
              <a:t>也将管理</a:t>
            </a:r>
            <a:r>
              <a:rPr lang="en-US" altLang="zh-CN" dirty="0" smtClean="0"/>
              <a:t>UAT/PROD</a:t>
            </a:r>
            <a:r>
              <a:rPr lang="zh-CN" altLang="en-US" dirty="0" smtClean="0"/>
              <a:t>环境</a:t>
            </a:r>
            <a:r>
              <a:rPr lang="zh-CN" altLang="en-US" dirty="0"/>
              <a:t>从打包到发布的所有</a:t>
            </a:r>
            <a:r>
              <a:rPr lang="zh-CN" altLang="en-US" dirty="0" smtClean="0"/>
              <a:t>工作</a:t>
            </a:r>
            <a:endParaRPr lang="en-US" altLang="zh-CN" dirty="0"/>
          </a:p>
        </p:txBody>
      </p:sp>
    </p:spTree>
    <p:extLst>
      <p:ext uri="{BB962C8B-B14F-4D97-AF65-F5344CB8AC3E}">
        <p14:creationId xmlns:p14="http://schemas.microsoft.com/office/powerpoint/2010/main" val="26588129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592546" cy="465926"/>
          </a:xfrm>
        </p:spPr>
        <p:txBody>
          <a:bodyPr/>
          <a:lstStyle/>
          <a:p>
            <a:r>
              <a:rPr lang="zh-CN" altLang="en-US" dirty="0" smtClean="0"/>
              <a:t>日志诊断</a:t>
            </a:r>
            <a:endParaRPr lang="zh-CN" altLang="en-US" dirty="0"/>
          </a:p>
        </p:txBody>
      </p:sp>
      <p:sp>
        <p:nvSpPr>
          <p:cNvPr id="3" name="副标题 2"/>
          <p:cNvSpPr>
            <a:spLocks noGrp="1"/>
          </p:cNvSpPr>
          <p:nvPr>
            <p:ph type="subTitle" idx="1"/>
          </p:nvPr>
        </p:nvSpPr>
        <p:spPr>
          <a:xfrm>
            <a:off x="504049" y="1370125"/>
            <a:ext cx="4700340" cy="4287071"/>
          </a:xfrm>
        </p:spPr>
        <p:txBody>
          <a:bodyPr/>
          <a:lstStyle/>
          <a:p>
            <a:r>
              <a:rPr lang="en-US" altLang="zh-CN" sz="1600" dirty="0"/>
              <a:t>EFK</a:t>
            </a:r>
            <a:r>
              <a:rPr lang="zh-CN" altLang="en-US" sz="1600" dirty="0"/>
              <a:t>采用集中式的日志管理</a:t>
            </a:r>
            <a:r>
              <a:rPr lang="zh-CN" altLang="en-US" sz="1600" dirty="0" smtClean="0"/>
              <a:t>架构</a:t>
            </a:r>
            <a:endParaRPr lang="zh-CN" altLang="en-US" sz="1600" dirty="0"/>
          </a:p>
          <a:p>
            <a:pPr marL="342900" indent="-342900">
              <a:buFont typeface="Wingdings" panose="05000000000000000000" pitchFamily="2" charset="2"/>
              <a:buChar char="l"/>
            </a:pPr>
            <a:r>
              <a:rPr lang="en-US" altLang="zh-CN" sz="1600" dirty="0" err="1" smtClean="0"/>
              <a:t>elasticsearch</a:t>
            </a:r>
            <a:r>
              <a:rPr lang="zh-CN" altLang="en-US" sz="1600" dirty="0"/>
              <a:t>：一个开源分布式搜索引擎，提供搜集、分析、存储数据三大功能。它的特点有：分布式，零配置，自动发现，索引自动分片，索引副本机制，</a:t>
            </a:r>
            <a:r>
              <a:rPr lang="en-US" altLang="zh-CN" sz="1600" dirty="0"/>
              <a:t>restful</a:t>
            </a:r>
            <a:r>
              <a:rPr lang="zh-CN" altLang="en-US" sz="1600" dirty="0"/>
              <a:t>风格接口，多数据源，自动搜索负载等。</a:t>
            </a:r>
          </a:p>
          <a:p>
            <a:pPr marL="342900" indent="-342900">
              <a:buFont typeface="Wingdings" panose="05000000000000000000" pitchFamily="2" charset="2"/>
              <a:buChar char="l"/>
            </a:pPr>
            <a:r>
              <a:rPr lang="en-US" altLang="zh-CN" sz="1600" dirty="0" err="1" smtClean="0"/>
              <a:t>kibana</a:t>
            </a:r>
            <a:r>
              <a:rPr lang="zh-CN" altLang="en-US" sz="1600" dirty="0"/>
              <a:t>：可以为</a:t>
            </a:r>
            <a:r>
              <a:rPr lang="en-US" altLang="zh-CN" sz="1600" dirty="0" err="1"/>
              <a:t>Logstash</a:t>
            </a:r>
            <a:r>
              <a:rPr lang="en-US" altLang="zh-CN" sz="1600" dirty="0"/>
              <a:t> </a:t>
            </a:r>
            <a:r>
              <a:rPr lang="zh-CN" altLang="en-US" sz="1600" dirty="0"/>
              <a:t>、</a:t>
            </a:r>
            <a:r>
              <a:rPr lang="en-US" altLang="zh-CN" sz="1600" dirty="0"/>
              <a:t>Beats</a:t>
            </a:r>
            <a:r>
              <a:rPr lang="zh-CN" altLang="en-US" sz="1600" dirty="0"/>
              <a:t>和</a:t>
            </a:r>
            <a:r>
              <a:rPr lang="en-US" altLang="zh-CN" sz="1600" dirty="0" err="1"/>
              <a:t>ElasticSearch</a:t>
            </a:r>
            <a:r>
              <a:rPr lang="zh-CN" altLang="en-US" sz="1600" dirty="0"/>
              <a:t>提供友好的日志分析</a:t>
            </a:r>
            <a:r>
              <a:rPr lang="en-US" altLang="zh-CN" sz="1600" dirty="0"/>
              <a:t>Web </a:t>
            </a:r>
            <a:r>
              <a:rPr lang="zh-CN" altLang="en-US" sz="1600" dirty="0"/>
              <a:t>界面，可以帮助汇总、分析和搜索重要数据日志。</a:t>
            </a:r>
          </a:p>
          <a:p>
            <a:pPr marL="342900" indent="-342900">
              <a:buFont typeface="Wingdings" panose="05000000000000000000" pitchFamily="2" charset="2"/>
              <a:buChar char="l"/>
            </a:pPr>
            <a:r>
              <a:rPr lang="en-US" altLang="zh-CN" sz="1600" dirty="0" err="1" smtClean="0"/>
              <a:t>filebeat</a:t>
            </a:r>
            <a:r>
              <a:rPr lang="zh-CN" altLang="en-US" sz="1600" dirty="0"/>
              <a:t>：轻量级日志采集器。需要在每个应用服务器配置</a:t>
            </a:r>
            <a:r>
              <a:rPr lang="en-US" altLang="zh-CN" sz="1600" dirty="0" err="1"/>
              <a:t>filebeat</a:t>
            </a:r>
            <a:r>
              <a:rPr lang="zh-CN" altLang="en-US" sz="1600" dirty="0"/>
              <a:t>，来采集日志，并输出到</a:t>
            </a:r>
            <a:r>
              <a:rPr lang="en-US" altLang="zh-CN" sz="1600" dirty="0" err="1" smtClean="0"/>
              <a:t>elasticsearch</a:t>
            </a:r>
            <a:endParaRPr lang="en-US" altLang="zh-CN"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931" y="1370125"/>
            <a:ext cx="5641305" cy="4287071"/>
          </a:xfrm>
          <a:prstGeom prst="rect">
            <a:avLst/>
          </a:prstGeom>
        </p:spPr>
      </p:pic>
    </p:spTree>
    <p:extLst>
      <p:ext uri="{BB962C8B-B14F-4D97-AF65-F5344CB8AC3E}">
        <p14:creationId xmlns:p14="http://schemas.microsoft.com/office/powerpoint/2010/main" val="11219352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a:t>
            </a:r>
            <a:r>
              <a:rPr lang="zh-CN" altLang="en-US" dirty="0" smtClean="0"/>
              <a:t>诊断</a:t>
            </a:r>
            <a:r>
              <a:rPr lang="en-US" altLang="zh-CN" dirty="0" smtClean="0"/>
              <a:t>-</a:t>
            </a:r>
            <a:r>
              <a:rPr lang="zh-CN" altLang="en-US" dirty="0" smtClean="0"/>
              <a:t>日志生成</a:t>
            </a:r>
            <a:endParaRPr lang="zh-CN" altLang="en-US" dirty="0"/>
          </a:p>
        </p:txBody>
      </p:sp>
      <p:sp>
        <p:nvSpPr>
          <p:cNvPr id="3" name="副标题 2"/>
          <p:cNvSpPr>
            <a:spLocks noGrp="1"/>
          </p:cNvSpPr>
          <p:nvPr>
            <p:ph type="subTitle" idx="1"/>
          </p:nvPr>
        </p:nvSpPr>
        <p:spPr>
          <a:xfrm>
            <a:off x="674965" y="1259030"/>
            <a:ext cx="10443114" cy="2477601"/>
          </a:xfrm>
        </p:spPr>
        <p:txBody>
          <a:bodyPr/>
          <a:lstStyle/>
          <a:p>
            <a:r>
              <a:rPr lang="en-US" altLang="zh-CN" dirty="0" err="1"/>
              <a:t>filebeat</a:t>
            </a:r>
            <a:r>
              <a:rPr lang="zh-CN" altLang="en-US" dirty="0"/>
              <a:t>提供了两种日志生成方式。一般情况下，建议使用默认生成</a:t>
            </a:r>
            <a:r>
              <a:rPr lang="zh-CN" altLang="en-US" dirty="0" smtClean="0"/>
              <a:t>策略</a:t>
            </a:r>
            <a:endParaRPr lang="en-US" altLang="zh-CN" dirty="0" smtClean="0"/>
          </a:p>
          <a:p>
            <a:endParaRPr lang="en-US" altLang="zh-CN" dirty="0" smtClean="0"/>
          </a:p>
          <a:p>
            <a:r>
              <a:rPr lang="zh-CN" altLang="en-US" b="1" dirty="0"/>
              <a:t>默认生成</a:t>
            </a:r>
            <a:r>
              <a:rPr lang="zh-CN" altLang="en-US" b="1" dirty="0" smtClean="0"/>
              <a:t>策略</a:t>
            </a:r>
            <a:endParaRPr lang="en-US" altLang="zh-CN" dirty="0"/>
          </a:p>
          <a:p>
            <a:r>
              <a:rPr lang="zh-CN" altLang="en-US" dirty="0"/>
              <a:t>打开</a:t>
            </a:r>
            <a:r>
              <a:rPr lang="en-US" altLang="zh-CN" dirty="0" err="1"/>
              <a:t>filebeat</a:t>
            </a:r>
            <a:r>
              <a:rPr lang="zh-CN" altLang="en-US" dirty="0"/>
              <a:t>配置文件，添加如下内容。使用本方案所对应的策略配置名称，必须为 </a:t>
            </a:r>
            <a:r>
              <a:rPr lang="en-US" altLang="zh-CN" dirty="0"/>
              <a:t>beats-default-policy</a:t>
            </a:r>
            <a:endParaRPr lang="zh-CN" altLang="en-US" dirty="0"/>
          </a:p>
        </p:txBody>
      </p:sp>
      <p:pic>
        <p:nvPicPr>
          <p:cNvPr id="5" name="图片 4"/>
          <p:cNvPicPr>
            <a:picLocks noChangeAspect="1"/>
          </p:cNvPicPr>
          <p:nvPr/>
        </p:nvPicPr>
        <p:blipFill>
          <a:blip r:embed="rId2"/>
          <a:stretch>
            <a:fillRect/>
          </a:stretch>
        </p:blipFill>
        <p:spPr>
          <a:xfrm>
            <a:off x="817503" y="4018642"/>
            <a:ext cx="4838120" cy="1450186"/>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4117810178"/>
              </p:ext>
            </p:extLst>
          </p:nvPr>
        </p:nvGraphicFramePr>
        <p:xfrm>
          <a:off x="6195345" y="4018642"/>
          <a:ext cx="4683450" cy="1450186"/>
        </p:xfrm>
        <a:graphic>
          <a:graphicData uri="http://schemas.openxmlformats.org/drawingml/2006/table">
            <a:tbl>
              <a:tblPr/>
              <a:tblGrid>
                <a:gridCol w="1561150">
                  <a:extLst>
                    <a:ext uri="{9D8B030D-6E8A-4147-A177-3AD203B41FA5}">
                      <a16:colId xmlns:a16="http://schemas.microsoft.com/office/drawing/2014/main" val="1443982038"/>
                    </a:ext>
                  </a:extLst>
                </a:gridCol>
                <a:gridCol w="1561150">
                  <a:extLst>
                    <a:ext uri="{9D8B030D-6E8A-4147-A177-3AD203B41FA5}">
                      <a16:colId xmlns:a16="http://schemas.microsoft.com/office/drawing/2014/main" val="4274268070"/>
                    </a:ext>
                  </a:extLst>
                </a:gridCol>
                <a:gridCol w="1561150">
                  <a:extLst>
                    <a:ext uri="{9D8B030D-6E8A-4147-A177-3AD203B41FA5}">
                      <a16:colId xmlns:a16="http://schemas.microsoft.com/office/drawing/2014/main" val="4061562160"/>
                    </a:ext>
                  </a:extLst>
                </a:gridCol>
              </a:tblGrid>
              <a:tr h="249579">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属性名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建议值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9509141"/>
                  </a:ext>
                </a:extLst>
              </a:tr>
              <a:tr h="475514">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ilm.enabled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是否启用索引生命周期管理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8565564"/>
                  </a:ext>
                </a:extLst>
              </a:tr>
              <a:tr h="475514">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ilm.rollover_alias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索引别名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fsl</a:t>
                      </a:r>
                      <a:r>
                        <a:rPr lang="en-US"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系统名，如</a:t>
                      </a:r>
                      <a:r>
                        <a:rPr lang="en-US" sz="1100" b="0" i="0" u="none" strike="noStrike" dirty="0" err="1">
                          <a:solidFill>
                            <a:srgbClr val="000000"/>
                          </a:solidFill>
                          <a:effectLst/>
                          <a:latin typeface="等线" panose="02010600030101010101" pitchFamily="2" charset="-122"/>
                          <a:ea typeface="等线" panose="02010600030101010101" pitchFamily="2" charset="-122"/>
                        </a:rPr>
                        <a:t>fsl.ams、fsl.ocs</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396681"/>
                  </a:ext>
                </a:extLst>
              </a:tr>
              <a:tr h="249579">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ilm.pattern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滚动日志生成模式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{now/d}-000001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0633492"/>
                  </a:ext>
                </a:extLst>
              </a:tr>
            </a:tbl>
          </a:graphicData>
        </a:graphic>
      </p:graphicFrame>
    </p:spTree>
    <p:extLst>
      <p:ext uri="{BB962C8B-B14F-4D97-AF65-F5344CB8AC3E}">
        <p14:creationId xmlns:p14="http://schemas.microsoft.com/office/powerpoint/2010/main" val="17387451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日志诊断</a:t>
            </a:r>
            <a:r>
              <a:rPr lang="en-US" altLang="zh-CN" dirty="0"/>
              <a:t>-</a:t>
            </a:r>
            <a:r>
              <a:rPr lang="zh-CN" altLang="en-US" dirty="0"/>
              <a:t>生命周期管理</a:t>
            </a:r>
          </a:p>
        </p:txBody>
      </p:sp>
      <p:sp>
        <p:nvSpPr>
          <p:cNvPr id="3" name="副标题 2"/>
          <p:cNvSpPr>
            <a:spLocks noGrp="1"/>
          </p:cNvSpPr>
          <p:nvPr>
            <p:ph type="subTitle" idx="1"/>
          </p:nvPr>
        </p:nvSpPr>
        <p:spPr>
          <a:xfrm>
            <a:off x="674965" y="1130843"/>
            <a:ext cx="10904586" cy="2092881"/>
          </a:xfrm>
        </p:spPr>
        <p:txBody>
          <a:bodyPr/>
          <a:lstStyle/>
          <a:p>
            <a:r>
              <a:rPr lang="zh-CN" altLang="en-US" dirty="0"/>
              <a:t>对于日志数据，由于单个索引的存储量的瓶颈，</a:t>
            </a:r>
            <a:r>
              <a:rPr lang="en-US" altLang="zh-CN" dirty="0"/>
              <a:t>ES</a:t>
            </a:r>
            <a:r>
              <a:rPr lang="zh-CN" altLang="en-US" dirty="0"/>
              <a:t>一般推荐使用时间作为后缀为同一份日志数据创建多个索引，而用户则通过一个定时器来定时删除过期的索引。</a:t>
            </a:r>
            <a:r>
              <a:rPr lang="en-US" altLang="zh-CN" dirty="0"/>
              <a:t>ES</a:t>
            </a:r>
            <a:r>
              <a:rPr lang="zh-CN" altLang="en-US" dirty="0"/>
              <a:t>在</a:t>
            </a:r>
            <a:r>
              <a:rPr lang="en-US" altLang="zh-CN" dirty="0"/>
              <a:t>6.6</a:t>
            </a:r>
            <a:r>
              <a:rPr lang="zh-CN" altLang="en-US" dirty="0"/>
              <a:t>之后，在</a:t>
            </a:r>
            <a:r>
              <a:rPr lang="en-US" altLang="zh-CN" dirty="0"/>
              <a:t>x-pack</a:t>
            </a:r>
            <a:r>
              <a:rPr lang="zh-CN" altLang="en-US" dirty="0"/>
              <a:t>中推出了索引生命周期管理相关的</a:t>
            </a:r>
            <a:r>
              <a:rPr lang="en-US" altLang="zh-CN" dirty="0"/>
              <a:t>API</a:t>
            </a:r>
            <a:r>
              <a:rPr lang="zh-CN" altLang="en-US" dirty="0"/>
              <a:t>来简化与增强类似日志数据索引的管理。该方案基于时间将索引数据分为四个阶段：</a:t>
            </a:r>
            <a:r>
              <a:rPr lang="en-US" altLang="zh-CN" dirty="0"/>
              <a:t>Hot</a:t>
            </a:r>
            <a:r>
              <a:rPr lang="zh-CN" altLang="en-US" dirty="0"/>
              <a:t>、</a:t>
            </a:r>
            <a:r>
              <a:rPr lang="en-US" altLang="zh-CN" dirty="0"/>
              <a:t>Warm</a:t>
            </a:r>
            <a:r>
              <a:rPr lang="zh-CN" altLang="en-US" dirty="0"/>
              <a:t>、</a:t>
            </a:r>
            <a:r>
              <a:rPr lang="en-US" altLang="zh-CN" dirty="0"/>
              <a:t>Cold</a:t>
            </a:r>
            <a:r>
              <a:rPr lang="zh-CN" altLang="en-US" dirty="0"/>
              <a:t>、</a:t>
            </a:r>
            <a:r>
              <a:rPr lang="en-US" altLang="zh-CN" dirty="0"/>
              <a:t>Delete</a:t>
            </a:r>
            <a:r>
              <a:rPr lang="zh-CN" altLang="en-US" dirty="0"/>
              <a:t>，对于这四种并给不同的数据阶段，</a:t>
            </a:r>
            <a:r>
              <a:rPr lang="en-US" altLang="zh-CN" dirty="0"/>
              <a:t>ES</a:t>
            </a:r>
            <a:r>
              <a:rPr lang="zh-CN" altLang="en-US" dirty="0"/>
              <a:t>也给出了不同的数据处理方式，最终实现日志的生命周期管理 </a:t>
            </a:r>
          </a:p>
        </p:txBody>
      </p:sp>
      <p:graphicFrame>
        <p:nvGraphicFramePr>
          <p:cNvPr id="4" name="表格 3"/>
          <p:cNvGraphicFramePr>
            <a:graphicFrameLocks noGrp="1"/>
          </p:cNvGraphicFramePr>
          <p:nvPr>
            <p:extLst>
              <p:ext uri="{D42A27DB-BD31-4B8C-83A1-F6EECF244321}">
                <p14:modId xmlns:p14="http://schemas.microsoft.com/office/powerpoint/2010/main" val="761714850"/>
              </p:ext>
            </p:extLst>
          </p:nvPr>
        </p:nvGraphicFramePr>
        <p:xfrm>
          <a:off x="777667" y="3367042"/>
          <a:ext cx="9810571" cy="2795750"/>
        </p:xfrm>
        <a:graphic>
          <a:graphicData uri="http://schemas.openxmlformats.org/drawingml/2006/table">
            <a:tbl>
              <a:tblPr/>
              <a:tblGrid>
                <a:gridCol w="1838122">
                  <a:extLst>
                    <a:ext uri="{9D8B030D-6E8A-4147-A177-3AD203B41FA5}">
                      <a16:colId xmlns:a16="http://schemas.microsoft.com/office/drawing/2014/main" val="2742008103"/>
                    </a:ext>
                  </a:extLst>
                </a:gridCol>
                <a:gridCol w="6003809">
                  <a:extLst>
                    <a:ext uri="{9D8B030D-6E8A-4147-A177-3AD203B41FA5}">
                      <a16:colId xmlns:a16="http://schemas.microsoft.com/office/drawing/2014/main" val="1591927924"/>
                    </a:ext>
                  </a:extLst>
                </a:gridCol>
                <a:gridCol w="1968640">
                  <a:extLst>
                    <a:ext uri="{9D8B030D-6E8A-4147-A177-3AD203B41FA5}">
                      <a16:colId xmlns:a16="http://schemas.microsoft.com/office/drawing/2014/main" val="771481747"/>
                    </a:ext>
                  </a:extLst>
                </a:gridCol>
              </a:tblGrid>
              <a:tr h="231992">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属性名</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建议值</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91916541"/>
                  </a:ext>
                </a:extLst>
              </a:tr>
              <a:tr h="284862">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Policy name</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策略名称</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beats-default-policy</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7630321"/>
                  </a:ext>
                </a:extLst>
              </a:tr>
              <a:tr h="284862">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Hot phase</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热数据阶段</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配置</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4193277"/>
                  </a:ext>
                </a:extLst>
              </a:tr>
              <a:tr h="284862">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Enable rollover</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是否允许滚动创建</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允许</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6989627"/>
                  </a:ext>
                </a:extLst>
              </a:tr>
              <a:tr h="284862">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Maximum index size</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超过此文档数量则当前日志文件进入完成状态，当有需求时滚动创建新的文件存储日志</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2G/</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不配置</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799547"/>
                  </a:ext>
                </a:extLst>
              </a:tr>
              <a:tr h="284862">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Maximum age</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超过此时间则当前日志文件进入完成状态，当有需求创滚动建新的日志文件</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1days</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235177"/>
                  </a:ext>
                </a:extLst>
              </a:tr>
              <a:tr h="284862">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Warm phase</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温数据阶段</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不配置</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5267019"/>
                  </a:ext>
                </a:extLst>
              </a:tr>
              <a:tr h="284862">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Cold phase</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冷数据阶段</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不配置</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885799"/>
                  </a:ext>
                </a:extLst>
              </a:tr>
              <a:tr h="284862">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Delete phase</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删除阶段</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配置</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71271"/>
                  </a:ext>
                </a:extLst>
              </a:tr>
              <a:tr h="284862">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Timing for delete phase</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从进入完成时间开始计算，超过此时间则删除完成状态的日志文件</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7days from rollover</a:t>
                      </a:r>
                    </a:p>
                  </a:txBody>
                  <a:tcPr marL="5944" marR="5944" marT="59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492358"/>
                  </a:ext>
                </a:extLst>
              </a:tr>
            </a:tbl>
          </a:graphicData>
        </a:graphic>
      </p:graphicFrame>
    </p:spTree>
    <p:extLst>
      <p:ext uri="{BB962C8B-B14F-4D97-AF65-F5344CB8AC3E}">
        <p14:creationId xmlns:p14="http://schemas.microsoft.com/office/powerpoint/2010/main" val="40456883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smtClean="0"/>
              <a:t>-</a:t>
            </a:r>
            <a:r>
              <a:rPr lang="zh-CN" altLang="en-US" dirty="0"/>
              <a:t>日志</a:t>
            </a:r>
            <a:r>
              <a:rPr lang="zh-CN" altLang="en-US" dirty="0" smtClean="0"/>
              <a:t>查询</a:t>
            </a:r>
            <a:endParaRPr lang="zh-CN" altLang="en-US" dirty="0"/>
          </a:p>
        </p:txBody>
      </p:sp>
      <p:sp>
        <p:nvSpPr>
          <p:cNvPr id="3" name="副标题 2"/>
          <p:cNvSpPr>
            <a:spLocks noGrp="1"/>
          </p:cNvSpPr>
          <p:nvPr>
            <p:ph type="subTitle" idx="1"/>
          </p:nvPr>
        </p:nvSpPr>
        <p:spPr>
          <a:xfrm>
            <a:off x="674965" y="1028294"/>
            <a:ext cx="10819128" cy="2221121"/>
          </a:xfrm>
        </p:spPr>
        <p:txBody>
          <a:bodyPr/>
          <a:lstStyle/>
          <a:p>
            <a:r>
              <a:rPr lang="zh-CN" altLang="en-US" b="1" dirty="0"/>
              <a:t>索引模式</a:t>
            </a:r>
          </a:p>
          <a:p>
            <a:r>
              <a:rPr lang="zh-CN" altLang="en-US" dirty="0"/>
              <a:t>不同系统的日志数据存放于</a:t>
            </a:r>
            <a:r>
              <a:rPr lang="en-US" altLang="zh-CN" dirty="0"/>
              <a:t>ES</a:t>
            </a:r>
            <a:r>
              <a:rPr lang="zh-CN" altLang="en-US" dirty="0"/>
              <a:t>不同的索引中，在</a:t>
            </a:r>
            <a:r>
              <a:rPr lang="en-US" altLang="zh-CN" dirty="0" err="1"/>
              <a:t>Kibana</a:t>
            </a:r>
            <a:r>
              <a:rPr lang="zh-CN" altLang="en-US" dirty="0"/>
              <a:t>中需指定日志查询的目标索引范围。操作路径为：</a:t>
            </a:r>
            <a:r>
              <a:rPr lang="en-US" altLang="zh-CN" dirty="0" err="1"/>
              <a:t>Management→Kibana→Index</a:t>
            </a:r>
            <a:r>
              <a:rPr lang="en-US" altLang="zh-CN" dirty="0"/>
              <a:t> </a:t>
            </a:r>
            <a:r>
              <a:rPr lang="en-US" altLang="zh-CN" dirty="0" err="1"/>
              <a:t>Patterns→Create</a:t>
            </a:r>
            <a:r>
              <a:rPr lang="en-US" altLang="zh-CN" dirty="0"/>
              <a:t> index pattern</a:t>
            </a:r>
            <a:r>
              <a:rPr lang="zh-CN" altLang="en-US" dirty="0"/>
              <a:t>，在</a:t>
            </a:r>
            <a:r>
              <a:rPr lang="en-US" altLang="zh-CN" dirty="0"/>
              <a:t>index pattern</a:t>
            </a:r>
            <a:r>
              <a:rPr lang="zh-CN" altLang="en-US" dirty="0"/>
              <a:t>中输入关键字来匹配索引的名称，可以使用通配符*来表示</a:t>
            </a:r>
            <a:r>
              <a:rPr lang="en-US" altLang="zh-CN" dirty="0"/>
              <a:t>0</a:t>
            </a:r>
            <a:r>
              <a:rPr lang="zh-CN" altLang="en-US" dirty="0"/>
              <a:t>个或多个字符。一个索引模式可以匹配多个索引。在下图中，输入的关键名成功匹配了</a:t>
            </a:r>
            <a:r>
              <a:rPr lang="en-US" altLang="zh-CN" dirty="0"/>
              <a:t>14</a:t>
            </a:r>
            <a:r>
              <a:rPr lang="zh-CN" altLang="en-US" dirty="0"/>
              <a:t>个索引。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3351465"/>
            <a:ext cx="4581525" cy="2838450"/>
          </a:xfrm>
          <a:prstGeom prst="rect">
            <a:avLst/>
          </a:prstGeom>
        </p:spPr>
      </p:pic>
    </p:spTree>
    <p:extLst>
      <p:ext uri="{BB962C8B-B14F-4D97-AF65-F5344CB8AC3E}">
        <p14:creationId xmlns:p14="http://schemas.microsoft.com/office/powerpoint/2010/main" val="21289173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a:t>-</a:t>
            </a:r>
            <a:r>
              <a:rPr lang="zh-CN" altLang="en-US" dirty="0"/>
              <a:t>日志查询</a:t>
            </a:r>
          </a:p>
        </p:txBody>
      </p:sp>
      <p:sp>
        <p:nvSpPr>
          <p:cNvPr id="3" name="副标题 2"/>
          <p:cNvSpPr>
            <a:spLocks noGrp="1"/>
          </p:cNvSpPr>
          <p:nvPr>
            <p:ph type="subTitle" idx="1"/>
          </p:nvPr>
        </p:nvSpPr>
        <p:spPr>
          <a:xfrm>
            <a:off x="674965" y="1370125"/>
            <a:ext cx="9708175" cy="492443"/>
          </a:xfrm>
        </p:spPr>
        <p:txBody>
          <a:bodyPr/>
          <a:lstStyle/>
          <a:p>
            <a:r>
              <a:rPr lang="zh-CN" altLang="en-US" dirty="0"/>
              <a:t>在第二个环节中，需为索引数据指定排序字段。通常选择</a:t>
            </a:r>
            <a:r>
              <a:rPr lang="en-US" altLang="zh-CN" dirty="0"/>
              <a:t>@timestamp</a:t>
            </a:r>
            <a:r>
              <a:rPr lang="zh-CN" altLang="en-US" dirty="0" smtClean="0"/>
              <a:t>即</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2140321"/>
            <a:ext cx="7248525" cy="2543175"/>
          </a:xfrm>
          <a:prstGeom prst="rect">
            <a:avLst/>
          </a:prstGeom>
        </p:spPr>
      </p:pic>
    </p:spTree>
    <p:extLst>
      <p:ext uri="{BB962C8B-B14F-4D97-AF65-F5344CB8AC3E}">
        <p14:creationId xmlns:p14="http://schemas.microsoft.com/office/powerpoint/2010/main" val="15889045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a:t>-</a:t>
            </a:r>
            <a:r>
              <a:rPr lang="zh-CN" altLang="en-US" dirty="0"/>
              <a:t>日志查询</a:t>
            </a:r>
          </a:p>
        </p:txBody>
      </p:sp>
      <p:sp>
        <p:nvSpPr>
          <p:cNvPr id="3" name="副标题 2"/>
          <p:cNvSpPr>
            <a:spLocks noGrp="1"/>
          </p:cNvSpPr>
          <p:nvPr>
            <p:ph type="subTitle" idx="1"/>
          </p:nvPr>
        </p:nvSpPr>
        <p:spPr>
          <a:xfrm>
            <a:off x="674965" y="1370125"/>
            <a:ext cx="11203689" cy="3277820"/>
          </a:xfrm>
        </p:spPr>
        <p:txBody>
          <a:bodyPr/>
          <a:lstStyle/>
          <a:p>
            <a:r>
              <a:rPr lang="zh-CN" altLang="en-US" b="1" dirty="0"/>
              <a:t>全文搜索</a:t>
            </a:r>
          </a:p>
          <a:p>
            <a:r>
              <a:rPr lang="zh-CN" altLang="en-US" dirty="0" smtClean="0"/>
              <a:t>完成</a:t>
            </a:r>
            <a:r>
              <a:rPr lang="zh-CN" altLang="en-US" dirty="0"/>
              <a:t>索引模式的创建后，即可针对范围内索引内容展开全文搜索。操作路径为：</a:t>
            </a:r>
            <a:r>
              <a:rPr lang="en-US" altLang="zh-CN" dirty="0"/>
              <a:t>Discover</a:t>
            </a:r>
            <a:r>
              <a:rPr lang="zh-CN" altLang="en-US" dirty="0"/>
              <a:t>。首先选择目标索引模式，然后在选择框下面的</a:t>
            </a:r>
            <a:r>
              <a:rPr lang="en-US" altLang="zh-CN" dirty="0"/>
              <a:t>Selected fields</a:t>
            </a:r>
            <a:r>
              <a:rPr lang="zh-CN" altLang="en-US" dirty="0"/>
              <a:t>中依次选择</a:t>
            </a:r>
            <a:r>
              <a:rPr lang="en-US" altLang="zh-CN" dirty="0"/>
              <a:t>offset</a:t>
            </a:r>
            <a:r>
              <a:rPr lang="zh-CN" altLang="en-US" dirty="0"/>
              <a:t>与</a:t>
            </a:r>
            <a:r>
              <a:rPr lang="en-US" altLang="zh-CN" dirty="0"/>
              <a:t>message</a:t>
            </a:r>
            <a:r>
              <a:rPr lang="zh-CN" altLang="en-US" dirty="0"/>
              <a:t>。事实上，</a:t>
            </a:r>
            <a:r>
              <a:rPr lang="en-US" altLang="zh-CN" dirty="0" err="1"/>
              <a:t>fileBeat</a:t>
            </a:r>
            <a:r>
              <a:rPr lang="zh-CN" altLang="en-US" dirty="0"/>
              <a:t>传给</a:t>
            </a:r>
            <a:r>
              <a:rPr lang="en-US" altLang="zh-CN" dirty="0"/>
              <a:t>ES</a:t>
            </a:r>
            <a:r>
              <a:rPr lang="zh-CN" altLang="en-US" dirty="0"/>
              <a:t>的数据，包含了很多日志上下文信息，如机器名，</a:t>
            </a:r>
            <a:r>
              <a:rPr lang="en-US" altLang="zh-CN" dirty="0" err="1"/>
              <a:t>fileBeat</a:t>
            </a:r>
            <a:r>
              <a:rPr lang="zh-CN" altLang="en-US" dirty="0"/>
              <a:t>的版本号等。而我们关心的，只是软件日志本身的内容</a:t>
            </a:r>
            <a:r>
              <a:rPr lang="en-US" altLang="zh-CN" dirty="0"/>
              <a:t>(message)</a:t>
            </a:r>
            <a:r>
              <a:rPr lang="zh-CN" altLang="en-US" dirty="0"/>
              <a:t>与内容在日志文件中的行数</a:t>
            </a:r>
            <a:r>
              <a:rPr lang="en-US" altLang="zh-CN" dirty="0"/>
              <a:t>(offset</a:t>
            </a:r>
            <a:r>
              <a:rPr lang="en-US" altLang="zh-CN" dirty="0" smtClean="0"/>
              <a:t>)</a:t>
            </a:r>
          </a:p>
          <a:p>
            <a:r>
              <a:rPr lang="zh-CN" altLang="en-US" dirty="0" smtClean="0"/>
              <a:t>在右上角选择当前搜索日志的时间范围</a:t>
            </a:r>
            <a:endParaRPr lang="en-US" altLang="zh-CN" dirty="0"/>
          </a:p>
          <a:p>
            <a:r>
              <a:rPr lang="zh-CN" altLang="en-US" dirty="0" smtClean="0"/>
              <a:t>完成</a:t>
            </a:r>
            <a:r>
              <a:rPr lang="zh-CN" altLang="en-US" dirty="0"/>
              <a:t>上面操作后，即可在最上面的输入框中输入关键字来查找信息</a:t>
            </a:r>
            <a:r>
              <a:rPr lang="zh-CN" altLang="en-US" dirty="0" smtClean="0"/>
              <a:t>。</a:t>
            </a:r>
            <a:endParaRPr lang="zh-CN" altLang="en-US" dirty="0"/>
          </a:p>
        </p:txBody>
      </p:sp>
    </p:spTree>
    <p:extLst>
      <p:ext uri="{BB962C8B-B14F-4D97-AF65-F5344CB8AC3E}">
        <p14:creationId xmlns:p14="http://schemas.microsoft.com/office/powerpoint/2010/main" val="3348417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a:t>-</a:t>
            </a:r>
            <a:r>
              <a:rPr lang="zh-CN" altLang="en-US" dirty="0"/>
              <a:t>日志查询</a:t>
            </a:r>
          </a:p>
        </p:txBody>
      </p:sp>
      <p:sp>
        <p:nvSpPr>
          <p:cNvPr id="3" name="副标题 2"/>
          <p:cNvSpPr>
            <a:spLocks noGrp="1"/>
          </p:cNvSpPr>
          <p:nvPr>
            <p:ph type="subTitle" idx="1"/>
          </p:nvPr>
        </p:nvSpPr>
        <p:spPr>
          <a:xfrm>
            <a:off x="674965" y="934289"/>
            <a:ext cx="10289289" cy="1420902"/>
          </a:xfrm>
        </p:spPr>
        <p:txBody>
          <a:bodyPr/>
          <a:lstStyle/>
          <a:p>
            <a:r>
              <a:rPr lang="zh-CN" altLang="en-US" dirty="0"/>
              <a:t>普通查找</a:t>
            </a:r>
          </a:p>
          <a:p>
            <a:r>
              <a:rPr lang="zh-CN" altLang="en-US" dirty="0" smtClean="0"/>
              <a:t>直接</a:t>
            </a:r>
            <a:r>
              <a:rPr lang="zh-CN" altLang="en-US" dirty="0"/>
              <a:t>输入关键字完成查找。多个关键字用空格隔开，多个关键字之间使用 </a:t>
            </a:r>
            <a:r>
              <a:rPr lang="en-US" altLang="zh-CN" dirty="0"/>
              <a:t>or </a:t>
            </a:r>
            <a:r>
              <a:rPr lang="zh-CN" altLang="en-US" dirty="0"/>
              <a:t>相连，即表示出现任一一个即满足查询条件。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575" y="2355191"/>
            <a:ext cx="7916521" cy="4032689"/>
          </a:xfrm>
          <a:prstGeom prst="rect">
            <a:avLst/>
          </a:prstGeom>
        </p:spPr>
      </p:pic>
    </p:spTree>
    <p:extLst>
      <p:ext uri="{BB962C8B-B14F-4D97-AF65-F5344CB8AC3E}">
        <p14:creationId xmlns:p14="http://schemas.microsoft.com/office/powerpoint/2010/main" val="11578910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a:t>-</a:t>
            </a:r>
            <a:r>
              <a:rPr lang="zh-CN" altLang="en-US" dirty="0"/>
              <a:t>日志查询</a:t>
            </a:r>
          </a:p>
        </p:txBody>
      </p:sp>
      <p:sp>
        <p:nvSpPr>
          <p:cNvPr id="3" name="副标题 2"/>
          <p:cNvSpPr>
            <a:spLocks noGrp="1"/>
          </p:cNvSpPr>
          <p:nvPr>
            <p:ph type="subTitle" idx="1"/>
          </p:nvPr>
        </p:nvSpPr>
        <p:spPr>
          <a:xfrm>
            <a:off x="674965" y="917198"/>
            <a:ext cx="10742216" cy="1382110"/>
          </a:xfrm>
        </p:spPr>
        <p:txBody>
          <a:bodyPr/>
          <a:lstStyle/>
          <a:p>
            <a:r>
              <a:rPr lang="zh-CN" altLang="en-US" dirty="0"/>
              <a:t>高级查找</a:t>
            </a:r>
          </a:p>
          <a:p>
            <a:r>
              <a:rPr lang="zh-CN" altLang="en-US" dirty="0" smtClean="0"/>
              <a:t>在</a:t>
            </a:r>
            <a:r>
              <a:rPr lang="zh-CN" altLang="en-US" dirty="0"/>
              <a:t>查询框的右侧点击</a:t>
            </a:r>
            <a:r>
              <a:rPr lang="en-US" altLang="zh-CN" dirty="0"/>
              <a:t>Options</a:t>
            </a:r>
            <a:r>
              <a:rPr lang="zh-CN" altLang="en-US" dirty="0"/>
              <a:t>按钮，打开</a:t>
            </a:r>
            <a:r>
              <a:rPr lang="en-US" altLang="zh-CN" dirty="0"/>
              <a:t>Turn on query features</a:t>
            </a:r>
            <a:r>
              <a:rPr lang="zh-CN" altLang="en-US" dirty="0"/>
              <a:t>特性，即可以使用</a:t>
            </a:r>
            <a:r>
              <a:rPr lang="en-US" altLang="zh-CN" dirty="0" err="1"/>
              <a:t>Lucene</a:t>
            </a:r>
            <a:r>
              <a:rPr lang="zh-CN" altLang="en-US" dirty="0"/>
              <a:t>语法进行高级查询。 </a:t>
            </a:r>
          </a:p>
        </p:txBody>
      </p:sp>
      <p:graphicFrame>
        <p:nvGraphicFramePr>
          <p:cNvPr id="6" name="表格 5"/>
          <p:cNvGraphicFramePr>
            <a:graphicFrameLocks noGrp="1"/>
          </p:cNvGraphicFramePr>
          <p:nvPr>
            <p:extLst>
              <p:ext uri="{D42A27DB-BD31-4B8C-83A1-F6EECF244321}">
                <p14:modId xmlns:p14="http://schemas.microsoft.com/office/powerpoint/2010/main" val="4224649282"/>
              </p:ext>
            </p:extLst>
          </p:nvPr>
        </p:nvGraphicFramePr>
        <p:xfrm>
          <a:off x="754760" y="2423952"/>
          <a:ext cx="10149674" cy="3694836"/>
        </p:xfrm>
        <a:graphic>
          <a:graphicData uri="http://schemas.openxmlformats.org/drawingml/2006/table">
            <a:tbl>
              <a:tblPr/>
              <a:tblGrid>
                <a:gridCol w="5131539">
                  <a:extLst>
                    <a:ext uri="{9D8B030D-6E8A-4147-A177-3AD203B41FA5}">
                      <a16:colId xmlns:a16="http://schemas.microsoft.com/office/drawing/2014/main" val="2576123766"/>
                    </a:ext>
                  </a:extLst>
                </a:gridCol>
                <a:gridCol w="5018135">
                  <a:extLst>
                    <a:ext uri="{9D8B030D-6E8A-4147-A177-3AD203B41FA5}">
                      <a16:colId xmlns:a16="http://schemas.microsoft.com/office/drawing/2014/main" val="3749018283"/>
                    </a:ext>
                  </a:extLst>
                </a:gridCol>
              </a:tblGrid>
              <a:tr h="307903">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查询符合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8966135"/>
                  </a:ext>
                </a:extLst>
              </a:tr>
              <a:tr h="307903">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字段查询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3256819"/>
                  </a:ext>
                </a:extLst>
              </a:tr>
              <a:tr h="307903">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message:active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字段中查找</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active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关键字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65601"/>
                  </a:ext>
                </a:extLst>
              </a:tr>
              <a:tr h="307903">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message:(quick OR brown)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字段中查找</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quick</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或</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brown</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关键字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238549"/>
                  </a:ext>
                </a:extLst>
              </a:tr>
              <a:tr h="307903">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message:“John Smith”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字段中精确匹配</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John Smith</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关键字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96880"/>
                  </a:ext>
                </a:extLst>
              </a:tr>
              <a:tr h="307903">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book.*:(quick brown)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在以</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book.</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开头的字段中查找</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quick</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或</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brown</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关键字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139834"/>
                  </a:ext>
                </a:extLst>
              </a:tr>
              <a:tr h="307903">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_exists_:title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只要</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title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字段不为空就符合要求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9174547"/>
                  </a:ext>
                </a:extLst>
              </a:tr>
              <a:tr h="307903">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通配符查询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5112534"/>
                  </a:ext>
                </a:extLst>
              </a:tr>
              <a:tr h="307903">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message:hello*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中找查以</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hello</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开头的任意长度关键字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5136724"/>
                  </a:ext>
                </a:extLst>
              </a:tr>
              <a:tr h="307903">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message:hello?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中找查以</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hello</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开头的</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6</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位长度关键字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6854492"/>
                  </a:ext>
                </a:extLst>
              </a:tr>
              <a:tr h="307903">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正则表达示查询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32267062"/>
                  </a:ext>
                </a:extLst>
              </a:tr>
              <a:tr h="307903">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name:/joh?n(ath[oa]n)/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查找</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name</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中符合这个正则表达示关键字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409920"/>
                  </a:ext>
                </a:extLst>
              </a:tr>
            </a:tbl>
          </a:graphicData>
        </a:graphic>
      </p:graphicFrame>
    </p:spTree>
    <p:extLst>
      <p:ext uri="{BB962C8B-B14F-4D97-AF65-F5344CB8AC3E}">
        <p14:creationId xmlns:p14="http://schemas.microsoft.com/office/powerpoint/2010/main" val="3460755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915024" cy="465926"/>
          </a:xfrm>
        </p:spPr>
        <p:txBody>
          <a:bodyPr/>
          <a:lstStyle/>
          <a:p>
            <a:r>
              <a:rPr lang="zh-CN" altLang="en-US" dirty="0"/>
              <a:t>数据迁移</a:t>
            </a:r>
            <a:r>
              <a:rPr lang="en-US" altLang="zh-CN" dirty="0"/>
              <a:t>-Apollo</a:t>
            </a:r>
            <a:endParaRPr lang="zh-CN" altLang="en-US" dirty="0"/>
          </a:p>
        </p:txBody>
      </p:sp>
      <p:sp>
        <p:nvSpPr>
          <p:cNvPr id="3" name="副标题 2"/>
          <p:cNvSpPr>
            <a:spLocks noGrp="1"/>
          </p:cNvSpPr>
          <p:nvPr>
            <p:ph type="subTitle" idx="1"/>
          </p:nvPr>
        </p:nvSpPr>
        <p:spPr>
          <a:xfrm>
            <a:off x="674965" y="1105205"/>
            <a:ext cx="10887495" cy="4887492"/>
          </a:xfrm>
        </p:spPr>
        <p:txBody>
          <a:bodyPr/>
          <a:lstStyle/>
          <a:p>
            <a:pPr marL="285750" indent="-285750">
              <a:buFont typeface="Wingdings" panose="05000000000000000000" pitchFamily="2" charset="2"/>
              <a:buChar char="l"/>
            </a:pPr>
            <a:r>
              <a:rPr lang="zh-CN" altLang="en-US" sz="1400" dirty="0"/>
              <a:t>提供</a:t>
            </a:r>
            <a:r>
              <a:rPr lang="en-US" altLang="zh-CN" sz="1400" dirty="0"/>
              <a:t>Java</a:t>
            </a:r>
            <a:r>
              <a:rPr lang="zh-CN" altLang="en-US" sz="1400" dirty="0"/>
              <a:t>和</a:t>
            </a:r>
            <a:r>
              <a:rPr lang="en-US" altLang="zh-CN" sz="1400" dirty="0" err="1"/>
              <a:t>.Net</a:t>
            </a:r>
            <a:r>
              <a:rPr lang="zh-CN" altLang="en-US" sz="1400" dirty="0"/>
              <a:t>原生客户端</a:t>
            </a:r>
          </a:p>
          <a:p>
            <a:r>
              <a:rPr lang="zh-CN" altLang="en-US" sz="1400" dirty="0" smtClean="0"/>
              <a:t>    </a:t>
            </a:r>
            <a:r>
              <a:rPr lang="zh-CN" altLang="en-US" sz="1400" dirty="0"/>
              <a:t>提供了</a:t>
            </a:r>
            <a:r>
              <a:rPr lang="en-US" altLang="zh-CN" sz="1400" dirty="0"/>
              <a:t>Java</a:t>
            </a:r>
            <a:r>
              <a:rPr lang="zh-CN" altLang="en-US" sz="1400" dirty="0"/>
              <a:t>和</a:t>
            </a:r>
            <a:r>
              <a:rPr lang="en-US" altLang="zh-CN" sz="1400" dirty="0" err="1"/>
              <a:t>.Net</a:t>
            </a:r>
            <a:r>
              <a:rPr lang="zh-CN" altLang="en-US" sz="1400" dirty="0"/>
              <a:t>的原生客户端，方便应用集成</a:t>
            </a:r>
          </a:p>
          <a:p>
            <a:r>
              <a:rPr lang="zh-CN" altLang="en-US" sz="1400" dirty="0"/>
              <a:t>    支持</a:t>
            </a:r>
            <a:r>
              <a:rPr lang="en-US" altLang="zh-CN" sz="1400" dirty="0"/>
              <a:t>Spring Placeholder, Annotation</a:t>
            </a:r>
            <a:r>
              <a:rPr lang="zh-CN" altLang="en-US" sz="1400" dirty="0"/>
              <a:t>和</a:t>
            </a:r>
            <a:r>
              <a:rPr lang="en-US" altLang="zh-CN" sz="1400" dirty="0"/>
              <a:t>Spring Boot</a:t>
            </a:r>
            <a:r>
              <a:rPr lang="zh-CN" altLang="en-US" sz="1400" dirty="0"/>
              <a:t>的</a:t>
            </a:r>
            <a:r>
              <a:rPr lang="en-US" altLang="zh-CN" sz="1400" dirty="0" err="1"/>
              <a:t>ConfigurationProperties</a:t>
            </a:r>
            <a:r>
              <a:rPr lang="zh-CN" altLang="en-US" sz="1400" dirty="0"/>
              <a:t>，方便应用使用（需要</a:t>
            </a:r>
            <a:r>
              <a:rPr lang="en-US" altLang="zh-CN" sz="1400" dirty="0"/>
              <a:t>Spring 3.1.1+</a:t>
            </a:r>
            <a:r>
              <a:rPr lang="zh-CN" altLang="en-US" sz="1400" dirty="0"/>
              <a:t>）同时提供了</a:t>
            </a:r>
            <a:r>
              <a:rPr lang="en-US" altLang="zh-CN" sz="1400" dirty="0"/>
              <a:t>Http</a:t>
            </a:r>
            <a:r>
              <a:rPr lang="zh-CN" altLang="en-US" sz="1400" dirty="0"/>
              <a:t>接口，非</a:t>
            </a:r>
            <a:r>
              <a:rPr lang="en-US" altLang="zh-CN" sz="1400" dirty="0"/>
              <a:t>Java</a:t>
            </a:r>
            <a:r>
              <a:rPr lang="zh-CN" altLang="en-US" sz="1400" dirty="0"/>
              <a:t>和</a:t>
            </a:r>
            <a:r>
              <a:rPr lang="en-US" altLang="zh-CN" sz="1400" dirty="0" err="1"/>
              <a:t>.Net</a:t>
            </a:r>
            <a:r>
              <a:rPr lang="zh-CN" altLang="en-US" sz="1400" dirty="0"/>
              <a:t>应用也可以方便地使用</a:t>
            </a:r>
          </a:p>
          <a:p>
            <a:pPr marL="285750" indent="-285750">
              <a:buFont typeface="Wingdings" panose="05000000000000000000" pitchFamily="2" charset="2"/>
              <a:buChar char="l"/>
            </a:pPr>
            <a:r>
              <a:rPr lang="zh-CN" altLang="en-US" sz="1400" dirty="0" smtClean="0"/>
              <a:t>提供</a:t>
            </a:r>
            <a:r>
              <a:rPr lang="zh-CN" altLang="en-US" sz="1400" dirty="0"/>
              <a:t>开放平台</a:t>
            </a:r>
            <a:r>
              <a:rPr lang="en-US" altLang="zh-CN" sz="1400" dirty="0" smtClean="0"/>
              <a:t>API</a:t>
            </a:r>
            <a:endParaRPr lang="en-US" altLang="zh-CN" sz="1400" dirty="0"/>
          </a:p>
          <a:p>
            <a:r>
              <a:rPr lang="en-US" altLang="zh-CN" sz="1400" dirty="0"/>
              <a:t>    Apollo</a:t>
            </a:r>
            <a:r>
              <a:rPr lang="zh-CN" altLang="en-US" sz="1400" dirty="0"/>
              <a:t>自身提供了比较完善的统一配置管理界面，支持多环境、多数据中心配置管理、权限、流程治理等特性。不过</a:t>
            </a:r>
            <a:r>
              <a:rPr lang="en-US" altLang="zh-CN" sz="1400" dirty="0"/>
              <a:t>Apollo</a:t>
            </a:r>
            <a:r>
              <a:rPr lang="zh-CN" altLang="en-US" sz="1400" dirty="0"/>
              <a:t>出于通用性考虑，不会对配置的修改做过多限制，只要符合基本的格式就能保存，不会针对不同的配置值进行针对性的校验，如数据库用户名、密码，</a:t>
            </a:r>
            <a:r>
              <a:rPr lang="en-US" altLang="zh-CN" sz="1400" dirty="0" err="1"/>
              <a:t>Redis</a:t>
            </a:r>
            <a:r>
              <a:rPr lang="zh-CN" altLang="en-US" sz="1400" dirty="0"/>
              <a:t>服务地址等</a:t>
            </a:r>
          </a:p>
          <a:p>
            <a:r>
              <a:rPr lang="zh-CN" altLang="en-US" sz="1400" dirty="0"/>
              <a:t>    对于这类应用配置，</a:t>
            </a:r>
            <a:r>
              <a:rPr lang="en-US" altLang="zh-CN" sz="1400" dirty="0"/>
              <a:t>Apollo</a:t>
            </a:r>
            <a:r>
              <a:rPr lang="zh-CN" altLang="en-US" sz="1400" dirty="0"/>
              <a:t>支持应用方通过开放平台</a:t>
            </a:r>
            <a:r>
              <a:rPr lang="en-US" altLang="zh-CN" sz="1400" dirty="0"/>
              <a:t>API</a:t>
            </a:r>
            <a:r>
              <a:rPr lang="zh-CN" altLang="en-US" sz="1400" dirty="0"/>
              <a:t>在</a:t>
            </a:r>
            <a:r>
              <a:rPr lang="en-US" altLang="zh-CN" sz="1400" dirty="0"/>
              <a:t>Apollo</a:t>
            </a:r>
            <a:r>
              <a:rPr lang="zh-CN" altLang="en-US" sz="1400" dirty="0"/>
              <a:t>进行配置的修改和发布，并且具备完善的授权和权限</a:t>
            </a:r>
            <a:r>
              <a:rPr lang="zh-CN" altLang="en-US" sz="1400" dirty="0" smtClean="0"/>
              <a:t>控制</a:t>
            </a:r>
            <a:endParaRPr lang="zh-CN" altLang="en-US" sz="1400" dirty="0"/>
          </a:p>
          <a:p>
            <a:pPr marL="285750" indent="-285750">
              <a:buFont typeface="Wingdings" panose="05000000000000000000" pitchFamily="2" charset="2"/>
              <a:buChar char="l"/>
            </a:pPr>
            <a:r>
              <a:rPr lang="zh-CN" altLang="en-US" sz="1400" dirty="0"/>
              <a:t>部署</a:t>
            </a:r>
            <a:r>
              <a:rPr lang="zh-CN" altLang="en-US" sz="1400" dirty="0" smtClean="0"/>
              <a:t>简单</a:t>
            </a:r>
            <a:endParaRPr lang="zh-CN" altLang="en-US" sz="1400" dirty="0"/>
          </a:p>
          <a:p>
            <a:r>
              <a:rPr lang="zh-CN" altLang="en-US" sz="1400" dirty="0"/>
              <a:t>    配置中心作为基础服务，可用性要求非常高，这就要求</a:t>
            </a:r>
            <a:r>
              <a:rPr lang="en-US" altLang="zh-CN" sz="1400" dirty="0"/>
              <a:t>Apollo</a:t>
            </a:r>
            <a:r>
              <a:rPr lang="zh-CN" altLang="en-US" sz="1400" dirty="0"/>
              <a:t>对外部依赖尽可能地少</a:t>
            </a:r>
          </a:p>
          <a:p>
            <a:r>
              <a:rPr lang="zh-CN" altLang="en-US" sz="1400" dirty="0"/>
              <a:t>    目前唯一的外部依赖是</a:t>
            </a:r>
            <a:r>
              <a:rPr lang="en-US" altLang="zh-CN" sz="1400" dirty="0"/>
              <a:t>MySQL</a:t>
            </a:r>
            <a:r>
              <a:rPr lang="zh-CN" altLang="en-US" sz="1400" dirty="0"/>
              <a:t>，所以部署非常简单，只要安装好</a:t>
            </a:r>
            <a:r>
              <a:rPr lang="en-US" altLang="zh-CN" sz="1400" dirty="0"/>
              <a:t>Java</a:t>
            </a:r>
            <a:r>
              <a:rPr lang="zh-CN" altLang="en-US" sz="1400" dirty="0"/>
              <a:t>和</a:t>
            </a:r>
            <a:r>
              <a:rPr lang="en-US" altLang="zh-CN" sz="1400" dirty="0"/>
              <a:t>MySQL</a:t>
            </a:r>
            <a:r>
              <a:rPr lang="zh-CN" altLang="en-US" sz="1400" dirty="0"/>
              <a:t>就可以让</a:t>
            </a:r>
            <a:r>
              <a:rPr lang="en-US" altLang="zh-CN" sz="1400" dirty="0"/>
              <a:t>Apollo</a:t>
            </a:r>
            <a:r>
              <a:rPr lang="zh-CN" altLang="en-US" sz="1400" dirty="0"/>
              <a:t>跑起来</a:t>
            </a:r>
          </a:p>
          <a:p>
            <a:r>
              <a:rPr lang="zh-CN" altLang="en-US" sz="1400" dirty="0"/>
              <a:t>    </a:t>
            </a:r>
            <a:r>
              <a:rPr lang="en-US" altLang="zh-CN" sz="1400" dirty="0"/>
              <a:t>Apollo</a:t>
            </a:r>
            <a:r>
              <a:rPr lang="zh-CN" altLang="en-US" sz="1400" dirty="0"/>
              <a:t>还提供了打包脚本，一键就可以生成所有需要的安装包，并且支持自定义运行时</a:t>
            </a:r>
            <a:r>
              <a:rPr lang="zh-CN" altLang="en-US" sz="1400" dirty="0" smtClean="0"/>
              <a:t>参数</a:t>
            </a:r>
            <a:endParaRPr lang="zh-CN" altLang="en-US" sz="1400" dirty="0"/>
          </a:p>
        </p:txBody>
      </p:sp>
    </p:spTree>
    <p:extLst>
      <p:ext uri="{BB962C8B-B14F-4D97-AF65-F5344CB8AC3E}">
        <p14:creationId xmlns:p14="http://schemas.microsoft.com/office/powerpoint/2010/main" val="11585145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a:t>-</a:t>
            </a:r>
            <a:r>
              <a:rPr lang="zh-CN" altLang="en-US" dirty="0"/>
              <a:t>日志查询</a:t>
            </a:r>
          </a:p>
        </p:txBody>
      </p:sp>
      <p:graphicFrame>
        <p:nvGraphicFramePr>
          <p:cNvPr id="5" name="表格 4"/>
          <p:cNvGraphicFramePr>
            <a:graphicFrameLocks noGrp="1"/>
          </p:cNvGraphicFramePr>
          <p:nvPr>
            <p:extLst>
              <p:ext uri="{D42A27DB-BD31-4B8C-83A1-F6EECF244321}">
                <p14:modId xmlns:p14="http://schemas.microsoft.com/office/powerpoint/2010/main" val="3687778515"/>
              </p:ext>
            </p:extLst>
          </p:nvPr>
        </p:nvGraphicFramePr>
        <p:xfrm>
          <a:off x="794759" y="965679"/>
          <a:ext cx="10152403" cy="5076200"/>
        </p:xfrm>
        <a:graphic>
          <a:graphicData uri="http://schemas.openxmlformats.org/drawingml/2006/table">
            <a:tbl>
              <a:tblPr/>
              <a:tblGrid>
                <a:gridCol w="5132918">
                  <a:extLst>
                    <a:ext uri="{9D8B030D-6E8A-4147-A177-3AD203B41FA5}">
                      <a16:colId xmlns:a16="http://schemas.microsoft.com/office/drawing/2014/main" val="2952391774"/>
                    </a:ext>
                  </a:extLst>
                </a:gridCol>
                <a:gridCol w="5019485">
                  <a:extLst>
                    <a:ext uri="{9D8B030D-6E8A-4147-A177-3AD203B41FA5}">
                      <a16:colId xmlns:a16="http://schemas.microsoft.com/office/drawing/2014/main" val="2259361878"/>
                    </a:ext>
                  </a:extLst>
                </a:gridCol>
              </a:tblGrid>
              <a:tr h="298600">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查询符合</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8261703"/>
                  </a:ext>
                </a:extLst>
              </a:tr>
              <a:tr h="298600">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模糊词查询</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解决拼写错误，默认容忍的修正次数为</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08903725"/>
                  </a:ext>
                </a:extLst>
              </a:tr>
              <a:tr h="298600">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message:quikc~</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中查找与</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quikc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相近的关键字</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745042"/>
                  </a:ext>
                </a:extLst>
              </a:tr>
              <a:tr h="298600">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临近词查询</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默认容忍的修正次数为</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99772684"/>
                  </a:ext>
                </a:extLst>
              </a:tr>
              <a:tr h="298600">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message:“hello</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world</a:t>
                      </a:r>
                      <a:r>
                        <a:rPr 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”~10</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中查找包含与</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hello world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相近的语句</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6206080"/>
                  </a:ext>
                </a:extLst>
              </a:tr>
              <a:tr h="298600">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权重查询</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61673072"/>
                  </a:ext>
                </a:extLst>
              </a:tr>
              <a:tr h="298600">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message:quick^2 fox</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中特别关注</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quick fox</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这个关键字</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401254"/>
                  </a:ext>
                </a:extLst>
              </a:tr>
              <a:tr h="298600">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布尔查询</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63942604"/>
                  </a:ext>
                </a:extLst>
              </a:tr>
              <a:tr h="298600">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message:tom AND john</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中同时包含</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tom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与</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jonh</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6082219"/>
                  </a:ext>
                </a:extLst>
              </a:tr>
              <a:tr h="298600">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message:tom OR john</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中包含</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tom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或者</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jonh</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7816695"/>
                  </a:ext>
                </a:extLst>
              </a:tr>
              <a:tr h="298600">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message:tom NOT john</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中包含</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tom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不含</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jonh</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0792468"/>
                  </a:ext>
                </a:extLst>
              </a:tr>
              <a:tr h="298600">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message:+tom</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中一定包含</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tom，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可单独使用</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460996"/>
                  </a:ext>
                </a:extLst>
              </a:tr>
              <a:tr h="298600">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message:-tom</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中一定不含</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tom，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可单独使用</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787063"/>
                  </a:ext>
                </a:extLst>
              </a:tr>
              <a:tr h="298600">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分组查询</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69059590"/>
                  </a:ext>
                </a:extLst>
              </a:tr>
              <a:tr h="298600">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message:hello AND (tom OR john)</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message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中查询</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hello，</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也查询</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tom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或者</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john</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047557"/>
                  </a:ext>
                </a:extLst>
              </a:tr>
              <a:tr h="298600">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转义字符</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71050918"/>
                  </a:ext>
                </a:extLst>
              </a:tr>
              <a:tr h="298600">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使用</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对如下字符转义：</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 - &amp;&amp; || ! ( ) { } [ ] ^ " ~ * ? : \</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073" marR="9073" marT="90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806111"/>
                  </a:ext>
                </a:extLst>
              </a:tr>
            </a:tbl>
          </a:graphicData>
        </a:graphic>
      </p:graphicFrame>
    </p:spTree>
    <p:extLst>
      <p:ext uri="{BB962C8B-B14F-4D97-AF65-F5344CB8AC3E}">
        <p14:creationId xmlns:p14="http://schemas.microsoft.com/office/powerpoint/2010/main" val="30879634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a:t>-</a:t>
            </a:r>
            <a:r>
              <a:rPr lang="zh-CN" altLang="en-US" dirty="0"/>
              <a:t>日志查询</a:t>
            </a:r>
          </a:p>
        </p:txBody>
      </p:sp>
      <p:sp>
        <p:nvSpPr>
          <p:cNvPr id="3" name="副标题 2"/>
          <p:cNvSpPr>
            <a:spLocks noGrp="1"/>
          </p:cNvSpPr>
          <p:nvPr>
            <p:ph type="subTitle" idx="1"/>
          </p:nvPr>
        </p:nvSpPr>
        <p:spPr>
          <a:xfrm>
            <a:off x="674965" y="1009223"/>
            <a:ext cx="7917313" cy="453650"/>
          </a:xfrm>
        </p:spPr>
        <p:txBody>
          <a:bodyPr/>
          <a:lstStyle/>
          <a:p>
            <a:r>
              <a:rPr lang="zh-CN" altLang="en-US" dirty="0" smtClean="0"/>
              <a:t>查询示例</a:t>
            </a:r>
            <a:endParaRPr lang="zh-CN" altLang="en-US" dirty="0"/>
          </a:p>
        </p:txBody>
      </p:sp>
      <p:pic>
        <p:nvPicPr>
          <p:cNvPr id="5" name="图片 4"/>
          <p:cNvPicPr>
            <a:picLocks noChangeAspect="1"/>
          </p:cNvPicPr>
          <p:nvPr/>
        </p:nvPicPr>
        <p:blipFill>
          <a:blip r:embed="rId2"/>
          <a:stretch>
            <a:fillRect/>
          </a:stretch>
        </p:blipFill>
        <p:spPr>
          <a:xfrm>
            <a:off x="740228" y="1462873"/>
            <a:ext cx="10685499" cy="4706338"/>
          </a:xfrm>
          <a:prstGeom prst="rect">
            <a:avLst/>
          </a:prstGeom>
          <a:ln>
            <a:solidFill>
              <a:schemeClr val="bg1">
                <a:lumMod val="85000"/>
              </a:schemeClr>
            </a:solidFill>
          </a:ln>
        </p:spPr>
      </p:pic>
    </p:spTree>
    <p:extLst>
      <p:ext uri="{BB962C8B-B14F-4D97-AF65-F5344CB8AC3E}">
        <p14:creationId xmlns:p14="http://schemas.microsoft.com/office/powerpoint/2010/main" val="19900813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a:t>-</a:t>
            </a:r>
            <a:r>
              <a:rPr lang="zh-CN" altLang="en-US" dirty="0"/>
              <a:t>日志查询</a:t>
            </a:r>
          </a:p>
        </p:txBody>
      </p:sp>
      <p:sp>
        <p:nvSpPr>
          <p:cNvPr id="3" name="副标题 2"/>
          <p:cNvSpPr>
            <a:spLocks noGrp="1"/>
          </p:cNvSpPr>
          <p:nvPr>
            <p:ph type="subTitle" idx="1"/>
          </p:nvPr>
        </p:nvSpPr>
        <p:spPr>
          <a:xfrm>
            <a:off x="674965" y="831739"/>
            <a:ext cx="10810583" cy="2365776"/>
          </a:xfrm>
        </p:spPr>
        <p:txBody>
          <a:bodyPr/>
          <a:lstStyle/>
          <a:p>
            <a:r>
              <a:rPr lang="zh-CN" altLang="en-US" sz="1800" dirty="0" smtClean="0"/>
              <a:t>关于分词</a:t>
            </a:r>
            <a:endParaRPr lang="en-US" altLang="zh-CN" sz="1800" dirty="0" smtClean="0"/>
          </a:p>
          <a:p>
            <a:r>
              <a:rPr lang="en-US" altLang="zh-CN" sz="1400" dirty="0" err="1" smtClean="0"/>
              <a:t>Lucene</a:t>
            </a:r>
            <a:r>
              <a:rPr lang="zh-CN" altLang="en-US" sz="1400" dirty="0"/>
              <a:t>中存的就是一系列的二进制压缩文件和一些控制文件，它们位于计算机的硬盘上， 这些内容统称为索引库，索引库有二部份组成</a:t>
            </a:r>
            <a:r>
              <a:rPr lang="zh-CN" altLang="en-US" sz="1400" dirty="0" smtClean="0"/>
              <a:t>：</a:t>
            </a:r>
            <a:endParaRPr lang="en-US" altLang="zh-CN" sz="1400" dirty="0" smtClean="0"/>
          </a:p>
          <a:p>
            <a:pPr marL="285750" indent="-285750">
              <a:buFont typeface="Wingdings" panose="05000000000000000000" pitchFamily="2" charset="2"/>
              <a:buChar char="l"/>
            </a:pPr>
            <a:r>
              <a:rPr lang="zh-CN" altLang="en-US" sz="1400" dirty="0"/>
              <a:t>原始记录，存入到索引库中的原始文本，例如：我是钟福</a:t>
            </a:r>
            <a:r>
              <a:rPr lang="zh-CN" altLang="en-US" sz="1400" dirty="0" smtClean="0"/>
              <a:t>成</a:t>
            </a:r>
            <a:endParaRPr lang="en-US" altLang="zh-CN" sz="1400" dirty="0" smtClean="0"/>
          </a:p>
          <a:p>
            <a:pPr marL="285750" indent="-285750">
              <a:buFont typeface="Wingdings" panose="05000000000000000000" pitchFamily="2" charset="2"/>
              <a:buChar char="l"/>
            </a:pPr>
            <a:r>
              <a:rPr lang="zh-CN" altLang="en-US" sz="1400" dirty="0"/>
              <a:t>词汇表，按照一定的拆分策略（即分词器）将原始记录中的每个字符拆开后，构建的索引表，拆分的时候会给出对应的索引值</a:t>
            </a:r>
            <a:r>
              <a:rPr lang="zh-CN" altLang="en-US" sz="1400" dirty="0" smtClean="0"/>
              <a:t>。</a:t>
            </a:r>
            <a:endParaRPr lang="en-US" altLang="zh-CN" sz="1400" dirty="0" smtClean="0"/>
          </a:p>
          <a:p>
            <a:r>
              <a:rPr lang="zh-CN" altLang="en-US" sz="1400" dirty="0"/>
              <a:t>一旦用户根据关键字来进行搜索，那么程序就先去查询词汇表中有没有该关键字，如果有该关键字就定位到原始记录表中，将符合条件的原始记录返回给用户查看。</a:t>
            </a:r>
          </a:p>
        </p:txBody>
      </p:sp>
      <p:pic>
        <p:nvPicPr>
          <p:cNvPr id="4" name="图片 3"/>
          <p:cNvPicPr>
            <a:picLocks noChangeAspect="1"/>
          </p:cNvPicPr>
          <p:nvPr/>
        </p:nvPicPr>
        <p:blipFill>
          <a:blip r:embed="rId2"/>
          <a:stretch>
            <a:fillRect/>
          </a:stretch>
        </p:blipFill>
        <p:spPr>
          <a:xfrm>
            <a:off x="674965" y="3324315"/>
            <a:ext cx="5343578" cy="2646912"/>
          </a:xfrm>
          <a:prstGeom prst="rect">
            <a:avLst/>
          </a:prstGeom>
          <a:ln>
            <a:solidFill>
              <a:schemeClr val="bg1">
                <a:lumMod val="85000"/>
              </a:schemeClr>
            </a:solidFill>
          </a:ln>
        </p:spPr>
      </p:pic>
      <p:pic>
        <p:nvPicPr>
          <p:cNvPr id="6" name="图片 5"/>
          <p:cNvPicPr>
            <a:picLocks noChangeAspect="1"/>
          </p:cNvPicPr>
          <p:nvPr/>
        </p:nvPicPr>
        <p:blipFill>
          <a:blip r:embed="rId3"/>
          <a:stretch>
            <a:fillRect/>
          </a:stretch>
        </p:blipFill>
        <p:spPr>
          <a:xfrm>
            <a:off x="6361187" y="3323459"/>
            <a:ext cx="5311019" cy="2647768"/>
          </a:xfrm>
          <a:prstGeom prst="rect">
            <a:avLst/>
          </a:prstGeom>
          <a:ln>
            <a:solidFill>
              <a:schemeClr val="bg1">
                <a:lumMod val="85000"/>
              </a:schemeClr>
            </a:solidFill>
          </a:ln>
        </p:spPr>
      </p:pic>
    </p:spTree>
    <p:extLst>
      <p:ext uri="{BB962C8B-B14F-4D97-AF65-F5344CB8AC3E}">
        <p14:creationId xmlns:p14="http://schemas.microsoft.com/office/powerpoint/2010/main" val="26695043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a:t>-</a:t>
            </a:r>
            <a:r>
              <a:rPr lang="zh-CN" altLang="en-US" dirty="0"/>
              <a:t>日志查询</a:t>
            </a:r>
          </a:p>
        </p:txBody>
      </p:sp>
      <p:sp>
        <p:nvSpPr>
          <p:cNvPr id="3" name="副标题 2"/>
          <p:cNvSpPr>
            <a:spLocks noGrp="1"/>
          </p:cNvSpPr>
          <p:nvPr>
            <p:ph type="subTitle" idx="1"/>
          </p:nvPr>
        </p:nvSpPr>
        <p:spPr>
          <a:xfrm>
            <a:off x="674965" y="1079568"/>
            <a:ext cx="10896041" cy="1420902"/>
          </a:xfrm>
        </p:spPr>
        <p:txBody>
          <a:bodyPr/>
          <a:lstStyle/>
          <a:p>
            <a:r>
              <a:rPr lang="zh-CN" altLang="en-US" dirty="0" smtClean="0"/>
              <a:t>查询结果</a:t>
            </a:r>
            <a:endParaRPr lang="en-US" altLang="zh-CN" dirty="0" smtClean="0"/>
          </a:p>
          <a:p>
            <a:r>
              <a:rPr lang="zh-CN" altLang="en-US" dirty="0" smtClean="0"/>
              <a:t>在主界面中显示了未真正排序的结果，点击</a:t>
            </a:r>
            <a:r>
              <a:rPr lang="en-US" altLang="zh-CN" dirty="0"/>
              <a:t>View surrounding </a:t>
            </a:r>
            <a:r>
              <a:rPr lang="en-US" altLang="zh-CN" dirty="0" smtClean="0"/>
              <a:t>documents</a:t>
            </a:r>
            <a:r>
              <a:rPr lang="zh-CN" altLang="en-US" dirty="0" smtClean="0"/>
              <a:t>按钮后，以本条日志为中心，查看其前后日志数据</a:t>
            </a:r>
            <a:endParaRPr lang="zh-CN" altLang="en-US" dirty="0"/>
          </a:p>
        </p:txBody>
      </p:sp>
      <p:grpSp>
        <p:nvGrpSpPr>
          <p:cNvPr id="6" name="组合 5"/>
          <p:cNvGrpSpPr/>
          <p:nvPr/>
        </p:nvGrpSpPr>
        <p:grpSpPr>
          <a:xfrm>
            <a:off x="956976" y="3450809"/>
            <a:ext cx="4281596" cy="2587136"/>
            <a:chOff x="469866" y="2581021"/>
            <a:chExt cx="4281596" cy="2587136"/>
          </a:xfrm>
        </p:grpSpPr>
        <p:pic>
          <p:nvPicPr>
            <p:cNvPr id="4" name="图片 3"/>
            <p:cNvPicPr>
              <a:picLocks noChangeAspect="1"/>
            </p:cNvPicPr>
            <p:nvPr/>
          </p:nvPicPr>
          <p:blipFill rotWithShape="1">
            <a:blip r:embed="rId2"/>
            <a:srcRect r="83129"/>
            <a:stretch/>
          </p:blipFill>
          <p:spPr>
            <a:xfrm>
              <a:off x="469866" y="2581021"/>
              <a:ext cx="1743495" cy="2587136"/>
            </a:xfrm>
            <a:prstGeom prst="rect">
              <a:avLst/>
            </a:prstGeom>
            <a:ln>
              <a:solidFill>
                <a:schemeClr val="bg1">
                  <a:lumMod val="85000"/>
                </a:schemeClr>
              </a:solidFill>
            </a:ln>
          </p:spPr>
        </p:pic>
        <p:pic>
          <p:nvPicPr>
            <p:cNvPr id="5" name="图片 4"/>
            <p:cNvPicPr>
              <a:picLocks noChangeAspect="1"/>
            </p:cNvPicPr>
            <p:nvPr/>
          </p:nvPicPr>
          <p:blipFill rotWithShape="1">
            <a:blip r:embed="rId2"/>
            <a:srcRect l="74192" r="1248"/>
            <a:stretch/>
          </p:blipFill>
          <p:spPr>
            <a:xfrm>
              <a:off x="2213361" y="2581021"/>
              <a:ext cx="2538101" cy="2587136"/>
            </a:xfrm>
            <a:prstGeom prst="rect">
              <a:avLst/>
            </a:prstGeom>
            <a:ln>
              <a:solidFill>
                <a:schemeClr val="bg1">
                  <a:lumMod val="85000"/>
                </a:schemeClr>
              </a:solidFill>
            </a:ln>
          </p:spPr>
        </p:pic>
      </p:grpSp>
      <p:pic>
        <p:nvPicPr>
          <p:cNvPr id="7" name="图片 6"/>
          <p:cNvPicPr>
            <a:picLocks noChangeAspect="1"/>
          </p:cNvPicPr>
          <p:nvPr/>
        </p:nvPicPr>
        <p:blipFill>
          <a:blip r:embed="rId3"/>
          <a:stretch>
            <a:fillRect/>
          </a:stretch>
        </p:blipFill>
        <p:spPr>
          <a:xfrm>
            <a:off x="7443729" y="2402675"/>
            <a:ext cx="3101782" cy="3635270"/>
          </a:xfrm>
          <a:prstGeom prst="rect">
            <a:avLst/>
          </a:prstGeom>
          <a:ln>
            <a:solidFill>
              <a:schemeClr val="bg1">
                <a:lumMod val="85000"/>
              </a:schemeClr>
            </a:solidFill>
          </a:ln>
        </p:spPr>
      </p:pic>
    </p:spTree>
    <p:extLst>
      <p:ext uri="{BB962C8B-B14F-4D97-AF65-F5344CB8AC3E}">
        <p14:creationId xmlns:p14="http://schemas.microsoft.com/office/powerpoint/2010/main" val="28010992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日志诊断</a:t>
            </a:r>
            <a:r>
              <a:rPr lang="en-US" altLang="zh-CN" dirty="0"/>
              <a:t>-</a:t>
            </a:r>
            <a:r>
              <a:rPr lang="zh-CN" altLang="en-US" dirty="0"/>
              <a:t>日志查询</a:t>
            </a:r>
          </a:p>
        </p:txBody>
      </p:sp>
      <p:sp>
        <p:nvSpPr>
          <p:cNvPr id="3" name="副标题 2"/>
          <p:cNvSpPr>
            <a:spLocks noGrp="1"/>
          </p:cNvSpPr>
          <p:nvPr>
            <p:ph type="subTitle" idx="1"/>
          </p:nvPr>
        </p:nvSpPr>
        <p:spPr>
          <a:xfrm>
            <a:off x="435683" y="763374"/>
            <a:ext cx="8022517" cy="5439306"/>
          </a:xfrm>
        </p:spPr>
        <p:txBody>
          <a:bodyPr/>
          <a:lstStyle/>
          <a:p>
            <a:r>
              <a:rPr lang="zh-CN" altLang="en-US" sz="1400" b="1" dirty="0"/>
              <a:t>日志排序</a:t>
            </a:r>
          </a:p>
          <a:p>
            <a:pPr marL="285750" indent="-285750">
              <a:buFont typeface="Wingdings" panose="05000000000000000000" pitchFamily="2" charset="2"/>
              <a:buChar char="l"/>
            </a:pPr>
            <a:r>
              <a:rPr lang="zh-CN" altLang="en-US" sz="1400" dirty="0" smtClean="0"/>
              <a:t>将</a:t>
            </a:r>
            <a:r>
              <a:rPr lang="en-US" altLang="zh-CN" sz="1400" dirty="0"/>
              <a:t>offset</a:t>
            </a:r>
            <a:r>
              <a:rPr lang="zh-CN" altLang="en-US" sz="1400" dirty="0"/>
              <a:t>列与</a:t>
            </a:r>
            <a:r>
              <a:rPr lang="en-US" altLang="zh-CN" sz="1400" dirty="0"/>
              <a:t>message</a:t>
            </a:r>
            <a:r>
              <a:rPr lang="zh-CN" altLang="en-US" sz="1400" dirty="0"/>
              <a:t>列作为查询目标字段。</a:t>
            </a:r>
          </a:p>
          <a:p>
            <a:pPr marL="285750" indent="-285750">
              <a:buFont typeface="Wingdings" panose="05000000000000000000" pitchFamily="2" charset="2"/>
              <a:buChar char="l"/>
            </a:pPr>
            <a:r>
              <a:rPr lang="zh-CN" altLang="en-US" sz="1400" dirty="0" smtClean="0"/>
              <a:t>当</a:t>
            </a:r>
            <a:r>
              <a:rPr lang="zh-CN" altLang="en-US" sz="1400" dirty="0"/>
              <a:t>日志并发量到达到一定程度时，会出现在同一个时间戳内存在多条日志记录的情况。默认情况下</a:t>
            </a:r>
            <a:r>
              <a:rPr lang="en-US" altLang="zh-CN" sz="1400" dirty="0" err="1"/>
              <a:t>Kibana</a:t>
            </a:r>
            <a:r>
              <a:rPr lang="zh-CN" altLang="en-US" sz="1400" dirty="0"/>
              <a:t>不能将日志排列为正确的顺序。</a:t>
            </a:r>
          </a:p>
          <a:p>
            <a:pPr marL="720000" lvl="1"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登录</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系统后，管理→</a:t>
            </a:r>
            <a:r>
              <a:rPr lang="en-US" altLang="zh-CN" sz="14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Kibana</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高级设置→发现，将</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Tie breaker fields</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（平分决胜字段）设置为 </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offset </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后，有如下几点要说明</a:t>
            </a:r>
          </a:p>
          <a:p>
            <a:pPr marL="720000" lvl="1"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发现</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页面的首页列表，仍然存在相同时间戳内，日志间顺序不正确的问题。此设置仅针对上下文日志浏览界面有效</a:t>
            </a:r>
          </a:p>
          <a:p>
            <a:pPr marL="720000" lvl="1"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上下文</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日志浏览界面，先按时间戳降序排，相同时间戳的数据按</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offset</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升序排，类似于</a:t>
            </a:r>
            <a:r>
              <a:rPr lang="en-US" altLang="zh-CN" sz="14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sql</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里的 </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order by timestamp </a:t>
            </a:r>
            <a:r>
              <a:rPr lang="en-US" altLang="zh-CN" sz="14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desc</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offset </a:t>
            </a:r>
            <a:r>
              <a:rPr lang="en-US" altLang="zh-CN" sz="14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asc</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。排序方向暂无法自定议。所以，当存在跨时间戳看日志时，当浏览完本时间戳日志时，要向上找到下一个时间戳日志，从其中的第一条开始看，才是连续的顺序。</a:t>
            </a:r>
          </a:p>
          <a:p>
            <a:pPr marL="720000" lvl="1"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在</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实际使用中，正常的使用方式是，先在发现的首页输入关键字查询，而后使用上下文功能查询周围的日志。很少出现需要查看的日志隶属于不同时间戳的情况。所以上述的不便并不影响实际的使用。</a:t>
            </a:r>
          </a:p>
          <a:p>
            <a:pPr marL="720000" lvl="1"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在</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8.0</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版本的</a:t>
            </a:r>
            <a:r>
              <a:rPr lang="en-US" altLang="zh-CN" sz="14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kibana</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中，已调整排列方式，时间戳与</a:t>
            </a:r>
            <a:r>
              <a:rPr lang="en-US" altLang="zh-CN"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Tie breaker fields</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都可自定义排序方向。将不存在上述查询不便的</a:t>
            </a:r>
            <a:r>
              <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rPr>
              <a:t>问题</a:t>
            </a:r>
            <a:endParaRPr lang="zh-CN" altLang="en-US" sz="14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18338309"/>
              </p:ext>
            </p:extLst>
          </p:nvPr>
        </p:nvGraphicFramePr>
        <p:xfrm>
          <a:off x="9348861" y="2689444"/>
          <a:ext cx="1950103" cy="3108960"/>
        </p:xfrm>
        <a:graphic>
          <a:graphicData uri="http://schemas.openxmlformats.org/drawingml/2006/table">
            <a:tbl>
              <a:tblPr/>
              <a:tblGrid>
                <a:gridCol w="932008">
                  <a:extLst>
                    <a:ext uri="{9D8B030D-6E8A-4147-A177-3AD203B41FA5}">
                      <a16:colId xmlns:a16="http://schemas.microsoft.com/office/drawing/2014/main" val="1009894475"/>
                    </a:ext>
                  </a:extLst>
                </a:gridCol>
                <a:gridCol w="1018095">
                  <a:extLst>
                    <a:ext uri="{9D8B030D-6E8A-4147-A177-3AD203B41FA5}">
                      <a16:colId xmlns:a16="http://schemas.microsoft.com/office/drawing/2014/main" val="2029863933"/>
                    </a:ext>
                  </a:extLst>
                </a:gridCol>
              </a:tblGrid>
              <a:tr h="310896">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offset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24394876"/>
                  </a:ext>
                </a:extLst>
              </a:tr>
              <a:tr h="31089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14:11:22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7575052"/>
                  </a:ext>
                </a:extLst>
              </a:tr>
              <a:tr h="310896">
                <a:tc>
                  <a:txBody>
                    <a:bodyPr/>
                    <a:lstStyle/>
                    <a:p>
                      <a:pPr algn="ctr"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14:11:22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006580"/>
                  </a:ext>
                </a:extLst>
              </a:tr>
              <a:tr h="310896">
                <a:tc>
                  <a:txBody>
                    <a:bodyPr/>
                    <a:lstStyle/>
                    <a:p>
                      <a:pPr algn="ctr"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14:11:22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967724"/>
                  </a:ext>
                </a:extLst>
              </a:tr>
              <a:tr h="310896">
                <a:tc>
                  <a:txBody>
                    <a:bodyPr/>
                    <a:lstStyle/>
                    <a:p>
                      <a:pPr algn="ctr"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14:11:21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2393592"/>
                  </a:ext>
                </a:extLst>
              </a:tr>
              <a:tr h="310896">
                <a:tc>
                  <a:txBody>
                    <a:bodyPr/>
                    <a:lstStyle/>
                    <a:p>
                      <a:pPr algn="ctr"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14:11:21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0499307"/>
                  </a:ext>
                </a:extLst>
              </a:tr>
              <a:tr h="310896">
                <a:tc>
                  <a:txBody>
                    <a:bodyPr/>
                    <a:lstStyle/>
                    <a:p>
                      <a:pPr algn="ctr"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14:11:21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1839995"/>
                  </a:ext>
                </a:extLst>
              </a:tr>
              <a:tr h="310896">
                <a:tc>
                  <a:txBody>
                    <a:bodyPr/>
                    <a:lstStyle/>
                    <a:p>
                      <a:pPr algn="ctr"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14:11:20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1831876"/>
                  </a:ext>
                </a:extLst>
              </a:tr>
              <a:tr h="310896">
                <a:tc>
                  <a:txBody>
                    <a:bodyPr/>
                    <a:lstStyle/>
                    <a:p>
                      <a:pPr algn="ctr"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14:11:20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946510"/>
                  </a:ext>
                </a:extLst>
              </a:tr>
              <a:tr h="31089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14:11:20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8580341"/>
                  </a:ext>
                </a:extLst>
              </a:tr>
            </a:tbl>
          </a:graphicData>
        </a:graphic>
      </p:graphicFrame>
      <p:cxnSp>
        <p:nvCxnSpPr>
          <p:cNvPr id="6" name="直接箭头连接符 5"/>
          <p:cNvCxnSpPr/>
          <p:nvPr/>
        </p:nvCxnSpPr>
        <p:spPr>
          <a:xfrm flipV="1">
            <a:off x="9136879" y="3017521"/>
            <a:ext cx="0" cy="2780883"/>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a:xfrm>
            <a:off x="11558044" y="4946015"/>
            <a:ext cx="0" cy="791845"/>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p:nvPr/>
        </p:nvCxnSpPr>
        <p:spPr>
          <a:xfrm>
            <a:off x="11558044" y="4039235"/>
            <a:ext cx="0" cy="791845"/>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直接箭头连接符 19"/>
          <p:cNvCxnSpPr/>
          <p:nvPr/>
        </p:nvCxnSpPr>
        <p:spPr>
          <a:xfrm>
            <a:off x="11558044" y="3094355"/>
            <a:ext cx="0" cy="791845"/>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21" name="副标题 2"/>
          <p:cNvSpPr txBox="1">
            <a:spLocks/>
          </p:cNvSpPr>
          <p:nvPr/>
        </p:nvSpPr>
        <p:spPr>
          <a:xfrm>
            <a:off x="8803722" y="2013345"/>
            <a:ext cx="304038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View surrounding documents</a:t>
            </a:r>
            <a:endParaRPr lang="zh-CN" altLang="en-US" sz="1600" dirty="0" smtClean="0"/>
          </a:p>
        </p:txBody>
      </p:sp>
    </p:spTree>
    <p:extLst>
      <p:ext uri="{BB962C8B-B14F-4D97-AF65-F5344CB8AC3E}">
        <p14:creationId xmlns:p14="http://schemas.microsoft.com/office/powerpoint/2010/main" val="1907120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310691" cy="465926"/>
          </a:xfrm>
        </p:spPr>
        <p:txBody>
          <a:bodyPr/>
          <a:lstStyle/>
          <a:p>
            <a:r>
              <a:rPr lang="zh-CN" altLang="en-US" dirty="0" smtClean="0"/>
              <a:t>后续培训计划</a:t>
            </a:r>
            <a:endParaRPr lang="zh-CN" altLang="en-US" dirty="0"/>
          </a:p>
        </p:txBody>
      </p:sp>
      <p:sp>
        <p:nvSpPr>
          <p:cNvPr id="3" name="副标题 2"/>
          <p:cNvSpPr>
            <a:spLocks noGrp="1"/>
          </p:cNvSpPr>
          <p:nvPr>
            <p:ph type="subTitle" idx="1"/>
          </p:nvPr>
        </p:nvSpPr>
        <p:spPr>
          <a:xfrm>
            <a:off x="674965" y="934289"/>
            <a:ext cx="10537117" cy="892552"/>
          </a:xfrm>
        </p:spPr>
        <p:txBody>
          <a:bodyPr/>
          <a:lstStyle/>
          <a:p>
            <a:r>
              <a:rPr lang="zh-CN" altLang="en-US" dirty="0" smtClean="0"/>
              <a:t>每周四完成一次技术培训，共计</a:t>
            </a:r>
            <a:r>
              <a:rPr lang="en-US" altLang="zh-CN" dirty="0" smtClean="0"/>
              <a:t>12</a:t>
            </a:r>
            <a:r>
              <a:rPr lang="zh-CN" altLang="en-US" dirty="0" smtClean="0"/>
              <a:t>次培训。培训方式为：</a:t>
            </a:r>
            <a:r>
              <a:rPr lang="en-US" altLang="zh-CN" dirty="0" smtClean="0"/>
              <a:t>PPT</a:t>
            </a:r>
            <a:r>
              <a:rPr lang="zh-CN" altLang="en-US" dirty="0" smtClean="0"/>
              <a:t>讲解</a:t>
            </a:r>
            <a:r>
              <a:rPr lang="en-US" altLang="zh-CN" dirty="0" smtClean="0"/>
              <a:t>+</a:t>
            </a:r>
            <a:r>
              <a:rPr lang="zh-CN" altLang="en-US" dirty="0" smtClean="0"/>
              <a:t>现场示例</a:t>
            </a:r>
            <a:r>
              <a:rPr lang="en-US" altLang="zh-CN" dirty="0" smtClean="0"/>
              <a:t>+</a:t>
            </a:r>
            <a:r>
              <a:rPr lang="zh-CN" altLang="en-US" dirty="0" smtClean="0"/>
              <a:t>课后考试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72035163"/>
              </p:ext>
            </p:extLst>
          </p:nvPr>
        </p:nvGraphicFramePr>
        <p:xfrm>
          <a:off x="674963" y="1685336"/>
          <a:ext cx="11084051" cy="4164394"/>
        </p:xfrm>
        <a:graphic>
          <a:graphicData uri="http://schemas.openxmlformats.org/drawingml/2006/table">
            <a:tbl>
              <a:tblPr firstRow="1" bandRow="1">
                <a:tableStyleId>{5940675A-B579-460E-94D1-54222C63F5DA}</a:tableStyleId>
              </a:tblPr>
              <a:tblGrid>
                <a:gridCol w="1288958">
                  <a:extLst>
                    <a:ext uri="{9D8B030D-6E8A-4147-A177-3AD203B41FA5}">
                      <a16:colId xmlns:a16="http://schemas.microsoft.com/office/drawing/2014/main" val="3361862123"/>
                    </a:ext>
                  </a:extLst>
                </a:gridCol>
                <a:gridCol w="6200695">
                  <a:extLst>
                    <a:ext uri="{9D8B030D-6E8A-4147-A177-3AD203B41FA5}">
                      <a16:colId xmlns:a16="http://schemas.microsoft.com/office/drawing/2014/main" val="83388634"/>
                    </a:ext>
                  </a:extLst>
                </a:gridCol>
                <a:gridCol w="1797199">
                  <a:extLst>
                    <a:ext uri="{9D8B030D-6E8A-4147-A177-3AD203B41FA5}">
                      <a16:colId xmlns:a16="http://schemas.microsoft.com/office/drawing/2014/main" val="131371000"/>
                    </a:ext>
                  </a:extLst>
                </a:gridCol>
                <a:gridCol w="1797199">
                  <a:extLst>
                    <a:ext uri="{9D8B030D-6E8A-4147-A177-3AD203B41FA5}">
                      <a16:colId xmlns:a16="http://schemas.microsoft.com/office/drawing/2014/main" val="4168501613"/>
                    </a:ext>
                  </a:extLst>
                </a:gridCol>
              </a:tblGrid>
              <a:tr h="320338">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序号</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主题</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时间</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进度</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extLst>
                  <a:ext uri="{0D108BD9-81ED-4DB2-BD59-A6C34878D82A}">
                    <a16:rowId xmlns:a16="http://schemas.microsoft.com/office/drawing/2014/main" val="201390580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LCP</a:t>
                      </a:r>
                      <a:r>
                        <a:rPr lang="zh-CN" altLang="en-US" sz="1400" dirty="0" smtClean="0">
                          <a:latin typeface="思源黑体 CN Normal" panose="020B0400000000000000" pitchFamily="34" charset="-122"/>
                          <a:ea typeface="思源黑体 CN Normal" panose="020B0400000000000000" pitchFamily="34" charset="-122"/>
                        </a:rPr>
                        <a:t>平台简介</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2019.10.18</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完成</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432564206"/>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2</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构建第一个</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LCP</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应用</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2019.10.24</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完成</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4038263928"/>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3</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一</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2019.10.31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530357740"/>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4</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二</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2019.11.7</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492072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5</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数据权限与工作流详解一</a:t>
                      </a: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2019.11.15</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32541617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6</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工作流详解二</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2019.11.21</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186486538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7</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集成与服务一</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2019.11.28</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90118440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8</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集成与服务二</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2019.12.5</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31159443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9</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数据迁移</a:t>
                      </a:r>
                      <a:r>
                        <a:rPr lang="zh-CN" altLang="en-US" sz="1400" dirty="0" smtClean="0">
                          <a:latin typeface="思源黑体 CN Normal" panose="020B0400000000000000" pitchFamily="34" charset="-122"/>
                          <a:ea typeface="思源黑体 CN Normal" panose="020B0400000000000000" pitchFamily="34" charset="-122"/>
                        </a:rPr>
                        <a:t>、持续集成与</a:t>
                      </a:r>
                      <a:r>
                        <a:rPr lang="zh-CN" altLang="en-US" sz="1400" dirty="0" smtClean="0">
                          <a:latin typeface="思源黑体 CN Normal" panose="020B0400000000000000" pitchFamily="34" charset="-122"/>
                          <a:ea typeface="思源黑体 CN Normal" panose="020B0400000000000000" pitchFamily="34" charset="-122"/>
                        </a:rPr>
                        <a:t>日志诊断</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2019.12.12</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进行中</a:t>
                      </a:r>
                    </a:p>
                  </a:txBody>
                  <a:tcPr anchor="ctr"/>
                </a:tc>
                <a:extLst>
                  <a:ext uri="{0D108BD9-81ED-4DB2-BD59-A6C34878D82A}">
                    <a16:rowId xmlns:a16="http://schemas.microsoft.com/office/drawing/2014/main" val="3062344856"/>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10</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软件质量标准</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2019.12.19</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45580547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前端兼容性问题汇总</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05632175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12</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测试常见问题汇总</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799356023"/>
                  </a:ext>
                </a:extLst>
              </a:tr>
            </a:tbl>
          </a:graphicData>
        </a:graphic>
      </p:graphicFrame>
    </p:spTree>
    <p:extLst>
      <p:ext uri="{BB962C8B-B14F-4D97-AF65-F5344CB8AC3E}">
        <p14:creationId xmlns:p14="http://schemas.microsoft.com/office/powerpoint/2010/main" val="562014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数据迁移</a:t>
            </a:r>
            <a:r>
              <a:rPr lang="en-US" altLang="zh-CN" dirty="0" smtClean="0"/>
              <a:t>-</a:t>
            </a:r>
            <a:r>
              <a:rPr lang="zh-CN" altLang="en-US" dirty="0" smtClean="0"/>
              <a:t>客户端调用</a:t>
            </a:r>
            <a:endParaRPr lang="zh-CN" altLang="en-US" dirty="0"/>
          </a:p>
        </p:txBody>
      </p:sp>
      <p:sp>
        <p:nvSpPr>
          <p:cNvPr id="3" name="副标题 2"/>
          <p:cNvSpPr>
            <a:spLocks noGrp="1"/>
          </p:cNvSpPr>
          <p:nvPr>
            <p:ph type="subTitle" idx="1"/>
          </p:nvPr>
        </p:nvSpPr>
        <p:spPr>
          <a:xfrm>
            <a:off x="674965" y="1096659"/>
            <a:ext cx="7917313" cy="982000"/>
          </a:xfrm>
        </p:spPr>
        <p:txBody>
          <a:bodyPr/>
          <a:lstStyle/>
          <a:p>
            <a:r>
              <a:rPr lang="zh-CN" altLang="en-US" dirty="0" smtClean="0"/>
              <a:t>创建</a:t>
            </a:r>
            <a:r>
              <a:rPr lang="zh-CN" altLang="en-US" dirty="0"/>
              <a:t>项目</a:t>
            </a:r>
          </a:p>
          <a:p>
            <a:r>
              <a:rPr lang="zh-CN" altLang="en-US" dirty="0" smtClean="0"/>
              <a:t>登录</a:t>
            </a:r>
            <a:r>
              <a:rPr lang="zh-CN" altLang="en-US" dirty="0"/>
              <a:t>布署的</a:t>
            </a:r>
            <a:r>
              <a:rPr lang="en-US" altLang="zh-CN" dirty="0"/>
              <a:t>Apollo-Portal</a:t>
            </a:r>
            <a:r>
              <a:rPr lang="zh-CN" altLang="en-US" dirty="0"/>
              <a:t>站点，创建新的项目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2196811"/>
            <a:ext cx="8324850" cy="3895725"/>
          </a:xfrm>
          <a:prstGeom prst="rect">
            <a:avLst/>
          </a:prstGeom>
        </p:spPr>
      </p:pic>
    </p:spTree>
    <p:extLst>
      <p:ext uri="{BB962C8B-B14F-4D97-AF65-F5344CB8AC3E}">
        <p14:creationId xmlns:p14="http://schemas.microsoft.com/office/powerpoint/2010/main" val="635600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数据迁移</a:t>
            </a:r>
            <a:r>
              <a:rPr lang="en-US" altLang="zh-CN" dirty="0"/>
              <a:t>-</a:t>
            </a:r>
            <a:r>
              <a:rPr lang="zh-CN" altLang="en-US" dirty="0"/>
              <a:t>客户端调用</a:t>
            </a:r>
          </a:p>
        </p:txBody>
      </p:sp>
      <p:sp>
        <p:nvSpPr>
          <p:cNvPr id="3" name="副标题 2"/>
          <p:cNvSpPr>
            <a:spLocks noGrp="1"/>
          </p:cNvSpPr>
          <p:nvPr>
            <p:ph type="subTitle" idx="1"/>
          </p:nvPr>
        </p:nvSpPr>
        <p:spPr>
          <a:xfrm>
            <a:off x="533979" y="1113751"/>
            <a:ext cx="10665152" cy="940770"/>
          </a:xfrm>
        </p:spPr>
        <p:txBody>
          <a:bodyPr/>
          <a:lstStyle/>
          <a:p>
            <a:r>
              <a:rPr lang="zh-CN" altLang="en-US" sz="1800" dirty="0"/>
              <a:t>构建配置</a:t>
            </a:r>
          </a:p>
          <a:p>
            <a:r>
              <a:rPr lang="zh-CN" altLang="en-US" sz="1800" dirty="0" smtClean="0"/>
              <a:t>通过</a:t>
            </a:r>
            <a:r>
              <a:rPr lang="zh-CN" altLang="en-US" sz="1800" dirty="0"/>
              <a:t>添加</a:t>
            </a:r>
            <a:r>
              <a:rPr lang="en-US" altLang="zh-CN" sz="1800" dirty="0"/>
              <a:t>Namespace</a:t>
            </a:r>
            <a:r>
              <a:rPr lang="zh-CN" altLang="en-US" sz="1800" dirty="0"/>
              <a:t>的方式，引用平台公共配置</a:t>
            </a:r>
            <a:r>
              <a:rPr lang="en-US" altLang="zh-CN" sz="1800" dirty="0"/>
              <a:t>framework</a:t>
            </a:r>
            <a:r>
              <a:rPr lang="zh-CN" altLang="en-US" sz="1800" dirty="0"/>
              <a:t>，引用本地调试专用</a:t>
            </a:r>
            <a:r>
              <a:rPr lang="zh-CN" altLang="en-US" sz="1800" dirty="0" smtClean="0"/>
              <a:t>配置</a:t>
            </a:r>
            <a:r>
              <a:rPr lang="en-US" altLang="zh-CN" sz="1800" dirty="0" smtClean="0"/>
              <a:t>application-local </a:t>
            </a:r>
            <a:endParaRPr lang="zh-CN" altLang="en-US" sz="18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79" y="2309367"/>
            <a:ext cx="11363325" cy="3743325"/>
          </a:xfrm>
          <a:prstGeom prst="rect">
            <a:avLst/>
          </a:prstGeom>
        </p:spPr>
      </p:pic>
    </p:spTree>
    <p:extLst>
      <p:ext uri="{BB962C8B-B14F-4D97-AF65-F5344CB8AC3E}">
        <p14:creationId xmlns:p14="http://schemas.microsoft.com/office/powerpoint/2010/main" val="1181536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数据迁移</a:t>
            </a:r>
            <a:r>
              <a:rPr lang="en-US" altLang="zh-CN" dirty="0"/>
              <a:t>-</a:t>
            </a:r>
            <a:r>
              <a:rPr lang="zh-CN" altLang="en-US" dirty="0"/>
              <a:t>客户端调用</a:t>
            </a:r>
          </a:p>
        </p:txBody>
      </p:sp>
      <p:sp>
        <p:nvSpPr>
          <p:cNvPr id="3" name="副标题 2"/>
          <p:cNvSpPr>
            <a:spLocks noGrp="1"/>
          </p:cNvSpPr>
          <p:nvPr>
            <p:ph type="subTitle" idx="1"/>
          </p:nvPr>
        </p:nvSpPr>
        <p:spPr>
          <a:xfrm>
            <a:off x="674965" y="848832"/>
            <a:ext cx="7917313" cy="453650"/>
          </a:xfrm>
        </p:spPr>
        <p:txBody>
          <a:bodyPr/>
          <a:lstStyle/>
          <a:p>
            <a:r>
              <a:rPr lang="zh-CN" altLang="en-US" dirty="0"/>
              <a:t>使用覆盖的方式，对平台公共配置 </a:t>
            </a:r>
            <a:r>
              <a:rPr lang="en-US" altLang="zh-CN" dirty="0"/>
              <a:t>framework </a:t>
            </a:r>
            <a:r>
              <a:rPr lang="zh-CN" altLang="en-US" dirty="0"/>
              <a:t>作针对性调整</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5" y="1302482"/>
            <a:ext cx="7652062" cy="4841944"/>
          </a:xfrm>
          <a:prstGeom prst="rect">
            <a:avLst/>
          </a:prstGeom>
        </p:spPr>
      </p:pic>
    </p:spTree>
    <p:extLst>
      <p:ext uri="{BB962C8B-B14F-4D97-AF65-F5344CB8AC3E}">
        <p14:creationId xmlns:p14="http://schemas.microsoft.com/office/powerpoint/2010/main" val="259948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18956</TotalTime>
  <Words>5957</Words>
  <Application>Microsoft Office PowerPoint</Application>
  <PresentationFormat>宽屏</PresentationFormat>
  <Paragraphs>705</Paragraphs>
  <Slides>65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65</vt:i4>
      </vt:variant>
    </vt:vector>
  </HeadingPairs>
  <TitlesOfParts>
    <vt:vector size="78" baseType="lpstr">
      <vt:lpstr>MS PGothic</vt:lpstr>
      <vt:lpstr>等线</vt:lpstr>
      <vt:lpstr>思源黑体 CN Heavy</vt:lpstr>
      <vt:lpstr>思源黑体 CN Medium</vt:lpstr>
      <vt:lpstr>思源黑体 CN Normal</vt:lpstr>
      <vt:lpstr>宋体</vt:lpstr>
      <vt:lpstr>微软雅黑</vt:lpstr>
      <vt:lpstr>Arial</vt:lpstr>
      <vt:lpstr>Arial Black</vt:lpstr>
      <vt:lpstr>Calibri</vt:lpstr>
      <vt:lpstr>Times New Roman</vt:lpstr>
      <vt:lpstr>Wingdings</vt:lpstr>
      <vt:lpstr>Office 主题</vt:lpstr>
      <vt:lpstr>数据迁移、持续集成与日志诊断</vt:lpstr>
      <vt:lpstr>PowerPoint 演示文稿</vt:lpstr>
      <vt:lpstr>数据迁移</vt:lpstr>
      <vt:lpstr>数据迁移-Apollo</vt:lpstr>
      <vt:lpstr>数据迁移-Apollo</vt:lpstr>
      <vt:lpstr>数据迁移-Apollo</vt:lpstr>
      <vt:lpstr>数据迁移-客户端调用</vt:lpstr>
      <vt:lpstr>数据迁移-客户端调用</vt:lpstr>
      <vt:lpstr>数据迁移-客户端调用</vt:lpstr>
      <vt:lpstr>数据迁移-客户端调用</vt:lpstr>
      <vt:lpstr>数据迁移-客户端调用</vt:lpstr>
      <vt:lpstr>数据迁移-最佳实践</vt:lpstr>
      <vt:lpstr>数据迁移-最佳实践</vt:lpstr>
      <vt:lpstr>数据迁移-最佳实践</vt:lpstr>
      <vt:lpstr>数据迁移-最佳实践</vt:lpstr>
      <vt:lpstr>数据迁移-最佳实践</vt:lpstr>
      <vt:lpstr>数据迁移-最佳实践</vt:lpstr>
      <vt:lpstr>数据迁移-最佳实践</vt:lpstr>
      <vt:lpstr>数据迁移-最佳实践</vt:lpstr>
      <vt:lpstr>数据迁移-Apollo实施影响</vt:lpstr>
      <vt:lpstr>数据迁移-Apollo实施影响</vt:lpstr>
      <vt:lpstr>数据迁移-Apollo实施影响</vt:lpstr>
      <vt:lpstr>数据迁移-使用背景</vt:lpstr>
      <vt:lpstr>数据迁移-FlywayDB</vt:lpstr>
      <vt:lpstr>数据迁移-FlywayDB</vt:lpstr>
      <vt:lpstr>数据迁移-脚本存储</vt:lpstr>
      <vt:lpstr>数据迁移-脚本存储</vt:lpstr>
      <vt:lpstr>数据迁移-脚本存储</vt:lpstr>
      <vt:lpstr>数据迁移-使用示例</vt:lpstr>
      <vt:lpstr>数据迁移-最佳实践</vt:lpstr>
      <vt:lpstr>数据迁移-基础数据</vt:lpstr>
      <vt:lpstr>数据迁移-基础数据</vt:lpstr>
      <vt:lpstr>数据迁移-数据收集</vt:lpstr>
      <vt:lpstr>数据迁移-数据收集</vt:lpstr>
      <vt:lpstr>数据迁移-数据收集</vt:lpstr>
      <vt:lpstr>数据迁移-数据收集</vt:lpstr>
      <vt:lpstr>数据迁移-数据收集</vt:lpstr>
      <vt:lpstr>数据迁移-迁移规范</vt:lpstr>
      <vt:lpstr>持续集成</vt:lpstr>
      <vt:lpstr>持续集成</vt:lpstr>
      <vt:lpstr>持续集成</vt:lpstr>
      <vt:lpstr>持续集成-Jenkins</vt:lpstr>
      <vt:lpstr>持续集成-Jenkins</vt:lpstr>
      <vt:lpstr>持续集成-Jenkins</vt:lpstr>
      <vt:lpstr>持续集成-Jenkins</vt:lpstr>
      <vt:lpstr>持续集成-Jenkins</vt:lpstr>
      <vt:lpstr>持续集成-Jenkins</vt:lpstr>
      <vt:lpstr>持续集成-Jenkins</vt:lpstr>
      <vt:lpstr>持续集成-Jenkins</vt:lpstr>
      <vt:lpstr>持续集成-Jenkins</vt:lpstr>
      <vt:lpstr>持续集成-Jenkins</vt:lpstr>
      <vt:lpstr>日志诊断</vt:lpstr>
      <vt:lpstr>日志诊断-日志生成</vt:lpstr>
      <vt:lpstr>日志诊断-生命周期管理</vt:lpstr>
      <vt:lpstr>日志诊断-日志查询</vt:lpstr>
      <vt:lpstr>日志诊断-日志查询</vt:lpstr>
      <vt:lpstr>日志诊断-日志查询</vt:lpstr>
      <vt:lpstr>日志诊断-日志查询</vt:lpstr>
      <vt:lpstr>日志诊断-日志查询</vt:lpstr>
      <vt:lpstr>日志诊断-日志查询</vt:lpstr>
      <vt:lpstr>日志诊断-日志查询</vt:lpstr>
      <vt:lpstr>日志诊断-日志查询</vt:lpstr>
      <vt:lpstr>日志诊断-日志查询</vt:lpstr>
      <vt:lpstr>日志诊断-日志查询</vt:lpstr>
      <vt:lpstr>后续培训计划</vt:lpstr>
    </vt:vector>
  </TitlesOfParts>
  <Company>szlanyou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卢俊哲(联友科技-IS事业部研发二部M&amp;SC领域)</dc:creator>
  <cp:lastModifiedBy>ljzforever</cp:lastModifiedBy>
  <cp:revision>1622</cp:revision>
  <dcterms:created xsi:type="dcterms:W3CDTF">2017-04-23T03:21:31Z</dcterms:created>
  <dcterms:modified xsi:type="dcterms:W3CDTF">2019-12-15T04:24:28Z</dcterms:modified>
</cp:coreProperties>
</file>