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1" r:id="rId2"/>
    <p:sldId id="262" r:id="rId3"/>
    <p:sldId id="530" r:id="rId4"/>
    <p:sldId id="529" r:id="rId5"/>
    <p:sldId id="532" r:id="rId6"/>
    <p:sldId id="533" r:id="rId7"/>
    <p:sldId id="557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285" r:id="rId16"/>
  </p:sldIdLst>
  <p:sldSz cx="9144000" cy="6858000" type="screen4x3"/>
  <p:notesSz cx="6805613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CB4"/>
    <a:srgbClr val="3366FF"/>
    <a:srgbClr val="8484DC"/>
    <a:srgbClr val="806DF3"/>
    <a:srgbClr val="EFEFF0"/>
    <a:srgbClr val="F08300"/>
    <a:srgbClr val="002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3370" autoAdjust="0"/>
  </p:normalViewPr>
  <p:slideViewPr>
    <p:cSldViewPr>
      <p:cViewPr>
        <p:scale>
          <a:sx n="100" d="100"/>
          <a:sy n="100" d="100"/>
        </p:scale>
        <p:origin x="-1860" y="-324"/>
      </p:cViewPr>
      <p:guideLst>
        <p:guide orient="horz" pos="2114"/>
        <p:guide pos="29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7F64-620D-440C-A3CD-3D2923639FC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F8A65-AB5B-4EAF-A5FC-94B310A50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2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F8A65-AB5B-4EAF-A5FC-94B310A5021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197E-6409-45BD-888B-C21AA86847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492875"/>
            <a:ext cx="28956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197E-6409-45BD-888B-C21AA86847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B1DE-8684-47EA-A9C0-51227A67486C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8197E-6409-45BD-888B-C21AA86847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3947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资产盘点培训手册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8545" y="2971691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编制时间：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0108" y="6550744"/>
            <a:ext cx="586408" cy="313010"/>
          </a:xfrm>
        </p:spPr>
        <p:txBody>
          <a:bodyPr/>
          <a:lstStyle/>
          <a:p>
            <a:fld id="{B9E8197E-6409-45BD-888B-C21AA86847A9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392" y="104810"/>
            <a:ext cx="5000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端操作 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初盘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362865" y="620688"/>
            <a:ext cx="816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、在初盘计划列表中查询出对应的盘点计划，然后点击“发布”，如图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用户即在钉钉查看到盘点计划；点击“汇总”则显示需盘点的资产明细，如图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12" name="文本框 19"/>
          <p:cNvSpPr txBox="1"/>
          <p:nvPr/>
        </p:nvSpPr>
        <p:spPr>
          <a:xfrm>
            <a:off x="3355474" y="3132708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4</a:t>
            </a:r>
            <a:endParaRPr lang="en-US" altLang="zh-C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7019"/>
            <a:ext cx="2808312" cy="213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67" y="3573016"/>
            <a:ext cx="8214989" cy="270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本框 19"/>
          <p:cNvSpPr txBox="1"/>
          <p:nvPr/>
        </p:nvSpPr>
        <p:spPr>
          <a:xfrm>
            <a:off x="8468042" y="6093296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248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43" y="4333852"/>
            <a:ext cx="8533384" cy="1903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0108" y="6550744"/>
            <a:ext cx="586408" cy="313010"/>
          </a:xfrm>
        </p:spPr>
        <p:txBody>
          <a:bodyPr/>
          <a:lstStyle/>
          <a:p>
            <a:fld id="{B9E8197E-6409-45BD-888B-C21AA86847A9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392" y="104810"/>
            <a:ext cx="7308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端操作 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创建抽盘计划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（初盘结束后可创建）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 bwMode="auto">
          <a:xfrm>
            <a:off x="7308304" y="4460602"/>
            <a:ext cx="1164590" cy="336550"/>
          </a:xfrm>
          <a:prstGeom prst="wedgeRoundRectCallout">
            <a:avLst>
              <a:gd name="adj1" fmla="val 4525"/>
              <a:gd name="adj2" fmla="val 116415"/>
              <a:gd name="adj3" fmla="val 16667"/>
            </a:avLst>
          </a:prstGeom>
          <a:solidFill>
            <a:srgbClr val="FFFF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点击新增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139952" y="3933056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10" name="TextBox 3"/>
          <p:cNvSpPr txBox="1"/>
          <p:nvPr/>
        </p:nvSpPr>
        <p:spPr>
          <a:xfrm>
            <a:off x="362865" y="620688"/>
            <a:ext cx="705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、登录后，点击菜单“抽盘管理”，如图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点击“新增”，如图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2" name="文本框 19"/>
          <p:cNvSpPr txBox="1"/>
          <p:nvPr/>
        </p:nvSpPr>
        <p:spPr>
          <a:xfrm>
            <a:off x="4139952" y="6165304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43" y="1052735"/>
            <a:ext cx="8470721" cy="295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4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0108" y="6550744"/>
            <a:ext cx="586408" cy="313010"/>
          </a:xfrm>
        </p:spPr>
        <p:txBody>
          <a:bodyPr/>
          <a:lstStyle/>
          <a:p>
            <a:fld id="{B9E8197E-6409-45BD-888B-C21AA86847A9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392" y="104810"/>
            <a:ext cx="5000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端操作 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抽盘计划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362865" y="620688"/>
            <a:ext cx="50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、填写计划事项后，点击“确定”按钮，如图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2" name="文本框 19"/>
          <p:cNvSpPr txBox="1"/>
          <p:nvPr/>
        </p:nvSpPr>
        <p:spPr>
          <a:xfrm>
            <a:off x="4139952" y="5733256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3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3156"/>
            <a:ext cx="55626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0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0108" y="6550744"/>
            <a:ext cx="586408" cy="313010"/>
          </a:xfrm>
        </p:spPr>
        <p:txBody>
          <a:bodyPr/>
          <a:lstStyle/>
          <a:p>
            <a:fld id="{B9E8197E-6409-45BD-888B-C21AA86847A9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392" y="104810"/>
            <a:ext cx="5000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端操作 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抽盘计划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362865" y="620688"/>
            <a:ext cx="816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、在抽盘计划列表中查询出对应的盘点计划，然后点击“发布”，如图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用户即在钉钉查看到盘点计划；点击“汇总”则显示需盘点的资产明细，如图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12" name="文本框 19"/>
          <p:cNvSpPr txBox="1"/>
          <p:nvPr/>
        </p:nvSpPr>
        <p:spPr>
          <a:xfrm>
            <a:off x="3355474" y="3132708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4</a:t>
            </a:r>
            <a:endParaRPr lang="en-US" altLang="zh-CN" dirty="0"/>
          </a:p>
        </p:txBody>
      </p:sp>
      <p:sp>
        <p:nvSpPr>
          <p:cNvPr id="9" name="文本框 19"/>
          <p:cNvSpPr txBox="1"/>
          <p:nvPr/>
        </p:nvSpPr>
        <p:spPr>
          <a:xfrm>
            <a:off x="8468042" y="6093296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5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4" y="1484784"/>
            <a:ext cx="323670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6" y="3501752"/>
            <a:ext cx="8025116" cy="275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0108" y="6550744"/>
            <a:ext cx="586408" cy="313010"/>
          </a:xfrm>
        </p:spPr>
        <p:txBody>
          <a:bodyPr/>
          <a:lstStyle/>
          <a:p>
            <a:fld id="{B9E8197E-6409-45BD-888B-C21AA86847A9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392" y="1048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、跨部门盘点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362865" y="620688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、初盘、抽盘创建后，会自动产生“验证码”，如下列表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3722225" cy="249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1052737"/>
            <a:ext cx="3536003" cy="2498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3"/>
          <p:cNvSpPr txBox="1"/>
          <p:nvPr/>
        </p:nvSpPr>
        <p:spPr>
          <a:xfrm>
            <a:off x="362865" y="3645024"/>
            <a:ext cx="839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、打开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钉钉手机端，输入对应部门的“验证码”搜索，即可对其他部门资产盘点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857" y="4153121"/>
            <a:ext cx="2246363" cy="2220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67" y="4118047"/>
            <a:ext cx="21717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8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97272" y="1916832"/>
            <a:ext cx="6063904" cy="1192198"/>
            <a:chOff x="597272" y="1916832"/>
            <a:chExt cx="6063904" cy="1192198"/>
          </a:xfrm>
        </p:grpSpPr>
        <p:sp>
          <p:nvSpPr>
            <p:cNvPr id="3" name="TextBox 2"/>
            <p:cNvSpPr txBox="1"/>
            <p:nvPr/>
          </p:nvSpPr>
          <p:spPr>
            <a:xfrm>
              <a:off x="597272" y="1916832"/>
              <a:ext cx="60639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08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 for your time!</a:t>
              </a:r>
              <a:endParaRPr lang="zh-CN" altLang="en-US" sz="4400" dirty="0">
                <a:solidFill>
                  <a:srgbClr val="F0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0884" y="2708920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谢谢聆听！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0108" y="6550744"/>
            <a:ext cx="586408" cy="313010"/>
          </a:xfrm>
        </p:spPr>
        <p:txBody>
          <a:bodyPr/>
          <a:lstStyle/>
          <a:p>
            <a:fld id="{B9E8197E-6409-45BD-888B-C21AA86847A9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" name="think-cell Slide" r:id="rId5" imgW="12700" imgH="12700" progId="TCLayout.ActiveDocument.1">
                  <p:embed/>
                </p:oleObj>
              </mc:Choice>
              <mc:Fallback>
                <p:oleObj name="think-cell Slide" r:id="rId5" imgW="12700" imgH="12700" progId="TCLayout.ActiveDocument.1">
                  <p:embed/>
                  <p:pic>
                    <p:nvPicPr>
                      <p:cNvPr id="0" name="图片 45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0108" y="6550744"/>
            <a:ext cx="586408" cy="313010"/>
          </a:xfrm>
        </p:spPr>
        <p:txBody>
          <a:bodyPr/>
          <a:lstStyle/>
          <a:p>
            <a:fld id="{B9E8197E-6409-45BD-888B-C21AA86847A9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576" y="29920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平行四边形 41"/>
          <p:cNvSpPr/>
          <p:nvPr/>
        </p:nvSpPr>
        <p:spPr>
          <a:xfrm>
            <a:off x="2782613" y="1412777"/>
            <a:ext cx="4026472" cy="494046"/>
          </a:xfrm>
          <a:prstGeom prst="parallelogram">
            <a:avLst>
              <a:gd name="adj" fmla="val 0"/>
            </a:avLst>
          </a:prstGeom>
          <a:solidFill>
            <a:srgbClr val="EF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>
            <a:grpSpLocks noChangeAspect="1"/>
          </p:cNvGrpSpPr>
          <p:nvPr/>
        </p:nvGrpSpPr>
        <p:grpSpPr>
          <a:xfrm>
            <a:off x="2267744" y="1412776"/>
            <a:ext cx="821884" cy="494048"/>
            <a:chOff x="2622947" y="2040496"/>
            <a:chExt cx="872388" cy="524407"/>
          </a:xfrm>
        </p:grpSpPr>
        <p:grpSp>
          <p:nvGrpSpPr>
            <p:cNvPr id="47" name="组合 46"/>
            <p:cNvGrpSpPr/>
            <p:nvPr/>
          </p:nvGrpSpPr>
          <p:grpSpPr>
            <a:xfrm>
              <a:off x="2656287" y="2040496"/>
              <a:ext cx="839048" cy="524405"/>
              <a:chOff x="3419872" y="2265524"/>
              <a:chExt cx="576064" cy="360040"/>
            </a:xfrm>
            <a:solidFill>
              <a:schemeClr val="bg1"/>
            </a:solidFill>
          </p:grpSpPr>
          <p:sp>
            <p:nvSpPr>
              <p:cNvPr id="51" name="平行四边形 50"/>
              <p:cNvSpPr/>
              <p:nvPr/>
            </p:nvSpPr>
            <p:spPr>
              <a:xfrm>
                <a:off x="3419872" y="2265524"/>
                <a:ext cx="576064" cy="360040"/>
              </a:xfrm>
              <a:prstGeom prst="parallelogram">
                <a:avLst>
                  <a:gd name="adj" fmla="val 5714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平行四边形 51"/>
              <p:cNvSpPr/>
              <p:nvPr/>
            </p:nvSpPr>
            <p:spPr>
              <a:xfrm>
                <a:off x="3419872" y="2265524"/>
                <a:ext cx="360040" cy="36004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622947" y="2040498"/>
              <a:ext cx="839048" cy="524405"/>
              <a:chOff x="3419872" y="2265524"/>
              <a:chExt cx="576064" cy="360040"/>
            </a:xfrm>
          </p:grpSpPr>
          <p:sp>
            <p:nvSpPr>
              <p:cNvPr id="49" name="平行四边形 48"/>
              <p:cNvSpPr/>
              <p:nvPr/>
            </p:nvSpPr>
            <p:spPr>
              <a:xfrm>
                <a:off x="3419872" y="2265524"/>
                <a:ext cx="576064" cy="360040"/>
              </a:xfrm>
              <a:prstGeom prst="parallelogram">
                <a:avLst>
                  <a:gd name="adj" fmla="val 57148"/>
                </a:avLst>
              </a:prstGeom>
              <a:solidFill>
                <a:srgbClr val="F0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平行四边形 49"/>
              <p:cNvSpPr/>
              <p:nvPr/>
            </p:nvSpPr>
            <p:spPr>
              <a:xfrm>
                <a:off x="3419872" y="2265524"/>
                <a:ext cx="360040" cy="360040"/>
              </a:xfrm>
              <a:prstGeom prst="parallelogram">
                <a:avLst>
                  <a:gd name="adj" fmla="val 0"/>
                </a:avLst>
              </a:prstGeom>
              <a:solidFill>
                <a:srgbClr val="F0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2339105" y="1464491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29352" y="146137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钉钉盘点操作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平行四边形 24"/>
          <p:cNvSpPr/>
          <p:nvPr/>
        </p:nvSpPr>
        <p:spPr>
          <a:xfrm>
            <a:off x="2782613" y="2842928"/>
            <a:ext cx="4026472" cy="494046"/>
          </a:xfrm>
          <a:prstGeom prst="parallelogram">
            <a:avLst>
              <a:gd name="adj" fmla="val 0"/>
            </a:avLst>
          </a:prstGeom>
          <a:solidFill>
            <a:srgbClr val="EF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2267744" y="2842927"/>
            <a:ext cx="821884" cy="494048"/>
            <a:chOff x="2622947" y="2040496"/>
            <a:chExt cx="872388" cy="524407"/>
          </a:xfrm>
        </p:grpSpPr>
        <p:grpSp>
          <p:nvGrpSpPr>
            <p:cNvPr id="27" name="组合 26"/>
            <p:cNvGrpSpPr/>
            <p:nvPr/>
          </p:nvGrpSpPr>
          <p:grpSpPr>
            <a:xfrm>
              <a:off x="2656287" y="2040496"/>
              <a:ext cx="839048" cy="524405"/>
              <a:chOff x="3419872" y="2265524"/>
              <a:chExt cx="576064" cy="360040"/>
            </a:xfrm>
            <a:solidFill>
              <a:schemeClr val="bg1"/>
            </a:solidFill>
          </p:grpSpPr>
          <p:sp>
            <p:nvSpPr>
              <p:cNvPr id="31" name="平行四边形 30"/>
              <p:cNvSpPr/>
              <p:nvPr/>
            </p:nvSpPr>
            <p:spPr>
              <a:xfrm>
                <a:off x="3419872" y="2265524"/>
                <a:ext cx="576064" cy="360040"/>
              </a:xfrm>
              <a:prstGeom prst="parallelogram">
                <a:avLst>
                  <a:gd name="adj" fmla="val 5714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平行四边形 31"/>
              <p:cNvSpPr/>
              <p:nvPr/>
            </p:nvSpPr>
            <p:spPr>
              <a:xfrm>
                <a:off x="3419872" y="2265524"/>
                <a:ext cx="360040" cy="36004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622947" y="2040498"/>
              <a:ext cx="839048" cy="524405"/>
              <a:chOff x="3419872" y="2265524"/>
              <a:chExt cx="576064" cy="360040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3419872" y="2265524"/>
                <a:ext cx="576064" cy="360040"/>
              </a:xfrm>
              <a:prstGeom prst="parallelogram">
                <a:avLst>
                  <a:gd name="adj" fmla="val 57148"/>
                </a:avLst>
              </a:prstGeom>
              <a:solidFill>
                <a:srgbClr val="F0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3419872" y="2265524"/>
                <a:ext cx="360040" cy="360040"/>
              </a:xfrm>
              <a:prstGeom prst="parallelogram">
                <a:avLst>
                  <a:gd name="adj" fmla="val 0"/>
                </a:avLst>
              </a:prstGeom>
              <a:solidFill>
                <a:srgbClr val="F0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2339105" y="2894642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352" y="2891530"/>
            <a:ext cx="308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创建初盘计划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平行四边形 34"/>
          <p:cNvSpPr/>
          <p:nvPr/>
        </p:nvSpPr>
        <p:spPr>
          <a:xfrm>
            <a:off x="2782613" y="2132857"/>
            <a:ext cx="4026472" cy="494046"/>
          </a:xfrm>
          <a:prstGeom prst="parallelogram">
            <a:avLst>
              <a:gd name="adj" fmla="val 0"/>
            </a:avLst>
          </a:prstGeom>
          <a:solidFill>
            <a:srgbClr val="EF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>
            <a:grpSpLocks noChangeAspect="1"/>
          </p:cNvGrpSpPr>
          <p:nvPr/>
        </p:nvGrpSpPr>
        <p:grpSpPr>
          <a:xfrm>
            <a:off x="2267744" y="2132856"/>
            <a:ext cx="821884" cy="494048"/>
            <a:chOff x="2622947" y="2040496"/>
            <a:chExt cx="872388" cy="524407"/>
          </a:xfrm>
        </p:grpSpPr>
        <p:grpSp>
          <p:nvGrpSpPr>
            <p:cNvPr id="37" name="组合 36"/>
            <p:cNvGrpSpPr/>
            <p:nvPr/>
          </p:nvGrpSpPr>
          <p:grpSpPr>
            <a:xfrm>
              <a:off x="2656287" y="2040496"/>
              <a:ext cx="839048" cy="524405"/>
              <a:chOff x="3419872" y="2265524"/>
              <a:chExt cx="576064" cy="360040"/>
            </a:xfrm>
            <a:solidFill>
              <a:schemeClr val="bg1"/>
            </a:solidFill>
          </p:grpSpPr>
          <p:sp>
            <p:nvSpPr>
              <p:cNvPr id="41" name="平行四边形 40"/>
              <p:cNvSpPr/>
              <p:nvPr/>
            </p:nvSpPr>
            <p:spPr>
              <a:xfrm>
                <a:off x="3419872" y="2265524"/>
                <a:ext cx="576064" cy="360040"/>
              </a:xfrm>
              <a:prstGeom prst="parallelogram">
                <a:avLst>
                  <a:gd name="adj" fmla="val 5714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平行四边形 42"/>
              <p:cNvSpPr/>
              <p:nvPr/>
            </p:nvSpPr>
            <p:spPr>
              <a:xfrm>
                <a:off x="3419872" y="2265524"/>
                <a:ext cx="360040" cy="36004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622947" y="2040498"/>
              <a:ext cx="839048" cy="524405"/>
              <a:chOff x="3419872" y="2265524"/>
              <a:chExt cx="576064" cy="360040"/>
            </a:xfrm>
          </p:grpSpPr>
          <p:sp>
            <p:nvSpPr>
              <p:cNvPr id="39" name="平行四边形 38"/>
              <p:cNvSpPr/>
              <p:nvPr/>
            </p:nvSpPr>
            <p:spPr>
              <a:xfrm>
                <a:off x="3419872" y="2265524"/>
                <a:ext cx="576064" cy="360040"/>
              </a:xfrm>
              <a:prstGeom prst="parallelogram">
                <a:avLst>
                  <a:gd name="adj" fmla="val 57148"/>
                </a:avLst>
              </a:prstGeom>
              <a:solidFill>
                <a:srgbClr val="F0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平行四边形 39"/>
              <p:cNvSpPr/>
              <p:nvPr/>
            </p:nvSpPr>
            <p:spPr>
              <a:xfrm>
                <a:off x="3419872" y="2265524"/>
                <a:ext cx="360040" cy="360040"/>
              </a:xfrm>
              <a:prstGeom prst="parallelogram">
                <a:avLst>
                  <a:gd name="adj" fmla="val 0"/>
                </a:avLst>
              </a:prstGeom>
              <a:solidFill>
                <a:srgbClr val="F0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2339105" y="2184571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29352" y="218145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异地盘点操作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平行四边形 54"/>
          <p:cNvSpPr/>
          <p:nvPr/>
        </p:nvSpPr>
        <p:spPr>
          <a:xfrm>
            <a:off x="2784343" y="3501008"/>
            <a:ext cx="4026472" cy="494046"/>
          </a:xfrm>
          <a:prstGeom prst="parallelogram">
            <a:avLst>
              <a:gd name="adj" fmla="val 0"/>
            </a:avLst>
          </a:prstGeom>
          <a:solidFill>
            <a:srgbClr val="EF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2269474" y="3501007"/>
            <a:ext cx="821884" cy="494048"/>
            <a:chOff x="2622947" y="2040496"/>
            <a:chExt cx="872388" cy="524407"/>
          </a:xfrm>
        </p:grpSpPr>
        <p:grpSp>
          <p:nvGrpSpPr>
            <p:cNvPr id="57" name="组合 56"/>
            <p:cNvGrpSpPr/>
            <p:nvPr/>
          </p:nvGrpSpPr>
          <p:grpSpPr>
            <a:xfrm>
              <a:off x="2656287" y="2040496"/>
              <a:ext cx="839048" cy="524405"/>
              <a:chOff x="3419872" y="2265524"/>
              <a:chExt cx="576064" cy="360040"/>
            </a:xfrm>
            <a:solidFill>
              <a:schemeClr val="bg1"/>
            </a:solidFill>
          </p:grpSpPr>
          <p:sp>
            <p:nvSpPr>
              <p:cNvPr id="61" name="平行四边形 60"/>
              <p:cNvSpPr/>
              <p:nvPr/>
            </p:nvSpPr>
            <p:spPr>
              <a:xfrm>
                <a:off x="3419872" y="2265524"/>
                <a:ext cx="576064" cy="360040"/>
              </a:xfrm>
              <a:prstGeom prst="parallelogram">
                <a:avLst>
                  <a:gd name="adj" fmla="val 5714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平行四边形 61"/>
              <p:cNvSpPr/>
              <p:nvPr/>
            </p:nvSpPr>
            <p:spPr>
              <a:xfrm>
                <a:off x="3419872" y="2265524"/>
                <a:ext cx="360040" cy="36004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2622947" y="2040498"/>
              <a:ext cx="839048" cy="524405"/>
              <a:chOff x="3419872" y="2265524"/>
              <a:chExt cx="576064" cy="360040"/>
            </a:xfrm>
          </p:grpSpPr>
          <p:sp>
            <p:nvSpPr>
              <p:cNvPr id="59" name="平行四边形 58"/>
              <p:cNvSpPr/>
              <p:nvPr/>
            </p:nvSpPr>
            <p:spPr>
              <a:xfrm>
                <a:off x="3419872" y="2265524"/>
                <a:ext cx="576064" cy="360040"/>
              </a:xfrm>
              <a:prstGeom prst="parallelogram">
                <a:avLst>
                  <a:gd name="adj" fmla="val 57148"/>
                </a:avLst>
              </a:prstGeom>
              <a:solidFill>
                <a:srgbClr val="F0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平行四边形 59"/>
              <p:cNvSpPr/>
              <p:nvPr/>
            </p:nvSpPr>
            <p:spPr>
              <a:xfrm>
                <a:off x="3419872" y="2265524"/>
                <a:ext cx="360040" cy="360040"/>
              </a:xfrm>
              <a:prstGeom prst="parallelogram">
                <a:avLst>
                  <a:gd name="adj" fmla="val 0"/>
                </a:avLst>
              </a:prstGeom>
              <a:solidFill>
                <a:srgbClr val="F0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2340835" y="3552722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31082" y="3549610"/>
            <a:ext cx="308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抽盘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平行四边形 64"/>
          <p:cNvSpPr/>
          <p:nvPr/>
        </p:nvSpPr>
        <p:spPr>
          <a:xfrm>
            <a:off x="2793200" y="4149080"/>
            <a:ext cx="4026472" cy="494046"/>
          </a:xfrm>
          <a:prstGeom prst="parallelogram">
            <a:avLst>
              <a:gd name="adj" fmla="val 0"/>
            </a:avLst>
          </a:prstGeom>
          <a:solidFill>
            <a:srgbClr val="EF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>
            <a:grpSpLocks noChangeAspect="1"/>
          </p:cNvGrpSpPr>
          <p:nvPr/>
        </p:nvGrpSpPr>
        <p:grpSpPr>
          <a:xfrm>
            <a:off x="2278331" y="4149079"/>
            <a:ext cx="821884" cy="494048"/>
            <a:chOff x="2622947" y="2040496"/>
            <a:chExt cx="872388" cy="524407"/>
          </a:xfrm>
        </p:grpSpPr>
        <p:grpSp>
          <p:nvGrpSpPr>
            <p:cNvPr id="67" name="组合 66"/>
            <p:cNvGrpSpPr/>
            <p:nvPr/>
          </p:nvGrpSpPr>
          <p:grpSpPr>
            <a:xfrm>
              <a:off x="2656287" y="2040496"/>
              <a:ext cx="839048" cy="524405"/>
              <a:chOff x="3419872" y="2265524"/>
              <a:chExt cx="576064" cy="360040"/>
            </a:xfrm>
            <a:solidFill>
              <a:schemeClr val="bg1"/>
            </a:solidFill>
          </p:grpSpPr>
          <p:sp>
            <p:nvSpPr>
              <p:cNvPr id="71" name="平行四边形 70"/>
              <p:cNvSpPr/>
              <p:nvPr/>
            </p:nvSpPr>
            <p:spPr>
              <a:xfrm>
                <a:off x="3419872" y="2265524"/>
                <a:ext cx="576064" cy="360040"/>
              </a:xfrm>
              <a:prstGeom prst="parallelogram">
                <a:avLst>
                  <a:gd name="adj" fmla="val 5714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平行四边形 71"/>
              <p:cNvSpPr/>
              <p:nvPr/>
            </p:nvSpPr>
            <p:spPr>
              <a:xfrm>
                <a:off x="3419872" y="2265524"/>
                <a:ext cx="360040" cy="36004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622947" y="2040498"/>
              <a:ext cx="839048" cy="524405"/>
              <a:chOff x="3419872" y="2265524"/>
              <a:chExt cx="576064" cy="360040"/>
            </a:xfrm>
          </p:grpSpPr>
          <p:sp>
            <p:nvSpPr>
              <p:cNvPr id="69" name="平行四边形 68"/>
              <p:cNvSpPr/>
              <p:nvPr/>
            </p:nvSpPr>
            <p:spPr>
              <a:xfrm>
                <a:off x="3419872" y="2265524"/>
                <a:ext cx="576064" cy="360040"/>
              </a:xfrm>
              <a:prstGeom prst="parallelogram">
                <a:avLst>
                  <a:gd name="adj" fmla="val 57148"/>
                </a:avLst>
              </a:prstGeom>
              <a:solidFill>
                <a:srgbClr val="F0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平行四边形 69"/>
              <p:cNvSpPr/>
              <p:nvPr/>
            </p:nvSpPr>
            <p:spPr>
              <a:xfrm>
                <a:off x="3419872" y="2265524"/>
                <a:ext cx="360040" cy="360040"/>
              </a:xfrm>
              <a:prstGeom prst="parallelogram">
                <a:avLst>
                  <a:gd name="adj" fmla="val 0"/>
                </a:avLst>
              </a:prstGeom>
              <a:solidFill>
                <a:srgbClr val="F0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2349692" y="4200794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39939" y="419768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跨部门盘点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0108" y="6550744"/>
            <a:ext cx="586408" cy="313010"/>
          </a:xfrm>
        </p:spPr>
        <p:txBody>
          <a:bodyPr/>
          <a:lstStyle/>
          <a:p>
            <a:fld id="{B9E8197E-6409-45BD-888B-C21AA86847A9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610761"/>
            <a:ext cx="5840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登录钉钉，选择工作菜单进入工作页面，如图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选择资产管理应用，如图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如果没有菜单权限如图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89100"/>
            <a:ext cx="2091055" cy="34804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48535" y="4892040"/>
            <a:ext cx="337820" cy="277495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834" y="1689100"/>
            <a:ext cx="2106562" cy="34804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244544" y="3896995"/>
            <a:ext cx="429895" cy="417195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10392" y="10481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、钉钉盘点操作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1642110"/>
            <a:ext cx="1982911" cy="352742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463769" y="3009900"/>
            <a:ext cx="1456055" cy="661670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0395" y="5351145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1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95219" y="5351145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973674" y="5351145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3</a:t>
            </a:r>
          </a:p>
        </p:txBody>
      </p:sp>
      <p:sp>
        <p:nvSpPr>
          <p:cNvPr id="13" name="圆角矩形标注 12"/>
          <p:cNvSpPr/>
          <p:nvPr/>
        </p:nvSpPr>
        <p:spPr bwMode="auto">
          <a:xfrm>
            <a:off x="4733369" y="3393440"/>
            <a:ext cx="1139825" cy="381000"/>
          </a:xfrm>
          <a:prstGeom prst="wedgeRoundRectCallout">
            <a:avLst>
              <a:gd name="adj1" fmla="val 6657"/>
              <a:gd name="adj2" fmla="val 82166"/>
              <a:gd name="adj3" fmla="val 16667"/>
            </a:avLst>
          </a:prstGeom>
          <a:solidFill>
            <a:srgbClr val="FFFF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选择资产管理</a:t>
            </a:r>
          </a:p>
        </p:txBody>
      </p:sp>
      <p:sp>
        <p:nvSpPr>
          <p:cNvPr id="15" name="圆角矩形标注 14"/>
          <p:cNvSpPr/>
          <p:nvPr/>
        </p:nvSpPr>
        <p:spPr bwMode="auto">
          <a:xfrm>
            <a:off x="6228184" y="2426335"/>
            <a:ext cx="1487805" cy="347980"/>
          </a:xfrm>
          <a:prstGeom prst="wedgeRoundRectCallout">
            <a:avLst>
              <a:gd name="adj1" fmla="val -12562"/>
              <a:gd name="adj2" fmla="val 108166"/>
              <a:gd name="adj3" fmla="val 16667"/>
            </a:avLst>
          </a:prstGeom>
          <a:solidFill>
            <a:srgbClr val="FFFF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FF0000"/>
                </a:solidFill>
              </a:rPr>
              <a:t>没有菜单权限提示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FF0000"/>
                </a:solidFill>
              </a:rPr>
              <a:t>如下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1320850" y="4369435"/>
            <a:ext cx="1487805" cy="347980"/>
          </a:xfrm>
          <a:prstGeom prst="wedgeRoundRectCallout">
            <a:avLst>
              <a:gd name="adj1" fmla="val -12562"/>
              <a:gd name="adj2" fmla="val 108166"/>
              <a:gd name="adj3" fmla="val 16667"/>
            </a:avLst>
          </a:prstGeom>
          <a:solidFill>
            <a:srgbClr val="FFFF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选择工作菜单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292" y="1838289"/>
            <a:ext cx="2046880" cy="3519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795" y="1838289"/>
            <a:ext cx="1967819" cy="351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0108" y="6550744"/>
            <a:ext cx="586408" cy="313010"/>
          </a:xfrm>
        </p:spPr>
        <p:txBody>
          <a:bodyPr/>
          <a:lstStyle/>
          <a:p>
            <a:fld id="{B9E8197E-6409-45BD-888B-C21AA86847A9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323528" y="610761"/>
            <a:ext cx="4995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进入资产管理应用选择初盘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抽盘管理，如图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点击对应的盘点计划任务，如图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码采集数据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进入扫描界面，如图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87" y="1838290"/>
            <a:ext cx="1938655" cy="351980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 flipV="1">
            <a:off x="1162612" y="2830160"/>
            <a:ext cx="514985" cy="626110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22125" y="2981608"/>
            <a:ext cx="1728192" cy="400244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flipV="1">
            <a:off x="5970397" y="2459216"/>
            <a:ext cx="981839" cy="400050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751212" y="5589240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143001" y="5580980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5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732240" y="5580980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6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1386585" y="3801735"/>
            <a:ext cx="1244238" cy="347980"/>
          </a:xfrm>
          <a:prstGeom prst="wedgeRoundRectCallout">
            <a:avLst>
              <a:gd name="adj1" fmla="val -19452"/>
              <a:gd name="adj2" fmla="val -121761"/>
              <a:gd name="adj3" fmla="val 16667"/>
            </a:avLst>
          </a:prstGeom>
          <a:solidFill>
            <a:srgbClr val="FFFF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FF0000"/>
                </a:solidFill>
              </a:rPr>
              <a:t>3.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选择初盘管理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FF0000"/>
                </a:solidFill>
              </a:rPr>
              <a:t>或者抽盘管理</a:t>
            </a:r>
          </a:p>
        </p:txBody>
      </p:sp>
      <p:sp>
        <p:nvSpPr>
          <p:cNvPr id="3" name="圆角矩形标注 2"/>
          <p:cNvSpPr/>
          <p:nvPr/>
        </p:nvSpPr>
        <p:spPr bwMode="auto">
          <a:xfrm>
            <a:off x="3995045" y="3735670"/>
            <a:ext cx="1255271" cy="347980"/>
          </a:xfrm>
          <a:prstGeom prst="wedgeRoundRectCallout">
            <a:avLst>
              <a:gd name="adj1" fmla="val 9324"/>
              <a:gd name="adj2" fmla="val -127235"/>
              <a:gd name="adj3" fmla="val 16667"/>
            </a:avLst>
          </a:prstGeom>
          <a:solidFill>
            <a:srgbClr val="FFFF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FF0000"/>
                </a:solidFill>
              </a:rPr>
              <a:t>4.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点击计划</a:t>
            </a:r>
          </a:p>
        </p:txBody>
      </p:sp>
      <p:sp>
        <p:nvSpPr>
          <p:cNvPr id="4" name="圆角矩形标注 3"/>
          <p:cNvSpPr/>
          <p:nvPr/>
        </p:nvSpPr>
        <p:spPr bwMode="auto">
          <a:xfrm>
            <a:off x="6554772" y="3138031"/>
            <a:ext cx="1232016" cy="347980"/>
          </a:xfrm>
          <a:prstGeom prst="wedgeRoundRectCallout">
            <a:avLst>
              <a:gd name="adj1" fmla="val -30535"/>
              <a:gd name="adj2" fmla="val -110812"/>
              <a:gd name="adj3" fmla="val 16667"/>
            </a:avLst>
          </a:prstGeom>
          <a:solidFill>
            <a:srgbClr val="FFFF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FF0000"/>
                </a:solidFill>
              </a:rPr>
              <a:t>5.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点击进入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FF0000"/>
                </a:solidFill>
              </a:rPr>
              <a:t>扫描界面</a:t>
            </a:r>
          </a:p>
        </p:txBody>
      </p:sp>
      <p:sp>
        <p:nvSpPr>
          <p:cNvPr id="23" name="矩形 22"/>
          <p:cNvSpPr/>
          <p:nvPr/>
        </p:nvSpPr>
        <p:spPr>
          <a:xfrm flipV="1">
            <a:off x="1751212" y="2830160"/>
            <a:ext cx="514985" cy="626110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228" y="2012632"/>
            <a:ext cx="1883921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67" y="2012631"/>
            <a:ext cx="1901222" cy="3338513"/>
          </a:xfrm>
          <a:prstGeom prst="rect">
            <a:avLst/>
          </a:prstGeom>
        </p:spPr>
      </p:pic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0108" y="6550744"/>
            <a:ext cx="586408" cy="313010"/>
          </a:xfrm>
        </p:spPr>
        <p:txBody>
          <a:bodyPr/>
          <a:lstStyle/>
          <a:p>
            <a:fld id="{B9E8197E-6409-45BD-888B-C21AA86847A9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323528" y="610761"/>
            <a:ext cx="6944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把打印的标签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贴至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实物，对准二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码进行扫描，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如果资产存在，则提示“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上传成功”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允许盘盈）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，如下图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如果资产已采集，则提示“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被采集过”，如图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283466" y="5436964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36" name="文本框 35"/>
          <p:cNvSpPr txBox="1"/>
          <p:nvPr/>
        </p:nvSpPr>
        <p:spPr>
          <a:xfrm>
            <a:off x="5364088" y="5436964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37" name="文本框 36"/>
          <p:cNvSpPr txBox="1"/>
          <p:nvPr/>
        </p:nvSpPr>
        <p:spPr>
          <a:xfrm>
            <a:off x="7452320" y="5436964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 smtClean="0"/>
              <a:t>11</a:t>
            </a:r>
            <a:endParaRPr lang="en-US" altLang="zh-CN" dirty="0"/>
          </a:p>
        </p:txBody>
      </p:sp>
      <p:sp>
        <p:nvSpPr>
          <p:cNvPr id="18" name="文本框 34"/>
          <p:cNvSpPr txBox="1"/>
          <p:nvPr/>
        </p:nvSpPr>
        <p:spPr>
          <a:xfrm>
            <a:off x="979210" y="5436964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8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41" y="2012632"/>
            <a:ext cx="1942823" cy="335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14654"/>
            <a:ext cx="1900753" cy="335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85" y="1772816"/>
            <a:ext cx="2095153" cy="362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0108" y="6550744"/>
            <a:ext cx="586408" cy="313010"/>
          </a:xfrm>
        </p:spPr>
        <p:txBody>
          <a:bodyPr/>
          <a:lstStyle/>
          <a:p>
            <a:fld id="{B9E8197E-6409-45BD-888B-C21AA86847A9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323528" y="899428"/>
            <a:ext cx="493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盘点完成，则点击“结束盘点”，如图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195234" y="5579006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 flipV="1">
            <a:off x="1511781" y="2433737"/>
            <a:ext cx="971987" cy="432048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标注 2"/>
          <p:cNvSpPr/>
          <p:nvPr/>
        </p:nvSpPr>
        <p:spPr bwMode="auto">
          <a:xfrm>
            <a:off x="1331640" y="1884368"/>
            <a:ext cx="2088232" cy="347980"/>
          </a:xfrm>
          <a:prstGeom prst="wedgeRoundRectCallout">
            <a:avLst>
              <a:gd name="adj1" fmla="val -12562"/>
              <a:gd name="adj2" fmla="val 108166"/>
              <a:gd name="adj3" fmla="val 16667"/>
            </a:avLst>
          </a:prstGeom>
          <a:solidFill>
            <a:srgbClr val="FFFF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FF0000"/>
                </a:solidFill>
              </a:rPr>
              <a:t>10.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盘点完成，点击结束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38" y="2094296"/>
            <a:ext cx="2007258" cy="356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0108" y="6550744"/>
            <a:ext cx="586408" cy="313010"/>
          </a:xfrm>
        </p:spPr>
        <p:txBody>
          <a:bodyPr/>
          <a:lstStyle/>
          <a:p>
            <a:fld id="{B9E8197E-6409-45BD-888B-C21AA86847A9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392" y="10481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二、异地盘点操作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323528" y="899428"/>
            <a:ext cx="8629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进入盘点管理页面，把“计划名称”前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位数字验证码发送给异地部门的同事，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然后通过输入验证码进行搜索（需要有钉钉账号，并且有盘点的菜单权限），如图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点击搜索结果中相应的盘点计划，则可以进行异地盘点工作，如图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34"/>
          <p:cNvSpPr txBox="1"/>
          <p:nvPr/>
        </p:nvSpPr>
        <p:spPr>
          <a:xfrm>
            <a:off x="1475656" y="5941020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 flipV="1">
            <a:off x="899592" y="2609227"/>
            <a:ext cx="1151413" cy="275183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 bwMode="auto">
          <a:xfrm>
            <a:off x="1907704" y="2020314"/>
            <a:ext cx="1215336" cy="347980"/>
          </a:xfrm>
          <a:prstGeom prst="wedgeRoundRectCallout">
            <a:avLst>
              <a:gd name="adj1" fmla="val -12562"/>
              <a:gd name="adj2" fmla="val 108166"/>
              <a:gd name="adj3" fmla="val 16667"/>
            </a:avLst>
          </a:prstGeom>
          <a:solidFill>
            <a:srgbClr val="FFFF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输入验证码，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FF0000"/>
                </a:solidFill>
              </a:rPr>
              <a:t>点击“搜索”</a:t>
            </a:r>
          </a:p>
        </p:txBody>
      </p:sp>
      <p:sp>
        <p:nvSpPr>
          <p:cNvPr id="3" name="椭圆 2"/>
          <p:cNvSpPr/>
          <p:nvPr/>
        </p:nvSpPr>
        <p:spPr>
          <a:xfrm>
            <a:off x="1268593" y="2956418"/>
            <a:ext cx="504056" cy="216024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100909"/>
            <a:ext cx="2070452" cy="356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 flipV="1">
            <a:off x="3884017" y="2721835"/>
            <a:ext cx="1070756" cy="436279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标注 20"/>
          <p:cNvSpPr/>
          <p:nvPr/>
        </p:nvSpPr>
        <p:spPr bwMode="auto">
          <a:xfrm>
            <a:off x="4468391" y="3400651"/>
            <a:ext cx="1343589" cy="379494"/>
          </a:xfrm>
          <a:prstGeom prst="wedgeRoundRectCallout">
            <a:avLst>
              <a:gd name="adj1" fmla="val -30535"/>
              <a:gd name="adj2" fmla="val -110812"/>
              <a:gd name="adj3" fmla="val 16667"/>
            </a:avLst>
          </a:prstGeom>
          <a:solidFill>
            <a:srgbClr val="FFFF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点击进入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FF0000"/>
                </a:solidFill>
              </a:rPr>
              <a:t>扫描界面</a:t>
            </a:r>
          </a:p>
        </p:txBody>
      </p:sp>
      <p:sp>
        <p:nvSpPr>
          <p:cNvPr id="22" name="文本框 34"/>
          <p:cNvSpPr txBox="1"/>
          <p:nvPr/>
        </p:nvSpPr>
        <p:spPr>
          <a:xfrm>
            <a:off x="4638170" y="5941020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2" y="4632297"/>
            <a:ext cx="8698405" cy="167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0108" y="6550744"/>
            <a:ext cx="586408" cy="313010"/>
          </a:xfrm>
        </p:spPr>
        <p:txBody>
          <a:bodyPr/>
          <a:lstStyle/>
          <a:p>
            <a:fld id="{B9E8197E-6409-45BD-888B-C21AA86847A9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392" y="104810"/>
            <a:ext cx="5000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端操作 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创建初盘计划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 bwMode="auto">
          <a:xfrm>
            <a:off x="7308304" y="4704305"/>
            <a:ext cx="1164590" cy="336550"/>
          </a:xfrm>
          <a:prstGeom prst="wedgeRoundRectCallout">
            <a:avLst>
              <a:gd name="adj1" fmla="val 4525"/>
              <a:gd name="adj2" fmla="val 116415"/>
              <a:gd name="adj3" fmla="val 16667"/>
            </a:avLst>
          </a:prstGeom>
          <a:solidFill>
            <a:srgbClr val="FFFF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点击新增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139952" y="4212828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10" name="TextBox 3"/>
          <p:cNvSpPr txBox="1"/>
          <p:nvPr/>
        </p:nvSpPr>
        <p:spPr>
          <a:xfrm>
            <a:off x="362865" y="620688"/>
            <a:ext cx="705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、登录后，点击菜单“初盘管理”，如图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点击“新增”，如图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1" y="980728"/>
            <a:ext cx="8698405" cy="324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框 19"/>
          <p:cNvSpPr txBox="1"/>
          <p:nvPr/>
        </p:nvSpPr>
        <p:spPr>
          <a:xfrm>
            <a:off x="4139952" y="6165304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80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0108" y="6550744"/>
            <a:ext cx="586408" cy="313010"/>
          </a:xfrm>
        </p:spPr>
        <p:txBody>
          <a:bodyPr/>
          <a:lstStyle/>
          <a:p>
            <a:fld id="{B9E8197E-6409-45BD-888B-C21AA86847A9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392" y="104810"/>
            <a:ext cx="5000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端操作 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初盘计划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362865" y="620688"/>
            <a:ext cx="50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、填写计划事项后，点击“确定”按钮，如图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2" name="文本框 19"/>
          <p:cNvSpPr txBox="1"/>
          <p:nvPr/>
        </p:nvSpPr>
        <p:spPr>
          <a:xfrm>
            <a:off x="4139952" y="5733256"/>
            <a:ext cx="71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3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16" y="1124744"/>
            <a:ext cx="74295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9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风神物流（商业图表配色）">
      <a:dk1>
        <a:srgbClr val="000000"/>
      </a:dk1>
      <a:lt1>
        <a:srgbClr val="FFFFFF"/>
      </a:lt1>
      <a:dk2>
        <a:srgbClr val="003045"/>
      </a:dk2>
      <a:lt2>
        <a:srgbClr val="FF6600"/>
      </a:lt2>
      <a:accent1>
        <a:srgbClr val="003873"/>
      </a:accent1>
      <a:accent2>
        <a:srgbClr val="F70000"/>
      </a:accent2>
      <a:accent3>
        <a:srgbClr val="00AEF7"/>
      </a:accent3>
      <a:accent4>
        <a:srgbClr val="FF8618"/>
      </a:accent4>
      <a:accent5>
        <a:srgbClr val="CEDB29"/>
      </a:accent5>
      <a:accent6>
        <a:srgbClr val="00A652"/>
      </a:accent6>
      <a:hlink>
        <a:srgbClr val="0000FF"/>
      </a:hlink>
      <a:folHlink>
        <a:srgbClr val="990033"/>
      </a:folHlink>
    </a:clrScheme>
    <a:fontScheme name="全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660</Words>
  <Application>Microsoft Office PowerPoint</Application>
  <PresentationFormat>全屏显示(4:3)</PresentationFormat>
  <Paragraphs>100</Paragraphs>
  <Slides>15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主题​​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 Chen</dc:creator>
  <cp:lastModifiedBy>Windows</cp:lastModifiedBy>
  <cp:revision>606</cp:revision>
  <cp:lastPrinted>2018-09-03T02:53:00Z</cp:lastPrinted>
  <dcterms:created xsi:type="dcterms:W3CDTF">2017-03-02T13:37:00Z</dcterms:created>
  <dcterms:modified xsi:type="dcterms:W3CDTF">2020-12-04T02:17:26Z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