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4DA"/>
    <a:srgbClr val="80B2E0"/>
    <a:srgbClr val="E4EEF8"/>
    <a:srgbClr val="8AB8E2"/>
    <a:srgbClr val="98C0E4"/>
    <a:srgbClr val="69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9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68345-680E-040B-116E-7E85A33F0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C316E6-C902-ED7A-0E36-963F8013C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478C5-D6B6-7466-C72B-7CB0F2F2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C64-04D6-44ED-9CFE-589BB27566E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57E97-185A-CD20-0E22-3C88FA5A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AF3462-76FE-4C33-BD97-33F0400C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4684-3858-4964-A9A8-A6F6E4AD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0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DF4B6-C432-8C65-A27A-A0CBEDB8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5AEBF4-7A3D-E606-4430-E6631CBF6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78C6A8-10B7-D605-4752-E3931236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C64-04D6-44ED-9CFE-589BB27566E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5B631-AFE5-151C-E879-2AF8BB19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F31DF-59E1-6044-DB31-8844B820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4684-3858-4964-A9A8-A6F6E4AD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62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66943D-B7AA-0497-DE54-1BC009D94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BF3407-6140-A0DB-932A-F40DD5B65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BADCC-F825-5DE6-ED5A-02879088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C64-04D6-44ED-9CFE-589BB27566E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22919-C95A-B341-6430-FF6EC16E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EFD65-023B-6B8E-E204-122CB80C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4684-3858-4964-A9A8-A6F6E4AD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6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48E5C-E0DF-B1C3-32CF-2F7F26B1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0F26F-9D97-1EEA-37C6-29779DB1B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42F38-E87E-E4A2-6CC1-BEF15563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C64-04D6-44ED-9CFE-589BB27566E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FDECE-5358-0D4D-52D8-8BC856E6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5C196-56E7-2043-71F0-127A57AB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4684-3858-4964-A9A8-A6F6E4AD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22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15937-6A3A-9D11-A3DA-FD2FFC14E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CF3118-7B19-ED6D-D345-77783F5FB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2BDBD-8769-42CF-E42F-0BA2B744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C64-04D6-44ED-9CFE-589BB27566E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65F99-CF76-AE0F-F578-7A09336B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B8CEE-EE97-E9F4-B084-0396BA0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4684-3858-4964-A9A8-A6F6E4AD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90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2DC7E-7943-C2DB-EB3C-C1C3F395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C994A-9BD6-F6EE-50E8-DC7485287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95B37E-88CD-C7F8-4620-17D77F2C3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4FDD6A-22E3-2E36-BB16-08F9FBE2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C64-04D6-44ED-9CFE-589BB27566E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484BD7-A5E3-0BB1-3954-5CB2545E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DCE98D-0024-2F2A-B37E-B481CBED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4684-3858-4964-A9A8-A6F6E4AD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0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B20C6-92A3-E5C2-983D-4BD7886D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835635-1BEF-F9F2-CE79-4BEC40EEF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07089A-D16D-4E2C-A127-452A7D1E3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4003AC-BAE0-7E0F-3227-426969D2E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CB456A-6667-B187-9FBE-60E0671E7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0468BD-9BAF-EC49-283A-733A8C8B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C64-04D6-44ED-9CFE-589BB27566E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40CE45-85C2-7686-02BC-DEC31855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11E840-4DB8-6C15-BE03-3C592CF3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4684-3858-4964-A9A8-A6F6E4AD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97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C5664-43B4-6DE9-9B26-0653758C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B9E81C-1FC5-EEC0-E8C6-7610110A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C64-04D6-44ED-9CFE-589BB27566E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F2201B-D8EF-C862-36AF-AB50DEED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B89416-7249-DAC0-3F1D-D02C620D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4684-3858-4964-A9A8-A6F6E4AD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5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6EE983-5411-063D-8BDB-9DFF63E0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C64-04D6-44ED-9CFE-589BB27566E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8D5D64-27D8-9BB6-F77D-92080D4C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97CF1-29E1-927E-2C0E-62558F49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4684-3858-4964-A9A8-A6F6E4AD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87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35E3D-765D-2873-935D-D34FD685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30BCC-5A30-1D8D-D0BC-D5514F9D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B3D29A-FDB3-916D-F8A8-47EBA1AE2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AA8995-DDCF-2F26-C9E8-43BAE626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C64-04D6-44ED-9CFE-589BB27566E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2599D-0C95-B058-400F-EFCF9C37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20B0F9-773F-2373-50E7-2C6AAD8B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4684-3858-4964-A9A8-A6F6E4AD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62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E7C22-E0AF-7A9B-95C3-2420C424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65667F-48B8-E06C-2F66-83A8FE9BF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2BF2C0-845A-381B-8BD9-67ABC76EE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90FB5E-5C33-0043-9C84-9FDD20B1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C64-04D6-44ED-9CFE-589BB27566E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F7A695-4802-4ECE-45D2-383A670C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BDC1E1-E8B5-3CA8-4231-8EF79831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4684-3858-4964-A9A8-A6F6E4AD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3FEB04-73FF-B152-7E01-FD87915E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1ECEC-06CD-29B4-EE73-F756EE593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1AA66-010F-67A2-EFE2-E41569403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43C64-04D6-44ED-9CFE-589BB27566E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E29F8-C956-AC66-740C-4CE35800B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90ABE3-1B1C-DDFE-E72C-BFF9816A4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F4684-3858-4964-A9A8-A6F6E4AD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58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2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6D0E4-8CFD-78DD-B72A-7A61F6A5C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1144"/>
            <a:ext cx="9144000" cy="2387600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</a:t>
            </a:r>
            <a:b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 발표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30EA8F-FE12-ADE9-249B-795A113EA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3243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게임공학과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02</a:t>
            </a:r>
            <a:r>
              <a:rPr lang="ko-KR" altLang="en-US" sz="1800" dirty="0">
                <a:solidFill>
                  <a:schemeClr val="bg1"/>
                </a:solidFill>
              </a:rPr>
              <a:t>반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2019180023</a:t>
            </a:r>
          </a:p>
          <a:p>
            <a:r>
              <a:rPr lang="ko-KR" altLang="en-US" sz="1800" dirty="0">
                <a:solidFill>
                  <a:schemeClr val="bg1"/>
                </a:solidFill>
              </a:rPr>
              <a:t>양성주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218667-5C55-1152-286C-B7E9783BCE8D}"/>
              </a:ext>
            </a:extLst>
          </p:cNvPr>
          <p:cNvCxnSpPr>
            <a:cxnSpLocks/>
          </p:cNvCxnSpPr>
          <p:nvPr/>
        </p:nvCxnSpPr>
        <p:spPr>
          <a:xfrm>
            <a:off x="2435290" y="3536302"/>
            <a:ext cx="73805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8F163ED0-09AC-77B9-098F-1492A8D71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376" y="5706684"/>
            <a:ext cx="2632599" cy="84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0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5BE8FC-788C-3647-4037-B25FDB5FEA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344818"/>
            <a:ext cx="12288416" cy="811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내용 개체 틀 8" descr="텍스트, 방, 도박장이(가) 표시된 사진&#10;&#10;자동 생성된 설명">
            <a:extLst>
              <a:ext uri="{FF2B5EF4-FFF2-40B4-BE49-F238E27FC236}">
                <a16:creationId xmlns:a16="http://schemas.microsoft.com/office/drawing/2014/main" id="{CD1C95AC-4673-0052-C45B-E7E77D3BF0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62" y="1026415"/>
            <a:ext cx="5086676" cy="5086676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E9628C-5912-560D-A527-9C40ACAD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150522"/>
            <a:ext cx="9397482" cy="1109112"/>
          </a:xfrm>
        </p:spPr>
        <p:txBody>
          <a:bodyPr>
            <a:normAutofit/>
          </a:bodyPr>
          <a:lstStyle/>
          <a:p>
            <a:r>
              <a:rPr lang="ko-KR" altLang="en-US" sz="3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컨셉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D1F84A8-5849-C90F-2259-A3DE3EB5543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91751" y="1027906"/>
            <a:ext cx="939748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텍스트, 클립아트, 스크린샷이(가) 표시된 사진&#10;&#10;자동 생성된 설명">
            <a:extLst>
              <a:ext uri="{FF2B5EF4-FFF2-40B4-BE49-F238E27FC236}">
                <a16:creationId xmlns:a16="http://schemas.microsoft.com/office/drawing/2014/main" id="{BA0B0071-D142-62FB-7A67-DD8CB22C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4" y="1491361"/>
            <a:ext cx="2343150" cy="2324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87C2CB1-326B-CE13-1490-DDD091C5687E}"/>
              </a:ext>
            </a:extLst>
          </p:cNvPr>
          <p:cNvSpPr txBox="1"/>
          <p:nvPr/>
        </p:nvSpPr>
        <p:spPr>
          <a:xfrm>
            <a:off x="219043" y="3862522"/>
            <a:ext cx="2577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(2003</a:t>
            </a:r>
            <a:r>
              <a:rPr lang="ko-KR" altLang="en-US" sz="1400" dirty="0"/>
              <a:t>년 </a:t>
            </a:r>
            <a:r>
              <a:rPr lang="ko-KR" altLang="en-US" sz="1400" dirty="0" err="1"/>
              <a:t>게임빌에서</a:t>
            </a:r>
            <a:r>
              <a:rPr lang="ko-KR" altLang="en-US" sz="1400" dirty="0"/>
              <a:t> 만든 </a:t>
            </a:r>
            <a:r>
              <a:rPr lang="en-US" altLang="ko-KR" sz="1400" dirty="0"/>
              <a:t>‘</a:t>
            </a:r>
            <a:r>
              <a:rPr lang="ko-KR" altLang="en-US" sz="1400" dirty="0"/>
              <a:t>놈</a:t>
            </a:r>
            <a:r>
              <a:rPr lang="en-US" altLang="ko-KR" sz="1400" dirty="0"/>
              <a:t>’)</a:t>
            </a:r>
            <a:endParaRPr lang="ko-KR" altLang="en-US" sz="1400" dirty="0"/>
          </a:p>
        </p:txBody>
      </p:sp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DF885E9B-2967-9706-CE3F-744FF3F09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525" y="3889855"/>
            <a:ext cx="2577951" cy="2745843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9CCD00A1-E5BB-2C19-995E-3A5E922C44D2}"/>
              </a:ext>
            </a:extLst>
          </p:cNvPr>
          <p:cNvGrpSpPr/>
          <p:nvPr/>
        </p:nvGrpSpPr>
        <p:grpSpPr>
          <a:xfrm>
            <a:off x="3481970" y="2088430"/>
            <a:ext cx="4261033" cy="4429416"/>
            <a:chOff x="3498193" y="1552998"/>
            <a:chExt cx="4657143" cy="4619048"/>
          </a:xfrm>
        </p:grpSpPr>
        <p:pic>
          <p:nvPicPr>
            <p:cNvPr id="30" name="그림 29" descr="텍스트이(가) 표시된 사진&#10;&#10;자동 생성된 설명">
              <a:extLst>
                <a:ext uri="{FF2B5EF4-FFF2-40B4-BE49-F238E27FC236}">
                  <a16:creationId xmlns:a16="http://schemas.microsoft.com/office/drawing/2014/main" id="{976569AA-EB0E-C14F-9D88-04CC10C42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8193" y="1552998"/>
              <a:ext cx="4657143" cy="4619048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9B30B4C1-E17E-84D9-648E-7A9D448EAE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86" r="1838" b="8349"/>
            <a:stretch/>
          </p:blipFill>
          <p:spPr>
            <a:xfrm>
              <a:off x="3498193" y="1598028"/>
              <a:ext cx="2262668" cy="2217433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A351534-BCED-3A0F-9122-295107AC89C7}"/>
              </a:ext>
            </a:extLst>
          </p:cNvPr>
          <p:cNvSpPr/>
          <p:nvPr/>
        </p:nvSpPr>
        <p:spPr>
          <a:xfrm>
            <a:off x="5648534" y="2094198"/>
            <a:ext cx="714375" cy="360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1C8B8-B81C-CBC2-4E2E-569179535631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005722" y="1826324"/>
            <a:ext cx="0" cy="2678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49ABA73-8F42-1233-1871-532EE28E9BB7}"/>
              </a:ext>
            </a:extLst>
          </p:cNvPr>
          <p:cNvCxnSpPr>
            <a:cxnSpLocks/>
          </p:cNvCxnSpPr>
          <p:nvPr/>
        </p:nvCxnSpPr>
        <p:spPr>
          <a:xfrm flipH="1">
            <a:off x="5990071" y="1831062"/>
            <a:ext cx="20193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C81E3DC-5672-5F3E-BA69-CB2944B1072F}"/>
              </a:ext>
            </a:extLst>
          </p:cNvPr>
          <p:cNvSpPr/>
          <p:nvPr/>
        </p:nvSpPr>
        <p:spPr>
          <a:xfrm>
            <a:off x="8009371" y="1501867"/>
            <a:ext cx="2577950" cy="88036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목숨 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개로 시작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0</a:t>
            </a:r>
            <a:r>
              <a:rPr lang="ko-KR" altLang="en-US" sz="1600" dirty="0">
                <a:solidFill>
                  <a:schemeClr val="tx1"/>
                </a:solidFill>
              </a:rPr>
              <a:t>개가 될 시 게임 오버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46190E3-7AFF-E594-98A5-9F4BAB507B39}"/>
              </a:ext>
            </a:extLst>
          </p:cNvPr>
          <p:cNvSpPr/>
          <p:nvPr/>
        </p:nvSpPr>
        <p:spPr>
          <a:xfrm>
            <a:off x="3481970" y="4304313"/>
            <a:ext cx="4261033" cy="221353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1E7D206-90F6-2831-777D-2F74A3879339}"/>
              </a:ext>
            </a:extLst>
          </p:cNvPr>
          <p:cNvCxnSpPr>
            <a:cxnSpLocks/>
          </p:cNvCxnSpPr>
          <p:nvPr/>
        </p:nvCxnSpPr>
        <p:spPr>
          <a:xfrm flipH="1">
            <a:off x="2971800" y="5535306"/>
            <a:ext cx="5265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EC0B3DD-C310-8AEF-6B44-9CF74019267B}"/>
              </a:ext>
            </a:extLst>
          </p:cNvPr>
          <p:cNvSpPr/>
          <p:nvPr/>
        </p:nvSpPr>
        <p:spPr>
          <a:xfrm>
            <a:off x="75508" y="5059699"/>
            <a:ext cx="2990882" cy="88036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오른쪽 벽에서 점프해 위쪽 벽으로 뛰어넘을 수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48B8FC-9978-ACDC-1DC5-053A72AFCE8A}"/>
              </a:ext>
            </a:extLst>
          </p:cNvPr>
          <p:cNvSpPr/>
          <p:nvPr/>
        </p:nvSpPr>
        <p:spPr>
          <a:xfrm>
            <a:off x="4036172" y="3302714"/>
            <a:ext cx="583852" cy="865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64E5FB0-ED52-186F-FF73-8CF09C2D5CCF}"/>
              </a:ext>
            </a:extLst>
          </p:cNvPr>
          <p:cNvCxnSpPr>
            <a:cxnSpLocks/>
          </p:cNvCxnSpPr>
          <p:nvPr/>
        </p:nvCxnSpPr>
        <p:spPr>
          <a:xfrm>
            <a:off x="4227165" y="1724025"/>
            <a:ext cx="0" cy="15878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BD58FDD-A51A-3BE3-B0B8-24D0D3AD0550}"/>
              </a:ext>
            </a:extLst>
          </p:cNvPr>
          <p:cNvSpPr/>
          <p:nvPr/>
        </p:nvSpPr>
        <p:spPr>
          <a:xfrm>
            <a:off x="2916843" y="1211363"/>
            <a:ext cx="2822511" cy="80725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장애물</a:t>
            </a:r>
            <a:r>
              <a:rPr lang="en-US" altLang="ko-KR" sz="1600" dirty="0">
                <a:solidFill>
                  <a:schemeClr val="tx1"/>
                </a:solidFill>
              </a:rPr>
              <a:t>/ </a:t>
            </a:r>
            <a:r>
              <a:rPr lang="ko-KR" altLang="en-US" sz="1600" dirty="0">
                <a:solidFill>
                  <a:schemeClr val="tx1"/>
                </a:solidFill>
              </a:rPr>
              <a:t>몬스터를 조우 시 점프</a:t>
            </a:r>
            <a:r>
              <a:rPr lang="en-US" altLang="ko-KR" sz="1600" dirty="0">
                <a:solidFill>
                  <a:schemeClr val="tx1"/>
                </a:solidFill>
              </a:rPr>
              <a:t>/ </a:t>
            </a:r>
            <a:r>
              <a:rPr lang="ko-KR" altLang="en-US" sz="1600" dirty="0">
                <a:solidFill>
                  <a:schemeClr val="tx1"/>
                </a:solidFill>
              </a:rPr>
              <a:t>공격으로 진행 가능</a:t>
            </a:r>
            <a:endParaRPr lang="ko-KR" altLang="en-US" sz="16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CA58995-FCC9-DCC3-96EE-D1BF2831177A}"/>
              </a:ext>
            </a:extLst>
          </p:cNvPr>
          <p:cNvSpPr/>
          <p:nvPr/>
        </p:nvSpPr>
        <p:spPr>
          <a:xfrm>
            <a:off x="10559826" y="5890789"/>
            <a:ext cx="1154477" cy="744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A2BEC0C-7993-5785-BA09-0387F4B90E9E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1137065" y="3301948"/>
            <a:ext cx="0" cy="2588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AE7184-14CC-49D3-CE68-851F741DBBE9}"/>
              </a:ext>
            </a:extLst>
          </p:cNvPr>
          <p:cNvSpPr/>
          <p:nvPr/>
        </p:nvSpPr>
        <p:spPr>
          <a:xfrm>
            <a:off x="9013099" y="2719484"/>
            <a:ext cx="2577950" cy="88036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벽 앞에서 점프해 해당 벽으로 캐릭터가 이동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25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5BE8FC-788C-3647-4037-B25FDB5FEA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344818"/>
            <a:ext cx="12288416" cy="811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내용 개체 틀 8" descr="텍스트, 방, 도박장이(가) 표시된 사진&#10;&#10;자동 생성된 설명">
            <a:extLst>
              <a:ext uri="{FF2B5EF4-FFF2-40B4-BE49-F238E27FC236}">
                <a16:creationId xmlns:a16="http://schemas.microsoft.com/office/drawing/2014/main" id="{CD1C95AC-4673-0052-C45B-E7E77D3BF0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62" y="1026415"/>
            <a:ext cx="5086676" cy="5086676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E9628C-5912-560D-A527-9C40ACAD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150522"/>
            <a:ext cx="9397482" cy="1109112"/>
          </a:xfrm>
        </p:spPr>
        <p:txBody>
          <a:bodyPr>
            <a:normAutofit/>
          </a:bodyPr>
          <a:lstStyle/>
          <a:p>
            <a:r>
              <a:rPr lang="ko-KR" altLang="en-US" sz="3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컨셉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D1F84A8-5849-C90F-2259-A3DE3EB5543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91751" y="1027906"/>
            <a:ext cx="939748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AE1036-8994-0330-C497-2E5F9141F45F}"/>
              </a:ext>
            </a:extLst>
          </p:cNvPr>
          <p:cNvSpPr/>
          <p:nvPr/>
        </p:nvSpPr>
        <p:spPr>
          <a:xfrm>
            <a:off x="485775" y="1367771"/>
            <a:ext cx="2143125" cy="645653"/>
          </a:xfrm>
          <a:prstGeom prst="rect">
            <a:avLst/>
          </a:prstGeom>
          <a:solidFill>
            <a:schemeClr val="bg1"/>
          </a:solidFill>
          <a:ln w="38100">
            <a:solidFill>
              <a:srgbClr val="80B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하나의 버튼으로만 진행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6DE0A6-6A7E-BED7-D088-239DD5CAB84B}"/>
              </a:ext>
            </a:extLst>
          </p:cNvPr>
          <p:cNvSpPr/>
          <p:nvPr/>
        </p:nvSpPr>
        <p:spPr>
          <a:xfrm>
            <a:off x="3398093" y="1367771"/>
            <a:ext cx="2143125" cy="645653"/>
          </a:xfrm>
          <a:prstGeom prst="rect">
            <a:avLst/>
          </a:prstGeom>
          <a:solidFill>
            <a:schemeClr val="bg1"/>
          </a:solidFill>
          <a:ln w="38100">
            <a:solidFill>
              <a:srgbClr val="80B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점프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공격 추가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A1554B4-291A-F0E4-E265-43DA80197091}"/>
              </a:ext>
            </a:extLst>
          </p:cNvPr>
          <p:cNvCxnSpPr/>
          <p:nvPr/>
        </p:nvCxnSpPr>
        <p:spPr>
          <a:xfrm>
            <a:off x="2809875" y="1690596"/>
            <a:ext cx="457200" cy="0"/>
          </a:xfrm>
          <a:prstGeom prst="straightConnector1">
            <a:avLst/>
          </a:prstGeom>
          <a:ln w="34925">
            <a:solidFill>
              <a:srgbClr val="68A4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2749EB4-63C9-FD3D-4FBA-DA3B1002C3BB}"/>
              </a:ext>
            </a:extLst>
          </p:cNvPr>
          <p:cNvGrpSpPr/>
          <p:nvPr/>
        </p:nvGrpSpPr>
        <p:grpSpPr>
          <a:xfrm>
            <a:off x="485775" y="2551011"/>
            <a:ext cx="6664815" cy="3929363"/>
            <a:chOff x="2276474" y="2444386"/>
            <a:chExt cx="6664815" cy="3929363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5FDAAB8-B985-B4D4-0B2C-7BF1D72704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62"/>
            <a:stretch/>
          </p:blipFill>
          <p:spPr>
            <a:xfrm>
              <a:off x="2276474" y="2444386"/>
              <a:ext cx="6664815" cy="3929363"/>
            </a:xfrm>
            <a:prstGeom prst="rect">
              <a:avLst/>
            </a:prstGeom>
          </p:spPr>
        </p:pic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634730E-7BD1-CCB3-9C8A-69B52A42C06C}"/>
                </a:ext>
              </a:extLst>
            </p:cNvPr>
            <p:cNvCxnSpPr>
              <a:cxnSpLocks/>
            </p:cNvCxnSpPr>
            <p:nvPr/>
          </p:nvCxnSpPr>
          <p:spPr>
            <a:xfrm>
              <a:off x="3157636" y="5749244"/>
              <a:ext cx="383169" cy="0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1E4955C-14A2-F02B-325A-6094B5D305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6474" y="5751172"/>
              <a:ext cx="352426" cy="0"/>
            </a:xfrm>
            <a:prstGeom prst="straightConnector1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91D9D3B-05DB-0E2D-506D-91C5C69A290E}"/>
              </a:ext>
            </a:extLst>
          </p:cNvPr>
          <p:cNvSpPr/>
          <p:nvPr/>
        </p:nvSpPr>
        <p:spPr>
          <a:xfrm>
            <a:off x="1903506" y="4860995"/>
            <a:ext cx="583852" cy="865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7F70BE0-3C89-4A2F-0279-D04D61C2B8A3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2195432" y="3752850"/>
            <a:ext cx="0" cy="11081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996EE9C-28D1-DAFC-D731-E91AE15DC96E}"/>
              </a:ext>
            </a:extLst>
          </p:cNvPr>
          <p:cNvSpPr/>
          <p:nvPr/>
        </p:nvSpPr>
        <p:spPr>
          <a:xfrm>
            <a:off x="3534761" y="4265051"/>
            <a:ext cx="1667058" cy="5195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공격 </a:t>
            </a:r>
            <a:r>
              <a:rPr lang="en-US" altLang="ko-KR" sz="1600" dirty="0">
                <a:solidFill>
                  <a:schemeClr val="tx1"/>
                </a:solidFill>
              </a:rPr>
              <a:t>or </a:t>
            </a:r>
            <a:r>
              <a:rPr lang="ko-KR" altLang="en-US" sz="1600" dirty="0">
                <a:solidFill>
                  <a:schemeClr val="tx1"/>
                </a:solidFill>
              </a:rPr>
              <a:t>점프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655C703-2073-3084-192F-D6BC686FC8B1}"/>
              </a:ext>
            </a:extLst>
          </p:cNvPr>
          <p:cNvSpPr/>
          <p:nvPr/>
        </p:nvSpPr>
        <p:spPr>
          <a:xfrm>
            <a:off x="4464567" y="5304285"/>
            <a:ext cx="737252" cy="865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F80A1E7-A15F-86B1-8B7C-BBBDA003A131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4368290" y="4784609"/>
            <a:ext cx="464903" cy="5196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9E92C4-A919-8855-D0A5-540121CF11A9}"/>
              </a:ext>
            </a:extLst>
          </p:cNvPr>
          <p:cNvSpPr/>
          <p:nvPr/>
        </p:nvSpPr>
        <p:spPr>
          <a:xfrm>
            <a:off x="1423723" y="3527586"/>
            <a:ext cx="1667058" cy="5195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점프로 통과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F3EB231-8330-681B-1CB1-5D50B01BC654}"/>
              </a:ext>
            </a:extLst>
          </p:cNvPr>
          <p:cNvSpPr/>
          <p:nvPr/>
        </p:nvSpPr>
        <p:spPr>
          <a:xfrm>
            <a:off x="5745098" y="5293575"/>
            <a:ext cx="737252" cy="865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A43501A-7AED-1D3B-C6F2-8A541301AC7B}"/>
              </a:ext>
            </a:extLst>
          </p:cNvPr>
          <p:cNvCxnSpPr>
            <a:cxnSpLocks/>
            <a:stCxn id="62" idx="2"/>
            <a:endCxn id="57" idx="0"/>
          </p:cNvCxnSpPr>
          <p:nvPr/>
        </p:nvCxnSpPr>
        <p:spPr>
          <a:xfrm flipH="1">
            <a:off x="6113724" y="4647887"/>
            <a:ext cx="273255" cy="6456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54BB86E-B740-19F7-2988-F09C5094660C}"/>
              </a:ext>
            </a:extLst>
          </p:cNvPr>
          <p:cNvSpPr/>
          <p:nvPr/>
        </p:nvSpPr>
        <p:spPr>
          <a:xfrm>
            <a:off x="5553450" y="4128329"/>
            <a:ext cx="1667058" cy="5195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점프로 이동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25B67AE-FD23-7A0B-BC3F-39646D35EE69}"/>
              </a:ext>
            </a:extLst>
          </p:cNvPr>
          <p:cNvCxnSpPr>
            <a:cxnSpLocks/>
          </p:cNvCxnSpPr>
          <p:nvPr/>
        </p:nvCxnSpPr>
        <p:spPr>
          <a:xfrm>
            <a:off x="7353300" y="4388108"/>
            <a:ext cx="485775" cy="39650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B00023F-3410-D91C-8D7A-F112BACB87E3}"/>
              </a:ext>
            </a:extLst>
          </p:cNvPr>
          <p:cNvGrpSpPr/>
          <p:nvPr/>
        </p:nvGrpSpPr>
        <p:grpSpPr>
          <a:xfrm>
            <a:off x="7963618" y="4047144"/>
            <a:ext cx="2161457" cy="2297674"/>
            <a:chOff x="8045909" y="3171654"/>
            <a:chExt cx="2733114" cy="2795754"/>
          </a:xfrm>
        </p:grpSpPr>
        <p:pic>
          <p:nvPicPr>
            <p:cNvPr id="67" name="그림 66" descr="텍스트이(가) 표시된 사진&#10;&#10;자동 생성된 설명">
              <a:extLst>
                <a:ext uri="{FF2B5EF4-FFF2-40B4-BE49-F238E27FC236}">
                  <a16:creationId xmlns:a16="http://schemas.microsoft.com/office/drawing/2014/main" id="{F1C9692B-46F1-FCAB-15E4-F818DA9F3C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134" r="51246"/>
            <a:stretch/>
          </p:blipFill>
          <p:spPr>
            <a:xfrm rot="5400000">
              <a:off x="8009216" y="3208347"/>
              <a:ext cx="2795753" cy="2722368"/>
            </a:xfrm>
            <a:prstGeom prst="rect">
              <a:avLst/>
            </a:prstGeom>
          </p:spPr>
        </p:pic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4EAC82A-EBAB-8EE3-4ADD-3289DB0BD873}"/>
                </a:ext>
              </a:extLst>
            </p:cNvPr>
            <p:cNvSpPr/>
            <p:nvPr/>
          </p:nvSpPr>
          <p:spPr>
            <a:xfrm>
              <a:off x="8088538" y="3171654"/>
              <a:ext cx="2690485" cy="27957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8" name="그림 67" descr="텍스트이(가) 표시된 사진&#10;&#10;자동 생성된 설명">
            <a:extLst>
              <a:ext uri="{FF2B5EF4-FFF2-40B4-BE49-F238E27FC236}">
                <a16:creationId xmlns:a16="http://schemas.microsoft.com/office/drawing/2014/main" id="{4CD00252-79AA-2D44-3EE1-50ADF39C32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61" y="1404822"/>
            <a:ext cx="2305981" cy="2456161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37342C32-FEBD-2C8C-D6E4-A0BBC00CA1EA}"/>
              </a:ext>
            </a:extLst>
          </p:cNvPr>
          <p:cNvSpPr/>
          <p:nvPr/>
        </p:nvSpPr>
        <p:spPr>
          <a:xfrm>
            <a:off x="9489233" y="1388692"/>
            <a:ext cx="301964" cy="2456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C50203A-E1E4-81AC-F29D-065D760AD3BA}"/>
              </a:ext>
            </a:extLst>
          </p:cNvPr>
          <p:cNvSpPr/>
          <p:nvPr/>
        </p:nvSpPr>
        <p:spPr>
          <a:xfrm>
            <a:off x="9865050" y="1666750"/>
            <a:ext cx="2003099" cy="95052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해당 벽에 도착 시 스테이지 클리어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5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5BE8FC-788C-3647-4037-B25FDB5FEA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344818"/>
            <a:ext cx="12192000" cy="5131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내용 개체 틀 8" descr="텍스트, 방, 도박장이(가) 표시된 사진&#10;&#10;자동 생성된 설명">
            <a:extLst>
              <a:ext uri="{FF2B5EF4-FFF2-40B4-BE49-F238E27FC236}">
                <a16:creationId xmlns:a16="http://schemas.microsoft.com/office/drawing/2014/main" id="{CD1C95AC-4673-0052-C45B-E7E77D3BF0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62" y="1026415"/>
            <a:ext cx="5086676" cy="5086676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E9628C-5912-560D-A527-9C40ACAD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150522"/>
            <a:ext cx="9397482" cy="1109112"/>
          </a:xfrm>
        </p:spPr>
        <p:txBody>
          <a:bodyPr>
            <a:normAutofit/>
          </a:bodyPr>
          <a:lstStyle/>
          <a:p>
            <a:r>
              <a:rPr lang="ko-KR" altLang="en-US" sz="3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범위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D1F84A8-5849-C90F-2259-A3DE3EB5543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91751" y="1027906"/>
            <a:ext cx="939748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2703E80-AF72-365D-867F-6E2710E0E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284757"/>
              </p:ext>
            </p:extLst>
          </p:nvPr>
        </p:nvGraphicFramePr>
        <p:xfrm>
          <a:off x="842511" y="1122018"/>
          <a:ext cx="10130289" cy="558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3604127278"/>
                    </a:ext>
                  </a:extLst>
                </a:gridCol>
                <a:gridCol w="4698376">
                  <a:extLst>
                    <a:ext uri="{9D8B030D-6E8A-4147-A177-3AD203B41FA5}">
                      <a16:colId xmlns:a16="http://schemas.microsoft.com/office/drawing/2014/main" val="1137599261"/>
                    </a:ext>
                  </a:extLst>
                </a:gridCol>
                <a:gridCol w="4591319">
                  <a:extLst>
                    <a:ext uri="{9D8B030D-6E8A-4147-A177-3AD203B41FA5}">
                      <a16:colId xmlns:a16="http://schemas.microsoft.com/office/drawing/2014/main" val="10251457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최소 범위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추가 범위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792407"/>
                  </a:ext>
                </a:extLst>
              </a:tr>
              <a:tr h="218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캐릭터 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컨트롤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키보드 왼쪽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오른쪽 키로 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우 이동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키 입력 시 점프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적 공격 불가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키 입력 시 발차기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앞에 몬스터가 있을 경우 몬스터 제거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점프키를 누르는 시간에 따라 점프 높이가 달라지는 효과 추가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우 키로 이동시 점차적으로 속도가 증가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193274"/>
                  </a:ext>
                </a:extLst>
              </a:tr>
              <a:tr h="401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스테이지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장애물과 적 들로만 구성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스테이지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중간지점부터 바닥에 검은 땅이 생김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캐릭터는 특정 위치에서 땅 밑으로 들어가거나 나올 수 있음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보스 스테이지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도착 지점 없음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맵의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 중앙에 보스존재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보스는 투사체를 쏘거나 적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장애물을 만들어 캐릭터를 공격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캐릭터는 직접 적으로 보스를 공격할 수 없고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맵을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 돌아다니면 있는 무기를 사용해 공격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스테이지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천장과 바닥이 가깝게 배치되어 있어 플레이어는 바닥에서 잡지 못한 적을 천장에서 잡아 숨겨진 길로 갈 수 있게 구현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스테이지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도착 지점이 없이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맵이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 같은 자리를 돌게 설계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캐릭터는 추가되는 적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투사체를 피하며 일정 시간을 버텨야 클리어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161438"/>
                  </a:ext>
                </a:extLst>
              </a:tr>
              <a:tr h="401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적에게 캐릭터가 닿을 시 캐릭터의 목숨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– 1,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목숨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 되면 사망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식물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제자리에서 움직이지 않음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강아지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낮은 속도로 움직이며 일정 시간마다 점프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커플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빠른 속도로 달려오는 적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점프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식물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2: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제자리에서 움직이지 않으며 일정 시간마다 땅속으로 들어가고 나오기를 반복함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세균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캐릭터 위치로 투사체 발사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투사체가 날아올 때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발차기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입력 시 투사채를 튕겨내는 기능 추가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새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캐릭터 주변을 날아다니며 공격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강아지의 점프 높이가 일정하지 않고 랜덤하게 바뀌게 구현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677384"/>
                  </a:ext>
                </a:extLst>
              </a:tr>
              <a:tr h="218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장애물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링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원 쪽으로 뛰어 넘어야 통과 가능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가시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일정 시간마다 튀어나오고 들어가기를 반복함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구멍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밑으로 낙하 시 목숨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- 1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점프키 높이 조절을 구현할 경우 링의 원 위치를 다양하게 배치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움직이는 링 구현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747125"/>
                  </a:ext>
                </a:extLst>
              </a:tr>
              <a:tr h="4626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 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 or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적에게 부딪힐 시 목숨 감소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 3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개의 목숨으로 시작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0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개가 되면 게임 오버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계속해서 앞으로 이동하다 보면 벽이 나오고 벽 앞에서 점프를 하면 해당 벽으로 캐릭터가 이동해 벽을 타고 게임을 진행함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벽 중에 도착지점인 벽 쪽으로 점프 시 스테이지 클리어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키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발차기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로 적 공격 가능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피격 받은 적은 제거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장애물은 제거 불가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스테이지 마다 사탕을 배치해 먹을 시 점수 증가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스테이지 별 점수를 저장해 가장 높은 점수를 볼 수 있게 하는 시스템 구현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스테이지 별 클리어 시간에 따른 점수 증가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지금까지의 클리어 시간들을 볼 수 있는 시스템 구현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클리어 한 스테이지를 다시 플레이 할 수 있게 구현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709254"/>
                  </a:ext>
                </a:extLst>
              </a:tr>
              <a:tr h="157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사운드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스테이지마다 다른 배경 음악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총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캐릭터 피격 시 효과음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추가되는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스테이지의 배경 음악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023777"/>
                  </a:ext>
                </a:extLst>
              </a:tr>
              <a:tr h="205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-160" baseline="0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캐릭터 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우 걷기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달리기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캐릭터 피격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벽으로 점프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스테이지 클리어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각 적들의 애니메이션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투사체를 튕겨내는 애니메이션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장애물을 뛰어넘는 추가 애니메이션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883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6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5BE8FC-788C-3647-4037-B25FDB5FEA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344818"/>
            <a:ext cx="12192000" cy="5131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내용 개체 틀 8" descr="텍스트, 방, 도박장이(가) 표시된 사진&#10;&#10;자동 생성된 설명">
            <a:extLst>
              <a:ext uri="{FF2B5EF4-FFF2-40B4-BE49-F238E27FC236}">
                <a16:creationId xmlns:a16="http://schemas.microsoft.com/office/drawing/2014/main" id="{CD1C95AC-4673-0052-C45B-E7E77D3BF0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62" y="1026415"/>
            <a:ext cx="5086676" cy="5086676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E9628C-5912-560D-A527-9C40ACAD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150522"/>
            <a:ext cx="9397482" cy="1109112"/>
          </a:xfrm>
        </p:spPr>
        <p:txBody>
          <a:bodyPr>
            <a:normAutofit/>
          </a:bodyPr>
          <a:lstStyle/>
          <a:p>
            <a:r>
              <a:rPr lang="ko-KR" altLang="en-US" sz="3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계획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D1F84A8-5849-C90F-2259-A3DE3EB5543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91751" y="1027906"/>
            <a:ext cx="939748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495C02B-3FA4-5496-2373-9B24B8AE1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312647"/>
              </p:ext>
            </p:extLst>
          </p:nvPr>
        </p:nvGraphicFramePr>
        <p:xfrm>
          <a:off x="1071927" y="1388382"/>
          <a:ext cx="10048146" cy="501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204">
                  <a:extLst>
                    <a:ext uri="{9D8B030D-6E8A-4147-A177-3AD203B41FA5}">
                      <a16:colId xmlns:a16="http://schemas.microsoft.com/office/drawing/2014/main" val="4262107652"/>
                    </a:ext>
                  </a:extLst>
                </a:gridCol>
                <a:gridCol w="1560352">
                  <a:extLst>
                    <a:ext uri="{9D8B030D-6E8A-4147-A177-3AD203B41FA5}">
                      <a16:colId xmlns:a16="http://schemas.microsoft.com/office/drawing/2014/main" val="849967685"/>
                    </a:ext>
                  </a:extLst>
                </a:gridCol>
                <a:gridCol w="7474590">
                  <a:extLst>
                    <a:ext uri="{9D8B030D-6E8A-4147-A177-3AD203B41FA5}">
                      <a16:colId xmlns:a16="http://schemas.microsoft.com/office/drawing/2014/main" val="200454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좌표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캔버스 위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맵의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끝 지점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장애물 생성을 위해 리스트 생성 밑 좌표 지정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11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조작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점프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 구현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피격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49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충돌처리 구현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장애물 오브젝트의 피격 지점 설정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장애물 오브젝트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맵에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배치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플레이어의 위치에 따라 장애물이 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우 회전 가능하게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43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spc="-110" baseline="0" dirty="0">
                          <a:solidFill>
                            <a:schemeClr val="tx1"/>
                          </a:solidFill>
                        </a:rPr>
                        <a:t>적 오브젝트 각각의 기능 구현</a:t>
                      </a:r>
                      <a:r>
                        <a:rPr lang="en-US" altLang="ko-KR" sz="1200" b="0" spc="-11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spc="-110" baseline="0" dirty="0">
                          <a:solidFill>
                            <a:schemeClr val="tx1"/>
                          </a:solidFill>
                        </a:rPr>
                        <a:t>일정 시간마다 점프</a:t>
                      </a:r>
                      <a:r>
                        <a:rPr lang="en-US" altLang="ko-KR" sz="1200" b="0" spc="-11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spc="-110" baseline="0" dirty="0">
                          <a:solidFill>
                            <a:schemeClr val="tx1"/>
                          </a:solidFill>
                        </a:rPr>
                        <a:t>달려 오는 적</a:t>
                      </a:r>
                      <a:r>
                        <a:rPr lang="en-US" altLang="ko-KR" sz="1200" b="0" spc="-11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spc="-110" baseline="0" dirty="0">
                          <a:solidFill>
                            <a:schemeClr val="tx1"/>
                          </a:solidFill>
                        </a:rPr>
                        <a:t>제자리에서 땅에 들어갔다 나왔다 반복</a:t>
                      </a:r>
                      <a:r>
                        <a:rPr lang="en-US" altLang="ko-KR" sz="1200" b="0" spc="-11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캐릭터가 일정거리 안에 들어올 시 적 오브젝트 생성 구현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플레이어의 위치에 따라 적 오브젝트가 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우 에서 기능이 작동하게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52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구현 및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중간 점검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실제 메뉴 구현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스테이지 선택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종료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일시 정지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도움말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 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중간 점검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 1-4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주차 동안 부족한 점 보안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97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 최종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점프키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공격키 입력 시 특정 상황에서 다른 애니메이션 출력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투사체 구현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와의 상호작용 구현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회전과 그에 따른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맵의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화면 전환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69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스테이지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각 스테이지 별 기능 구현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상호작용 구현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보스 스테이지 구성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투사체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맵 내에 있는 무기와 캐릭터 상호작용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장애물 생성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구현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 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스테이지 별 점수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클리어 시간 저장 후 랭킹 등록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2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823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시작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종료 처리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게임 시작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시작 메뉴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종료 처리 구성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사망 처리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644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최종 점검 및 릴리즈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402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06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820</Words>
  <Application>Microsoft Office PowerPoint</Application>
  <PresentationFormat>와이드스크린</PresentationFormat>
  <Paragraphs>114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HY헤드라인M</vt:lpstr>
      <vt:lpstr>맑은 고딕</vt:lpstr>
      <vt:lpstr>Arial</vt:lpstr>
      <vt:lpstr>Office 테마</vt:lpstr>
      <vt:lpstr>2D 게임 프로그래밍 1차 프로젝트 발표 </vt:lpstr>
      <vt:lpstr>게임 컨셉</vt:lpstr>
      <vt:lpstr>게임 컨셉</vt:lpstr>
      <vt:lpstr>개발 범위</vt:lpstr>
      <vt:lpstr>개발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1차 프로젝트 발표 </dc:title>
  <dc:creator>양성주(2019180023)</dc:creator>
  <cp:lastModifiedBy>양성주(2019180023)</cp:lastModifiedBy>
  <cp:revision>3</cp:revision>
  <dcterms:created xsi:type="dcterms:W3CDTF">2022-09-23T10:51:41Z</dcterms:created>
  <dcterms:modified xsi:type="dcterms:W3CDTF">2022-09-24T15:08:37Z</dcterms:modified>
</cp:coreProperties>
</file>