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6" r:id="rId3"/>
    <p:sldId id="266" r:id="rId4"/>
    <p:sldId id="268" r:id="rId5"/>
    <p:sldId id="26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70" r:id="rId15"/>
    <p:sldId id="271" r:id="rId16"/>
    <p:sldId id="275" r:id="rId17"/>
    <p:sldId id="272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99CC"/>
    <a:srgbClr val="0066CC"/>
    <a:srgbClr val="AEBAEE"/>
    <a:srgbClr val="2E8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60"/>
  </p:normalViewPr>
  <p:slideViewPr>
    <p:cSldViewPr snapToGrid="0">
      <p:cViewPr>
        <p:scale>
          <a:sx n="101" d="100"/>
          <a:sy n="101" d="100"/>
        </p:scale>
        <p:origin x="117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C5C42-8C67-4F44-9ACB-B6A8B2885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EB0EA-1B84-4A32-8F3C-EAD78F08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92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912423-EAE5-443D-A7B9-6BB7176B2F55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1B95B6-139A-431F-9037-1EDD77E49465}"/>
              </a:ext>
            </a:extLst>
          </p:cNvPr>
          <p:cNvSpPr/>
          <p:nvPr/>
        </p:nvSpPr>
        <p:spPr>
          <a:xfrm>
            <a:off x="0" y="34925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EA6B5-9E16-4836-A8AC-3BADD50DBA2E}"/>
              </a:ext>
            </a:extLst>
          </p:cNvPr>
          <p:cNvSpPr txBox="1"/>
          <p:nvPr/>
        </p:nvSpPr>
        <p:spPr>
          <a:xfrm>
            <a:off x="1612900" y="1227604"/>
            <a:ext cx="8966200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/>
              <a:t>Locally</a:t>
            </a:r>
            <a:r>
              <a:rPr lang="ko-KR" altLang="en-US" sz="4000" b="1"/>
              <a:t> </a:t>
            </a:r>
            <a:r>
              <a:rPr lang="en-US" altLang="ko-KR" sz="4000" b="1"/>
              <a:t>enhanced</a:t>
            </a:r>
            <a:r>
              <a:rPr lang="ko-KR" altLang="en-US" sz="4000" b="1"/>
              <a:t> </a:t>
            </a:r>
            <a:r>
              <a:rPr lang="en-US" altLang="ko-KR" sz="4000" b="1"/>
              <a:t>Convolutional</a:t>
            </a:r>
            <a:r>
              <a:rPr lang="ko-KR" altLang="en-US" sz="4000" b="1"/>
              <a:t> </a:t>
            </a:r>
            <a:r>
              <a:rPr lang="en-US" altLang="ko-KR" sz="4000" b="1"/>
              <a:t>Transformer with appropriate Inductive Bias(LeCT)</a:t>
            </a:r>
            <a:endParaRPr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299B-B095-4A3A-AE73-97460F4C82FC}"/>
              </a:ext>
            </a:extLst>
          </p:cNvPr>
          <p:cNvSpPr txBox="1"/>
          <p:nvPr/>
        </p:nvSpPr>
        <p:spPr>
          <a:xfrm>
            <a:off x="1371600" y="50165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윤석주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4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Locally enhanced Attention(v2) 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83483" y="6396188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31BC50-9685-F215-FC13-AA0B03D0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8" y="1191609"/>
            <a:ext cx="9292872" cy="47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Upsample layer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616266" y="6396188"/>
            <a:ext cx="4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9DA9FA-8897-FC5F-0AC1-D2198166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9" y="1040711"/>
            <a:ext cx="1089812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LeCTv3 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25628" y="6395156"/>
            <a:ext cx="4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D048A8-8AF5-3E8F-F5BB-42B08529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84" y="3311876"/>
            <a:ext cx="6544588" cy="23339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374652-99D1-DCC7-1DE4-C8882BDD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44" y="986392"/>
            <a:ext cx="3605711" cy="46594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657425-FB2E-57F2-B0F6-907F3883A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84" y="1016031"/>
            <a:ext cx="668748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LeCTv4 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25628" y="6395156"/>
            <a:ext cx="4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E90D4-F2D3-E881-0215-34B89EF9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513249"/>
            <a:ext cx="10112594" cy="32525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C6098F-79FF-7487-0234-094A9797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7" y="1208129"/>
            <a:ext cx="4669285" cy="10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Traini</a:t>
            </a: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ng Settings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25628" y="6395156"/>
            <a:ext cx="4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1F7F9A-26D4-EC39-41FB-8C5FEBD55625}"/>
              </a:ext>
            </a:extLst>
          </p:cNvPr>
          <p:cNvGrpSpPr/>
          <p:nvPr/>
        </p:nvGrpSpPr>
        <p:grpSpPr>
          <a:xfrm>
            <a:off x="632178" y="1298222"/>
            <a:ext cx="5294489" cy="4504267"/>
            <a:chOff x="632178" y="1298222"/>
            <a:chExt cx="5294489" cy="450426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8D70F69-E667-7235-CEBA-315E2517A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2178" y="1873956"/>
              <a:ext cx="42784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9AFFF6B-40F3-7E7F-EB61-23B37329AED2}"/>
                </a:ext>
              </a:extLst>
            </p:cNvPr>
            <p:cNvCxnSpPr>
              <a:cxnSpLocks/>
            </p:cNvCxnSpPr>
            <p:nvPr/>
          </p:nvCxnSpPr>
          <p:spPr>
            <a:xfrm>
              <a:off x="2015067" y="1298222"/>
              <a:ext cx="0" cy="45042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DCDB87-DB0B-300A-2EBB-6DFB4B1A9625}"/>
                </a:ext>
              </a:extLst>
            </p:cNvPr>
            <p:cNvSpPr txBox="1"/>
            <p:nvPr/>
          </p:nvSpPr>
          <p:spPr>
            <a:xfrm>
              <a:off x="767644" y="1502961"/>
              <a:ext cx="11401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Training config</a:t>
              </a:r>
              <a:endParaRPr lang="ko-KR" altLang="en-US" sz="10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905839-F85F-BD88-25E4-676E37B4D877}"/>
                </a:ext>
              </a:extLst>
            </p:cNvPr>
            <p:cNvSpPr txBox="1"/>
            <p:nvPr/>
          </p:nvSpPr>
          <p:spPr>
            <a:xfrm>
              <a:off x="767644" y="1991036"/>
              <a:ext cx="1140174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Optimizer</a:t>
              </a:r>
            </a:p>
            <a:p>
              <a:endParaRPr lang="en-US" altLang="ko-KR" sz="1050"/>
            </a:p>
            <a:p>
              <a:r>
                <a:rPr lang="en-US" altLang="ko-KR" sz="1050"/>
                <a:t>Weight decay</a:t>
              </a:r>
            </a:p>
            <a:p>
              <a:endParaRPr lang="en-US" altLang="ko-KR" sz="1050"/>
            </a:p>
            <a:p>
              <a:r>
                <a:rPr lang="en-US" altLang="ko-KR" sz="1050"/>
                <a:t>Batch size </a:t>
              </a:r>
            </a:p>
            <a:p>
              <a:endParaRPr lang="en-US" altLang="ko-KR" sz="1050"/>
            </a:p>
            <a:p>
              <a:r>
                <a:rPr lang="en-US" altLang="ko-KR" sz="1050"/>
                <a:t># of epoch</a:t>
              </a:r>
            </a:p>
            <a:p>
              <a:endParaRPr lang="en-US" altLang="ko-KR" sz="1050"/>
            </a:p>
            <a:p>
              <a:r>
                <a:rPr lang="en-US" altLang="ko-KR" sz="1050"/>
                <a:t>Resize</a:t>
              </a:r>
            </a:p>
            <a:p>
              <a:endParaRPr lang="en-US" altLang="ko-KR" sz="1050"/>
            </a:p>
            <a:p>
              <a:r>
                <a:rPr lang="en-US" altLang="ko-KR" sz="1050"/>
                <a:t>Learning rate schedule</a:t>
              </a:r>
            </a:p>
            <a:p>
              <a:endParaRPr lang="en-US" altLang="ko-KR" sz="1050"/>
            </a:p>
            <a:p>
              <a:r>
                <a:rPr lang="en-US" altLang="ko-KR" sz="1050"/>
                <a:t>Drop path rate</a:t>
              </a:r>
            </a:p>
            <a:p>
              <a:endParaRPr lang="en-US" altLang="ko-KR" sz="1050"/>
            </a:p>
            <a:p>
              <a:r>
                <a:rPr lang="en-US" altLang="ko-KR" sz="1050"/>
                <a:t>Dropout rate</a:t>
              </a:r>
            </a:p>
            <a:p>
              <a:endParaRPr lang="en-US" altLang="ko-KR" sz="1050"/>
            </a:p>
            <a:p>
              <a:r>
                <a:rPr lang="en-US" altLang="ko-KR" sz="1050"/>
                <a:t>Data augmentation</a:t>
              </a:r>
            </a:p>
            <a:p>
              <a:endParaRPr lang="en-US" altLang="ko-KR" sz="1050"/>
            </a:p>
            <a:p>
              <a:r>
                <a:rPr lang="en-US" altLang="ko-KR" sz="1050"/>
                <a:t>Base learning rate</a:t>
              </a:r>
              <a:endParaRPr lang="ko-KR" altLang="en-US" sz="10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6E8B6-C779-F3C7-54D0-B970DE1ECCB8}"/>
                </a:ext>
              </a:extLst>
            </p:cNvPr>
            <p:cNvSpPr txBox="1"/>
            <p:nvPr/>
          </p:nvSpPr>
          <p:spPr>
            <a:xfrm>
              <a:off x="2150532" y="1991036"/>
              <a:ext cx="3776135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AdamW</a:t>
              </a:r>
            </a:p>
            <a:p>
              <a:endParaRPr lang="en-US" altLang="ko-KR" sz="1050"/>
            </a:p>
            <a:p>
              <a:r>
                <a:rPr lang="en-US" altLang="ko-KR" sz="1050"/>
                <a:t>0.05</a:t>
              </a:r>
            </a:p>
            <a:p>
              <a:endParaRPr lang="en-US" altLang="ko-KR" sz="1050"/>
            </a:p>
            <a:p>
              <a:r>
                <a:rPr lang="en-US" altLang="ko-KR" sz="1050"/>
                <a:t>64</a:t>
              </a:r>
            </a:p>
            <a:p>
              <a:endParaRPr lang="en-US" altLang="ko-KR" sz="1050"/>
            </a:p>
            <a:p>
              <a:r>
                <a:rPr lang="en-US" altLang="ko-KR" sz="1050"/>
                <a:t>60 (STL10 – 100 epochs)</a:t>
              </a:r>
            </a:p>
            <a:p>
              <a:endParaRPr lang="en-US" altLang="ko-KR" sz="1050"/>
            </a:p>
            <a:p>
              <a:r>
                <a:rPr lang="en-US" altLang="ko-KR" sz="1050"/>
                <a:t>224</a:t>
              </a:r>
            </a:p>
            <a:p>
              <a:endParaRPr lang="en-US" altLang="ko-KR" sz="1050"/>
            </a:p>
            <a:p>
              <a:r>
                <a:rPr lang="en-US" altLang="ko-KR" sz="1050"/>
                <a:t>Cosine decay</a:t>
              </a:r>
            </a:p>
            <a:p>
              <a:endParaRPr lang="en-US" altLang="ko-KR" sz="1050"/>
            </a:p>
            <a:p>
              <a:endParaRPr lang="en-US" altLang="ko-KR" sz="1050"/>
            </a:p>
            <a:p>
              <a:r>
                <a:rPr lang="en-US" altLang="ko-KR" sz="1050"/>
                <a:t>0.1</a:t>
              </a:r>
            </a:p>
            <a:p>
              <a:endParaRPr lang="en-US" altLang="ko-KR" sz="1050"/>
            </a:p>
            <a:p>
              <a:r>
                <a:rPr lang="en-US" altLang="ko-KR" sz="1050"/>
                <a:t>0.1</a:t>
              </a:r>
            </a:p>
            <a:p>
              <a:endParaRPr lang="en-US" altLang="ko-KR" sz="1050"/>
            </a:p>
            <a:p>
              <a:r>
                <a:rPr lang="en-US" altLang="ko-KR" sz="1050"/>
                <a:t>Crop(padding = 4), Random horizontal flip</a:t>
              </a:r>
            </a:p>
            <a:p>
              <a:r>
                <a:rPr lang="en-US" altLang="ko-KR" sz="1050"/>
                <a:t>(p = 0.5), RandAugment</a:t>
              </a:r>
            </a:p>
            <a:p>
              <a:endParaRPr lang="en-US" altLang="ko-KR" sz="1050"/>
            </a:p>
            <a:p>
              <a:r>
                <a:rPr lang="en-US" altLang="ko-KR" sz="1050"/>
                <a:t>0.001(ViT, CeiT, LeCT, AlterNet),</a:t>
              </a:r>
            </a:p>
            <a:p>
              <a:r>
                <a:rPr lang="en-US" altLang="ko-KR" sz="1050"/>
                <a:t>0.006(ResNet, ConvNeXt)</a:t>
              </a:r>
              <a:endParaRPr lang="ko-KR" altLang="en-US" sz="105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D6F2EA-1150-98CA-A243-2FB7CFE78910}"/>
              </a:ext>
            </a:extLst>
          </p:cNvPr>
          <p:cNvGrpSpPr/>
          <p:nvPr/>
        </p:nvGrpSpPr>
        <p:grpSpPr>
          <a:xfrm>
            <a:off x="6062131" y="1502961"/>
            <a:ext cx="5362224" cy="3482751"/>
            <a:chOff x="6728178" y="1089378"/>
            <a:chExt cx="3849511" cy="163124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22E1B9B-4463-D042-6B0E-1146774ED577}"/>
                </a:ext>
              </a:extLst>
            </p:cNvPr>
            <p:cNvCxnSpPr>
              <a:cxnSpLocks/>
            </p:cNvCxnSpPr>
            <p:nvPr/>
          </p:nvCxnSpPr>
          <p:spPr>
            <a:xfrm>
              <a:off x="6728178" y="1665112"/>
              <a:ext cx="3849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D98D502-CFBA-A5EB-AC32-C36F55A61548}"/>
                </a:ext>
              </a:extLst>
            </p:cNvPr>
            <p:cNvCxnSpPr>
              <a:cxnSpLocks/>
            </p:cNvCxnSpPr>
            <p:nvPr/>
          </p:nvCxnSpPr>
          <p:spPr>
            <a:xfrm>
              <a:off x="7461956" y="1089378"/>
              <a:ext cx="0" cy="16312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D9BE99-CAD3-201B-CC93-3A31F190CB89}"/>
                </a:ext>
              </a:extLst>
            </p:cNvPr>
            <p:cNvSpPr txBox="1"/>
            <p:nvPr/>
          </p:nvSpPr>
          <p:spPr>
            <a:xfrm>
              <a:off x="6778983" y="1363485"/>
              <a:ext cx="7337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Dataset</a:t>
              </a:r>
              <a:endParaRPr lang="ko-KR" altLang="en-US" sz="105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7B779C-FEFE-0F14-A51D-2D5A158DB4CD}"/>
                </a:ext>
              </a:extLst>
            </p:cNvPr>
            <p:cNvSpPr txBox="1"/>
            <p:nvPr/>
          </p:nvSpPr>
          <p:spPr>
            <a:xfrm>
              <a:off x="6728183" y="1735794"/>
              <a:ext cx="835372" cy="87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50"/>
            </a:p>
            <a:p>
              <a:r>
                <a:rPr lang="en-US" altLang="ko-KR" sz="1050"/>
                <a:t>CIFAR10</a:t>
              </a:r>
            </a:p>
            <a:p>
              <a:endParaRPr lang="en-US" altLang="ko-KR" sz="1050"/>
            </a:p>
            <a:p>
              <a:endParaRPr lang="en-US" altLang="ko-KR" sz="1050"/>
            </a:p>
            <a:p>
              <a:endParaRPr lang="en-US" altLang="ko-KR" sz="1050"/>
            </a:p>
            <a:p>
              <a:r>
                <a:rPr lang="en-US" altLang="ko-KR" sz="1050"/>
                <a:t>CIFAR100</a:t>
              </a:r>
            </a:p>
            <a:p>
              <a:endParaRPr lang="en-US" altLang="ko-KR" sz="1050"/>
            </a:p>
            <a:p>
              <a:endParaRPr lang="en-US" altLang="ko-KR" sz="1050"/>
            </a:p>
            <a:p>
              <a:endParaRPr lang="en-US" altLang="ko-KR" sz="1050"/>
            </a:p>
            <a:p>
              <a:r>
                <a:rPr lang="en-US" altLang="ko-KR" sz="1050"/>
                <a:t>STL10</a:t>
              </a:r>
            </a:p>
            <a:p>
              <a:endParaRPr lang="ko-KR" altLang="en-US" sz="105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8208B2-14BC-17A2-0A25-48E909C1F64C}"/>
                </a:ext>
              </a:extLst>
            </p:cNvPr>
            <p:cNvSpPr txBox="1"/>
            <p:nvPr/>
          </p:nvSpPr>
          <p:spPr>
            <a:xfrm>
              <a:off x="7679273" y="1357049"/>
              <a:ext cx="28955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Classes    train data    val data    img size        </a:t>
              </a:r>
              <a:endParaRPr lang="ko-KR" altLang="en-US" sz="10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ED7EE6-D4B6-F832-06BD-74FE9D0AE0F2}"/>
                </a:ext>
              </a:extLst>
            </p:cNvPr>
            <p:cNvSpPr txBox="1"/>
            <p:nvPr/>
          </p:nvSpPr>
          <p:spPr>
            <a:xfrm>
              <a:off x="7679273" y="1769344"/>
              <a:ext cx="28955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   10          50000       10000        32        </a:t>
              </a:r>
              <a:endParaRPr lang="ko-KR" alt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000C9B-1377-BDDA-0107-EE52E38F2F41}"/>
                </a:ext>
              </a:extLst>
            </p:cNvPr>
            <p:cNvSpPr txBox="1"/>
            <p:nvPr/>
          </p:nvSpPr>
          <p:spPr>
            <a:xfrm>
              <a:off x="7669600" y="2064203"/>
              <a:ext cx="28955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   100         50000       10000        32        </a:t>
              </a:r>
              <a:endParaRPr lang="ko-KR" altLang="en-US" sz="10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1CA03-F53B-A120-32AC-1E56D50A404B}"/>
                </a:ext>
              </a:extLst>
            </p:cNvPr>
            <p:cNvSpPr txBox="1"/>
            <p:nvPr/>
          </p:nvSpPr>
          <p:spPr>
            <a:xfrm>
              <a:off x="7679273" y="2400005"/>
              <a:ext cx="28955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   10           5000         8000        96        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29842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Experiment &amp; </a:t>
            </a: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Ablation study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25628" y="6395156"/>
            <a:ext cx="4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42D042-8E98-9499-0237-05C3C7140E32}"/>
              </a:ext>
            </a:extLst>
          </p:cNvPr>
          <p:cNvGrpSpPr/>
          <p:nvPr/>
        </p:nvGrpSpPr>
        <p:grpSpPr>
          <a:xfrm>
            <a:off x="632179" y="1044219"/>
            <a:ext cx="3747909" cy="3548963"/>
            <a:chOff x="632178" y="965200"/>
            <a:chExt cx="3747909" cy="354896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94BA8C7-FE8F-F219-6825-AC61D4E1E7F6}"/>
                </a:ext>
              </a:extLst>
            </p:cNvPr>
            <p:cNvGrpSpPr/>
            <p:nvPr/>
          </p:nvGrpSpPr>
          <p:grpSpPr>
            <a:xfrm>
              <a:off x="632178" y="1298222"/>
              <a:ext cx="3239911" cy="3208887"/>
              <a:chOff x="632178" y="1298222"/>
              <a:chExt cx="3239911" cy="3208887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ED16038-1DF9-6F8D-F45E-8A488D87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78" y="1873956"/>
                <a:ext cx="32399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EB3A54F-13A2-79EA-DB4F-F7A38C835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067" y="1298222"/>
                <a:ext cx="0" cy="32088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A618F8-B4DB-6674-BE97-8C8B891D130A}"/>
                  </a:ext>
                </a:extLst>
              </p:cNvPr>
              <p:cNvSpPr txBox="1"/>
              <p:nvPr/>
            </p:nvSpPr>
            <p:spPr>
              <a:xfrm>
                <a:off x="767644" y="1502961"/>
                <a:ext cx="11401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/>
                  <a:t>Model</a:t>
                </a:r>
                <a:endParaRPr lang="ko-KR" altLang="en-US" sz="10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7857DC-DD8E-637E-B679-3E8E85B8A3BE}"/>
                  </a:ext>
                </a:extLst>
              </p:cNvPr>
              <p:cNvSpPr txBox="1"/>
              <p:nvPr/>
            </p:nvSpPr>
            <p:spPr>
              <a:xfrm>
                <a:off x="767644" y="1991036"/>
                <a:ext cx="1140174" cy="251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/>
                  <a:t>ResNet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ConvNeXt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ViT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CeiT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AlterNet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LeCT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LeCTv2</a:t>
                </a:r>
              </a:p>
              <a:p>
                <a:endParaRPr lang="en-US" altLang="ko-KR" sz="1050"/>
              </a:p>
              <a:p>
                <a:r>
                  <a:rPr lang="en-US" altLang="ko-KR" sz="1050"/>
                  <a:t>LeCTv3</a:t>
                </a:r>
                <a:endParaRPr lang="ko-KR" altLang="en-US" sz="10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0EB95-0474-579F-4D77-9719F188FD1C}"/>
                  </a:ext>
                </a:extLst>
              </p:cNvPr>
              <p:cNvSpPr txBox="1"/>
              <p:nvPr/>
            </p:nvSpPr>
            <p:spPr>
              <a:xfrm>
                <a:off x="2150533" y="1991036"/>
                <a:ext cx="626534" cy="18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05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C1D2B8-40C1-1A00-9874-02F009B817AA}"/>
                </a:ext>
              </a:extLst>
            </p:cNvPr>
            <p:cNvSpPr txBox="1"/>
            <p:nvPr/>
          </p:nvSpPr>
          <p:spPr>
            <a:xfrm>
              <a:off x="2150532" y="1484490"/>
              <a:ext cx="222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#param     Accuracy</a:t>
              </a:r>
              <a:endParaRPr lang="ko-KR" altLang="en-US" sz="10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F56969-B34C-A4E7-9746-1BD95A6DE401}"/>
                </a:ext>
              </a:extLst>
            </p:cNvPr>
            <p:cNvSpPr txBox="1"/>
            <p:nvPr/>
          </p:nvSpPr>
          <p:spPr>
            <a:xfrm>
              <a:off x="2254952" y="1998090"/>
              <a:ext cx="626534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1.2M</a:t>
              </a:r>
            </a:p>
            <a:p>
              <a:endParaRPr lang="en-US" altLang="ko-KR" sz="1050"/>
            </a:p>
            <a:p>
              <a:r>
                <a:rPr lang="en-US" altLang="ko-KR" sz="1050"/>
                <a:t>1.2M</a:t>
              </a:r>
            </a:p>
            <a:p>
              <a:endParaRPr lang="en-US" altLang="ko-KR" sz="1050"/>
            </a:p>
            <a:p>
              <a:r>
                <a:rPr lang="en-US" altLang="ko-KR" sz="1050"/>
                <a:t>1.7M</a:t>
              </a:r>
            </a:p>
            <a:p>
              <a:endParaRPr lang="en-US" altLang="ko-KR" sz="1050"/>
            </a:p>
            <a:p>
              <a:r>
                <a:rPr lang="en-US" altLang="ko-KR" sz="1050"/>
                <a:t>1.2M</a:t>
              </a:r>
            </a:p>
            <a:p>
              <a:endParaRPr lang="en-US" altLang="ko-KR" sz="1050"/>
            </a:p>
            <a:p>
              <a:r>
                <a:rPr lang="en-US" altLang="ko-KR" sz="1050"/>
                <a:t>9.5M</a:t>
              </a:r>
            </a:p>
            <a:p>
              <a:endParaRPr lang="en-US" altLang="ko-KR" sz="1050"/>
            </a:p>
            <a:p>
              <a:r>
                <a:rPr lang="en-US" altLang="ko-KR" sz="1050"/>
                <a:t>1.2M</a:t>
              </a:r>
            </a:p>
            <a:p>
              <a:endParaRPr lang="en-US" altLang="ko-KR" sz="1050"/>
            </a:p>
            <a:p>
              <a:r>
                <a:rPr lang="en-US" altLang="ko-KR" sz="1050"/>
                <a:t>1.1M</a:t>
              </a:r>
            </a:p>
            <a:p>
              <a:endParaRPr lang="en-US" altLang="ko-KR" sz="1050"/>
            </a:p>
            <a:p>
              <a:r>
                <a:rPr lang="en-US" altLang="ko-KR" sz="1050"/>
                <a:t>1.3M</a:t>
              </a:r>
              <a:endParaRPr lang="ko-KR" altLang="en-US" sz="10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6C738D-4B6C-1886-130B-6202189C1C9C}"/>
                </a:ext>
              </a:extLst>
            </p:cNvPr>
            <p:cNvSpPr txBox="1"/>
            <p:nvPr/>
          </p:nvSpPr>
          <p:spPr>
            <a:xfrm>
              <a:off x="2977440" y="1991038"/>
              <a:ext cx="626534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69.68</a:t>
              </a:r>
            </a:p>
            <a:p>
              <a:endParaRPr lang="en-US" altLang="ko-KR" sz="1050"/>
            </a:p>
            <a:p>
              <a:r>
                <a:rPr lang="en-US" altLang="ko-KR" sz="1050"/>
                <a:t>71.84</a:t>
              </a:r>
            </a:p>
            <a:p>
              <a:endParaRPr lang="en-US" altLang="ko-KR" sz="1050"/>
            </a:p>
            <a:p>
              <a:r>
                <a:rPr lang="en-US" altLang="ko-KR" sz="1050"/>
                <a:t>59.46</a:t>
              </a:r>
            </a:p>
            <a:p>
              <a:endParaRPr lang="en-US" altLang="ko-KR" sz="1050"/>
            </a:p>
            <a:p>
              <a:r>
                <a:rPr lang="en-US" altLang="ko-KR" sz="1050"/>
                <a:t>74.98</a:t>
              </a:r>
            </a:p>
            <a:p>
              <a:endParaRPr lang="en-US" altLang="ko-KR" sz="1050"/>
            </a:p>
            <a:p>
              <a:r>
                <a:rPr lang="en-US" altLang="ko-KR" sz="1050"/>
                <a:t>73.16</a:t>
              </a:r>
            </a:p>
            <a:p>
              <a:endParaRPr lang="en-US" altLang="ko-KR" sz="1050"/>
            </a:p>
            <a:p>
              <a:r>
                <a:rPr lang="en-US" altLang="ko-KR" sz="1050" b="1"/>
                <a:t>76.53</a:t>
              </a:r>
            </a:p>
            <a:p>
              <a:endParaRPr lang="en-US" altLang="ko-KR" sz="1050"/>
            </a:p>
            <a:p>
              <a:r>
                <a:rPr lang="en-US" altLang="ko-KR" sz="1050"/>
                <a:t>74.46</a:t>
              </a:r>
            </a:p>
            <a:p>
              <a:endParaRPr lang="en-US" altLang="ko-KR" sz="1050"/>
            </a:p>
            <a:p>
              <a:r>
                <a:rPr lang="en-US" altLang="ko-KR" sz="1050"/>
                <a:t>76.08</a:t>
              </a:r>
              <a:endParaRPr lang="ko-KR" altLang="en-US" sz="10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57079D-0E0D-6D93-CF08-A53F2ED5795D}"/>
                </a:ext>
              </a:extLst>
            </p:cNvPr>
            <p:cNvSpPr txBox="1"/>
            <p:nvPr/>
          </p:nvSpPr>
          <p:spPr>
            <a:xfrm>
              <a:off x="1467556" y="965200"/>
              <a:ext cx="141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CIFAR100</a:t>
              </a:r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3C4951-2E60-37D0-4D3B-17B27785E2FC}"/>
              </a:ext>
            </a:extLst>
          </p:cNvPr>
          <p:cNvGrpSpPr/>
          <p:nvPr/>
        </p:nvGrpSpPr>
        <p:grpSpPr>
          <a:xfrm>
            <a:off x="4419601" y="1044219"/>
            <a:ext cx="3747909" cy="3548963"/>
            <a:chOff x="632178" y="965200"/>
            <a:chExt cx="3747909" cy="3548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2A70DE0-4920-4FAA-A0BF-62DE06A7E3BD}"/>
                </a:ext>
              </a:extLst>
            </p:cNvPr>
            <p:cNvGrpSpPr/>
            <p:nvPr/>
          </p:nvGrpSpPr>
          <p:grpSpPr>
            <a:xfrm>
              <a:off x="632178" y="1298222"/>
              <a:ext cx="3239911" cy="3208887"/>
              <a:chOff x="632178" y="1298222"/>
              <a:chExt cx="3239911" cy="3208887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74293C5-EABC-0749-8166-09E311953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78" y="1873956"/>
                <a:ext cx="32399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AC21244-F496-2559-74FA-BB387751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067" y="1298222"/>
                <a:ext cx="0" cy="32088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1D8A30-8615-AEF5-91EC-004C97412055}"/>
                  </a:ext>
                </a:extLst>
              </p:cNvPr>
              <p:cNvSpPr txBox="1"/>
              <p:nvPr/>
            </p:nvSpPr>
            <p:spPr>
              <a:xfrm>
                <a:off x="767644" y="1502961"/>
                <a:ext cx="11401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/>
                  <a:t>Model</a:t>
                </a:r>
                <a:endParaRPr lang="ko-KR" altLang="en-US" sz="105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DCA53D-84FF-99BF-3D3A-4C06F0DD4047}"/>
                  </a:ext>
                </a:extLst>
              </p:cNvPr>
              <p:cNvSpPr txBox="1"/>
              <p:nvPr/>
            </p:nvSpPr>
            <p:spPr>
              <a:xfrm>
                <a:off x="2150533" y="1991036"/>
                <a:ext cx="626534" cy="18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05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C36CE5-DFED-2FAE-458D-E0A0F8A90CC6}"/>
                </a:ext>
              </a:extLst>
            </p:cNvPr>
            <p:cNvSpPr txBox="1"/>
            <p:nvPr/>
          </p:nvSpPr>
          <p:spPr>
            <a:xfrm>
              <a:off x="2150532" y="1484490"/>
              <a:ext cx="222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#param     Accuracy</a:t>
              </a:r>
              <a:endParaRPr lang="ko-KR" altLang="en-US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2034F2-4EE3-2D30-9483-9E236224AFB3}"/>
                </a:ext>
              </a:extLst>
            </p:cNvPr>
            <p:cNvSpPr txBox="1"/>
            <p:nvPr/>
          </p:nvSpPr>
          <p:spPr>
            <a:xfrm>
              <a:off x="2254952" y="1998090"/>
              <a:ext cx="626534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  <a:endParaRPr lang="ko-KR" altLang="en-US" sz="10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82294-675D-9C80-7F21-ABAAA7E9AA23}"/>
                </a:ext>
              </a:extLst>
            </p:cNvPr>
            <p:cNvSpPr txBox="1"/>
            <p:nvPr/>
          </p:nvSpPr>
          <p:spPr>
            <a:xfrm>
              <a:off x="2977440" y="1991038"/>
              <a:ext cx="626534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92.83</a:t>
              </a:r>
            </a:p>
            <a:p>
              <a:endParaRPr lang="en-US" altLang="ko-KR" sz="1050"/>
            </a:p>
            <a:p>
              <a:r>
                <a:rPr lang="en-US" altLang="ko-KR" sz="1050"/>
                <a:t>93.52</a:t>
              </a:r>
            </a:p>
            <a:p>
              <a:endParaRPr lang="en-US" altLang="ko-KR" sz="1050"/>
            </a:p>
            <a:p>
              <a:r>
                <a:rPr lang="en-US" altLang="ko-KR" sz="1050"/>
                <a:t>79.53</a:t>
              </a:r>
            </a:p>
            <a:p>
              <a:endParaRPr lang="en-US" altLang="ko-KR" sz="1050"/>
            </a:p>
            <a:p>
              <a:r>
                <a:rPr lang="en-US" altLang="ko-KR" sz="1050"/>
                <a:t>93.82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 b="1"/>
                <a:t>94.41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endParaRPr lang="ko-KR" altLang="en-US" sz="10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3D141F-C9B4-BA26-D02E-B81C2579BC1E}"/>
                </a:ext>
              </a:extLst>
            </p:cNvPr>
            <p:cNvSpPr txBox="1"/>
            <p:nvPr/>
          </p:nvSpPr>
          <p:spPr>
            <a:xfrm>
              <a:off x="1467556" y="965200"/>
              <a:ext cx="141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CIFAR10</a:t>
              </a:r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71C2D7-CB42-9DF1-8E64-738DBF33810C}"/>
              </a:ext>
            </a:extLst>
          </p:cNvPr>
          <p:cNvGrpSpPr/>
          <p:nvPr/>
        </p:nvGrpSpPr>
        <p:grpSpPr>
          <a:xfrm>
            <a:off x="8063474" y="1037165"/>
            <a:ext cx="3747909" cy="3579339"/>
            <a:chOff x="632178" y="965200"/>
            <a:chExt cx="3747909" cy="357933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5E47930-244A-FE2F-E146-5ADCBD44FA49}"/>
                </a:ext>
              </a:extLst>
            </p:cNvPr>
            <p:cNvGrpSpPr/>
            <p:nvPr/>
          </p:nvGrpSpPr>
          <p:grpSpPr>
            <a:xfrm>
              <a:off x="632178" y="1298222"/>
              <a:ext cx="3239911" cy="3246317"/>
              <a:chOff x="632178" y="1298222"/>
              <a:chExt cx="3239911" cy="3246317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43A8B5D-56AF-9360-DC87-7EC963009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78" y="1873956"/>
                <a:ext cx="32399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A9D3FA0-E0F4-28AF-4F23-42E2BDBE8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067" y="1298222"/>
                <a:ext cx="0" cy="32463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A23E5A-C76B-C31B-68D8-1B0AD1FDA1D3}"/>
                  </a:ext>
                </a:extLst>
              </p:cNvPr>
              <p:cNvSpPr txBox="1"/>
              <p:nvPr/>
            </p:nvSpPr>
            <p:spPr>
              <a:xfrm>
                <a:off x="767644" y="1502961"/>
                <a:ext cx="11401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/>
                  <a:t>Model</a:t>
                </a:r>
                <a:endParaRPr lang="ko-KR" altLang="en-US" sz="105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FF43EF-65D9-E872-FD01-CC21F6759042}"/>
                  </a:ext>
                </a:extLst>
              </p:cNvPr>
              <p:cNvSpPr txBox="1"/>
              <p:nvPr/>
            </p:nvSpPr>
            <p:spPr>
              <a:xfrm>
                <a:off x="2150533" y="1991036"/>
                <a:ext cx="626534" cy="18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05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9E83AD-5E62-CBE2-4DD5-9962AC97C4B5}"/>
                </a:ext>
              </a:extLst>
            </p:cNvPr>
            <p:cNvSpPr txBox="1"/>
            <p:nvPr/>
          </p:nvSpPr>
          <p:spPr>
            <a:xfrm>
              <a:off x="2150532" y="1484490"/>
              <a:ext cx="222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#param     Accuracy</a:t>
              </a:r>
              <a:endParaRPr lang="ko-KR" altLang="en-US" sz="10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CADC9D-22BF-06A2-6409-8C54C939FCAA}"/>
                </a:ext>
              </a:extLst>
            </p:cNvPr>
            <p:cNvSpPr txBox="1"/>
            <p:nvPr/>
          </p:nvSpPr>
          <p:spPr>
            <a:xfrm>
              <a:off x="2254952" y="1998090"/>
              <a:ext cx="626534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  <a:endParaRPr lang="ko-KR" altLang="en-US" sz="105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6E877C-1173-01F6-637D-91AD06CE1125}"/>
                </a:ext>
              </a:extLst>
            </p:cNvPr>
            <p:cNvSpPr txBox="1"/>
            <p:nvPr/>
          </p:nvSpPr>
          <p:spPr>
            <a:xfrm>
              <a:off x="2977440" y="1991038"/>
              <a:ext cx="626534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79.71</a:t>
              </a:r>
            </a:p>
            <a:p>
              <a:endParaRPr lang="en-US" altLang="ko-KR" sz="1050"/>
            </a:p>
            <a:p>
              <a:r>
                <a:rPr lang="en-US" altLang="ko-KR" sz="1050"/>
                <a:t>73.95</a:t>
              </a:r>
            </a:p>
            <a:p>
              <a:endParaRPr lang="en-US" altLang="ko-KR" sz="1050"/>
            </a:p>
            <a:p>
              <a:r>
                <a:rPr lang="en-US" altLang="ko-KR" sz="1050"/>
                <a:t>61.78</a:t>
              </a:r>
            </a:p>
            <a:p>
              <a:endParaRPr lang="en-US" altLang="ko-KR" sz="1050"/>
            </a:p>
            <a:p>
              <a:r>
                <a:rPr lang="en-US" altLang="ko-KR" sz="1050"/>
                <a:t>80.53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 b="1"/>
                <a:t>82.94</a:t>
              </a:r>
            </a:p>
            <a:p>
              <a:endParaRPr lang="en-US" altLang="ko-KR" sz="1050"/>
            </a:p>
            <a:p>
              <a:r>
                <a:rPr lang="en-US" altLang="ko-KR" sz="1050"/>
                <a:t>-</a:t>
              </a:r>
            </a:p>
            <a:p>
              <a:endParaRPr lang="en-US" altLang="ko-KR" sz="1050"/>
            </a:p>
            <a:p>
              <a:r>
                <a:rPr lang="en-US" altLang="ko-KR" sz="1050"/>
                <a:t>81.85</a:t>
              </a:r>
              <a:endParaRPr lang="ko-KR" altLang="en-US" sz="10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CA8E47-B969-43FC-C377-811D9B2C3F68}"/>
                </a:ext>
              </a:extLst>
            </p:cNvPr>
            <p:cNvSpPr txBox="1"/>
            <p:nvPr/>
          </p:nvSpPr>
          <p:spPr>
            <a:xfrm>
              <a:off x="1467556" y="965200"/>
              <a:ext cx="141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STL10</a:t>
              </a:r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C002E99-EADD-54F2-8C27-D4328A83B78E}"/>
              </a:ext>
            </a:extLst>
          </p:cNvPr>
          <p:cNvSpPr txBox="1"/>
          <p:nvPr/>
        </p:nvSpPr>
        <p:spPr>
          <a:xfrm>
            <a:off x="4633337" y="2100431"/>
            <a:ext cx="114017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ResNet</a:t>
            </a:r>
          </a:p>
          <a:p>
            <a:endParaRPr lang="en-US" altLang="ko-KR" sz="1050"/>
          </a:p>
          <a:p>
            <a:r>
              <a:rPr lang="en-US" altLang="ko-KR" sz="1050"/>
              <a:t>ConvNeXt</a:t>
            </a:r>
          </a:p>
          <a:p>
            <a:endParaRPr lang="en-US" altLang="ko-KR" sz="1050"/>
          </a:p>
          <a:p>
            <a:r>
              <a:rPr lang="en-US" altLang="ko-KR" sz="1050"/>
              <a:t>ViT</a:t>
            </a:r>
          </a:p>
          <a:p>
            <a:endParaRPr lang="en-US" altLang="ko-KR" sz="1050"/>
          </a:p>
          <a:p>
            <a:r>
              <a:rPr lang="en-US" altLang="ko-KR" sz="1050"/>
              <a:t>CeiT</a:t>
            </a:r>
          </a:p>
          <a:p>
            <a:endParaRPr lang="en-US" altLang="ko-KR" sz="1050"/>
          </a:p>
          <a:p>
            <a:r>
              <a:rPr lang="en-US" altLang="ko-KR" sz="1050"/>
              <a:t>AlterNet</a:t>
            </a:r>
          </a:p>
          <a:p>
            <a:endParaRPr lang="en-US" altLang="ko-KR" sz="1050"/>
          </a:p>
          <a:p>
            <a:r>
              <a:rPr lang="en-US" altLang="ko-KR" sz="1050"/>
              <a:t>LeCT</a:t>
            </a:r>
          </a:p>
          <a:p>
            <a:endParaRPr lang="en-US" altLang="ko-KR" sz="1050"/>
          </a:p>
          <a:p>
            <a:r>
              <a:rPr lang="en-US" altLang="ko-KR" sz="1050"/>
              <a:t>LeCTv2</a:t>
            </a:r>
          </a:p>
          <a:p>
            <a:endParaRPr lang="en-US" altLang="ko-KR" sz="1050"/>
          </a:p>
          <a:p>
            <a:r>
              <a:rPr lang="en-US" altLang="ko-KR" sz="1050"/>
              <a:t>LeCTv3</a:t>
            </a:r>
            <a:endParaRPr lang="ko-KR" altLang="en-US" sz="10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F62C1-319F-0AE3-F560-4E2013F404EA}"/>
              </a:ext>
            </a:extLst>
          </p:cNvPr>
          <p:cNvSpPr txBox="1"/>
          <p:nvPr/>
        </p:nvSpPr>
        <p:spPr>
          <a:xfrm>
            <a:off x="8198940" y="2077108"/>
            <a:ext cx="114017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ResNet</a:t>
            </a:r>
          </a:p>
          <a:p>
            <a:endParaRPr lang="en-US" altLang="ko-KR" sz="1050"/>
          </a:p>
          <a:p>
            <a:r>
              <a:rPr lang="en-US" altLang="ko-KR" sz="1050"/>
              <a:t>ConvNeXt</a:t>
            </a:r>
          </a:p>
          <a:p>
            <a:endParaRPr lang="en-US" altLang="ko-KR" sz="1050"/>
          </a:p>
          <a:p>
            <a:r>
              <a:rPr lang="en-US" altLang="ko-KR" sz="1050"/>
              <a:t>ViT</a:t>
            </a:r>
          </a:p>
          <a:p>
            <a:endParaRPr lang="en-US" altLang="ko-KR" sz="1050"/>
          </a:p>
          <a:p>
            <a:r>
              <a:rPr lang="en-US" altLang="ko-KR" sz="1050"/>
              <a:t>CeiT</a:t>
            </a:r>
          </a:p>
          <a:p>
            <a:endParaRPr lang="en-US" altLang="ko-KR" sz="1050"/>
          </a:p>
          <a:p>
            <a:r>
              <a:rPr lang="en-US" altLang="ko-KR" sz="1050"/>
              <a:t>AlterNet</a:t>
            </a:r>
          </a:p>
          <a:p>
            <a:endParaRPr lang="en-US" altLang="ko-KR" sz="1050"/>
          </a:p>
          <a:p>
            <a:r>
              <a:rPr lang="en-US" altLang="ko-KR" sz="1050"/>
              <a:t>LeCT</a:t>
            </a:r>
          </a:p>
          <a:p>
            <a:endParaRPr lang="en-US" altLang="ko-KR" sz="1050"/>
          </a:p>
          <a:p>
            <a:r>
              <a:rPr lang="en-US" altLang="ko-KR" sz="1050"/>
              <a:t>LeCTv2</a:t>
            </a:r>
          </a:p>
          <a:p>
            <a:endParaRPr lang="en-US" altLang="ko-KR" sz="1050"/>
          </a:p>
          <a:p>
            <a:r>
              <a:rPr lang="en-US" altLang="ko-KR" sz="1050"/>
              <a:t>LeCTv3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400619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Ablation study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25628" y="6395156"/>
            <a:ext cx="4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8BAE079-2F88-E57F-6B54-BBDB13DA3FDF}"/>
              </a:ext>
            </a:extLst>
          </p:cNvPr>
          <p:cNvGrpSpPr/>
          <p:nvPr/>
        </p:nvGrpSpPr>
        <p:grpSpPr>
          <a:xfrm>
            <a:off x="916099" y="2314254"/>
            <a:ext cx="8180276" cy="2748631"/>
            <a:chOff x="6728178" y="1455493"/>
            <a:chExt cx="3846688" cy="83462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194B478-4A28-7BF7-9FED-60165378F6A6}"/>
                </a:ext>
              </a:extLst>
            </p:cNvPr>
            <p:cNvCxnSpPr>
              <a:cxnSpLocks/>
            </p:cNvCxnSpPr>
            <p:nvPr/>
          </p:nvCxnSpPr>
          <p:spPr>
            <a:xfrm>
              <a:off x="6728178" y="1665112"/>
              <a:ext cx="2617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C4796C3-6853-11CF-6D7D-E7E5F3CD51AC}"/>
                </a:ext>
              </a:extLst>
            </p:cNvPr>
            <p:cNvCxnSpPr>
              <a:cxnSpLocks/>
            </p:cNvCxnSpPr>
            <p:nvPr/>
          </p:nvCxnSpPr>
          <p:spPr>
            <a:xfrm>
              <a:off x="7461955" y="1455493"/>
              <a:ext cx="0" cy="8346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068FA6-A73F-7037-38B3-8D2CB34AC9CD}"/>
                </a:ext>
              </a:extLst>
            </p:cNvPr>
            <p:cNvSpPr txBox="1"/>
            <p:nvPr/>
          </p:nvSpPr>
          <p:spPr>
            <a:xfrm>
              <a:off x="6836842" y="1455493"/>
              <a:ext cx="733773" cy="11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Model</a:t>
              </a:r>
              <a:endParaRPr lang="ko-KR" altLang="en-US" sz="10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108B81-F7F9-7BA2-7A61-04A77A8282AF}"/>
                </a:ext>
              </a:extLst>
            </p:cNvPr>
            <p:cNvSpPr txBox="1"/>
            <p:nvPr/>
          </p:nvSpPr>
          <p:spPr>
            <a:xfrm>
              <a:off x="6728183" y="1735794"/>
              <a:ext cx="733772" cy="42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50"/>
            </a:p>
            <a:p>
              <a:r>
                <a:rPr lang="en-US" altLang="ko-KR" sz="1050"/>
                <a:t>LeCT</a:t>
              </a:r>
            </a:p>
            <a:p>
              <a:endParaRPr lang="en-US" altLang="ko-KR" sz="1050"/>
            </a:p>
            <a:p>
              <a:endParaRPr lang="en-US" altLang="ko-KR" sz="1050"/>
            </a:p>
            <a:p>
              <a:endParaRPr lang="en-US" altLang="ko-KR" sz="1050"/>
            </a:p>
            <a:p>
              <a:r>
                <a:rPr lang="en-US" altLang="ko-KR" sz="1050"/>
                <a:t>LeCT (w/o</a:t>
              </a:r>
            </a:p>
            <a:p>
              <a:r>
                <a:rPr lang="en-US" altLang="ko-KR" sz="1050"/>
                <a:t>Convolutional skip connection)</a:t>
              </a:r>
              <a:endParaRPr lang="ko-KR" altLang="en-US" sz="105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1907F3-5BAD-7E40-6AF0-4B71B062DF97}"/>
                </a:ext>
              </a:extLst>
            </p:cNvPr>
            <p:cNvSpPr txBox="1"/>
            <p:nvPr/>
          </p:nvSpPr>
          <p:spPr>
            <a:xfrm>
              <a:off x="7679273" y="1465103"/>
              <a:ext cx="2895593" cy="11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CIFAR10    CIFAR100    STL10        </a:t>
              </a:r>
              <a:endParaRPr lang="ko-KR" altLang="en-US" sz="105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607B53-D996-FD46-8E31-B98C651A07A1}"/>
                </a:ext>
              </a:extLst>
            </p:cNvPr>
            <p:cNvSpPr txBox="1"/>
            <p:nvPr/>
          </p:nvSpPr>
          <p:spPr>
            <a:xfrm>
              <a:off x="7679273" y="1769344"/>
              <a:ext cx="2895593" cy="11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   </a:t>
              </a:r>
              <a:r>
                <a:rPr lang="en-US" altLang="ko-KR" sz="1050" b="1"/>
                <a:t>94.41</a:t>
              </a:r>
              <a:r>
                <a:rPr lang="en-US" altLang="ko-KR" sz="1050"/>
                <a:t>        </a:t>
              </a:r>
              <a:r>
                <a:rPr lang="en-US" altLang="ko-KR" sz="1050" b="1"/>
                <a:t>76.53</a:t>
              </a:r>
              <a:r>
                <a:rPr lang="en-US" altLang="ko-KR" sz="1050"/>
                <a:t>       </a:t>
              </a:r>
              <a:r>
                <a:rPr lang="en-US" altLang="ko-KR" sz="1050" b="1"/>
                <a:t>82.94</a:t>
              </a:r>
              <a:r>
                <a:rPr lang="en-US" altLang="ko-KR" sz="1050"/>
                <a:t>        </a:t>
              </a:r>
              <a:endParaRPr lang="ko-KR" altLang="en-US" sz="105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8F754E-EE83-D839-6945-1F55DF3327F2}"/>
                </a:ext>
              </a:extLst>
            </p:cNvPr>
            <p:cNvSpPr txBox="1"/>
            <p:nvPr/>
          </p:nvSpPr>
          <p:spPr>
            <a:xfrm>
              <a:off x="7679273" y="2000679"/>
              <a:ext cx="2895593" cy="11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   92.31         71.68        79.88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9030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Convergence speed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25628" y="6395156"/>
            <a:ext cx="4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2C613-7A10-ABAD-CD31-0E93CBF4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965200"/>
            <a:ext cx="7180655" cy="51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1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B52B0-25F6-E877-D412-D0F1B395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ko-KR"/>
              <a:t>Thank you!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5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r>
              <a:rPr lang="en-US" altLang="ko-KR" sz="2800" b="1">
                <a:solidFill>
                  <a:schemeClr val="bg1"/>
                </a:solidFill>
              </a:rPr>
              <a:t>Background – Vision Transformer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40444" y="6463268"/>
            <a:ext cx="4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2E6C2A-44D2-8EE8-263A-22CA4C6B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64" y="994738"/>
            <a:ext cx="9849072" cy="50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r>
              <a:rPr lang="en-US" altLang="ko-KR" sz="2800" b="1">
                <a:solidFill>
                  <a:schemeClr val="bg1"/>
                </a:solidFill>
              </a:rPr>
              <a:t>Background – Computational costs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40444" y="6463268"/>
            <a:ext cx="4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80CE1-E9E6-16F7-9524-AE1E1A13FBB2}"/>
              </a:ext>
            </a:extLst>
          </p:cNvPr>
          <p:cNvSpPr txBox="1"/>
          <p:nvPr/>
        </p:nvSpPr>
        <p:spPr>
          <a:xfrm>
            <a:off x="234950" y="1128889"/>
            <a:ext cx="48993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/>
              <a:t>Swin Transformer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</a:t>
            </a:r>
            <a:r>
              <a:rPr lang="en-US" altLang="ko-KR"/>
              <a:t>hifted </a:t>
            </a:r>
            <a:r>
              <a:rPr lang="en-US" altLang="ko-KR" b="1"/>
              <a:t>win</a:t>
            </a:r>
            <a:r>
              <a:rPr lang="en-US" altLang="ko-KR"/>
              <a:t>dows </a:t>
            </a:r>
            <a:r>
              <a:rPr lang="en-US" altLang="ko-KR" b="1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Self-attention in non-overlapped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Hierarchical feature maps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64592B-CE93-6FCA-9112-2BA0951E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244"/>
            <a:ext cx="5687356" cy="314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34F4D5-5A5D-C120-8B3B-368DA983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1" y="975646"/>
            <a:ext cx="4436486" cy="1678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C51426-725F-C5E9-EB70-721AF644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25187"/>
            <a:ext cx="5187167" cy="14591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9E050B-6D4A-63EA-7A36-EC2427098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198" y="4160720"/>
            <a:ext cx="6590770" cy="19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9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r>
              <a:rPr lang="en-US" altLang="ko-KR" sz="2800" b="1">
                <a:solidFill>
                  <a:schemeClr val="bg1"/>
                </a:solidFill>
              </a:rPr>
              <a:t>Background – weak inductive bias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40444" y="6463268"/>
            <a:ext cx="4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23DC86-60F1-F15A-EAA2-CB377F52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5" y="1659188"/>
            <a:ext cx="2867425" cy="342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515727-03CE-BA56-2108-12F3C8DB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9780"/>
            <a:ext cx="5464551" cy="2815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D66C67-AA0F-63D5-0534-188CDF53625F}"/>
              </a:ext>
            </a:extLst>
          </p:cNvPr>
          <p:cNvSpPr txBox="1"/>
          <p:nvPr/>
        </p:nvSpPr>
        <p:spPr>
          <a:xfrm>
            <a:off x="1704640" y="1249232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CeiT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FF281-F888-A321-7676-80C45F468719}"/>
              </a:ext>
            </a:extLst>
          </p:cNvPr>
          <p:cNvSpPr txBox="1"/>
          <p:nvPr/>
        </p:nvSpPr>
        <p:spPr>
          <a:xfrm>
            <a:off x="609596" y="4855560"/>
            <a:ext cx="286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Single-scale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Class</a:t>
            </a:r>
            <a:r>
              <a:rPr lang="ko-KR" altLang="en-US"/>
              <a:t> </a:t>
            </a:r>
            <a:r>
              <a:rPr lang="en-US" altLang="ko-KR"/>
              <a:t>token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GAP</a:t>
            </a:r>
          </a:p>
          <a:p>
            <a:r>
              <a:rPr lang="en-US" altLang="ko-KR"/>
              <a:t>    -for fair comparison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3B6F8F-1AEA-C0DC-CA47-C036A48A9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551" y="1433898"/>
            <a:ext cx="2905530" cy="46488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B3D218-8B99-26B6-E1FD-EB83A29C88C1}"/>
              </a:ext>
            </a:extLst>
          </p:cNvPr>
          <p:cNvSpPr txBox="1"/>
          <p:nvPr/>
        </p:nvSpPr>
        <p:spPr>
          <a:xfrm>
            <a:off x="6096000" y="1076064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CvT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6AD0F96-0B65-5C1C-26B9-1B3DC763B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081" y="1562881"/>
            <a:ext cx="4652833" cy="43809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1D2149-E462-9D81-35F8-61CDC33650CD}"/>
              </a:ext>
            </a:extLst>
          </p:cNvPr>
          <p:cNvSpPr txBox="1"/>
          <p:nvPr/>
        </p:nvSpPr>
        <p:spPr>
          <a:xfrm>
            <a:off x="8286045" y="1129058"/>
            <a:ext cx="355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CMT ~ PvT(spatial reduction)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r>
              <a:rPr lang="en-US" altLang="ko-KR" sz="2800" b="1">
                <a:solidFill>
                  <a:schemeClr val="bg1"/>
                </a:solidFill>
              </a:rPr>
              <a:t>Background - CNNs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40444" y="6463268"/>
            <a:ext cx="4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1597C2-9989-A992-51EB-A8953828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9" y="965200"/>
            <a:ext cx="5954962" cy="15522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B722C2-C233-CFF6-6760-5D515D95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965200"/>
            <a:ext cx="4743450" cy="49510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3B8053-9EA4-C00D-5334-1481DBB73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675" y="2591309"/>
            <a:ext cx="3170126" cy="33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r>
              <a:rPr lang="en-US" altLang="ko-KR" sz="2800" b="1">
                <a:solidFill>
                  <a:schemeClr val="bg1"/>
                </a:solidFill>
              </a:rPr>
              <a:t>Background - MSAs and Convs are complementary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40444" y="6463268"/>
            <a:ext cx="4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96A66-E5C8-9A39-B6A0-26E7CBAD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4" y="2584317"/>
            <a:ext cx="5210902" cy="1905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831751-00C1-95FF-786E-1BE0A27D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65200"/>
            <a:ext cx="4639733" cy="37159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497E7A-6722-68D1-E350-9C02370E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897" y="4650200"/>
            <a:ext cx="8082400" cy="14754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4BF6D4-584A-CE2F-7A49-A09E70152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40" y="1275162"/>
            <a:ext cx="5440559" cy="13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Main</a:t>
            </a:r>
            <a:r>
              <a:rPr lang="ko-KR" altLang="en-US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Contributions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799005" y="6407476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48F21-6B2F-4E26-B3D1-F0539D2ECDB4}"/>
              </a:ext>
            </a:extLst>
          </p:cNvPr>
          <p:cNvSpPr txBox="1"/>
          <p:nvPr/>
        </p:nvSpPr>
        <p:spPr>
          <a:xfrm>
            <a:off x="786063" y="1231900"/>
            <a:ext cx="9464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상황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Weak inductive bias</a:t>
            </a:r>
            <a:r>
              <a:rPr lang="ko-KR" altLang="en-US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인해서 </a:t>
            </a:r>
            <a:r>
              <a:rPr lang="en-US" altLang="ko-KR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large-scale training dataset, strong data augmentation, longer training schedul</a:t>
            </a:r>
            <a:r>
              <a:rPr lang="ko-KR" altLang="en-US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필요하다</a:t>
            </a:r>
            <a:r>
              <a:rPr lang="en-US" altLang="ko-KR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Global MSAs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length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제곱에 비례하는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Computational costs</a:t>
            </a:r>
            <a:r>
              <a:rPr lang="ko-KR" altLang="en-US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갖는다</a:t>
            </a:r>
            <a:r>
              <a:rPr lang="en-US" altLang="ko-KR" sz="16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CNNs, MSAs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적절하게 절충한 모델이 거의 없다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7175-DA08-4A3B-BCBA-83B5C3516F44}"/>
              </a:ext>
            </a:extLst>
          </p:cNvPr>
          <p:cNvSpPr txBox="1"/>
          <p:nvPr/>
        </p:nvSpPr>
        <p:spPr>
          <a:xfrm>
            <a:off x="786063" y="3885743"/>
            <a:ext cx="9245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/>
              <a:t>해결 방안 </a:t>
            </a:r>
            <a:r>
              <a:rPr lang="en-US" altLang="ko-KR" sz="2000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Conv, pooling, upsampling layer</a:t>
            </a:r>
            <a:r>
              <a:rPr lang="ko-KR" altLang="en-US"/>
              <a:t>를 적절하게 사용해서 모델이 적절한 </a:t>
            </a:r>
            <a:r>
              <a:rPr lang="en-US" altLang="ko-KR"/>
              <a:t>inductive bias</a:t>
            </a:r>
            <a:r>
              <a:rPr lang="ko-KR" altLang="en-US"/>
              <a:t>를 가지고 효율적인 </a:t>
            </a:r>
            <a:r>
              <a:rPr lang="en-US" altLang="ko-KR"/>
              <a:t>global MSAs</a:t>
            </a:r>
            <a:r>
              <a:rPr lang="ko-KR" altLang="en-US"/>
              <a:t>를 통해 빠르게 학습할 수 있도록 하고 정확도 또한 높였다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Convolutional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Skip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Connection</a:t>
            </a:r>
            <a:r>
              <a:rPr lang="ko-KR" altLang="en-US"/>
              <a:t>을 통해서 </a:t>
            </a:r>
            <a:r>
              <a:rPr lang="en-US" altLang="ko-KR"/>
              <a:t>global features</a:t>
            </a:r>
            <a:r>
              <a:rPr lang="ko-KR" altLang="en-US"/>
              <a:t>와 </a:t>
            </a:r>
            <a:r>
              <a:rPr lang="en-US" altLang="ko-KR"/>
              <a:t>local features</a:t>
            </a:r>
            <a:r>
              <a:rPr lang="ko-KR" altLang="en-US"/>
              <a:t>를 적절히 활용해 </a:t>
            </a:r>
            <a:r>
              <a:rPr lang="en-US" altLang="ko-KR"/>
              <a:t>local features</a:t>
            </a:r>
            <a:r>
              <a:rPr lang="ko-KR" altLang="en-US"/>
              <a:t>를 강화하고 학습의 정확도와 안정성을 높였다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C35E711-F184-412E-88B1-136D6C61D0CF}"/>
              </a:ext>
            </a:extLst>
          </p:cNvPr>
          <p:cNvSpPr/>
          <p:nvPr/>
        </p:nvSpPr>
        <p:spPr>
          <a:xfrm>
            <a:off x="5015564" y="3076427"/>
            <a:ext cx="1005840" cy="777240"/>
          </a:xfrm>
          <a:prstGeom prst="downArrow">
            <a:avLst/>
          </a:prstGeom>
          <a:solidFill>
            <a:schemeClr val="accent1">
              <a:lumMod val="60000"/>
              <a:lumOff val="40000"/>
              <a:alpha val="76863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algn="l"/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 Overview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B1D-5EBB-4ACD-A83E-6AA338A70C28}"/>
              </a:ext>
            </a:extLst>
          </p:cNvPr>
          <p:cNvSpPr txBox="1"/>
          <p:nvPr/>
        </p:nvSpPr>
        <p:spPr>
          <a:xfrm>
            <a:off x="11819467" y="6451979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BAA8E9-1573-131B-B477-7ABC3B27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23" y="1494607"/>
            <a:ext cx="7181355" cy="38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5B12-8AB5-4970-90EE-C8E31FA94E7E}"/>
              </a:ext>
            </a:extLst>
          </p:cNvPr>
          <p:cNvSpPr/>
          <p:nvPr/>
        </p:nvSpPr>
        <p:spPr>
          <a:xfrm>
            <a:off x="234950" y="203200"/>
            <a:ext cx="11722100" cy="7620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Patch Embedding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4EE286-60BE-4A8D-9BFA-B265A811BE12}"/>
              </a:ext>
            </a:extLst>
          </p:cNvPr>
          <p:cNvSpPr/>
          <p:nvPr/>
        </p:nvSpPr>
        <p:spPr>
          <a:xfrm>
            <a:off x="0" y="6108700"/>
            <a:ext cx="12192000" cy="266700"/>
          </a:xfrm>
          <a:prstGeom prst="rect">
            <a:avLst/>
          </a:prstGeom>
          <a:solidFill>
            <a:srgbClr val="336699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A4D1E-4732-41CC-A767-57407714A47F}"/>
              </a:ext>
            </a:extLst>
          </p:cNvPr>
          <p:cNvSpPr txBox="1"/>
          <p:nvPr/>
        </p:nvSpPr>
        <p:spPr>
          <a:xfrm>
            <a:off x="11766973" y="6407476"/>
            <a:ext cx="38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F8EDF-E20E-7954-6EB4-69BFD6D7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965200"/>
            <a:ext cx="70514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9274"/>
      </p:ext>
    </p:extLst>
  </p:cSld>
  <p:clrMapOvr>
    <a:masterClrMapping/>
  </p:clrMapOvr>
</p:sld>
</file>

<file path=ppt/theme/theme1.xml><?xml version="1.0" encoding="utf-8"?>
<a:theme xmlns:a="http://schemas.openxmlformats.org/drawingml/2006/main" name="윤석주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6699">
            <a:alpha val="76863"/>
          </a:srgbClr>
        </a:solidFill>
        <a:ln>
          <a:solidFill>
            <a:schemeClr val="bg1"/>
          </a:solidFill>
        </a:ln>
      </a:spPr>
      <a:bodyPr lIns="216000" rtlCol="0" anchor="ctr" anchorCtr="0"/>
      <a:lstStyle>
        <a:defPPr algn="l">
          <a:defRPr sz="28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윤석주1" id="{69D4B20E-3D8D-4D83-9EEB-F63A74DE4B4B}" vid="{F8127A0C-2771-440B-9F0C-0C10D2AB80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424</Words>
  <Application>Microsoft Office PowerPoint</Application>
  <PresentationFormat>와이드스크린</PresentationFormat>
  <Paragraphs>265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윤석주1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석주</dc:creator>
  <cp:lastModifiedBy>윤 석주</cp:lastModifiedBy>
  <cp:revision>22</cp:revision>
  <dcterms:created xsi:type="dcterms:W3CDTF">2021-12-04T01:30:21Z</dcterms:created>
  <dcterms:modified xsi:type="dcterms:W3CDTF">2022-06-08T19:28:54Z</dcterms:modified>
</cp:coreProperties>
</file>