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71" r:id="rId7"/>
    <p:sldId id="260" r:id="rId8"/>
    <p:sldId id="262" r:id="rId9"/>
    <p:sldId id="263" r:id="rId10"/>
    <p:sldId id="264" r:id="rId11"/>
    <p:sldId id="265" r:id="rId12"/>
    <p:sldId id="273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72E0-E921-874C-883E-71295FC9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93" y="1020432"/>
            <a:ext cx="11518084" cy="90903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effects of covid on the real estate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D89E4-A553-F845-A86D-68B1C130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200" dirty="0"/>
              <a:t>By Alexandru Croitoru,  James Jang,  </a:t>
            </a:r>
            <a:r>
              <a:rPr lang="en-US" sz="1200" dirty="0" err="1"/>
              <a:t>Pinda</a:t>
            </a:r>
            <a:r>
              <a:rPr lang="en-US" sz="1200" dirty="0"/>
              <a:t> Johnson,  Vincent </a:t>
            </a:r>
            <a:r>
              <a:rPr lang="en-US" sz="1200" dirty="0" err="1"/>
              <a:t>Pacilio</a:t>
            </a:r>
            <a:r>
              <a:rPr lang="en-US" sz="1200" dirty="0"/>
              <a:t>, Clark Shu</a:t>
            </a:r>
            <a:endParaRPr lang="en-US" sz="1400" dirty="0"/>
          </a:p>
          <a:p>
            <a:pPr algn="ctr"/>
            <a:r>
              <a:rPr lang="en-US" sz="1400" dirty="0"/>
              <a:t>June 22, 2021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37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F555-2852-F942-9325-367E5B83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Lumber costs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D803E516-2A14-9E4F-923E-58CCD06E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6" y="2066925"/>
            <a:ext cx="7186612" cy="4791075"/>
          </a:xfrm>
        </p:spPr>
      </p:pic>
    </p:spTree>
    <p:extLst>
      <p:ext uri="{BB962C8B-B14F-4D97-AF65-F5344CB8AC3E}">
        <p14:creationId xmlns:p14="http://schemas.microsoft.com/office/powerpoint/2010/main" val="81375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EAC-102F-F449-B0D1-8154E5C7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Housing price predictions: Midwest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8095AF-4453-FD48-B021-6A8D28DFE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2" y="2163631"/>
            <a:ext cx="5993215" cy="34799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B0ED77-E999-704E-B899-417770C19778}"/>
              </a:ext>
            </a:extLst>
          </p:cNvPr>
          <p:cNvSpPr txBox="1"/>
          <p:nvPr/>
        </p:nvSpPr>
        <p:spPr>
          <a:xfrm>
            <a:off x="1004942" y="5832678"/>
            <a:ext cx="103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against actual prices and predicted prices pre 2020 for the Midwest is 3.25%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F2F6C-7CEA-4176-A3A7-41F84DC0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96" y="2163631"/>
            <a:ext cx="5993215" cy="36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5E03-03C8-7642-A7DA-E2557F6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predictions: south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E9021-B0B6-4341-864A-5695B0432FC5}"/>
              </a:ext>
            </a:extLst>
          </p:cNvPr>
          <p:cNvSpPr txBox="1"/>
          <p:nvPr/>
        </p:nvSpPr>
        <p:spPr>
          <a:xfrm>
            <a:off x="1951115" y="5832678"/>
            <a:ext cx="96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against actual prices and predicted prices pre 2020 for the South is 3.87%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AF359-B551-4EF0-9764-023A663C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138362"/>
            <a:ext cx="5536734" cy="348006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7A5D31-F585-4D15-8B9C-C321D9EF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609" y="2138362"/>
            <a:ext cx="5675574" cy="3480063"/>
          </a:xfrm>
        </p:spPr>
      </p:pic>
    </p:spTree>
    <p:extLst>
      <p:ext uri="{BB962C8B-B14F-4D97-AF65-F5344CB8AC3E}">
        <p14:creationId xmlns:p14="http://schemas.microsoft.com/office/powerpoint/2010/main" val="309353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5E03-03C8-7642-A7DA-E2557F6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predictions: WEST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F67003-095D-E74D-A37D-2927FC6B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08" y="2138362"/>
            <a:ext cx="5787392" cy="34800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E9021-B0B6-4341-864A-5695B0432FC5}"/>
              </a:ext>
            </a:extLst>
          </p:cNvPr>
          <p:cNvSpPr txBox="1"/>
          <p:nvPr/>
        </p:nvSpPr>
        <p:spPr>
          <a:xfrm>
            <a:off x="1266153" y="5832678"/>
            <a:ext cx="965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against actual prices and predicted prices pre 2020 for the West is 6.13%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5309C-94C5-4F89-9B9C-796B5D46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67" y="2138362"/>
            <a:ext cx="5968725" cy="3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3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EAC-102F-F449-B0D1-8154E5C7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predictions: northeast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0ED77-E999-704E-B899-417770C19778}"/>
              </a:ext>
            </a:extLst>
          </p:cNvPr>
          <p:cNvSpPr txBox="1"/>
          <p:nvPr/>
        </p:nvSpPr>
        <p:spPr>
          <a:xfrm>
            <a:off x="819777" y="5832678"/>
            <a:ext cx="103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against actual prices and predicted prices pre 2020 for the Northeast is 9.25%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F6B2-6824-4BB5-938F-4845AC1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12" y="2163631"/>
            <a:ext cx="5625196" cy="36690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F3CAE7-7273-4550-8E46-9616170B8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113" y="2163632"/>
            <a:ext cx="5615499" cy="3482159"/>
          </a:xfrm>
        </p:spPr>
      </p:pic>
    </p:spTree>
    <p:extLst>
      <p:ext uri="{BB962C8B-B14F-4D97-AF65-F5344CB8AC3E}">
        <p14:creationId xmlns:p14="http://schemas.microsoft.com/office/powerpoint/2010/main" val="74279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DA6-BA35-1940-B25C-FD0EFA67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85F7-8CB0-0346-AB7E-F96D883A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housing price has surged during pandemic in all regions: Northeast, West, South and Midwest</a:t>
            </a:r>
          </a:p>
          <a:p>
            <a:r>
              <a:rPr lang="en-US" dirty="0"/>
              <a:t>West had the highest pricing level from 2020 onwards, but Northeast increased the most</a:t>
            </a:r>
          </a:p>
          <a:p>
            <a:r>
              <a:rPr lang="en-US" dirty="0"/>
              <a:t>Home Prices showed higher growth in the West and Northeast based on results of our predictive model</a:t>
            </a:r>
          </a:p>
          <a:p>
            <a:r>
              <a:rPr lang="en-US" dirty="0"/>
              <a:t>High housing price growth rate is associated with low mortgage rate</a:t>
            </a:r>
          </a:p>
          <a:p>
            <a:r>
              <a:rPr lang="en-US" dirty="0"/>
              <a:t>Increases in housing price are correlated with low housing supply and high lumber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4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14B-8698-C744-AC93-25F1BCD8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236C-A786-F944-99B2-20727B3F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Region:  The Midwest region has seen the highest increase in America over any other region.</a:t>
            </a:r>
          </a:p>
          <a:p>
            <a:r>
              <a:rPr lang="en-US" dirty="0"/>
              <a:t>Mortgage rate: Investigate the supply and demand of real estate by focusing on mortgage rates. If the mortgage rate is low, then housing prices will increase because of increased demand.</a:t>
            </a:r>
          </a:p>
          <a:p>
            <a:r>
              <a:rPr lang="en-US" dirty="0"/>
              <a:t>Housing supply:  There is a low supply of houses in America that is driving up real estate prices due to people not listing homes and home construction delays.</a:t>
            </a:r>
          </a:p>
          <a:p>
            <a:r>
              <a:rPr lang="en-US" dirty="0"/>
              <a:t>Income:  The pandemic has caused increased disposable income and savings rate in America. Potential home-buyers, having more money, has driven up prices for the real estate market.</a:t>
            </a:r>
          </a:p>
        </p:txBody>
      </p:sp>
    </p:spTree>
    <p:extLst>
      <p:ext uri="{BB962C8B-B14F-4D97-AF65-F5344CB8AC3E}">
        <p14:creationId xmlns:p14="http://schemas.microsoft.com/office/powerpoint/2010/main" val="20630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DFCF-BFA6-C245-847B-71A9F29B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F4A3-0052-5E47-A0F0-C4DEF1BD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</a:t>
            </a:r>
            <a:r>
              <a:rPr lang="en-US" dirty="0" err="1"/>
              <a:t>Quandl</a:t>
            </a:r>
            <a:r>
              <a:rPr lang="en-US" dirty="0"/>
              <a:t>, Freddie Mac, Fred, Zillow datasets</a:t>
            </a:r>
          </a:p>
          <a:p>
            <a:r>
              <a:rPr lang="en-US" dirty="0"/>
              <a:t>Challenges: For income hypothesis, difficult to conclude where individuals are spending money (i.e. Real Estate)</a:t>
            </a:r>
          </a:p>
          <a:p>
            <a:r>
              <a:rPr lang="en-US" dirty="0"/>
              <a:t>Find comprehensive publicly available datasets</a:t>
            </a:r>
          </a:p>
          <a:p>
            <a:r>
              <a:rPr lang="en-US" dirty="0"/>
              <a:t>Aggregate data from all the states properly</a:t>
            </a:r>
          </a:p>
          <a:p>
            <a:r>
              <a:rPr lang="en-US" dirty="0"/>
              <a:t>Create time-series data that align with all data sources</a:t>
            </a:r>
          </a:p>
          <a:p>
            <a:r>
              <a:rPr lang="en-US" dirty="0"/>
              <a:t>Data has Jan-31 set as our date for the pandemic start – this is normalized across our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528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1EEB-417E-2A48-86FD-4525B8D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trend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5B8923F2-0D05-6C43-BFD8-ACA81835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71910" y="2249214"/>
            <a:ext cx="13535820" cy="3727954"/>
          </a:xfrm>
        </p:spPr>
      </p:pic>
    </p:spTree>
    <p:extLst>
      <p:ext uri="{BB962C8B-B14F-4D97-AF65-F5344CB8AC3E}">
        <p14:creationId xmlns:p14="http://schemas.microsoft.com/office/powerpoint/2010/main" val="18714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1758-97DA-834F-BA21-1260EB60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growth rate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28D0566-5640-3747-8A54-B2EC04C77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0821" y="2070538"/>
            <a:ext cx="13493641" cy="3938161"/>
          </a:xfrm>
        </p:spPr>
      </p:pic>
    </p:spTree>
    <p:extLst>
      <p:ext uri="{BB962C8B-B14F-4D97-AF65-F5344CB8AC3E}">
        <p14:creationId xmlns:p14="http://schemas.microsoft.com/office/powerpoint/2010/main" val="378563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AEA3-E014-7141-B7EB-BEF32C4C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rate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D3655DE-4C1C-AF4A-A343-088F9C08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8412" y="2036992"/>
            <a:ext cx="13918122" cy="3270732"/>
          </a:xfrm>
        </p:spPr>
      </p:pic>
    </p:spTree>
    <p:extLst>
      <p:ext uri="{BB962C8B-B14F-4D97-AF65-F5344CB8AC3E}">
        <p14:creationId xmlns:p14="http://schemas.microsoft.com/office/powerpoint/2010/main" val="247124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722-AA6C-C643-9A36-ECE69B3C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mortgage rate and housing index</a:t>
            </a:r>
          </a:p>
        </p:txBody>
      </p:sp>
      <p:pic>
        <p:nvPicPr>
          <p:cNvPr id="5" name="Content Placeholder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BA74889B-BFAD-0C4C-A0E3-83A844501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7688" y="2070538"/>
            <a:ext cx="13116833" cy="3299291"/>
          </a:xfrm>
        </p:spPr>
      </p:pic>
    </p:spTree>
    <p:extLst>
      <p:ext uri="{BB962C8B-B14F-4D97-AF65-F5344CB8AC3E}">
        <p14:creationId xmlns:p14="http://schemas.microsoft.com/office/powerpoint/2010/main" val="5788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7428-0028-A445-A6DA-32394EAB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supply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F12B45B-FFA6-764F-B9E3-F8ACEBEC0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906" y="1871663"/>
            <a:ext cx="7596187" cy="4851268"/>
          </a:xfrm>
        </p:spPr>
      </p:pic>
    </p:spTree>
    <p:extLst>
      <p:ext uri="{BB962C8B-B14F-4D97-AF65-F5344CB8AC3E}">
        <p14:creationId xmlns:p14="http://schemas.microsoft.com/office/powerpoint/2010/main" val="42649381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149</TotalTime>
  <Words>395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The effects of covid on the real estate market</vt:lpstr>
      <vt:lpstr>Key Findings</vt:lpstr>
      <vt:lpstr>Hypothesis</vt:lpstr>
      <vt:lpstr>Data Acquisition</vt:lpstr>
      <vt:lpstr>Housing price trend</vt:lpstr>
      <vt:lpstr>Housing growth rate</vt:lpstr>
      <vt:lpstr>Mortgage rate</vt:lpstr>
      <vt:lpstr>Relationship between mortgage rate and housing index</vt:lpstr>
      <vt:lpstr>Housing supply</vt:lpstr>
      <vt:lpstr>Lumber costs</vt:lpstr>
      <vt:lpstr>Housing price predictions: Midwest</vt:lpstr>
      <vt:lpstr>Housing price predictions: south</vt:lpstr>
      <vt:lpstr>Housing price predictions: WEST</vt:lpstr>
      <vt:lpstr>Housing price predictions: northeast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before and during covid</dc:title>
  <dc:creator>Shu, Guanzhong</dc:creator>
  <cp:lastModifiedBy>Alex Croitoru</cp:lastModifiedBy>
  <cp:revision>16</cp:revision>
  <dcterms:created xsi:type="dcterms:W3CDTF">2021-06-19T15:56:09Z</dcterms:created>
  <dcterms:modified xsi:type="dcterms:W3CDTF">2021-06-22T02:32:08Z</dcterms:modified>
</cp:coreProperties>
</file>