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Manrope" panose="020B0604020202020204" charset="0"/>
      <p:regular r:id="rId23"/>
      <p:bold r:id="rId24"/>
    </p:embeddedFont>
    <p:embeddedFont>
      <p:font typeface="Noto Sans" panose="020B0502040504020204" pitchFamily="34"/>
      <p:regular r:id="rId25"/>
      <p:bold r:id="rId26"/>
      <p:italic r:id="rId27"/>
      <p:boldItalic r:id="rId28"/>
    </p:embeddedFont>
    <p:embeddedFont>
      <p:font typeface="Noto Sans Mono" panose="020B0604020202020204" charset="0"/>
      <p:regular r:id="rId29"/>
      <p:bold r:id="rId30"/>
    </p:embeddedFont>
    <p:embeddedFont>
      <p:font typeface="Red Hat Display" panose="020B0604020202020204" charset="0"/>
      <p:regular r:id="rId31"/>
      <p:bold r:id="rId32"/>
      <p:italic r:id="rId33"/>
      <p:boldItalic r:id="rId34"/>
    </p:embeddedFont>
    <p:embeddedFont>
      <p:font typeface="Red Hat Display SemiBold" panose="020B0604020202020204" charset="0"/>
      <p:regular r:id="rId35"/>
      <p:bold r:id="rId36"/>
      <p:italic r:id="rId37"/>
      <p:boldItalic r:id="rId38"/>
    </p:embeddedFont>
    <p:embeddedFont>
      <p:font typeface="Roboto Mono" panose="00000009000000000000" pitchFamily="49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A251A5-F3AB-4C1A-97CB-83C059EDC0CE}">
  <a:tblStyle styleId="{70A251A5-F3AB-4C1A-97CB-83C059EDC0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007FCC-B915-4A83-A0A7-AA472EBACE4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0a8deabce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“Good morning. I’m Sean Young, and this is my Final Year Project titled </a:t>
            </a:r>
            <a:r>
              <a:rPr lang="en" i="1">
                <a:solidFill>
                  <a:schemeClr val="dk1"/>
                </a:solidFill>
              </a:rPr>
              <a:t>Streamlining Timetable &amp; Student Data Management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project automates how timetables are converted from PDFs into digital calendar formats.”</a:t>
            </a:r>
            <a:endParaRPr/>
          </a:p>
        </p:txBody>
      </p:sp>
      <p:sp>
        <p:nvSpPr>
          <p:cNvPr id="72" name="Google Shape;72;g260a8deabce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66b34ac6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66b34ac6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trained a YOLOv8 model to detect three key elements: the time slot column, the week headers, and the course cells.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lets the system understand where each course appears — even when layouts vary slightly between semesters.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5a15c0ad0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5a15c0ad0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the visual line order is consistent across the timetable, the real issue isn’t disorder — it’s overflow.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Without clustering, OCR might pick up repeated text from all 13 weeks or even mix in holiday rows.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DBSCAN with coordinate filtering, I isolate the correct vertical block — producing one clean, usable course entry.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5a15c0ad0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5a15c0ad0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After extracting and clustering course blocks, I parse them into structured calendar entries.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includes matching the block to a week column, time row, and assigning its day and duration.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a holiday name is detected using fuzzy matching — for example, a noisy OCR result like ‘Depavali’ — it’s flagged and added as a note.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you can see in this JSON, Week 11 includes a note about Deepavali.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not skipped — instead, it informs the user through the interface, allowing them to decide whether to delete or keep it during export.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5a15c0ad0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5a15c0ad0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Here’s how the Streamlit interface works from start to finish.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First, the user uploads their timetable PDF. The system then extracts the layout, text, and clusters the course entries.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Next, they’re shown all detected courses, where they can make changes — fixing OCR mistakes, changing weeks, or removing entries.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Finally, when everything looks right, they can export the full schedule as an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.ics</a:t>
            </a:r>
            <a:r>
              <a:rPr lang="en">
                <a:solidFill>
                  <a:schemeClr val="dk1"/>
                </a:solidFill>
              </a:rPr>
              <a:t> calendar file for Google Calendar or other platforms.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gives the user full control, while automating 80–90% of the process.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5a15c0ad0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5a15c0ad0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screenshot shows the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.ics</a:t>
            </a:r>
            <a:r>
              <a:rPr lang="en">
                <a:solidFill>
                  <a:schemeClr val="dk1"/>
                </a:solidFill>
              </a:rPr>
              <a:t> file from my system successfully imported into Google Calendar.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events appear on the correct days and times, with the course code, group, and venue in the title.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system achieves around 80 to 85 percent extraction accuracy on real NTU timetables.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Users can make final edits in the interface, so they’re never locked into raw OCR output.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I’ve also tested these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.ics</a:t>
            </a:r>
            <a:r>
              <a:rPr lang="en">
                <a:solidFill>
                  <a:schemeClr val="dk1"/>
                </a:solidFill>
              </a:rPr>
              <a:t> files with other platforms like Outlook — they work seamlessly.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5a15c0ad0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5a15c0ad0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Some key challenges included OCR noise and inconsistent layouts.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improved text accuracy using preprocessing and DBSCAN.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Holiday rows were hard to detect, but fuzzy string matching solved that.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shifts were handled using bounding boxes instead of fixed templates.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66b34ac6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66b34ac6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Some key challenges included OCR noise and inconsistent layouts.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improved text accuracy using preprocessing and DBSCAN.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Holiday rows were hard to detect, but fuzzy string matching solved that.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shifts were handled using bounding boxes instead of fixed templates.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66b34ac6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66b34ac6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Some key challenges included OCR noise and inconsistent layouts.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improved text accuracy using preprocessing and DBSCAN.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Holiday rows were hard to detect, but fuzzy string matching solved that.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shifts were handled using bounding boxes instead of fixed templates.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66b34ac6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66b34ac6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Some key challenges included OCR noise and inconsistent layouts.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improved text accuracy using preprocessing and DBSCAN.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Holiday rows were hard to detect, but fuzzy string matching solved that.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shifts were handled using bounding boxes instead of fixed templates.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5a15c0ad0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5a15c0ad0_0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conclude: I built a complete pipeline to convert NTU timetable PDFs into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.ics</a:t>
            </a:r>
            <a:r>
              <a:rPr lang="en">
                <a:solidFill>
                  <a:schemeClr val="dk1"/>
                </a:solidFill>
              </a:rPr>
              <a:t> calendar files.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 combines machine learning, OCR, and a user-friendly interface.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system is already usable — and with more time, it could be extended into a complete all-in-one tool.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Thank you — I’m happy to take your questions.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0a8deabce_2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260a8deabce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0a8deabce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260a8deabce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0a8deabce_2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260a8deabce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4cd1f1e4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4cd1f1e4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“I decided to prioritize the timetable PDF to ICS component first, because it seemed like the most complex part of the entire project.</a:t>
            </a:r>
            <a:br>
              <a:rPr lang="en"/>
            </a:br>
            <a:r>
              <a:rPr lang="en"/>
              <a:t> Although the timetable is visually structured, the way it's encoded in the PDF is very unstructured — and the NTU-specific format adds to the complexity.</a:t>
            </a:r>
            <a:br>
              <a:rPr lang="en"/>
            </a:br>
            <a:r>
              <a:rPr lang="en"/>
              <a:t> I also felt it offered the best opportunity for learning and practical application.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HTML file, on the other hand, is essentially just a table, so extracting it would mostly be a straightforward web-scraping task. It was mainly meant to show which professor teaches which class.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the student list, similar data already exists through NTU Blackboard. And since Excel is easier to parse than PDF, converting to CSV would be less technically demanding.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 I made a clear decision to focus on the timetable system.</a:t>
            </a:r>
            <a:br>
              <a:rPr lang="en"/>
            </a:br>
            <a:r>
              <a:rPr lang="en"/>
              <a:t> If time allowed later, I would explore the other modules — but that wasn’t feasible within this project’s timeline.”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0e0b8e4d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 NTU, teaching staff receive their timetables as PDFs.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These can’t be imported into calendar platforms.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Instead, staff must manually retype every entry — and if the schedule changes, the entire process starts over.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frustrating, inefficient, and error-prone.</a:t>
            </a:r>
            <a:endParaRPr/>
          </a:p>
        </p:txBody>
      </p:sp>
      <p:sp>
        <p:nvSpPr>
          <p:cNvPr id="102" name="Google Shape;102;g260e0b8e4d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5a15c0ad0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5a15c0ad0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a sample from a real NTU timetable.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Although it looks structured to us, it's not actually machine-readable.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course is spread over multiple lines, and special events like holidays are inserted just like regular classes.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layout also shifts slightly between semesters.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it’s not a simple table-extraction task — we need to rebuild structure visually.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5a15c0ad0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5a15c0ad0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My project had four main goals: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Detect the layout of the timetable using a model, extract the course details via OCR, allow users to review and edit data, and finally export a usable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.ics</a:t>
            </a:r>
            <a:r>
              <a:rPr lang="en">
                <a:solidFill>
                  <a:schemeClr val="dk1"/>
                </a:solidFill>
              </a:rPr>
              <a:t> calendar file.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5a15c0ad0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5a15c0ad0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Here’s the full system architecture.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PDF is converted to an image, YOLO detects layout regions, OCR extracts text, and clustering groups stacked lines.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Parsed entries are mapped onto a grid, structured as JSON, and edited through a web UI before exporting to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.ics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5a15c0ad0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5a15c0ad0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trained a YOLOv8 model to detect three key elements: the time slot column, the week headers, and the course cells.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lets the system understand where each course appears — even when layouts vary slightly between semesters.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400000" y="344200"/>
            <a:ext cx="76563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3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57200" y="1293450"/>
            <a:ext cx="8229600" cy="3275700"/>
          </a:xfrm>
          <a:prstGeom prst="rect">
            <a:avLst/>
          </a:prstGeom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solidFill>
                  <a:schemeClr val="dk1"/>
                </a:solidFill>
              </a:defRPr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solidFill>
                  <a:schemeClr val="dk1"/>
                </a:solidFill>
              </a:defRPr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spcFirstLastPara="1" wrap="square" lIns="45725" tIns="22850" rIns="45725" bIns="2285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457200" y="1424500"/>
            <a:ext cx="3960300" cy="2142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4000" b="1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457200" y="3567100"/>
            <a:ext cx="2285400" cy="540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1pPr>
            <a:lvl2pPr lvl="1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ubTitle" idx="2"/>
          </p:nvPr>
        </p:nvSpPr>
        <p:spPr>
          <a:xfrm>
            <a:off x="2987025" y="3567100"/>
            <a:ext cx="2285400" cy="540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1pPr>
            <a:lvl2pPr lvl="1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2pPr>
            <a:lvl3pPr lvl="2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4pPr>
            <a:lvl5pPr lvl="4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5pPr>
            <a:lvl6pPr lvl="5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6pPr>
            <a:lvl7pPr lvl="6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7pPr>
            <a:lvl8pPr lvl="7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8pPr>
            <a:lvl9pPr lvl="8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61050" y="1500450"/>
            <a:ext cx="3960300" cy="2142600"/>
          </a:xfrm>
          <a:prstGeom prst="rect">
            <a:avLst/>
          </a:prstGeom>
        </p:spPr>
        <p:txBody>
          <a:bodyPr spcFirstLastPara="1" wrap="square" lIns="45725" tIns="22850" rIns="45725" bIns="22850" anchor="ctr" anchorCtr="0">
            <a:norm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None/>
              <a:defRPr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None/>
              <a:defRPr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None/>
              <a:defRPr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None/>
              <a:defRPr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None/>
              <a:defRPr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None/>
              <a:defRPr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None/>
              <a:defRPr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400000" y="344200"/>
            <a:ext cx="76563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nrope"/>
              <a:buNone/>
              <a:defRPr sz="220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rope"/>
              <a:buNone/>
              <a:defRPr sz="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rope"/>
              <a:buNone/>
              <a:defRPr sz="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rope"/>
              <a:buNone/>
              <a:defRPr sz="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rope"/>
              <a:buNone/>
              <a:defRPr sz="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rope"/>
              <a:buNone/>
              <a:defRPr sz="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rope"/>
              <a:buNone/>
              <a:defRPr sz="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rope"/>
              <a:buNone/>
              <a:defRPr sz="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nrope"/>
              <a:buNone/>
              <a:defRPr sz="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400000" y="1148850"/>
            <a:ext cx="5380800" cy="22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04800" algn="l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anrope"/>
              <a:buChar char="•"/>
              <a:defRPr sz="120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–"/>
              <a:defRPr sz="120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175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•"/>
              <a:defRPr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–"/>
              <a:defRPr sz="120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»"/>
              <a:defRPr sz="120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•"/>
              <a:defRPr sz="120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•"/>
              <a:defRPr sz="120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•"/>
              <a:defRPr sz="120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•"/>
              <a:defRPr sz="120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400000" y="344200"/>
            <a:ext cx="76563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"/>
              <a:buNone/>
              <a:defRPr sz="220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"/>
              <a:buNone/>
              <a:defRPr sz="9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"/>
              <a:buNone/>
              <a:defRPr sz="9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"/>
              <a:buNone/>
              <a:defRPr sz="9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"/>
              <a:buNone/>
              <a:defRPr sz="9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"/>
              <a:buNone/>
              <a:defRPr sz="9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"/>
              <a:buNone/>
              <a:defRPr sz="9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"/>
              <a:buNone/>
              <a:defRPr sz="9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"/>
              <a:buNone/>
              <a:defRPr sz="9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1"/>
          </p:nvPr>
        </p:nvSpPr>
        <p:spPr>
          <a:xfrm>
            <a:off x="400000" y="1148850"/>
            <a:ext cx="5380800" cy="35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>
            <a:lvl1pPr marL="457200" marR="0" lvl="0" indent="-29845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Mono"/>
              <a:buChar char="•"/>
              <a:defRPr sz="1100" i="0" u="none" strike="noStrike" cap="none">
                <a:solidFill>
                  <a:schemeClr val="dk2"/>
                </a:solidFill>
                <a:latin typeface="Noto Sans Mono"/>
                <a:ea typeface="Noto Sans Mono"/>
                <a:cs typeface="Noto Sans Mono"/>
                <a:sym typeface="Noto Sans Mono"/>
              </a:defRPr>
            </a:lvl1pPr>
            <a:lvl2pPr marL="914400" marR="0" lvl="1" indent="-29845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Mono"/>
              <a:buChar char="–"/>
              <a:defRPr sz="1100" i="0" u="none" strike="noStrike" cap="none">
                <a:solidFill>
                  <a:schemeClr val="dk2"/>
                </a:solidFill>
                <a:latin typeface="Noto Sans Mono"/>
                <a:ea typeface="Noto Sans Mono"/>
                <a:cs typeface="Noto Sans Mono"/>
                <a:sym typeface="Noto Sans Mono"/>
              </a:defRPr>
            </a:lvl2pPr>
            <a:lvl3pPr marL="1371600" marR="0" lvl="2" indent="-29845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Mono"/>
              <a:buChar char="•"/>
              <a:defRPr sz="1100" i="0" u="none" strike="noStrike" cap="none">
                <a:solidFill>
                  <a:schemeClr val="dk2"/>
                </a:solidFill>
                <a:latin typeface="Noto Sans Mono"/>
                <a:ea typeface="Noto Sans Mono"/>
                <a:cs typeface="Noto Sans Mono"/>
                <a:sym typeface="Noto Sans Mono"/>
              </a:defRPr>
            </a:lvl3pPr>
            <a:lvl4pPr marL="1828800" marR="0" lvl="3" indent="-29845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Mono"/>
              <a:buChar char="–"/>
              <a:defRPr sz="1100" i="0" u="none" strike="noStrike" cap="none">
                <a:solidFill>
                  <a:schemeClr val="dk2"/>
                </a:solidFill>
                <a:latin typeface="Noto Sans Mono"/>
                <a:ea typeface="Noto Sans Mono"/>
                <a:cs typeface="Noto Sans Mono"/>
                <a:sym typeface="Noto Sans Mono"/>
              </a:defRPr>
            </a:lvl4pPr>
            <a:lvl5pPr marL="2286000" marR="0" lvl="4" indent="-29845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Mono"/>
              <a:buChar char="»"/>
              <a:defRPr sz="1100" i="0" u="none" strike="noStrike" cap="none">
                <a:solidFill>
                  <a:schemeClr val="dk2"/>
                </a:solidFill>
                <a:latin typeface="Noto Sans Mono"/>
                <a:ea typeface="Noto Sans Mono"/>
                <a:cs typeface="Noto Sans Mono"/>
                <a:sym typeface="Noto Sans Mono"/>
              </a:defRPr>
            </a:lvl5pPr>
            <a:lvl6pPr marL="2743200" marR="0" lvl="5" indent="-29845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Mono"/>
              <a:buChar char="•"/>
              <a:defRPr sz="1100" i="0" u="none" strike="noStrike" cap="none">
                <a:solidFill>
                  <a:schemeClr val="dk2"/>
                </a:solidFill>
                <a:latin typeface="Noto Sans Mono"/>
                <a:ea typeface="Noto Sans Mono"/>
                <a:cs typeface="Noto Sans Mono"/>
                <a:sym typeface="Noto Sans Mono"/>
              </a:defRPr>
            </a:lvl6pPr>
            <a:lvl7pPr marL="3200400" marR="0" lvl="6" indent="-29845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Mono"/>
              <a:buChar char="•"/>
              <a:defRPr sz="1100" i="0" u="none" strike="noStrike" cap="none">
                <a:solidFill>
                  <a:schemeClr val="dk2"/>
                </a:solidFill>
                <a:latin typeface="Noto Sans Mono"/>
                <a:ea typeface="Noto Sans Mono"/>
                <a:cs typeface="Noto Sans Mono"/>
                <a:sym typeface="Noto Sans Mono"/>
              </a:defRPr>
            </a:lvl7pPr>
            <a:lvl8pPr marL="3657600" marR="0" lvl="7" indent="-29845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Mono"/>
              <a:buChar char="•"/>
              <a:defRPr sz="1100" i="0" u="none" strike="noStrike" cap="none">
                <a:solidFill>
                  <a:schemeClr val="dk2"/>
                </a:solidFill>
                <a:latin typeface="Noto Sans Mono"/>
                <a:ea typeface="Noto Sans Mono"/>
                <a:cs typeface="Noto Sans Mono"/>
                <a:sym typeface="Noto Sans Mono"/>
              </a:defRPr>
            </a:lvl8pPr>
            <a:lvl9pPr marL="4114800" marR="0" lvl="8" indent="-298450" algn="l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Noto Sans Mono"/>
              <a:buChar char="•"/>
              <a:defRPr sz="1100" i="0" u="none" strike="noStrike" cap="none">
                <a:solidFill>
                  <a:schemeClr val="dk2"/>
                </a:solidFill>
                <a:latin typeface="Noto Sans Mono"/>
                <a:ea typeface="Noto Sans Mono"/>
                <a:cs typeface="Noto Sans Mono"/>
                <a:sym typeface="Noto San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400000" y="344200"/>
            <a:ext cx="76563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00000" y="344200"/>
            <a:ext cx="76563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400000" y="344200"/>
            <a:ext cx="76563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0000" y="344200"/>
            <a:ext cx="76563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"/>
              <a:buNone/>
              <a:defRPr sz="220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"/>
              <a:buNone/>
              <a:defRPr sz="9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"/>
              <a:buNone/>
              <a:defRPr sz="9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"/>
              <a:buNone/>
              <a:defRPr sz="9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"/>
              <a:buNone/>
              <a:defRPr sz="9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"/>
              <a:buNone/>
              <a:defRPr sz="9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"/>
              <a:buNone/>
              <a:defRPr sz="9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"/>
              <a:buNone/>
              <a:defRPr sz="9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"/>
              <a:buNone/>
              <a:defRPr sz="9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0000" y="1148850"/>
            <a:ext cx="5380800" cy="22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ono"/>
              <a:buChar char="•"/>
              <a:defRPr i="0" u="none" strike="noStrike" cap="none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ono"/>
              <a:buChar char="–"/>
              <a:defRPr i="0" u="none" strike="noStrike" cap="none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defRPr>
            </a:lvl2pPr>
            <a:lvl3pPr marL="1371600" marR="0" lvl="2" indent="-3175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ono"/>
              <a:buChar char="•"/>
              <a:defRPr i="0" u="none" strike="noStrike" cap="none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defRPr>
            </a:lvl3pPr>
            <a:lvl4pPr marL="1828800" marR="0" lvl="3" indent="-3175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ono"/>
              <a:buChar char="–"/>
              <a:defRPr i="0" u="none" strike="noStrike" cap="none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defRPr>
            </a:lvl4pPr>
            <a:lvl5pPr marL="2286000" marR="0" lvl="4" indent="-3175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ono"/>
              <a:buChar char="»"/>
              <a:defRPr i="0" u="none" strike="noStrike" cap="none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defRPr>
            </a:lvl5pPr>
            <a:lvl6pPr marL="2743200" marR="0" lvl="5" indent="-3175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ono"/>
              <a:buChar char="•"/>
              <a:defRPr i="0" u="none" strike="noStrike" cap="none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defRPr>
            </a:lvl6pPr>
            <a:lvl7pPr marL="3200400" marR="0" lvl="6" indent="-3175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ono"/>
              <a:buChar char="•"/>
              <a:defRPr i="0" u="none" strike="noStrike" cap="none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defRPr>
            </a:lvl7pPr>
            <a:lvl8pPr marL="3657600" marR="0" lvl="7" indent="-3175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ono"/>
              <a:buChar char="•"/>
              <a:defRPr i="0" u="none" strike="noStrike" cap="none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defRPr>
            </a:lvl8pPr>
            <a:lvl9pPr marL="4114800" marR="0" lvl="8" indent="-3175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Mono"/>
              <a:buChar char="•"/>
              <a:defRPr i="0" u="none" strike="noStrike" cap="none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1424500"/>
            <a:ext cx="5804400" cy="2142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Streamlining Timetable &amp; Student Data Management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"/>
          </p:nvPr>
        </p:nvSpPr>
        <p:spPr>
          <a:xfrm>
            <a:off x="457200" y="3567100"/>
            <a:ext cx="3103200" cy="540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dirty="0"/>
              <a:t>Nanyang Technological University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dirty="0"/>
              <a:t>Supervisor: A/P Ling Keck Voon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2"/>
          </p:nvPr>
        </p:nvSpPr>
        <p:spPr>
          <a:xfrm>
            <a:off x="3825225" y="3567100"/>
            <a:ext cx="3103200" cy="540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Presenter: Sean Young Song Jie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Date: 14 May 2025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400000" y="344200"/>
            <a:ext cx="7656300" cy="571500"/>
          </a:xfrm>
          <a:prstGeom prst="rect">
            <a:avLst/>
          </a:prstGeom>
        </p:spPr>
        <p:txBody>
          <a:bodyPr spcFirstLastPara="1" wrap="square" lIns="45725" tIns="22850" rIns="45725" bIns="2285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Detection (YOLOv8)</a:t>
            </a:r>
            <a:endParaRPr/>
          </a:p>
        </p:txBody>
      </p:sp>
      <p:pic>
        <p:nvPicPr>
          <p:cNvPr id="164" name="Google Shape;164;p24" title="refined_debug.png"/>
          <p:cNvPicPr preferRelativeResize="0"/>
          <p:nvPr/>
        </p:nvPicPr>
        <p:blipFill rotWithShape="1">
          <a:blip r:embed="rId3">
            <a:alphaModFix/>
          </a:blip>
          <a:srcRect l="4750" t="4376" r="4931" b="5378"/>
          <a:stretch/>
        </p:blipFill>
        <p:spPr>
          <a:xfrm>
            <a:off x="5560600" y="1087475"/>
            <a:ext cx="2738748" cy="3540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 title="page_5.png"/>
          <p:cNvPicPr preferRelativeResize="0"/>
          <p:nvPr/>
        </p:nvPicPr>
        <p:blipFill rotWithShape="1">
          <a:blip r:embed="rId4">
            <a:alphaModFix/>
          </a:blip>
          <a:srcRect l="4317" t="4376" r="5364" b="5378"/>
          <a:stretch/>
        </p:blipFill>
        <p:spPr>
          <a:xfrm>
            <a:off x="1164975" y="1087475"/>
            <a:ext cx="2738748" cy="35403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4"/>
          <p:cNvCxnSpPr>
            <a:stCxn id="165" idx="3"/>
            <a:endCxn id="164" idx="1"/>
          </p:cNvCxnSpPr>
          <p:nvPr/>
        </p:nvCxnSpPr>
        <p:spPr>
          <a:xfrm>
            <a:off x="3903723" y="2857651"/>
            <a:ext cx="1656900" cy="0"/>
          </a:xfrm>
          <a:prstGeom prst="straightConnector1">
            <a:avLst/>
          </a:prstGeom>
          <a:noFill/>
          <a:ln w="28575" cap="flat" cmpd="sng">
            <a:solidFill>
              <a:srgbClr val="D9312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24"/>
          <p:cNvSpPr txBox="1"/>
          <p:nvPr/>
        </p:nvSpPr>
        <p:spPr>
          <a:xfrm>
            <a:off x="1164975" y="4627825"/>
            <a:ext cx="649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rPr>
              <a:t>Fig 4. NTU Sample Timetable with bounding boxes</a:t>
            </a:r>
            <a:endParaRPr dirty="0">
              <a:solidFill>
                <a:schemeClr val="dk1"/>
              </a:solidFill>
              <a:latin typeface="Noto Sans Mono"/>
              <a:ea typeface="Noto Sans Mono"/>
              <a:cs typeface="Noto Sans Mono"/>
              <a:sym typeface="Noto Sans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400000" y="344200"/>
            <a:ext cx="7656300" cy="571500"/>
          </a:xfrm>
          <a:prstGeom prst="rect">
            <a:avLst/>
          </a:prstGeom>
        </p:spPr>
        <p:txBody>
          <a:bodyPr spcFirstLastPara="1" wrap="square" lIns="45725" tIns="22850" rIns="45725" bIns="2285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OCR and Clustering</a:t>
            </a:r>
            <a:endParaRPr/>
          </a:p>
        </p:txBody>
      </p:sp>
      <p:graphicFrame>
        <p:nvGraphicFramePr>
          <p:cNvPr id="173" name="Google Shape;173;p25"/>
          <p:cNvGraphicFramePr/>
          <p:nvPr/>
        </p:nvGraphicFramePr>
        <p:xfrm>
          <a:off x="1384475" y="1230675"/>
          <a:ext cx="6375050" cy="2702026"/>
        </p:xfrm>
        <a:graphic>
          <a:graphicData uri="http://schemas.openxmlformats.org/drawingml/2006/table">
            <a:tbl>
              <a:tblPr>
                <a:noFill/>
                <a:tableStyleId>{22007FCC-B915-4A83-A0A7-AA472EBACE48}</a:tableStyleId>
              </a:tblPr>
              <a:tblGrid>
                <a:gridCol w="332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Unrestricted OCR Output</a:t>
                      </a:r>
                      <a:endParaRPr b="1">
                        <a:solidFill>
                          <a:srgbClr val="FFFFFF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Clustering Output</a:t>
                      </a:r>
                      <a:endParaRPr b="1">
                        <a:solidFill>
                          <a:srgbClr val="FFFFFF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Multiple repeated lines: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Deepavali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EG1001 (x13)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TR+91 (x13)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PT05 (x13)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One tight group: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EG1001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TR+91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PT05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❌ Mixed content from multiple weeks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❌ Holiday mixed in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✔️ Tight grouping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✔️ Isolate single course entry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✔️ DBSCAN + week bounding box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400000" y="344200"/>
            <a:ext cx="7656300" cy="571500"/>
          </a:xfrm>
          <a:prstGeom prst="rect">
            <a:avLst/>
          </a:prstGeom>
        </p:spPr>
        <p:txBody>
          <a:bodyPr spcFirstLastPara="1" wrap="square" lIns="45725" tIns="22850" rIns="45725" bIns="2285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Parsing</a:t>
            </a:r>
            <a:endParaRPr/>
          </a:p>
        </p:txBody>
      </p:sp>
      <p:graphicFrame>
        <p:nvGraphicFramePr>
          <p:cNvPr id="179" name="Google Shape;179;p26"/>
          <p:cNvGraphicFramePr/>
          <p:nvPr/>
        </p:nvGraphicFramePr>
        <p:xfrm>
          <a:off x="818350" y="1074600"/>
          <a:ext cx="7507300" cy="2926020"/>
        </p:xfrm>
        <a:graphic>
          <a:graphicData uri="http://schemas.openxmlformats.org/drawingml/2006/table">
            <a:tbl>
              <a:tblPr>
                <a:noFill/>
                <a:tableStyleId>{70A251A5-F3AB-4C1A-97CB-83C059EDC0CE}</a:tableStyleId>
              </a:tblPr>
              <a:tblGrid>
                <a:gridCol w="375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JSON sample</a:t>
                      </a:r>
                      <a:endParaRPr b="1">
                        <a:solidFill>
                          <a:srgbClr val="FFFFFF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Explanation</a:t>
                      </a:r>
                      <a:endParaRPr b="1">
                        <a:solidFill>
                          <a:srgbClr val="FFFFFF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{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  "courseCode": "EG1001",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  "group": "PT05",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  "location": "TR+91",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  "weeks": ["2", "3", "5"],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  "time": "19:30–21:30",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  "day": "Monday",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  "startDate": "08 Aug 22",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  "note": "Deepavali on Week 11"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}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✔️ Week, day, and time are inferred from cell location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✔️ Holidays detected via fuzzy match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✔️ Notes are stored inside the JSON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✔️ Nothing is skipped automatically — user sees warning and decides in UI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400000" y="344200"/>
            <a:ext cx="7656300" cy="571500"/>
          </a:xfrm>
          <a:prstGeom prst="rect">
            <a:avLst/>
          </a:prstGeom>
        </p:spPr>
        <p:txBody>
          <a:bodyPr spcFirstLastPara="1" wrap="square" lIns="45725" tIns="22850" rIns="45725" bIns="2285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 UI</a:t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00" y="987438"/>
            <a:ext cx="3721275" cy="1854100"/>
          </a:xfrm>
          <a:prstGeom prst="rect">
            <a:avLst/>
          </a:prstGeom>
          <a:noFill/>
          <a:ln w="9525" cap="flat" cmpd="sng">
            <a:solidFill>
              <a:srgbClr val="D9312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650" y="704425"/>
            <a:ext cx="3781025" cy="2527326"/>
          </a:xfrm>
          <a:prstGeom prst="rect">
            <a:avLst/>
          </a:prstGeom>
          <a:noFill/>
          <a:ln w="9525" cap="flat" cmpd="sng">
            <a:solidFill>
              <a:srgbClr val="D93125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4700" y="3627025"/>
            <a:ext cx="2601986" cy="852375"/>
          </a:xfrm>
          <a:prstGeom prst="rect">
            <a:avLst/>
          </a:prstGeom>
          <a:noFill/>
          <a:ln w="9525" cap="flat" cmpd="sng">
            <a:solidFill>
              <a:srgbClr val="D9312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8" name="Google Shape;188;p27"/>
          <p:cNvSpPr txBox="1"/>
          <p:nvPr/>
        </p:nvSpPr>
        <p:spPr>
          <a:xfrm>
            <a:off x="446985" y="2841538"/>
            <a:ext cx="372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rPr>
              <a:t>Fig 5. Upload NTU timetable PDF and run extraction</a:t>
            </a:r>
            <a:endParaRPr sz="1200" dirty="0">
              <a:solidFill>
                <a:schemeClr val="dk1"/>
              </a:solidFill>
              <a:latin typeface="Noto Sans Mono"/>
              <a:ea typeface="Noto Sans Mono"/>
              <a:cs typeface="Noto Sans Mono"/>
              <a:sym typeface="Noto Sans Mono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4626110" y="3231738"/>
            <a:ext cx="372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rPr>
              <a:t>Fig 6. Review and fix course blocks: group, venue, weeks, holiday note</a:t>
            </a:r>
            <a:endParaRPr sz="1200" dirty="0">
              <a:solidFill>
                <a:schemeClr val="dk1"/>
              </a:solidFill>
              <a:latin typeface="Noto Sans Mono"/>
              <a:ea typeface="Noto Sans Mono"/>
              <a:cs typeface="Noto Sans Mono"/>
              <a:sym typeface="Noto Sans Mono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1582510" y="4479388"/>
            <a:ext cx="372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rPr>
              <a:t>Fig 7. Download `.ics` calendar file</a:t>
            </a:r>
            <a:endParaRPr sz="1200" dirty="0">
              <a:solidFill>
                <a:schemeClr val="dk1"/>
              </a:solidFill>
              <a:latin typeface="Noto Sans Mono"/>
              <a:ea typeface="Noto Sans Mono"/>
              <a:cs typeface="Noto Sans Mono"/>
              <a:sym typeface="Noto Sans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>
            <a:spLocks noGrp="1"/>
          </p:cNvSpPr>
          <p:nvPr>
            <p:ph type="title"/>
          </p:nvPr>
        </p:nvSpPr>
        <p:spPr>
          <a:xfrm>
            <a:off x="400000" y="344200"/>
            <a:ext cx="7656300" cy="571500"/>
          </a:xfrm>
          <a:prstGeom prst="rect">
            <a:avLst/>
          </a:prstGeom>
        </p:spPr>
        <p:txBody>
          <a:bodyPr spcFirstLastPara="1" wrap="square" lIns="45725" tIns="22850" rIns="45725" bIns="2285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422" y="344200"/>
            <a:ext cx="6289776" cy="302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988" y="1044808"/>
            <a:ext cx="3173013" cy="2597825"/>
          </a:xfrm>
          <a:prstGeom prst="rect">
            <a:avLst/>
          </a:prstGeom>
          <a:noFill/>
          <a:ln w="9525" cap="flat" cmpd="sng">
            <a:solidFill>
              <a:srgbClr val="D9312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8" name="Google Shape;198;p28"/>
          <p:cNvSpPr txBox="1"/>
          <p:nvPr/>
        </p:nvSpPr>
        <p:spPr>
          <a:xfrm>
            <a:off x="3168750" y="3857275"/>
            <a:ext cx="5862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rPr>
              <a:t>✔️ Successfully imported into Outlook Calendar</a:t>
            </a:r>
            <a:endParaRPr>
              <a:solidFill>
                <a:schemeClr val="dk1"/>
              </a:solidFill>
              <a:latin typeface="Noto Sans Mono"/>
              <a:ea typeface="Noto Sans Mono"/>
              <a:cs typeface="Noto Sans Mono"/>
              <a:sym typeface="Noto Sa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rPr>
              <a:t>✔️ Events match expected time slots</a:t>
            </a:r>
            <a:endParaRPr>
              <a:solidFill>
                <a:schemeClr val="dk1"/>
              </a:solidFill>
              <a:latin typeface="Noto Sans Mono"/>
              <a:ea typeface="Noto Sans Mono"/>
              <a:cs typeface="Noto Sans Mono"/>
              <a:sym typeface="Noto Sa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rPr>
              <a:t>✔️ Output usable by real users</a:t>
            </a:r>
            <a:endParaRPr>
              <a:solidFill>
                <a:schemeClr val="dk1"/>
              </a:solidFill>
              <a:latin typeface="Noto Sans Mono"/>
              <a:ea typeface="Noto Sans Mono"/>
              <a:cs typeface="Noto Sans Mono"/>
              <a:sym typeface="Noto San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Noto Sans Mono"/>
              <a:ea typeface="Noto Sans Mono"/>
              <a:cs typeface="Noto Sans Mono"/>
              <a:sym typeface="Noto Sans Mono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0326" y="402450"/>
            <a:ext cx="4178441" cy="30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000" y="1044800"/>
            <a:ext cx="4338800" cy="2315525"/>
          </a:xfrm>
          <a:prstGeom prst="rect">
            <a:avLst/>
          </a:prstGeom>
          <a:noFill/>
          <a:ln w="9525" cap="flat" cmpd="sng">
            <a:solidFill>
              <a:srgbClr val="D9312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1" name="Google Shape;201;p28"/>
          <p:cNvSpPr txBox="1"/>
          <p:nvPr/>
        </p:nvSpPr>
        <p:spPr>
          <a:xfrm>
            <a:off x="3573000" y="3360325"/>
            <a:ext cx="4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rPr>
              <a:t>Fig 8. Snippet 1 of imported module</a:t>
            </a:r>
            <a:endParaRPr dirty="0">
              <a:solidFill>
                <a:schemeClr val="dk1"/>
              </a:solidFill>
              <a:latin typeface="Noto Sans Mono"/>
              <a:ea typeface="Noto Sans Mono"/>
              <a:cs typeface="Noto Sans Mono"/>
              <a:sym typeface="Noto Sans Mono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3690175" y="3408700"/>
            <a:ext cx="4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rPr>
              <a:t>Fig 9. Snippet 2 of imported module</a:t>
            </a:r>
            <a:endParaRPr dirty="0">
              <a:solidFill>
                <a:schemeClr val="dk1"/>
              </a:solidFill>
              <a:latin typeface="Noto Sans Mono"/>
              <a:ea typeface="Noto Sans Mono"/>
              <a:cs typeface="Noto Sans Mono"/>
              <a:sym typeface="Noto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400000" y="344200"/>
            <a:ext cx="7656300" cy="571500"/>
          </a:xfrm>
          <a:prstGeom prst="rect">
            <a:avLst/>
          </a:prstGeom>
        </p:spPr>
        <p:txBody>
          <a:bodyPr spcFirstLastPara="1" wrap="square" lIns="45725" tIns="22850" rIns="45725" bIns="2285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Fixes</a:t>
            </a:r>
            <a:endParaRPr/>
          </a:p>
        </p:txBody>
      </p:sp>
      <p:graphicFrame>
        <p:nvGraphicFramePr>
          <p:cNvPr id="208" name="Google Shape;208;p29"/>
          <p:cNvGraphicFramePr/>
          <p:nvPr/>
        </p:nvGraphicFramePr>
        <p:xfrm>
          <a:off x="952500" y="126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{70A251A5-F3AB-4C1A-97CB-83C059EDC0CE}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🔧 Challenge</a:t>
                      </a:r>
                      <a:endParaRPr b="1">
                        <a:solidFill>
                          <a:srgbClr val="FFFFFF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✅ Solution</a:t>
                      </a:r>
                      <a:endParaRPr b="1">
                        <a:solidFill>
                          <a:srgbClr val="FFFFFF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1. OCR misreads 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(eg., EG1001 → EGI0O1)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Left to the user to verify and fix manually in the UI.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2. Holiday text inflates course block to 4–5 lines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Fuzzy match checks the first 1–2 lines.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If a holiday is detected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Red Hat Display SemiBold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saved to “note”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The remaining 3 lines are parsed as a normal course block.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3. OCR reads duplicate content line by line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Used DBSCAN on spatially sliced week bounding boxes to isolate stacked text per week.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400000" y="344200"/>
            <a:ext cx="7656300" cy="571500"/>
          </a:xfrm>
          <a:prstGeom prst="rect">
            <a:avLst/>
          </a:prstGeom>
        </p:spPr>
        <p:txBody>
          <a:bodyPr spcFirstLastPara="1" wrap="square" lIns="45725" tIns="22850" rIns="45725" bIns="2285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Fixes</a:t>
            </a:r>
            <a:endParaRPr/>
          </a:p>
        </p:txBody>
      </p:sp>
      <p:graphicFrame>
        <p:nvGraphicFramePr>
          <p:cNvPr id="214" name="Google Shape;214;p30"/>
          <p:cNvGraphicFramePr/>
          <p:nvPr/>
        </p:nvGraphicFramePr>
        <p:xfrm>
          <a:off x="952500" y="126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{70A251A5-F3AB-4C1A-97CB-83C059EDC0CE}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🔧 Challenge</a:t>
                      </a:r>
                      <a:endParaRPr b="1">
                        <a:solidFill>
                          <a:srgbClr val="FFFFFF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✅ Solution</a:t>
                      </a:r>
                      <a:endParaRPr b="1">
                        <a:solidFill>
                          <a:srgbClr val="FFFFFF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4. Layout spacing varies between timetables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Using a custom-trained YOLOv8 model. The model handles variation in size, padding, and spacing.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5. Day and Date bounding boxes removed from training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Removed to reduce noise. 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Red Hat Display SemiBold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Day is inferred from the page index. 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Red Hat Display SemiBold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Date row is extracted in post-processing.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6. Recess Week sorting issue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Recess is retained in weeks and sorted using a custom key (7.5) so it falls logically between Weeks 7 and 8.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>
            <a:spLocks noGrp="1"/>
          </p:cNvSpPr>
          <p:nvPr>
            <p:ph type="title"/>
          </p:nvPr>
        </p:nvSpPr>
        <p:spPr>
          <a:xfrm>
            <a:off x="400000" y="344200"/>
            <a:ext cx="7656300" cy="571500"/>
          </a:xfrm>
          <a:prstGeom prst="rect">
            <a:avLst/>
          </a:prstGeom>
        </p:spPr>
        <p:txBody>
          <a:bodyPr spcFirstLastPara="1" wrap="square" lIns="45725" tIns="22850" rIns="45725" bIns="2285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Fixes</a:t>
            </a:r>
            <a:endParaRPr/>
          </a:p>
        </p:txBody>
      </p:sp>
      <p:graphicFrame>
        <p:nvGraphicFramePr>
          <p:cNvPr id="220" name="Google Shape;220;p31"/>
          <p:cNvGraphicFramePr/>
          <p:nvPr/>
        </p:nvGraphicFramePr>
        <p:xfrm>
          <a:off x="952500" y="126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{70A251A5-F3AB-4C1A-97CB-83C059EDC0CE}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🔧 Challenge</a:t>
                      </a:r>
                      <a:endParaRPr b="1">
                        <a:solidFill>
                          <a:srgbClr val="FFFFFF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✅ Solution</a:t>
                      </a:r>
                      <a:endParaRPr b="1">
                        <a:solidFill>
                          <a:srgbClr val="FFFFFF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7. Duplicate course blocks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After parsing, duplicates are merged based on course, group, time, and day. Weeks are combined into a list.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8. Start and End time can’t be accurately derived from visual grid due to 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Red Hat Display SemiBold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center-alignment 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Red Hat Display SemiBold"/>
                        <a:buChar char="●"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merged blank cells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The system approximates time using bounding box Y-positions, but UI allows user correction if needed.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9. ICS recurrence rule unsupported by library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Injected a manual </a:t>
                      </a:r>
                      <a:r>
                        <a:rPr lang="en">
                          <a:solidFill>
                            <a:srgbClr val="FFFFFF"/>
                          </a:solidFill>
                          <a:highlight>
                            <a:srgbClr val="9E9E9E"/>
                          </a:highlight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RRULE:FREQ=WEEKLY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 line into the ICS extra field to simulate recurrence.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400000" y="344200"/>
            <a:ext cx="7656300" cy="571500"/>
          </a:xfrm>
          <a:prstGeom prst="rect">
            <a:avLst/>
          </a:prstGeom>
        </p:spPr>
        <p:txBody>
          <a:bodyPr spcFirstLastPara="1" wrap="square" lIns="45725" tIns="22850" rIns="45725" bIns="2285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Fixes</a:t>
            </a:r>
            <a:endParaRPr/>
          </a:p>
        </p:txBody>
      </p:sp>
      <p:graphicFrame>
        <p:nvGraphicFramePr>
          <p:cNvPr id="226" name="Google Shape;226;p32"/>
          <p:cNvGraphicFramePr/>
          <p:nvPr/>
        </p:nvGraphicFramePr>
        <p:xfrm>
          <a:off x="952500" y="126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{70A251A5-F3AB-4C1A-97CB-83C059EDC0CE}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🔧 Challenge</a:t>
                      </a:r>
                      <a:endParaRPr b="1">
                        <a:solidFill>
                          <a:srgbClr val="FFFFFF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✅ Solution</a:t>
                      </a:r>
                      <a:endParaRPr b="1">
                        <a:solidFill>
                          <a:srgbClr val="FFFFFF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10. ICS assumes entered datetime as UTC when it is SGT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Explicitly format datetimes in SGT, allowing the library to convert to UTC. 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 SemiBold"/>
                          <a:ea typeface="Red Hat Display SemiBold"/>
                          <a:cs typeface="Red Hat Display SemiBold"/>
                          <a:sym typeface="Red Hat Display SemiBold"/>
                        </a:rPr>
                        <a:t>This lets calendar apps re-interpret time correctly in the user’s timezone when imported.</a:t>
                      </a:r>
                      <a:endParaRPr>
                        <a:solidFill>
                          <a:srgbClr val="FFFFFF"/>
                        </a:solidFill>
                        <a:latin typeface="Red Hat Display SemiBold"/>
                        <a:ea typeface="Red Hat Display SemiBold"/>
                        <a:cs typeface="Red Hat Display SemiBold"/>
                        <a:sym typeface="Red Hat Display SemiBol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title"/>
          </p:nvPr>
        </p:nvSpPr>
        <p:spPr>
          <a:xfrm>
            <a:off x="400000" y="344200"/>
            <a:ext cx="7656300" cy="571500"/>
          </a:xfrm>
          <a:prstGeom prst="rect">
            <a:avLst/>
          </a:prstGeom>
        </p:spPr>
        <p:txBody>
          <a:bodyPr spcFirstLastPara="1" wrap="square" lIns="45725" tIns="22850" rIns="45725" bIns="2285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Q&amp;A</a:t>
            </a:r>
            <a:endParaRPr/>
          </a:p>
        </p:txBody>
      </p:sp>
      <p:sp>
        <p:nvSpPr>
          <p:cNvPr id="232" name="Google Shape;232;p33"/>
          <p:cNvSpPr txBox="1">
            <a:spLocks noGrp="1"/>
          </p:cNvSpPr>
          <p:nvPr>
            <p:ph type="body" idx="1"/>
          </p:nvPr>
        </p:nvSpPr>
        <p:spPr>
          <a:xfrm>
            <a:off x="400000" y="1148850"/>
            <a:ext cx="8217000" cy="3591600"/>
          </a:xfrm>
          <a:prstGeom prst="rect">
            <a:avLst/>
          </a:prstGeom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/>
              <a:t>✔️ Fully working PDF-to-ICS conversion pipeline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✔️ Layout detection, OCR, and course parsing integrated with Streamlit UI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✔️ Exported calendars compatible with Google and Outlook</a:t>
            </a: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/>
              <a:t>What I’ve learnt:</a:t>
            </a:r>
            <a:endParaRPr sz="14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✔️ Not everything must be 100%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✔️ Learn to workaround imperfections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✔️ Training AI model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✔️ Problem Solving and internalising questions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b="1"/>
              <a:t>🙋 Questions?</a:t>
            </a:r>
            <a:endParaRPr sz="1400"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400000" y="1148850"/>
            <a:ext cx="5380800" cy="3032400"/>
          </a:xfrm>
          <a:prstGeom prst="rect">
            <a:avLst/>
          </a:prstGeom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Noto Sans Mono"/>
              <a:buAutoNum type="arabicPeriod"/>
            </a:pPr>
            <a:r>
              <a:rPr lang="en" sz="1400">
                <a:latin typeface="Noto Sans Mono"/>
                <a:ea typeface="Noto Sans Mono"/>
                <a:cs typeface="Noto Sans Mono"/>
                <a:sym typeface="Noto Sans Mono"/>
              </a:rPr>
              <a:t>Project Scope</a:t>
            </a:r>
            <a:endParaRPr sz="1400">
              <a:latin typeface="Noto Sans Mono"/>
              <a:ea typeface="Noto Sans Mono"/>
              <a:cs typeface="Noto Sans Mono"/>
              <a:sym typeface="Noto Sans Mon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Mono"/>
              <a:buAutoNum type="arabicPeriod"/>
            </a:pPr>
            <a:r>
              <a:rPr lang="en" sz="1400">
                <a:latin typeface="Noto Sans Mono"/>
                <a:ea typeface="Noto Sans Mono"/>
                <a:cs typeface="Noto Sans Mono"/>
                <a:sym typeface="Noto Sans Mono"/>
              </a:rPr>
              <a:t>Motivation</a:t>
            </a:r>
            <a:endParaRPr sz="1400">
              <a:latin typeface="Noto Sans Mono"/>
              <a:ea typeface="Noto Sans Mono"/>
              <a:cs typeface="Noto Sans Mono"/>
              <a:sym typeface="Noto Sans Mon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Mono"/>
              <a:buAutoNum type="arabicPeriod"/>
            </a:pPr>
            <a:r>
              <a:rPr lang="en" sz="1400">
                <a:latin typeface="Noto Sans Mono"/>
                <a:ea typeface="Noto Sans Mono"/>
                <a:cs typeface="Noto Sans Mono"/>
                <a:sym typeface="Noto Sans Mono"/>
              </a:rPr>
              <a:t>Objectives</a:t>
            </a:r>
            <a:endParaRPr sz="1400">
              <a:latin typeface="Noto Sans Mono"/>
              <a:ea typeface="Noto Sans Mono"/>
              <a:cs typeface="Noto Sans Mono"/>
              <a:sym typeface="Noto Sans Mon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Mono"/>
              <a:buAutoNum type="arabicPeriod"/>
            </a:pPr>
            <a:r>
              <a:rPr lang="en" sz="1400">
                <a:latin typeface="Noto Sans Mono"/>
                <a:ea typeface="Noto Sans Mono"/>
                <a:cs typeface="Noto Sans Mono"/>
                <a:sym typeface="Noto Sans Mono"/>
              </a:rPr>
              <a:t>System Architecture</a:t>
            </a:r>
            <a:endParaRPr sz="1400">
              <a:latin typeface="Noto Sans Mono"/>
              <a:ea typeface="Noto Sans Mono"/>
              <a:cs typeface="Noto Sans Mono"/>
              <a:sym typeface="Noto Sans Mon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Mono"/>
              <a:buAutoNum type="arabicPeriod"/>
            </a:pPr>
            <a:r>
              <a:rPr lang="en" sz="1400">
                <a:latin typeface="Noto Sans Mono"/>
                <a:ea typeface="Noto Sans Mono"/>
                <a:cs typeface="Noto Sans Mono"/>
                <a:sym typeface="Noto Sans Mono"/>
              </a:rPr>
              <a:t>Work done</a:t>
            </a:r>
            <a:endParaRPr sz="1400">
              <a:latin typeface="Noto Sans Mono"/>
              <a:ea typeface="Noto Sans Mono"/>
              <a:cs typeface="Noto Sans Mono"/>
              <a:sym typeface="Noto Sans Mon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Mono"/>
              <a:buAutoNum type="arabicPeriod"/>
            </a:pPr>
            <a:r>
              <a:rPr lang="en" sz="1400">
                <a:latin typeface="Noto Sans Mono"/>
                <a:ea typeface="Noto Sans Mono"/>
                <a:cs typeface="Noto Sans Mono"/>
                <a:sym typeface="Noto Sans Mono"/>
              </a:rPr>
              <a:t>Results</a:t>
            </a:r>
            <a:endParaRPr sz="1400">
              <a:latin typeface="Noto Sans Mono"/>
              <a:ea typeface="Noto Sans Mono"/>
              <a:cs typeface="Noto Sans Mono"/>
              <a:sym typeface="Noto Sans Mon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Mono"/>
              <a:buAutoNum type="arabicPeriod"/>
            </a:pPr>
            <a:r>
              <a:rPr lang="en" sz="1400">
                <a:latin typeface="Noto Sans Mono"/>
                <a:ea typeface="Noto Sans Mono"/>
                <a:cs typeface="Noto Sans Mono"/>
                <a:sym typeface="Noto Sans Mono"/>
              </a:rPr>
              <a:t>Challenges</a:t>
            </a:r>
            <a:endParaRPr sz="1400">
              <a:latin typeface="Noto Sans Mono"/>
              <a:ea typeface="Noto Sans Mono"/>
              <a:cs typeface="Noto Sans Mono"/>
              <a:sym typeface="Noto Sans Mon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Mono"/>
              <a:buAutoNum type="arabicPeriod"/>
            </a:pPr>
            <a:r>
              <a:rPr lang="en" sz="1400">
                <a:latin typeface="Noto Sans Mono"/>
                <a:ea typeface="Noto Sans Mono"/>
                <a:cs typeface="Noto Sans Mono"/>
                <a:sym typeface="Noto Sans Mono"/>
              </a:rPr>
              <a:t>Conclusion / Q&amp;A</a:t>
            </a:r>
            <a:endParaRPr sz="1400">
              <a:latin typeface="Noto Sans Mono"/>
              <a:ea typeface="Noto Sans Mono"/>
              <a:cs typeface="Noto Sans Mono"/>
              <a:sym typeface="Noto Sans Mono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00000" y="344200"/>
            <a:ext cx="7656300" cy="571500"/>
          </a:xfrm>
          <a:prstGeom prst="rect">
            <a:avLst/>
          </a:prstGeom>
        </p:spPr>
        <p:txBody>
          <a:bodyPr spcFirstLastPara="1" wrap="square" lIns="45725" tIns="22850" rIns="45725" bIns="2285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oto Sans"/>
                <a:ea typeface="Noto Sans"/>
                <a:cs typeface="Noto Sans"/>
                <a:sym typeface="Noto Sans"/>
              </a:rPr>
              <a:t>Agenda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4"/>
          <p:cNvPicPr preferRelativeResize="0"/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0" y="0"/>
            <a:ext cx="9144003" cy="609453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4"/>
          <p:cNvSpPr txBox="1">
            <a:spLocks noGrp="1"/>
          </p:cNvSpPr>
          <p:nvPr>
            <p:ph type="title"/>
          </p:nvPr>
        </p:nvSpPr>
        <p:spPr>
          <a:xfrm>
            <a:off x="461050" y="1500450"/>
            <a:ext cx="3960300" cy="2142600"/>
          </a:xfrm>
          <a:prstGeom prst="rect">
            <a:avLst/>
          </a:prstGeom>
        </p:spPr>
        <p:txBody>
          <a:bodyPr spcFirstLastPara="1" wrap="square" lIns="45725" tIns="22850" rIns="45725" bIns="2285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Thank you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00000" y="344200"/>
            <a:ext cx="4767300" cy="571500"/>
          </a:xfrm>
          <a:prstGeom prst="rect">
            <a:avLst/>
          </a:prstGeom>
        </p:spPr>
        <p:txBody>
          <a:bodyPr spcFirstLastPara="1" wrap="square" lIns="45725" tIns="22850" rIns="45725" bIns="2285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Original/Ideal Project Scope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950" y="1699725"/>
            <a:ext cx="1180001" cy="118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6626" y="1699725"/>
            <a:ext cx="1179999" cy="118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1300" y="1699725"/>
            <a:ext cx="1179999" cy="11800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640350" y="2959850"/>
            <a:ext cx="2323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rPr>
              <a:t>Timetable Extraction </a:t>
            </a:r>
            <a:endParaRPr>
              <a:solidFill>
                <a:schemeClr val="dk1"/>
              </a:solidFill>
              <a:latin typeface="Noto Sans Mono"/>
              <a:ea typeface="Noto Sans Mono"/>
              <a:cs typeface="Noto Sans Mono"/>
              <a:sym typeface="Noto Sans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rPr>
              <a:t>(PDF → ICS)</a:t>
            </a:r>
            <a:endParaRPr>
              <a:solidFill>
                <a:schemeClr val="dk1"/>
              </a:solidFill>
              <a:latin typeface="Noto Sans Mono"/>
              <a:ea typeface="Noto Sans Mono"/>
              <a:cs typeface="Noto Sans Mono"/>
              <a:sym typeface="Noto Sans Mono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229075" y="2959850"/>
            <a:ext cx="2675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rPr>
              <a:t>Module Instructor Assignment Extraction </a:t>
            </a:r>
            <a:endParaRPr>
              <a:solidFill>
                <a:schemeClr val="dk1"/>
              </a:solidFill>
              <a:latin typeface="Noto Sans Mono"/>
              <a:ea typeface="Noto Sans Mono"/>
              <a:cs typeface="Noto Sans Mono"/>
              <a:sym typeface="Noto Sans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rPr>
              <a:t>(HTML → CSV)</a:t>
            </a:r>
            <a:endParaRPr>
              <a:solidFill>
                <a:schemeClr val="dk1"/>
              </a:solidFill>
              <a:latin typeface="Noto Sans Mono"/>
              <a:ea typeface="Noto Sans Mono"/>
              <a:cs typeface="Noto Sans Mono"/>
              <a:sym typeface="Noto Sans Mon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993750" y="2959850"/>
            <a:ext cx="2675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rPr>
              <a:t>Student List Processing </a:t>
            </a:r>
            <a:endParaRPr>
              <a:solidFill>
                <a:schemeClr val="dk1"/>
              </a:solidFill>
              <a:latin typeface="Noto Sans Mono"/>
              <a:ea typeface="Noto Sans Mono"/>
              <a:cs typeface="Noto Sans Mono"/>
              <a:sym typeface="Noto Sans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rPr>
              <a:t>(Excel → CSV)</a:t>
            </a:r>
            <a:endParaRPr>
              <a:solidFill>
                <a:schemeClr val="dk1"/>
              </a:solidFill>
              <a:latin typeface="Noto Sans Mono"/>
              <a:ea typeface="Noto Sans Mono"/>
              <a:cs typeface="Noto Sans Mono"/>
              <a:sym typeface="Noto Sans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00000" y="344200"/>
            <a:ext cx="7656300" cy="571500"/>
          </a:xfrm>
          <a:prstGeom prst="rect">
            <a:avLst/>
          </a:prstGeom>
        </p:spPr>
        <p:txBody>
          <a:bodyPr spcFirstLastPara="1" wrap="square" lIns="45725" tIns="22850" rIns="45725" bIns="2285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Prioritise the Project Scope</a:t>
            </a:r>
            <a:endParaRPr/>
          </a:p>
        </p:txBody>
      </p:sp>
      <p:graphicFrame>
        <p:nvGraphicFramePr>
          <p:cNvPr id="99" name="Google Shape;99;p18"/>
          <p:cNvGraphicFramePr/>
          <p:nvPr/>
        </p:nvGraphicFramePr>
        <p:xfrm>
          <a:off x="952500" y="1474575"/>
          <a:ext cx="7239000" cy="2194410"/>
        </p:xfrm>
        <a:graphic>
          <a:graphicData uri="http://schemas.openxmlformats.org/drawingml/2006/table">
            <a:tbl>
              <a:tblPr>
                <a:noFill/>
                <a:tableStyleId>{70A251A5-F3AB-4C1A-97CB-83C059EDC0CE}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Why I Focused on Timetable </a:t>
                      </a:r>
                      <a:endParaRPr b="1">
                        <a:solidFill>
                          <a:srgbClr val="FFFFFF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(PDF → ICS)</a:t>
                      </a:r>
                      <a:endParaRPr b="1">
                        <a:solidFill>
                          <a:srgbClr val="FFFFFF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Why I Deferred Other Modules</a:t>
                      </a:r>
                      <a:endParaRPr b="1">
                        <a:solidFill>
                          <a:srgbClr val="FFFFFF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PDF layout is complex to parse</a:t>
                      </a:r>
                      <a:endParaRPr>
                        <a:solidFill>
                          <a:srgbClr val="FFFFFF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HTML: simple table scraping</a:t>
                      </a:r>
                      <a:endParaRPr>
                        <a:solidFill>
                          <a:srgbClr val="FFFFFF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Timetable format is unique to NTU</a:t>
                      </a:r>
                      <a:endParaRPr>
                        <a:solidFill>
                          <a:srgbClr val="FFFFFF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Just used for staff reference</a:t>
                      </a:r>
                      <a:endParaRPr>
                        <a:solidFill>
                          <a:srgbClr val="FFFFFF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Strongest learning value</a:t>
                      </a:r>
                      <a:endParaRPr>
                        <a:solidFill>
                          <a:srgbClr val="FFFFFF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Excel → CSV is easier</a:t>
                      </a:r>
                      <a:endParaRPr>
                        <a:solidFill>
                          <a:srgbClr val="FFFFFF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Output is .ics (directly usable)</a:t>
                      </a:r>
                      <a:endParaRPr sz="1700">
                        <a:solidFill>
                          <a:srgbClr val="FFFFFF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Red Hat Display"/>
                          <a:ea typeface="Red Hat Display"/>
                          <a:cs typeface="Red Hat Display"/>
                          <a:sym typeface="Red Hat Display"/>
                        </a:rPr>
                        <a:t>Student lists already exist via Blackboard</a:t>
                      </a:r>
                      <a:endParaRPr>
                        <a:solidFill>
                          <a:srgbClr val="FFFFFF"/>
                        </a:solidFill>
                        <a:latin typeface="Red Hat Display"/>
                        <a:ea typeface="Red Hat Display"/>
                        <a:cs typeface="Red Hat Display"/>
                        <a:sym typeface="Red Hat Displ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400000" y="344200"/>
            <a:ext cx="4767300" cy="571500"/>
          </a:xfrm>
          <a:prstGeom prst="rect">
            <a:avLst/>
          </a:prstGeom>
        </p:spPr>
        <p:txBody>
          <a:bodyPr spcFirstLastPara="1" wrap="square" lIns="45725" tIns="22850" rIns="45725" bIns="2285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grpSp>
        <p:nvGrpSpPr>
          <p:cNvPr id="105" name="Google Shape;105;p19"/>
          <p:cNvGrpSpPr/>
          <p:nvPr/>
        </p:nvGrpSpPr>
        <p:grpSpPr>
          <a:xfrm>
            <a:off x="2044650" y="1366494"/>
            <a:ext cx="5054700" cy="2410513"/>
            <a:chOff x="2044650" y="1366494"/>
            <a:chExt cx="5054700" cy="2410513"/>
          </a:xfrm>
        </p:grpSpPr>
        <p:sp>
          <p:nvSpPr>
            <p:cNvPr id="106" name="Google Shape;106;p19"/>
            <p:cNvSpPr/>
            <p:nvPr/>
          </p:nvSpPr>
          <p:spPr>
            <a:xfrm>
              <a:off x="2117450" y="3487956"/>
              <a:ext cx="239400" cy="239400"/>
            </a:xfrm>
            <a:prstGeom prst="teardrop">
              <a:avLst>
                <a:gd name="adj" fmla="val 100000"/>
              </a:avLst>
            </a:prstGeom>
            <a:solidFill>
              <a:srgbClr val="D931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2117762" y="2797454"/>
              <a:ext cx="239202" cy="239196"/>
            </a:xfrm>
            <a:custGeom>
              <a:avLst/>
              <a:gdLst/>
              <a:ahLst/>
              <a:cxnLst/>
              <a:rect l="l" t="t" r="r" b="b"/>
              <a:pathLst>
                <a:path w="90010" h="90008" extrusionOk="0">
                  <a:moveTo>
                    <a:pt x="44145" y="0"/>
                  </a:moveTo>
                  <a:lnTo>
                    <a:pt x="43255" y="59"/>
                  </a:lnTo>
                  <a:lnTo>
                    <a:pt x="42365" y="178"/>
                  </a:lnTo>
                  <a:lnTo>
                    <a:pt x="41534" y="356"/>
                  </a:lnTo>
                  <a:lnTo>
                    <a:pt x="40644" y="534"/>
                  </a:lnTo>
                  <a:lnTo>
                    <a:pt x="39814" y="771"/>
                  </a:lnTo>
                  <a:lnTo>
                    <a:pt x="38983" y="1009"/>
                  </a:lnTo>
                  <a:lnTo>
                    <a:pt x="38152" y="1365"/>
                  </a:lnTo>
                  <a:lnTo>
                    <a:pt x="37322" y="1721"/>
                  </a:lnTo>
                  <a:lnTo>
                    <a:pt x="36491" y="2077"/>
                  </a:lnTo>
                  <a:lnTo>
                    <a:pt x="35720" y="2551"/>
                  </a:lnTo>
                  <a:lnTo>
                    <a:pt x="34948" y="3026"/>
                  </a:lnTo>
                  <a:lnTo>
                    <a:pt x="34177" y="3560"/>
                  </a:lnTo>
                  <a:lnTo>
                    <a:pt x="33465" y="4094"/>
                  </a:lnTo>
                  <a:lnTo>
                    <a:pt x="32753" y="4687"/>
                  </a:lnTo>
                  <a:lnTo>
                    <a:pt x="32041" y="5340"/>
                  </a:lnTo>
                  <a:lnTo>
                    <a:pt x="5400" y="32040"/>
                  </a:lnTo>
                  <a:lnTo>
                    <a:pt x="4748" y="32752"/>
                  </a:lnTo>
                  <a:lnTo>
                    <a:pt x="4095" y="33464"/>
                  </a:lnTo>
                  <a:lnTo>
                    <a:pt x="3561" y="34176"/>
                  </a:lnTo>
                  <a:lnTo>
                    <a:pt x="3027" y="34947"/>
                  </a:lnTo>
                  <a:lnTo>
                    <a:pt x="2552" y="35718"/>
                  </a:lnTo>
                  <a:lnTo>
                    <a:pt x="2137" y="36490"/>
                  </a:lnTo>
                  <a:lnTo>
                    <a:pt x="1722" y="37261"/>
                  </a:lnTo>
                  <a:lnTo>
                    <a:pt x="1366" y="38092"/>
                  </a:lnTo>
                  <a:lnTo>
                    <a:pt x="1069" y="38922"/>
                  </a:lnTo>
                  <a:lnTo>
                    <a:pt x="772" y="39812"/>
                  </a:lnTo>
                  <a:lnTo>
                    <a:pt x="535" y="40643"/>
                  </a:lnTo>
                  <a:lnTo>
                    <a:pt x="357" y="41533"/>
                  </a:lnTo>
                  <a:lnTo>
                    <a:pt x="179" y="42364"/>
                  </a:lnTo>
                  <a:lnTo>
                    <a:pt x="120" y="43254"/>
                  </a:lnTo>
                  <a:lnTo>
                    <a:pt x="60" y="44144"/>
                  </a:lnTo>
                  <a:lnTo>
                    <a:pt x="1" y="45034"/>
                  </a:lnTo>
                  <a:lnTo>
                    <a:pt x="60" y="45864"/>
                  </a:lnTo>
                  <a:lnTo>
                    <a:pt x="120" y="46754"/>
                  </a:lnTo>
                  <a:lnTo>
                    <a:pt x="179" y="47644"/>
                  </a:lnTo>
                  <a:lnTo>
                    <a:pt x="357" y="48534"/>
                  </a:lnTo>
                  <a:lnTo>
                    <a:pt x="535" y="49365"/>
                  </a:lnTo>
                  <a:lnTo>
                    <a:pt x="772" y="50196"/>
                  </a:lnTo>
                  <a:lnTo>
                    <a:pt x="1069" y="51086"/>
                  </a:lnTo>
                  <a:lnTo>
                    <a:pt x="1366" y="51916"/>
                  </a:lnTo>
                  <a:lnTo>
                    <a:pt x="1722" y="52747"/>
                  </a:lnTo>
                  <a:lnTo>
                    <a:pt x="2137" y="53518"/>
                  </a:lnTo>
                  <a:lnTo>
                    <a:pt x="2552" y="54290"/>
                  </a:lnTo>
                  <a:lnTo>
                    <a:pt x="3027" y="55061"/>
                  </a:lnTo>
                  <a:lnTo>
                    <a:pt x="3561" y="55832"/>
                  </a:lnTo>
                  <a:lnTo>
                    <a:pt x="4095" y="56544"/>
                  </a:lnTo>
                  <a:lnTo>
                    <a:pt x="4748" y="57256"/>
                  </a:lnTo>
                  <a:lnTo>
                    <a:pt x="5400" y="57968"/>
                  </a:lnTo>
                  <a:lnTo>
                    <a:pt x="32041" y="84668"/>
                  </a:lnTo>
                  <a:lnTo>
                    <a:pt x="32753" y="85321"/>
                  </a:lnTo>
                  <a:lnTo>
                    <a:pt x="33465" y="85914"/>
                  </a:lnTo>
                  <a:lnTo>
                    <a:pt x="34177" y="86448"/>
                  </a:lnTo>
                  <a:lnTo>
                    <a:pt x="34948" y="86982"/>
                  </a:lnTo>
                  <a:lnTo>
                    <a:pt x="35720" y="87457"/>
                  </a:lnTo>
                  <a:lnTo>
                    <a:pt x="36491" y="87931"/>
                  </a:lnTo>
                  <a:lnTo>
                    <a:pt x="37322" y="88287"/>
                  </a:lnTo>
                  <a:lnTo>
                    <a:pt x="38152" y="88643"/>
                  </a:lnTo>
                  <a:lnTo>
                    <a:pt x="38983" y="88999"/>
                  </a:lnTo>
                  <a:lnTo>
                    <a:pt x="39814" y="89237"/>
                  </a:lnTo>
                  <a:lnTo>
                    <a:pt x="40644" y="89474"/>
                  </a:lnTo>
                  <a:lnTo>
                    <a:pt x="41534" y="89652"/>
                  </a:lnTo>
                  <a:lnTo>
                    <a:pt x="42365" y="89830"/>
                  </a:lnTo>
                  <a:lnTo>
                    <a:pt x="43255" y="89949"/>
                  </a:lnTo>
                  <a:lnTo>
                    <a:pt x="44145" y="90008"/>
                  </a:lnTo>
                  <a:lnTo>
                    <a:pt x="45925" y="90008"/>
                  </a:lnTo>
                  <a:lnTo>
                    <a:pt x="46756" y="89949"/>
                  </a:lnTo>
                  <a:lnTo>
                    <a:pt x="47646" y="89830"/>
                  </a:lnTo>
                  <a:lnTo>
                    <a:pt x="48536" y="89652"/>
                  </a:lnTo>
                  <a:lnTo>
                    <a:pt x="49366" y="89474"/>
                  </a:lnTo>
                  <a:lnTo>
                    <a:pt x="50256" y="89237"/>
                  </a:lnTo>
                  <a:lnTo>
                    <a:pt x="51087" y="88999"/>
                  </a:lnTo>
                  <a:lnTo>
                    <a:pt x="51918" y="88643"/>
                  </a:lnTo>
                  <a:lnTo>
                    <a:pt x="52748" y="88287"/>
                  </a:lnTo>
                  <a:lnTo>
                    <a:pt x="53520" y="87931"/>
                  </a:lnTo>
                  <a:lnTo>
                    <a:pt x="54350" y="87457"/>
                  </a:lnTo>
                  <a:lnTo>
                    <a:pt x="55122" y="86982"/>
                  </a:lnTo>
                  <a:lnTo>
                    <a:pt x="55834" y="86448"/>
                  </a:lnTo>
                  <a:lnTo>
                    <a:pt x="56605" y="85914"/>
                  </a:lnTo>
                  <a:lnTo>
                    <a:pt x="57317" y="85321"/>
                  </a:lnTo>
                  <a:lnTo>
                    <a:pt x="57970" y="84668"/>
                  </a:lnTo>
                  <a:lnTo>
                    <a:pt x="84670" y="57968"/>
                  </a:lnTo>
                  <a:lnTo>
                    <a:pt x="85322" y="57256"/>
                  </a:lnTo>
                  <a:lnTo>
                    <a:pt x="85916" y="56544"/>
                  </a:lnTo>
                  <a:lnTo>
                    <a:pt x="86509" y="55832"/>
                  </a:lnTo>
                  <a:lnTo>
                    <a:pt x="87043" y="55061"/>
                  </a:lnTo>
                  <a:lnTo>
                    <a:pt x="87518" y="54290"/>
                  </a:lnTo>
                  <a:lnTo>
                    <a:pt x="87933" y="53518"/>
                  </a:lnTo>
                  <a:lnTo>
                    <a:pt x="88348" y="52747"/>
                  </a:lnTo>
                  <a:lnTo>
                    <a:pt x="88704" y="51916"/>
                  </a:lnTo>
                  <a:lnTo>
                    <a:pt x="89001" y="51086"/>
                  </a:lnTo>
                  <a:lnTo>
                    <a:pt x="89298" y="50196"/>
                  </a:lnTo>
                  <a:lnTo>
                    <a:pt x="89535" y="49365"/>
                  </a:lnTo>
                  <a:lnTo>
                    <a:pt x="89713" y="48534"/>
                  </a:lnTo>
                  <a:lnTo>
                    <a:pt x="89832" y="47644"/>
                  </a:lnTo>
                  <a:lnTo>
                    <a:pt x="89950" y="46754"/>
                  </a:lnTo>
                  <a:lnTo>
                    <a:pt x="90010" y="45864"/>
                  </a:lnTo>
                  <a:lnTo>
                    <a:pt x="90010" y="45034"/>
                  </a:lnTo>
                  <a:lnTo>
                    <a:pt x="90010" y="44144"/>
                  </a:lnTo>
                  <a:lnTo>
                    <a:pt x="89950" y="43254"/>
                  </a:lnTo>
                  <a:lnTo>
                    <a:pt x="89832" y="42364"/>
                  </a:lnTo>
                  <a:lnTo>
                    <a:pt x="89713" y="41533"/>
                  </a:lnTo>
                  <a:lnTo>
                    <a:pt x="89535" y="40643"/>
                  </a:lnTo>
                  <a:lnTo>
                    <a:pt x="89298" y="39812"/>
                  </a:lnTo>
                  <a:lnTo>
                    <a:pt x="89001" y="38922"/>
                  </a:lnTo>
                  <a:lnTo>
                    <a:pt x="88704" y="38092"/>
                  </a:lnTo>
                  <a:lnTo>
                    <a:pt x="88348" y="37261"/>
                  </a:lnTo>
                  <a:lnTo>
                    <a:pt x="87933" y="36490"/>
                  </a:lnTo>
                  <a:lnTo>
                    <a:pt x="87518" y="35718"/>
                  </a:lnTo>
                  <a:lnTo>
                    <a:pt x="87043" y="34947"/>
                  </a:lnTo>
                  <a:lnTo>
                    <a:pt x="86509" y="34176"/>
                  </a:lnTo>
                  <a:lnTo>
                    <a:pt x="85916" y="33464"/>
                  </a:lnTo>
                  <a:lnTo>
                    <a:pt x="85322" y="32752"/>
                  </a:lnTo>
                  <a:lnTo>
                    <a:pt x="84670" y="32040"/>
                  </a:lnTo>
                  <a:lnTo>
                    <a:pt x="57970" y="5340"/>
                  </a:lnTo>
                  <a:lnTo>
                    <a:pt x="57317" y="4687"/>
                  </a:lnTo>
                  <a:lnTo>
                    <a:pt x="56605" y="4094"/>
                  </a:lnTo>
                  <a:lnTo>
                    <a:pt x="55834" y="3560"/>
                  </a:lnTo>
                  <a:lnTo>
                    <a:pt x="55122" y="3026"/>
                  </a:lnTo>
                  <a:lnTo>
                    <a:pt x="54350" y="2551"/>
                  </a:lnTo>
                  <a:lnTo>
                    <a:pt x="53520" y="2077"/>
                  </a:lnTo>
                  <a:lnTo>
                    <a:pt x="52748" y="1721"/>
                  </a:lnTo>
                  <a:lnTo>
                    <a:pt x="51918" y="1365"/>
                  </a:lnTo>
                  <a:lnTo>
                    <a:pt x="51087" y="1009"/>
                  </a:lnTo>
                  <a:lnTo>
                    <a:pt x="50256" y="771"/>
                  </a:lnTo>
                  <a:lnTo>
                    <a:pt x="49366" y="534"/>
                  </a:lnTo>
                  <a:lnTo>
                    <a:pt x="48536" y="356"/>
                  </a:lnTo>
                  <a:lnTo>
                    <a:pt x="47646" y="178"/>
                  </a:lnTo>
                  <a:lnTo>
                    <a:pt x="46756" y="59"/>
                  </a:lnTo>
                  <a:lnTo>
                    <a:pt x="45925" y="0"/>
                  </a:lnTo>
                  <a:close/>
                </a:path>
              </a:pathLst>
            </a:custGeom>
            <a:solidFill>
              <a:srgbClr val="FD77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2117749" y="2106877"/>
              <a:ext cx="239139" cy="239142"/>
            </a:xfrm>
            <a:custGeom>
              <a:avLst/>
              <a:gdLst/>
              <a:ahLst/>
              <a:cxnLst/>
              <a:rect l="l" t="t" r="r" b="b"/>
              <a:pathLst>
                <a:path w="82533" h="82534" extrusionOk="0">
                  <a:moveTo>
                    <a:pt x="41237" y="1"/>
                  </a:moveTo>
                  <a:lnTo>
                    <a:pt x="40525" y="60"/>
                  </a:lnTo>
                  <a:lnTo>
                    <a:pt x="39872" y="179"/>
                  </a:lnTo>
                  <a:lnTo>
                    <a:pt x="39160" y="357"/>
                  </a:lnTo>
                  <a:lnTo>
                    <a:pt x="38508" y="594"/>
                  </a:lnTo>
                  <a:lnTo>
                    <a:pt x="32337" y="3502"/>
                  </a:lnTo>
                  <a:lnTo>
                    <a:pt x="31803" y="3739"/>
                  </a:lnTo>
                  <a:lnTo>
                    <a:pt x="31269" y="3917"/>
                  </a:lnTo>
                  <a:lnTo>
                    <a:pt x="30676" y="4036"/>
                  </a:lnTo>
                  <a:lnTo>
                    <a:pt x="30142" y="4095"/>
                  </a:lnTo>
                  <a:lnTo>
                    <a:pt x="23318" y="4688"/>
                  </a:lnTo>
                  <a:lnTo>
                    <a:pt x="22606" y="4807"/>
                  </a:lnTo>
                  <a:lnTo>
                    <a:pt x="21894" y="4985"/>
                  </a:lnTo>
                  <a:lnTo>
                    <a:pt x="21242" y="5222"/>
                  </a:lnTo>
                  <a:lnTo>
                    <a:pt x="20648" y="5519"/>
                  </a:lnTo>
                  <a:lnTo>
                    <a:pt x="20055" y="5934"/>
                  </a:lnTo>
                  <a:lnTo>
                    <a:pt x="19521" y="6350"/>
                  </a:lnTo>
                  <a:lnTo>
                    <a:pt x="18987" y="6884"/>
                  </a:lnTo>
                  <a:lnTo>
                    <a:pt x="18572" y="7418"/>
                  </a:lnTo>
                  <a:lnTo>
                    <a:pt x="14656" y="13054"/>
                  </a:lnTo>
                  <a:lnTo>
                    <a:pt x="14300" y="13529"/>
                  </a:lnTo>
                  <a:lnTo>
                    <a:pt x="13884" y="13944"/>
                  </a:lnTo>
                  <a:lnTo>
                    <a:pt x="13469" y="14300"/>
                  </a:lnTo>
                  <a:lnTo>
                    <a:pt x="13054" y="14656"/>
                  </a:lnTo>
                  <a:lnTo>
                    <a:pt x="7417" y="18572"/>
                  </a:lnTo>
                  <a:lnTo>
                    <a:pt x="6883" y="18988"/>
                  </a:lnTo>
                  <a:lnTo>
                    <a:pt x="6349" y="19521"/>
                  </a:lnTo>
                  <a:lnTo>
                    <a:pt x="5933" y="20055"/>
                  </a:lnTo>
                  <a:lnTo>
                    <a:pt x="5518" y="20649"/>
                  </a:lnTo>
                  <a:lnTo>
                    <a:pt x="5221" y="21242"/>
                  </a:lnTo>
                  <a:lnTo>
                    <a:pt x="4984" y="21954"/>
                  </a:lnTo>
                  <a:lnTo>
                    <a:pt x="4806" y="22607"/>
                  </a:lnTo>
                  <a:lnTo>
                    <a:pt x="4687" y="23319"/>
                  </a:lnTo>
                  <a:lnTo>
                    <a:pt x="4094" y="30142"/>
                  </a:lnTo>
                  <a:lnTo>
                    <a:pt x="4035" y="30735"/>
                  </a:lnTo>
                  <a:lnTo>
                    <a:pt x="3916" y="31269"/>
                  </a:lnTo>
                  <a:lnTo>
                    <a:pt x="3738" y="31803"/>
                  </a:lnTo>
                  <a:lnTo>
                    <a:pt x="3501" y="32337"/>
                  </a:lnTo>
                  <a:lnTo>
                    <a:pt x="593" y="38508"/>
                  </a:lnTo>
                  <a:lnTo>
                    <a:pt x="356" y="39220"/>
                  </a:lnTo>
                  <a:lnTo>
                    <a:pt x="178" y="39873"/>
                  </a:lnTo>
                  <a:lnTo>
                    <a:pt x="59" y="40585"/>
                  </a:lnTo>
                  <a:lnTo>
                    <a:pt x="0" y="41297"/>
                  </a:lnTo>
                  <a:lnTo>
                    <a:pt x="59" y="41949"/>
                  </a:lnTo>
                  <a:lnTo>
                    <a:pt x="178" y="42661"/>
                  </a:lnTo>
                  <a:lnTo>
                    <a:pt x="356" y="43373"/>
                  </a:lnTo>
                  <a:lnTo>
                    <a:pt x="593" y="44026"/>
                  </a:lnTo>
                  <a:lnTo>
                    <a:pt x="3501" y="50197"/>
                  </a:lnTo>
                  <a:lnTo>
                    <a:pt x="3738" y="50731"/>
                  </a:lnTo>
                  <a:lnTo>
                    <a:pt x="3916" y="51265"/>
                  </a:lnTo>
                  <a:lnTo>
                    <a:pt x="4035" y="51858"/>
                  </a:lnTo>
                  <a:lnTo>
                    <a:pt x="4094" y="52392"/>
                  </a:lnTo>
                  <a:lnTo>
                    <a:pt x="4687" y="59215"/>
                  </a:lnTo>
                  <a:lnTo>
                    <a:pt x="4806" y="59927"/>
                  </a:lnTo>
                  <a:lnTo>
                    <a:pt x="4984" y="60639"/>
                  </a:lnTo>
                  <a:lnTo>
                    <a:pt x="5221" y="61292"/>
                  </a:lnTo>
                  <a:lnTo>
                    <a:pt x="5518" y="61885"/>
                  </a:lnTo>
                  <a:lnTo>
                    <a:pt x="5933" y="62479"/>
                  </a:lnTo>
                  <a:lnTo>
                    <a:pt x="6349" y="63013"/>
                  </a:lnTo>
                  <a:lnTo>
                    <a:pt x="6883" y="63547"/>
                  </a:lnTo>
                  <a:lnTo>
                    <a:pt x="7417" y="63962"/>
                  </a:lnTo>
                  <a:lnTo>
                    <a:pt x="13054" y="67878"/>
                  </a:lnTo>
                  <a:lnTo>
                    <a:pt x="13469" y="68234"/>
                  </a:lnTo>
                  <a:lnTo>
                    <a:pt x="13884" y="68590"/>
                  </a:lnTo>
                  <a:lnTo>
                    <a:pt x="14300" y="69005"/>
                  </a:lnTo>
                  <a:lnTo>
                    <a:pt x="14656" y="69480"/>
                  </a:lnTo>
                  <a:lnTo>
                    <a:pt x="18572" y="75116"/>
                  </a:lnTo>
                  <a:lnTo>
                    <a:pt x="18987" y="75650"/>
                  </a:lnTo>
                  <a:lnTo>
                    <a:pt x="19521" y="76184"/>
                  </a:lnTo>
                  <a:lnTo>
                    <a:pt x="20055" y="76600"/>
                  </a:lnTo>
                  <a:lnTo>
                    <a:pt x="20648" y="77015"/>
                  </a:lnTo>
                  <a:lnTo>
                    <a:pt x="21242" y="77312"/>
                  </a:lnTo>
                  <a:lnTo>
                    <a:pt x="21894" y="77549"/>
                  </a:lnTo>
                  <a:lnTo>
                    <a:pt x="22606" y="77727"/>
                  </a:lnTo>
                  <a:lnTo>
                    <a:pt x="23318" y="77846"/>
                  </a:lnTo>
                  <a:lnTo>
                    <a:pt x="30142" y="78439"/>
                  </a:lnTo>
                  <a:lnTo>
                    <a:pt x="30676" y="78498"/>
                  </a:lnTo>
                  <a:lnTo>
                    <a:pt x="31269" y="78617"/>
                  </a:lnTo>
                  <a:lnTo>
                    <a:pt x="31803" y="78795"/>
                  </a:lnTo>
                  <a:lnTo>
                    <a:pt x="32337" y="79032"/>
                  </a:lnTo>
                  <a:lnTo>
                    <a:pt x="38508" y="81940"/>
                  </a:lnTo>
                  <a:lnTo>
                    <a:pt x="39160" y="82177"/>
                  </a:lnTo>
                  <a:lnTo>
                    <a:pt x="39872" y="82355"/>
                  </a:lnTo>
                  <a:lnTo>
                    <a:pt x="40525" y="82474"/>
                  </a:lnTo>
                  <a:lnTo>
                    <a:pt x="41237" y="82533"/>
                  </a:lnTo>
                  <a:lnTo>
                    <a:pt x="41949" y="82474"/>
                  </a:lnTo>
                  <a:lnTo>
                    <a:pt x="42661" y="82355"/>
                  </a:lnTo>
                  <a:lnTo>
                    <a:pt x="43314" y="82177"/>
                  </a:lnTo>
                  <a:lnTo>
                    <a:pt x="43966" y="81940"/>
                  </a:lnTo>
                  <a:lnTo>
                    <a:pt x="50196" y="79032"/>
                  </a:lnTo>
                  <a:lnTo>
                    <a:pt x="50730" y="78795"/>
                  </a:lnTo>
                  <a:lnTo>
                    <a:pt x="51264" y="78617"/>
                  </a:lnTo>
                  <a:lnTo>
                    <a:pt x="51798" y="78498"/>
                  </a:lnTo>
                  <a:lnTo>
                    <a:pt x="52392" y="78439"/>
                  </a:lnTo>
                  <a:lnTo>
                    <a:pt x="59215" y="77846"/>
                  </a:lnTo>
                  <a:lnTo>
                    <a:pt x="59927" y="77727"/>
                  </a:lnTo>
                  <a:lnTo>
                    <a:pt x="60580" y="77549"/>
                  </a:lnTo>
                  <a:lnTo>
                    <a:pt x="61232" y="77312"/>
                  </a:lnTo>
                  <a:lnTo>
                    <a:pt x="61885" y="77015"/>
                  </a:lnTo>
                  <a:lnTo>
                    <a:pt x="62478" y="76600"/>
                  </a:lnTo>
                  <a:lnTo>
                    <a:pt x="63012" y="76184"/>
                  </a:lnTo>
                  <a:lnTo>
                    <a:pt x="63487" y="75650"/>
                  </a:lnTo>
                  <a:lnTo>
                    <a:pt x="63962" y="75116"/>
                  </a:lnTo>
                  <a:lnTo>
                    <a:pt x="67878" y="69480"/>
                  </a:lnTo>
                  <a:lnTo>
                    <a:pt x="68234" y="69005"/>
                  </a:lnTo>
                  <a:lnTo>
                    <a:pt x="68590" y="68590"/>
                  </a:lnTo>
                  <a:lnTo>
                    <a:pt x="69005" y="68234"/>
                  </a:lnTo>
                  <a:lnTo>
                    <a:pt x="69480" y="67878"/>
                  </a:lnTo>
                  <a:lnTo>
                    <a:pt x="75057" y="63962"/>
                  </a:lnTo>
                  <a:lnTo>
                    <a:pt x="75650" y="63547"/>
                  </a:lnTo>
                  <a:lnTo>
                    <a:pt x="76125" y="63013"/>
                  </a:lnTo>
                  <a:lnTo>
                    <a:pt x="76600" y="62479"/>
                  </a:lnTo>
                  <a:lnTo>
                    <a:pt x="76956" y="61885"/>
                  </a:lnTo>
                  <a:lnTo>
                    <a:pt x="77312" y="61292"/>
                  </a:lnTo>
                  <a:lnTo>
                    <a:pt x="77549" y="60639"/>
                  </a:lnTo>
                  <a:lnTo>
                    <a:pt x="77727" y="59927"/>
                  </a:lnTo>
                  <a:lnTo>
                    <a:pt x="77846" y="59215"/>
                  </a:lnTo>
                  <a:lnTo>
                    <a:pt x="78439" y="52392"/>
                  </a:lnTo>
                  <a:lnTo>
                    <a:pt x="78498" y="51858"/>
                  </a:lnTo>
                  <a:lnTo>
                    <a:pt x="78617" y="51265"/>
                  </a:lnTo>
                  <a:lnTo>
                    <a:pt x="78795" y="50731"/>
                  </a:lnTo>
                  <a:lnTo>
                    <a:pt x="78973" y="50197"/>
                  </a:lnTo>
                  <a:lnTo>
                    <a:pt x="81880" y="44026"/>
                  </a:lnTo>
                  <a:lnTo>
                    <a:pt x="82177" y="43373"/>
                  </a:lnTo>
                  <a:lnTo>
                    <a:pt x="82355" y="42661"/>
                  </a:lnTo>
                  <a:lnTo>
                    <a:pt x="82474" y="41949"/>
                  </a:lnTo>
                  <a:lnTo>
                    <a:pt x="82533" y="41297"/>
                  </a:lnTo>
                  <a:lnTo>
                    <a:pt x="82474" y="40585"/>
                  </a:lnTo>
                  <a:lnTo>
                    <a:pt x="82355" y="39873"/>
                  </a:lnTo>
                  <a:lnTo>
                    <a:pt x="82177" y="39220"/>
                  </a:lnTo>
                  <a:lnTo>
                    <a:pt x="81880" y="38508"/>
                  </a:lnTo>
                  <a:lnTo>
                    <a:pt x="78973" y="32337"/>
                  </a:lnTo>
                  <a:lnTo>
                    <a:pt x="78795" y="31803"/>
                  </a:lnTo>
                  <a:lnTo>
                    <a:pt x="78617" y="31269"/>
                  </a:lnTo>
                  <a:lnTo>
                    <a:pt x="78498" y="30735"/>
                  </a:lnTo>
                  <a:lnTo>
                    <a:pt x="78439" y="30142"/>
                  </a:lnTo>
                  <a:lnTo>
                    <a:pt x="77846" y="23319"/>
                  </a:lnTo>
                  <a:lnTo>
                    <a:pt x="77727" y="22607"/>
                  </a:lnTo>
                  <a:lnTo>
                    <a:pt x="77549" y="21954"/>
                  </a:lnTo>
                  <a:lnTo>
                    <a:pt x="77312" y="21242"/>
                  </a:lnTo>
                  <a:lnTo>
                    <a:pt x="76956" y="20649"/>
                  </a:lnTo>
                  <a:lnTo>
                    <a:pt x="76600" y="20055"/>
                  </a:lnTo>
                  <a:lnTo>
                    <a:pt x="76125" y="19521"/>
                  </a:lnTo>
                  <a:lnTo>
                    <a:pt x="75650" y="18988"/>
                  </a:lnTo>
                  <a:lnTo>
                    <a:pt x="75057" y="18572"/>
                  </a:lnTo>
                  <a:lnTo>
                    <a:pt x="69480" y="14656"/>
                  </a:lnTo>
                  <a:lnTo>
                    <a:pt x="69005" y="14300"/>
                  </a:lnTo>
                  <a:lnTo>
                    <a:pt x="68590" y="13944"/>
                  </a:lnTo>
                  <a:lnTo>
                    <a:pt x="68234" y="13529"/>
                  </a:lnTo>
                  <a:lnTo>
                    <a:pt x="67878" y="13054"/>
                  </a:lnTo>
                  <a:lnTo>
                    <a:pt x="63962" y="7418"/>
                  </a:lnTo>
                  <a:lnTo>
                    <a:pt x="63487" y="6884"/>
                  </a:lnTo>
                  <a:lnTo>
                    <a:pt x="63012" y="6350"/>
                  </a:lnTo>
                  <a:lnTo>
                    <a:pt x="62478" y="5934"/>
                  </a:lnTo>
                  <a:lnTo>
                    <a:pt x="61885" y="5519"/>
                  </a:lnTo>
                  <a:lnTo>
                    <a:pt x="61232" y="5222"/>
                  </a:lnTo>
                  <a:lnTo>
                    <a:pt x="60580" y="4985"/>
                  </a:lnTo>
                  <a:lnTo>
                    <a:pt x="59927" y="4807"/>
                  </a:lnTo>
                  <a:lnTo>
                    <a:pt x="59215" y="4688"/>
                  </a:lnTo>
                  <a:lnTo>
                    <a:pt x="52392" y="4095"/>
                  </a:lnTo>
                  <a:lnTo>
                    <a:pt x="51798" y="4036"/>
                  </a:lnTo>
                  <a:lnTo>
                    <a:pt x="51264" y="3917"/>
                  </a:lnTo>
                  <a:lnTo>
                    <a:pt x="50730" y="3739"/>
                  </a:lnTo>
                  <a:lnTo>
                    <a:pt x="50196" y="3502"/>
                  </a:lnTo>
                  <a:lnTo>
                    <a:pt x="43966" y="594"/>
                  </a:lnTo>
                  <a:lnTo>
                    <a:pt x="43314" y="357"/>
                  </a:lnTo>
                  <a:lnTo>
                    <a:pt x="42661" y="179"/>
                  </a:lnTo>
                  <a:lnTo>
                    <a:pt x="41949" y="60"/>
                  </a:lnTo>
                  <a:lnTo>
                    <a:pt x="41237" y="1"/>
                  </a:lnTo>
                  <a:close/>
                </a:path>
              </a:pathLst>
            </a:custGeom>
            <a:solidFill>
              <a:srgbClr val="7325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9" name="Google Shape;109;p19"/>
            <p:cNvSpPr txBox="1"/>
            <p:nvPr/>
          </p:nvSpPr>
          <p:spPr>
            <a:xfrm>
              <a:off x="2530100" y="1366494"/>
              <a:ext cx="4420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ed Hat Display SemiBold"/>
                  <a:ea typeface="Red Hat Display SemiBold"/>
                  <a:cs typeface="Red Hat Display SemiBold"/>
                  <a:sym typeface="Red Hat Display SemiBold"/>
                </a:rPr>
                <a:t>Staff receive PDFs only</a:t>
              </a:r>
              <a:endParaRPr sz="1600">
                <a:solidFill>
                  <a:srgbClr val="FFFFFF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endParaRPr>
            </a:p>
          </p:txBody>
        </p:sp>
        <p:cxnSp>
          <p:nvCxnSpPr>
            <p:cNvPr id="110" name="Google Shape;110;p19"/>
            <p:cNvCxnSpPr/>
            <p:nvPr/>
          </p:nvCxnSpPr>
          <p:spPr>
            <a:xfrm>
              <a:off x="2044650" y="1894196"/>
              <a:ext cx="50547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" name="Google Shape;111;p19"/>
            <p:cNvSpPr txBox="1"/>
            <p:nvPr/>
          </p:nvSpPr>
          <p:spPr>
            <a:xfrm>
              <a:off x="2530100" y="2057098"/>
              <a:ext cx="4420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ed Hat Display SemiBold"/>
                  <a:ea typeface="Red Hat Display SemiBold"/>
                  <a:cs typeface="Red Hat Display SemiBold"/>
                  <a:sym typeface="Red Hat Display SemiBold"/>
                </a:rPr>
                <a:t>Manual re-entry into calendars</a:t>
              </a:r>
              <a:endParaRPr sz="1600">
                <a:solidFill>
                  <a:srgbClr val="FFFFFF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endParaRPr>
            </a:p>
          </p:txBody>
        </p:sp>
        <p:cxnSp>
          <p:nvCxnSpPr>
            <p:cNvPr id="112" name="Google Shape;112;p19"/>
            <p:cNvCxnSpPr/>
            <p:nvPr/>
          </p:nvCxnSpPr>
          <p:spPr>
            <a:xfrm>
              <a:off x="2044650" y="2584800"/>
              <a:ext cx="50547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3" name="Google Shape;113;p19"/>
            <p:cNvSpPr txBox="1"/>
            <p:nvPr/>
          </p:nvSpPr>
          <p:spPr>
            <a:xfrm>
              <a:off x="2530100" y="2747702"/>
              <a:ext cx="4420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ed Hat Display SemiBold"/>
                  <a:ea typeface="Red Hat Display SemiBold"/>
                  <a:cs typeface="Red Hat Display SemiBold"/>
                  <a:sym typeface="Red Hat Display SemiBold"/>
                </a:rPr>
                <a:t>Updates mean repeating the process</a:t>
              </a:r>
              <a:endParaRPr sz="1600">
                <a:solidFill>
                  <a:srgbClr val="FFFFFF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endParaRPr>
            </a:p>
          </p:txBody>
        </p:sp>
        <p:cxnSp>
          <p:nvCxnSpPr>
            <p:cNvPr id="114" name="Google Shape;114;p19"/>
            <p:cNvCxnSpPr/>
            <p:nvPr/>
          </p:nvCxnSpPr>
          <p:spPr>
            <a:xfrm>
              <a:off x="2044650" y="3275404"/>
              <a:ext cx="50547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5" name="Google Shape;115;p19"/>
            <p:cNvSpPr txBox="1"/>
            <p:nvPr/>
          </p:nvSpPr>
          <p:spPr>
            <a:xfrm>
              <a:off x="2530100" y="3438306"/>
              <a:ext cx="4420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ed Hat Display SemiBold"/>
                  <a:ea typeface="Red Hat Display SemiBold"/>
                  <a:cs typeface="Red Hat Display SemiBold"/>
                  <a:sym typeface="Red Hat Display SemiBold"/>
                </a:rPr>
                <a:t>Time-consuming and error-prone</a:t>
              </a:r>
              <a:endParaRPr sz="1600">
                <a:solidFill>
                  <a:srgbClr val="FFFFFF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 rot="-2985087">
              <a:off x="2112969" y="1452314"/>
              <a:ext cx="248412" cy="167059"/>
            </a:xfrm>
            <a:prstGeom prst="roundRect">
              <a:avLst>
                <a:gd name="adj" fmla="val 50000"/>
              </a:avLst>
            </a:prstGeom>
            <a:solidFill>
              <a:srgbClr val="FE7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400000" y="344200"/>
            <a:ext cx="7656300" cy="571500"/>
          </a:xfrm>
          <a:prstGeom prst="rect">
            <a:avLst/>
          </a:prstGeom>
        </p:spPr>
        <p:txBody>
          <a:bodyPr spcFirstLastPara="1" wrap="square" lIns="45725" tIns="22850" rIns="45725" bIns="2285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Timetable Parsing Challenges</a:t>
            </a:r>
            <a:endParaRPr/>
          </a:p>
        </p:txBody>
      </p:sp>
      <p:pic>
        <p:nvPicPr>
          <p:cNvPr id="122" name="Google Shape;122;p20" title="22S2-LKV-TeachingLoad_page_5.png"/>
          <p:cNvPicPr preferRelativeResize="0"/>
          <p:nvPr/>
        </p:nvPicPr>
        <p:blipFill rotWithShape="1">
          <a:blip r:embed="rId3">
            <a:alphaModFix/>
          </a:blip>
          <a:srcRect t="4050" b="72135"/>
          <a:stretch/>
        </p:blipFill>
        <p:spPr>
          <a:xfrm>
            <a:off x="839700" y="2231200"/>
            <a:ext cx="7464599" cy="2388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 title="22S2-LKV-TeachingLoad_page_5.png"/>
          <p:cNvPicPr preferRelativeResize="0"/>
          <p:nvPr/>
        </p:nvPicPr>
        <p:blipFill rotWithShape="1">
          <a:blip r:embed="rId3">
            <a:alphaModFix/>
          </a:blip>
          <a:srcRect l="85151" t="10679" r="8110" b="80418"/>
          <a:stretch/>
        </p:blipFill>
        <p:spPr>
          <a:xfrm>
            <a:off x="7334200" y="344200"/>
            <a:ext cx="862049" cy="1530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 title="22S2-LKV-TeachingLoad_page_5.png"/>
          <p:cNvPicPr preferRelativeResize="0"/>
          <p:nvPr/>
        </p:nvPicPr>
        <p:blipFill rotWithShape="1">
          <a:blip r:embed="rId3">
            <a:alphaModFix/>
          </a:blip>
          <a:srcRect l="78728" t="10664" r="15038" b="80433"/>
          <a:stretch/>
        </p:blipFill>
        <p:spPr>
          <a:xfrm>
            <a:off x="5322075" y="344200"/>
            <a:ext cx="797381" cy="15301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0"/>
          <p:cNvCxnSpPr>
            <a:endCxn id="124" idx="2"/>
          </p:cNvCxnSpPr>
          <p:nvPr/>
        </p:nvCxnSpPr>
        <p:spPr>
          <a:xfrm rot="10800000" flipH="1">
            <a:off x="5533266" y="1874348"/>
            <a:ext cx="187500" cy="1242300"/>
          </a:xfrm>
          <a:prstGeom prst="straightConnector1">
            <a:avLst/>
          </a:prstGeom>
          <a:noFill/>
          <a:ln w="28575" cap="flat" cmpd="sng">
            <a:solidFill>
              <a:srgbClr val="D9312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20"/>
          <p:cNvCxnSpPr>
            <a:endCxn id="123" idx="2"/>
          </p:cNvCxnSpPr>
          <p:nvPr/>
        </p:nvCxnSpPr>
        <p:spPr>
          <a:xfrm rot="10800000" flipH="1">
            <a:off x="7506324" y="1874348"/>
            <a:ext cx="258900" cy="1195200"/>
          </a:xfrm>
          <a:prstGeom prst="straightConnector1">
            <a:avLst/>
          </a:prstGeom>
          <a:noFill/>
          <a:ln w="28575" cap="flat" cmpd="sng">
            <a:solidFill>
              <a:srgbClr val="D9312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20"/>
          <p:cNvSpPr/>
          <p:nvPr/>
        </p:nvSpPr>
        <p:spPr>
          <a:xfrm>
            <a:off x="5334650" y="369725"/>
            <a:ext cx="784800" cy="571500"/>
          </a:xfrm>
          <a:prstGeom prst="rect">
            <a:avLst/>
          </a:prstGeom>
          <a:noFill/>
          <a:ln w="28575" cap="flat" cmpd="sng">
            <a:solidFill>
              <a:srgbClr val="D93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oto Sans Mono"/>
              <a:ea typeface="Noto Sans Mono"/>
              <a:cs typeface="Noto Sans Mono"/>
              <a:sym typeface="Noto Sans Mono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5328363" y="1418950"/>
            <a:ext cx="784800" cy="461400"/>
          </a:xfrm>
          <a:prstGeom prst="rect">
            <a:avLst/>
          </a:prstGeom>
          <a:noFill/>
          <a:ln w="28575" cap="flat" cmpd="sng">
            <a:solidFill>
              <a:srgbClr val="D93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oto Sans Mono"/>
              <a:ea typeface="Noto Sans Mono"/>
              <a:cs typeface="Noto Sans Mono"/>
              <a:sym typeface="Noto Sans Mono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839700" y="4619625"/>
            <a:ext cx="649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rPr>
              <a:t>Fig 1. Cropped NTU Sample Timetable</a:t>
            </a:r>
            <a:endParaRPr>
              <a:solidFill>
                <a:schemeClr val="dk1"/>
              </a:solidFill>
              <a:latin typeface="Noto Sans Mono"/>
              <a:ea typeface="Noto Sans Mono"/>
              <a:cs typeface="Noto Sans Mono"/>
              <a:sym typeface="Noto Sa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400000" y="344200"/>
            <a:ext cx="7656300" cy="571500"/>
          </a:xfrm>
          <a:prstGeom prst="rect">
            <a:avLst/>
          </a:prstGeom>
        </p:spPr>
        <p:txBody>
          <a:bodyPr spcFirstLastPara="1" wrap="square" lIns="45725" tIns="22850" rIns="45725" bIns="2285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300" y="1683575"/>
            <a:ext cx="1238300" cy="12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0000" y="1683575"/>
            <a:ext cx="1238300" cy="12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5700" y="1683575"/>
            <a:ext cx="1238300" cy="12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1400" y="1683575"/>
            <a:ext cx="1238300" cy="12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951750" y="3059725"/>
            <a:ext cx="182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rPr>
              <a:t>Detect layout</a:t>
            </a:r>
            <a:endParaRPr>
              <a:solidFill>
                <a:schemeClr val="dk1"/>
              </a:solidFill>
              <a:latin typeface="Noto Sans Mono"/>
              <a:ea typeface="Noto Sans Mono"/>
              <a:cs typeface="Noto Sans Mono"/>
              <a:sym typeface="Noto Sans Mono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2757450" y="3059725"/>
            <a:ext cx="182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rPr>
              <a:t>OCR text</a:t>
            </a:r>
            <a:endParaRPr>
              <a:solidFill>
                <a:schemeClr val="dk1"/>
              </a:solidFill>
              <a:latin typeface="Noto Sans Mono"/>
              <a:ea typeface="Noto Sans Mono"/>
              <a:cs typeface="Noto Sans Mono"/>
              <a:sym typeface="Noto Sans Mono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4563150" y="3059725"/>
            <a:ext cx="182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rPr>
              <a:t>Edit courses</a:t>
            </a:r>
            <a:endParaRPr>
              <a:solidFill>
                <a:schemeClr val="dk1"/>
              </a:solidFill>
              <a:latin typeface="Noto Sans Mono"/>
              <a:ea typeface="Noto Sans Mono"/>
              <a:cs typeface="Noto Sans Mono"/>
              <a:sym typeface="Noto Sans Mono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6368850" y="3059725"/>
            <a:ext cx="182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rPr>
              <a:t>Export .ics</a:t>
            </a:r>
            <a:endParaRPr>
              <a:solidFill>
                <a:schemeClr val="dk1"/>
              </a:solidFill>
              <a:latin typeface="Noto Sans Mono"/>
              <a:ea typeface="Noto Sans Mono"/>
              <a:cs typeface="Noto Sans Mono"/>
              <a:sym typeface="Noto Sans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400000" y="344200"/>
            <a:ext cx="7656300" cy="571500"/>
          </a:xfrm>
          <a:prstGeom prst="rect">
            <a:avLst/>
          </a:prstGeom>
        </p:spPr>
        <p:txBody>
          <a:bodyPr spcFirstLastPara="1" wrap="square" lIns="45725" tIns="22850" rIns="45725" bIns="2285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148" name="Google Shape;148;p22" title="architectu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700" y="915700"/>
            <a:ext cx="4342601" cy="369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2400700" y="4608000"/>
            <a:ext cx="649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rPr>
              <a:t>Fig 2. System Architecture</a:t>
            </a:r>
            <a:endParaRPr>
              <a:solidFill>
                <a:schemeClr val="dk1"/>
              </a:solidFill>
              <a:latin typeface="Noto Sans Mono"/>
              <a:ea typeface="Noto Sans Mono"/>
              <a:cs typeface="Noto Sans Mono"/>
              <a:sym typeface="Noto Sans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400000" y="344200"/>
            <a:ext cx="7656300" cy="571500"/>
          </a:xfrm>
          <a:prstGeom prst="rect">
            <a:avLst/>
          </a:prstGeom>
        </p:spPr>
        <p:txBody>
          <a:bodyPr spcFirstLastPara="1" wrap="square" lIns="45725" tIns="22850" rIns="45725" bIns="2285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Detection</a:t>
            </a:r>
            <a:endParaRPr/>
          </a:p>
        </p:txBody>
      </p:sp>
      <p:pic>
        <p:nvPicPr>
          <p:cNvPr id="155" name="Google Shape;155;p23" title="page_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3516" y="920725"/>
            <a:ext cx="2895457" cy="3746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 title="23S1-LKV-TeachingLoad_page_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4975" y="920725"/>
            <a:ext cx="2648551" cy="374600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3734500" y="2384850"/>
            <a:ext cx="182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rPr>
              <a:t>Any </a:t>
            </a:r>
            <a:endParaRPr>
              <a:solidFill>
                <a:schemeClr val="dk1"/>
              </a:solidFill>
              <a:latin typeface="Noto Sans Mono"/>
              <a:ea typeface="Noto Sans Mono"/>
              <a:cs typeface="Noto Sans Mono"/>
              <a:sym typeface="Noto Sans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rPr>
              <a:t>Difference?</a:t>
            </a:r>
            <a:endParaRPr>
              <a:solidFill>
                <a:schemeClr val="dk1"/>
              </a:solidFill>
              <a:latin typeface="Noto Sans Mono"/>
              <a:ea typeface="Noto Sans Mono"/>
              <a:cs typeface="Noto Sans Mono"/>
              <a:sym typeface="Noto Sans Mono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1109800" y="4671750"/>
            <a:ext cx="649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oto Sans Mono"/>
                <a:ea typeface="Noto Sans Mono"/>
                <a:cs typeface="Noto Sans Mono"/>
                <a:sym typeface="Noto Sans Mono"/>
              </a:rPr>
              <a:t>Fig 3. Comparison of NTU Sample Timetables</a:t>
            </a:r>
            <a:endParaRPr>
              <a:solidFill>
                <a:schemeClr val="dk1"/>
              </a:solidFill>
              <a:latin typeface="Noto Sans Mono"/>
              <a:ea typeface="Noto Sans Mono"/>
              <a:cs typeface="Noto Sans Mono"/>
              <a:sym typeface="Noto Sa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rk Research">
  <a:themeElements>
    <a:clrScheme name="Office">
      <a:dk1>
        <a:srgbClr val="CACFD6"/>
      </a:dk1>
      <a:lt1>
        <a:srgbClr val="0D0C1D"/>
      </a:lt1>
      <a:dk2>
        <a:srgbClr val="CACFD6"/>
      </a:dk2>
      <a:lt2>
        <a:srgbClr val="D9F4C7"/>
      </a:lt2>
      <a:accent1>
        <a:srgbClr val="4056F4"/>
      </a:accent1>
      <a:accent2>
        <a:srgbClr val="998DA0"/>
      </a:accent2>
      <a:accent3>
        <a:srgbClr val="F8FA9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1959</Words>
  <Application>Microsoft Office PowerPoint</Application>
  <PresentationFormat>On-screen Show (16:9)</PresentationFormat>
  <Paragraphs>217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Calibri</vt:lpstr>
      <vt:lpstr>Noto Sans</vt:lpstr>
      <vt:lpstr>Red Hat Display SemiBold</vt:lpstr>
      <vt:lpstr>Manrope</vt:lpstr>
      <vt:lpstr>Roboto Mono</vt:lpstr>
      <vt:lpstr>Arial</vt:lpstr>
      <vt:lpstr>Noto Sans Mono</vt:lpstr>
      <vt:lpstr>Red Hat Display</vt:lpstr>
      <vt:lpstr>Dark Research</vt:lpstr>
      <vt:lpstr>Streamlining Timetable &amp; Student Data Management</vt:lpstr>
      <vt:lpstr>Agenda</vt:lpstr>
      <vt:lpstr>Original/Ideal Project Scope</vt:lpstr>
      <vt:lpstr>Prioritise the Project Scope</vt:lpstr>
      <vt:lpstr>Motivation</vt:lpstr>
      <vt:lpstr>Timetable Parsing Challenges</vt:lpstr>
      <vt:lpstr>Objectives</vt:lpstr>
      <vt:lpstr>System Architecture</vt:lpstr>
      <vt:lpstr>Layout Detection</vt:lpstr>
      <vt:lpstr>Layout Detection (YOLOv8)</vt:lpstr>
      <vt:lpstr>OCR and Clustering</vt:lpstr>
      <vt:lpstr>Semantic Parsing</vt:lpstr>
      <vt:lpstr>Streamlit UI</vt:lpstr>
      <vt:lpstr>Results</vt:lpstr>
      <vt:lpstr>Challenges &amp; Fixes</vt:lpstr>
      <vt:lpstr>Challenges &amp; Fixes</vt:lpstr>
      <vt:lpstr>Challenges &amp; Fixes</vt:lpstr>
      <vt:lpstr>Challenges &amp; Fixes</vt:lpstr>
      <vt:lpstr>Conclusion &amp; 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Sean Young</cp:lastModifiedBy>
  <cp:revision>1</cp:revision>
  <dcterms:modified xsi:type="dcterms:W3CDTF">2025-05-16T06:23:18Z</dcterms:modified>
</cp:coreProperties>
</file>