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3"/>
  </p:notesMasterIdLst>
  <p:sldIdLst>
    <p:sldId id="452" r:id="rId2"/>
    <p:sldId id="448" r:id="rId3"/>
    <p:sldId id="454" r:id="rId4"/>
    <p:sldId id="455" r:id="rId5"/>
    <p:sldId id="456" r:id="rId6"/>
    <p:sldId id="457" r:id="rId7"/>
    <p:sldId id="458" r:id="rId8"/>
    <p:sldId id="459" r:id="rId9"/>
    <p:sldId id="470" r:id="rId10"/>
    <p:sldId id="471" r:id="rId11"/>
    <p:sldId id="460" r:id="rId12"/>
    <p:sldId id="461" r:id="rId13"/>
    <p:sldId id="462" r:id="rId14"/>
    <p:sldId id="463" r:id="rId15"/>
    <p:sldId id="464" r:id="rId16"/>
    <p:sldId id="465" r:id="rId17"/>
    <p:sldId id="466" r:id="rId18"/>
    <p:sldId id="467" r:id="rId19"/>
    <p:sldId id="468" r:id="rId20"/>
    <p:sldId id="469" r:id="rId21"/>
    <p:sldId id="472" r:id="rId22"/>
  </p:sldIdLst>
  <p:sldSz cx="24384000" cy="13716000"/>
  <p:notesSz cx="6858000" cy="9144000"/>
  <p:embeddedFontLst>
    <p:embeddedFont>
      <p:font typeface="Nunito Sans" pitchFamily="2" charset="0"/>
      <p:regular r:id="rId24"/>
      <p:bold r:id="rId25"/>
      <p:italic r:id="rId26"/>
      <p:boldItalic r:id="rId27"/>
    </p:embeddedFont>
    <p:embeddedFont>
      <p:font typeface="Nunito Sans SemiBold" pitchFamily="2" charset="0"/>
      <p:regular r:id="rId28"/>
      <p:bold r:id="rId29"/>
      <p:italic r:id="rId30"/>
      <p:boldItalic r:id="rId31"/>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DA3248"/>
    <a:srgbClr val="83C2DE"/>
    <a:srgbClr val="FF814E"/>
    <a:srgbClr val="8AC7C0"/>
    <a:srgbClr val="64BFEC"/>
    <a:srgbClr val="81C5CF"/>
    <a:srgbClr val="7BC9D3"/>
    <a:srgbClr val="E46C57"/>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9" autoAdjust="0"/>
    <p:restoredTop sz="96247" autoAdjust="0"/>
  </p:normalViewPr>
  <p:slideViewPr>
    <p:cSldViewPr snapToGrid="0">
      <p:cViewPr>
        <p:scale>
          <a:sx n="33" d="100"/>
          <a:sy n="33" d="100"/>
        </p:scale>
        <p:origin x="860" y="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2</a:t>
            </a:fld>
            <a:endParaRPr lang="en-US"/>
          </a:p>
        </p:txBody>
      </p:sp>
    </p:spTree>
    <p:extLst>
      <p:ext uri="{BB962C8B-B14F-4D97-AF65-F5344CB8AC3E}">
        <p14:creationId xmlns:p14="http://schemas.microsoft.com/office/powerpoint/2010/main" val="4056757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707929" y="2532505"/>
            <a:ext cx="9750289" cy="1970419"/>
          </a:xfrm>
        </p:spPr>
        <p:txBody>
          <a:bodyPr/>
          <a:lstStyle/>
          <a:p>
            <a:r>
              <a:rPr lang="en-US" dirty="0"/>
              <a:t>Formula 1 (F1) Racing </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7300711" y="6858000"/>
            <a:ext cx="9747504" cy="1371600"/>
          </a:xfrm>
        </p:spPr>
        <p:txBody>
          <a:bodyPr/>
          <a:lstStyle/>
          <a:p>
            <a:r>
              <a:rPr lang="en-US" sz="4000" dirty="0"/>
              <a:t>Team 1</a:t>
            </a:r>
          </a:p>
          <a:p>
            <a:r>
              <a:rPr lang="en-US" sz="4000" dirty="0"/>
              <a:t>Yashwant Singh Katailiha</a:t>
            </a:r>
          </a:p>
          <a:p>
            <a:r>
              <a:rPr lang="en-US" sz="4000" dirty="0" err="1"/>
              <a:t>Tejeshwar</a:t>
            </a:r>
            <a:r>
              <a:rPr lang="en-US" sz="4000" dirty="0"/>
              <a:t> Reddy Palampalli</a:t>
            </a:r>
          </a:p>
          <a:p>
            <a:endParaRPr lang="en-US" dirty="0"/>
          </a:p>
        </p:txBody>
      </p:sp>
      <p:pic>
        <p:nvPicPr>
          <p:cNvPr id="5" name="Picture 2">
            <a:extLst>
              <a:ext uri="{FF2B5EF4-FFF2-40B4-BE49-F238E27FC236}">
                <a16:creationId xmlns:a16="http://schemas.microsoft.com/office/drawing/2014/main" id="{9B553096-413E-1C43-1DB0-D6C237E2AC0F}"/>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bwMode="auto">
          <a:xfrm>
            <a:off x="0" y="-93663"/>
            <a:ext cx="12252325" cy="1356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7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9F0036-5E70-69C7-7C1D-C6D7808C7D19}"/>
              </a:ext>
            </a:extLst>
          </p:cNvPr>
          <p:cNvSpPr txBox="1"/>
          <p:nvPr/>
        </p:nvSpPr>
        <p:spPr>
          <a:xfrm>
            <a:off x="727365" y="125852"/>
            <a:ext cx="25727890" cy="9879628"/>
          </a:xfrm>
          <a:prstGeom prst="rect">
            <a:avLst/>
          </a:prstGeom>
          <a:noFill/>
        </p:spPr>
        <p:txBody>
          <a:bodyPr wrap="square">
            <a:spAutoFit/>
          </a:bodyPr>
          <a:lstStyle/>
          <a:p>
            <a:pPr marL="0" marR="0">
              <a:spcBef>
                <a:spcPts val="0"/>
              </a:spcBef>
              <a:spcAft>
                <a:spcPts val="0"/>
              </a:spcAft>
            </a:pPr>
            <a:endParaRPr lang="en-US" sz="4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3600" kern="0" dirty="0">
                <a:effectLst/>
                <a:latin typeface="Calibri" panose="020F0502020204030204" pitchFamily="34" charset="0"/>
                <a:ea typeface="Aptos" panose="020B0004020202020204" pitchFamily="34" charset="0"/>
                <a:cs typeface="Times New Roman" panose="02020603050405020304" pitchFamily="18" charset="0"/>
              </a:rPr>
              <a:t> </a:t>
            </a:r>
            <a:endParaRPr lang="en-US" sz="4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b="1" kern="0" dirty="0" err="1">
                <a:effectLst/>
                <a:latin typeface="Calibri" panose="020F0502020204030204" pitchFamily="34" charset="0"/>
                <a:ea typeface="Aptos" panose="020B0004020202020204" pitchFamily="34" charset="0"/>
                <a:cs typeface="Calibri" panose="020F0502020204030204" pitchFamily="34" charset="0"/>
              </a:rPr>
              <a:t>Technical_Staff</a:t>
            </a:r>
            <a:r>
              <a:rPr lang="en-US" b="1" kern="0" dirty="0">
                <a:effectLst/>
                <a:latin typeface="Calibri" panose="020F0502020204030204" pitchFamily="34" charset="0"/>
                <a:ea typeface="Aptos" panose="020B0004020202020204" pitchFamily="34" charset="0"/>
                <a:cs typeface="Calibri" panose="020F0502020204030204" pitchFamily="34" charset="0"/>
              </a:rPr>
              <a:t>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Staff_ID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u="sng" kern="0" dirty="0" err="1">
                <a:effectLst/>
                <a:latin typeface="Calibri" panose="020F0502020204030204" pitchFamily="34" charset="0"/>
                <a:ea typeface="Aptos" panose="020B0004020202020204" pitchFamily="34" charset="0"/>
                <a:cs typeface="Calibri" panose="020F0502020204030204" pitchFamily="34" charset="0"/>
              </a:rPr>
              <a:t>Team_ID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Domain, </a:t>
            </a:r>
            <a:r>
              <a:rPr lang="en-US" kern="0" dirty="0" err="1">
                <a:effectLst/>
                <a:latin typeface="Calibri" panose="020F0502020204030204" pitchFamily="34" charset="0"/>
                <a:ea typeface="Aptos" panose="020B0004020202020204" pitchFamily="34" charset="0"/>
                <a:cs typeface="Calibri" panose="020F0502020204030204" pitchFamily="34" charset="0"/>
              </a:rPr>
              <a:t>First_Name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Last_Name</a:t>
            </a:r>
            <a:r>
              <a:rPr lang="en-US" kern="0" dirty="0">
                <a:effectLst/>
                <a:latin typeface="Calibri" panose="020F0502020204030204" pitchFamily="34" charset="0"/>
                <a:ea typeface="Aptos" panose="020B0004020202020204" pitchFamily="34" charset="0"/>
                <a:cs typeface="Calibri" panose="020F0502020204030204" pitchFamily="34" charset="0"/>
              </a:rPr>
              <a:t> Engine Entity</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i="1" u="sng" kern="0" dirty="0" err="1">
                <a:effectLst/>
                <a:latin typeface="Calibri" panose="020F0502020204030204" pitchFamily="34" charset="0"/>
                <a:ea typeface="Aptos" panose="020B0004020202020204" pitchFamily="34" charset="0"/>
                <a:cs typeface="Calibri" panose="020F0502020204030204" pitchFamily="34" charset="0"/>
              </a:rPr>
              <a:t>Car_ID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Engine_Part_ID</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Part_Name</a:t>
            </a:r>
            <a:r>
              <a:rPr lang="en-US" kern="0" dirty="0">
                <a:effectLst/>
                <a:latin typeface="Calibri" panose="020F0502020204030204" pitchFamily="34" charset="0"/>
                <a:ea typeface="Aptos" panose="020B0004020202020204" pitchFamily="34" charset="0"/>
                <a:cs typeface="Calibri" panose="020F0502020204030204" pitchFamily="34" charset="0"/>
              </a:rPr>
              <a:t>, Count)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Wheel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i="1" u="sng" kern="0" dirty="0" err="1">
                <a:effectLst/>
                <a:latin typeface="Calibri" panose="020F0502020204030204" pitchFamily="34" charset="0"/>
                <a:ea typeface="Aptos" panose="020B0004020202020204" pitchFamily="34" charset="0"/>
                <a:cs typeface="Calibri" panose="020F0502020204030204" pitchFamily="34" charset="0"/>
              </a:rPr>
              <a:t>Car_ID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Wheel_Part_ID</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Part_Name</a:t>
            </a:r>
            <a:r>
              <a:rPr lang="en-US" kern="0" dirty="0">
                <a:effectLst/>
                <a:latin typeface="Calibri" panose="020F0502020204030204" pitchFamily="34" charset="0"/>
                <a:ea typeface="Aptos" panose="020B0004020202020204" pitchFamily="34" charset="0"/>
                <a:cs typeface="Calibri" panose="020F0502020204030204" pitchFamily="34" charset="0"/>
              </a:rPr>
              <a:t>, Count)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Body Entity: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i="1" u="sng" kern="0" dirty="0" err="1">
                <a:effectLst/>
                <a:latin typeface="Calibri" panose="020F0502020204030204" pitchFamily="34" charset="0"/>
                <a:ea typeface="Aptos" panose="020B0004020202020204" pitchFamily="34" charset="0"/>
                <a:cs typeface="Calibri" panose="020F0502020204030204" pitchFamily="34" charset="0"/>
              </a:rPr>
              <a:t>Car_ID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Body_Part_ID</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Part_Name</a:t>
            </a:r>
            <a:r>
              <a:rPr lang="en-US" kern="0" dirty="0">
                <a:effectLst/>
                <a:latin typeface="Calibri" panose="020F0502020204030204" pitchFamily="34" charset="0"/>
                <a:ea typeface="Aptos" panose="020B0004020202020204" pitchFamily="34" charset="0"/>
                <a:cs typeface="Calibri" panose="020F0502020204030204" pitchFamily="34" charset="0"/>
              </a:rPr>
              <a:t>, Count)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p>
          <a:p>
            <a:pPr marL="0" marR="0">
              <a:spcBef>
                <a:spcPts val="0"/>
              </a:spcBef>
              <a:spcAft>
                <a:spcPts val="0"/>
              </a:spcAft>
            </a:pPr>
            <a:r>
              <a:rPr lang="en-US" b="1" kern="100" dirty="0" err="1">
                <a:effectLst/>
                <a:latin typeface="Calibri" panose="020F0502020204030204" pitchFamily="34" charset="0"/>
                <a:ea typeface="Aptos" panose="020B0004020202020204" pitchFamily="34" charset="0"/>
                <a:cs typeface="Calibri" panose="020F0502020204030204" pitchFamily="34" charset="0"/>
              </a:rPr>
              <a:t>Racer_Coach</a:t>
            </a:r>
            <a:r>
              <a:rPr lang="en-US" b="1" kern="100" dirty="0">
                <a:effectLst/>
                <a:latin typeface="Calibri" panose="020F0502020204030204" pitchFamily="34" charset="0"/>
                <a:ea typeface="Aptos" panose="020B0004020202020204" pitchFamily="34" charset="0"/>
                <a:cs typeface="Calibri" panose="020F0502020204030204" pitchFamily="34" charset="0"/>
              </a:rPr>
              <a:t> Entity</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Racer_ID</a:t>
            </a:r>
            <a:r>
              <a:rPr lang="en-US" kern="100" dirty="0">
                <a:effectLst/>
                <a:latin typeface="Calibri" panose="020F0502020204030204" pitchFamily="34" charset="0"/>
                <a:ea typeface="Aptos" panose="020B0004020202020204" pitchFamily="34" charset="0"/>
                <a:cs typeface="Calibri" panose="020F0502020204030204" pitchFamily="34" charset="0"/>
              </a:rPr>
              <a:t> (PK,FK), </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Coach_ID</a:t>
            </a:r>
            <a:r>
              <a:rPr lang="en-US" kern="100" dirty="0">
                <a:effectLst/>
                <a:latin typeface="Calibri" panose="020F0502020204030204" pitchFamily="34" charset="0"/>
                <a:ea typeface="Aptos" panose="020B0004020202020204" pitchFamily="34" charset="0"/>
                <a:cs typeface="Calibri" panose="020F0502020204030204" pitchFamily="34" charset="0"/>
              </a:rPr>
              <a:t> (PK,FK))</a:t>
            </a: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p>
          <a:p>
            <a:pPr marL="0" marR="0">
              <a:spcBef>
                <a:spcPts val="0"/>
              </a:spcBef>
              <a:spcAft>
                <a:spcPts val="0"/>
              </a:spcAft>
            </a:pPr>
            <a:r>
              <a:rPr lang="en-US" b="1" kern="100" dirty="0" err="1">
                <a:effectLst/>
                <a:latin typeface="Calibri" panose="020F0502020204030204" pitchFamily="34" charset="0"/>
                <a:ea typeface="Aptos" panose="020B0004020202020204" pitchFamily="34" charset="0"/>
                <a:cs typeface="Calibri" panose="020F0502020204030204" pitchFamily="34" charset="0"/>
              </a:rPr>
              <a:t>Champ_Team</a:t>
            </a:r>
            <a:r>
              <a:rPr lang="en-US" b="1" kern="100" dirty="0">
                <a:effectLst/>
                <a:latin typeface="Calibri" panose="020F0502020204030204" pitchFamily="34" charset="0"/>
                <a:ea typeface="Aptos" panose="020B0004020202020204" pitchFamily="34" charset="0"/>
                <a:cs typeface="Calibri" panose="020F0502020204030204" pitchFamily="34" charset="0"/>
              </a:rPr>
              <a:t> Entity: </a:t>
            </a:r>
            <a:r>
              <a:rPr lang="en-US" kern="100" dirty="0">
                <a:effectLst/>
                <a:latin typeface="Calibri" panose="020F0502020204030204" pitchFamily="34" charset="0"/>
                <a:ea typeface="Aptos" panose="020B0004020202020204" pitchFamily="34" charset="0"/>
                <a:cs typeface="Calibri" panose="020F0502020204030204" pitchFamily="34" charset="0"/>
              </a:rPr>
              <a:t>(</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Championship_ID</a:t>
            </a:r>
            <a:r>
              <a:rPr lang="en-US" kern="100" dirty="0">
                <a:effectLst/>
                <a:latin typeface="Calibri" panose="020F0502020204030204" pitchFamily="34" charset="0"/>
                <a:ea typeface="Aptos" panose="020B0004020202020204" pitchFamily="34" charset="0"/>
                <a:cs typeface="Calibri" panose="020F0502020204030204" pitchFamily="34" charset="0"/>
              </a:rPr>
              <a:t> (PK,FK), </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Team_ID</a:t>
            </a:r>
            <a:r>
              <a:rPr lang="en-US" kern="100" dirty="0">
                <a:effectLst/>
                <a:latin typeface="Calibri" panose="020F0502020204030204" pitchFamily="34" charset="0"/>
                <a:ea typeface="Aptos" panose="020B0004020202020204" pitchFamily="34" charset="0"/>
                <a:cs typeface="Calibri" panose="020F0502020204030204" pitchFamily="34" charset="0"/>
              </a:rPr>
              <a:t> (PK,FK))</a:t>
            </a: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p>
          <a:p>
            <a:pPr marL="0" marR="0">
              <a:spcBef>
                <a:spcPts val="0"/>
              </a:spcBef>
              <a:spcAft>
                <a:spcPts val="0"/>
              </a:spcAft>
            </a:pPr>
            <a:r>
              <a:rPr lang="en-US" b="1" kern="100" dirty="0" err="1">
                <a:effectLst/>
                <a:latin typeface="Calibri" panose="020F0502020204030204" pitchFamily="34" charset="0"/>
                <a:ea typeface="Aptos" panose="020B0004020202020204" pitchFamily="34" charset="0"/>
                <a:cs typeface="Calibri" panose="020F0502020204030204" pitchFamily="34" charset="0"/>
              </a:rPr>
              <a:t>Circuit_Team</a:t>
            </a:r>
            <a:r>
              <a:rPr lang="en-US" b="1" kern="100" dirty="0">
                <a:effectLst/>
                <a:latin typeface="Calibri" panose="020F0502020204030204" pitchFamily="34" charset="0"/>
                <a:ea typeface="Aptos" panose="020B0004020202020204" pitchFamily="34" charset="0"/>
                <a:cs typeface="Calibri" panose="020F0502020204030204" pitchFamily="34" charset="0"/>
              </a:rPr>
              <a:t> Entity: </a:t>
            </a:r>
            <a:r>
              <a:rPr lang="en-US" kern="100" dirty="0">
                <a:effectLst/>
                <a:latin typeface="Calibri" panose="020F0502020204030204" pitchFamily="34" charset="0"/>
                <a:ea typeface="Aptos" panose="020B0004020202020204" pitchFamily="34" charset="0"/>
                <a:cs typeface="Calibri" panose="020F0502020204030204" pitchFamily="34" charset="0"/>
              </a:rPr>
              <a:t>(</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Circuit_ID</a:t>
            </a:r>
            <a:r>
              <a:rPr lang="en-US" kern="100" dirty="0">
                <a:effectLst/>
                <a:latin typeface="Calibri" panose="020F0502020204030204" pitchFamily="34" charset="0"/>
                <a:ea typeface="Aptos" panose="020B0004020202020204" pitchFamily="34" charset="0"/>
                <a:cs typeface="Calibri" panose="020F0502020204030204" pitchFamily="34" charset="0"/>
              </a:rPr>
              <a:t> (PK,FK), </a:t>
            </a:r>
            <a:r>
              <a:rPr lang="en-US" i="1" u="sng" kern="100" dirty="0" err="1">
                <a:effectLst/>
                <a:latin typeface="Calibri" panose="020F0502020204030204" pitchFamily="34" charset="0"/>
                <a:ea typeface="Aptos" panose="020B0004020202020204" pitchFamily="34" charset="0"/>
                <a:cs typeface="Calibri" panose="020F0502020204030204" pitchFamily="34" charset="0"/>
              </a:rPr>
              <a:t>Team_ID</a:t>
            </a:r>
            <a:r>
              <a:rPr lang="en-US" kern="100" dirty="0">
                <a:effectLst/>
                <a:latin typeface="Calibri" panose="020F0502020204030204" pitchFamily="34" charset="0"/>
                <a:ea typeface="Aptos" panose="020B0004020202020204" pitchFamily="34" charset="0"/>
                <a:cs typeface="Calibri" panose="020F0502020204030204" pitchFamily="34" charset="0"/>
              </a:rPr>
              <a:t> (PK,FK))</a:t>
            </a: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p>
          <a:p>
            <a:pPr marL="0" marR="0">
              <a:spcBef>
                <a:spcPts val="0"/>
              </a:spcBef>
              <a:spcAft>
                <a:spcPts val="0"/>
              </a:spcAft>
            </a:pPr>
            <a:r>
              <a:rPr lang="en-US" b="1" kern="100" dirty="0">
                <a:effectLst/>
                <a:latin typeface="Calibri" panose="020F0502020204030204" pitchFamily="34" charset="0"/>
                <a:ea typeface="Aptos" panose="020B0004020202020204" pitchFamily="34" charset="0"/>
                <a:cs typeface="Calibri" panose="020F0502020204030204" pitchFamily="34" charset="0"/>
              </a:rPr>
              <a:t>Parts Entity: </a:t>
            </a:r>
            <a:r>
              <a:rPr lang="en-US" kern="100" dirty="0">
                <a:effectLst/>
                <a:latin typeface="Calibri" panose="020F0502020204030204" pitchFamily="34" charset="0"/>
                <a:ea typeface="Aptos" panose="020B0004020202020204" pitchFamily="34" charset="0"/>
                <a:cs typeface="Calibri" panose="020F0502020204030204" pitchFamily="34" charset="0"/>
              </a:rPr>
              <a:t>(</a:t>
            </a:r>
            <a:r>
              <a:rPr lang="en-US" u="sng" kern="100" dirty="0" err="1">
                <a:effectLst/>
                <a:latin typeface="Calibri" panose="020F0502020204030204" pitchFamily="34" charset="0"/>
                <a:ea typeface="Aptos" panose="020B0004020202020204" pitchFamily="34" charset="0"/>
                <a:cs typeface="Calibri" panose="020F0502020204030204" pitchFamily="34" charset="0"/>
              </a:rPr>
              <a:t>Part_Type</a:t>
            </a:r>
            <a:r>
              <a:rPr lang="en-US" kern="100" dirty="0">
                <a:effectLst/>
                <a:latin typeface="Calibri" panose="020F0502020204030204" pitchFamily="34" charset="0"/>
                <a:ea typeface="Aptos" panose="020B0004020202020204" pitchFamily="34" charset="0"/>
                <a:cs typeface="Calibri" panose="020F0502020204030204" pitchFamily="34" charset="0"/>
              </a:rPr>
              <a:t> (PK), Classification</a:t>
            </a:r>
            <a:r>
              <a:rPr lang="en-US" u="sng" kern="10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p>
        </p:txBody>
      </p:sp>
    </p:spTree>
    <p:extLst>
      <p:ext uri="{BB962C8B-B14F-4D97-AF65-F5344CB8AC3E}">
        <p14:creationId xmlns:p14="http://schemas.microsoft.com/office/powerpoint/2010/main" val="19959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5BCB-8BB1-8071-811B-1B859D8CD911}"/>
              </a:ext>
            </a:extLst>
          </p:cNvPr>
          <p:cNvSpPr>
            <a:spLocks noGrp="1"/>
          </p:cNvSpPr>
          <p:nvPr>
            <p:ph type="title"/>
          </p:nvPr>
        </p:nvSpPr>
        <p:spPr/>
        <p:txBody>
          <a:bodyPr/>
          <a:lstStyle/>
          <a:p>
            <a:pPr algn="ctr"/>
            <a:r>
              <a:rPr lang="en-US" dirty="0"/>
              <a:t>NORMALIZATION</a:t>
            </a:r>
          </a:p>
        </p:txBody>
      </p:sp>
    </p:spTree>
    <p:extLst>
      <p:ext uri="{BB962C8B-B14F-4D97-AF65-F5344CB8AC3E}">
        <p14:creationId xmlns:p14="http://schemas.microsoft.com/office/powerpoint/2010/main" val="321409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DABA-AC50-DE20-ED81-172E1E3571CB}"/>
              </a:ext>
            </a:extLst>
          </p:cNvPr>
          <p:cNvSpPr>
            <a:spLocks noGrp="1"/>
          </p:cNvSpPr>
          <p:nvPr>
            <p:ph type="title"/>
          </p:nvPr>
        </p:nvSpPr>
        <p:spPr/>
        <p:txBody>
          <a:bodyPr/>
          <a:lstStyle/>
          <a:p>
            <a:pPr algn="ctr"/>
            <a:r>
              <a:rPr lang="en-US"/>
              <a:t>REPORT 1</a:t>
            </a:r>
            <a:endParaRPr lang="en-US" dirty="0"/>
          </a:p>
        </p:txBody>
      </p:sp>
      <p:sp>
        <p:nvSpPr>
          <p:cNvPr id="6" name="TextBox 5">
            <a:extLst>
              <a:ext uri="{FF2B5EF4-FFF2-40B4-BE49-F238E27FC236}">
                <a16:creationId xmlns:a16="http://schemas.microsoft.com/office/drawing/2014/main" id="{54EF4AE9-6EA5-79A1-396A-D23A44C6969C}"/>
              </a:ext>
            </a:extLst>
          </p:cNvPr>
          <p:cNvSpPr txBox="1"/>
          <p:nvPr/>
        </p:nvSpPr>
        <p:spPr>
          <a:xfrm>
            <a:off x="1482436" y="2790829"/>
            <a:ext cx="21419127" cy="7478970"/>
          </a:xfrm>
          <a:prstGeom prst="rect">
            <a:avLst/>
          </a:prstGeom>
          <a:noFill/>
        </p:spPr>
        <p:txBody>
          <a:bodyPr wrap="square">
            <a:spAutoFit/>
          </a:bodyPr>
          <a:lstStyle/>
          <a:p>
            <a:pPr algn="just"/>
            <a:r>
              <a:rPr lang="en-US" sz="4000" b="0" i="0">
                <a:effectLst/>
                <a:highlight>
                  <a:srgbClr val="FFFFFF"/>
                </a:highlight>
                <a:latin typeface="Calibri" panose="020F0502020204030204" pitchFamily="34" charset="0"/>
                <a:cs typeface="Calibri" panose="020F0502020204030204" pitchFamily="34" charset="0"/>
              </a:rPr>
              <a:t>How do different factors such as pit stop efficiency, coach expertise, and car specifications impact the overall performance of Formula One racing teams?</a:t>
            </a:r>
          </a:p>
          <a:p>
            <a:pPr algn="just"/>
            <a:endParaRPr lang="en-US" sz="4000">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a:latin typeface="Calibri" panose="020F0502020204030204" pitchFamily="34" charset="0"/>
                <a:cs typeface="Calibri" panose="020F0502020204030204" pitchFamily="34" charset="0"/>
              </a:rPr>
              <a:t>It includes details such as team names, pit stop times for tire changes and refueling, coach expertise, car engine types, and car wheel specifications. </a:t>
            </a:r>
          </a:p>
          <a:p>
            <a:pPr marL="571500" indent="-571500" algn="just">
              <a:buFont typeface="Arial" panose="020B0604020202020204" pitchFamily="34" charset="0"/>
              <a:buChar char="•"/>
            </a:pPr>
            <a:r>
              <a:rPr lang="en-US" sz="4000">
                <a:latin typeface="Calibri" panose="020F0502020204030204" pitchFamily="34" charset="0"/>
                <a:cs typeface="Calibri" panose="020F0502020204030204" pitchFamily="34" charset="0"/>
              </a:rPr>
              <a:t>By joining information from multiple tables (Pit_Stop, Car and Coach), the report offers insights into how different aspects such as coaching expertise and car specifications may influence team performance during races.</a:t>
            </a:r>
          </a:p>
          <a:p>
            <a:pPr marL="571500" indent="-571500" algn="just">
              <a:buFont typeface="Arial" panose="020B0604020202020204" pitchFamily="34" charset="0"/>
              <a:buChar char="•"/>
            </a:pPr>
            <a:r>
              <a:rPr lang="en-US" sz="4000" b="0" i="0">
                <a:solidFill>
                  <a:schemeClr val="tx1"/>
                </a:solidFill>
                <a:effectLst/>
                <a:highlight>
                  <a:srgbClr val="FFFFFF"/>
                </a:highlight>
                <a:latin typeface="Calibri" panose="020F0502020204030204" pitchFamily="34" charset="0"/>
                <a:cs typeface="Calibri" panose="020F0502020204030204" pitchFamily="34" charset="0"/>
              </a:rPr>
              <a:t>Helps team identify correlations between various factors (like coach expertise, car specifications, and pit stop times) and overall performance.</a:t>
            </a:r>
          </a:p>
          <a:p>
            <a:pPr marL="571500" indent="-571500" algn="just">
              <a:buFont typeface="Arial" panose="020B0604020202020204" pitchFamily="34" charset="0"/>
              <a:buChar char="•"/>
            </a:pPr>
            <a:r>
              <a:rPr lang="en-US" sz="4000" b="0" i="0">
                <a:solidFill>
                  <a:schemeClr val="tx1"/>
                </a:solidFill>
                <a:effectLst/>
                <a:highlight>
                  <a:srgbClr val="FFFFFF"/>
                </a:highlight>
                <a:latin typeface="Calibri" panose="020F0502020204030204" pitchFamily="34" charset="0"/>
                <a:cs typeface="Calibri" panose="020F0502020204030204" pitchFamily="34" charset="0"/>
              </a:rPr>
              <a:t>Enables data-driven decisions for performance optimization.</a:t>
            </a:r>
          </a:p>
          <a:p>
            <a:pPr marL="571500" indent="-571500" algn="just">
              <a:buFont typeface="Arial" panose="020B0604020202020204" pitchFamily="34" charset="0"/>
              <a:buChar char="•"/>
            </a:pP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286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E90-3605-F804-51D4-7AEFB428FD8D}"/>
              </a:ext>
            </a:extLst>
          </p:cNvPr>
          <p:cNvSpPr>
            <a:spLocks noGrp="1"/>
          </p:cNvSpPr>
          <p:nvPr>
            <p:ph type="title"/>
          </p:nvPr>
        </p:nvSpPr>
        <p:spPr>
          <a:xfrm>
            <a:off x="781397" y="3234010"/>
            <a:ext cx="5504708" cy="5418550"/>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defTabSz="914400"/>
            <a:r>
              <a:rPr lang="en-US" sz="5200" kern="1200" dirty="0">
                <a:solidFill>
                  <a:schemeClr val="bg1"/>
                </a:solidFill>
                <a:latin typeface="+mj-lt"/>
                <a:ea typeface="+mj-ea"/>
                <a:cs typeface="+mj-cs"/>
              </a:rPr>
              <a:t>SQL QUERY AND OUTPUT</a:t>
            </a:r>
          </a:p>
        </p:txBody>
      </p:sp>
      <p:pic>
        <p:nvPicPr>
          <p:cNvPr id="4" name="Picture 3">
            <a:extLst>
              <a:ext uri="{FF2B5EF4-FFF2-40B4-BE49-F238E27FC236}">
                <a16:creationId xmlns:a16="http://schemas.microsoft.com/office/drawing/2014/main" id="{855C92D5-4C80-0A1D-E4B2-A454031A76DF}"/>
              </a:ext>
            </a:extLst>
          </p:cNvPr>
          <p:cNvPicPr>
            <a:picLocks noChangeAspect="1"/>
          </p:cNvPicPr>
          <p:nvPr/>
        </p:nvPicPr>
        <p:blipFill>
          <a:blip r:embed="rId2"/>
          <a:stretch>
            <a:fillRect/>
          </a:stretch>
        </p:blipFill>
        <p:spPr>
          <a:xfrm>
            <a:off x="6959252" y="1330036"/>
            <a:ext cx="15494346" cy="9226498"/>
          </a:xfrm>
          <a:prstGeom prst="rect">
            <a:avLst/>
          </a:prstGeom>
        </p:spPr>
      </p:pic>
    </p:spTree>
    <p:extLst>
      <p:ext uri="{BB962C8B-B14F-4D97-AF65-F5344CB8AC3E}">
        <p14:creationId xmlns:p14="http://schemas.microsoft.com/office/powerpoint/2010/main" val="26134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CE09-FF50-6E08-0F27-F3D7D1F3C431}"/>
              </a:ext>
            </a:extLst>
          </p:cNvPr>
          <p:cNvSpPr>
            <a:spLocks noGrp="1"/>
          </p:cNvSpPr>
          <p:nvPr>
            <p:ph type="title"/>
          </p:nvPr>
        </p:nvSpPr>
        <p:spPr/>
        <p:txBody>
          <a:bodyPr/>
          <a:lstStyle/>
          <a:p>
            <a:pPr algn="ctr"/>
            <a:r>
              <a:rPr lang="en-US" dirty="0"/>
              <a:t>REPORT 2</a:t>
            </a:r>
          </a:p>
        </p:txBody>
      </p:sp>
      <p:sp>
        <p:nvSpPr>
          <p:cNvPr id="3" name="Text Placeholder 2">
            <a:extLst>
              <a:ext uri="{FF2B5EF4-FFF2-40B4-BE49-F238E27FC236}">
                <a16:creationId xmlns:a16="http://schemas.microsoft.com/office/drawing/2014/main" id="{E53969F9-3DBA-D3E7-9663-368369F62F0B}"/>
              </a:ext>
            </a:extLst>
          </p:cNvPr>
          <p:cNvSpPr>
            <a:spLocks noGrp="1"/>
          </p:cNvSpPr>
          <p:nvPr>
            <p:ph type="body" sz="quarter" idx="10"/>
          </p:nvPr>
        </p:nvSpPr>
        <p:spPr>
          <a:xfrm>
            <a:off x="1153391" y="2119747"/>
            <a:ext cx="22077218" cy="8936181"/>
          </a:xfrm>
        </p:spPr>
        <p:txBody>
          <a:bodyPr/>
          <a:lstStyle/>
          <a:p>
            <a:pPr algn="just"/>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How do sponsorship engagements correlate with team performance across different championship seasons in Formula One racing?</a:t>
            </a:r>
          </a:p>
          <a:p>
            <a:pPr marL="571500" indent="-571500" algn="just">
              <a:buFont typeface="Arial" panose="020B0604020202020204" pitchFamily="34" charset="0"/>
              <a:buChar char="•"/>
            </a:pPr>
            <a:r>
              <a:rPr lang="en-US" sz="4000" dirty="0">
                <a:solidFill>
                  <a:schemeClr val="tx1"/>
                </a:solidFill>
                <a:latin typeface="Calibri" panose="020F0502020204030204" pitchFamily="34" charset="0"/>
                <a:cs typeface="Calibri" panose="020F0502020204030204" pitchFamily="34" charset="0"/>
              </a:rPr>
              <a:t>This report provides information about sponsorship engagement and team performance in Formula One racing. It includes details such as sponsor names, team names, championship seasons, and the winning/runner-up racers for each season. The data is presented in descending order based on championship seasons, offering insights into sponsor-team relationships and performance trends over time.</a:t>
            </a:r>
          </a:p>
          <a:p>
            <a:pPr marL="571500" indent="-571500" algn="l">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Provides visibility into sponsor-team relationships and their impact on team performance.</a:t>
            </a:r>
          </a:p>
          <a:p>
            <a:pPr marL="571500" indent="-571500" algn="l">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Facilitates the evaluation of sponsorship effectiveness and contribution to team success.</a:t>
            </a:r>
          </a:p>
          <a:p>
            <a:pPr marL="571500" indent="-571500" algn="just">
              <a:buFont typeface="Arial" panose="020B0604020202020204" pitchFamily="34" charset="0"/>
              <a:buChar char="•"/>
            </a:pPr>
            <a:endParaRPr 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27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E90-3605-F804-51D4-7AEFB428FD8D}"/>
              </a:ext>
            </a:extLst>
          </p:cNvPr>
          <p:cNvSpPr>
            <a:spLocks noGrp="1"/>
          </p:cNvSpPr>
          <p:nvPr>
            <p:ph type="title"/>
          </p:nvPr>
        </p:nvSpPr>
        <p:spPr>
          <a:xfrm>
            <a:off x="781397" y="3234010"/>
            <a:ext cx="5504708" cy="5418550"/>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defTabSz="914400"/>
            <a:r>
              <a:rPr lang="en-US" sz="5200" kern="1200" dirty="0">
                <a:solidFill>
                  <a:schemeClr val="bg1"/>
                </a:solidFill>
                <a:latin typeface="+mj-lt"/>
                <a:ea typeface="+mj-ea"/>
                <a:cs typeface="+mj-cs"/>
              </a:rPr>
              <a:t>SQL QUERY AND OUTPUT</a:t>
            </a:r>
          </a:p>
        </p:txBody>
      </p:sp>
      <p:pic>
        <p:nvPicPr>
          <p:cNvPr id="5" name="Picture 4">
            <a:extLst>
              <a:ext uri="{FF2B5EF4-FFF2-40B4-BE49-F238E27FC236}">
                <a16:creationId xmlns:a16="http://schemas.microsoft.com/office/drawing/2014/main" id="{49A411B7-20EB-7C90-8010-CA5E6B6252BD}"/>
              </a:ext>
            </a:extLst>
          </p:cNvPr>
          <p:cNvPicPr>
            <a:picLocks noChangeAspect="1"/>
          </p:cNvPicPr>
          <p:nvPr/>
        </p:nvPicPr>
        <p:blipFill>
          <a:blip r:embed="rId2"/>
          <a:stretch>
            <a:fillRect/>
          </a:stretch>
        </p:blipFill>
        <p:spPr>
          <a:xfrm>
            <a:off x="6900357" y="2066479"/>
            <a:ext cx="15315408" cy="7742539"/>
          </a:xfrm>
          <a:prstGeom prst="rect">
            <a:avLst/>
          </a:prstGeom>
        </p:spPr>
      </p:pic>
    </p:spTree>
    <p:extLst>
      <p:ext uri="{BB962C8B-B14F-4D97-AF65-F5344CB8AC3E}">
        <p14:creationId xmlns:p14="http://schemas.microsoft.com/office/powerpoint/2010/main" val="42136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CE09-FF50-6E08-0F27-F3D7D1F3C431}"/>
              </a:ext>
            </a:extLst>
          </p:cNvPr>
          <p:cNvSpPr>
            <a:spLocks noGrp="1"/>
          </p:cNvSpPr>
          <p:nvPr>
            <p:ph type="title"/>
          </p:nvPr>
        </p:nvSpPr>
        <p:spPr/>
        <p:txBody>
          <a:bodyPr/>
          <a:lstStyle/>
          <a:p>
            <a:pPr algn="ctr"/>
            <a:r>
              <a:rPr lang="en-US" dirty="0"/>
              <a:t>REPORT 3</a:t>
            </a:r>
          </a:p>
        </p:txBody>
      </p:sp>
      <p:sp>
        <p:nvSpPr>
          <p:cNvPr id="3" name="Text Placeholder 2">
            <a:extLst>
              <a:ext uri="{FF2B5EF4-FFF2-40B4-BE49-F238E27FC236}">
                <a16:creationId xmlns:a16="http://schemas.microsoft.com/office/drawing/2014/main" id="{E53969F9-3DBA-D3E7-9663-368369F62F0B}"/>
              </a:ext>
            </a:extLst>
          </p:cNvPr>
          <p:cNvSpPr>
            <a:spLocks noGrp="1"/>
          </p:cNvSpPr>
          <p:nvPr>
            <p:ph type="body" sz="quarter" idx="10"/>
          </p:nvPr>
        </p:nvSpPr>
        <p:spPr>
          <a:xfrm>
            <a:off x="1641764" y="2179781"/>
            <a:ext cx="21446836" cy="9873673"/>
          </a:xfrm>
        </p:spPr>
        <p:txBody>
          <a:bodyPr/>
          <a:lstStyle/>
          <a:p>
            <a:pPr algn="just"/>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What are the task completion times for each team during pit stops, and how does this data reflect on their efficiency in pit stop management and overall race performance?</a:t>
            </a:r>
          </a:p>
          <a:p>
            <a:pPr marL="571500" indent="-571500" algn="just">
              <a:buFont typeface="Arial" panose="020B0604020202020204" pitchFamily="34" charset="0"/>
              <a:buChar char="•"/>
            </a:pPr>
            <a:r>
              <a:rPr lang="en-US" sz="4000" dirty="0">
                <a:solidFill>
                  <a:schemeClr val="tx1"/>
                </a:solidFill>
                <a:latin typeface="Calibri" panose="020F0502020204030204" pitchFamily="34" charset="0"/>
                <a:cs typeface="Calibri" panose="020F0502020204030204" pitchFamily="34" charset="0"/>
              </a:rPr>
              <a:t>Teams that finish these tasks quickly are usually better at managing pit stops, which can make a big difference in how well they do in races. </a:t>
            </a:r>
          </a:p>
          <a:p>
            <a:pPr marL="571500" indent="-571500" algn="just">
              <a:buFont typeface="Arial" panose="020B0604020202020204" pitchFamily="34" charset="0"/>
              <a:buChar char="•"/>
            </a:pPr>
            <a:r>
              <a:rPr lang="en-US" sz="4000" dirty="0">
                <a:solidFill>
                  <a:schemeClr val="tx1"/>
                </a:solidFill>
                <a:latin typeface="Calibri" panose="020F0502020204030204" pitchFamily="34" charset="0"/>
                <a:cs typeface="Calibri" panose="020F0502020204030204" pitchFamily="34" charset="0"/>
              </a:rPr>
              <a:t>This report helps teams see where they can make their pit stops faster and improve how well they race overall.</a:t>
            </a:r>
          </a:p>
          <a:p>
            <a:pPr marL="571500" indent="-571500" algn="just">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Identifies areas for improvement in pit stop processes, leading to faster and more efficient pit stops during races.</a:t>
            </a:r>
          </a:p>
          <a:p>
            <a:pPr marL="571500" indent="-571500" algn="just">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Enhances overall race performance by optimizing critical operational aspects.</a:t>
            </a:r>
          </a:p>
          <a:p>
            <a:pPr marL="571500" indent="-571500" algn="just">
              <a:buFont typeface="Arial" panose="020B0604020202020204" pitchFamily="34" charset="0"/>
              <a:buChar char="•"/>
            </a:pPr>
            <a:endParaRPr lang="en-US" sz="4000" dirty="0">
              <a:solidFill>
                <a:schemeClr val="tx1"/>
              </a:solidFill>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endParaRPr 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012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E90-3605-F804-51D4-7AEFB428FD8D}"/>
              </a:ext>
            </a:extLst>
          </p:cNvPr>
          <p:cNvSpPr>
            <a:spLocks noGrp="1"/>
          </p:cNvSpPr>
          <p:nvPr>
            <p:ph type="title"/>
          </p:nvPr>
        </p:nvSpPr>
        <p:spPr>
          <a:xfrm>
            <a:off x="781397" y="3234010"/>
            <a:ext cx="5504708" cy="5418550"/>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defTabSz="914400"/>
            <a:r>
              <a:rPr lang="en-US" sz="5200" kern="1200" dirty="0">
                <a:solidFill>
                  <a:schemeClr val="bg1"/>
                </a:solidFill>
                <a:latin typeface="+mj-lt"/>
                <a:ea typeface="+mj-ea"/>
                <a:cs typeface="+mj-cs"/>
              </a:rPr>
              <a:t>SQL QUERY AND OUTPU</a:t>
            </a:r>
            <a:r>
              <a:rPr lang="en-US" sz="5200" dirty="0">
                <a:solidFill>
                  <a:schemeClr val="bg1"/>
                </a:solidFill>
                <a:latin typeface="+mj-lt"/>
              </a:rPr>
              <a:t>T</a:t>
            </a:r>
            <a:endParaRPr lang="en-US" sz="5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D851B8C9-A572-146A-B9AB-BA12B931C5E8}"/>
              </a:ext>
            </a:extLst>
          </p:cNvPr>
          <p:cNvPicPr>
            <a:picLocks noChangeAspect="1"/>
          </p:cNvPicPr>
          <p:nvPr/>
        </p:nvPicPr>
        <p:blipFill>
          <a:blip r:embed="rId2"/>
          <a:stretch>
            <a:fillRect/>
          </a:stretch>
        </p:blipFill>
        <p:spPr>
          <a:xfrm>
            <a:off x="7198282" y="1608007"/>
            <a:ext cx="15133808" cy="8325702"/>
          </a:xfrm>
          <a:prstGeom prst="rect">
            <a:avLst/>
          </a:prstGeom>
        </p:spPr>
      </p:pic>
    </p:spTree>
    <p:extLst>
      <p:ext uri="{BB962C8B-B14F-4D97-AF65-F5344CB8AC3E}">
        <p14:creationId xmlns:p14="http://schemas.microsoft.com/office/powerpoint/2010/main" val="359025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CE09-FF50-6E08-0F27-F3D7D1F3C431}"/>
              </a:ext>
            </a:extLst>
          </p:cNvPr>
          <p:cNvSpPr>
            <a:spLocks noGrp="1"/>
          </p:cNvSpPr>
          <p:nvPr>
            <p:ph type="title"/>
          </p:nvPr>
        </p:nvSpPr>
        <p:spPr/>
        <p:txBody>
          <a:bodyPr/>
          <a:lstStyle/>
          <a:p>
            <a:pPr algn="ctr"/>
            <a:r>
              <a:rPr lang="en-US" dirty="0"/>
              <a:t>REPORT 4</a:t>
            </a:r>
          </a:p>
        </p:txBody>
      </p:sp>
      <p:sp>
        <p:nvSpPr>
          <p:cNvPr id="3" name="Text Placeholder 2">
            <a:extLst>
              <a:ext uri="{FF2B5EF4-FFF2-40B4-BE49-F238E27FC236}">
                <a16:creationId xmlns:a16="http://schemas.microsoft.com/office/drawing/2014/main" id="{E53969F9-3DBA-D3E7-9663-368369F62F0B}"/>
              </a:ext>
            </a:extLst>
          </p:cNvPr>
          <p:cNvSpPr>
            <a:spLocks noGrp="1"/>
          </p:cNvSpPr>
          <p:nvPr>
            <p:ph type="body" sz="quarter" idx="10"/>
          </p:nvPr>
        </p:nvSpPr>
        <p:spPr>
          <a:xfrm>
            <a:off x="1517073" y="2493819"/>
            <a:ext cx="21592309" cy="9289471"/>
          </a:xfrm>
        </p:spPr>
        <p:txBody>
          <a:bodyPr/>
          <a:lstStyle/>
          <a:p>
            <a:pPr algn="just"/>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What financial insights can be gained from the sponsorship contracts in Formula One racing, including details like team names, sponsor information, contract durations, and sponsorship amounts?</a:t>
            </a:r>
          </a:p>
          <a:p>
            <a:pPr marL="571500" indent="-571500" algn="just">
              <a:buFont typeface="Arial" panose="020B0604020202020204" pitchFamily="34" charset="0"/>
              <a:buChar char="•"/>
            </a:pPr>
            <a:r>
              <a:rPr lang="en-US" sz="4000" dirty="0">
                <a:solidFill>
                  <a:schemeClr val="tx1"/>
                </a:solidFill>
                <a:latin typeface="Calibri" panose="020F0502020204030204" pitchFamily="34" charset="0"/>
                <a:cs typeface="Calibri" panose="020F0502020204030204" pitchFamily="34" charset="0"/>
              </a:rPr>
              <a:t>This query retrieves data related to sponsorship contracts, including the team name, sponsor details, contract duration, and sponsorship amount. It provides insights into the financial relationships between teams and sponsors, helping to evaluate the significance of sponsorships in Formula One racing.</a:t>
            </a:r>
          </a:p>
          <a:p>
            <a:pPr marL="571500" indent="-571500" algn="l">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Offers insights into the financial aspects of sponsorships, including contract duration and sponsorship amounts.</a:t>
            </a:r>
          </a:p>
          <a:p>
            <a:pPr marL="571500" indent="-571500" algn="l">
              <a:buFont typeface="Arial" panose="020B0604020202020204" pitchFamily="34" charset="0"/>
              <a:buChar char="•"/>
            </a:pPr>
            <a:r>
              <a:rPr lang="en-US" sz="4000" b="0" i="0" dirty="0">
                <a:solidFill>
                  <a:schemeClr val="tx1"/>
                </a:solidFill>
                <a:effectLst/>
                <a:highlight>
                  <a:srgbClr val="FFFFFF"/>
                </a:highlight>
                <a:latin typeface="Calibri" panose="020F0502020204030204" pitchFamily="34" charset="0"/>
                <a:cs typeface="Calibri" panose="020F0502020204030204" pitchFamily="34" charset="0"/>
              </a:rPr>
              <a:t>Helps teams assess the significance of sponsorships in terms of financial support and resource allocation.</a:t>
            </a:r>
          </a:p>
          <a:p>
            <a:pPr marL="571500" indent="-571500" algn="just">
              <a:buFont typeface="Arial" panose="020B0604020202020204" pitchFamily="34" charset="0"/>
              <a:buChar char="•"/>
            </a:pPr>
            <a:endParaRPr lang="en-US" sz="4000" dirty="0">
              <a:solidFill>
                <a:schemeClr val="tx1"/>
              </a:solidFill>
              <a:latin typeface="Calibri" panose="020F0502020204030204" pitchFamily="34" charset="0"/>
              <a:cs typeface="Calibri" panose="020F0502020204030204" pitchFamily="34" charset="0"/>
            </a:endParaRPr>
          </a:p>
          <a:p>
            <a:pPr algn="just"/>
            <a:br>
              <a:rPr lang="en-US" sz="4000" dirty="0">
                <a:solidFill>
                  <a:schemeClr val="tx1"/>
                </a:solidFill>
                <a:latin typeface="Calibri" panose="020F0502020204030204" pitchFamily="34" charset="0"/>
                <a:cs typeface="Calibri" panose="020F0502020204030204" pitchFamily="34" charset="0"/>
              </a:rPr>
            </a:br>
            <a:endParaRPr lang="en-US" sz="4000" dirty="0">
              <a:solidFill>
                <a:schemeClr val="tx1"/>
              </a:solidFill>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endParaRPr 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9837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8E90-3605-F804-51D4-7AEFB428FD8D}"/>
              </a:ext>
            </a:extLst>
          </p:cNvPr>
          <p:cNvSpPr>
            <a:spLocks noGrp="1"/>
          </p:cNvSpPr>
          <p:nvPr>
            <p:ph type="title"/>
          </p:nvPr>
        </p:nvSpPr>
        <p:spPr>
          <a:xfrm>
            <a:off x="781397" y="3234010"/>
            <a:ext cx="5504708" cy="5418550"/>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defTabSz="914400"/>
            <a:r>
              <a:rPr lang="en-US" sz="5200" kern="1200" dirty="0">
                <a:solidFill>
                  <a:schemeClr val="bg1"/>
                </a:solidFill>
                <a:latin typeface="+mj-lt"/>
                <a:ea typeface="+mj-ea"/>
                <a:cs typeface="+mj-cs"/>
              </a:rPr>
              <a:t>SQL QUERY AND OUTPU</a:t>
            </a:r>
            <a:r>
              <a:rPr lang="en-US" sz="5200" dirty="0">
                <a:solidFill>
                  <a:schemeClr val="bg1"/>
                </a:solidFill>
                <a:latin typeface="+mj-lt"/>
              </a:rPr>
              <a:t>T</a:t>
            </a:r>
            <a:endParaRPr lang="en-US" sz="5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E82522BB-8C01-868A-512C-1DA3B411DF24}"/>
              </a:ext>
            </a:extLst>
          </p:cNvPr>
          <p:cNvPicPr>
            <a:picLocks noChangeAspect="1"/>
          </p:cNvPicPr>
          <p:nvPr/>
        </p:nvPicPr>
        <p:blipFill>
          <a:blip r:embed="rId2"/>
          <a:stretch>
            <a:fillRect/>
          </a:stretch>
        </p:blipFill>
        <p:spPr>
          <a:xfrm>
            <a:off x="6908609" y="1876865"/>
            <a:ext cx="15745639" cy="7869808"/>
          </a:xfrm>
          <a:prstGeom prst="rect">
            <a:avLst/>
          </a:prstGeom>
        </p:spPr>
      </p:pic>
    </p:spTree>
    <p:extLst>
      <p:ext uri="{BB962C8B-B14F-4D97-AF65-F5344CB8AC3E}">
        <p14:creationId xmlns:p14="http://schemas.microsoft.com/office/powerpoint/2010/main" val="217070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F5E7C2-BEBD-6D42-A79E-3C18EB59D181}"/>
              </a:ext>
            </a:extLst>
          </p:cNvPr>
          <p:cNvSpPr txBox="1">
            <a:spLocks noGrp="1"/>
          </p:cNvSpPr>
          <p:nvPr>
            <p:ph type="title" idx="4294967295"/>
          </p:nvPr>
        </p:nvSpPr>
        <p:spPr>
          <a:xfrm>
            <a:off x="3046707" y="1344864"/>
            <a:ext cx="18961238" cy="10156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1200" normalizeH="0" baseline="0" noProof="0" dirty="0">
                <a:ln>
                  <a:noFill/>
                </a:ln>
                <a:solidFill>
                  <a:schemeClr val="tx1"/>
                </a:solidFill>
                <a:effectLst/>
                <a:uLnTx/>
                <a:uFillTx/>
                <a:latin typeface="Nunito Sans" pitchFamily="2" charset="77"/>
                <a:ea typeface="Lato Heavy" panose="020F0502020204030203" pitchFamily="34" charset="0"/>
                <a:cs typeface="Lato Heavy" panose="020F0502020204030203" pitchFamily="34" charset="0"/>
              </a:rPr>
              <a:t>TABLE OF CONTENTS</a:t>
            </a:r>
          </a:p>
        </p:txBody>
      </p:sp>
      <p:sp>
        <p:nvSpPr>
          <p:cNvPr id="3" name="TextBox 2">
            <a:extLst>
              <a:ext uri="{FF2B5EF4-FFF2-40B4-BE49-F238E27FC236}">
                <a16:creationId xmlns:a16="http://schemas.microsoft.com/office/drawing/2014/main" id="{8A01809B-9701-B230-4B68-6C694C45A7F8}"/>
              </a:ext>
            </a:extLst>
          </p:cNvPr>
          <p:cNvSpPr txBox="1"/>
          <p:nvPr/>
        </p:nvSpPr>
        <p:spPr>
          <a:xfrm>
            <a:off x="3267939" y="2887682"/>
            <a:ext cx="12816145" cy="8894743"/>
          </a:xfrm>
          <a:prstGeom prst="rect">
            <a:avLst/>
          </a:prstGeom>
          <a:noFill/>
        </p:spPr>
        <p:txBody>
          <a:bodyPr wrap="square">
            <a:spAutoFit/>
          </a:bodyPr>
          <a:lstStyle/>
          <a:p>
            <a:pPr marL="571500" indent="-571500">
              <a:buFont typeface="Arial" panose="020B0604020202020204" pitchFamily="34" charset="0"/>
              <a:buChar char="•"/>
            </a:pPr>
            <a:r>
              <a:rPr lang="en-US" sz="4400" dirty="0"/>
              <a:t>Problem Statement </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Business Rules</a:t>
            </a:r>
          </a:p>
          <a:p>
            <a:r>
              <a:rPr lang="en-US" sz="4400" dirty="0"/>
              <a:t> </a:t>
            </a:r>
          </a:p>
          <a:p>
            <a:pPr marL="571500" indent="-571500">
              <a:buFont typeface="Arial" panose="020B0604020202020204" pitchFamily="34" charset="0"/>
              <a:buChar char="•"/>
            </a:pPr>
            <a:r>
              <a:rPr lang="en-US" sz="4400" dirty="0"/>
              <a:t>Data Collection </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Implementation model</a:t>
            </a:r>
          </a:p>
          <a:p>
            <a:r>
              <a:rPr lang="en-US" sz="4400" dirty="0"/>
              <a:t> </a:t>
            </a:r>
          </a:p>
          <a:p>
            <a:pPr marL="571500" indent="-571500">
              <a:buFont typeface="Arial" panose="020B0604020202020204" pitchFamily="34" charset="0"/>
              <a:buChar char="•"/>
            </a:pPr>
            <a:r>
              <a:rPr lang="en-US" sz="4400" dirty="0"/>
              <a:t>ERD </a:t>
            </a:r>
          </a:p>
          <a:p>
            <a:endParaRPr lang="en-US" sz="4400" dirty="0"/>
          </a:p>
          <a:p>
            <a:pPr marL="571500" indent="-571500">
              <a:buFont typeface="Arial" panose="020B0604020202020204" pitchFamily="34" charset="0"/>
              <a:buChar char="•"/>
            </a:pPr>
            <a:r>
              <a:rPr lang="en-US" sz="4400" dirty="0"/>
              <a:t>Reports </a:t>
            </a:r>
          </a:p>
          <a:p>
            <a:endParaRPr lang="en-US" sz="4400" dirty="0"/>
          </a:p>
          <a:p>
            <a:pPr marL="571500" indent="-571500">
              <a:buFont typeface="Arial" panose="020B0604020202020204" pitchFamily="34" charset="0"/>
              <a:buChar char="•"/>
            </a:pPr>
            <a:r>
              <a:rPr lang="en-US" sz="4400" dirty="0"/>
              <a:t>Difficulties Faced</a:t>
            </a:r>
          </a:p>
        </p:txBody>
      </p:sp>
    </p:spTree>
    <p:extLst>
      <p:ext uri="{BB962C8B-B14F-4D97-AF65-F5344CB8AC3E}">
        <p14:creationId xmlns:p14="http://schemas.microsoft.com/office/powerpoint/2010/main" val="172600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305E-DB10-F94F-30A5-EAD2859BCC84}"/>
              </a:ext>
            </a:extLst>
          </p:cNvPr>
          <p:cNvSpPr>
            <a:spLocks noGrp="1"/>
          </p:cNvSpPr>
          <p:nvPr>
            <p:ph type="title"/>
          </p:nvPr>
        </p:nvSpPr>
        <p:spPr/>
        <p:txBody>
          <a:bodyPr/>
          <a:lstStyle/>
          <a:p>
            <a:pPr algn="ctr"/>
            <a:r>
              <a:rPr lang="en-US" dirty="0"/>
              <a:t>CHALLENGES </a:t>
            </a:r>
          </a:p>
        </p:txBody>
      </p:sp>
      <p:sp>
        <p:nvSpPr>
          <p:cNvPr id="4" name="TextBox 3">
            <a:extLst>
              <a:ext uri="{FF2B5EF4-FFF2-40B4-BE49-F238E27FC236}">
                <a16:creationId xmlns:a16="http://schemas.microsoft.com/office/drawing/2014/main" id="{81E6FF03-6487-65E1-57C9-AB2A5B09497E}"/>
              </a:ext>
            </a:extLst>
          </p:cNvPr>
          <p:cNvSpPr txBox="1"/>
          <p:nvPr/>
        </p:nvSpPr>
        <p:spPr>
          <a:xfrm>
            <a:off x="3861088" y="2756652"/>
            <a:ext cx="16661823" cy="3170099"/>
          </a:xfrm>
          <a:prstGeom prst="rect">
            <a:avLst/>
          </a:prstGeom>
          <a:noFill/>
        </p:spPr>
        <p:txBody>
          <a:bodyPr wrap="square">
            <a:spAutoFit/>
          </a:bodyPr>
          <a:lstStyle/>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Crafting complex queries with multiple tables or conditions is tricky.</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Effective error handling is crucial for dealing with unexpected issues.</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Thorough documentation is vital for code understanding and maintenance.</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Resource optimization, like reducing redundant data and using indexes efficiently, is key for system efficiency.</a:t>
            </a:r>
          </a:p>
        </p:txBody>
      </p:sp>
      <p:sp>
        <p:nvSpPr>
          <p:cNvPr id="8" name="TextBox 7">
            <a:extLst>
              <a:ext uri="{FF2B5EF4-FFF2-40B4-BE49-F238E27FC236}">
                <a16:creationId xmlns:a16="http://schemas.microsoft.com/office/drawing/2014/main" id="{7556CCDA-BBF4-8B51-B589-00CFAF6A1749}"/>
              </a:ext>
            </a:extLst>
          </p:cNvPr>
          <p:cNvSpPr txBox="1"/>
          <p:nvPr/>
        </p:nvSpPr>
        <p:spPr>
          <a:xfrm>
            <a:off x="3861088" y="7789250"/>
            <a:ext cx="12188536" cy="2554545"/>
          </a:xfrm>
          <a:prstGeom prst="rect">
            <a:avLst/>
          </a:prstGeom>
          <a:noFill/>
        </p:spPr>
        <p:txBody>
          <a:bodyPr wrap="square">
            <a:spAutoFit/>
          </a:bodyPr>
          <a:lstStyle/>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Visualize complex queries for clarity.</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Use error handling for unexpected issues.</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Document code thoroughly for maintenance.</a:t>
            </a:r>
          </a:p>
          <a:p>
            <a:pPr algn="just">
              <a:buFont typeface="+mj-lt"/>
              <a:buAutoNum type="arabicPeriod"/>
            </a:pPr>
            <a:r>
              <a:rPr lang="en-US" sz="4000" b="0" i="0" dirty="0">
                <a:effectLst/>
                <a:highlight>
                  <a:srgbClr val="FFFFFF"/>
                </a:highlight>
                <a:latin typeface="Calibri" panose="020F0502020204030204" pitchFamily="34" charset="0"/>
                <a:cs typeface="Calibri" panose="020F0502020204030204" pitchFamily="34" charset="0"/>
              </a:rPr>
              <a:t>Optimize queries to improve performance.</a:t>
            </a:r>
          </a:p>
        </p:txBody>
      </p:sp>
      <p:sp>
        <p:nvSpPr>
          <p:cNvPr id="22" name="TextBox 21">
            <a:extLst>
              <a:ext uri="{FF2B5EF4-FFF2-40B4-BE49-F238E27FC236}">
                <a16:creationId xmlns:a16="http://schemas.microsoft.com/office/drawing/2014/main" id="{39771B42-FC57-9307-0ADB-DD8C2BCAFF51}"/>
              </a:ext>
            </a:extLst>
          </p:cNvPr>
          <p:cNvSpPr txBox="1"/>
          <p:nvPr/>
        </p:nvSpPr>
        <p:spPr>
          <a:xfrm>
            <a:off x="6097731" y="6350169"/>
            <a:ext cx="12188536" cy="1015663"/>
          </a:xfrm>
          <a:prstGeom prst="rect">
            <a:avLst/>
          </a:prstGeom>
          <a:noFill/>
        </p:spPr>
        <p:txBody>
          <a:bodyPr wrap="square">
            <a:spAutoFit/>
          </a:bodyPr>
          <a:lstStyle/>
          <a:p>
            <a:pPr algn="ctr"/>
            <a:r>
              <a:rPr lang="en-US" sz="6000" dirty="0"/>
              <a:t>SOLUTIONS</a:t>
            </a:r>
          </a:p>
        </p:txBody>
      </p:sp>
    </p:spTree>
    <p:extLst>
      <p:ext uri="{BB962C8B-B14F-4D97-AF65-F5344CB8AC3E}">
        <p14:creationId xmlns:p14="http://schemas.microsoft.com/office/powerpoint/2010/main" val="363371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8996-2387-CFD9-5B36-09ADB13C0E5B}"/>
              </a:ext>
            </a:extLst>
          </p:cNvPr>
          <p:cNvSpPr>
            <a:spLocks noGrp="1"/>
          </p:cNvSpPr>
          <p:nvPr>
            <p:ph type="title"/>
          </p:nvPr>
        </p:nvSpPr>
        <p:spPr>
          <a:xfrm>
            <a:off x="3048000" y="5281558"/>
            <a:ext cx="18288000" cy="1143562"/>
          </a:xfrm>
        </p:spPr>
        <p:txBody>
          <a:bodyPr>
            <a:noAutofit/>
          </a:bodyPr>
          <a:lstStyle/>
          <a:p>
            <a:pPr algn="ctr"/>
            <a:r>
              <a:rPr lang="en-US" sz="8000" dirty="0"/>
              <a:t>THANK YOU</a:t>
            </a:r>
          </a:p>
        </p:txBody>
      </p:sp>
    </p:spTree>
    <p:extLst>
      <p:ext uri="{BB962C8B-B14F-4D97-AF65-F5344CB8AC3E}">
        <p14:creationId xmlns:p14="http://schemas.microsoft.com/office/powerpoint/2010/main" val="335939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904"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E9489-FA4F-90F2-E06C-6F4B8B711ED8}"/>
              </a:ext>
            </a:extLst>
          </p:cNvPr>
          <p:cNvSpPr>
            <a:spLocks noGrp="1"/>
          </p:cNvSpPr>
          <p:nvPr>
            <p:ph type="title"/>
          </p:nvPr>
        </p:nvSpPr>
        <p:spPr>
          <a:xfrm>
            <a:off x="1280160" y="650738"/>
            <a:ext cx="8737204" cy="3913682"/>
          </a:xfrm>
        </p:spPr>
        <p:txBody>
          <a:bodyPr vert="horz" lIns="91440" tIns="45720" rIns="91440" bIns="45720" rtlCol="0" anchor="b">
            <a:normAutofit/>
          </a:bodyPr>
          <a:lstStyle/>
          <a:p>
            <a:pPr defTabSz="914400"/>
            <a:r>
              <a:rPr lang="en-US" sz="10800" dirty="0">
                <a:latin typeface="+mj-lt"/>
              </a:rPr>
              <a:t>Problem Statement</a:t>
            </a:r>
          </a:p>
        </p:txBody>
      </p:sp>
      <p:sp>
        <p:nvSpPr>
          <p:cNvPr id="104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160" y="5173988"/>
            <a:ext cx="6949440" cy="36576"/>
          </a:xfrm>
          <a:custGeom>
            <a:avLst/>
            <a:gdLst>
              <a:gd name="connsiteX0" fmla="*/ 0 w 6949440"/>
              <a:gd name="connsiteY0" fmla="*/ 0 h 36576"/>
              <a:gd name="connsiteX1" fmla="*/ 625450 w 6949440"/>
              <a:gd name="connsiteY1" fmla="*/ 0 h 36576"/>
              <a:gd name="connsiteX2" fmla="*/ 1181405 w 6949440"/>
              <a:gd name="connsiteY2" fmla="*/ 0 h 36576"/>
              <a:gd name="connsiteX3" fmla="*/ 1945843 w 6949440"/>
              <a:gd name="connsiteY3" fmla="*/ 0 h 36576"/>
              <a:gd name="connsiteX4" fmla="*/ 2710282 w 6949440"/>
              <a:gd name="connsiteY4" fmla="*/ 0 h 36576"/>
              <a:gd name="connsiteX5" fmla="*/ 3405226 w 6949440"/>
              <a:gd name="connsiteY5" fmla="*/ 0 h 36576"/>
              <a:gd name="connsiteX6" fmla="*/ 3891686 w 6949440"/>
              <a:gd name="connsiteY6" fmla="*/ 0 h 36576"/>
              <a:gd name="connsiteX7" fmla="*/ 4656125 w 6949440"/>
              <a:gd name="connsiteY7" fmla="*/ 0 h 36576"/>
              <a:gd name="connsiteX8" fmla="*/ 5142586 w 6949440"/>
              <a:gd name="connsiteY8" fmla="*/ 0 h 36576"/>
              <a:gd name="connsiteX9" fmla="*/ 5629046 w 6949440"/>
              <a:gd name="connsiteY9" fmla="*/ 0 h 36576"/>
              <a:gd name="connsiteX10" fmla="*/ 6949440 w 6949440"/>
              <a:gd name="connsiteY10" fmla="*/ 0 h 36576"/>
              <a:gd name="connsiteX11" fmla="*/ 6949440 w 6949440"/>
              <a:gd name="connsiteY11" fmla="*/ 36576 h 36576"/>
              <a:gd name="connsiteX12" fmla="*/ 6115507 w 6949440"/>
              <a:gd name="connsiteY12" fmla="*/ 36576 h 36576"/>
              <a:gd name="connsiteX13" fmla="*/ 5420563 w 6949440"/>
              <a:gd name="connsiteY13" fmla="*/ 36576 h 36576"/>
              <a:gd name="connsiteX14" fmla="*/ 4586630 w 6949440"/>
              <a:gd name="connsiteY14" fmla="*/ 36576 h 36576"/>
              <a:gd name="connsiteX15" fmla="*/ 4030675 w 6949440"/>
              <a:gd name="connsiteY15" fmla="*/ 36576 h 36576"/>
              <a:gd name="connsiteX16" fmla="*/ 3335731 w 6949440"/>
              <a:gd name="connsiteY16" fmla="*/ 36576 h 36576"/>
              <a:gd name="connsiteX17" fmla="*/ 2501798 w 6949440"/>
              <a:gd name="connsiteY17" fmla="*/ 36576 h 36576"/>
              <a:gd name="connsiteX18" fmla="*/ 1876349 w 6949440"/>
              <a:gd name="connsiteY18" fmla="*/ 36576 h 36576"/>
              <a:gd name="connsiteX19" fmla="*/ 1042416 w 6949440"/>
              <a:gd name="connsiteY19" fmla="*/ 36576 h 36576"/>
              <a:gd name="connsiteX20" fmla="*/ 0 w 6949440"/>
              <a:gd name="connsiteY20" fmla="*/ 36576 h 36576"/>
              <a:gd name="connsiteX21" fmla="*/ 0 w 6949440"/>
              <a:gd name="connsiteY21"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49440" h="36576" fill="none" extrusionOk="0">
                <a:moveTo>
                  <a:pt x="0" y="0"/>
                </a:moveTo>
                <a:cubicBezTo>
                  <a:pt x="258497" y="9297"/>
                  <a:pt x="407807" y="-18405"/>
                  <a:pt x="625450" y="0"/>
                </a:cubicBezTo>
                <a:cubicBezTo>
                  <a:pt x="843093" y="18405"/>
                  <a:pt x="999015" y="-26184"/>
                  <a:pt x="1181405" y="0"/>
                </a:cubicBezTo>
                <a:cubicBezTo>
                  <a:pt x="1363796" y="26184"/>
                  <a:pt x="1683622" y="-2693"/>
                  <a:pt x="1945843" y="0"/>
                </a:cubicBezTo>
                <a:cubicBezTo>
                  <a:pt x="2208064" y="2693"/>
                  <a:pt x="2441799" y="25043"/>
                  <a:pt x="2710282" y="0"/>
                </a:cubicBezTo>
                <a:cubicBezTo>
                  <a:pt x="2978765" y="-25043"/>
                  <a:pt x="3067236" y="31163"/>
                  <a:pt x="3405226" y="0"/>
                </a:cubicBezTo>
                <a:cubicBezTo>
                  <a:pt x="3743216" y="-31163"/>
                  <a:pt x="3709212" y="-10243"/>
                  <a:pt x="3891686" y="0"/>
                </a:cubicBezTo>
                <a:cubicBezTo>
                  <a:pt x="4074160" y="10243"/>
                  <a:pt x="4289131" y="-21245"/>
                  <a:pt x="4656125" y="0"/>
                </a:cubicBezTo>
                <a:cubicBezTo>
                  <a:pt x="5023119" y="21245"/>
                  <a:pt x="4974341" y="-6180"/>
                  <a:pt x="5142586" y="0"/>
                </a:cubicBezTo>
                <a:cubicBezTo>
                  <a:pt x="5310831" y="6180"/>
                  <a:pt x="5410735" y="-3376"/>
                  <a:pt x="5629046" y="0"/>
                </a:cubicBezTo>
                <a:cubicBezTo>
                  <a:pt x="5847357" y="3376"/>
                  <a:pt x="6462655" y="40363"/>
                  <a:pt x="6949440" y="0"/>
                </a:cubicBezTo>
                <a:cubicBezTo>
                  <a:pt x="6950776" y="14036"/>
                  <a:pt x="6948002" y="18623"/>
                  <a:pt x="6949440" y="36576"/>
                </a:cubicBezTo>
                <a:cubicBezTo>
                  <a:pt x="6623462" y="17455"/>
                  <a:pt x="6369711" y="22107"/>
                  <a:pt x="6115507" y="36576"/>
                </a:cubicBezTo>
                <a:cubicBezTo>
                  <a:pt x="5861303" y="51045"/>
                  <a:pt x="5644171" y="52892"/>
                  <a:pt x="5420563" y="36576"/>
                </a:cubicBezTo>
                <a:cubicBezTo>
                  <a:pt x="5196955" y="20260"/>
                  <a:pt x="4970928" y="63872"/>
                  <a:pt x="4586630" y="36576"/>
                </a:cubicBezTo>
                <a:cubicBezTo>
                  <a:pt x="4202332" y="9280"/>
                  <a:pt x="4230352" y="42653"/>
                  <a:pt x="4030675" y="36576"/>
                </a:cubicBezTo>
                <a:cubicBezTo>
                  <a:pt x="3830999" y="30499"/>
                  <a:pt x="3610423" y="31125"/>
                  <a:pt x="3335731" y="36576"/>
                </a:cubicBezTo>
                <a:cubicBezTo>
                  <a:pt x="3061039" y="42027"/>
                  <a:pt x="2792562" y="38173"/>
                  <a:pt x="2501798" y="36576"/>
                </a:cubicBezTo>
                <a:cubicBezTo>
                  <a:pt x="2211034" y="34979"/>
                  <a:pt x="2068435" y="6707"/>
                  <a:pt x="1876349" y="36576"/>
                </a:cubicBezTo>
                <a:cubicBezTo>
                  <a:pt x="1684263" y="66445"/>
                  <a:pt x="1257330" y="29560"/>
                  <a:pt x="1042416" y="36576"/>
                </a:cubicBezTo>
                <a:cubicBezTo>
                  <a:pt x="827502" y="43592"/>
                  <a:pt x="333456" y="17904"/>
                  <a:pt x="0" y="36576"/>
                </a:cubicBezTo>
                <a:cubicBezTo>
                  <a:pt x="-44" y="24172"/>
                  <a:pt x="86" y="11981"/>
                  <a:pt x="0" y="0"/>
                </a:cubicBezTo>
                <a:close/>
              </a:path>
              <a:path w="6949440" h="36576" stroke="0" extrusionOk="0">
                <a:moveTo>
                  <a:pt x="0" y="0"/>
                </a:moveTo>
                <a:cubicBezTo>
                  <a:pt x="271875" y="-23518"/>
                  <a:pt x="381428" y="6804"/>
                  <a:pt x="555955" y="0"/>
                </a:cubicBezTo>
                <a:cubicBezTo>
                  <a:pt x="730483" y="-6804"/>
                  <a:pt x="978239" y="33438"/>
                  <a:pt x="1389888" y="0"/>
                </a:cubicBezTo>
                <a:cubicBezTo>
                  <a:pt x="1801537" y="-33438"/>
                  <a:pt x="1682936" y="6451"/>
                  <a:pt x="1876349" y="0"/>
                </a:cubicBezTo>
                <a:cubicBezTo>
                  <a:pt x="2069762" y="-6451"/>
                  <a:pt x="2227570" y="5351"/>
                  <a:pt x="2362810" y="0"/>
                </a:cubicBezTo>
                <a:cubicBezTo>
                  <a:pt x="2498050" y="-5351"/>
                  <a:pt x="2790947" y="32618"/>
                  <a:pt x="3057754" y="0"/>
                </a:cubicBezTo>
                <a:cubicBezTo>
                  <a:pt x="3324561" y="-32618"/>
                  <a:pt x="3460403" y="24807"/>
                  <a:pt x="3683203" y="0"/>
                </a:cubicBezTo>
                <a:cubicBezTo>
                  <a:pt x="3906003" y="-24807"/>
                  <a:pt x="4090944" y="3705"/>
                  <a:pt x="4447642" y="0"/>
                </a:cubicBezTo>
                <a:cubicBezTo>
                  <a:pt x="4804340" y="-3705"/>
                  <a:pt x="4787235" y="-26993"/>
                  <a:pt x="5003597" y="0"/>
                </a:cubicBezTo>
                <a:cubicBezTo>
                  <a:pt x="5219959" y="26993"/>
                  <a:pt x="5645855" y="23373"/>
                  <a:pt x="5837530" y="0"/>
                </a:cubicBezTo>
                <a:cubicBezTo>
                  <a:pt x="6029205" y="-23373"/>
                  <a:pt x="6619805" y="47868"/>
                  <a:pt x="6949440" y="0"/>
                </a:cubicBezTo>
                <a:cubicBezTo>
                  <a:pt x="6949742" y="16774"/>
                  <a:pt x="6948869" y="27779"/>
                  <a:pt x="6949440" y="36576"/>
                </a:cubicBezTo>
                <a:cubicBezTo>
                  <a:pt x="6803300" y="52771"/>
                  <a:pt x="6582007" y="36693"/>
                  <a:pt x="6393485" y="36576"/>
                </a:cubicBezTo>
                <a:cubicBezTo>
                  <a:pt x="6204963" y="36459"/>
                  <a:pt x="6002492" y="17516"/>
                  <a:pt x="5837530" y="36576"/>
                </a:cubicBezTo>
                <a:cubicBezTo>
                  <a:pt x="5672568" y="55636"/>
                  <a:pt x="5520546" y="27893"/>
                  <a:pt x="5212080" y="36576"/>
                </a:cubicBezTo>
                <a:cubicBezTo>
                  <a:pt x="4903614" y="45260"/>
                  <a:pt x="4838281" y="36158"/>
                  <a:pt x="4725619" y="36576"/>
                </a:cubicBezTo>
                <a:cubicBezTo>
                  <a:pt x="4612957" y="36994"/>
                  <a:pt x="4351697" y="27448"/>
                  <a:pt x="4100170" y="36576"/>
                </a:cubicBezTo>
                <a:cubicBezTo>
                  <a:pt x="3848643" y="45704"/>
                  <a:pt x="3746852" y="38176"/>
                  <a:pt x="3544214" y="36576"/>
                </a:cubicBezTo>
                <a:cubicBezTo>
                  <a:pt x="3341576" y="34976"/>
                  <a:pt x="2981167" y="39701"/>
                  <a:pt x="2710282" y="36576"/>
                </a:cubicBezTo>
                <a:cubicBezTo>
                  <a:pt x="2439397" y="33451"/>
                  <a:pt x="2228375" y="14959"/>
                  <a:pt x="1945843" y="36576"/>
                </a:cubicBezTo>
                <a:cubicBezTo>
                  <a:pt x="1663311" y="58193"/>
                  <a:pt x="1580554" y="16658"/>
                  <a:pt x="1459382" y="36576"/>
                </a:cubicBezTo>
                <a:cubicBezTo>
                  <a:pt x="1338210" y="56494"/>
                  <a:pt x="1010083" y="48133"/>
                  <a:pt x="764438" y="36576"/>
                </a:cubicBezTo>
                <a:cubicBezTo>
                  <a:pt x="518793" y="25019"/>
                  <a:pt x="340449" y="41120"/>
                  <a:pt x="0" y="36576"/>
                </a:cubicBezTo>
                <a:cubicBezTo>
                  <a:pt x="566" y="19755"/>
                  <a:pt x="-1" y="873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EEAFAC-DE16-C796-98D7-D4C7C695A912}"/>
              </a:ext>
            </a:extLst>
          </p:cNvPr>
          <p:cNvSpPr txBox="1"/>
          <p:nvPr/>
        </p:nvSpPr>
        <p:spPr>
          <a:xfrm>
            <a:off x="1280160" y="5745798"/>
            <a:ext cx="8487178" cy="6641336"/>
          </a:xfrm>
          <a:prstGeom prst="rect">
            <a:avLst/>
          </a:prstGeom>
        </p:spPr>
        <p:txBody>
          <a:bodyPr vert="horz" lIns="91440" tIns="45720" rIns="91440" bIns="45720" rtlCol="0">
            <a:normAutofit/>
          </a:bodyPr>
          <a:lstStyle/>
          <a:p>
            <a:pPr marL="0" marR="0" indent="-228600" defTabSz="914400">
              <a:lnSpc>
                <a:spcPct val="90000"/>
              </a:lnSpc>
              <a:spcBef>
                <a:spcPts val="0"/>
              </a:spcBef>
              <a:spcAft>
                <a:spcPts val="800"/>
              </a:spcAft>
              <a:buFont typeface="Arial" panose="020B0604020202020204" pitchFamily="34" charset="0"/>
              <a:buChar char="•"/>
            </a:pPr>
            <a:r>
              <a:rPr lang="en-US" sz="2800" dirty="0">
                <a:effectLst/>
                <a:highlight>
                  <a:srgbClr val="FFFFFF"/>
                </a:highlight>
              </a:rPr>
              <a:t>Formula One (F1) racing teams face challenges in efficiently managing and utilizing data related to racers, circuits, pit stops, teams, sponsors, coaches, races, championships, and cars. Current databases may lack integration, real-time processing capabilities, and comprehensive analytics, hindering teams' ability to optimize performance, make strategic decisions, and attract sponsors effectively.</a:t>
            </a:r>
            <a:endParaRPr lang="en-US" sz="2800" dirty="0">
              <a:effectLst/>
            </a:endParaRPr>
          </a:p>
          <a:p>
            <a:pPr marL="0" marR="0" indent="-228600" defTabSz="914400">
              <a:lnSpc>
                <a:spcPct val="90000"/>
              </a:lnSpc>
              <a:spcBef>
                <a:spcPts val="0"/>
              </a:spcBef>
              <a:spcAft>
                <a:spcPts val="800"/>
              </a:spcAft>
              <a:buFont typeface="Arial" panose="020B0604020202020204" pitchFamily="34" charset="0"/>
              <a:buChar char="•"/>
            </a:pPr>
            <a:r>
              <a:rPr lang="en-US" sz="2800" dirty="0">
                <a:effectLst/>
                <a:highlight>
                  <a:srgbClr val="FFFFFF"/>
                </a:highlight>
              </a:rPr>
              <a:t>The goal is to develop an integrated data management and analytics system for F1 racing teams that enables real-time processing, comprehensive data integration, and advanced analytics capabilities. This system should empower teams to optimize performance, make data-driven strategic decisions, and effectively engage with sponsors, thereby enhancing their competitiveness and success in the F1 racing circuit.</a:t>
            </a:r>
            <a:endParaRPr lang="en-US" sz="2800" dirty="0">
              <a:effectLst/>
            </a:endParaRPr>
          </a:p>
        </p:txBody>
      </p:sp>
      <p:pic>
        <p:nvPicPr>
          <p:cNvPr id="1026" name="Picture 2" descr="F1 22">
            <a:extLst>
              <a:ext uri="{FF2B5EF4-FFF2-40B4-BE49-F238E27FC236}">
                <a16:creationId xmlns:a16="http://schemas.microsoft.com/office/drawing/2014/main" id="{5D01CE23-5CFD-3C93-D733-44AFCE8183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90" r="21790"/>
          <a:stretch/>
        </p:blipFill>
        <p:spPr bwMode="auto">
          <a:xfrm>
            <a:off x="10623404" y="10"/>
            <a:ext cx="13757550" cy="13715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1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9B81-478A-8164-1976-6257431E31C1}"/>
              </a:ext>
            </a:extLst>
          </p:cNvPr>
          <p:cNvSpPr>
            <a:spLocks noGrp="1"/>
          </p:cNvSpPr>
          <p:nvPr>
            <p:ph type="title"/>
          </p:nvPr>
        </p:nvSpPr>
        <p:spPr/>
        <p:txBody>
          <a:bodyPr>
            <a:normAutofit fontScale="90000"/>
          </a:bodyPr>
          <a:lstStyle/>
          <a:p>
            <a:pPr algn="ctr"/>
            <a:r>
              <a:rPr lang="en-US" dirty="0"/>
              <a:t>Business Rules</a:t>
            </a:r>
            <a:br>
              <a:rPr lang="en-US" dirty="0"/>
            </a:br>
            <a:br>
              <a:rPr lang="en-US" dirty="0"/>
            </a:br>
            <a:endParaRPr lang="en-US" dirty="0"/>
          </a:p>
        </p:txBody>
      </p:sp>
      <p:sp>
        <p:nvSpPr>
          <p:cNvPr id="4" name="TextBox 3">
            <a:extLst>
              <a:ext uri="{FF2B5EF4-FFF2-40B4-BE49-F238E27FC236}">
                <a16:creationId xmlns:a16="http://schemas.microsoft.com/office/drawing/2014/main" id="{29C823CA-B37A-EDEA-92E2-4B3253BFDEBA}"/>
              </a:ext>
            </a:extLst>
          </p:cNvPr>
          <p:cNvSpPr txBox="1"/>
          <p:nvPr/>
        </p:nvSpPr>
        <p:spPr>
          <a:xfrm>
            <a:off x="1224800" y="2226295"/>
            <a:ext cx="21934399" cy="9680599"/>
          </a:xfrm>
          <a:prstGeom prst="rect">
            <a:avLst/>
          </a:prstGeom>
          <a:noFill/>
        </p:spPr>
        <p:txBody>
          <a:bodyPr wrap="square">
            <a:spAutoFit/>
          </a:bodyPr>
          <a:lstStyle/>
          <a:p>
            <a:pPr marL="0" marR="0" algn="just">
              <a:lnSpc>
                <a:spcPct val="107000"/>
              </a:lnSpc>
              <a:spcBef>
                <a:spcPts val="0"/>
              </a:spcBef>
              <a:spcAft>
                <a:spcPts val="800"/>
              </a:spcAft>
            </a:pPr>
            <a:r>
              <a:rPr lang="en-US" sz="4000" b="1" kern="100" dirty="0">
                <a:solidFill>
                  <a:srgbClr val="000000"/>
                </a:solidFill>
                <a:effectLst/>
                <a:highlight>
                  <a:srgbClr val="FFFFFF"/>
                </a:highlight>
                <a:latin typeface="Calibri" panose="020F0502020204030204" pitchFamily="34" charset="0"/>
                <a:ea typeface="Aptos" panose="020B0004020202020204" pitchFamily="34" charset="0"/>
                <a:cs typeface="Calibri" panose="020F0502020204030204" pitchFamily="34" charset="0"/>
              </a:rPr>
              <a:t>Racer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Each racer entity must have a unique identifier, personal details (name, address, phone number, nationality, and family details). A racer can have one or multiple coaches and should participate in one and only one championship at a time. A racer may drive one car and must drive for only one team.</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Circuits Entity</a:t>
            </a:r>
            <a:r>
              <a:rPr lang="en-US" sz="4000" b="0" kern="100" dirty="0">
                <a:effectLst/>
                <a:latin typeface="Calibri" panose="020F0502020204030204" pitchFamily="34" charset="0"/>
                <a:ea typeface="Aptos" panose="020B0004020202020204" pitchFamily="34" charset="0"/>
                <a:cs typeface="Calibri" panose="020F0502020204030204" pitchFamily="34" charset="0"/>
              </a:rPr>
              <a:t>: </a:t>
            </a:r>
            <a:r>
              <a:rPr lang="en-US" sz="4000" kern="100" dirty="0">
                <a:effectLst/>
                <a:latin typeface="Calibri" panose="020F0502020204030204" pitchFamily="34" charset="0"/>
                <a:ea typeface="Aptos" panose="020B0004020202020204" pitchFamily="34" charset="0"/>
                <a:cs typeface="Calibri" panose="020F0502020204030204" pitchFamily="34" charset="0"/>
              </a:rPr>
              <a:t>Circuits must be uniquely identified and include details such as location, track layout, temperature, construction date. On a circuit, many races can happen and many teams can race at a circuit.</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Pit Stop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Pit stops must be tracked during races, including details such as timing, tire changes, fueling, and any mechanical adjustments made to the car and racer change time. A team must have a pitstop.</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Team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Teams must have a unique identifier, team name, owner name, team principal/coach, drivers, technical staff, and a list of sponsors. A team can race on many circuits. A team can have one or many coaches and racers. A team can participate in many championships. A team must have one car but can also build many cars. A team can have multiple sponsors. A team must have one pit stop while racing.</a:t>
            </a:r>
          </a:p>
          <a:p>
            <a:pPr algn="just"/>
            <a:endParaRPr lang="en-US" sz="4000" kern="100" dirty="0">
              <a:effectLst/>
              <a:latin typeface="Calibri" panose="020F0502020204030204" pitchFamily="34" charset="0"/>
              <a:ea typeface="Aptos" panose="020B0004020202020204" pitchFamily="34" charset="0"/>
              <a:cs typeface="Calibri" panose="020F0502020204030204" pitchFamily="34" charset="0"/>
            </a:endParaRPr>
          </a:p>
        </p:txBody>
      </p:sp>
    </p:spTree>
    <p:extLst>
      <p:ext uri="{BB962C8B-B14F-4D97-AF65-F5344CB8AC3E}">
        <p14:creationId xmlns:p14="http://schemas.microsoft.com/office/powerpoint/2010/main" val="198615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1CCD04-F44F-D22A-B419-B9C1E4547BDC}"/>
              </a:ext>
            </a:extLst>
          </p:cNvPr>
          <p:cNvSpPr txBox="1"/>
          <p:nvPr/>
        </p:nvSpPr>
        <p:spPr>
          <a:xfrm>
            <a:off x="1908030" y="147878"/>
            <a:ext cx="20567939" cy="11675504"/>
          </a:xfrm>
          <a:prstGeom prst="rect">
            <a:avLst/>
          </a:prstGeom>
          <a:noFill/>
        </p:spPr>
        <p:txBody>
          <a:bodyPr wrap="square">
            <a:spAutoFit/>
          </a:bodyPr>
          <a:lstStyle/>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Sponsor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Sponsors must be tracked, including details such as sponsor name, contract duration, financial terms, and basic terms. A sponsor must give sponsorship to one and only one team at a time.</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Coach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Coaches must be associated with a team and have details such as name, expertise, and contact information. A coach can give coaching to multiple racers but a coach must be present in one and only one team.</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Race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Races must be uniquely identified and include details such as date, location, circuit, weather conditions, winner name, and lap-by-lap analysis. Only one race can happen at a circuit. </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Championship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Championships must be tracked, including details such as season, winner name, runner name. Two or more racers and two or more teams can participate in one championship.</a:t>
            </a:r>
          </a:p>
          <a:p>
            <a:pPr marL="0" marR="0" algn="just">
              <a:lnSpc>
                <a:spcPct val="107000"/>
              </a:lnSpc>
              <a:spcBef>
                <a:spcPts val="0"/>
              </a:spcBef>
              <a:spcAft>
                <a:spcPts val="800"/>
              </a:spcAft>
            </a:pPr>
            <a:r>
              <a:rPr lang="en-US" sz="4000" b="1" kern="100" dirty="0">
                <a:effectLst/>
                <a:latin typeface="Calibri" panose="020F0502020204030204" pitchFamily="34" charset="0"/>
                <a:ea typeface="Aptos" panose="020B0004020202020204" pitchFamily="34" charset="0"/>
                <a:cs typeface="Calibri" panose="020F0502020204030204" pitchFamily="34" charset="0"/>
              </a:rPr>
              <a:t>Car Entity: </a:t>
            </a:r>
            <a:r>
              <a:rPr lang="en-US" sz="4000" kern="100" dirty="0">
                <a:effectLst/>
                <a:latin typeface="Calibri" panose="020F0502020204030204" pitchFamily="34" charset="0"/>
                <a:ea typeface="Aptos" panose="020B0004020202020204" pitchFamily="34" charset="0"/>
                <a:cs typeface="Calibri" panose="020F0502020204030204" pitchFamily="34" charset="0"/>
              </a:rPr>
              <a:t>Cars must be associated with a team, including details such as chassis number, engine type, wheel specifications, body modifications, and performance data. Many racers can drive one car. A car belongs to one and only one team. A car can be divided into engine, wheel and body subtypes according to their performance. Each car subtype must have specific attributes and performance characteristics, allowing teams to analyze and optimize car setups for different race conditions.</a:t>
            </a:r>
          </a:p>
        </p:txBody>
      </p:sp>
    </p:spTree>
    <p:extLst>
      <p:ext uri="{BB962C8B-B14F-4D97-AF65-F5344CB8AC3E}">
        <p14:creationId xmlns:p14="http://schemas.microsoft.com/office/powerpoint/2010/main" val="871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1270-F501-4776-B456-50B2C0C50B12}"/>
              </a:ext>
            </a:extLst>
          </p:cNvPr>
          <p:cNvSpPr>
            <a:spLocks noGrp="1"/>
          </p:cNvSpPr>
          <p:nvPr>
            <p:ph type="title"/>
          </p:nvPr>
        </p:nvSpPr>
        <p:spPr/>
        <p:txBody>
          <a:bodyPr/>
          <a:lstStyle/>
          <a:p>
            <a:pPr algn="ctr"/>
            <a:r>
              <a:rPr lang="en-US"/>
              <a:t>DATA COLLECTION</a:t>
            </a:r>
            <a:endParaRPr lang="en-US" dirty="0"/>
          </a:p>
        </p:txBody>
      </p:sp>
      <p:sp>
        <p:nvSpPr>
          <p:cNvPr id="4" name="TextBox 3">
            <a:extLst>
              <a:ext uri="{FF2B5EF4-FFF2-40B4-BE49-F238E27FC236}">
                <a16:creationId xmlns:a16="http://schemas.microsoft.com/office/drawing/2014/main" id="{A030F0F0-D04A-06F4-02CA-C96837A46CDA}"/>
              </a:ext>
            </a:extLst>
          </p:cNvPr>
          <p:cNvSpPr txBox="1"/>
          <p:nvPr/>
        </p:nvSpPr>
        <p:spPr>
          <a:xfrm>
            <a:off x="1658215" y="2763212"/>
            <a:ext cx="21067569" cy="8710077"/>
          </a:xfrm>
          <a:prstGeom prst="rect">
            <a:avLst/>
          </a:prstGeom>
          <a:noFill/>
        </p:spPr>
        <p:txBody>
          <a:bodyPr wrap="square">
            <a:spAutoFit/>
          </a:bodyPr>
          <a:lstStyle/>
          <a:p>
            <a:pPr marL="571500" indent="-571500" algn="just">
              <a:buFont typeface="Arial" panose="020B0604020202020204" pitchFamily="34" charset="0"/>
              <a:buChar char="•"/>
            </a:pPr>
            <a:r>
              <a:rPr lang="en-US" sz="4000" b="0" i="0" dirty="0">
                <a:effectLst/>
                <a:highlight>
                  <a:srgbClr val="FFFFFF"/>
                </a:highlight>
                <a:latin typeface="Calibri" panose="020F0502020204030204" pitchFamily="34" charset="0"/>
                <a:cs typeface="Calibri" panose="020F0502020204030204" pitchFamily="34" charset="0"/>
              </a:rPr>
              <a:t>The data has been gathered in compliance with the business regulations. We've ensured that all essential information for each attribute is collected and maintained the consistency of foreign keys and primary keys.</a:t>
            </a:r>
          </a:p>
          <a:p>
            <a:pPr marL="571500" indent="-571500" algn="just">
              <a:buFont typeface="Arial" panose="020B0604020202020204" pitchFamily="34" charset="0"/>
              <a:buChar char="•"/>
            </a:pPr>
            <a:r>
              <a:rPr lang="en-US" sz="4000" b="0" i="0" dirty="0">
                <a:effectLst/>
                <a:highlight>
                  <a:srgbClr val="FFFFFF"/>
                </a:highlight>
                <a:latin typeface="Calibri" panose="020F0502020204030204" pitchFamily="34" charset="0"/>
                <a:cs typeface="Calibri" panose="020F0502020204030204" pitchFamily="34" charset="0"/>
              </a:rPr>
              <a:t>This task involves collecting information about different racers, including cars, their coaches, sponsors and circuits, real-time time required for tires and fueling . This data can be sourced from racing schedules, descriptive reports, and real-time racing tracking systems.</a:t>
            </a:r>
          </a:p>
          <a:p>
            <a:pPr marL="571500" indent="-571500" algn="just">
              <a:buFont typeface="Arial" panose="020B0604020202020204" pitchFamily="34" charset="0"/>
              <a:buChar char="•"/>
            </a:pPr>
            <a:r>
              <a:rPr lang="en-US" sz="4000" b="0" i="0" dirty="0">
                <a:effectLst/>
                <a:highlight>
                  <a:srgbClr val="FFFFFF"/>
                </a:highlight>
                <a:latin typeface="Calibri" panose="020F0502020204030204" pitchFamily="34" charset="0"/>
                <a:cs typeface="Calibri" panose="020F0502020204030204" pitchFamily="34" charset="0"/>
              </a:rPr>
              <a:t>Acquiring information regarding racing logistics, like car ID, specifications, weight, and corresponding race events, plays a pivotal role in overseeing racing operations, including preparation, competition, and maintenance.</a:t>
            </a:r>
            <a:endParaRPr lang="en-US" sz="4000" dirty="0">
              <a:highlight>
                <a:srgbClr val="FFFFFF"/>
              </a:highlight>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Data has been entered manually into a SQL database using SQL statements</a:t>
            </a:r>
            <a:endParaRPr lang="en-US" sz="4000" dirty="0">
              <a:highlight>
                <a:srgbClr val="FFFFFF"/>
              </a:highlight>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We made sure that there are 10 entries for every attribute in every table. </a:t>
            </a:r>
            <a:endParaRPr lang="en-US" sz="4000" dirty="0">
              <a:highlight>
                <a:srgbClr val="FFFFFF"/>
              </a:highlight>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dirty="0">
                <a:latin typeface="Calibri" panose="020F0502020204030204" pitchFamily="34" charset="0"/>
                <a:cs typeface="Calibri" panose="020F0502020204030204" pitchFamily="34" charset="0"/>
              </a:rPr>
              <a:t>We made sure that every foreign key is connected to its respective table.</a:t>
            </a:r>
            <a:endParaRPr lang="en-US" sz="4000" dirty="0">
              <a:highlight>
                <a:srgbClr val="FFFFFF"/>
              </a:highlight>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4000" b="0" i="0" dirty="0">
                <a:effectLst/>
                <a:highlight>
                  <a:srgbClr val="FFFFFF"/>
                </a:highlight>
                <a:latin typeface="Calibri" panose="020F0502020204030204" pitchFamily="34" charset="0"/>
                <a:cs typeface="Calibri" panose="020F0502020204030204" pitchFamily="34" charset="0"/>
              </a:rPr>
              <a:t>The data collection must occur via diverse channels, including direct feeds from racing teams, manual input by race personnel, and integration with racing event management systems.</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066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3913-1CB7-D98F-6823-8B03AA7A4E27}"/>
              </a:ext>
            </a:extLst>
          </p:cNvPr>
          <p:cNvSpPr>
            <a:spLocks noGrp="1"/>
          </p:cNvSpPr>
          <p:nvPr>
            <p:ph type="title"/>
          </p:nvPr>
        </p:nvSpPr>
        <p:spPr/>
        <p:txBody>
          <a:bodyPr/>
          <a:lstStyle/>
          <a:p>
            <a:pPr algn="ctr"/>
            <a:r>
              <a:rPr lang="en-US"/>
              <a:t>ER DIAGRAM</a:t>
            </a:r>
            <a:endParaRPr lang="en-US" dirty="0"/>
          </a:p>
        </p:txBody>
      </p:sp>
    </p:spTree>
    <p:extLst>
      <p:ext uri="{BB962C8B-B14F-4D97-AF65-F5344CB8AC3E}">
        <p14:creationId xmlns:p14="http://schemas.microsoft.com/office/powerpoint/2010/main" val="123145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D864-9E5F-6A39-E3BF-F5CAB08811EA}"/>
              </a:ext>
            </a:extLst>
          </p:cNvPr>
          <p:cNvSpPr>
            <a:spLocks noGrp="1"/>
          </p:cNvSpPr>
          <p:nvPr>
            <p:ph type="title"/>
          </p:nvPr>
        </p:nvSpPr>
        <p:spPr/>
        <p:txBody>
          <a:bodyPr/>
          <a:lstStyle/>
          <a:p>
            <a:pPr algn="ctr"/>
            <a:r>
              <a:rPr lang="en-US" dirty="0"/>
              <a:t>IMPLEMENTATION MODEL</a:t>
            </a:r>
          </a:p>
        </p:txBody>
      </p:sp>
      <p:sp>
        <p:nvSpPr>
          <p:cNvPr id="4" name="TextBox 3">
            <a:extLst>
              <a:ext uri="{FF2B5EF4-FFF2-40B4-BE49-F238E27FC236}">
                <a16:creationId xmlns:a16="http://schemas.microsoft.com/office/drawing/2014/main" id="{B411F890-4DB6-CD69-54B4-3E502889496C}"/>
              </a:ext>
            </a:extLst>
          </p:cNvPr>
          <p:cNvSpPr txBox="1"/>
          <p:nvPr/>
        </p:nvSpPr>
        <p:spPr>
          <a:xfrm>
            <a:off x="816552" y="2992582"/>
            <a:ext cx="22750895" cy="7294305"/>
          </a:xfrm>
          <a:prstGeom prst="rect">
            <a:avLst/>
          </a:prstGeom>
          <a:noFill/>
        </p:spPr>
        <p:txBody>
          <a:bodyPr wrap="square">
            <a:spAutoFit/>
          </a:bodyPr>
          <a:lstStyle/>
          <a:p>
            <a:pPr marL="0" marR="0">
              <a:spcBef>
                <a:spcPts val="0"/>
              </a:spcBef>
              <a:spcAft>
                <a:spcPts val="0"/>
              </a:spcAft>
            </a:pPr>
            <a:r>
              <a:rPr lang="en-US" b="1" kern="100" dirty="0">
                <a:effectLst/>
                <a:latin typeface="Calibri" panose="020F0502020204030204" pitchFamily="34" charset="0"/>
                <a:ea typeface="Aptos" panose="020B0004020202020204" pitchFamily="34" charset="0"/>
                <a:cs typeface="Calibri" panose="020F0502020204030204" pitchFamily="34" charset="0"/>
              </a:rPr>
              <a:t>Racer </a:t>
            </a:r>
            <a:r>
              <a:rPr lang="en-US" b="1" kern="0" dirty="0">
                <a:effectLst/>
                <a:latin typeface="Calibri" panose="020F0502020204030204" pitchFamily="34" charset="0"/>
                <a:ea typeface="Aptos" panose="020B0004020202020204" pitchFamily="34" charset="0"/>
                <a:cs typeface="Calibri" panose="020F0502020204030204" pitchFamily="34" charset="0"/>
              </a:rPr>
              <a:t>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100" dirty="0">
                <a:effectLst/>
                <a:latin typeface="Calibri" panose="020F0502020204030204" pitchFamily="34" charset="0"/>
                <a:ea typeface="Aptos" panose="020B0004020202020204" pitchFamily="34" charset="0"/>
                <a:cs typeface="Calibri" panose="020F0502020204030204" pitchFamily="34" charset="0"/>
              </a:rPr>
              <a:t>(</a:t>
            </a:r>
            <a:r>
              <a:rPr lang="en-US" u="sng" kern="100" dirty="0" err="1">
                <a:effectLst/>
                <a:latin typeface="Calibri" panose="020F0502020204030204" pitchFamily="34" charset="0"/>
                <a:ea typeface="Aptos" panose="020B0004020202020204" pitchFamily="34" charset="0"/>
                <a:cs typeface="Calibri" panose="020F0502020204030204" pitchFamily="34" charset="0"/>
              </a:rPr>
              <a:t>Racer_ID</a:t>
            </a:r>
            <a:r>
              <a:rPr lang="en-US" kern="100" dirty="0">
                <a:effectLst/>
                <a:latin typeface="Calibri" panose="020F0502020204030204" pitchFamily="34" charset="0"/>
                <a:ea typeface="Aptos" panose="020B0004020202020204" pitchFamily="34" charset="0"/>
                <a:cs typeface="Calibri" panose="020F0502020204030204" pitchFamily="34" charset="0"/>
              </a:rPr>
              <a:t> (PK), </a:t>
            </a:r>
            <a:r>
              <a:rPr lang="en-US" i="1" kern="100" dirty="0" err="1">
                <a:effectLst/>
                <a:latin typeface="Calibri" panose="020F0502020204030204" pitchFamily="34" charset="0"/>
                <a:ea typeface="Aptos" panose="020B0004020202020204" pitchFamily="34" charset="0"/>
                <a:cs typeface="Calibri" panose="020F0502020204030204" pitchFamily="34" charset="0"/>
              </a:rPr>
              <a:t>Team_ID</a:t>
            </a:r>
            <a:r>
              <a:rPr lang="en-US" i="1" kern="100" dirty="0">
                <a:effectLst/>
                <a:latin typeface="Calibri" panose="020F0502020204030204" pitchFamily="34" charset="0"/>
                <a:ea typeface="Aptos" panose="020B0004020202020204" pitchFamily="34" charset="0"/>
                <a:cs typeface="Calibri" panose="020F0502020204030204" pitchFamily="34" charset="0"/>
              </a:rPr>
              <a:t> (FK)</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i="1" kern="100" dirty="0" err="1">
                <a:effectLst/>
                <a:latin typeface="Calibri" panose="020F0502020204030204" pitchFamily="34" charset="0"/>
                <a:ea typeface="Aptos" panose="020B0004020202020204" pitchFamily="34" charset="0"/>
                <a:cs typeface="Calibri" panose="020F0502020204030204" pitchFamily="34" charset="0"/>
              </a:rPr>
              <a:t>Car_ID</a:t>
            </a:r>
            <a:r>
              <a:rPr lang="en-US" i="1" kern="100" dirty="0">
                <a:effectLst/>
                <a:latin typeface="Calibri" panose="020F0502020204030204" pitchFamily="34" charset="0"/>
                <a:ea typeface="Aptos" panose="020B0004020202020204" pitchFamily="34" charset="0"/>
                <a:cs typeface="Calibri" panose="020F0502020204030204" pitchFamily="34" charset="0"/>
              </a:rPr>
              <a:t> (FK)</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i="1" kern="100" dirty="0" err="1">
                <a:effectLst/>
                <a:latin typeface="Calibri" panose="020F0502020204030204" pitchFamily="34" charset="0"/>
                <a:ea typeface="Aptos" panose="020B0004020202020204" pitchFamily="34" charset="0"/>
                <a:cs typeface="Calibri" panose="020F0502020204030204" pitchFamily="34" charset="0"/>
              </a:rPr>
              <a:t>Championship_ID</a:t>
            </a:r>
            <a:r>
              <a:rPr lang="en-US" i="1" kern="100" dirty="0">
                <a:effectLst/>
                <a:latin typeface="Calibri" panose="020F0502020204030204" pitchFamily="34" charset="0"/>
                <a:ea typeface="Aptos" panose="020B0004020202020204" pitchFamily="34" charset="0"/>
                <a:cs typeface="Calibri" panose="020F0502020204030204" pitchFamily="34" charset="0"/>
              </a:rPr>
              <a:t> (FK)</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kern="100" dirty="0" err="1">
                <a:effectLst/>
                <a:latin typeface="Calibri" panose="020F0502020204030204" pitchFamily="34" charset="0"/>
                <a:ea typeface="Aptos" panose="020B0004020202020204" pitchFamily="34" charset="0"/>
                <a:cs typeface="Calibri" panose="020F0502020204030204" pitchFamily="34" charset="0"/>
              </a:rPr>
              <a:t>Racer_F_Name</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kern="100" dirty="0" err="1">
                <a:effectLst/>
                <a:latin typeface="Calibri" panose="020F0502020204030204" pitchFamily="34" charset="0"/>
                <a:ea typeface="Aptos" panose="020B0004020202020204" pitchFamily="34" charset="0"/>
                <a:cs typeface="Calibri" panose="020F0502020204030204" pitchFamily="34" charset="0"/>
              </a:rPr>
              <a:t>Racer_L_Name</a:t>
            </a:r>
            <a:r>
              <a:rPr lang="en-US" kern="100" dirty="0">
                <a:effectLst/>
                <a:latin typeface="Calibri" panose="020F0502020204030204" pitchFamily="34" charset="0"/>
                <a:ea typeface="Aptos" panose="020B0004020202020204" pitchFamily="34" charset="0"/>
                <a:cs typeface="Calibri" panose="020F0502020204030204" pitchFamily="34" charset="0"/>
              </a:rPr>
              <a:t>, Address_1, Address_2, City, State, </a:t>
            </a:r>
            <a:r>
              <a:rPr lang="en-US" kern="100" dirty="0" err="1">
                <a:effectLst/>
                <a:latin typeface="Calibri" panose="020F0502020204030204" pitchFamily="34" charset="0"/>
                <a:ea typeface="Aptos" panose="020B0004020202020204" pitchFamily="34" charset="0"/>
                <a:cs typeface="Calibri" panose="020F0502020204030204" pitchFamily="34" charset="0"/>
              </a:rPr>
              <a:t>Zip_Code</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kern="100" dirty="0" err="1">
                <a:effectLst/>
                <a:latin typeface="Calibri" panose="020F0502020204030204" pitchFamily="34" charset="0"/>
                <a:ea typeface="Aptos" panose="020B0004020202020204" pitchFamily="34" charset="0"/>
                <a:cs typeface="Calibri" panose="020F0502020204030204" pitchFamily="34" charset="0"/>
              </a:rPr>
              <a:t>Phone_Area_Code</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kern="100" dirty="0" err="1">
                <a:effectLst/>
                <a:latin typeface="Calibri" panose="020F0502020204030204" pitchFamily="34" charset="0"/>
                <a:ea typeface="Aptos" panose="020B0004020202020204" pitchFamily="34" charset="0"/>
                <a:cs typeface="Calibri" panose="020F0502020204030204" pitchFamily="34" charset="0"/>
              </a:rPr>
              <a:t>Phone_Number</a:t>
            </a:r>
            <a:r>
              <a:rPr lang="en-US" kern="100" dirty="0">
                <a:effectLst/>
                <a:latin typeface="Calibri" panose="020F0502020204030204" pitchFamily="34" charset="0"/>
                <a:ea typeface="Aptos" panose="020B0004020202020204" pitchFamily="34" charset="0"/>
                <a:cs typeface="Calibri" panose="020F0502020204030204" pitchFamily="34" charset="0"/>
              </a:rPr>
              <a:t>, </a:t>
            </a:r>
            <a:r>
              <a:rPr lang="en-US" kern="100" dirty="0" err="1">
                <a:effectLst/>
                <a:latin typeface="Calibri" panose="020F0502020204030204" pitchFamily="34" charset="0"/>
                <a:ea typeface="Aptos" panose="020B0004020202020204" pitchFamily="34" charset="0"/>
                <a:cs typeface="Calibri" panose="020F0502020204030204" pitchFamily="34" charset="0"/>
              </a:rPr>
              <a:t>Racer_Nationality</a:t>
            </a:r>
            <a:r>
              <a:rPr lang="en-US" kern="100" dirty="0">
                <a:effectLst/>
                <a:latin typeface="Calibri" panose="020F0502020204030204" pitchFamily="34" charset="0"/>
                <a:ea typeface="Aptos" panose="020B0004020202020204" pitchFamily="34" charset="0"/>
                <a:cs typeface="Calibri" panose="020F0502020204030204" pitchFamily="34" charset="0"/>
              </a:rPr>
              <a:t>)</a:t>
            </a:r>
          </a:p>
          <a:p>
            <a:pPr marL="0" marR="0">
              <a:spcBef>
                <a:spcPts val="0"/>
              </a:spcBef>
              <a:spcAft>
                <a:spcPts val="0"/>
              </a:spcAft>
            </a:pPr>
            <a:r>
              <a:rPr lang="en-US" kern="100" dirty="0">
                <a:effectLst/>
                <a:latin typeface="Calibri" panose="020F0502020204030204" pitchFamily="34" charset="0"/>
                <a:ea typeface="Aptos" panose="020B0004020202020204" pitchFamily="34" charset="0"/>
                <a:cs typeface="Calibri" panose="020F0502020204030204" pitchFamily="34" charset="0"/>
              </a:rPr>
              <a:t> </a:t>
            </a:r>
            <a:endParaRPr lang="en-US" b="1"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Circuit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Circuit_ID</a:t>
            </a:r>
            <a:r>
              <a:rPr lang="en-US" kern="0" dirty="0">
                <a:effectLst/>
                <a:latin typeface="Calibri" panose="020F0502020204030204" pitchFamily="34" charset="0"/>
                <a:ea typeface="Aptos" panose="020B0004020202020204" pitchFamily="34" charset="0"/>
                <a:cs typeface="Calibri" panose="020F0502020204030204" pitchFamily="34" charset="0"/>
              </a:rPr>
              <a:t> (PK), Address_1, Address_2, City, State, </a:t>
            </a:r>
            <a:r>
              <a:rPr lang="en-US" kern="0" dirty="0" err="1">
                <a:effectLst/>
                <a:latin typeface="Calibri" panose="020F0502020204030204" pitchFamily="34" charset="0"/>
                <a:ea typeface="Aptos" panose="020B0004020202020204" pitchFamily="34" charset="0"/>
                <a:cs typeface="Calibri" panose="020F0502020204030204" pitchFamily="34" charset="0"/>
              </a:rPr>
              <a:t>Zip_Code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Circuit_Temperature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Circuit_Track_Layout</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Circuit_Construction_Date</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err="1">
                <a:effectLst/>
                <a:latin typeface="Calibri" panose="020F0502020204030204" pitchFamily="34" charset="0"/>
                <a:ea typeface="Aptos" panose="020B0004020202020204" pitchFamily="34" charset="0"/>
                <a:cs typeface="Calibri" panose="020F0502020204030204" pitchFamily="34" charset="0"/>
              </a:rPr>
              <a:t>Pit_Stop</a:t>
            </a:r>
            <a:r>
              <a:rPr lang="en-US" b="1" kern="0" dirty="0">
                <a:effectLst/>
                <a:latin typeface="Calibri" panose="020F0502020204030204" pitchFamily="34" charset="0"/>
                <a:ea typeface="Aptos" panose="020B0004020202020204" pitchFamily="34" charset="0"/>
                <a:cs typeface="Calibri" panose="020F0502020204030204" pitchFamily="34" charset="0"/>
              </a:rPr>
              <a:t>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a:effectLst/>
                <a:latin typeface="Calibri" panose="020F0502020204030204" pitchFamily="34" charset="0"/>
                <a:ea typeface="Aptos" panose="020B0004020202020204" pitchFamily="34" charset="0"/>
                <a:cs typeface="Calibri" panose="020F0502020204030204" pitchFamily="34" charset="0"/>
              </a:rPr>
              <a:t>PS_ID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kern="0" dirty="0" err="1">
                <a:effectLst/>
                <a:latin typeface="Calibri" panose="020F0502020204030204" pitchFamily="34" charset="0"/>
                <a:ea typeface="Aptos" panose="020B0004020202020204" pitchFamily="34" charset="0"/>
                <a:cs typeface="Calibri" panose="020F0502020204030204" pitchFamily="34" charset="0"/>
              </a:rPr>
              <a:t>Team_ID</a:t>
            </a:r>
            <a:r>
              <a:rPr lang="en-US" i="1" kern="0" dirty="0">
                <a:effectLst/>
                <a:latin typeface="Calibri" panose="020F0502020204030204" pitchFamily="34" charset="0"/>
                <a:ea typeface="Aptos" panose="020B0004020202020204" pitchFamily="34" charset="0"/>
                <a:cs typeface="Calibri" panose="020F0502020204030204" pitchFamily="34" charset="0"/>
              </a:rPr>
              <a:t> (FK)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Tire_Change_Time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PS_Fueling_Time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Racer_Change_Time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Repair_Time,Total_Time</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 </a:t>
            </a:r>
            <a:endParaRPr lang="en-US" b="1"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Team Entity: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Team_ID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kern="0" dirty="0" err="1">
                <a:effectLst/>
                <a:latin typeface="Calibri" panose="020F0502020204030204" pitchFamily="34" charset="0"/>
                <a:ea typeface="Aptos" panose="020B0004020202020204" pitchFamily="34" charset="0"/>
                <a:cs typeface="Calibri" panose="020F0502020204030204" pitchFamily="34" charset="0"/>
              </a:rPr>
              <a:t>Team_Name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Team_Owner_F_Name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Team_Owner_L_Name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Team_No_Of_Drivers</a:t>
            </a: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Sponsor Entity: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Sponsor_ID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kern="0" dirty="0" err="1">
                <a:effectLst/>
                <a:latin typeface="Calibri" panose="020F0502020204030204" pitchFamily="34" charset="0"/>
                <a:ea typeface="Aptos" panose="020B0004020202020204" pitchFamily="34" charset="0"/>
                <a:cs typeface="Calibri" panose="020F0502020204030204" pitchFamily="34" charset="0"/>
              </a:rPr>
              <a:t>Team_Id</a:t>
            </a:r>
            <a:r>
              <a:rPr lang="en-US" i="1" kern="0" dirty="0">
                <a:effectLst/>
                <a:latin typeface="Calibri" panose="020F0502020204030204" pitchFamily="34" charset="0"/>
                <a:ea typeface="Aptos" panose="020B0004020202020204" pitchFamily="34" charset="0"/>
                <a:cs typeface="Calibri" panose="020F0502020204030204" pitchFamily="34" charset="0"/>
              </a:rPr>
              <a:t> (FK)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Sponsor_F_Name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Sponsor_L_Name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Sponsor_Contract_Duration</a:t>
            </a:r>
            <a:r>
              <a:rPr lang="en-US" kern="0" dirty="0">
                <a:effectLst/>
                <a:latin typeface="Calibri" panose="020F0502020204030204" pitchFamily="34" charset="0"/>
                <a:ea typeface="Aptos" panose="020B0004020202020204" pitchFamily="34" charset="0"/>
                <a:cs typeface="Calibri" panose="020F0502020204030204" pitchFamily="34" charset="0"/>
              </a:rPr>
              <a:t>, Amount, </a:t>
            </a:r>
            <a:r>
              <a:rPr lang="en-US" kern="0" dirty="0" err="1">
                <a:effectLst/>
                <a:latin typeface="Calibri" panose="020F0502020204030204" pitchFamily="34" charset="0"/>
                <a:ea typeface="Aptos" panose="020B0004020202020204" pitchFamily="34" charset="0"/>
                <a:cs typeface="Calibri" panose="020F0502020204030204" pitchFamily="34" charset="0"/>
              </a:rPr>
              <a:t>Basic_Terms</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p:txBody>
      </p:sp>
    </p:spTree>
    <p:extLst>
      <p:ext uri="{BB962C8B-B14F-4D97-AF65-F5344CB8AC3E}">
        <p14:creationId xmlns:p14="http://schemas.microsoft.com/office/powerpoint/2010/main" val="218529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62DD8-EEC4-C2AE-8AE3-90B208D734E3}"/>
              </a:ext>
            </a:extLst>
          </p:cNvPr>
          <p:cNvSpPr txBox="1"/>
          <p:nvPr/>
        </p:nvSpPr>
        <p:spPr>
          <a:xfrm>
            <a:off x="845127" y="1246910"/>
            <a:ext cx="22693745" cy="9510296"/>
          </a:xfrm>
          <a:prstGeom prst="rect">
            <a:avLst/>
          </a:prstGeom>
          <a:noFill/>
        </p:spPr>
        <p:txBody>
          <a:bodyPr wrap="square">
            <a:spAutoFit/>
          </a:bodyPr>
          <a:lstStyle/>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Coach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Coach_ID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kern="0" dirty="0" err="1">
                <a:effectLst/>
                <a:latin typeface="Calibri" panose="020F0502020204030204" pitchFamily="34" charset="0"/>
                <a:ea typeface="Aptos" panose="020B0004020202020204" pitchFamily="34" charset="0"/>
                <a:cs typeface="Calibri" panose="020F0502020204030204" pitchFamily="34" charset="0"/>
              </a:rPr>
              <a:t>Team_ID</a:t>
            </a:r>
            <a:r>
              <a:rPr lang="en-US" i="1" kern="0" dirty="0">
                <a:effectLst/>
                <a:latin typeface="Calibri" panose="020F0502020204030204" pitchFamily="34" charset="0"/>
                <a:ea typeface="Aptos" panose="020B0004020202020204" pitchFamily="34" charset="0"/>
                <a:cs typeface="Calibri" panose="020F0502020204030204" pitchFamily="34" charset="0"/>
              </a:rPr>
              <a:t> (FK)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Coach_F_Name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Coach_L_Name</a:t>
            </a:r>
            <a:r>
              <a:rPr lang="en-US" kern="0" dirty="0">
                <a:effectLst/>
                <a:latin typeface="Calibri" panose="020F0502020204030204" pitchFamily="34" charset="0"/>
                <a:ea typeface="Aptos" panose="020B0004020202020204" pitchFamily="34" charset="0"/>
                <a:cs typeface="Calibri" panose="020F0502020204030204" pitchFamily="34" charset="0"/>
              </a:rPr>
              <a:t>, Address_1, Address_2, City, State, </a:t>
            </a:r>
            <a:r>
              <a:rPr lang="en-US" kern="0" dirty="0" err="1">
                <a:effectLst/>
                <a:latin typeface="Calibri" panose="020F0502020204030204" pitchFamily="34" charset="0"/>
                <a:ea typeface="Aptos" panose="020B0004020202020204" pitchFamily="34" charset="0"/>
                <a:cs typeface="Calibri" panose="020F0502020204030204" pitchFamily="34" charset="0"/>
              </a:rPr>
              <a:t>Zip_Code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Phone_Area_Code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Phone_Number</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Coach_Expertise</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Race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Race_ID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kern="0" dirty="0" err="1">
                <a:effectLst/>
                <a:latin typeface="Calibri" panose="020F0502020204030204" pitchFamily="34" charset="0"/>
                <a:ea typeface="Aptos" panose="020B0004020202020204" pitchFamily="34" charset="0"/>
                <a:cs typeface="Calibri" panose="020F0502020204030204" pitchFamily="34" charset="0"/>
              </a:rPr>
              <a:t>Circuit_ID</a:t>
            </a:r>
            <a:r>
              <a:rPr lang="en-US" i="1" kern="0" dirty="0">
                <a:effectLst/>
                <a:latin typeface="Calibri" panose="020F0502020204030204" pitchFamily="34" charset="0"/>
                <a:ea typeface="Aptos" panose="020B0004020202020204" pitchFamily="34" charset="0"/>
                <a:cs typeface="Calibri" panose="020F0502020204030204" pitchFamily="34" charset="0"/>
              </a:rPr>
              <a:t> (FK)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i="1" kern="0" dirty="0" err="1">
                <a:effectLst/>
                <a:latin typeface="Calibri" panose="020F0502020204030204" pitchFamily="34" charset="0"/>
                <a:ea typeface="Aptos" panose="020B0004020202020204" pitchFamily="34" charset="0"/>
                <a:cs typeface="Calibri" panose="020F0502020204030204" pitchFamily="34" charset="0"/>
              </a:rPr>
              <a:t>Championship_ID</a:t>
            </a:r>
            <a:r>
              <a:rPr lang="en-US" i="1" kern="0" dirty="0">
                <a:effectLst/>
                <a:latin typeface="Calibri" panose="020F0502020204030204" pitchFamily="34" charset="0"/>
                <a:ea typeface="Aptos" panose="020B0004020202020204" pitchFamily="34" charset="0"/>
                <a:cs typeface="Calibri" panose="020F0502020204030204" pitchFamily="34" charset="0"/>
              </a:rPr>
              <a:t> (FK)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Race_Date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Winner_F_Name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Runner_F_Name</a:t>
            </a:r>
            <a:r>
              <a:rPr lang="en-US" kern="0" dirty="0">
                <a:effectLst/>
                <a:latin typeface="Calibri" panose="020F0502020204030204" pitchFamily="34" charset="0"/>
                <a:ea typeface="Aptos" panose="020B0004020202020204" pitchFamily="34" charset="0"/>
                <a:cs typeface="Calibri" panose="020F0502020204030204" pitchFamily="34" charset="0"/>
              </a:rPr>
              <a:t>, Temperature)</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b="1"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Championship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Championship_ID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kern="0" dirty="0" err="1">
                <a:effectLst/>
                <a:latin typeface="Calibri" panose="020F0502020204030204" pitchFamily="34" charset="0"/>
                <a:ea typeface="Aptos" panose="020B0004020202020204" pitchFamily="34" charset="0"/>
                <a:cs typeface="Calibri" panose="020F0502020204030204" pitchFamily="34" charset="0"/>
              </a:rPr>
              <a:t>Season_ID</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Season_Name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Winner_F_Name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Winner_L_Name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Runner_F_Name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Runner_L_Name</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Car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Car_ID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kern="0" dirty="0" err="1">
                <a:effectLst/>
                <a:latin typeface="Calibri" panose="020F0502020204030204" pitchFamily="34" charset="0"/>
                <a:ea typeface="Aptos" panose="020B0004020202020204" pitchFamily="34" charset="0"/>
                <a:cs typeface="Calibri" panose="020F0502020204030204" pitchFamily="34" charset="0"/>
              </a:rPr>
              <a:t>Team_ID</a:t>
            </a:r>
            <a:r>
              <a:rPr lang="en-US" kern="0" dirty="0">
                <a:effectLst/>
                <a:latin typeface="Calibri" panose="020F0502020204030204" pitchFamily="34" charset="0"/>
                <a:ea typeface="Aptos" panose="020B0004020202020204" pitchFamily="34" charset="0"/>
                <a:cs typeface="Calibri" panose="020F0502020204030204" pitchFamily="34" charset="0"/>
              </a:rPr>
              <a:t> (FK), </a:t>
            </a:r>
            <a:r>
              <a:rPr lang="en-US" kern="0" dirty="0" err="1">
                <a:effectLst/>
                <a:latin typeface="Calibri" panose="020F0502020204030204" pitchFamily="34" charset="0"/>
                <a:ea typeface="Aptos" panose="020B0004020202020204" pitchFamily="34" charset="0"/>
                <a:cs typeface="Calibri" panose="020F0502020204030204" pitchFamily="34" charset="0"/>
              </a:rPr>
              <a:t>Car_Chassis_Number</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Car_Engine_Type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Car_Wheel_Specifications</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Car_Body_Modifications</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Car_Performance_Data</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Family Entity</a:t>
            </a:r>
            <a:r>
              <a:rPr lang="en-US"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Family_ID</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u="sng" kern="0" dirty="0" err="1">
                <a:effectLst/>
                <a:latin typeface="Calibri" panose="020F0502020204030204" pitchFamily="34" charset="0"/>
                <a:ea typeface="Aptos" panose="020B0004020202020204" pitchFamily="34" charset="0"/>
                <a:cs typeface="Calibri" panose="020F0502020204030204" pitchFamily="34" charset="0"/>
              </a:rPr>
              <a:t>Racer_ID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First_Name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Last_Name</a:t>
            </a:r>
            <a:r>
              <a:rPr lang="en-US" kern="0" dirty="0">
                <a:effectLst/>
                <a:latin typeface="Calibri" panose="020F0502020204030204" pitchFamily="34" charset="0"/>
                <a:ea typeface="Aptos" panose="020B0004020202020204" pitchFamily="34" charset="0"/>
                <a:cs typeface="Calibri" panose="020F0502020204030204" pitchFamily="34" charset="0"/>
              </a:rPr>
              <a:t>, Address_1, Address_2, City, State, </a:t>
            </a:r>
            <a:r>
              <a:rPr lang="en-US" kern="0" dirty="0" err="1">
                <a:effectLst/>
                <a:latin typeface="Calibri" panose="020F0502020204030204" pitchFamily="34" charset="0"/>
                <a:ea typeface="Aptos" panose="020B0004020202020204" pitchFamily="34" charset="0"/>
                <a:cs typeface="Calibri" panose="020F0502020204030204" pitchFamily="34" charset="0"/>
              </a:rPr>
              <a:t>Zip_Code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Phone_Area_Code</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Phone_Number</a:t>
            </a:r>
            <a:r>
              <a:rPr lang="en-US" kern="0" dirty="0">
                <a:effectLst/>
                <a:latin typeface="Calibri" panose="020F0502020204030204" pitchFamily="34" charset="0"/>
                <a:ea typeface="Aptos" panose="020B0004020202020204" pitchFamily="34" charset="0"/>
                <a:cs typeface="Calibri" panose="020F0502020204030204" pitchFamily="34" charset="0"/>
              </a:rPr>
              <a:t>)	</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r>
              <a:rPr lang="en-US" kern="0" dirty="0">
                <a:effectLst/>
                <a:latin typeface="Calibri" panose="020F0502020204030204" pitchFamily="34" charset="0"/>
                <a:ea typeface="Aptos" panose="020B0004020202020204" pitchFamily="34" charset="0"/>
                <a:cs typeface="Calibri" panose="020F0502020204030204" pitchFamily="34" charset="0"/>
              </a:rPr>
              <a:t> </a:t>
            </a:r>
          </a:p>
          <a:p>
            <a:pPr marL="0" marR="0">
              <a:spcBef>
                <a:spcPts val="0"/>
              </a:spcBef>
              <a:spcAft>
                <a:spcPts val="0"/>
              </a:spcAft>
            </a:pPr>
            <a:r>
              <a:rPr lang="en-US" b="1" kern="0" dirty="0">
                <a:effectLst/>
                <a:latin typeface="Calibri" panose="020F0502020204030204" pitchFamily="34" charset="0"/>
                <a:ea typeface="Aptos" panose="020B0004020202020204" pitchFamily="34" charset="0"/>
                <a:cs typeface="Calibri" panose="020F0502020204030204" pitchFamily="34" charset="0"/>
              </a:rPr>
              <a:t>Laps Entity</a:t>
            </a:r>
            <a:r>
              <a:rPr lang="en-US" b="1" kern="100" dirty="0">
                <a:latin typeface="Calibri" panose="020F0502020204030204" pitchFamily="34" charset="0"/>
                <a:ea typeface="Aptos" panose="020B0004020202020204" pitchFamily="34" charset="0"/>
                <a:cs typeface="Calibri" panose="020F0502020204030204" pitchFamily="34" charset="0"/>
              </a:rPr>
              <a:t>: </a:t>
            </a:r>
            <a:r>
              <a:rPr lang="en-US" kern="0" dirty="0">
                <a:effectLst/>
                <a:latin typeface="Calibri" panose="020F0502020204030204" pitchFamily="34" charset="0"/>
                <a:ea typeface="Aptos" panose="020B0004020202020204" pitchFamily="34" charset="0"/>
                <a:cs typeface="Calibri" panose="020F0502020204030204" pitchFamily="34" charset="0"/>
              </a:rPr>
              <a:t>(</a:t>
            </a:r>
            <a:r>
              <a:rPr lang="en-US" u="sng" kern="0" dirty="0" err="1">
                <a:effectLst/>
                <a:latin typeface="Calibri" panose="020F0502020204030204" pitchFamily="34" charset="0"/>
                <a:ea typeface="Aptos" panose="020B0004020202020204" pitchFamily="34" charset="0"/>
                <a:cs typeface="Calibri" panose="020F0502020204030204" pitchFamily="34" charset="0"/>
              </a:rPr>
              <a:t>Lap_Number</a:t>
            </a:r>
            <a:r>
              <a:rPr lang="en-US" kern="0" dirty="0">
                <a:effectLst/>
                <a:latin typeface="Calibri" panose="020F0502020204030204" pitchFamily="34" charset="0"/>
                <a:ea typeface="Aptos" panose="020B0004020202020204" pitchFamily="34" charset="0"/>
                <a:cs typeface="Calibri" panose="020F0502020204030204" pitchFamily="34" charset="0"/>
              </a:rPr>
              <a:t> (PK), </a:t>
            </a:r>
            <a:r>
              <a:rPr lang="en-US" i="1" u="sng" kern="0" dirty="0" err="1">
                <a:effectLst/>
                <a:latin typeface="Calibri" panose="020F0502020204030204" pitchFamily="34" charset="0"/>
                <a:ea typeface="Aptos" panose="020B0004020202020204" pitchFamily="34" charset="0"/>
                <a:cs typeface="Calibri" panose="020F0502020204030204" pitchFamily="34" charset="0"/>
              </a:rPr>
              <a:t>Race_ID</a:t>
            </a:r>
            <a:r>
              <a:rPr lang="en-US" kern="0" dirty="0">
                <a:effectLst/>
                <a:latin typeface="Calibri" panose="020F0502020204030204" pitchFamily="34" charset="0"/>
                <a:ea typeface="Aptos" panose="020B0004020202020204" pitchFamily="34" charset="0"/>
                <a:cs typeface="Calibri" panose="020F0502020204030204" pitchFamily="34" charset="0"/>
              </a:rPr>
              <a:t> (PK,</a:t>
            </a:r>
            <a:r>
              <a:rPr lang="en-US" i="1" kern="0" dirty="0">
                <a:effectLst/>
                <a:latin typeface="Calibri" panose="020F0502020204030204" pitchFamily="34" charset="0"/>
                <a:ea typeface="Aptos" panose="020B0004020202020204" pitchFamily="34" charset="0"/>
                <a:cs typeface="Calibri" panose="020F0502020204030204" pitchFamily="34" charset="0"/>
              </a:rPr>
              <a:t>FK</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Winning_Team</a:t>
            </a:r>
            <a:r>
              <a:rPr lang="en-US" kern="0" dirty="0">
                <a:effectLst/>
                <a:latin typeface="Calibri" panose="020F0502020204030204" pitchFamily="34" charset="0"/>
                <a:ea typeface="Aptos" panose="020B0004020202020204" pitchFamily="34" charset="0"/>
                <a:cs typeface="Calibri" panose="020F0502020204030204" pitchFamily="34" charset="0"/>
              </a:rPr>
              <a:t>, </a:t>
            </a:r>
            <a:r>
              <a:rPr lang="en-US" kern="0" dirty="0" err="1">
                <a:effectLst/>
                <a:latin typeface="Calibri" panose="020F0502020204030204" pitchFamily="34" charset="0"/>
                <a:ea typeface="Aptos" panose="020B0004020202020204" pitchFamily="34" charset="0"/>
                <a:cs typeface="Calibri" panose="020F0502020204030204" pitchFamily="34" charset="0"/>
              </a:rPr>
              <a:t>Winning_Lap_Time</a:t>
            </a:r>
            <a:r>
              <a:rPr lang="en-US" kern="0" dirty="0">
                <a:effectLst/>
                <a:latin typeface="Calibri" panose="020F0502020204030204" pitchFamily="34" charset="0"/>
                <a:ea typeface="Aptos" panose="020B0004020202020204" pitchFamily="34" charset="0"/>
                <a:cs typeface="Calibri" panose="020F0502020204030204" pitchFamily="34" charset="0"/>
              </a:rPr>
              <a:t>)</a:t>
            </a:r>
            <a:endParaRPr lang="en-US" kern="100" dirty="0">
              <a:effectLst/>
              <a:latin typeface="Calibri" panose="020F0502020204030204" pitchFamily="34" charset="0"/>
              <a:ea typeface="Aptos" panose="020B0004020202020204" pitchFamily="34" charset="0"/>
              <a:cs typeface="Calibri" panose="020F0502020204030204" pitchFamily="34" charset="0"/>
            </a:endParaRPr>
          </a:p>
          <a:p>
            <a:pPr marL="0" marR="0">
              <a:spcBef>
                <a:spcPts val="0"/>
              </a:spcBef>
              <a:spcAft>
                <a:spcPts val="0"/>
              </a:spcAft>
            </a:pPr>
            <a:endParaRPr lang="en-US" kern="100" dirty="0">
              <a:effectLst/>
              <a:latin typeface="Calibri" panose="020F0502020204030204" pitchFamily="34" charset="0"/>
              <a:ea typeface="Aptos" panose="020B0004020202020204" pitchFamily="34" charset="0"/>
              <a:cs typeface="Calibri" panose="020F0502020204030204" pitchFamily="34" charset="0"/>
            </a:endParaRPr>
          </a:p>
        </p:txBody>
      </p:sp>
    </p:spTree>
    <p:extLst>
      <p:ext uri="{BB962C8B-B14F-4D97-AF65-F5344CB8AC3E}">
        <p14:creationId xmlns:p14="http://schemas.microsoft.com/office/powerpoint/2010/main" val="4282796828"/>
      </p:ext>
    </p:extLst>
  </p:cSld>
  <p:clrMapOvr>
    <a:masterClrMapping/>
  </p:clrMapOvr>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13665</TotalTime>
  <Words>2090</Words>
  <Application>Microsoft Office PowerPoint</Application>
  <PresentationFormat>Custom</PresentationFormat>
  <Paragraphs>121</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Nunito Sans</vt:lpstr>
      <vt:lpstr>Nunito Sans SemiBold</vt:lpstr>
      <vt:lpstr>Arial</vt:lpstr>
      <vt:lpstr>Calibri</vt:lpstr>
      <vt:lpstr>Gaillardia Light Theme</vt:lpstr>
      <vt:lpstr>Formula 1 (F1) Racing </vt:lpstr>
      <vt:lpstr>TABLE OF CONTENTS</vt:lpstr>
      <vt:lpstr>Problem Statement</vt:lpstr>
      <vt:lpstr>Business Rules  </vt:lpstr>
      <vt:lpstr>PowerPoint Presentation</vt:lpstr>
      <vt:lpstr>DATA COLLECTION</vt:lpstr>
      <vt:lpstr>ER DIAGRAM</vt:lpstr>
      <vt:lpstr>IMPLEMENTATION MODEL</vt:lpstr>
      <vt:lpstr>PowerPoint Presentation</vt:lpstr>
      <vt:lpstr>PowerPoint Presentation</vt:lpstr>
      <vt:lpstr>NORMALIZATION</vt:lpstr>
      <vt:lpstr>REPORT 1</vt:lpstr>
      <vt:lpstr>SQL QUERY AND OUTPUT</vt:lpstr>
      <vt:lpstr>REPORT 2</vt:lpstr>
      <vt:lpstr>SQL QUERY AND OUTPUT</vt:lpstr>
      <vt:lpstr>REPORT 3</vt:lpstr>
      <vt:lpstr>SQL QUERY AND OUTPUT</vt:lpstr>
      <vt:lpstr>REPORT 4</vt:lpstr>
      <vt:lpstr>SQL QUERY AND OUTPUT</vt:lpstr>
      <vt:lpstr>CHALLENGES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Katailiha, Yashwant S</cp:lastModifiedBy>
  <cp:revision>1172</cp:revision>
  <dcterms:created xsi:type="dcterms:W3CDTF">2014-09-26T10:57:37Z</dcterms:created>
  <dcterms:modified xsi:type="dcterms:W3CDTF">2024-04-17T15:21:22Z</dcterms:modified>
  <cp:category/>
</cp:coreProperties>
</file>