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60" r:id="rId6"/>
    <p:sldId id="269" r:id="rId7"/>
    <p:sldId id="270" r:id="rId8"/>
    <p:sldId id="261" r:id="rId9"/>
    <p:sldId id="266" r:id="rId10"/>
    <p:sldId id="271" r:id="rId11"/>
    <p:sldId id="272" r:id="rId12"/>
    <p:sldId id="273" r:id="rId13"/>
    <p:sldId id="274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7F7C3-3FD5-4FE2-8FA1-208BC6FFC4D4}" v="12" dt="2025-09-17T06:13:06.391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59" d="100"/>
          <a:sy n="59" d="100"/>
        </p:scale>
        <p:origin x="96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disetti Yuva Satya Keerthi" userId="5bbd1714-626a-4dd9-96ff-2229e93693ba" providerId="ADAL" clId="{A2B7F7C3-3FD5-4FE2-8FA1-208BC6FFC4D4}"/>
    <pc:docChg chg="modSld">
      <pc:chgData name="Chodisetti Yuva Satya Keerthi" userId="5bbd1714-626a-4dd9-96ff-2229e93693ba" providerId="ADAL" clId="{A2B7F7C3-3FD5-4FE2-8FA1-208BC6FFC4D4}" dt="2025-09-17T06:14:51.979" v="16" actId="20577"/>
      <pc:docMkLst>
        <pc:docMk/>
      </pc:docMkLst>
      <pc:sldChg chg="modTransition">
        <pc:chgData name="Chodisetti Yuva Satya Keerthi" userId="5bbd1714-626a-4dd9-96ff-2229e93693ba" providerId="ADAL" clId="{A2B7F7C3-3FD5-4FE2-8FA1-208BC6FFC4D4}" dt="2025-09-17T06:12:56.057" v="8"/>
        <pc:sldMkLst>
          <pc:docMk/>
          <pc:sldMk cId="2128536031" sldId="257"/>
        </pc:sldMkLst>
      </pc:sldChg>
      <pc:sldChg chg="modTransition">
        <pc:chgData name="Chodisetti Yuva Satya Keerthi" userId="5bbd1714-626a-4dd9-96ff-2229e93693ba" providerId="ADAL" clId="{A2B7F7C3-3FD5-4FE2-8FA1-208BC6FFC4D4}" dt="2025-09-17T06:12:22.927" v="3"/>
        <pc:sldMkLst>
          <pc:docMk/>
          <pc:sldMk cId="4135151317" sldId="260"/>
        </pc:sldMkLst>
      </pc:sldChg>
      <pc:sldChg chg="modTransition">
        <pc:chgData name="Chodisetti Yuva Satya Keerthi" userId="5bbd1714-626a-4dd9-96ff-2229e93693ba" providerId="ADAL" clId="{A2B7F7C3-3FD5-4FE2-8FA1-208BC6FFC4D4}" dt="2025-09-17T06:12:32.560" v="5"/>
        <pc:sldMkLst>
          <pc:docMk/>
          <pc:sldMk cId="2215894925" sldId="261"/>
        </pc:sldMkLst>
      </pc:sldChg>
      <pc:sldChg chg="modTransition">
        <pc:chgData name="Chodisetti Yuva Satya Keerthi" userId="5bbd1714-626a-4dd9-96ff-2229e93693ba" providerId="ADAL" clId="{A2B7F7C3-3FD5-4FE2-8FA1-208BC6FFC4D4}" dt="2025-09-17T06:13:06.391" v="11"/>
        <pc:sldMkLst>
          <pc:docMk/>
          <pc:sldMk cId="3965807363" sldId="267"/>
        </pc:sldMkLst>
      </pc:sldChg>
      <pc:sldChg chg="modTransition">
        <pc:chgData name="Chodisetti Yuva Satya Keerthi" userId="5bbd1714-626a-4dd9-96ff-2229e93693ba" providerId="ADAL" clId="{A2B7F7C3-3FD5-4FE2-8FA1-208BC6FFC4D4}" dt="2025-09-17T06:12:06.410" v="0"/>
        <pc:sldMkLst>
          <pc:docMk/>
          <pc:sldMk cId="223730991" sldId="268"/>
        </pc:sldMkLst>
      </pc:sldChg>
      <pc:sldChg chg="modTransition">
        <pc:chgData name="Chodisetti Yuva Satya Keerthi" userId="5bbd1714-626a-4dd9-96ff-2229e93693ba" providerId="ADAL" clId="{A2B7F7C3-3FD5-4FE2-8FA1-208BC6FFC4D4}" dt="2025-09-17T06:12:28.303" v="4"/>
        <pc:sldMkLst>
          <pc:docMk/>
          <pc:sldMk cId="1989555738" sldId="269"/>
        </pc:sldMkLst>
      </pc:sldChg>
      <pc:sldChg chg="modTransition">
        <pc:chgData name="Chodisetti Yuva Satya Keerthi" userId="5bbd1714-626a-4dd9-96ff-2229e93693ba" providerId="ADAL" clId="{A2B7F7C3-3FD5-4FE2-8FA1-208BC6FFC4D4}" dt="2025-09-17T06:12:42.594" v="6"/>
        <pc:sldMkLst>
          <pc:docMk/>
          <pc:sldMk cId="2308666724" sldId="272"/>
        </pc:sldMkLst>
      </pc:sldChg>
      <pc:sldChg chg="modSp mod modTransition">
        <pc:chgData name="Chodisetti Yuva Satya Keerthi" userId="5bbd1714-626a-4dd9-96ff-2229e93693ba" providerId="ADAL" clId="{A2B7F7C3-3FD5-4FE2-8FA1-208BC6FFC4D4}" dt="2025-09-17T06:14:51.979" v="16" actId="20577"/>
        <pc:sldMkLst>
          <pc:docMk/>
          <pc:sldMk cId="2163013803" sldId="273"/>
        </pc:sldMkLst>
        <pc:spChg chg="mod">
          <ac:chgData name="Chodisetti Yuva Satya Keerthi" userId="5bbd1714-626a-4dd9-96ff-2229e93693ba" providerId="ADAL" clId="{A2B7F7C3-3FD5-4FE2-8FA1-208BC6FFC4D4}" dt="2025-09-17T06:14:51.979" v="16" actId="20577"/>
          <ac:spMkLst>
            <pc:docMk/>
            <pc:sldMk cId="2163013803" sldId="273"/>
            <ac:spMk id="2" creationId="{FCDAD1FD-6704-1A1E-E76C-687E93C99B59}"/>
          </ac:spMkLst>
        </pc:spChg>
        <pc:spChg chg="mod">
          <ac:chgData name="Chodisetti Yuva Satya Keerthi" userId="5bbd1714-626a-4dd9-96ff-2229e93693ba" providerId="ADAL" clId="{A2B7F7C3-3FD5-4FE2-8FA1-208BC6FFC4D4}" dt="2025-09-17T06:14:28.503" v="12" actId="14100"/>
          <ac:spMkLst>
            <pc:docMk/>
            <pc:sldMk cId="2163013803" sldId="273"/>
            <ac:spMk id="3" creationId="{A50C2181-6B9A-F0F5-1B18-55222C68831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 dirty="0"/>
            <a:t>Architecture &amp; OS</a:t>
          </a:r>
        </a:p>
      </dgm:t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IN" b="1" dirty="0"/>
            <a:t>Docker:</a:t>
          </a:r>
          <a:r>
            <a:rPr lang="en-IN" dirty="0"/>
            <a:t> Shares </a:t>
          </a:r>
          <a:r>
            <a:rPr lang="en-IN" b="1" dirty="0"/>
            <a:t>host OS kernel</a:t>
          </a:r>
          <a:r>
            <a:rPr lang="en-IN" dirty="0"/>
            <a:t>  (lightweight)</a:t>
          </a:r>
          <a:endParaRPr lang="en-US" dirty="0"/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IN" b="1"/>
            <a:t>Docker:</a:t>
          </a:r>
          <a:r>
            <a:rPr lang="en-IN"/>
            <a:t> </a:t>
          </a:r>
          <a:r>
            <a:rPr lang="en-IN" b="1"/>
            <a:t>Fast startup</a:t>
          </a:r>
          <a:r>
            <a:rPr lang="en-IN"/>
            <a:t>, near-native performance</a:t>
          </a:r>
          <a:endParaRPr lang="en-US" dirty="0"/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Portability &amp; Size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IN" b="1" dirty="0"/>
            <a:t>Docker:</a:t>
          </a:r>
          <a:r>
            <a:rPr lang="en-IN" dirty="0"/>
            <a:t> </a:t>
          </a:r>
          <a:r>
            <a:rPr lang="en-IN" b="1" dirty="0"/>
            <a:t>Small, portable containers</a:t>
          </a:r>
          <a:endParaRPr lang="en-US" dirty="0"/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4B6FE13B-C9E3-49B9-9AEA-5D7AC14ED7C5}">
      <dgm:prSet/>
      <dgm:spPr/>
      <dgm:t>
        <a:bodyPr/>
        <a:lstStyle/>
        <a:p>
          <a:pPr>
            <a:buNone/>
          </a:pPr>
          <a:r>
            <a:rPr lang="en-GB" b="1" dirty="0"/>
            <a:t>     VM:</a:t>
          </a:r>
          <a:r>
            <a:rPr lang="en-GB" dirty="0"/>
            <a:t> Runs </a:t>
          </a:r>
          <a:r>
            <a:rPr lang="en-GB" b="1" dirty="0"/>
            <a:t>full guest OS</a:t>
          </a:r>
          <a:r>
            <a:rPr lang="en-GB" dirty="0"/>
            <a:t> on a hypervisor (heavy)</a:t>
          </a:r>
        </a:p>
      </dgm:t>
    </dgm:pt>
    <dgm:pt modelId="{62DEA181-986B-4647-BE4D-F149A46DCB09}" type="parTrans" cxnId="{65038F9F-13DE-4170-943E-0439CFBD653D}">
      <dgm:prSet/>
      <dgm:spPr/>
      <dgm:t>
        <a:bodyPr/>
        <a:lstStyle/>
        <a:p>
          <a:endParaRPr lang="en-IN"/>
        </a:p>
      </dgm:t>
    </dgm:pt>
    <dgm:pt modelId="{2350AAAE-6681-4100-961D-2D6117049556}" type="sibTrans" cxnId="{65038F9F-13DE-4170-943E-0439CFBD653D}">
      <dgm:prSet/>
      <dgm:spPr/>
      <dgm:t>
        <a:bodyPr/>
        <a:lstStyle/>
        <a:p>
          <a:endParaRPr lang="en-IN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Performance &amp; </a:t>
          </a:r>
          <a:r>
            <a:rPr lang="en-US" dirty="0" err="1"/>
            <a:t>StartUp</a:t>
          </a:r>
          <a:endParaRPr lang="en-US" dirty="0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E5FA3A2A-4F30-4776-BBF9-BED09EE68ADB}">
      <dgm:prSet/>
      <dgm:spPr/>
      <dgm:t>
        <a:bodyPr/>
        <a:lstStyle/>
        <a:p>
          <a:pPr>
            <a:buNone/>
          </a:pPr>
          <a:r>
            <a:rPr lang="en-GB" b="1" dirty="0"/>
            <a:t>VM:</a:t>
          </a:r>
          <a:r>
            <a:rPr lang="en-GB" dirty="0"/>
            <a:t> </a:t>
          </a:r>
          <a:r>
            <a:rPr lang="en-GB" b="1" dirty="0"/>
            <a:t>Slow boot</a:t>
          </a:r>
          <a:r>
            <a:rPr lang="en-GB" dirty="0"/>
            <a:t>, more resource-heavy</a:t>
          </a:r>
        </a:p>
      </dgm:t>
    </dgm:pt>
    <dgm:pt modelId="{1425678A-8DD8-482B-8405-010D8E716B1C}" type="parTrans" cxnId="{6BD0017C-692D-4BAF-9D02-A2997F4E425F}">
      <dgm:prSet/>
      <dgm:spPr/>
      <dgm:t>
        <a:bodyPr/>
        <a:lstStyle/>
        <a:p>
          <a:endParaRPr lang="en-IN"/>
        </a:p>
      </dgm:t>
    </dgm:pt>
    <dgm:pt modelId="{FCE60F92-29B8-49AC-B84D-C54185D227B8}" type="sibTrans" cxnId="{6BD0017C-692D-4BAF-9D02-A2997F4E425F}">
      <dgm:prSet/>
      <dgm:spPr/>
      <dgm:t>
        <a:bodyPr/>
        <a:lstStyle/>
        <a:p>
          <a:endParaRPr lang="en-IN"/>
        </a:p>
      </dgm:t>
    </dgm:pt>
    <dgm:pt modelId="{89947997-4E28-4140-BF8E-AE4D98FB8B9D}">
      <dgm:prSet/>
      <dgm:spPr/>
      <dgm:t>
        <a:bodyPr/>
        <a:lstStyle/>
        <a:p>
          <a:pPr>
            <a:buNone/>
          </a:pPr>
          <a:r>
            <a:rPr lang="en-IN" b="1" dirty="0"/>
            <a:t>VM:</a:t>
          </a:r>
          <a:r>
            <a:rPr lang="en-IN" dirty="0"/>
            <a:t> </a:t>
          </a:r>
          <a:r>
            <a:rPr lang="en-IN" b="1" dirty="0"/>
            <a:t>Large, less portable VM images</a:t>
          </a:r>
          <a:endParaRPr lang="en-IN" dirty="0"/>
        </a:p>
      </dgm:t>
    </dgm:pt>
    <dgm:pt modelId="{597E3AFB-9DD0-4A65-8A64-E042CCFB20DF}" type="parTrans" cxnId="{E4BE84A9-66D3-436A-B53D-27F01F5E110D}">
      <dgm:prSet/>
      <dgm:spPr/>
      <dgm:t>
        <a:bodyPr/>
        <a:lstStyle/>
        <a:p>
          <a:endParaRPr lang="en-IN"/>
        </a:p>
      </dgm:t>
    </dgm:pt>
    <dgm:pt modelId="{7CD66964-3266-4782-81A0-C879321A23DD}" type="sibTrans" cxnId="{E4BE84A9-66D3-436A-B53D-27F01F5E110D}">
      <dgm:prSet/>
      <dgm:spPr/>
      <dgm:t>
        <a:bodyPr/>
        <a:lstStyle/>
        <a:p>
          <a:endParaRPr lang="en-IN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</dgm:pt>
    <dgm:pt modelId="{D64CB5D5-837D-47FC-9E42-A26D800BC695}" type="pres">
      <dgm:prSet presAssocID="{CC6B7442-0B72-4EF2-9F13-1325B51AFF9F}" presName="parentText" presStyleLbl="node1" presStyleIdx="2" presStyleCnt="3" custLinFactNeighborX="152" custLinFactNeighborY="-112">
        <dgm:presLayoutVars>
          <dgm:chMax val="0"/>
          <dgm:bulletEnabled val="1"/>
        </dgm:presLayoutVars>
      </dgm:prSet>
      <dgm:spPr/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AC0A42C-A278-479D-BB3F-8D3D1E4310E0}" type="presOf" srcId="{E5FA3A2A-4F30-4776-BBF9-BED09EE68ADB}" destId="{782956A5-ADC8-4959-B856-589B9D9B9635}" srcOrd="0" destOrd="1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3729F664-5ED2-4249-AF32-5D8F78CD11D9}" type="presOf" srcId="{4B6FE13B-C9E3-49B9-9AEA-5D7AC14ED7C5}" destId="{CD5F6E02-AD43-4E7A-935B-DDF5D6C74800}" srcOrd="0" destOrd="1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6BD0017C-692D-4BAF-9D02-A2997F4E425F}" srcId="{3C67E77D-62FA-499D-B5E6-E79A091C5267}" destId="{E5FA3A2A-4F30-4776-BBF9-BED09EE68ADB}" srcOrd="1" destOrd="0" parTransId="{1425678A-8DD8-482B-8405-010D8E716B1C}" sibTransId="{FCE60F92-29B8-49AC-B84D-C54185D227B8}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65038F9F-13DE-4170-943E-0439CFBD653D}" srcId="{477D14C5-CED9-4CFC-B338-DFB0C8090B9F}" destId="{4B6FE13B-C9E3-49B9-9AEA-5D7AC14ED7C5}" srcOrd="1" destOrd="0" parTransId="{62DEA181-986B-4647-BE4D-F149A46DCB09}" sibTransId="{2350AAAE-6681-4100-961D-2D6117049556}"/>
    <dgm:cxn modelId="{E4BE84A9-66D3-436A-B53D-27F01F5E110D}" srcId="{CC6B7442-0B72-4EF2-9F13-1325B51AFF9F}" destId="{89947997-4E28-4140-BF8E-AE4D98FB8B9D}" srcOrd="1" destOrd="0" parTransId="{597E3AFB-9DD0-4A65-8A64-E042CCFB20DF}" sibTransId="{7CD66964-3266-4782-81A0-C879321A23DD}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340D21D2-1968-47A0-8B02-D19521504772}" type="presOf" srcId="{89947997-4E28-4140-BF8E-AE4D98FB8B9D}" destId="{08B7B17B-8600-44B0-B235-389E5D71D804}" srcOrd="0" destOrd="1" presId="urn:microsoft.com/office/officeart/2005/8/layout/vList2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D881E-A532-414B-870C-8ADE2076F78C}">
      <dsp:nvSpPr>
        <dsp:cNvPr id="0" name=""/>
        <dsp:cNvSpPr/>
      </dsp:nvSpPr>
      <dsp:spPr>
        <a:xfrm>
          <a:off x="0" y="102113"/>
          <a:ext cx="45720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Architecture &amp; OS</a:t>
          </a:r>
        </a:p>
      </dsp:txBody>
      <dsp:txXfrm>
        <a:off x="30442" y="132555"/>
        <a:ext cx="4511116" cy="562726"/>
      </dsp:txXfrm>
    </dsp:sp>
    <dsp:sp modelId="{CD5F6E02-AD43-4E7A-935B-DDF5D6C74800}">
      <dsp:nvSpPr>
        <dsp:cNvPr id="0" name=""/>
        <dsp:cNvSpPr/>
      </dsp:nvSpPr>
      <dsp:spPr>
        <a:xfrm>
          <a:off x="0" y="725723"/>
          <a:ext cx="4572000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1" kern="1200" dirty="0"/>
            <a:t>Docker:</a:t>
          </a:r>
          <a:r>
            <a:rPr lang="en-IN" sz="2000" kern="1200" dirty="0"/>
            <a:t> Shares </a:t>
          </a:r>
          <a:r>
            <a:rPr lang="en-IN" sz="2000" b="1" kern="1200" dirty="0"/>
            <a:t>host OS kernel</a:t>
          </a:r>
          <a:r>
            <a:rPr lang="en-IN" sz="2000" kern="1200" dirty="0"/>
            <a:t>  (lightweight)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2000" b="1" kern="1200" dirty="0"/>
            <a:t>     VM:</a:t>
          </a:r>
          <a:r>
            <a:rPr lang="en-GB" sz="2000" kern="1200" dirty="0"/>
            <a:t> Runs </a:t>
          </a:r>
          <a:r>
            <a:rPr lang="en-GB" sz="2000" b="1" kern="1200" dirty="0"/>
            <a:t>full guest OS</a:t>
          </a:r>
          <a:r>
            <a:rPr lang="en-GB" sz="2000" kern="1200" dirty="0"/>
            <a:t> on a hypervisor (heavy)</a:t>
          </a:r>
        </a:p>
      </dsp:txBody>
      <dsp:txXfrm>
        <a:off x="0" y="725723"/>
        <a:ext cx="4572000" cy="1264770"/>
      </dsp:txXfrm>
    </dsp:sp>
    <dsp:sp modelId="{81203336-F3DE-4B3A-BCF4-0F68C23AC2BB}">
      <dsp:nvSpPr>
        <dsp:cNvPr id="0" name=""/>
        <dsp:cNvSpPr/>
      </dsp:nvSpPr>
      <dsp:spPr>
        <a:xfrm>
          <a:off x="0" y="1990493"/>
          <a:ext cx="45720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Performance &amp; </a:t>
          </a:r>
          <a:r>
            <a:rPr lang="en-US" sz="2600" kern="1200" dirty="0" err="1"/>
            <a:t>StartUp</a:t>
          </a:r>
          <a:endParaRPr lang="en-US" sz="2600" kern="1200" dirty="0"/>
        </a:p>
      </dsp:txBody>
      <dsp:txXfrm>
        <a:off x="30442" y="2020935"/>
        <a:ext cx="4511116" cy="562726"/>
      </dsp:txXfrm>
    </dsp:sp>
    <dsp:sp modelId="{782956A5-ADC8-4959-B856-589B9D9B9635}">
      <dsp:nvSpPr>
        <dsp:cNvPr id="0" name=""/>
        <dsp:cNvSpPr/>
      </dsp:nvSpPr>
      <dsp:spPr>
        <a:xfrm>
          <a:off x="0" y="2614103"/>
          <a:ext cx="45720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1" kern="1200"/>
            <a:t>Docker:</a:t>
          </a:r>
          <a:r>
            <a:rPr lang="en-IN" sz="2000" kern="1200"/>
            <a:t> </a:t>
          </a:r>
          <a:r>
            <a:rPr lang="en-IN" sz="2000" b="1" kern="1200"/>
            <a:t>Fast startup</a:t>
          </a:r>
          <a:r>
            <a:rPr lang="en-IN" sz="2000" kern="1200"/>
            <a:t>, near-native performance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GB" sz="2000" b="1" kern="1200" dirty="0"/>
            <a:t>VM:</a:t>
          </a:r>
          <a:r>
            <a:rPr lang="en-GB" sz="2000" kern="1200" dirty="0"/>
            <a:t> </a:t>
          </a:r>
          <a:r>
            <a:rPr lang="en-GB" sz="2000" b="1" kern="1200" dirty="0"/>
            <a:t>Slow boot</a:t>
          </a:r>
          <a:r>
            <a:rPr lang="en-GB" sz="2000" kern="1200" dirty="0"/>
            <a:t>, more resource-heavy</a:t>
          </a:r>
        </a:p>
      </dsp:txBody>
      <dsp:txXfrm>
        <a:off x="0" y="2614103"/>
        <a:ext cx="4572000" cy="968760"/>
      </dsp:txXfrm>
    </dsp:sp>
    <dsp:sp modelId="{D64CB5D5-837D-47FC-9E42-A26D800BC695}">
      <dsp:nvSpPr>
        <dsp:cNvPr id="0" name=""/>
        <dsp:cNvSpPr/>
      </dsp:nvSpPr>
      <dsp:spPr>
        <a:xfrm>
          <a:off x="0" y="3582079"/>
          <a:ext cx="4572000" cy="6236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Portability &amp; Size</a:t>
          </a:r>
        </a:p>
      </dsp:txBody>
      <dsp:txXfrm>
        <a:off x="30442" y="3612521"/>
        <a:ext cx="4511116" cy="562726"/>
      </dsp:txXfrm>
    </dsp:sp>
    <dsp:sp modelId="{08B7B17B-8600-44B0-B235-389E5D71D804}">
      <dsp:nvSpPr>
        <dsp:cNvPr id="0" name=""/>
        <dsp:cNvSpPr/>
      </dsp:nvSpPr>
      <dsp:spPr>
        <a:xfrm>
          <a:off x="0" y="4206473"/>
          <a:ext cx="45720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b="1" kern="1200" dirty="0"/>
            <a:t>Docker:</a:t>
          </a:r>
          <a:r>
            <a:rPr lang="en-IN" sz="2000" kern="1200" dirty="0"/>
            <a:t> </a:t>
          </a:r>
          <a:r>
            <a:rPr lang="en-IN" sz="2000" b="1" kern="1200" dirty="0"/>
            <a:t>Small, portable containers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IN" sz="2000" b="1" kern="1200" dirty="0"/>
            <a:t>VM:</a:t>
          </a:r>
          <a:r>
            <a:rPr lang="en-IN" sz="2000" kern="1200" dirty="0"/>
            <a:t> </a:t>
          </a:r>
          <a:r>
            <a:rPr lang="en-IN" sz="2000" b="1" kern="1200" dirty="0"/>
            <a:t>Large, less portable VM images</a:t>
          </a:r>
          <a:endParaRPr lang="en-IN" sz="2000" kern="1200" dirty="0"/>
        </a:p>
      </dsp:txBody>
      <dsp:txXfrm>
        <a:off x="0" y="4206473"/>
        <a:ext cx="457200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5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01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KT Session by  Keerthi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44704B-A769-E03D-CD6B-CF1CF4F8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12" y="1124744"/>
            <a:ext cx="9396535" cy="3447256"/>
          </a:xfrm>
        </p:spPr>
        <p:txBody>
          <a:bodyPr/>
          <a:lstStyle/>
          <a:p>
            <a:r>
              <a:rPr lang="en-GB" sz="7200" dirty="0"/>
              <a:t>DOCKER</a:t>
            </a:r>
            <a:endParaRPr lang="en-IN" sz="7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57529-3B86-B69C-B712-0C245F8D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3605010"/>
            <a:ext cx="2088232" cy="82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C00C-D1FC-CEDB-FD40-925861AA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container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029A61-254C-F8EF-E0D2-75FD0E9B87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836" y="1718037"/>
            <a:ext cx="11017224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instance of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Docker 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Isolated: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host OS kernel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runs in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code, dependencies, and configuration from the image.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Role/Benefit: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consistent, portable, and reproducible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environments.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2000" dirty="0" err="1">
                <a:latin typeface="Arial" panose="020B0604020202020204" pitchFamily="34" charset="0"/>
              </a:rPr>
              <a:t>Cmd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docker run -it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image_name:tag</a:t>
            </a:r>
            <a:endParaRPr lang="en-US" altLang="en-US" sz="20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List </a:t>
            </a:r>
            <a:r>
              <a:rPr lang="en-US" altLang="en-US" sz="2000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</a:rPr>
              <a:t>Conatiners</a:t>
            </a:r>
            <a:r>
              <a:rPr lang="en-US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-&gt; docker </a:t>
            </a:r>
            <a:r>
              <a:rPr lang="en-US" altLang="en-US" sz="2000" dirty="0" err="1">
                <a:solidFill>
                  <a:schemeClr val="accent1"/>
                </a:solidFill>
                <a:latin typeface="Arial" panose="020B0604020202020204" pitchFamily="34" charset="0"/>
              </a:rPr>
              <a:t>ps</a:t>
            </a:r>
            <a:endParaRPr lang="en-US" altLang="en-US" sz="20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8265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6BBD-5A79-D67A-64E4-74900D9D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 compose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FCC5C9-1D75-28FB-22C7-6114E806A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780" y="1295963"/>
            <a:ext cx="113772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and manage multi-container Docker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compose.yml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Multi-container orchestration: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runs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+ database + other services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together.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 &amp; volumes: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sets up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containers.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commands: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Start, stop, or rebuild all containers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command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/>
              </a:rPr>
              <a:t>docker-compose up/down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as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Keeps container setup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version-controlled and portable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6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AD1FD-6704-1A1E-E76C-687E93C99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57908" y="685800"/>
            <a:ext cx="7586092" cy="609600"/>
          </a:xfrm>
        </p:spPr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Compose.yml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C2181-6B9A-F0F5-1B18-55222C6883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57908" y="2060848"/>
            <a:ext cx="7586092" cy="4111352"/>
          </a:xfrm>
        </p:spPr>
        <p:txBody>
          <a:bodyPr/>
          <a:lstStyle/>
          <a:p>
            <a:r>
              <a:rPr lang="en-IN" b="1" dirty="0"/>
              <a:t>version:</a:t>
            </a:r>
            <a:r>
              <a:rPr lang="en-IN" dirty="0"/>
              <a:t> Compose file format version</a:t>
            </a:r>
          </a:p>
          <a:p>
            <a:r>
              <a:rPr lang="en-IN" b="1" dirty="0"/>
              <a:t>services:</a:t>
            </a:r>
            <a:r>
              <a:rPr lang="en-IN" dirty="0"/>
              <a:t> Defines all containers and their configurations</a:t>
            </a:r>
          </a:p>
          <a:p>
            <a:r>
              <a:rPr lang="en-IN" b="1" dirty="0"/>
              <a:t>networks:</a:t>
            </a:r>
            <a:r>
              <a:rPr lang="en-IN" dirty="0"/>
              <a:t> (Optional) Sets up container communication</a:t>
            </a:r>
          </a:p>
          <a:p>
            <a:r>
              <a:rPr lang="en-IN" b="1" dirty="0"/>
              <a:t>volumes:</a:t>
            </a:r>
            <a:r>
              <a:rPr lang="en-IN" dirty="0"/>
              <a:t> (Optional) Defines persistent storage</a:t>
            </a:r>
          </a:p>
          <a:p>
            <a:r>
              <a:rPr lang="en-IN" b="1" dirty="0" err="1"/>
              <a:t>env_file</a:t>
            </a:r>
            <a:r>
              <a:rPr lang="en-IN" b="1" dirty="0"/>
              <a:t> / environment:</a:t>
            </a:r>
            <a:r>
              <a:rPr lang="en-IN" dirty="0"/>
              <a:t> (Optional) Sets environment variables for containers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138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60662D2-E878-76F1-4B08-40B8120F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/>
          <a:lstStyle/>
          <a:p>
            <a:r>
              <a:rPr lang="en-US" dirty="0"/>
              <a:t>Thankyou..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9682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at a Glance...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E49100-5CDA-F449-387F-1C738E86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414" y="2132275"/>
            <a:ext cx="505452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Docker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Docker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vs Virtual Machines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Architecture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Contanerizati</a:t>
            </a:r>
            <a:r>
              <a:rPr lang="en-US" altLang="en-US" sz="2800" dirty="0" err="1">
                <a:latin typeface="Arial" panose="020B0604020202020204" pitchFamily="34" charset="0"/>
              </a:rPr>
              <a:t>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Images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Containers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Compose</a:t>
            </a: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B8091-22F8-B565-B902-0F77BABD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2204864"/>
            <a:ext cx="10513168" cy="4555232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Docker is an open platform that helps you </a:t>
            </a:r>
            <a:r>
              <a:rPr lang="en-GB" sz="2800" b="1" dirty="0">
                <a:solidFill>
                  <a:schemeClr val="accent1"/>
                </a:solidFill>
              </a:rPr>
              <a:t>develop, ship, and deploy </a:t>
            </a:r>
            <a:r>
              <a:rPr lang="en-GB" sz="2800" dirty="0"/>
              <a:t>applications quickly by packaging them into lightweight containers that run consistently across different environments.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Docker??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BDC998-09C0-1560-4824-53899D89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916" y="1458656"/>
            <a:ext cx="3888432" cy="368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 &amp; Fast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Portable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Resource Usage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 to Scale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CI/CD Friendly</a:t>
            </a:r>
          </a:p>
        </p:txBody>
      </p:sp>
      <p:pic>
        <p:nvPicPr>
          <p:cNvPr id="8" name="Picture 7" descr="A blue whale with a whale and a container ship&#10;&#10;AI-generated content may be incorrect.">
            <a:extLst>
              <a:ext uri="{FF2B5EF4-FFF2-40B4-BE49-F238E27FC236}">
                <a16:creationId xmlns:a16="http://schemas.microsoft.com/office/drawing/2014/main" id="{6345169A-1147-96FC-AE5A-398DC4E8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26" y="1772816"/>
            <a:ext cx="9301625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Architecture..</a:t>
            </a:r>
          </a:p>
        </p:txBody>
      </p:sp>
      <p:pic>
        <p:nvPicPr>
          <p:cNvPr id="8" name="Picture 7" descr="A diagram of a docker container&#10;&#10;AI-generated content may be incorrect.">
            <a:extLst>
              <a:ext uri="{FF2B5EF4-FFF2-40B4-BE49-F238E27FC236}">
                <a16:creationId xmlns:a16="http://schemas.microsoft.com/office/drawing/2014/main" id="{506EB381-1BED-810C-A227-D5EE079B6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14" y="1731823"/>
            <a:ext cx="8624958" cy="48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  <a:r>
              <a:rPr lang="en-US" dirty="0">
                <a:latin typeface="Alasassy Caps" panose="020F0502020204030204" pitchFamily="2" charset="0"/>
              </a:rPr>
              <a:t>vs</a:t>
            </a:r>
            <a:r>
              <a:rPr lang="en-US" dirty="0"/>
              <a:t> Virtual Machine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7897409"/>
              </p:ext>
            </p:extLst>
          </p:nvPr>
        </p:nvGraphicFramePr>
        <p:xfrm>
          <a:off x="1522412" y="1575114"/>
          <a:ext cx="4572000" cy="50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screen shot of a screen&#10;&#10;AI-generated content may be incorrect.">
            <a:extLst>
              <a:ext uri="{FF2B5EF4-FFF2-40B4-BE49-F238E27FC236}">
                <a16:creationId xmlns:a16="http://schemas.microsoft.com/office/drawing/2014/main" id="{B97A5C13-6224-FC3A-1E4A-01E3BAC4E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58" y="2276872"/>
            <a:ext cx="5546917" cy="2880320"/>
          </a:xfr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43E0-4A4D-18C3-EB91-62B2CCD0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Containerization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728D9-825D-E8F2-862F-348D48185E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Containerization is the process of packaging an application with everything it needs (code, runtime, libraries, configs) into a single container. This container can run consistently across different environments (dev, test, prod).</a:t>
            </a:r>
            <a:endParaRPr lang="en-IN" dirty="0"/>
          </a:p>
        </p:txBody>
      </p:sp>
      <p:pic>
        <p:nvPicPr>
          <p:cNvPr id="7" name="Content Placeholder 6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6526105B-5662-04D5-9B21-3D3D8B0345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04" y="1929202"/>
            <a:ext cx="6084780" cy="3011966"/>
          </a:xfrm>
        </p:spPr>
      </p:pic>
    </p:spTree>
    <p:extLst>
      <p:ext uri="{BB962C8B-B14F-4D97-AF65-F5344CB8AC3E}">
        <p14:creationId xmlns:p14="http://schemas.microsoft.com/office/powerpoint/2010/main" val="36286389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95382-1956-E772-3AA0-36CDE686B69C}"/>
              </a:ext>
            </a:extLst>
          </p:cNvPr>
          <p:cNvSpPr txBox="1"/>
          <p:nvPr/>
        </p:nvSpPr>
        <p:spPr>
          <a:xfrm>
            <a:off x="1522414" y="1700808"/>
            <a:ext cx="86044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 </a:t>
            </a:r>
            <a:r>
              <a:rPr lang="en-GB" sz="2800" b="1" dirty="0"/>
              <a:t>text file</a:t>
            </a:r>
            <a:r>
              <a:rPr lang="en-GB" sz="2800" dirty="0"/>
              <a:t> containing a </a:t>
            </a:r>
            <a:r>
              <a:rPr lang="en-GB" sz="2800" dirty="0">
                <a:solidFill>
                  <a:schemeClr val="accent1"/>
                </a:solidFill>
              </a:rPr>
              <a:t>set of </a:t>
            </a:r>
            <a:r>
              <a:rPr lang="en-GB" sz="2800" b="1" dirty="0">
                <a:solidFill>
                  <a:schemeClr val="accent1"/>
                </a:solidFill>
              </a:rPr>
              <a:t>instructions</a:t>
            </a:r>
            <a:r>
              <a:rPr lang="en-GB" sz="2800" dirty="0">
                <a:solidFill>
                  <a:schemeClr val="accent1"/>
                </a:solidFill>
              </a:rPr>
              <a:t> </a:t>
            </a:r>
            <a:r>
              <a:rPr lang="en-GB" sz="2800" dirty="0"/>
              <a:t>to create a </a:t>
            </a:r>
            <a:r>
              <a:rPr lang="en-GB" sz="2800" b="1" dirty="0">
                <a:solidFill>
                  <a:schemeClr val="accent1"/>
                </a:solidFill>
              </a:rPr>
              <a:t>Docker image</a:t>
            </a:r>
            <a:r>
              <a:rPr lang="en-GB" sz="2800" dirty="0"/>
              <a:t>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Base Image (</a:t>
            </a:r>
            <a:r>
              <a:rPr lang="en-US" altLang="en-US" b="1" dirty="0">
                <a:latin typeface="Arial Unicode MS"/>
              </a:rPr>
              <a:t>FROM</a:t>
            </a:r>
            <a:r>
              <a:rPr lang="en-US" altLang="en-US" b="1" dirty="0"/>
              <a:t>)</a:t>
            </a:r>
            <a:r>
              <a:rPr lang="en-US" altLang="en-US" dirty="0">
                <a:latin typeface="Arial" panose="020B0604020202020204" pitchFamily="34" charset="0"/>
              </a:rPr>
              <a:t> – starting point (e.g., </a:t>
            </a:r>
            <a:r>
              <a:rPr lang="en-US" altLang="en-US" dirty="0">
                <a:latin typeface="Arial Unicode MS"/>
              </a:rPr>
              <a:t>python:3.11</a:t>
            </a:r>
            <a:r>
              <a:rPr lang="en-US" altLang="en-US" dirty="0"/>
              <a:t>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Working Directory (</a:t>
            </a:r>
            <a:r>
              <a:rPr lang="en-US" altLang="en-US" b="1" dirty="0">
                <a:latin typeface="Arial Unicode MS"/>
              </a:rPr>
              <a:t>WORKDIR</a:t>
            </a:r>
            <a:r>
              <a:rPr lang="en-US" altLang="en-US" b="1" dirty="0"/>
              <a:t>)</a:t>
            </a:r>
            <a:r>
              <a:rPr lang="en-US" altLang="en-US" dirty="0">
                <a:latin typeface="Arial" panose="020B0604020202020204" pitchFamily="34" charset="0"/>
              </a:rPr>
              <a:t> – sets folder inside the container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Copy Files (</a:t>
            </a:r>
            <a:r>
              <a:rPr lang="en-US" altLang="en-US" b="1" dirty="0">
                <a:latin typeface="Arial Unicode MS"/>
              </a:rPr>
              <a:t>COPY</a:t>
            </a:r>
            <a:r>
              <a:rPr lang="en-US" altLang="en-US" b="1" dirty="0"/>
              <a:t>)</a:t>
            </a:r>
            <a:r>
              <a:rPr lang="en-US" altLang="en-US" dirty="0">
                <a:latin typeface="Arial" panose="020B0604020202020204" pitchFamily="34" charset="0"/>
              </a:rPr>
              <a:t> – adds files from host to container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Run Commands (</a:t>
            </a:r>
            <a:r>
              <a:rPr lang="en-US" altLang="en-US" b="1" dirty="0">
                <a:latin typeface="Arial Unicode MS"/>
              </a:rPr>
              <a:t>RUN</a:t>
            </a:r>
            <a:r>
              <a:rPr lang="en-US" altLang="en-US" b="1" dirty="0"/>
              <a:t>)</a:t>
            </a:r>
            <a:r>
              <a:rPr lang="en-US" altLang="en-US" dirty="0">
                <a:latin typeface="Arial" panose="020B0604020202020204" pitchFamily="34" charset="0"/>
              </a:rPr>
              <a:t> – installs packages or runs setup commands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Expose Ports (</a:t>
            </a:r>
            <a:r>
              <a:rPr lang="en-US" altLang="en-US" b="1" dirty="0">
                <a:latin typeface="Arial Unicode MS"/>
              </a:rPr>
              <a:t>EXPOSE</a:t>
            </a:r>
            <a:r>
              <a:rPr lang="en-US" altLang="en-US" b="1" dirty="0"/>
              <a:t>)</a:t>
            </a:r>
            <a:r>
              <a:rPr lang="en-US" altLang="en-US" dirty="0">
                <a:latin typeface="Arial" panose="020B0604020202020204" pitchFamily="34" charset="0"/>
              </a:rPr>
              <a:t> – opens network ports for the container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Default Command (</a:t>
            </a:r>
            <a:r>
              <a:rPr lang="en-US" altLang="en-US" b="1" dirty="0">
                <a:latin typeface="Arial Unicode MS"/>
              </a:rPr>
              <a:t>CMD</a:t>
            </a:r>
            <a:r>
              <a:rPr lang="en-US" altLang="en-US" b="1" dirty="0"/>
              <a:t> or </a:t>
            </a:r>
            <a:r>
              <a:rPr lang="en-US" altLang="en-US" b="1" dirty="0">
                <a:latin typeface="Arial Unicode MS"/>
              </a:rPr>
              <a:t>ENTRYPOINT</a:t>
            </a:r>
            <a:r>
              <a:rPr lang="en-US" altLang="en-US" b="1" dirty="0"/>
              <a:t>)</a:t>
            </a:r>
            <a:r>
              <a:rPr lang="en-US" altLang="en-US" dirty="0">
                <a:latin typeface="Arial" panose="020B0604020202020204" pitchFamily="34" charset="0"/>
              </a:rPr>
              <a:t> – what runs when container starts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2458A9-F145-D5B5-66C6-56F97F5C6BFA}"/>
              </a:ext>
            </a:extLst>
          </p:cNvPr>
          <p:cNvSpPr txBox="1"/>
          <p:nvPr/>
        </p:nvSpPr>
        <p:spPr>
          <a:xfrm>
            <a:off x="1629916" y="1700808"/>
            <a:ext cx="5976664" cy="428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Definition:</a:t>
            </a:r>
            <a:r>
              <a:rPr lang="en-GB" sz="2000" dirty="0"/>
              <a:t> Docker image is a </a:t>
            </a:r>
            <a:r>
              <a:rPr lang="en-GB" sz="2000" b="1" dirty="0"/>
              <a:t>read-only template</a:t>
            </a:r>
            <a:r>
              <a:rPr lang="en-GB" sz="2000" dirty="0"/>
              <a:t> for creating containers.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Contains:</a:t>
            </a:r>
            <a:r>
              <a:rPr lang="en-GB" sz="2000" dirty="0"/>
              <a:t> App code, libraries, dependencies, and OS settings.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Role:</a:t>
            </a:r>
            <a:r>
              <a:rPr lang="en-GB" sz="2000" dirty="0"/>
              <a:t> Acts as a </a:t>
            </a:r>
            <a:r>
              <a:rPr lang="en-GB" sz="2000" b="1" dirty="0"/>
              <a:t>blueprint</a:t>
            </a:r>
            <a:r>
              <a:rPr lang="en-GB" sz="2000" dirty="0"/>
              <a:t> for containers, ensuring consistency.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Benefit:</a:t>
            </a:r>
            <a:r>
              <a:rPr lang="en-GB" sz="2000" dirty="0"/>
              <a:t> </a:t>
            </a:r>
            <a:r>
              <a:rPr lang="en-GB" sz="2000" b="1" dirty="0"/>
              <a:t>Portable, version-controlled, and reproducible</a:t>
            </a:r>
            <a:r>
              <a:rPr lang="en-GB" sz="2000" dirty="0"/>
              <a:t> across environments.</a:t>
            </a:r>
          </a:p>
          <a:p>
            <a:pPr>
              <a:lnSpc>
                <a:spcPct val="150000"/>
              </a:lnSpc>
            </a:pPr>
            <a:r>
              <a:rPr lang="en-US" sz="2000" dirty="0" err="1"/>
              <a:t>Cmd</a:t>
            </a:r>
            <a:r>
              <a:rPr lang="en-US" sz="2000" dirty="0"/>
              <a:t>:: </a:t>
            </a:r>
            <a:r>
              <a:rPr lang="en-US" sz="2000" b="1" dirty="0">
                <a:solidFill>
                  <a:schemeClr val="accent1"/>
                </a:solidFill>
              </a:rPr>
              <a:t>docker build -t </a:t>
            </a:r>
            <a:r>
              <a:rPr lang="en-US" sz="2000" b="1" dirty="0" err="1">
                <a:solidFill>
                  <a:schemeClr val="accent1"/>
                </a:solidFill>
              </a:rPr>
              <a:t>myapp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35</TotalTime>
  <Words>544</Words>
  <Application>Microsoft Office PowerPoint</Application>
  <PresentationFormat>Custom</PresentationFormat>
  <Paragraphs>74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Alasassy Caps</vt:lpstr>
      <vt:lpstr>Arial</vt:lpstr>
      <vt:lpstr>Arial Unicode MS</vt:lpstr>
      <vt:lpstr>Consolas</vt:lpstr>
      <vt:lpstr>Corbel</vt:lpstr>
      <vt:lpstr>Courier New</vt:lpstr>
      <vt:lpstr>Wingdings</vt:lpstr>
      <vt:lpstr>Chalkboard 16x9</vt:lpstr>
      <vt:lpstr>DOCKER</vt:lpstr>
      <vt:lpstr>Docker at a Glance...</vt:lpstr>
      <vt:lpstr>What is Docker?</vt:lpstr>
      <vt:lpstr>Why Docker??</vt:lpstr>
      <vt:lpstr>Docker Architecture..</vt:lpstr>
      <vt:lpstr>Docker vs Virtual Machine</vt:lpstr>
      <vt:lpstr>Containerization</vt:lpstr>
      <vt:lpstr>Docker File</vt:lpstr>
      <vt:lpstr>Docker Image</vt:lpstr>
      <vt:lpstr>Docker container</vt:lpstr>
      <vt:lpstr>Docker compose</vt:lpstr>
      <vt:lpstr>Docker Compose.yml</vt:lpstr>
      <vt:lpstr>Thankyou..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Chodisetti Yuva Satya Keerthi</dc:creator>
  <cp:lastModifiedBy>Chodisetti Yuva Satya Keerthi</cp:lastModifiedBy>
  <cp:revision>1</cp:revision>
  <dcterms:created xsi:type="dcterms:W3CDTF">2025-09-17T04:02:49Z</dcterms:created>
  <dcterms:modified xsi:type="dcterms:W3CDTF">2025-09-17T06:14:57Z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5b24b8-e69b-4583-bfd0-d64b5cee0119_Enabled">
    <vt:lpwstr>true</vt:lpwstr>
  </property>
  <property fmtid="{D5CDD505-2E9C-101B-9397-08002B2CF9AE}" pid="3" name="MSIP_Label_455b24b8-e69b-4583-bfd0-d64b5cee0119_SetDate">
    <vt:lpwstr>2025-09-17T05:39:25Z</vt:lpwstr>
  </property>
  <property fmtid="{D5CDD505-2E9C-101B-9397-08002B2CF9AE}" pid="4" name="MSIP_Label_455b24b8-e69b-4583-bfd0-d64b5cee0119_Method">
    <vt:lpwstr>Privileged</vt:lpwstr>
  </property>
  <property fmtid="{D5CDD505-2E9C-101B-9397-08002B2CF9AE}" pid="5" name="MSIP_Label_455b24b8-e69b-4583-bfd0-d64b5cee0119_Name">
    <vt:lpwstr>Public</vt:lpwstr>
  </property>
  <property fmtid="{D5CDD505-2E9C-101B-9397-08002B2CF9AE}" pid="6" name="MSIP_Label_455b24b8-e69b-4583-bfd0-d64b5cee0119_SiteId">
    <vt:lpwstr>05d75c05-fa1a-42e7-9cf1-eb416c396f2d</vt:lpwstr>
  </property>
  <property fmtid="{D5CDD505-2E9C-101B-9397-08002B2CF9AE}" pid="7" name="MSIP_Label_455b24b8-e69b-4583-bfd0-d64b5cee0119_ActionId">
    <vt:lpwstr>8290eb7a-ef1c-4b37-87f2-646b6140629b</vt:lpwstr>
  </property>
  <property fmtid="{D5CDD505-2E9C-101B-9397-08002B2CF9AE}" pid="8" name="MSIP_Label_455b24b8-e69b-4583-bfd0-d64b5cee0119_ContentBits">
    <vt:lpwstr>0</vt:lpwstr>
  </property>
  <property fmtid="{D5CDD505-2E9C-101B-9397-08002B2CF9AE}" pid="9" name="MSIP_Label_455b24b8-e69b-4583-bfd0-d64b5cee0119_Tag">
    <vt:lpwstr>10, 0, 1, 1</vt:lpwstr>
  </property>
</Properties>
</file>